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60" r:id="rId2"/>
    <p:sldId id="257" r:id="rId3"/>
    <p:sldId id="258" r:id="rId4"/>
    <p:sldId id="560" r:id="rId5"/>
    <p:sldId id="563" r:id="rId6"/>
    <p:sldId id="509" r:id="rId7"/>
    <p:sldId id="511" r:id="rId8"/>
    <p:sldId id="570" r:id="rId9"/>
    <p:sldId id="513" r:id="rId10"/>
    <p:sldId id="279" r:id="rId11"/>
    <p:sldId id="541" r:id="rId12"/>
    <p:sldId id="360" r:id="rId13"/>
    <p:sldId id="282" r:id="rId14"/>
    <p:sldId id="346" r:id="rId15"/>
    <p:sldId id="566" r:id="rId16"/>
    <p:sldId id="574" r:id="rId17"/>
    <p:sldId id="573" r:id="rId18"/>
    <p:sldId id="577" r:id="rId19"/>
    <p:sldId id="567" r:id="rId20"/>
    <p:sldId id="575" r:id="rId21"/>
    <p:sldId id="571" r:id="rId22"/>
    <p:sldId id="572" r:id="rId23"/>
    <p:sldId id="576" r:id="rId24"/>
    <p:sldId id="578" r:id="rId25"/>
    <p:sldId id="561" r:id="rId26"/>
    <p:sldId id="298" r:id="rId27"/>
    <p:sldId id="284" r:id="rId28"/>
    <p:sldId id="285" r:id="rId29"/>
    <p:sldId id="286" r:id="rId30"/>
    <p:sldId id="287"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4045C"/>
    <a:srgbClr val="FF0000"/>
    <a:srgbClr val="2F5597"/>
    <a:srgbClr val="96A9CA"/>
    <a:srgbClr val="0070C0"/>
    <a:srgbClr val="ED7D31"/>
    <a:srgbClr val="DAE3F3"/>
    <a:srgbClr val="C55A11"/>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49" autoAdjust="0"/>
    <p:restoredTop sz="68357" autoAdjust="0"/>
  </p:normalViewPr>
  <p:slideViewPr>
    <p:cSldViewPr snapToGrid="0">
      <p:cViewPr varScale="1">
        <p:scale>
          <a:sx n="76" d="100"/>
          <a:sy n="76" d="100"/>
        </p:scale>
        <p:origin x="804" y="78"/>
      </p:cViewPr>
      <p:guideLst/>
    </p:cSldViewPr>
  </p:slideViewPr>
  <p:outlineViewPr>
    <p:cViewPr>
      <p:scale>
        <a:sx n="33" d="100"/>
        <a:sy n="33" d="100"/>
      </p:scale>
      <p:origin x="0" y="-436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BB57A-2521-497D-8A29-296CF697D536}" type="datetimeFigureOut">
              <a:rPr lang="zh-CN" altLang="en-US" smtClean="0"/>
              <a:t>2023-05-08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13900-0860-481B-B4DD-A44AAA6380A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lgn="ctr">
              <a:spcBef>
                <a:spcPct val="0"/>
              </a:spcBef>
              <a:defRPr/>
            </a:pPr>
            <a:r>
              <a:rPr lang="zh-CN" altLang="en-US" dirty="0"/>
              <a:t>老师们好，我的毕设题目是面向的研究。由题目可见我的研究方向是知识图谱推理技术，基于此技术实现土地作物的种类预测任务。</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下面介绍</a:t>
            </a:r>
            <a:r>
              <a:rPr lang="zh-CN" altLang="en-US" sz="1200" kern="1200" dirty="0">
                <a:solidFill>
                  <a:schemeClr val="tx1"/>
                </a:solidFill>
                <a:effectLst/>
                <a:latin typeface="+mn-lt"/>
                <a:ea typeface="+mn-ea"/>
                <a:cs typeface="+mn-cs"/>
              </a:rPr>
              <a:t>第二部分 </a:t>
            </a:r>
            <a:r>
              <a:rPr lang="zh-CN" altLang="zh-CN" sz="1200" kern="1200" dirty="0">
                <a:solidFill>
                  <a:schemeClr val="tx1"/>
                </a:solidFill>
                <a:effectLst/>
                <a:latin typeface="+mn-lt"/>
                <a:ea typeface="+mn-ea"/>
                <a:cs typeface="+mn-cs"/>
              </a:rPr>
              <a:t>研究目标和研究内容</a:t>
            </a: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10</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11</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304800" algn="just">
              <a:lnSpc>
                <a:spcPct val="125000"/>
              </a:lnSpc>
            </a:pPr>
            <a:endPar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12</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现在介绍第三部分 技术路线与系统实现</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13</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304800" algn="just" defTabSz="914400" rtl="0" eaLnBrk="1" fontAlgn="auto" latinLnBrk="0" hangingPunct="1">
              <a:lnSpc>
                <a:spcPct val="125000"/>
              </a:lnSpc>
              <a:spcBef>
                <a:spcPts val="0"/>
              </a:spcBef>
              <a:spcAft>
                <a:spcPts val="0"/>
              </a:spcAft>
              <a:buClrTx/>
              <a:buSzTx/>
              <a:buFontTx/>
              <a:buNone/>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14</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393912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16</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1244978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 l [t]</a:t>
            </a:r>
            <a:r>
              <a:rPr lang="zh-CN" altLang="en-US" dirty="0"/>
              <a:t>代表</a:t>
            </a:r>
            <a:r>
              <a:rPr lang="en-US" altLang="zh-CN" dirty="0"/>
              <a:t>GNN </a:t>
            </a:r>
            <a:r>
              <a:rPr lang="zh-CN" altLang="en-US" dirty="0"/>
              <a:t>中第 </a:t>
            </a:r>
            <a:r>
              <a:rPr lang="en-US" altLang="zh-CN" dirty="0"/>
              <a:t>l </a:t>
            </a:r>
            <a:r>
              <a:rPr lang="en-US" altLang="zh-CN" dirty="0" err="1"/>
              <a:t>ll</a:t>
            </a:r>
            <a:r>
              <a:rPr lang="en-US" altLang="zh-CN" dirty="0"/>
              <a:t> </a:t>
            </a:r>
            <a:r>
              <a:rPr lang="zh-CN" altLang="en-US" dirty="0"/>
              <a:t>层节点 </a:t>
            </a:r>
            <a:r>
              <a:rPr lang="en-US" altLang="zh-CN" dirty="0"/>
              <a:t>t </a:t>
            </a:r>
            <a:r>
              <a:rPr lang="en-US" altLang="zh-CN" dirty="0" err="1"/>
              <a:t>tt</a:t>
            </a:r>
            <a:r>
              <a:rPr lang="en-US" altLang="zh-CN" dirty="0"/>
              <a:t> </a:t>
            </a:r>
            <a:r>
              <a:rPr lang="zh-CN" altLang="en-US" dirty="0"/>
              <a:t>的节点表示，</a:t>
            </a:r>
            <a:r>
              <a:rPr lang="en-US" altLang="zh-CN" dirty="0"/>
              <a:t>s ss </a:t>
            </a:r>
            <a:r>
              <a:rPr lang="zh-CN" altLang="en-US" dirty="0"/>
              <a:t>代表与节点 </a:t>
            </a:r>
            <a:r>
              <a:rPr lang="en-US" altLang="zh-CN" dirty="0"/>
              <a:t>t </a:t>
            </a:r>
            <a:r>
              <a:rPr lang="en-US" altLang="zh-CN" dirty="0" err="1"/>
              <a:t>tt</a:t>
            </a:r>
            <a:r>
              <a:rPr lang="en-US" altLang="zh-CN" dirty="0"/>
              <a:t> </a:t>
            </a:r>
            <a:r>
              <a:rPr lang="zh-CN" altLang="en-US" dirty="0"/>
              <a:t>相关的节点集合，</a:t>
            </a:r>
            <a:r>
              <a:rPr lang="en-US" altLang="zh-CN" dirty="0"/>
              <a:t>E </a:t>
            </a:r>
            <a:r>
              <a:rPr lang="zh-CN" altLang="en-US" dirty="0"/>
              <a:t>（ </a:t>
            </a:r>
            <a:r>
              <a:rPr lang="en-US" altLang="zh-CN" dirty="0"/>
              <a:t>s , t </a:t>
            </a:r>
            <a:r>
              <a:rPr lang="zh-CN" altLang="en-US" dirty="0"/>
              <a:t>） </a:t>
            </a:r>
            <a:r>
              <a:rPr lang="en-US" altLang="zh-CN" dirty="0"/>
              <a:t>E</a:t>
            </a:r>
            <a:r>
              <a:rPr lang="zh-CN" altLang="en-US" dirty="0"/>
              <a:t>（</a:t>
            </a:r>
            <a:r>
              <a:rPr lang="en-US" altLang="zh-CN" dirty="0" err="1"/>
              <a:t>s,t</a:t>
            </a:r>
            <a:r>
              <a:rPr lang="zh-CN" altLang="en-US" dirty="0"/>
              <a:t>）</a:t>
            </a:r>
            <a:r>
              <a:rPr lang="en-US" altLang="zh-CN" dirty="0"/>
              <a:t>E</a:t>
            </a:r>
            <a:r>
              <a:rPr lang="zh-CN" altLang="en-US" dirty="0"/>
              <a:t>（</a:t>
            </a:r>
            <a:r>
              <a:rPr lang="en-US" altLang="zh-CN" dirty="0" err="1"/>
              <a:t>s,t</a:t>
            </a:r>
            <a:r>
              <a:rPr lang="zh-CN" altLang="en-US" dirty="0"/>
              <a:t>） 代表节点之间的边的关系其中最重要的</a:t>
            </a:r>
            <a:r>
              <a:rPr lang="en-US" altLang="zh-CN" dirty="0"/>
              <a:t>GNN</a:t>
            </a:r>
            <a:r>
              <a:rPr lang="zh-CN" altLang="en-US" dirty="0"/>
              <a:t>操作是 </a:t>
            </a:r>
            <a:r>
              <a:rPr lang="en-US" altLang="zh-CN" dirty="0"/>
              <a:t>Extract(⋅) </a:t>
            </a:r>
            <a:r>
              <a:rPr lang="zh-CN" altLang="en-US" dirty="0"/>
              <a:t>和 </a:t>
            </a:r>
            <a:r>
              <a:rPr lang="en-US" altLang="zh-CN" dirty="0"/>
              <a:t>Aggregate(⋅)</a:t>
            </a:r>
            <a:r>
              <a:rPr lang="zh-CN" altLang="en-US" dirty="0"/>
              <a:t>，分别代表邻居信息提取器和信息聚合器。其中信息聚合器简单的可以采用一些均值，加和或最大值操作，还可以设计更复杂的池和规范化函数</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17</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580248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18</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266046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19</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4032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报告内容</a:t>
            </a:r>
            <a:r>
              <a:rPr lang="zh-CN" altLang="zh-CN" sz="1200" kern="1200" dirty="0">
                <a:solidFill>
                  <a:schemeClr val="tx1"/>
                </a:solidFill>
                <a:effectLst/>
                <a:latin typeface="+mn-lt"/>
                <a:ea typeface="+mn-ea"/>
                <a:cs typeface="+mn-cs"/>
              </a:rPr>
              <a:t>主要分为四部分</a:t>
            </a:r>
            <a:endParaRPr lang="zh-CN" altLang="en-US"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 l [t]</a:t>
            </a:r>
            <a:r>
              <a:rPr lang="zh-CN" altLang="en-US" dirty="0"/>
              <a:t>代表</a:t>
            </a:r>
            <a:r>
              <a:rPr lang="en-US" altLang="zh-CN" dirty="0"/>
              <a:t>GNN </a:t>
            </a:r>
            <a:r>
              <a:rPr lang="zh-CN" altLang="en-US" dirty="0"/>
              <a:t>中第 </a:t>
            </a:r>
            <a:r>
              <a:rPr lang="en-US" altLang="zh-CN" dirty="0"/>
              <a:t>l </a:t>
            </a:r>
            <a:r>
              <a:rPr lang="en-US" altLang="zh-CN" dirty="0" err="1"/>
              <a:t>ll</a:t>
            </a:r>
            <a:r>
              <a:rPr lang="en-US" altLang="zh-CN" dirty="0"/>
              <a:t> </a:t>
            </a:r>
            <a:r>
              <a:rPr lang="zh-CN" altLang="en-US" dirty="0"/>
              <a:t>层节点 </a:t>
            </a:r>
            <a:r>
              <a:rPr lang="en-US" altLang="zh-CN" dirty="0"/>
              <a:t>t </a:t>
            </a:r>
            <a:r>
              <a:rPr lang="en-US" altLang="zh-CN" dirty="0" err="1"/>
              <a:t>tt</a:t>
            </a:r>
            <a:r>
              <a:rPr lang="en-US" altLang="zh-CN" dirty="0"/>
              <a:t> </a:t>
            </a:r>
            <a:r>
              <a:rPr lang="zh-CN" altLang="en-US" dirty="0"/>
              <a:t>的节点表示，</a:t>
            </a:r>
            <a:r>
              <a:rPr lang="en-US" altLang="zh-CN" dirty="0"/>
              <a:t>s ss </a:t>
            </a:r>
            <a:r>
              <a:rPr lang="zh-CN" altLang="en-US" dirty="0"/>
              <a:t>代表与节点 </a:t>
            </a:r>
            <a:r>
              <a:rPr lang="en-US" altLang="zh-CN" dirty="0"/>
              <a:t>t </a:t>
            </a:r>
            <a:r>
              <a:rPr lang="en-US" altLang="zh-CN" dirty="0" err="1"/>
              <a:t>tt</a:t>
            </a:r>
            <a:r>
              <a:rPr lang="en-US" altLang="zh-CN" dirty="0"/>
              <a:t> </a:t>
            </a:r>
            <a:r>
              <a:rPr lang="zh-CN" altLang="en-US" dirty="0"/>
              <a:t>相关的节点集合，</a:t>
            </a:r>
            <a:r>
              <a:rPr lang="en-US" altLang="zh-CN" dirty="0"/>
              <a:t>E </a:t>
            </a:r>
            <a:r>
              <a:rPr lang="zh-CN" altLang="en-US" dirty="0"/>
              <a:t>（ </a:t>
            </a:r>
            <a:r>
              <a:rPr lang="en-US" altLang="zh-CN" dirty="0"/>
              <a:t>s , t </a:t>
            </a:r>
            <a:r>
              <a:rPr lang="zh-CN" altLang="en-US" dirty="0"/>
              <a:t>） </a:t>
            </a:r>
            <a:r>
              <a:rPr lang="en-US" altLang="zh-CN" dirty="0"/>
              <a:t>E</a:t>
            </a:r>
            <a:r>
              <a:rPr lang="zh-CN" altLang="en-US" dirty="0"/>
              <a:t>（</a:t>
            </a:r>
            <a:r>
              <a:rPr lang="en-US" altLang="zh-CN" dirty="0" err="1"/>
              <a:t>s,t</a:t>
            </a:r>
            <a:r>
              <a:rPr lang="zh-CN" altLang="en-US" dirty="0"/>
              <a:t>）</a:t>
            </a:r>
            <a:r>
              <a:rPr lang="en-US" altLang="zh-CN" dirty="0"/>
              <a:t>E</a:t>
            </a:r>
            <a:r>
              <a:rPr lang="zh-CN" altLang="en-US" dirty="0"/>
              <a:t>（</a:t>
            </a:r>
            <a:r>
              <a:rPr lang="en-US" altLang="zh-CN" dirty="0" err="1"/>
              <a:t>s,t</a:t>
            </a:r>
            <a:r>
              <a:rPr lang="zh-CN" altLang="en-US" dirty="0"/>
              <a:t>） 代表节点之间的边的关系其中最重要的</a:t>
            </a:r>
            <a:r>
              <a:rPr lang="en-US" altLang="zh-CN" dirty="0"/>
              <a:t>GNN</a:t>
            </a:r>
            <a:r>
              <a:rPr lang="zh-CN" altLang="en-US" dirty="0"/>
              <a:t>操作是 </a:t>
            </a:r>
            <a:r>
              <a:rPr lang="en-US" altLang="zh-CN" dirty="0"/>
              <a:t>Extract(⋅) </a:t>
            </a:r>
            <a:r>
              <a:rPr lang="zh-CN" altLang="en-US" dirty="0"/>
              <a:t>和 </a:t>
            </a:r>
            <a:r>
              <a:rPr lang="en-US" altLang="zh-CN" dirty="0"/>
              <a:t>Aggregate(⋅)</a:t>
            </a:r>
            <a:r>
              <a:rPr lang="zh-CN" altLang="en-US" dirty="0"/>
              <a:t>，分别代表邻居信息提取器和信息聚合器。其中信息聚合器简单的可以采用一些均值，加和或最大值操作，还可以设计更复杂的池和规范化函数</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20</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953902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21</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22</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63502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23</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85957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24</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67641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3713157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本系统为基于知识图谱的位置兴趣点推荐系统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zh-CN" dirty="0">
                <a:latin typeface="Times New Roman" panose="02020603050405020304" pitchFamily="18" charset="0"/>
                <a:ea typeface="宋体" panose="02010600030101010101" pitchFamily="2" charset="-122"/>
                <a:cs typeface="Times New Roman" panose="02020603050405020304" pitchFamily="18" charset="0"/>
              </a:rPr>
              <a:t>硬件配置</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Ubuntu</a:t>
            </a:r>
            <a:r>
              <a:rPr lang="zh-CN" altLang="en-US" dirty="0">
                <a:latin typeface="Times New Roman" panose="02020603050405020304" pitchFamily="18" charset="0"/>
                <a:ea typeface="宋体" panose="02010600030101010101" pitchFamily="2" charset="-122"/>
                <a:cs typeface="Times New Roman" panose="02020603050405020304" pitchFamily="18" charset="0"/>
              </a:rPr>
              <a:t>环境下双</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2080Ti</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软件环境为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python3.7</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dirty="0">
                <a:latin typeface="Times New Roman" panose="02020603050405020304" pitchFamily="18" charset="0"/>
                <a:ea typeface="宋体" panose="02010600030101010101" pitchFamily="2" charset="-122"/>
                <a:cs typeface="Times New Roman" panose="02020603050405020304" pitchFamily="18" charset="0"/>
              </a:rPr>
              <a:t>Pytorch1.3</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26</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最后介绍第四部分 预期成果和进度安排</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27</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本论文的理论成果包括</a:t>
            </a:r>
            <a:endParaRPr lang="en-US" altLang="zh-CN" sz="1200" kern="1200" dirty="0">
              <a:solidFill>
                <a:schemeClr val="tx1"/>
              </a:solidFill>
              <a:effectLst/>
              <a:latin typeface="+mn-lt"/>
              <a:ea typeface="+mn-ea"/>
              <a:cs typeface="+mn-cs"/>
            </a:endParaRPr>
          </a:p>
          <a:p>
            <a:pPr indent="304800" algn="just">
              <a:lnSpc>
                <a:spcPct val="125000"/>
              </a:lnSpc>
            </a:pP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latin typeface="微软雅黑" panose="020B0503020204020204" pitchFamily="34" charset="-122"/>
                <a:ea typeface="微软雅黑" panose="020B0503020204020204" pitchFamily="34" charset="-122"/>
                <a:sym typeface="+mn-ea"/>
              </a:rPr>
              <a:t>基于语义信息的表格连接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304800" algn="just">
              <a:lnSpc>
                <a:spcPct val="125000"/>
              </a:lnSpc>
            </a:pPr>
            <a:r>
              <a:rPr lang="en-US" altLang="zh-CN" sz="1800" kern="100" dirty="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dirty="0">
                <a:latin typeface="微软雅黑" panose="020B0503020204020204" pitchFamily="34" charset="-122"/>
                <a:ea typeface="微软雅黑" panose="020B0503020204020204" pitchFamily="34" charset="-122"/>
                <a:sym typeface="+mn-ea"/>
              </a:rPr>
              <a:t>面向语义表格的相似性连接</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本论文的系统成果</a:t>
            </a:r>
            <a:r>
              <a:rPr lang="zh-CN" altLang="en-US" sz="1200" kern="1200" dirty="0">
                <a:solidFill>
                  <a:schemeClr val="tx1"/>
                </a:solidFill>
                <a:effectLst/>
                <a:latin typeface="+mn-lt"/>
                <a:ea typeface="+mn-ea"/>
                <a:cs typeface="+mn-cs"/>
              </a:rPr>
              <a:t>是根据</a:t>
            </a:r>
            <a:r>
              <a:rPr lang="zh-CN" altLang="en-US" sz="1200" dirty="0">
                <a:latin typeface="微软雅黑" panose="020B0503020204020204" pitchFamily="34" charset="-122"/>
                <a:ea typeface="微软雅黑" panose="020B0503020204020204" pitchFamily="34" charset="-122"/>
              </a:rPr>
              <a:t>面向多类型异常事件的数据增强技术、基于跨城市迁移学习的异常事件预测算法，</a:t>
            </a:r>
            <a:r>
              <a:rPr kumimoji="0" lang="zh-CN" altLang="zh-CN" sz="12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面向小样本数据的城市异常事件预测系统</a:t>
            </a:r>
            <a:r>
              <a:rPr kumimoji="0" lang="zh-CN" altLang="zh-CN" sz="12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2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本论文的成果形式主要有（</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）在国内外核心期刊或学术会议上发表论文</a:t>
            </a:r>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篇；</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）申请国家发明专利</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项；</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a:t>
            </a: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rPr>
              <a:t>面向小样本数据的城市异常事件预测系统</a:t>
            </a:r>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28</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本硕士论文的进度安排是</a:t>
            </a:r>
            <a:r>
              <a:rPr lang="en-US" altLang="zh-CN" dirty="0"/>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29</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下面首先介绍研究背景和研究现状</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3</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感谢各位老师</a:t>
            </a:r>
            <a:r>
              <a:rPr lang="zh-CN" altLang="en-US" sz="1200" kern="1200" dirty="0">
                <a:solidFill>
                  <a:schemeClr val="tx1"/>
                </a:solidFill>
                <a:effectLst/>
                <a:latin typeface="+mn-lt"/>
                <a:ea typeface="+mn-ea"/>
                <a:cs typeface="+mn-cs"/>
              </a:rPr>
              <a:t>同学</a:t>
            </a:r>
            <a:r>
              <a:rPr lang="zh-CN" altLang="zh-CN" sz="1200" kern="1200" dirty="0">
                <a:solidFill>
                  <a:schemeClr val="tx1"/>
                </a:solidFill>
                <a:effectLst/>
                <a:latin typeface="+mn-lt"/>
                <a:ea typeface="+mn-ea"/>
                <a:cs typeface="+mn-cs"/>
              </a:rPr>
              <a:t>的聆听，请大家提出宝贵意见。</a:t>
            </a:r>
          </a:p>
          <a:p>
            <a:endParaRPr lang="zh-CN" altLang="en-US" dirty="0"/>
          </a:p>
        </p:txBody>
      </p:sp>
      <p:sp>
        <p:nvSpPr>
          <p:cNvPr id="4" name="灯片编号占位符 3"/>
          <p:cNvSpPr>
            <a:spLocks noGrp="1"/>
          </p:cNvSpPr>
          <p:nvPr>
            <p:ph type="sldNum" sz="quarter" idx="5"/>
          </p:nvPr>
        </p:nvSpPr>
        <p:spPr/>
        <p:txBody>
          <a:bodyPr/>
          <a:lstStyle/>
          <a:p>
            <a:fld id="{8E413900-0860-481B-B4DD-A44AAA6380A0}" type="slidenum">
              <a:rPr lang="zh-CN" altLang="en-US" smtClean="0"/>
              <a:t>30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目前随着卫星遥感领域技术发展，我国成功发射高分卫星十余个，</a:t>
            </a:r>
            <a:r>
              <a:rPr lang="zh-CN" altLang="en-US" sz="1200" dirty="0">
                <a:latin typeface="黑体" panose="02010609060101010101" pitchFamily="49" charset="-122"/>
                <a:ea typeface="黑体" panose="02010609060101010101" pitchFamily="49" charset="-122"/>
              </a:rPr>
              <a:t>获取区域以及全球尺度的海量观测数据变得高效便捷。</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黑体" panose="02010609060101010101" pitchFamily="49" charset="-122"/>
                <a:ea typeface="黑体" panose="02010609060101010101" pitchFamily="49" charset="-122"/>
              </a:rPr>
              <a:t>但是“卫星多、数据散、价值低”的情况仍时常出现，如何实现数据信息的价值提取和应用成为亟需解决的问题。</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indent="0">
              <a:buNone/>
            </a:pPr>
            <a:r>
              <a:rPr lang="zh-CN" altLang="zh-CN" sz="1200" dirty="0">
                <a:solidFill>
                  <a:schemeClr val="tx1"/>
                </a:solidFill>
                <a:effectLst/>
                <a:latin typeface="+mn-ea"/>
              </a:rPr>
              <a:t>在农业生产中，遥感大数据与农业结合起来促进“智慧农业”的发展完善。如</a:t>
            </a:r>
            <a:r>
              <a:rPr lang="zh-CN" altLang="en-US" sz="1200" dirty="0">
                <a:solidFill>
                  <a:schemeClr val="tx1"/>
                </a:solidFill>
                <a:effectLst/>
                <a:latin typeface="+mn-ea"/>
              </a:rPr>
              <a:t>上</a:t>
            </a:r>
            <a:r>
              <a:rPr lang="zh-CN" altLang="zh-CN" sz="1200" dirty="0">
                <a:solidFill>
                  <a:schemeClr val="tx1"/>
                </a:solidFill>
                <a:effectLst/>
                <a:latin typeface="+mn-ea"/>
              </a:rPr>
              <a:t>图所示，遥感大数据</a:t>
            </a:r>
            <a:r>
              <a:rPr lang="zh-CN" altLang="en-US" sz="1200" dirty="0">
                <a:solidFill>
                  <a:schemeClr val="tx1"/>
                </a:solidFill>
                <a:effectLst/>
                <a:latin typeface="+mn-ea"/>
              </a:rPr>
              <a:t>技术</a:t>
            </a:r>
            <a:r>
              <a:rPr lang="zh-CN" altLang="zh-CN" sz="1200" dirty="0">
                <a:solidFill>
                  <a:schemeClr val="tx1"/>
                </a:solidFill>
                <a:effectLst/>
                <a:latin typeface="+mn-ea"/>
              </a:rPr>
              <a:t>充分利用每</a:t>
            </a:r>
            <a:r>
              <a:rPr lang="zh-CN" altLang="en-US" sz="1200" dirty="0">
                <a:solidFill>
                  <a:schemeClr val="tx1"/>
                </a:solidFill>
                <a:effectLst/>
                <a:latin typeface="+mn-ea"/>
              </a:rPr>
              <a:t>块</a:t>
            </a:r>
            <a:r>
              <a:rPr lang="zh-CN" altLang="zh-CN" sz="1200" dirty="0">
                <a:solidFill>
                  <a:schemeClr val="tx1"/>
                </a:solidFill>
                <a:effectLst/>
                <a:latin typeface="+mn-ea"/>
              </a:rPr>
              <a:t>土地的遥感图像像元，</a:t>
            </a:r>
            <a:r>
              <a:rPr lang="zh-CN" altLang="en-US" sz="1200" dirty="0">
                <a:solidFill>
                  <a:schemeClr val="tx1"/>
                </a:solidFill>
                <a:effectLst/>
                <a:latin typeface="+mn-ea"/>
              </a:rPr>
              <a:t>填充</a:t>
            </a:r>
            <a:r>
              <a:rPr lang="zh-CN" altLang="zh-CN" sz="1200" dirty="0">
                <a:solidFill>
                  <a:schemeClr val="tx1"/>
                </a:solidFill>
                <a:effectLst/>
                <a:latin typeface="+mn-ea"/>
              </a:rPr>
              <a:t>具体地块属性信息</a:t>
            </a:r>
            <a:r>
              <a:rPr lang="zh-CN" altLang="en-US" sz="1200" dirty="0">
                <a:solidFill>
                  <a:schemeClr val="tx1"/>
                </a:solidFill>
                <a:effectLst/>
                <a:latin typeface="+mn-ea"/>
              </a:rPr>
              <a:t>，对农业土地资源进行数字化统一管理。</a:t>
            </a:r>
            <a:endParaRPr lang="en-US" altLang="zh-CN" sz="1200" dirty="0">
              <a:solidFill>
                <a:schemeClr val="tx1"/>
              </a:solidFill>
              <a:effectLst/>
              <a:latin typeface="+mn-ea"/>
            </a:endParaRPr>
          </a:p>
          <a:p>
            <a:pPr marL="0" indent="0">
              <a:buNone/>
            </a:pPr>
            <a:endParaRPr lang="en-US" altLang="zh-CN" sz="1200" dirty="0">
              <a:solidFill>
                <a:schemeClr val="tx1"/>
              </a:solidFill>
              <a:latin typeface="+mn-ea"/>
            </a:endParaRPr>
          </a:p>
          <a:p>
            <a:pPr marL="0" indent="0">
              <a:buNone/>
            </a:pPr>
            <a:r>
              <a:rPr lang="zh-CN" altLang="en-US" sz="1200" dirty="0">
                <a:solidFill>
                  <a:schemeClr val="tx1"/>
                </a:solidFill>
                <a:latin typeface="+mn-ea"/>
              </a:rPr>
              <a:t>智慧农业产业链中，</a:t>
            </a:r>
            <a:r>
              <a:rPr lang="zh-CN" altLang="zh-CN" sz="1200" dirty="0">
                <a:solidFill>
                  <a:schemeClr val="tx1"/>
                </a:solidFill>
                <a:effectLst/>
                <a:latin typeface="+mn-ea"/>
              </a:rPr>
              <a:t>土地地块的作物类别预测和种植规划一直是研究</a:t>
            </a:r>
            <a:r>
              <a:rPr lang="zh-CN" altLang="en-US" sz="1200" dirty="0">
                <a:solidFill>
                  <a:schemeClr val="tx1"/>
                </a:solidFill>
                <a:effectLst/>
                <a:latin typeface="+mn-ea"/>
              </a:rPr>
              <a:t>热点</a:t>
            </a:r>
            <a:r>
              <a:rPr lang="zh-CN" altLang="zh-CN" sz="1200" dirty="0">
                <a:solidFill>
                  <a:schemeClr val="tx1"/>
                </a:solidFill>
                <a:effectLst/>
                <a:latin typeface="+mn-ea"/>
              </a:rPr>
              <a:t>。通过对所属土地的种植作物预测，政府部门或农民可以大范围对作物产量进行预估，</a:t>
            </a:r>
            <a:r>
              <a:rPr lang="zh-CN" altLang="en-US" sz="1200" dirty="0">
                <a:solidFill>
                  <a:schemeClr val="tx1"/>
                </a:solidFill>
                <a:effectLst/>
                <a:latin typeface="+mn-ea"/>
              </a:rPr>
              <a:t>全方位可协调地</a:t>
            </a:r>
            <a:r>
              <a:rPr lang="zh-CN" altLang="zh-CN" sz="1200" dirty="0">
                <a:solidFill>
                  <a:schemeClr val="tx1"/>
                </a:solidFill>
                <a:effectLst/>
                <a:latin typeface="+mn-ea"/>
              </a:rPr>
              <a:t>规划</a:t>
            </a:r>
            <a:r>
              <a:rPr lang="zh-CN" altLang="en-US" sz="1200" dirty="0">
                <a:solidFill>
                  <a:schemeClr val="tx1"/>
                </a:solidFill>
                <a:effectLst/>
                <a:latin typeface="+mn-ea"/>
              </a:rPr>
              <a:t>土地种植方案</a:t>
            </a:r>
            <a:r>
              <a:rPr lang="zh-CN" altLang="zh-CN" sz="1200" dirty="0">
                <a:solidFill>
                  <a:schemeClr val="tx1"/>
                </a:solidFill>
                <a:effectLst/>
                <a:latin typeface="+mn-ea"/>
              </a:rPr>
              <a:t>，以实现土地利用效率的最大化</a:t>
            </a:r>
            <a:r>
              <a:rPr lang="zh-CN" altLang="en-US" sz="1200" dirty="0">
                <a:solidFill>
                  <a:schemeClr val="tx1"/>
                </a:solidFill>
                <a:latin typeface="+mn-ea"/>
              </a:rPr>
              <a:t>、</a:t>
            </a:r>
            <a:r>
              <a:rPr lang="zh-CN" altLang="zh-CN" sz="1200" dirty="0">
                <a:solidFill>
                  <a:schemeClr val="tx1"/>
                </a:solidFill>
                <a:effectLst/>
                <a:latin typeface="+mn-ea"/>
              </a:rPr>
              <a:t>实现农业种植上的</a:t>
            </a:r>
            <a:r>
              <a:rPr lang="zh-CN" altLang="en-US" sz="1200" dirty="0">
                <a:solidFill>
                  <a:schemeClr val="tx1"/>
                </a:solidFill>
                <a:effectLst/>
                <a:latin typeface="+mn-ea"/>
              </a:rPr>
              <a:t>正确</a:t>
            </a:r>
            <a:r>
              <a:rPr lang="zh-CN" altLang="zh-CN" sz="1200" dirty="0">
                <a:solidFill>
                  <a:schemeClr val="tx1"/>
                </a:solidFill>
                <a:effectLst/>
                <a:latin typeface="+mn-ea"/>
              </a:rPr>
              <a:t>决策。</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4</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421327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针对作物类别预测问题，现有方案普遍使用</a:t>
            </a:r>
            <a:r>
              <a:rPr lang="en-US" altLang="zh-CN" dirty="0"/>
              <a:t>cv</a:t>
            </a:r>
            <a:r>
              <a:rPr lang="zh-CN" altLang="en-US" dirty="0"/>
              <a:t>领域技术，但该做法会有以下一些不足：</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1.</a:t>
            </a:r>
            <a:r>
              <a:rPr lang="zh-CN" altLang="en-US" dirty="0"/>
              <a:t>以往的图像分类技术大多是土地用地类别识别，不太适用于更细粒度的土地种植作物的识别预测。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2.</a:t>
            </a:r>
            <a:r>
              <a:rPr lang="zh-CN" altLang="en-US" sz="1200" dirty="0"/>
              <a:t>土地地块间蕴含的地学信息，不同地块间存在的语义相关性，作物种植的适宜物候知识都难以通过遥感图像形式表征出来。</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3. cv</a:t>
            </a:r>
            <a:r>
              <a:rPr lang="zh-CN" altLang="en-US" sz="1200" dirty="0"/>
              <a:t>模型停留在识别层面，无法对地块包含的地学知识和信息进行智能提取，因此无法进行推荐，向上提供类似专家系统的智能化决策支持。</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t>另一方面来说，使用知识图谱辅助进行推理的研究（预测、推荐）大部分出现在行为预测，偏好推荐，因果推理，图像解译等方面；而应用于智慧农业的研究应用稀缺。</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indent="0">
              <a:buNone/>
            </a:pPr>
            <a:r>
              <a:rPr lang="en-US" altLang="zh-CN" sz="1200" dirty="0"/>
              <a:t> </a:t>
            </a:r>
            <a:r>
              <a:rPr lang="zh-CN" altLang="en-US" sz="1200" dirty="0"/>
              <a:t>一是以往的分类技术通常是预测土地的应用类型，不太适用更细粒度的种植作物类别预测；同时遥感影像的分辨率一般较低，具有局限性。</a:t>
            </a:r>
          </a:p>
          <a:p>
            <a:pPr marL="0" indent="0">
              <a:buNone/>
            </a:pPr>
            <a:r>
              <a:rPr lang="zh-CN" altLang="en-US" sz="1200" dirty="0"/>
              <a:t>      二是土地地块间蕴含的地学信息，不同地块间存在的语义相关性，作物种植的适宜物候知识都难以通过遥感图像形式表征出来。</a:t>
            </a:r>
          </a:p>
          <a:p>
            <a:pPr marL="0" indent="0">
              <a:buNone/>
            </a:pPr>
            <a:r>
              <a:rPr lang="zh-CN" altLang="en-US" sz="1200" dirty="0"/>
              <a:t>      三是</a:t>
            </a:r>
            <a:r>
              <a:rPr lang="en-US" altLang="zh-CN" sz="1200" dirty="0"/>
              <a:t>cv</a:t>
            </a:r>
            <a:r>
              <a:rPr lang="zh-CN" altLang="en-US" sz="1200" dirty="0"/>
              <a:t>模型仅停留在识别层面，无法进行推荐，向上提供类似专家系统的智能化决策支持。</a:t>
            </a:r>
            <a:endParaRPr lang="en-US" altLang="zh-CN" sz="1200" dirty="0"/>
          </a:p>
          <a:p>
            <a:pPr marL="0" indent="0">
              <a:buNone/>
            </a:pPr>
            <a:endParaRPr lang="en-US" altLang="zh-CN" sz="1200" dirty="0"/>
          </a:p>
          <a:p>
            <a:pPr marL="0" indent="0">
              <a:buNone/>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5</a:t>
            </a:fld>
            <a:endParaRPr lang="zh-CN" altLang="en-US">
              <a:solidFill>
                <a:prstClr val="black"/>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2500173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所以使用知识图谱推理技术解决农业的作物预测问题，会出现以下一些挑战：</a:t>
            </a:r>
            <a:endParaRPr lang="en-US" altLang="zh-CN" dirty="0"/>
          </a:p>
          <a:p>
            <a:endParaRPr lang="en-US" altLang="zh-CN" dirty="0"/>
          </a:p>
          <a:p>
            <a:endParaRPr lang="en-US" altLang="zh-CN" dirty="0"/>
          </a:p>
          <a:p>
            <a:r>
              <a:rPr lang="zh-CN" altLang="en-US" dirty="0"/>
              <a:t>一是遥感地块领域知识图谱的构建，数据系统的</a:t>
            </a:r>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遥感地块矢量文件属性信息众多，且离散型与连续型属性共存且属于不同量纲。</a:t>
            </a:r>
            <a:endParaRPr lang="en-US" altLang="zh-CN"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二是异构网络模型表征学习</a:t>
            </a:r>
            <a:r>
              <a:rPr lang="zh-CN" altLang="en-US" sz="12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2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该异质网络所含地块数量多，地块属性类别多，加入的农业物候知识进一步增加需要表征的网络的结构复杂度。</a:t>
            </a:r>
            <a:endParaRPr lang="en-US" altLang="zh-CN" dirty="0"/>
          </a:p>
          <a:p>
            <a:endParaRPr lang="en-US" altLang="zh-CN" dirty="0"/>
          </a:p>
          <a:p>
            <a:r>
              <a:rPr lang="zh-CN" altLang="en-US" dirty="0"/>
              <a:t>综上，如何构建合适的网络结构，融合具体地块地学信息和农业物候知识和如何对地块属性信息设计高效的地块特征提取机制和网络表征模型，是首先面对的问题。</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6</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构建的领域知识图谱，每个具体地块的种植作物类别预测就转变成异质网络结构数据的链接预测问题，这属于知识图谱常见应用中知识推理任务的一个分支。该领域知识图谱中，链接预测是对某个地块节点和某作物节点可能存在种植关系进行预测。</a:t>
            </a:r>
          </a:p>
          <a:p>
            <a:r>
              <a:rPr lang="zh-CN" altLang="en-US" dirty="0"/>
              <a:t>该领域知识图谱具有动态性，种植作物类型随着四季更替而变化，考虑将时间变量加入到领域知识图谱中。</a:t>
            </a:r>
          </a:p>
          <a:p>
            <a:r>
              <a:rPr lang="zh-CN" altLang="en-US" dirty="0"/>
              <a:t>该遥感地块领域时序知识图谱具有特殊性，以月份为单位划分，其时间节点密度较大，不像其他动态图谱更具随机性的时间序列。</a:t>
            </a:r>
          </a:p>
          <a:p>
            <a:r>
              <a:rPr lang="zh-CN" altLang="en-US" dirty="0"/>
              <a:t>目前引入时序知识图谱进行推理和预测的研究大多分布于用户推荐、轨迹预测等，针对时序作物预测场景的研究较少。</a:t>
            </a: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7</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8</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68C3F19-532C-4836-AB5A-5A9132B4A718}" type="slidenum">
              <a:rPr lang="zh-CN" altLang="en-US" smtClean="0">
                <a:solidFill>
                  <a:prstClr val="black"/>
                </a:solidFill>
                <a:latin typeface="等线" panose="02010600030101010101" pitchFamily="2" charset="-122"/>
                <a:ea typeface="等线" panose="02010600030101010101" pitchFamily="2" charset="-122"/>
              </a:rPr>
              <a:t>9</a:t>
            </a:fld>
            <a:endParaRPr lang="zh-CN" altLang="en-US">
              <a:solidFill>
                <a:prstClr val="black"/>
              </a:solidFill>
              <a:latin typeface="等线" panose="02010600030101010101" pitchFamily="2" charset="-122"/>
              <a:ea typeface="等线"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A15026FD-0753-4197-8810-29CFE05F49B0}" type="datetime1">
              <a:rPr lang="zh-CN" altLang="en-US" smtClean="0"/>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AEF75-72B7-4A29-AE78-3EED036B4125}" type="datetime1">
              <a:rPr lang="zh-CN" altLang="en-US" smtClean="0"/>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E03ABB1-DEF9-44AF-9B03-471F362F8CC7}" type="datetime1">
              <a:rPr lang="zh-CN" altLang="en-US" smtClean="0"/>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4E6042-846A-4757-8390-D685C505E326}" type="datetime1">
              <a:rPr lang="zh-CN" altLang="en-US" smtClean="0"/>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70799DD-D3E5-4E24-AD88-A63545DCAA71}" type="datetime1">
              <a:rPr lang="zh-CN" altLang="en-US" smtClean="0"/>
              <a:t>2023-05-08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77D4D57-C9E9-4DE9-BB46-F2C017A081ED}" type="datetime1">
              <a:rPr lang="zh-CN" altLang="en-US" smtClean="0"/>
              <a:t>2023-05-08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47D3AE4-7219-4008-A899-5BB3F6DD0036}" type="datetime1">
              <a:rPr lang="zh-CN" altLang="en-US" smtClean="0"/>
              <a:t>2023-05-08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A59C68-DD5B-42FB-8ACF-1F837C7662B9}" type="datetime1">
              <a:rPr lang="zh-CN" altLang="en-US" smtClean="0"/>
              <a:t>2023-05-08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779832-DBB4-4C94-8CC9-C6ED1E57A4E7}" type="datetime1">
              <a:rPr lang="zh-CN" altLang="en-US" smtClean="0"/>
              <a:t>2023-05-08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A8391206-07F0-445B-B660-314F3ADCAD04}" type="datetime1">
              <a:rPr lang="zh-CN" altLang="en-US" smtClean="0"/>
              <a:t>2023-05-08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4D5D438-7EB6-4040-B786-346B4723771B}" type="datetime1">
              <a:rPr lang="zh-CN" altLang="en-US" smtClean="0"/>
              <a:t>2023-05-08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4B6E62B-4DEC-4954-AD3A-658470571C9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ABD6C2-A2F5-463D-A2F2-7B5E229814AF}" type="datetime1">
              <a:rPr lang="zh-CN" altLang="en-US" smtClean="0"/>
              <a:t>2023-05-08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6E62B-4DEC-4954-AD3A-658470571C9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196352"/>
            <a:ext cx="9144000" cy="1562847"/>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r>
              <a:rPr lang="zh-CN" altLang="en-US" sz="3600" b="1" dirty="0">
                <a:solidFill>
                  <a:srgbClr val="FFFFFF"/>
                </a:solidFill>
              </a:rPr>
              <a:t>面向作物种类预测的</a:t>
            </a:r>
            <a:endParaRPr lang="en-US" altLang="zh-CN" sz="3600" b="1" dirty="0">
              <a:solidFill>
                <a:srgbClr val="FFFFFF"/>
              </a:solidFill>
            </a:endParaRPr>
          </a:p>
          <a:p>
            <a:pPr algn="ctr">
              <a:spcBef>
                <a:spcPct val="0"/>
              </a:spcBef>
              <a:defRPr/>
            </a:pPr>
            <a:r>
              <a:rPr lang="zh-CN" altLang="en-US" sz="3600" b="1" dirty="0">
                <a:solidFill>
                  <a:srgbClr val="FFFFFF"/>
                </a:solidFill>
              </a:rPr>
              <a:t>知识图谱推理技术研究</a:t>
            </a:r>
          </a:p>
        </p:txBody>
      </p:sp>
      <p:sp>
        <p:nvSpPr>
          <p:cNvPr id="7" name="副标题 2"/>
          <p:cNvSpPr>
            <a:spLocks noGrp="1"/>
          </p:cNvSpPr>
          <p:nvPr>
            <p:ph type="subTitle" idx="1"/>
          </p:nvPr>
        </p:nvSpPr>
        <p:spPr>
          <a:xfrm>
            <a:off x="4227830" y="4057015"/>
            <a:ext cx="4773295" cy="2461895"/>
          </a:xfrm>
        </p:spPr>
        <p:txBody>
          <a:bodyPr vert="horz" lIns="91440" tIns="45720" rIns="91440" bIns="45720" rtlCol="0">
            <a:normAutofit/>
          </a:bodyPr>
          <a:lstStyle/>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汇报人：巩傲凡</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报告时间：</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22.4.24</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l">
              <a:spcBef>
                <a:spcPts val="800"/>
              </a:spcBef>
              <a:spcAft>
                <a:spcPts val="800"/>
              </a:spcAft>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5" name="图片 3" descr="seu.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54163" y="495981"/>
            <a:ext cx="7858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4"/>
          <p:cNvSpPr txBox="1">
            <a:spLocks noChangeArrowheads="1"/>
          </p:cNvSpPr>
          <p:nvPr/>
        </p:nvSpPr>
        <p:spPr bwMode="auto">
          <a:xfrm>
            <a:off x="2394942" y="776333"/>
            <a:ext cx="449353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a:solidFill>
                  <a:schemeClr val="tx1"/>
                </a:solidFill>
                <a:latin typeface="Calibri" panose="020F0502020204030204" charset="0"/>
                <a:ea typeface="宋体" panose="02010600030101010101" pitchFamily="2" charset="-122"/>
                <a:cs typeface="宋体" panose="02010600030101010101" pitchFamily="2" charset="-122"/>
              </a:defRPr>
            </a:lvl1pPr>
            <a:lvl2pPr marL="742950" indent="-285750">
              <a:defRPr kumimoji="1">
                <a:solidFill>
                  <a:schemeClr val="tx1"/>
                </a:solidFill>
                <a:latin typeface="Calibri" panose="020F0502020204030204" charset="0"/>
                <a:ea typeface="宋体" panose="02010600030101010101" pitchFamily="2" charset="-122"/>
              </a:defRPr>
            </a:lvl2pPr>
            <a:lvl3pPr marL="1143000" indent="-228600">
              <a:defRPr kumimoji="1">
                <a:solidFill>
                  <a:schemeClr val="tx1"/>
                </a:solidFill>
                <a:latin typeface="Calibri" panose="020F0502020204030204" charset="0"/>
                <a:ea typeface="宋体" panose="02010600030101010101" pitchFamily="2" charset="-122"/>
              </a:defRPr>
            </a:lvl3pPr>
            <a:lvl4pPr marL="1600200" indent="-228600">
              <a:defRPr kumimoji="1">
                <a:solidFill>
                  <a:schemeClr val="tx1"/>
                </a:solidFill>
                <a:latin typeface="Calibri" panose="020F0502020204030204" charset="0"/>
                <a:ea typeface="宋体" panose="02010600030101010101" pitchFamily="2" charset="-122"/>
              </a:defRPr>
            </a:lvl4pPr>
            <a:lvl5pPr marL="2057400" indent="-228600">
              <a:defRPr kumimoji="1">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kumimoji="1">
                <a:solidFill>
                  <a:schemeClr val="tx1"/>
                </a:solidFill>
                <a:latin typeface="Calibri" panose="020F0502020204030204" charset="0"/>
                <a:ea typeface="宋体" panose="02010600030101010101" pitchFamily="2" charset="-122"/>
              </a:defRPr>
            </a:lvl9pPr>
          </a:lstStyle>
          <a:p>
            <a:pPr algn="ctr"/>
            <a:r>
              <a:rPr kumimoji="0" lang="zh-CN" altLang="en-US" sz="2400" dirty="0">
                <a:latin typeface="微软雅黑" panose="020B0503020204020204" pitchFamily="34" charset="-122"/>
                <a:ea typeface="微软雅黑" panose="020B0503020204020204" pitchFamily="34" charset="-122"/>
                <a:cs typeface="微软雅黑" panose="020B0503020204020204" pitchFamily="34" charset="-122"/>
              </a:rPr>
              <a:t>东南大学硕士学位论文开题报告</a:t>
            </a:r>
          </a:p>
        </p:txBody>
      </p:sp>
    </p:spTree>
  </p:cSld>
  <p:clrMapOvr>
    <a:masterClrMapping/>
  </p:clrMapOvr>
  <mc:AlternateContent xmlns:mc="http://schemas.openxmlformats.org/markup-compatibility/2006" xmlns:p14="http://schemas.microsoft.com/office/powerpoint/2010/main">
    <mc:Choice Requires="p14">
      <p:transition spd="slow" p14:dur="2000" advTm="1711"/>
    </mc:Choice>
    <mc:Fallback xmlns="">
      <p:transition spd="slow" advTm="171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研究目标</a:t>
            </a:r>
          </a:p>
        </p:txBody>
      </p:sp>
      <p:sp>
        <p:nvSpPr>
          <p:cNvPr id="12" name="灯片编号占位符 3"/>
          <p:cNvSpPr>
            <a:spLocks noGrp="1"/>
          </p:cNvSpPr>
          <p:nvPr>
            <p:ph type="sldNum" sz="quarter" idx="12"/>
          </p:nvPr>
        </p:nvSpPr>
        <p:spPr>
          <a:xfrm>
            <a:off x="6457950" y="6356351"/>
            <a:ext cx="2057400" cy="365125"/>
          </a:xfrm>
        </p:spPr>
        <p:txBody>
          <a:bodyPr/>
          <a:lstStyle/>
          <a:p>
            <a:fld id="{94B6E62B-4DEC-4954-AD3A-658470571C9E}" type="slidenum">
              <a:rPr lang="zh-CN" altLang="en-US" smtClean="0"/>
              <a:t>11</a:t>
            </a:fld>
            <a:endParaRPr lang="zh-CN" altLang="en-US"/>
          </a:p>
        </p:txBody>
      </p:sp>
      <p:sp>
        <p:nvSpPr>
          <p:cNvPr id="10" name="圆角矩形 4"/>
          <p:cNvSpPr/>
          <p:nvPr/>
        </p:nvSpPr>
        <p:spPr bwMode="auto">
          <a:xfrm>
            <a:off x="375385" y="1060421"/>
            <a:ext cx="8393230" cy="2209800"/>
          </a:xfrm>
          <a:prstGeom prst="roundRect">
            <a:avLst>
              <a:gd name="adj" fmla="val 6899"/>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本硕士论文以推理出遥感地块种植的作物种类为目标，</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针对目前常用作物分类模型无法有效提结合地学知识和具体地块间语义关联等问题，</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构建融合物候知识和遥感地学的土地地块领域知识图谱，</a:t>
            </a:r>
            <a:endParaRPr lang="en-US" altLang="zh-CN" sz="1700" dirty="0">
              <a:latin typeface="微软雅黑" panose="020B0503020204020204" pitchFamily="34" charset="-122"/>
              <a:ea typeface="微软雅黑" panose="020B0503020204020204" pitchFamily="34" charset="-122"/>
              <a:sym typeface="+mn-ea"/>
            </a:endParaRPr>
          </a:p>
          <a:p>
            <a:pPr>
              <a:lnSpc>
                <a:spcPct val="125000"/>
              </a:lnSpc>
              <a:spcBef>
                <a:spcPts val="600"/>
              </a:spcBef>
            </a:pPr>
            <a:r>
              <a:rPr lang="zh-CN" altLang="en-US" sz="1700" dirty="0">
                <a:latin typeface="微软雅黑" panose="020B0503020204020204" pitchFamily="34" charset="-122"/>
                <a:ea typeface="微软雅黑" panose="020B0503020204020204" pitchFamily="34" charset="-122"/>
                <a:sym typeface="+mn-ea"/>
              </a:rPr>
              <a:t>并基于此设计土地种植作物类别推理模型，辅助土地所属者对土地资源进行高效管理。</a:t>
            </a:r>
            <a:endParaRPr lang="zh-CN" altLang="en-US" sz="170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87357615-2151-15AF-533B-2697910BF6C2}"/>
              </a:ext>
            </a:extLst>
          </p:cNvPr>
          <p:cNvSpPr txBox="1"/>
          <p:nvPr/>
        </p:nvSpPr>
        <p:spPr>
          <a:xfrm>
            <a:off x="375385" y="3494029"/>
            <a:ext cx="8393230" cy="2862322"/>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理论目标是：</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）提出</a:t>
            </a:r>
            <a:r>
              <a:rPr lang="zh-CN" altLang="en-US" dirty="0">
                <a:latin typeface="Times New Roman" panose="02020603050405020304" pitchFamily="18" charset="0"/>
                <a:ea typeface="宋体" panose="02010600030101010101" pitchFamily="2" charset="-122"/>
                <a:cs typeface="Times New Roman" panose="02020603050405020304" pitchFamily="18" charset="0"/>
              </a:rPr>
              <a:t>遥感地块</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领域知识图谱</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图推理模型；</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）提出基于遥感地块的时序知识图谱</a:t>
            </a:r>
            <a:r>
              <a:rPr lang="zh-CN" altLang="en-US" dirty="0">
                <a:latin typeface="Times New Roman" panose="02020603050405020304" pitchFamily="18" charset="0"/>
                <a:ea typeface="宋体" panose="02010600030101010101" pitchFamily="2" charset="-122"/>
                <a:cs typeface="Times New Roman" panose="02020603050405020304" pitchFamily="18" charset="0"/>
              </a:rPr>
              <a:t>推理</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。以月份为</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时间计量单位</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地块</a:t>
            </a:r>
            <a:r>
              <a:rPr lang="zh-CN" altLang="en-US" dirty="0">
                <a:latin typeface="Times New Roman" panose="02020603050405020304" pitchFamily="18" charset="0"/>
                <a:ea typeface="宋体" panose="02010600030101010101" pitchFamily="2" charset="-122"/>
                <a:cs typeface="Times New Roman" panose="02020603050405020304" pitchFamily="18" charset="0"/>
              </a:rPr>
              <a:t>种植作物类别的预测序列以</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提供专家系统的决策支持。</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系统目标是：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）面向土地种植作物类别预测任务，设计并实现基于异质图知识推理的作物种类预测系统。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）该系统功能模块包括实时的作物种类预测和面向长期规划的作物种植序列推荐。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研究内容</a:t>
            </a:r>
          </a:p>
        </p:txBody>
      </p:sp>
      <p:sp>
        <p:nvSpPr>
          <p:cNvPr id="4" name="灯片编号占位符 3"/>
          <p:cNvSpPr>
            <a:spLocks noGrp="1"/>
          </p:cNvSpPr>
          <p:nvPr>
            <p:ph type="sldNum" sz="quarter" idx="12"/>
          </p:nvPr>
        </p:nvSpPr>
        <p:spPr/>
        <p:txBody>
          <a:bodyPr/>
          <a:lstStyle/>
          <a:p>
            <a:fld id="{94B6E62B-4DEC-4954-AD3A-658470571C9E}" type="slidenum">
              <a:rPr lang="zh-CN" altLang="en-US" smtClean="0"/>
              <a:t>12</a:t>
            </a:fld>
            <a:endParaRPr lang="zh-CN" altLang="en-US"/>
          </a:p>
        </p:txBody>
      </p:sp>
      <p:sp>
        <p:nvSpPr>
          <p:cNvPr id="5" name="Rectangle 2"/>
          <p:cNvSpPr>
            <a:spLocks noChangeArrowheads="1"/>
          </p:cNvSpPr>
          <p:nvPr/>
        </p:nvSpPr>
        <p:spPr bwMode="auto">
          <a:xfrm>
            <a:off x="584533" y="1710373"/>
            <a:ext cx="9845967" cy="5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pic>
        <p:nvPicPr>
          <p:cNvPr id="7" name="图片 6">
            <a:extLst>
              <a:ext uri="{FF2B5EF4-FFF2-40B4-BE49-F238E27FC236}">
                <a16:creationId xmlns:a16="http://schemas.microsoft.com/office/drawing/2014/main" id="{C4D8BE19-51FF-D99A-5E6F-2C6F256A3E54}"/>
              </a:ext>
            </a:extLst>
          </p:cNvPr>
          <p:cNvPicPr>
            <a:picLocks noChangeAspect="1"/>
          </p:cNvPicPr>
          <p:nvPr/>
        </p:nvPicPr>
        <p:blipFill>
          <a:blip r:embed="rId3"/>
          <a:stretch>
            <a:fillRect/>
          </a:stretch>
        </p:blipFill>
        <p:spPr>
          <a:xfrm>
            <a:off x="1430643" y="1613932"/>
            <a:ext cx="6282713" cy="3678405"/>
          </a:xfrm>
          <a:prstGeom prst="rect">
            <a:avLst/>
          </a:prstGeom>
        </p:spPr>
      </p:pic>
      <p:sp>
        <p:nvSpPr>
          <p:cNvPr id="11" name="文本框 10">
            <a:extLst>
              <a:ext uri="{FF2B5EF4-FFF2-40B4-BE49-F238E27FC236}">
                <a16:creationId xmlns:a16="http://schemas.microsoft.com/office/drawing/2014/main" id="{7F4C9565-E68D-32B2-55FD-4B594872F1FF}"/>
              </a:ext>
            </a:extLst>
          </p:cNvPr>
          <p:cNvSpPr txBox="1"/>
          <p:nvPr/>
        </p:nvSpPr>
        <p:spPr>
          <a:xfrm>
            <a:off x="449263" y="1071835"/>
            <a:ext cx="5216892" cy="403316"/>
          </a:xfrm>
          <a:prstGeom prst="rect">
            <a:avLst/>
          </a:prstGeom>
          <a:noFill/>
        </p:spPr>
        <p:txBody>
          <a:bodyPr wrap="square">
            <a:spAutoFit/>
          </a:bodyPr>
          <a:lstStyle/>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rPr>
              <a:t>本硕士论文各研究点之间的逻辑关系如图所示。</a:t>
            </a:r>
            <a:endParaRPr lang="zh-CN" altLang="zh-CN" sz="1400" kern="100" dirty="0">
              <a:effectLst/>
              <a:latin typeface="Times New Roman" panose="02020603050405020304" pitchFamily="18"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57228" y="1698533"/>
            <a:ext cx="8493791" cy="1511952"/>
          </a:xfrm>
          <a:prstGeom prst="rect">
            <a:avLst/>
          </a:prstGeom>
          <a:solidFill>
            <a:schemeClr val="bg1"/>
          </a:solidFill>
        </p:spPr>
        <p:txBody>
          <a:bodyPr wrap="square">
            <a:spAutoFit/>
          </a:bodyPr>
          <a:lstStyle/>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针对遥感地块矢量文件数据搭建领域知识图谱，设计合适的图谱本体结构，并添加农业物候知识三元组</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基于该异构网络结构数据设计图神经网络模型，进行图表征学习</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设计合适的链接预测打分函数输出待预测地块可能的作物类别</a:t>
            </a:r>
          </a:p>
        </p:txBody>
      </p:sp>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14</a:t>
            </a:fld>
            <a:endParaRPr lang="zh-CN" altLang="en-US"/>
          </a:p>
        </p:txBody>
      </p:sp>
      <p:sp>
        <p:nvSpPr>
          <p:cNvPr id="27" name="TextBox 19"/>
          <p:cNvSpPr txBox="1">
            <a:spLocks noChangeArrowheads="1"/>
          </p:cNvSpPr>
          <p:nvPr/>
        </p:nvSpPr>
        <p:spPr bwMode="auto">
          <a:xfrm>
            <a:off x="622300" y="142874"/>
            <a:ext cx="8805616"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8" name="矩形 27"/>
          <p:cNvSpPr/>
          <p:nvPr/>
        </p:nvSpPr>
        <p:spPr>
          <a:xfrm>
            <a:off x="157284" y="1058701"/>
            <a:ext cx="7792916" cy="553085"/>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矩形 29"/>
          <p:cNvSpPr/>
          <p:nvPr/>
        </p:nvSpPr>
        <p:spPr>
          <a:xfrm>
            <a:off x="179568" y="3524878"/>
            <a:ext cx="8807204" cy="2462534"/>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sym typeface="+mn-ea"/>
              </a:rPr>
              <a:t>领域知识图谱本体设计</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每个遥感地块矢量文件属性信息众多，且离散型与连续型属性共存且属于不同量纲，图谱本体如何设计</a:t>
            </a:r>
            <a:endParaRPr lang="en-US" altLang="zh-CN" sz="1600"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sym typeface="+mn-ea"/>
              </a:rPr>
              <a:t>面向作物种类预测的图推理模型搭建</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sym typeface="+mn-ea"/>
              </a:rPr>
              <a:t>该异质网络所含地块数量多，地块属性类别多，融合的农业物候知识进一步增加网络结构的复杂度，图神经网络如何搭建</a:t>
            </a:r>
            <a:endParaRPr lang="zh-CN" altLang="en-US" sz="1600" dirty="0">
              <a:latin typeface="微软雅黑" panose="020B0503020204020204" pitchFamily="34" charset="-122"/>
              <a:ea typeface="微软雅黑" panose="020B0503020204020204" pitchFamily="34" charset="-122"/>
            </a:endParaRPr>
          </a:p>
          <a:p>
            <a:pPr marL="742950" lvl="1" indent="-285750">
              <a:lnSpc>
                <a:spcPct val="110000"/>
              </a:lnSpc>
              <a:buFont typeface="Wingdings" panose="05000000000000000000" pitchFamily="2" charset="2"/>
              <a:buChar char="ü"/>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down)">
                                      <p:cBhvr>
                                        <p:cTn id="11" dur="500"/>
                                        <p:tgtEl>
                                          <p:spTgt spid="2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8"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15</a:t>
            </a:fld>
            <a:endParaRPr lang="zh-CN" altLang="en-US" dirty="0"/>
          </a:p>
        </p:txBody>
      </p:sp>
      <p:grpSp>
        <p:nvGrpSpPr>
          <p:cNvPr id="33" name="组合 32"/>
          <p:cNvGrpSpPr/>
          <p:nvPr/>
        </p:nvGrpSpPr>
        <p:grpSpPr>
          <a:xfrm>
            <a:off x="1651242" y="1298711"/>
            <a:ext cx="5841515" cy="4038325"/>
            <a:chOff x="552351" y="1104753"/>
            <a:chExt cx="4746228" cy="2591848"/>
          </a:xfrm>
        </p:grpSpPr>
        <p:sp>
          <p:nvSpPr>
            <p:cNvPr id="34" name="文本框 33"/>
            <p:cNvSpPr txBox="1"/>
            <p:nvPr/>
          </p:nvSpPr>
          <p:spPr>
            <a:xfrm>
              <a:off x="552351" y="1484210"/>
              <a:ext cx="4746228" cy="2212391"/>
            </a:xfrm>
            <a:prstGeom prst="rect">
              <a:avLst/>
            </a:prstGeom>
            <a:noFill/>
            <a:ln w="28575">
              <a:solidFill>
                <a:schemeClr val="bg1">
                  <a:lumMod val="50000"/>
                </a:schemeClr>
              </a:solidFill>
            </a:ln>
          </p:spPr>
          <p:txBody>
            <a:bodyPr wrap="square" rtlCol="0">
              <a:spAutoFit/>
            </a:bodyPr>
            <a:lstStyle/>
            <a:p>
              <a:r>
                <a:rPr lang="zh-CN" altLang="en-US" b="1" dirty="0">
                  <a:latin typeface="黑体" panose="02010609060101010101" pitchFamily="49" charset="-122"/>
                  <a:ea typeface="黑体" panose="02010609060101010101" pitchFamily="49" charset="-122"/>
                </a:rPr>
                <a:t>一、领域知识图谱构建</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遥感领域知识图谱本体架构设计</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2.</a:t>
              </a:r>
              <a:r>
                <a:rPr lang="zh-CN" altLang="en-US" dirty="0">
                  <a:latin typeface="黑体" panose="02010609060101010101" pitchFamily="49" charset="-122"/>
                  <a:ea typeface="黑体" panose="02010609060101010101" pitchFamily="49" charset="-122"/>
                  <a:cs typeface="Times New Roman" panose="02020603050405020304" pitchFamily="18" charset="0"/>
                </a:rPr>
                <a:t>连续性属性变量离散化：数据分桶</a:t>
              </a:r>
              <a:endParaRPr lang="zh-CN" altLang="en-US"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二、地块节点语义特征提取机制</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消息传递机制设计</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2.</a:t>
              </a:r>
              <a:r>
                <a:rPr lang="zh-CN" altLang="en-US" dirty="0">
                  <a:latin typeface="黑体" panose="02010609060101010101" pitchFamily="49" charset="-122"/>
                  <a:ea typeface="黑体" panose="02010609060101010101" pitchFamily="49" charset="-122"/>
                  <a:cs typeface="Times New Roman" panose="02020603050405020304" pitchFamily="18" charset="0"/>
                </a:rPr>
                <a:t>节点注意力计算机制</a:t>
              </a:r>
              <a:endParaRPr lang="zh-CN" altLang="en-US"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三、基于异构图</a:t>
              </a:r>
              <a:r>
                <a:rPr lang="en-US" altLang="zh-CN" b="1" dirty="0">
                  <a:latin typeface="黑体" panose="02010609060101010101" pitchFamily="49" charset="-122"/>
                  <a:ea typeface="黑体" panose="02010609060101010101" pitchFamily="49" charset="-122"/>
                </a:rPr>
                <a:t>Transformer</a:t>
              </a:r>
              <a:r>
                <a:rPr lang="zh-CN" altLang="en-US" b="1" dirty="0">
                  <a:latin typeface="黑体" panose="02010609060101010101" pitchFamily="49" charset="-122"/>
                  <a:ea typeface="黑体" panose="02010609060101010101" pitchFamily="49" charset="-122"/>
                </a:rPr>
                <a:t>架构的链路预测模型</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网络模型架构</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2.</a:t>
              </a:r>
              <a:r>
                <a:rPr lang="zh-CN" altLang="en-US" dirty="0">
                  <a:latin typeface="黑体" panose="02010609060101010101" pitchFamily="49" charset="-122"/>
                  <a:ea typeface="黑体" panose="02010609060101010101" pitchFamily="49" charset="-122"/>
                  <a:cs typeface="Times New Roman" panose="02020603050405020304" pitchFamily="18" charset="0"/>
                </a:rPr>
                <a:t>打分函数设计</a:t>
              </a:r>
            </a:p>
            <a:p>
              <a:r>
                <a:rPr lang="zh-CN" altLang="en-US" b="1" dirty="0">
                  <a:latin typeface="黑体" panose="02010609060101010101" pitchFamily="49" charset="-122"/>
                  <a:ea typeface="黑体" panose="02010609060101010101" pitchFamily="49" charset="-122"/>
                </a:rPr>
                <a:t>四、模型比对结果分析</a:t>
              </a:r>
              <a:endParaRPr lang="en-US" altLang="zh-CN" b="1"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cs typeface="Times New Roman" panose="02020603050405020304" pitchFamily="18" charset="0"/>
                </a:rPr>
                <a:t>  1.</a:t>
              </a:r>
              <a:r>
                <a:rPr lang="zh-CN" altLang="en-US" dirty="0">
                  <a:latin typeface="黑体" panose="02010609060101010101" pitchFamily="49" charset="-122"/>
                  <a:ea typeface="黑体" panose="02010609060101010101" pitchFamily="49" charset="-122"/>
                  <a:cs typeface="Times New Roman" panose="02020603050405020304" pitchFamily="18" charset="0"/>
                </a:rPr>
                <a:t>评价指标：</a:t>
              </a:r>
              <a:r>
                <a:rPr lang="en-US" altLang="zh-CN" dirty="0">
                  <a:latin typeface="黑体" panose="02010609060101010101" pitchFamily="49" charset="-122"/>
                  <a:ea typeface="黑体" panose="02010609060101010101" pitchFamily="49" charset="-122"/>
                  <a:cs typeface="Times New Roman" panose="02020603050405020304" pitchFamily="18" charset="0"/>
                </a:rPr>
                <a:t>MRR,</a:t>
              </a:r>
              <a:r>
                <a:rPr lang="zh-CN" altLang="en-US" dirty="0">
                  <a:latin typeface="黑体" panose="02010609060101010101" pitchFamily="49" charset="-122"/>
                  <a:ea typeface="黑体" panose="02010609060101010101" pitchFamily="49" charset="-122"/>
                  <a:cs typeface="Times New Roman" panose="02020603050405020304" pitchFamily="18" charset="0"/>
                </a:rPr>
                <a:t> </a:t>
              </a:r>
              <a:r>
                <a:rPr lang="en-US" altLang="zh-CN" dirty="0">
                  <a:latin typeface="黑体" panose="02010609060101010101" pitchFamily="49" charset="-122"/>
                  <a:ea typeface="黑体" panose="02010609060101010101" pitchFamily="49" charset="-122"/>
                  <a:cs typeface="Times New Roman" panose="02020603050405020304" pitchFamily="18" charset="0"/>
                </a:rPr>
                <a:t>MR, </a:t>
              </a:r>
              <a:r>
                <a:rPr lang="en-US" altLang="zh-CN" dirty="0" err="1">
                  <a:latin typeface="黑体" panose="02010609060101010101" pitchFamily="49" charset="-122"/>
                  <a:ea typeface="黑体" panose="02010609060101010101" pitchFamily="49" charset="-122"/>
                  <a:cs typeface="Times New Roman" panose="02020603050405020304" pitchFamily="18" charset="0"/>
                </a:rPr>
                <a:t>HITS@n</a:t>
              </a:r>
              <a:r>
                <a:rPr lang="en-US" altLang="zh-CN" dirty="0">
                  <a:latin typeface="黑体" panose="02010609060101010101" pitchFamily="49" charset="-122"/>
                  <a:ea typeface="黑体" panose="02010609060101010101" pitchFamily="49" charset="-122"/>
                  <a:cs typeface="Times New Roman" panose="02020603050405020304" pitchFamily="18" charset="0"/>
                </a:rPr>
                <a:t>(n=1,3,10)</a:t>
              </a:r>
              <a:endParaRPr lang="zh-CN" altLang="en-US" b="1" dirty="0">
                <a:latin typeface="黑体" panose="02010609060101010101" pitchFamily="49" charset="-122"/>
                <a:ea typeface="黑体" panose="02010609060101010101" pitchFamily="49" charset="-122"/>
              </a:endParaRPr>
            </a:p>
            <a:p>
              <a:endParaRPr lang="en-US" altLang="zh-CN" sz="2000" dirty="0">
                <a:latin typeface="黑体" panose="02010609060101010101" pitchFamily="49" charset="-122"/>
                <a:ea typeface="黑体" panose="02010609060101010101" pitchFamily="49" charset="-122"/>
              </a:endParaRPr>
            </a:p>
          </p:txBody>
        </p:sp>
        <p:sp>
          <p:nvSpPr>
            <p:cNvPr id="35" name="文本框 34"/>
            <p:cNvSpPr txBox="1"/>
            <p:nvPr/>
          </p:nvSpPr>
          <p:spPr>
            <a:xfrm>
              <a:off x="552351" y="1104753"/>
              <a:ext cx="4746228" cy="286426"/>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pPr algn="ctr"/>
              <a:r>
                <a:rPr lang="zh-CN" altLang="en-US" sz="2300" b="0" dirty="0"/>
                <a:t>具体步骤</a:t>
              </a:r>
            </a:p>
          </p:txBody>
        </p:sp>
      </p:grpSp>
    </p:spTree>
    <p:extLst>
      <p:ext uri="{BB962C8B-B14F-4D97-AF65-F5344CB8AC3E}">
        <p14:creationId xmlns:p14="http://schemas.microsoft.com/office/powerpoint/2010/main" val="111222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16</a:t>
            </a:fld>
            <a:endParaRPr lang="zh-CN" altLang="en-US" dirty="0"/>
          </a:p>
        </p:txBody>
      </p:sp>
      <p:pic>
        <p:nvPicPr>
          <p:cNvPr id="9" name="图片 8">
            <a:extLst>
              <a:ext uri="{FF2B5EF4-FFF2-40B4-BE49-F238E27FC236}">
                <a16:creationId xmlns:a16="http://schemas.microsoft.com/office/drawing/2014/main" id="{3B2C63BD-54F6-7BAE-F215-565854B1A2A3}"/>
              </a:ext>
            </a:extLst>
          </p:cNvPr>
          <p:cNvPicPr>
            <a:picLocks noChangeAspect="1"/>
          </p:cNvPicPr>
          <p:nvPr/>
        </p:nvPicPr>
        <p:blipFill>
          <a:blip r:embed="rId3"/>
          <a:stretch>
            <a:fillRect/>
          </a:stretch>
        </p:blipFill>
        <p:spPr>
          <a:xfrm>
            <a:off x="68863" y="1387064"/>
            <a:ext cx="6389087" cy="4969287"/>
          </a:xfrm>
          <a:prstGeom prst="rect">
            <a:avLst/>
          </a:prstGeom>
        </p:spPr>
      </p:pic>
      <p:sp>
        <p:nvSpPr>
          <p:cNvPr id="3" name="文本框 2">
            <a:extLst>
              <a:ext uri="{FF2B5EF4-FFF2-40B4-BE49-F238E27FC236}">
                <a16:creationId xmlns:a16="http://schemas.microsoft.com/office/drawing/2014/main" id="{95D75816-D3F0-6917-C7A0-FB2AA954E506}"/>
              </a:ext>
            </a:extLst>
          </p:cNvPr>
          <p:cNvSpPr txBox="1"/>
          <p:nvPr/>
        </p:nvSpPr>
        <p:spPr>
          <a:xfrm>
            <a:off x="449263" y="985837"/>
            <a:ext cx="6510948" cy="369332"/>
          </a:xfrm>
          <a:prstGeom prst="rect">
            <a:avLst/>
          </a:prstGeom>
          <a:noFill/>
        </p:spPr>
        <p:txBody>
          <a:bodyPr wrap="square" rtlCol="0">
            <a:spAutoFit/>
          </a:bodyPr>
          <a:lstStyle/>
          <a:p>
            <a:r>
              <a:rPr lang="zh-CN" altLang="en-US" dirty="0"/>
              <a:t>基于遥感矢量文件</a:t>
            </a:r>
            <a:r>
              <a:rPr lang="en-US" altLang="zh-CN" dirty="0"/>
              <a:t>(.</a:t>
            </a:r>
            <a:r>
              <a:rPr lang="en-US" altLang="zh-CN" dirty="0" err="1"/>
              <a:t>shp</a:t>
            </a:r>
            <a:r>
              <a:rPr lang="en-US" altLang="zh-CN" dirty="0"/>
              <a:t>)</a:t>
            </a:r>
            <a:r>
              <a:rPr lang="zh-CN" altLang="en-US" dirty="0"/>
              <a:t>的地块实体所属类别连接关系概览</a:t>
            </a:r>
          </a:p>
        </p:txBody>
      </p:sp>
      <p:sp>
        <p:nvSpPr>
          <p:cNvPr id="4" name="文本框 3">
            <a:extLst>
              <a:ext uri="{FF2B5EF4-FFF2-40B4-BE49-F238E27FC236}">
                <a16:creationId xmlns:a16="http://schemas.microsoft.com/office/drawing/2014/main" id="{EF2F47F3-106B-43A3-A0A7-E5266AE25FD5}"/>
              </a:ext>
            </a:extLst>
          </p:cNvPr>
          <p:cNvSpPr txBox="1"/>
          <p:nvPr/>
        </p:nvSpPr>
        <p:spPr>
          <a:xfrm>
            <a:off x="6329786" y="1880597"/>
            <a:ext cx="2520462" cy="3539430"/>
          </a:xfrm>
          <a:prstGeom prst="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sz="1600" dirty="0"/>
              <a:t>数据分桶处理后，每个地块的属性值包括：</a:t>
            </a:r>
            <a:endParaRPr lang="en-US" altLang="zh-CN" sz="1600" dirty="0"/>
          </a:p>
          <a:p>
            <a:r>
              <a:rPr lang="zh-CN" altLang="en-US" sz="1600" dirty="0"/>
              <a:t>高程类别、</a:t>
            </a:r>
            <a:endParaRPr lang="en-US" altLang="zh-CN" sz="1600" dirty="0"/>
          </a:p>
          <a:p>
            <a:r>
              <a:rPr lang="zh-CN" altLang="en-US" sz="1600" dirty="0"/>
              <a:t>坡向类别、</a:t>
            </a:r>
            <a:endParaRPr lang="en-US" altLang="zh-CN" sz="1600" dirty="0"/>
          </a:p>
          <a:p>
            <a:r>
              <a:rPr lang="zh-CN" altLang="en-US" sz="1600" dirty="0"/>
              <a:t>坡度类别、</a:t>
            </a:r>
            <a:endParaRPr lang="en-US" altLang="zh-CN" sz="1600" dirty="0"/>
          </a:p>
          <a:p>
            <a:r>
              <a:rPr lang="zh-CN" altLang="en-US" sz="1600" dirty="0"/>
              <a:t>面积分区、</a:t>
            </a:r>
            <a:endParaRPr lang="en-US" altLang="zh-CN" sz="1600" dirty="0"/>
          </a:p>
          <a:p>
            <a:r>
              <a:rPr lang="zh-CN" altLang="en-US" sz="1600" dirty="0"/>
              <a:t>行政区划、</a:t>
            </a:r>
            <a:endParaRPr lang="en-US" altLang="zh-CN" sz="1600" dirty="0"/>
          </a:p>
          <a:p>
            <a:r>
              <a:rPr lang="zh-CN" altLang="en-US" sz="1600" dirty="0"/>
              <a:t>地理分区、</a:t>
            </a:r>
            <a:endParaRPr lang="en-US" altLang="zh-CN" sz="1600" dirty="0"/>
          </a:p>
          <a:p>
            <a:r>
              <a:rPr lang="zh-CN" altLang="en-US" sz="1600" dirty="0"/>
              <a:t>土壤</a:t>
            </a:r>
            <a:r>
              <a:rPr lang="en-US" altLang="zh-CN" sz="1600" dirty="0"/>
              <a:t>PH</a:t>
            </a:r>
            <a:r>
              <a:rPr lang="zh-CN" altLang="en-US" sz="1600" dirty="0"/>
              <a:t>类别、</a:t>
            </a:r>
            <a:endParaRPr lang="en-US" altLang="zh-CN" sz="1600" dirty="0"/>
          </a:p>
          <a:p>
            <a:r>
              <a:rPr lang="zh-CN" altLang="en-US" sz="1600" dirty="0"/>
              <a:t>有机物含量类别、</a:t>
            </a:r>
            <a:endParaRPr lang="en-US" altLang="zh-CN" sz="1600" dirty="0"/>
          </a:p>
          <a:p>
            <a:r>
              <a:rPr lang="zh-CN" altLang="en-US" sz="1600" dirty="0"/>
              <a:t>三调地类编码、</a:t>
            </a:r>
            <a:endParaRPr lang="en-US" altLang="zh-CN" sz="1600" dirty="0"/>
          </a:p>
          <a:p>
            <a:r>
              <a:rPr lang="zh-CN" altLang="en-US" sz="1600" dirty="0"/>
              <a:t>耕作方式、</a:t>
            </a:r>
            <a:endParaRPr lang="en-US" altLang="zh-CN" sz="1600" dirty="0"/>
          </a:p>
          <a:p>
            <a:r>
              <a:rPr lang="zh-CN" altLang="en-US" sz="1600" dirty="0"/>
              <a:t>作物种植类型</a:t>
            </a:r>
            <a:endParaRPr lang="en-US" altLang="zh-CN" sz="1600" dirty="0"/>
          </a:p>
          <a:p>
            <a:r>
              <a:rPr lang="en-US" altLang="zh-CN" sz="1600" dirty="0"/>
              <a:t> . . .</a:t>
            </a:r>
            <a:endParaRPr lang="zh-CN" altLang="en-US" sz="1600" dirty="0"/>
          </a:p>
        </p:txBody>
      </p:sp>
    </p:spTree>
    <p:extLst>
      <p:ext uri="{BB962C8B-B14F-4D97-AF65-F5344CB8AC3E}">
        <p14:creationId xmlns:p14="http://schemas.microsoft.com/office/powerpoint/2010/main" val="222351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17</a:t>
            </a:fld>
            <a:endParaRPr lang="zh-CN" altLang="en-US" dirty="0"/>
          </a:p>
        </p:txBody>
      </p:sp>
      <p:pic>
        <p:nvPicPr>
          <p:cNvPr id="1026" name="Picture 2" descr="坡 度 &#10;有 枳 质 含 量 &#10;地 理 分 区 &#10;概 念 指 标 层 &#10;种 植 作 物 &#10;0 &#10;0 &#10;0 &#10;正 南 &#10;淪 东 北 &#10;弱 酸 &#10;属 性 类 别 层 &#10;春 季 作 物 &#10;&gt; 900 米 &#10;&lt; 500 米 &#10;水 &#10;图 谱 实 体 层 &#10;Pid5093 &#10;0 &#10;0 &#10;0 &#10;Pid5001 &#10;高 粱 &#10;山 药 &#10;0d5045 &#10;P 记 5067 ">
            <a:extLst>
              <a:ext uri="{FF2B5EF4-FFF2-40B4-BE49-F238E27FC236}">
                <a16:creationId xmlns:a16="http://schemas.microsoft.com/office/drawing/2014/main" id="{2715AC55-73DD-EACB-0D18-2557A664C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2" y="1654593"/>
            <a:ext cx="9118868" cy="477737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a:extLst>
              <a:ext uri="{FF2B5EF4-FFF2-40B4-BE49-F238E27FC236}">
                <a16:creationId xmlns:a16="http://schemas.microsoft.com/office/drawing/2014/main" id="{45098A23-717D-14EF-E51B-D5204EB62757}"/>
              </a:ext>
            </a:extLst>
          </p:cNvPr>
          <p:cNvGrpSpPr/>
          <p:nvPr/>
        </p:nvGrpSpPr>
        <p:grpSpPr>
          <a:xfrm>
            <a:off x="132243" y="885151"/>
            <a:ext cx="6325707" cy="769442"/>
            <a:chOff x="80782" y="1060937"/>
            <a:chExt cx="5629221" cy="769442"/>
          </a:xfrm>
        </p:grpSpPr>
        <p:sp>
          <p:nvSpPr>
            <p:cNvPr id="3" name="文本框 2">
              <a:extLst>
                <a:ext uri="{FF2B5EF4-FFF2-40B4-BE49-F238E27FC236}">
                  <a16:creationId xmlns:a16="http://schemas.microsoft.com/office/drawing/2014/main" id="{A8B34BCF-C666-8F93-5B42-1015767D52AB}"/>
                </a:ext>
              </a:extLst>
            </p:cNvPr>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）领域知识图谱本体设计部分示例：</a:t>
              </a:r>
            </a:p>
          </p:txBody>
        </p:sp>
        <p:sp>
          <p:nvSpPr>
            <p:cNvPr id="4" name="文本框 3">
              <a:extLst>
                <a:ext uri="{FF2B5EF4-FFF2-40B4-BE49-F238E27FC236}">
                  <a16:creationId xmlns:a16="http://schemas.microsoft.com/office/drawing/2014/main" id="{92B89E28-3546-42BC-E374-361F195F6C6E}"/>
                </a:ext>
              </a:extLst>
            </p:cNvPr>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spTree>
    <p:extLst>
      <p:ext uri="{BB962C8B-B14F-4D97-AF65-F5344CB8AC3E}">
        <p14:creationId xmlns:p14="http://schemas.microsoft.com/office/powerpoint/2010/main" val="23806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18</a:t>
            </a:fld>
            <a:endParaRPr lang="zh-CN" altLang="en-US" dirty="0"/>
          </a:p>
        </p:txBody>
      </p:sp>
      <p:grpSp>
        <p:nvGrpSpPr>
          <p:cNvPr id="33" name="组合 32"/>
          <p:cNvGrpSpPr/>
          <p:nvPr/>
        </p:nvGrpSpPr>
        <p:grpSpPr>
          <a:xfrm>
            <a:off x="132242" y="995872"/>
            <a:ext cx="8135457" cy="863601"/>
            <a:chOff x="80782" y="1060937"/>
            <a:chExt cx="5629221" cy="1046441"/>
          </a:xfrm>
        </p:grpSpPr>
        <p:sp>
          <p:nvSpPr>
            <p:cNvPr id="34" name="文本框 33"/>
            <p:cNvSpPr txBox="1"/>
            <p:nvPr/>
          </p:nvSpPr>
          <p:spPr>
            <a:xfrm>
              <a:off x="80783" y="1461047"/>
              <a:ext cx="5629220" cy="646331"/>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）消息传递机制和节点注意力特征提取模块（异质信息提取）</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pic>
        <p:nvPicPr>
          <p:cNvPr id="4" name="图片 3">
            <a:extLst>
              <a:ext uri="{FF2B5EF4-FFF2-40B4-BE49-F238E27FC236}">
                <a16:creationId xmlns:a16="http://schemas.microsoft.com/office/drawing/2014/main" id="{4C8F6366-71A1-44DF-9209-EA1DB3F7D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894" y="2042313"/>
            <a:ext cx="7763581" cy="4402220"/>
          </a:xfrm>
          <a:prstGeom prst="rect">
            <a:avLst/>
          </a:prstGeom>
        </p:spPr>
      </p:pic>
    </p:spTree>
    <p:extLst>
      <p:ext uri="{BB962C8B-B14F-4D97-AF65-F5344CB8AC3E}">
        <p14:creationId xmlns:p14="http://schemas.microsoft.com/office/powerpoint/2010/main" val="176861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19</a:t>
            </a:fld>
            <a:endParaRPr lang="zh-CN" altLang="en-US" dirty="0"/>
          </a:p>
        </p:txBody>
      </p:sp>
      <p:grpSp>
        <p:nvGrpSpPr>
          <p:cNvPr id="33" name="组合 32"/>
          <p:cNvGrpSpPr/>
          <p:nvPr/>
        </p:nvGrpSpPr>
        <p:grpSpPr>
          <a:xfrm>
            <a:off x="132243" y="1060937"/>
            <a:ext cx="6325707" cy="769442"/>
            <a:chOff x="80782" y="1060937"/>
            <a:chExt cx="5629221" cy="769442"/>
          </a:xfrm>
        </p:grpSpPr>
        <p:sp>
          <p:nvSpPr>
            <p:cNvPr id="34" name="文本框 33"/>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）基于异构图</a:t>
              </a:r>
              <a:r>
                <a:rPr lang="en-US" altLang="zh-CN" dirty="0">
                  <a:latin typeface="黑体" panose="02010609060101010101" pitchFamily="49" charset="-122"/>
                  <a:ea typeface="黑体" panose="02010609060101010101" pitchFamily="49" charset="-122"/>
                </a:rPr>
                <a:t>Transformer</a:t>
              </a:r>
              <a:r>
                <a:rPr lang="zh-CN" altLang="en-US" dirty="0">
                  <a:latin typeface="黑体" panose="02010609060101010101" pitchFamily="49" charset="-122"/>
                  <a:ea typeface="黑体" panose="02010609060101010101" pitchFamily="49" charset="-122"/>
                </a:rPr>
                <a:t>架构的链路预测模型</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p:pic>
        <p:nvPicPr>
          <p:cNvPr id="2" name="图片 1">
            <a:extLst>
              <a:ext uri="{FF2B5EF4-FFF2-40B4-BE49-F238E27FC236}">
                <a16:creationId xmlns:a16="http://schemas.microsoft.com/office/drawing/2014/main" id="{61C61B72-3E6B-AC59-41B1-57C761E5DA8B}"/>
              </a:ext>
            </a:extLst>
          </p:cNvPr>
          <p:cNvPicPr>
            <a:picLocks noChangeAspect="1"/>
          </p:cNvPicPr>
          <p:nvPr/>
        </p:nvPicPr>
        <p:blipFill>
          <a:blip r:embed="rId3"/>
          <a:stretch>
            <a:fillRect/>
          </a:stretch>
        </p:blipFill>
        <p:spPr>
          <a:xfrm>
            <a:off x="1854931" y="2243864"/>
            <a:ext cx="1229555" cy="2318832"/>
          </a:xfrm>
          <a:prstGeom prst="rect">
            <a:avLst/>
          </a:prstGeom>
        </p:spPr>
      </p:pic>
      <p:pic>
        <p:nvPicPr>
          <p:cNvPr id="4" name="图片 3">
            <a:extLst>
              <a:ext uri="{FF2B5EF4-FFF2-40B4-BE49-F238E27FC236}">
                <a16:creationId xmlns:a16="http://schemas.microsoft.com/office/drawing/2014/main" id="{08E0B3B1-826F-7DAD-4A99-306D43C8FDEE}"/>
              </a:ext>
            </a:extLst>
          </p:cNvPr>
          <p:cNvPicPr>
            <a:picLocks noChangeAspect="1"/>
          </p:cNvPicPr>
          <p:nvPr/>
        </p:nvPicPr>
        <p:blipFill>
          <a:blip r:embed="rId4"/>
          <a:stretch>
            <a:fillRect/>
          </a:stretch>
        </p:blipFill>
        <p:spPr>
          <a:xfrm>
            <a:off x="4763749" y="2095179"/>
            <a:ext cx="3468011" cy="3855432"/>
          </a:xfrm>
          <a:prstGeom prst="rect">
            <a:avLst/>
          </a:prstGeom>
        </p:spPr>
      </p:pic>
      <p:sp>
        <p:nvSpPr>
          <p:cNvPr id="7" name="左大括号 6">
            <a:extLst>
              <a:ext uri="{FF2B5EF4-FFF2-40B4-BE49-F238E27FC236}">
                <a16:creationId xmlns:a16="http://schemas.microsoft.com/office/drawing/2014/main" id="{574AD94D-767B-3DEF-2527-75A88238D2D4}"/>
              </a:ext>
            </a:extLst>
          </p:cNvPr>
          <p:cNvSpPr/>
          <p:nvPr/>
        </p:nvSpPr>
        <p:spPr>
          <a:xfrm>
            <a:off x="3534194" y="2264646"/>
            <a:ext cx="1229555" cy="3467260"/>
          </a:xfrm>
          <a:prstGeom prst="leftBrace">
            <a:avLst>
              <a:gd name="adj1" fmla="val 8333"/>
              <a:gd name="adj2" fmla="val 212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CB61C88-C11E-41DD-C734-4F8A1B3903B8}"/>
                  </a:ext>
                </a:extLst>
              </p:cNvPr>
              <p:cNvSpPr txBox="1"/>
              <p:nvPr/>
            </p:nvSpPr>
            <p:spPr>
              <a:xfrm>
                <a:off x="708562" y="6030774"/>
                <a:ext cx="4572000" cy="3864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Δ</m:t>
                      </m:r>
                      <m:r>
                        <a:rPr lang="zh-CN" altLang="en-US" i="0">
                          <a:latin typeface="Cambria Math" panose="02040503050406030204" pitchFamily="18" charset="0"/>
                        </a:rPr>
                        <m:t>=</m:t>
                      </m:r>
                      <m:r>
                        <m:rPr>
                          <m:sty m:val="p"/>
                        </m:rPr>
                        <a:rPr lang="zh-CN" altLang="en-US" i="0">
                          <a:latin typeface="Cambria Math" panose="02040503050406030204" pitchFamily="18" charset="0"/>
                        </a:rPr>
                        <m:t>I</m:t>
                      </m:r>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𝐷</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up>
                      </m:sSup>
                      <m:r>
                        <a:rPr lang="zh-CN" altLang="en-US" i="1">
                          <a:latin typeface="Cambria Math" panose="02040503050406030204" pitchFamily="18" charset="0"/>
                        </a:rPr>
                        <m:t>𝐴</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𝐷</m:t>
                          </m:r>
                        </m:e>
                        <m:sup>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sup>
                      </m:s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𝑈</m:t>
                          </m:r>
                        </m:e>
                        <m:sup>
                          <m:r>
                            <a:rPr lang="zh-CN" altLang="en-US" i="1">
                              <a:latin typeface="Cambria Math" panose="02040503050406030204" pitchFamily="18" charset="0"/>
                            </a:rPr>
                            <m:t>𝑇</m:t>
                          </m:r>
                        </m:sup>
                      </m:sSup>
                      <m:r>
                        <m:rPr>
                          <m:sty m:val="p"/>
                        </m:rPr>
                        <a:rPr lang="zh-CN" altLang="en-US" i="0">
                          <a:latin typeface="Cambria Math" panose="02040503050406030204" pitchFamily="18" charset="0"/>
                        </a:rPr>
                        <m:t>Λ</m:t>
                      </m:r>
                      <m:r>
                        <a:rPr lang="zh-CN" altLang="en-US" i="1">
                          <a:latin typeface="Cambria Math" panose="02040503050406030204" pitchFamily="18" charset="0"/>
                        </a:rPr>
                        <m:t>𝑈</m:t>
                      </m:r>
                    </m:oMath>
                  </m:oMathPara>
                </a14:m>
                <a:endParaRPr lang="zh-CN" altLang="en-US" dirty="0"/>
              </a:p>
            </p:txBody>
          </p:sp>
        </mc:Choice>
        <mc:Fallback xmlns="">
          <p:sp>
            <p:nvSpPr>
              <p:cNvPr id="8" name="文本框 7">
                <a:extLst>
                  <a:ext uri="{FF2B5EF4-FFF2-40B4-BE49-F238E27FC236}">
                    <a16:creationId xmlns:a16="http://schemas.microsoft.com/office/drawing/2014/main" id="{CCB61C88-C11E-41DD-C734-4F8A1B3903B8}"/>
                  </a:ext>
                </a:extLst>
              </p:cNvPr>
              <p:cNvSpPr txBox="1">
                <a:spLocks noRot="1" noChangeAspect="1" noMove="1" noResize="1" noEditPoints="1" noAdjustHandles="1" noChangeArrowheads="1" noChangeShapeType="1" noTextEdit="1"/>
              </p:cNvSpPr>
              <p:nvPr/>
            </p:nvSpPr>
            <p:spPr>
              <a:xfrm>
                <a:off x="708562" y="6030774"/>
                <a:ext cx="4572000" cy="386452"/>
              </a:xfrm>
              <a:prstGeom prst="rect">
                <a:avLst/>
              </a:prstGeom>
              <a:blipFill>
                <a:blip r:embed="rId5"/>
                <a:stretch>
                  <a:fillRect t="-79688" b="-95313"/>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046BF934-014F-0BDF-5F16-E3FAADAF347B}"/>
              </a:ext>
            </a:extLst>
          </p:cNvPr>
          <p:cNvSpPr txBox="1"/>
          <p:nvPr/>
        </p:nvSpPr>
        <p:spPr>
          <a:xfrm>
            <a:off x="132243" y="5224116"/>
            <a:ext cx="3732091" cy="646331"/>
          </a:xfrm>
          <a:prstGeom prst="rect">
            <a:avLst/>
          </a:prstGeom>
          <a:noFill/>
        </p:spPr>
        <p:txBody>
          <a:bodyPr wrap="square">
            <a:spAutoFit/>
          </a:bodyPr>
          <a:lstStyle/>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图的拉普拉斯矩阵特征向量作为</a:t>
            </a:r>
            <a:r>
              <a:rPr lang="en-US" altLang="zh-CN" sz="1800" dirty="0">
                <a:effectLst/>
                <a:latin typeface="Times New Roman" panose="02020603050405020304" pitchFamily="18" charset="0"/>
                <a:ea typeface="宋体" panose="02010600030101010101" pitchFamily="2" charset="-122"/>
              </a:rPr>
              <a:t>PE</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对图的全局结构进行表示</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p:spTree>
    <p:extLst>
      <p:ext uri="{BB962C8B-B14F-4D97-AF65-F5344CB8AC3E}">
        <p14:creationId xmlns:p14="http://schemas.microsoft.com/office/powerpoint/2010/main" val="393981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rgbClr val="02409A"/>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rgbClr val="02409A"/>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2</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59"/>
    </mc:Choice>
    <mc:Fallback xmlns="">
      <p:transition spd="slow" advTm="65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基于</a:t>
            </a:r>
            <a:r>
              <a:rPr kumimoji="1" lang="zh-CN" altLang="en-US" sz="2400" b="1" dirty="0">
                <a:solidFill>
                  <a:schemeClr val="bg1"/>
                </a:solidFill>
                <a:latin typeface="微软雅黑" panose="020B0503020204020204" pitchFamily="34" charset="-122"/>
                <a:ea typeface="微软雅黑" panose="020B0503020204020204" pitchFamily="34" charset="-122"/>
                <a:sym typeface="+mn-ea"/>
              </a:rPr>
              <a:t>知识图谱推理的作物种类预测模型构建</a:t>
            </a:r>
            <a:endParaRPr kumimoji="1"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5" name="灯片编号占位符 4"/>
          <p:cNvSpPr>
            <a:spLocks noGrp="1"/>
          </p:cNvSpPr>
          <p:nvPr>
            <p:ph type="sldNum" sz="quarter" idx="12"/>
          </p:nvPr>
        </p:nvSpPr>
        <p:spPr/>
        <p:txBody>
          <a:bodyPr/>
          <a:lstStyle/>
          <a:p>
            <a:fld id="{94B6E62B-4DEC-4954-AD3A-658470571C9E}" type="slidenum">
              <a:rPr lang="zh-CN" altLang="en-US" smtClean="0"/>
              <a:t>20</a:t>
            </a:fld>
            <a:endParaRPr lang="zh-CN" altLang="en-US" dirty="0"/>
          </a:p>
        </p:txBody>
      </p:sp>
      <p:grpSp>
        <p:nvGrpSpPr>
          <p:cNvPr id="33" name="组合 32"/>
          <p:cNvGrpSpPr/>
          <p:nvPr/>
        </p:nvGrpSpPr>
        <p:grpSpPr>
          <a:xfrm>
            <a:off x="132243" y="1060937"/>
            <a:ext cx="6325707" cy="769442"/>
            <a:chOff x="80782" y="1060937"/>
            <a:chExt cx="5629221" cy="769442"/>
          </a:xfrm>
        </p:grpSpPr>
        <p:sp>
          <p:nvSpPr>
            <p:cNvPr id="34" name="文本框 33"/>
            <p:cNvSpPr txBox="1"/>
            <p:nvPr/>
          </p:nvSpPr>
          <p:spPr>
            <a:xfrm>
              <a:off x="80783" y="1461047"/>
              <a:ext cx="5629220" cy="369332"/>
            </a:xfrm>
            <a:prstGeom prst="rect">
              <a:avLst/>
            </a:prstGeom>
            <a:noFill/>
            <a:ln w="28575">
              <a:solidFill>
                <a:schemeClr val="bg1">
                  <a:lumMod val="50000"/>
                </a:schemeClr>
              </a:solidFill>
            </a:ln>
          </p:spPr>
          <p:txBody>
            <a:bodyPr wrap="square" rtlCol="0">
              <a:spAutoFit/>
            </a:bodyPr>
            <a:lstStyle/>
            <a:p>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）打分函数和评价指标</a:t>
              </a:r>
            </a:p>
          </p:txBody>
        </p:sp>
        <p:sp>
          <p:nvSpPr>
            <p:cNvPr id="35" name="文本框 34"/>
            <p:cNvSpPr txBox="1"/>
            <p:nvPr/>
          </p:nvSpPr>
          <p:spPr>
            <a:xfrm>
              <a:off x="80782" y="1060937"/>
              <a:ext cx="1819748"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具体实现步骤：</a:t>
              </a: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6B01FF9-6003-A681-B945-5F1A848B2C8E}"/>
                  </a:ext>
                </a:extLst>
              </p:cNvPr>
              <p:cNvSpPr txBox="1"/>
              <p:nvPr/>
            </p:nvSpPr>
            <p:spPr>
              <a:xfrm>
                <a:off x="317500" y="1879823"/>
                <a:ext cx="7893050" cy="2862322"/>
              </a:xfrm>
              <a:prstGeom prst="rect">
                <a:avLst/>
              </a:prstGeom>
              <a:noFill/>
            </p:spPr>
            <p:txBody>
              <a:bodyPr wrap="square">
                <a:spAutoFit/>
              </a:bodyPr>
              <a:lstStyle/>
              <a:p>
                <a:pPr indent="266700" algn="just">
                  <a:lnSpc>
                    <a:spcPct val="125000"/>
                  </a:lnSpc>
                </a:pPr>
                <a:r>
                  <a:rPr lang="en-US" altLang="zh-CN"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disMult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Tran</a:t>
                </a:r>
                <a:r>
                  <a:rPr lang="zh-CN" altLang="zh-CN" sz="1800" kern="100" dirty="0">
                    <a:effectLst/>
                    <a:latin typeface="Times New Roman" panose="02020603050405020304" pitchFamily="18" charset="0"/>
                    <a:ea typeface="宋体" panose="02010600030101010101" pitchFamily="2" charset="-122"/>
                  </a:rPr>
                  <a:t>系列等模型均可以实现对三元组的链接预测的评分方法，本实验使用</a:t>
                </a:r>
                <a:r>
                  <a:rPr lang="en-US" altLang="zh-CN" sz="1800" kern="100" dirty="0" err="1">
                    <a:effectLst/>
                    <a:latin typeface="Times New Roman" panose="02020603050405020304" pitchFamily="18" charset="0"/>
                    <a:ea typeface="宋体" panose="02010600030101010101" pitchFamily="2" charset="-122"/>
                  </a:rPr>
                  <a:t>ConvE</a:t>
                </a:r>
                <a:r>
                  <a:rPr lang="zh-CN" altLang="zh-CN" sz="1800" kern="100" dirty="0">
                    <a:effectLst/>
                    <a:latin typeface="Times New Roman" panose="02020603050405020304" pitchFamily="18" charset="0"/>
                    <a:ea typeface="宋体" panose="02010600030101010101" pitchFamily="2" charset="-122"/>
                  </a:rPr>
                  <a:t>来计算节点间链接的评分值。</a:t>
                </a:r>
                <a:endParaRPr lang="zh-CN" altLang="zh-CN" sz="1400" kern="100" dirty="0">
                  <a:effectLst/>
                  <a:latin typeface="Times New Roman" panose="02020603050405020304" pitchFamily="18" charset="0"/>
                  <a:ea typeface="宋体" panose="02010600030101010101" pitchFamily="2" charset="-122"/>
                </a:endParaRPr>
              </a:p>
              <a:p>
                <a:pPr algn="r" latinLnBrk="1">
                  <a:lnSpc>
                    <a:spcPct val="150000"/>
                  </a:lnSpc>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𝜓</m:t>
                        </m:r>
                      </m:e>
                      <m:sub>
                        <m:r>
                          <a:rPr lang="en-US" altLang="zh-CN" sz="1800" i="1" kern="100">
                            <a:effectLst/>
                            <a:latin typeface="Cambria Math" panose="02040503050406030204" pitchFamily="18" charset="0"/>
                            <a:ea typeface="宋体" panose="02010600030101010101" pitchFamily="2" charset="-122"/>
                          </a:rPr>
                          <m:t>𝑟</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𝑜</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m:t>
                    </m:r>
                    <m:r>
                      <m:rPr>
                        <m:sty m:val="p"/>
                      </m:rPr>
                      <a:rPr lang="en-US" altLang="zh-CN" sz="1800" kern="100">
                        <a:effectLst/>
                        <a:latin typeface="Cambria Math" panose="02040503050406030204" pitchFamily="18" charset="0"/>
                        <a:ea typeface="宋体" panose="02010600030101010101" pitchFamily="2" charset="-122"/>
                      </a:rPr>
                      <m:t>vec</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𝑠</m:t>
                            </m:r>
                          </m:sub>
                        </m:sSub>
                      </m:e>
                    </m:bar>
                    <m:r>
                      <a:rPr lang="en-US" altLang="zh-CN" sz="1800" i="1" kern="100">
                        <a:effectLst/>
                        <a:latin typeface="Cambria Math" panose="02040503050406030204" pitchFamily="18" charset="0"/>
                        <a:ea typeface="宋体" panose="02010600030101010101" pitchFamily="2" charset="-122"/>
                      </a:rPr>
                      <m:t>;</m:t>
                    </m:r>
                    <m:bar>
                      <m:barPr>
                        <m:pos m:val="top"/>
                        <m:ctrlPr>
                          <a:rPr lang="zh-CN" altLang="zh-CN" sz="1800" i="1" kern="100">
                            <a:effectLst/>
                            <a:latin typeface="Cambria Math" panose="02040503050406030204" pitchFamily="18" charset="0"/>
                            <a:ea typeface="Cambria Math" panose="02040503050406030204" pitchFamily="18" charset="0"/>
                          </a:rPr>
                        </m:ctrlPr>
                      </m:ba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𝐫</m:t>
                            </m:r>
                          </m:e>
                          <m:sub>
                            <m:r>
                              <a:rPr lang="en-US" altLang="zh-CN" sz="1800" i="1" kern="100">
                                <a:effectLst/>
                                <a:latin typeface="Cambria Math" panose="02040503050406030204" pitchFamily="18" charset="0"/>
                                <a:ea typeface="宋体" panose="02010600030101010101" pitchFamily="2" charset="-122"/>
                              </a:rPr>
                              <m:t>𝑟</m:t>
                            </m:r>
                          </m:sub>
                        </m:sSub>
                      </m:e>
                    </m:ba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𝜔</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𝐖</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𝐞</m:t>
                        </m:r>
                      </m:e>
                      <m:sub>
                        <m:r>
                          <a:rPr lang="en-US" altLang="zh-CN" sz="1800" i="1" kern="100">
                            <a:effectLst/>
                            <a:latin typeface="Cambria Math" panose="02040503050406030204" pitchFamily="18" charset="0"/>
                            <a:ea typeface="宋体" panose="02010600030101010101" pitchFamily="2" charset="-122"/>
                          </a:rPr>
                          <m:t>𝑜</m:t>
                        </m:r>
                      </m:sub>
                    </m:sSub>
                  </m:oMath>
                </a14:m>
                <a:r>
                  <a:rPr lang="en-US" altLang="zh-CN" sz="1800" kern="100" dirty="0">
                    <a:effectLst/>
                    <a:latin typeface="Times New Roman" panose="02020603050405020304" pitchFamily="18" charset="0"/>
                    <a:ea typeface="宋体" panose="02010600030101010101" pitchFamily="2" charset="-122"/>
                  </a:rPr>
                  <a:t>   		</a:t>
                </a:r>
                <a:endParaRPr lang="zh-CN" altLang="zh-CN" sz="1400" kern="100" dirty="0">
                  <a:effectLst/>
                  <a:latin typeface="Times New Roman" panose="02020603050405020304" pitchFamily="18" charset="0"/>
                  <a:ea typeface="宋体" panose="02010600030101010101" pitchFamily="2" charset="-122"/>
                </a:endParaRPr>
              </a:p>
              <a:p>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其中输入的</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e</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s</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e</m:t>
                        </m:r>
                      </m:e>
                      <m:sub>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o</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分别代表头实体和尾实体的</a:t>
                </a:r>
                <a:r>
                  <a:rPr lang="en-US" altLang="zh-CN" sz="1800" dirty="0">
                    <a:effectLst/>
                    <a:latin typeface="Times New Roman" panose="02020603050405020304" pitchFamily="18" charset="0"/>
                    <a:ea typeface="宋体" panose="02010600030101010101" pitchFamily="2" charset="-122"/>
                  </a:rPr>
                  <a:t>Embedding</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ea typeface="Cambria Math" panose="02040503050406030204" pitchFamily="18" charset="0"/>
                    <a:cs typeface="Times New Roman" panose="02020603050405020304" pitchFamily="18" charset="0"/>
                  </a:rPr>
                  <a:t> </a:t>
                </a:r>
                <a14:m>
                  <m:oMath xmlns:m="http://schemas.openxmlformats.org/officeDocument/2006/math">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m:t>
                            </m:r>
                          </m:sub>
                        </m:sSub>
                      </m:e>
                    </m:ba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bar>
                      <m:barPr>
                        <m:pos m:val="top"/>
                        <m:ctrlPr>
                          <a:rPr lang="zh-CN" altLang="zh-CN" sz="1800" i="1">
                            <a:effectLst/>
                            <a:latin typeface="Cambria Math" panose="02040503050406030204" pitchFamily="18" charset="0"/>
                            <a:ea typeface="Cambria Math" panose="02040503050406030204" pitchFamily="18" charset="0"/>
                          </a:rPr>
                        </m:ctrlPr>
                      </m:bar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𝐫</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ub>
                        </m:sSub>
                      </m:e>
                    </m:ba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分别代表</a:t>
                </a:r>
                <a:r>
                  <a:rPr lang="en-US" altLang="zh-CN" sz="1800" dirty="0">
                    <a:effectLst/>
                    <a:latin typeface="Times New Roman" panose="02020603050405020304" pitchFamily="18" charset="0"/>
                    <a:ea typeface="宋体" panose="02010600030101010101" pitchFamily="2" charset="-122"/>
                  </a:rPr>
                  <a:t>Reshape</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后的头实体和关系向量，</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𝜔</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代表卷积核</a:t>
                </a:r>
                <a:r>
                  <a:rPr lang="en-US" altLang="zh-CN" sz="18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𝐖</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代表投影矩阵。</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𝑝</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𝜎</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𝜓</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𝑟</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𝑠</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𝐞</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𝑜</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将其得分经过激活函数</a:t>
                </a:r>
                <a14:m>
                  <m:oMath xmlns:m="http://schemas.openxmlformats.org/officeDocument/2006/math">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𝜎</m:t>
                    </m:r>
                  </m:oMath>
                </a14:m>
                <a:r>
                  <a:rPr lang="en-US" altLang="zh-CN" sz="1800" dirty="0">
                    <a:effectLst/>
                    <a:latin typeface="Times New Roman" panose="02020603050405020304" pitchFamily="18" charset="0"/>
                    <a:ea typeface="宋体" panose="02010600030101010101" pitchFamily="2" charset="-122"/>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得到每个实体的概率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模型评估指标</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为</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知识图谱三元组预测常用指标</a:t>
                </a:r>
                <a:r>
                  <a:rPr lang="en-US" altLang="zh-CN" sz="1800" dirty="0">
                    <a:effectLst/>
                    <a:latin typeface="Times New Roman" panose="02020603050405020304" pitchFamily="18" charset="0"/>
                    <a:ea typeface="宋体" panose="02010600030101010101" pitchFamily="2" charset="-122"/>
                  </a:rPr>
                  <a:t>MRR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rPr>
                  <a:t>MR</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m:rPr>
                        <m:sty m:val="p"/>
                      </m:rPr>
                      <a:rPr lang="en-US" altLang="zh-CN" sz="1800">
                        <a:effectLst/>
                        <a:latin typeface="Cambria Math" panose="02040503050406030204" pitchFamily="18" charset="0"/>
                        <a:ea typeface="宋体" panose="02010600030101010101" pitchFamily="2" charset="-122"/>
                        <a:cs typeface="Times New Roman" panose="02020603050405020304" pitchFamily="18" charset="0"/>
                      </a:rPr>
                      <m:t>HITS</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10" name="文本框 9">
                <a:extLst>
                  <a:ext uri="{FF2B5EF4-FFF2-40B4-BE49-F238E27FC236}">
                    <a16:creationId xmlns:a16="http://schemas.microsoft.com/office/drawing/2014/main" id="{16B01FF9-6003-A681-B945-5F1A848B2C8E}"/>
                  </a:ext>
                </a:extLst>
              </p:cNvPr>
              <p:cNvSpPr txBox="1">
                <a:spLocks noRot="1" noChangeAspect="1" noMove="1" noResize="1" noEditPoints="1" noAdjustHandles="1" noChangeArrowheads="1" noChangeShapeType="1" noTextEdit="1"/>
              </p:cNvSpPr>
              <p:nvPr/>
            </p:nvSpPr>
            <p:spPr>
              <a:xfrm>
                <a:off x="317500" y="1879823"/>
                <a:ext cx="7893050" cy="2862322"/>
              </a:xfrm>
              <a:prstGeom prst="rect">
                <a:avLst/>
              </a:prstGeom>
              <a:blipFill>
                <a:blip r:embed="rId3"/>
                <a:stretch>
                  <a:fillRect l="-618" t="-426" r="-695" b="-2340"/>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9AF39012-6ABE-E78C-0417-7BDE8306BDAE}"/>
              </a:ext>
            </a:extLst>
          </p:cNvPr>
          <p:cNvPicPr>
            <a:picLocks noChangeAspect="1"/>
          </p:cNvPicPr>
          <p:nvPr/>
        </p:nvPicPr>
        <p:blipFill>
          <a:blip r:embed="rId4"/>
          <a:stretch>
            <a:fillRect/>
          </a:stretch>
        </p:blipFill>
        <p:spPr>
          <a:xfrm>
            <a:off x="2339609" y="4796266"/>
            <a:ext cx="3848831" cy="1560085"/>
          </a:xfrm>
          <a:prstGeom prst="rect">
            <a:avLst/>
          </a:prstGeom>
        </p:spPr>
      </p:pic>
    </p:spTree>
    <p:extLst>
      <p:ext uri="{BB962C8B-B14F-4D97-AF65-F5344CB8AC3E}">
        <p14:creationId xmlns:p14="http://schemas.microsoft.com/office/powerpoint/2010/main" val="294017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21</a:t>
            </a:fld>
            <a:endParaRPr lang="zh-CN" altLang="en-US"/>
          </a:p>
        </p:txBody>
      </p:sp>
      <p:sp>
        <p:nvSpPr>
          <p:cNvPr id="28" name="矩形 27"/>
          <p:cNvSpPr/>
          <p:nvPr/>
        </p:nvSpPr>
        <p:spPr>
          <a:xfrm>
            <a:off x="449263" y="1196085"/>
            <a:ext cx="8083793" cy="1758174"/>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问题定义：</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添加时间变量，原有的网络结构转变为时序异质超图</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设计超边转换机制</a:t>
            </a:r>
            <a:endParaRPr lang="en-US" altLang="zh-CN" sz="1600" dirty="0">
              <a:latin typeface="黑体" panose="02010609060101010101" pitchFamily="49" charset="-122"/>
              <a:ea typeface="黑体" panose="02010609060101010101" pitchFamily="49" charset="-122"/>
            </a:endParaRPr>
          </a:p>
          <a:p>
            <a:pPr marL="285750" indent="-285750">
              <a:lnSpc>
                <a:spcPct val="150000"/>
              </a:lnSpc>
              <a:buSzPct val="80000"/>
              <a:buFont typeface="Wingdings" panose="05000000000000000000" pitchFamily="2" charset="2"/>
              <a:buChar char="Ø"/>
            </a:pPr>
            <a:r>
              <a:rPr lang="zh-CN" altLang="en-US" sz="1600" dirty="0">
                <a:latin typeface="黑体" panose="02010609060101010101" pitchFamily="49" charset="-122"/>
                <a:ea typeface="黑体" panose="02010609060101010101" pitchFamily="49" charset="-122"/>
              </a:rPr>
              <a:t>基于该超图网络结构数据设计图神经网络模型，进行图表征和链接预测</a:t>
            </a:r>
          </a:p>
        </p:txBody>
      </p:sp>
      <p:sp>
        <p:nvSpPr>
          <p:cNvPr id="30" name="矩形 29"/>
          <p:cNvSpPr/>
          <p:nvPr/>
        </p:nvSpPr>
        <p:spPr>
          <a:xfrm>
            <a:off x="449263" y="3613596"/>
            <a:ext cx="8817120" cy="1987852"/>
          </a:xfrm>
          <a:prstGeom prst="rect">
            <a:avLst/>
          </a:prstGeom>
        </p:spPr>
        <p:txBody>
          <a:bodyPr wrap="square">
            <a:spAutoFit/>
          </a:bodyPr>
          <a:lstStyle/>
          <a:p>
            <a:pPr>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难点分析：</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时序异质图搭建</a:t>
            </a:r>
            <a:endParaRPr lang="en-US" altLang="zh-CN" sz="1600" b="1"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引入时间变量后，如何表征网络的时序信息和语义关联</a:t>
            </a:r>
            <a:endParaRPr lang="en-US" altLang="zh-CN" sz="1600"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b="1" dirty="0">
                <a:solidFill>
                  <a:srgbClr val="FF0000"/>
                </a:solidFill>
                <a:latin typeface="微软雅黑" panose="020B0503020204020204" pitchFamily="34" charset="-122"/>
                <a:ea typeface="微软雅黑" panose="020B0503020204020204" pitchFamily="34" charset="-122"/>
              </a:rPr>
              <a:t>超边转换机制</a:t>
            </a:r>
            <a:endParaRPr lang="en-US" altLang="zh-CN" sz="1600" b="1" dirty="0">
              <a:solidFill>
                <a:srgbClr val="FF0000"/>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设计超边表示异构图时序特征，如何适用到知识图谱推理的图神经网络模型中</a:t>
            </a: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fade">
                                      <p:cBhvr>
                                        <p:cTn id="1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22</a:t>
            </a:fld>
            <a:endParaRPr lang="zh-CN" altLang="en-US"/>
          </a:p>
        </p:txBody>
      </p:sp>
      <p:sp>
        <p:nvSpPr>
          <p:cNvPr id="28" name="矩形 27"/>
          <p:cNvSpPr/>
          <p:nvPr/>
        </p:nvSpPr>
        <p:spPr>
          <a:xfrm>
            <a:off x="511175" y="1058469"/>
            <a:ext cx="8108039" cy="3200876"/>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引入时序信息的异构超图构建：</a:t>
            </a:r>
            <a:endParaRPr lang="en-US" altLang="zh-CN" dirty="0">
              <a:latin typeface="+mn-ea"/>
            </a:endParaRPr>
          </a:p>
          <a:p>
            <a:pPr marL="342900" indent="-342900">
              <a:buFont typeface="Arial" panose="020B0604020202020204" pitchFamily="34" charset="0"/>
              <a:buChar char="•"/>
            </a:pPr>
            <a:r>
              <a:rPr lang="zh-CN" altLang="en-US" sz="1600" dirty="0">
                <a:latin typeface="+mn-ea"/>
              </a:rPr>
              <a:t>在目前常用的时序模型处理思路中，月份变量常被构建为增序列，用来表示时间先后关系；但以农业物候角度，</a:t>
            </a:r>
            <a:r>
              <a:rPr lang="en-US" altLang="zh-CN" sz="1600" dirty="0">
                <a:latin typeface="+mn-ea"/>
              </a:rPr>
              <a:t>1</a:t>
            </a:r>
            <a:r>
              <a:rPr lang="zh-CN" altLang="en-US" sz="1600" dirty="0">
                <a:latin typeface="+mn-ea"/>
              </a:rPr>
              <a:t>月到</a:t>
            </a:r>
            <a:r>
              <a:rPr lang="en-US" altLang="zh-CN" sz="1600" dirty="0">
                <a:latin typeface="+mn-ea"/>
              </a:rPr>
              <a:t>12</a:t>
            </a:r>
            <a:r>
              <a:rPr lang="zh-CN" altLang="en-US" sz="1600" dirty="0">
                <a:latin typeface="+mn-ea"/>
              </a:rPr>
              <a:t>月不仅是增序单一变量。除去先后关系，每个月份也有其个自物候特征。</a:t>
            </a:r>
            <a:endParaRPr lang="en-US" altLang="zh-CN" sz="1600" dirty="0">
              <a:latin typeface="+mn-ea"/>
            </a:endParaRPr>
          </a:p>
          <a:p>
            <a:pPr marL="342900" indent="-342900">
              <a:buFont typeface="Arial" panose="020B0604020202020204" pitchFamily="34" charset="0"/>
              <a:buChar char="•"/>
            </a:pPr>
            <a:endParaRPr lang="en-US" altLang="zh-CN" sz="1600" dirty="0">
              <a:latin typeface="+mn-ea"/>
            </a:endParaRPr>
          </a:p>
          <a:p>
            <a:pPr marL="342900" indent="-342900">
              <a:buFont typeface="Arial" panose="020B0604020202020204" pitchFamily="34" charset="0"/>
              <a:buChar char="•"/>
            </a:pPr>
            <a:r>
              <a:rPr lang="zh-CN" altLang="en-US" sz="1600" dirty="0">
                <a:latin typeface="+mn-ea"/>
              </a:rPr>
              <a:t>这里将其时间序列建模成有向环，环中每个月份作为图结构中节点变量，以便更细致刻画时间节点与其他节点丰富的知识联系，时间节点先后关系通过有向边表示。</a:t>
            </a:r>
            <a:endParaRPr lang="en-US" altLang="zh-CN" sz="1600" dirty="0">
              <a:latin typeface="+mn-ea"/>
            </a:endParaRPr>
          </a:p>
          <a:p>
            <a:pPr marL="342900" indent="-342900">
              <a:buFont typeface="Arial" panose="020B0604020202020204" pitchFamily="34" charset="0"/>
              <a:buChar char="•"/>
            </a:pPr>
            <a:endParaRPr lang="en-US" altLang="zh-CN" sz="1600" dirty="0">
              <a:latin typeface="+mn-ea"/>
            </a:endParaRPr>
          </a:p>
          <a:p>
            <a:pPr marL="342900" indent="-342900">
              <a:buFont typeface="Arial" panose="020B0604020202020204" pitchFamily="34" charset="0"/>
              <a:buChar char="•"/>
            </a:pPr>
            <a:r>
              <a:rPr lang="zh-CN" altLang="en-US" sz="1600" dirty="0">
                <a:latin typeface="+mn-ea"/>
              </a:rPr>
              <a:t>将每个地块和种植作物与月份变量聚集在一起，构成单条超边；结构如（地块</a:t>
            </a:r>
            <a:r>
              <a:rPr lang="en-US" altLang="zh-CN" sz="1600" dirty="0">
                <a:latin typeface="+mn-ea"/>
              </a:rPr>
              <a:t>ID</a:t>
            </a:r>
            <a:r>
              <a:rPr lang="zh-CN" altLang="en-US" sz="1600" dirty="0">
                <a:latin typeface="+mn-ea"/>
              </a:rPr>
              <a:t>，某具体月份，该月份种植作物种类</a:t>
            </a:r>
            <a:r>
              <a:rPr lang="en-US" altLang="zh-CN" sz="1600" dirty="0">
                <a:latin typeface="+mn-ea"/>
              </a:rPr>
              <a:t>ID</a:t>
            </a:r>
            <a:r>
              <a:rPr lang="zh-CN" altLang="en-US" sz="1600" dirty="0">
                <a:latin typeface="+mn-ea"/>
              </a:rPr>
              <a:t>）。</a:t>
            </a:r>
            <a:endParaRPr lang="en-US" altLang="zh-CN" sz="1600" dirty="0">
              <a:latin typeface="+mn-ea"/>
            </a:endParaRPr>
          </a:p>
          <a:p>
            <a:pPr marL="342900" indent="-342900">
              <a:buFont typeface="Arial" panose="020B0604020202020204" pitchFamily="34" charset="0"/>
              <a:buChar char="•"/>
            </a:pPr>
            <a:endParaRPr lang="zh-CN" altLang="en-US" dirty="0">
              <a:latin typeface="+mn-ea"/>
            </a:endParaRP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11" name="图片 10">
            <a:extLst>
              <a:ext uri="{FF2B5EF4-FFF2-40B4-BE49-F238E27FC236}">
                <a16:creationId xmlns:a16="http://schemas.microsoft.com/office/drawing/2014/main" id="{CEA3CE2F-1F91-4BB4-B77D-EA443C4CFF04}"/>
              </a:ext>
            </a:extLst>
          </p:cNvPr>
          <p:cNvPicPr>
            <a:picLocks noChangeAspect="1"/>
          </p:cNvPicPr>
          <p:nvPr/>
        </p:nvPicPr>
        <p:blipFill>
          <a:blip r:embed="rId3"/>
          <a:stretch>
            <a:fillRect/>
          </a:stretch>
        </p:blipFill>
        <p:spPr>
          <a:xfrm>
            <a:off x="1359814" y="4069151"/>
            <a:ext cx="6255837" cy="2072197"/>
          </a:xfrm>
          <a:prstGeom prst="rect">
            <a:avLst/>
          </a:prstGeom>
        </p:spPr>
      </p:pic>
    </p:spTree>
    <p:extLst>
      <p:ext uri="{BB962C8B-B14F-4D97-AF65-F5344CB8AC3E}">
        <p14:creationId xmlns:p14="http://schemas.microsoft.com/office/powerpoint/2010/main" val="316619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23</a:t>
            </a:fld>
            <a:endParaRPr lang="zh-CN" altLang="en-US"/>
          </a:p>
        </p:txBody>
      </p:sp>
      <mc:AlternateContent xmlns:mc="http://schemas.openxmlformats.org/markup-compatibility/2006" xmlns:a14="http://schemas.microsoft.com/office/drawing/2010/main">
        <mc:Choice Requires="a14">
          <p:sp>
            <p:nvSpPr>
              <p:cNvPr id="28" name="矩形 27"/>
              <p:cNvSpPr/>
              <p:nvPr/>
            </p:nvSpPr>
            <p:spPr>
              <a:xfrm>
                <a:off x="530103" y="954669"/>
                <a:ext cx="8083793" cy="1815882"/>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超边转换机制：</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dirty="0"/>
                  <a:t>引入一个额外节点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𝑒</m:t>
                        </m:r>
                      </m:sub>
                    </m:sSub>
                  </m:oMath>
                </a14:m>
                <a:r>
                  <a:rPr lang="zh-CN" altLang="zh-CN" dirty="0"/>
                  <a:t>代表超边</a:t>
                </a:r>
                <a14:m>
                  <m:oMath xmlns:m="http://schemas.openxmlformats.org/officeDocument/2006/math">
                    <m:r>
                      <a:rPr lang="en-US" altLang="zh-CN" i="1">
                        <a:latin typeface="Cambria Math" panose="02040503050406030204" pitchFamily="18" charset="0"/>
                      </a:rPr>
                      <m:t>𝑒</m:t>
                    </m:r>
                  </m:oMath>
                </a14:m>
                <a:r>
                  <a:rPr lang="en-US" altLang="zh-CN" dirty="0"/>
                  <a:t>, </a:t>
                </a:r>
                <a:r>
                  <a:rPr lang="zh-CN" altLang="zh-CN" dirty="0"/>
                  <a:t>并将</a:t>
                </a:r>
                <a14:m>
                  <m:oMath xmlns:m="http://schemas.openxmlformats.org/officeDocument/2006/math">
                    <m:r>
                      <a:rPr lang="en-US" altLang="zh-CN" i="1">
                        <a:latin typeface="Cambria Math" panose="02040503050406030204" pitchFamily="18" charset="0"/>
                      </a:rPr>
                      <m:t>𝑒</m:t>
                    </m:r>
                  </m:oMath>
                </a14:m>
                <a:r>
                  <a:rPr lang="zh-CN" altLang="zh-CN" dirty="0"/>
                  <a:t>内所有节点与</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𝑒</m:t>
                        </m:r>
                      </m:sub>
                    </m:sSub>
                  </m:oMath>
                </a14:m>
                <a:r>
                  <a:rPr lang="zh-CN" altLang="zh-CN" dirty="0"/>
                  <a:t>相连</a:t>
                </a:r>
                <a:r>
                  <a:rPr lang="en-US" altLang="zh-CN" dirty="0"/>
                  <a:t>, </a:t>
                </a:r>
                <a:r>
                  <a:rPr lang="zh-CN" altLang="zh-CN" dirty="0"/>
                  <a:t>从而将超图转换成一个新的二部图</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𝐺</m:t>
                        </m:r>
                      </m:e>
                      <m:sup>
                        <m:r>
                          <a:rPr lang="en-US" altLang="zh-CN" i="1">
                            <a:latin typeface="Cambria Math" panose="02040503050406030204" pitchFamily="18" charset="0"/>
                          </a:rPr>
                          <m:t>∗</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zh-CN" dirty="0"/>
                  <a:t>对转换后的二部图中的每条边分配权重</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𝑊</m:t>
                        </m:r>
                      </m:e>
                      <m:sup>
                        <m:r>
                          <a:rPr lang="en-US" altLang="zh-CN" i="1">
                            <a:latin typeface="Cambria Math" panose="02040503050406030204" pitchFamily="18" charset="0"/>
                          </a:rPr>
                          <m:t>∗</m:t>
                        </m:r>
                      </m:sup>
                    </m:sSup>
                    <m:d>
                      <m:dPr>
                        <m:ctrlPr>
                          <a:rPr lang="zh-CN"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𝑒</m:t>
                        </m:r>
                      </m:e>
                    </m:d>
                    <m:r>
                      <a:rPr lang="en-US" altLang="zh-CN" i="1">
                        <a:latin typeface="Cambria Math" panose="02040503050406030204" pitchFamily="18" charset="0"/>
                      </a:rPr>
                      <m:t>=</m:t>
                    </m:r>
                    <m:r>
                      <a:rPr lang="en-US" altLang="zh-CN" i="1">
                        <a:latin typeface="Cambria Math" panose="02040503050406030204" pitchFamily="18" charset="0"/>
                      </a:rPr>
                      <m:t>𝑤</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oMath>
                </a14:m>
                <a:r>
                  <a:rPr lang="zh-CN" altLang="zh-CN" dirty="0"/>
                  <a:t>，其中</a:t>
                </a:r>
                <a:r>
                  <a:rPr lang="en-US" altLang="zh-CN" dirty="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𝑒</m:t>
                    </m:r>
                    <m:r>
                      <a:rPr lang="en-US" altLang="zh-CN" i="1">
                        <a:latin typeface="Cambria Math" panose="02040503050406030204" pitchFamily="18" charset="0"/>
                      </a:rPr>
                      <m:t>|</m:t>
                    </m:r>
                  </m:oMath>
                </a14:m>
                <a:r>
                  <a:rPr lang="zh-CN" altLang="zh-CN" dirty="0"/>
                  <a:t>表示超边</a:t>
                </a:r>
                <a14:m>
                  <m:oMath xmlns:m="http://schemas.openxmlformats.org/officeDocument/2006/math">
                    <m:r>
                      <a:rPr lang="en-US" altLang="zh-CN" i="1">
                        <a:latin typeface="Cambria Math" panose="02040503050406030204" pitchFamily="18" charset="0"/>
                      </a:rPr>
                      <m:t>𝑒</m:t>
                    </m:r>
                  </m:oMath>
                </a14:m>
                <a:r>
                  <a:rPr lang="zh-CN" altLang="zh-CN" dirty="0"/>
                  <a:t>中节点数量</a:t>
                </a:r>
                <a:endParaRPr lang="zh-CN" altLang="en-US" dirty="0">
                  <a:latin typeface="微软雅黑" panose="020B0503020204020204" pitchFamily="34" charset="-122"/>
                  <a:ea typeface="微软雅黑" panose="020B0503020204020204" pitchFamily="34" charset="-122"/>
                </a:endParaRPr>
              </a:p>
            </p:txBody>
          </p:sp>
        </mc:Choice>
        <mc:Fallback xmlns="">
          <p:sp>
            <p:nvSpPr>
              <p:cNvPr id="28" name="矩形 27"/>
              <p:cNvSpPr>
                <a:spLocks noRot="1" noChangeAspect="1" noMove="1" noResize="1" noEditPoints="1" noAdjustHandles="1" noChangeArrowheads="1" noChangeShapeType="1" noTextEdit="1"/>
              </p:cNvSpPr>
              <p:nvPr/>
            </p:nvSpPr>
            <p:spPr>
              <a:xfrm>
                <a:off x="530103" y="954669"/>
                <a:ext cx="8083793" cy="1815882"/>
              </a:xfrm>
              <a:prstGeom prst="rect">
                <a:avLst/>
              </a:prstGeom>
              <a:blipFill>
                <a:blip r:embed="rId3"/>
                <a:stretch>
                  <a:fillRect l="-830" b="-4714"/>
                </a:stretch>
              </a:blipFill>
            </p:spPr>
            <p:txBody>
              <a:bodyPr/>
              <a:lstStyle/>
              <a:p>
                <a:r>
                  <a:rPr lang="zh-CN" altLang="en-US">
                    <a:noFill/>
                  </a:rPr>
                  <a:t> </a:t>
                </a:r>
              </a:p>
            </p:txBody>
          </p:sp>
        </mc:Fallback>
      </mc:AlternateContent>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pic>
        <p:nvPicPr>
          <p:cNvPr id="3" name="图片 2">
            <a:extLst>
              <a:ext uri="{FF2B5EF4-FFF2-40B4-BE49-F238E27FC236}">
                <a16:creationId xmlns:a16="http://schemas.microsoft.com/office/drawing/2014/main" id="{E683FEF4-8875-1086-3F7C-69A73458E57F}"/>
              </a:ext>
            </a:extLst>
          </p:cNvPr>
          <p:cNvPicPr>
            <a:picLocks noChangeAspect="1"/>
          </p:cNvPicPr>
          <p:nvPr/>
        </p:nvPicPr>
        <p:blipFill>
          <a:blip r:embed="rId4"/>
          <a:stretch>
            <a:fillRect/>
          </a:stretch>
        </p:blipFill>
        <p:spPr>
          <a:xfrm>
            <a:off x="2761959" y="2742522"/>
            <a:ext cx="5482039" cy="1815882"/>
          </a:xfrm>
          <a:prstGeom prst="rect">
            <a:avLst/>
          </a:prstGeom>
        </p:spPr>
      </p:pic>
      <p:pic>
        <p:nvPicPr>
          <p:cNvPr id="5" name="图片 4">
            <a:extLst>
              <a:ext uri="{FF2B5EF4-FFF2-40B4-BE49-F238E27FC236}">
                <a16:creationId xmlns:a16="http://schemas.microsoft.com/office/drawing/2014/main" id="{82317FF7-1D0A-0556-67E1-CB366797C8CB}"/>
              </a:ext>
            </a:extLst>
          </p:cNvPr>
          <p:cNvPicPr>
            <a:picLocks noChangeAspect="1"/>
          </p:cNvPicPr>
          <p:nvPr/>
        </p:nvPicPr>
        <p:blipFill>
          <a:blip r:embed="rId5"/>
          <a:stretch>
            <a:fillRect/>
          </a:stretch>
        </p:blipFill>
        <p:spPr>
          <a:xfrm>
            <a:off x="2761959" y="4625881"/>
            <a:ext cx="3304887" cy="1277450"/>
          </a:xfrm>
          <a:prstGeom prst="rect">
            <a:avLst/>
          </a:prstGeom>
        </p:spPr>
      </p:pic>
      <p:sp>
        <p:nvSpPr>
          <p:cNvPr id="2" name="箭头: 左弧形 1">
            <a:extLst>
              <a:ext uri="{FF2B5EF4-FFF2-40B4-BE49-F238E27FC236}">
                <a16:creationId xmlns:a16="http://schemas.microsoft.com/office/drawing/2014/main" id="{8ED90EB2-8F2A-4C5E-8D28-ED400441B765}"/>
              </a:ext>
            </a:extLst>
          </p:cNvPr>
          <p:cNvSpPr/>
          <p:nvPr/>
        </p:nvSpPr>
        <p:spPr>
          <a:xfrm>
            <a:off x="1643554" y="3796548"/>
            <a:ext cx="748507" cy="116904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09449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32" name="灯片编号占位符 31"/>
          <p:cNvSpPr>
            <a:spLocks noGrp="1"/>
          </p:cNvSpPr>
          <p:nvPr>
            <p:ph type="sldNum" sz="quarter" idx="12"/>
          </p:nvPr>
        </p:nvSpPr>
        <p:spPr/>
        <p:txBody>
          <a:bodyPr/>
          <a:lstStyle/>
          <a:p>
            <a:fld id="{94B6E62B-4DEC-4954-AD3A-658470571C9E}" type="slidenum">
              <a:rPr lang="zh-CN" altLang="en-US" smtClean="0"/>
              <a:t>24</a:t>
            </a:fld>
            <a:endParaRPr lang="zh-CN" altLang="en-US"/>
          </a:p>
        </p:txBody>
      </p:sp>
      <p:sp>
        <p:nvSpPr>
          <p:cNvPr id="28" name="矩形 27"/>
          <p:cNvSpPr/>
          <p:nvPr/>
        </p:nvSpPr>
        <p:spPr>
          <a:xfrm>
            <a:off x="511175" y="1149452"/>
            <a:ext cx="8083793" cy="984885"/>
          </a:xfrm>
          <a:prstGeom prst="rect">
            <a:avLst/>
          </a:prstGeom>
        </p:spPr>
        <p:txBody>
          <a:bodyPr wrap="square">
            <a:spAutoFit/>
          </a:bodyPr>
          <a:lstStyle/>
          <a:p>
            <a:pPr>
              <a:lnSpc>
                <a:spcPct val="150000"/>
              </a:lnSpc>
              <a:spcAft>
                <a:spcPts val="1200"/>
              </a:spcAft>
            </a:pPr>
            <a:r>
              <a:rPr lang="zh-CN" altLang="en-US" sz="2000" b="1" dirty="0">
                <a:solidFill>
                  <a:schemeClr val="accent5">
                    <a:lumMod val="75000"/>
                  </a:schemeClr>
                </a:solidFill>
                <a:latin typeface="微软雅黑" panose="020B0503020204020204" pitchFamily="34" charset="-122"/>
                <a:ea typeface="微软雅黑" panose="020B0503020204020204" pitchFamily="34" charset="-122"/>
              </a:rPr>
              <a:t>超图拉普拉斯特征向量计算：</a:t>
            </a:r>
            <a:endParaRPr lang="en-US" altLang="zh-CN" sz="2000" b="1" dirty="0">
              <a:solidFill>
                <a:schemeClr val="accent5">
                  <a:lumMod val="75000"/>
                </a:schemeClr>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50" name="TextBox 19"/>
          <p:cNvSpPr txBox="1">
            <a:spLocks noChangeArrowheads="1"/>
          </p:cNvSpPr>
          <p:nvPr/>
        </p:nvSpPr>
        <p:spPr bwMode="auto">
          <a:xfrm>
            <a:off x="622300" y="142874"/>
            <a:ext cx="8582025" cy="5219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技术路线</a:t>
            </a:r>
            <a:r>
              <a:rPr lang="en-US" altLang="zh-CN"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sz="28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：基于</a:t>
            </a:r>
            <a:r>
              <a:rPr lang="zh-CN" altLang="en-US" sz="2800" b="1" dirty="0">
                <a:solidFill>
                  <a:schemeClr val="bg1"/>
                </a:solidFill>
                <a:latin typeface="微软雅黑" panose="020B0503020204020204" pitchFamily="34" charset="-122"/>
                <a:ea typeface="微软雅黑" panose="020B0503020204020204" pitchFamily="34" charset="-122"/>
                <a:sym typeface="+mn-ea"/>
              </a:rPr>
              <a:t>时序异构超图的作物种植推荐</a:t>
            </a:r>
            <a:endParaRPr lang="zh-CN" altLang="en-US" sz="28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E15389-ED7B-4497-8A4B-9CFCE018113D}"/>
                  </a:ext>
                </a:extLst>
              </p:cNvPr>
              <p:cNvSpPr txBox="1"/>
              <p:nvPr/>
            </p:nvSpPr>
            <p:spPr>
              <a:xfrm>
                <a:off x="576263" y="1745261"/>
                <a:ext cx="7893050" cy="4041940"/>
              </a:xfrm>
              <a:prstGeom prst="rect">
                <a:avLst/>
              </a:prstGeom>
              <a:noFill/>
            </p:spPr>
            <p:txBody>
              <a:bodyPr wrap="square">
                <a:spAutoFit/>
              </a:bodyPr>
              <a:lstStyle/>
              <a:p>
                <a:pPr indent="266700" algn="just">
                  <a:lnSpc>
                    <a:spcPct val="125000"/>
                  </a:lnSpc>
                </a:pPr>
                <a:r>
                  <a:rPr lang="zh-CN" altLang="en-US" sz="1600" kern="100" dirty="0">
                    <a:latin typeface="Times New Roman" panose="02020603050405020304" pitchFamily="18" charset="0"/>
                    <a:ea typeface="宋体" panose="02010600030101010101" pitchFamily="2" charset="-122"/>
                  </a:rPr>
                  <a:t>二部图</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𝐺</m:t>
                        </m:r>
                      </m:e>
                      <m:sup>
                        <m:r>
                          <a:rPr lang="en-US" altLang="zh-CN" sz="1600" i="1" kern="100">
                            <a:effectLst/>
                            <a:latin typeface="Cambria Math" panose="02040503050406030204" pitchFamily="18" charset="0"/>
                            <a:ea typeface="宋体" panose="02010600030101010101" pitchFamily="2" charset="-122"/>
                          </a:rPr>
                          <m:t>∗</m:t>
                        </m:r>
                      </m:sup>
                    </m:sSup>
                  </m:oMath>
                </a14:m>
                <a:r>
                  <a:rPr lang="zh-CN" altLang="zh-CN" sz="1600" kern="100" dirty="0">
                    <a:effectLst/>
                    <a:latin typeface="Times New Roman" panose="02020603050405020304" pitchFamily="18" charset="0"/>
                    <a:ea typeface="宋体" panose="02010600030101010101" pitchFamily="2" charset="-122"/>
                  </a:rPr>
                  <a:t>的标准化拉普拉斯矩阵</a:t>
                </a:r>
                <a:r>
                  <a:rPr lang="en-US" altLang="zh-CN" sz="1600" kern="100" dirty="0">
                    <a:effectLst/>
                    <a:latin typeface="Times New Roman" panose="02020603050405020304" pitchFamily="18" charset="0"/>
                    <a:ea typeface="宋体" panose="02010600030101010101" pitchFamily="2" charset="-122"/>
                  </a:rPr>
                  <a:t> * L </a:t>
                </a:r>
                <a:r>
                  <a:rPr lang="zh-CN" altLang="zh-CN" sz="1600" kern="100" dirty="0">
                    <a:effectLst/>
                    <a:latin typeface="Times New Roman" panose="02020603050405020304" pitchFamily="18" charset="0"/>
                    <a:ea typeface="宋体" panose="02010600030101010101" pitchFamily="2" charset="-122"/>
                  </a:rPr>
                  <a:t>可表示为</a:t>
                </a:r>
              </a:p>
              <a:p>
                <a:pPr algn="r" latinLnBrk="1">
                  <a:lnSpc>
                    <a:spcPct val="150000"/>
                  </a:lnSpc>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𝐿</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d>
                      <m:dPr>
                        <m:begChr m:val="["/>
                        <m:endChr m:val="]"/>
                        <m:ctrlPr>
                          <a:rPr lang="zh-CN" altLang="zh-CN" sz="1600" i="1" kern="100">
                            <a:effectLst/>
                            <a:latin typeface="Cambria Math" panose="02040503050406030204" pitchFamily="18" charset="0"/>
                            <a:ea typeface="Cambria Math" panose="02040503050406030204" pitchFamily="18" charset="0"/>
                          </a:rPr>
                        </m:ctrlPr>
                      </m:dPr>
                      <m:e>
                        <m:m>
                          <m:mPr>
                            <m:mcs>
                              <m:mc>
                                <m:mcPr>
                                  <m:count m:val="2"/>
                                  <m:mcJc m:val="center"/>
                                </m:mcPr>
                              </m:mc>
                            </m:mcs>
                            <m:ctrlPr>
                              <a:rPr lang="zh-CN" altLang="zh-CN" sz="1600" i="1" kern="100">
                                <a:effectLst/>
                                <a:latin typeface="Cambria Math" panose="02040503050406030204" pitchFamily="18" charset="0"/>
                                <a:ea typeface="Cambria Math" panose="02040503050406030204" pitchFamily="18" charset="0"/>
                              </a:rPr>
                            </m:ctrlPr>
                          </m:mPr>
                          <m:mr>
                            <m:e>
                              <m:r>
                                <a:rPr lang="en-US" altLang="zh-CN" sz="1600" i="1" kern="100">
                                  <a:effectLst/>
                                  <a:latin typeface="Cambria Math" panose="02040503050406030204" pitchFamily="18" charset="0"/>
                                  <a:ea typeface="宋体" panose="02010600030101010101" pitchFamily="2" charset="-122"/>
                                </a:rPr>
                                <m:t>𝐼</m:t>
                              </m:r>
                            </m:e>
                            <m:e>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𝐴</m:t>
                              </m:r>
                            </m:e>
                          </m:mr>
                          <m:mr>
                            <m:e>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𝐴</m:t>
                                  </m:r>
                                </m:e>
                                <m:sup>
                                  <m:r>
                                    <a:rPr lang="en-US" altLang="zh-CN" sz="1600" i="1" kern="100">
                                      <a:effectLst/>
                                      <a:latin typeface="Cambria Math" panose="02040503050406030204" pitchFamily="18" charset="0"/>
                                      <a:ea typeface="宋体" panose="02010600030101010101" pitchFamily="2" charset="-122"/>
                                    </a:rPr>
                                    <m:t>𝑇</m:t>
                                  </m:r>
                                </m:sup>
                              </m:sSup>
                            </m:e>
                            <m:e>
                              <m:r>
                                <a:rPr lang="en-US" altLang="zh-CN" sz="1600" i="1" kern="100">
                                  <a:effectLst/>
                                  <a:latin typeface="Cambria Math" panose="02040503050406030204" pitchFamily="18" charset="0"/>
                                  <a:ea typeface="宋体" panose="02010600030101010101" pitchFamily="2" charset="-122"/>
                                </a:rPr>
                                <m:t>𝐼</m:t>
                              </m:r>
                            </m:e>
                          </m:mr>
                        </m:m>
                      </m:e>
                    </m:d>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6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oMath>
                </a14:m>
                <a:r>
                  <a:rPr lang="zh-CN" altLang="zh-CN" sz="1600" kern="100" dirty="0">
                    <a:effectLst/>
                    <a:latin typeface="Times New Roman" panose="02020603050405020304" pitchFamily="18" charset="0"/>
                    <a:ea typeface="宋体" panose="02010600030101010101" pitchFamily="2" charset="-122"/>
                  </a:rPr>
                  <a:t>是</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𝑉</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𝐸</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矩阵，</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𝑉</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𝐸</m:t>
                    </m:r>
                  </m:oMath>
                </a14:m>
                <a:r>
                  <a:rPr lang="zh-CN" altLang="zh-CN" sz="1600" kern="100" dirty="0">
                    <a:effectLst/>
                    <a:latin typeface="Times New Roman" panose="02020603050405020304" pitchFamily="18" charset="0"/>
                    <a:ea typeface="宋体" panose="02010600030101010101" pitchFamily="2" charset="-122"/>
                  </a:rPr>
                  <a:t>分别是节点集合和超边集合：</a:t>
                </a:r>
              </a:p>
              <a:p>
                <a:pPr algn="r" latinLnBrk="1">
                  <a:lnSpc>
                    <a:spcPct val="150000"/>
                  </a:lnSpc>
                </a:pP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rPr>
                              <m:t>𝐷</m:t>
                            </m:r>
                          </m:e>
                          <m:sub>
                            <m:r>
                              <a:rPr lang="en-US" altLang="zh-CN" sz="1600" i="1" kern="100">
                                <a:effectLst/>
                                <a:latin typeface="Cambria Math" panose="02040503050406030204" pitchFamily="18" charset="0"/>
                                <a:ea typeface="宋体" panose="02010600030101010101" pitchFamily="2" charset="-122"/>
                              </a:rPr>
                              <m:t>𝑣</m:t>
                            </m:r>
                          </m:sub>
                        </m:sSub>
                      </m:e>
                      <m:sup>
                        <m:r>
                          <a:rPr lang="en-US" altLang="zh-CN" sz="1600" i="1" kern="100">
                            <a:effectLst/>
                            <a:latin typeface="Cambria Math" panose="02040503050406030204" pitchFamily="18" charset="0"/>
                            <a:ea typeface="宋体" panose="02010600030101010101" pitchFamily="2" charset="-122"/>
                          </a:rPr>
                          <m:t>−1/2</m:t>
                        </m:r>
                      </m:sup>
                    </m:sSup>
                    <m:r>
                      <a:rPr lang="en-US" altLang="zh-CN" sz="1600" i="1" kern="100">
                        <a:effectLst/>
                        <a:latin typeface="Cambria Math" panose="02040503050406030204" pitchFamily="18" charset="0"/>
                        <a:ea typeface="宋体" panose="02010600030101010101" pitchFamily="2" charset="-122"/>
                      </a:rPr>
                      <m:t>𝐻𝑊</m:t>
                    </m:r>
                    <m:sSup>
                      <m:sSupPr>
                        <m:ctrlPr>
                          <a:rPr lang="zh-CN" altLang="zh-CN" sz="1600" i="1" kern="100">
                            <a:effectLst/>
                            <a:latin typeface="Cambria Math" panose="02040503050406030204" pitchFamily="18" charset="0"/>
                            <a:ea typeface="Cambria Math" panose="02040503050406030204" pitchFamily="18" charset="0"/>
                          </a:rPr>
                        </m:ctrlPr>
                      </m:sSupPr>
                      <m:e>
                        <m:sSub>
                          <m:sSubPr>
                            <m:ctrlPr>
                              <a:rPr lang="zh-CN" altLang="zh-CN" sz="1600" i="1" kern="100">
                                <a:effectLst/>
                                <a:latin typeface="Cambria Math" panose="02040503050406030204" pitchFamily="18" charset="0"/>
                                <a:ea typeface="Cambria Math" panose="02040503050406030204" pitchFamily="18" charset="0"/>
                              </a:rPr>
                            </m:ctrlPr>
                          </m:sSubPr>
                          <m:e>
                            <m:r>
                              <a:rPr lang="en-US" altLang="zh-CN" sz="1600" i="1" kern="100">
                                <a:effectLst/>
                                <a:latin typeface="Cambria Math" panose="02040503050406030204" pitchFamily="18" charset="0"/>
                                <a:ea typeface="宋体" panose="02010600030101010101" pitchFamily="2" charset="-122"/>
                              </a:rPr>
                              <m:t>𝐷</m:t>
                            </m:r>
                          </m:e>
                          <m:sub>
                            <m:r>
                              <a:rPr lang="en-US" altLang="zh-CN" sz="1600" i="1" kern="100">
                                <a:effectLst/>
                                <a:latin typeface="Cambria Math" panose="02040503050406030204" pitchFamily="18" charset="0"/>
                                <a:ea typeface="宋体" panose="02010600030101010101" pitchFamily="2" charset="-122"/>
                              </a:rPr>
                              <m:t>𝑣</m:t>
                            </m:r>
                          </m:sub>
                        </m:sSub>
                      </m:e>
                      <m:sup>
                        <m:r>
                          <a:rPr lang="en-US" altLang="zh-CN" sz="1600" i="1" kern="100">
                            <a:effectLst/>
                            <a:latin typeface="Cambria Math" panose="02040503050406030204" pitchFamily="18" charset="0"/>
                            <a:ea typeface="宋体" panose="02010600030101010101" pitchFamily="2" charset="-122"/>
                          </a:rPr>
                          <m:t>−1/2</m:t>
                        </m:r>
                      </m:sup>
                    </m:sSup>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r>
                  <a:rPr lang="zh-CN" altLang="zh-CN" sz="16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oMath>
                </a14:m>
                <a:r>
                  <a:rPr lang="zh-CN" altLang="zh-CN" sz="1600" kern="100" dirty="0">
                    <a:effectLst/>
                    <a:latin typeface="Times New Roman" panose="02020603050405020304" pitchFamily="18" charset="0"/>
                    <a:ea typeface="宋体" panose="02010600030101010101" pitchFamily="2" charset="-122"/>
                  </a:rPr>
                  <a:t>中</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行</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列的值</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en-US" altLang="zh-CN" sz="1600" kern="100" dirty="0">
                    <a:effectLst/>
                    <a:latin typeface="Times New Roman" panose="02020603050405020304" pitchFamily="18" charset="0"/>
                    <a:ea typeface="宋体" panose="02010600030101010101" pitchFamily="2" charset="-122"/>
                  </a:rPr>
                  <a:t> </a:t>
                </a:r>
                <a:r>
                  <a:rPr lang="zh-CN" altLang="zh-CN" sz="1600" kern="100" dirty="0">
                    <a:effectLst/>
                    <a:latin typeface="Times New Roman" panose="02020603050405020304" pitchFamily="18" charset="0"/>
                    <a:ea typeface="宋体" panose="02010600030101010101" pitchFamily="2" charset="-122"/>
                  </a:rPr>
                  <a:t>如下所示，</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是超图关联矩阵</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𝐻</m:t>
                    </m:r>
                  </m:oMath>
                </a14:m>
                <a:r>
                  <a:rPr lang="zh-CN" altLang="zh-CN" sz="1600" kern="100" dirty="0">
                    <a:effectLst/>
                    <a:latin typeface="Times New Roman" panose="02020603050405020304" pitchFamily="18" charset="0"/>
                    <a:ea typeface="宋体" panose="02010600030101010101" pitchFamily="2" charset="-122"/>
                  </a:rPr>
                  <a:t>在</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行</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列的值</a:t>
                </a:r>
                <a:r>
                  <a:rPr lang="en-US" altLang="zh-CN" sz="1600" kern="100" dirty="0">
                    <a:effectLst/>
                    <a:latin typeface="Times New Roman" panose="02020603050405020304" pitchFamily="18" charset="0"/>
                    <a:ea typeface="宋体" panose="02010600030101010101" pitchFamily="2" charset="-122"/>
                  </a:rPr>
                  <a:t>:</a:t>
                </a:r>
                <a:endParaRPr lang="zh-CN" altLang="zh-CN" sz="1600" kern="100" dirty="0">
                  <a:effectLst/>
                  <a:latin typeface="Times New Roman" panose="02020603050405020304" pitchFamily="18" charset="0"/>
                  <a:ea typeface="宋体" panose="02010600030101010101" pitchFamily="2" charset="-122"/>
                </a:endParaRPr>
              </a:p>
              <a:p>
                <a:pPr algn="r" latinLnBrk="1">
                  <a:lnSpc>
                    <a:spcPct val="150000"/>
                  </a:lnSpc>
                </a:pP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𝐴</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f>
                      <m:fPr>
                        <m:ctrlPr>
                          <a:rPr lang="zh-CN" altLang="zh-CN" sz="1600" i="1" kern="100">
                            <a:effectLst/>
                            <a:latin typeface="Cambria Math" panose="02040503050406030204" pitchFamily="18" charset="0"/>
                            <a:ea typeface="Cambria Math" panose="02040503050406030204" pitchFamily="18" charset="0"/>
                          </a:rPr>
                        </m:ctrlPr>
                      </m:fPr>
                      <m:num>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𝑤</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num>
                      <m:den>
                        <m:rad>
                          <m:radPr>
                            <m:degHide m:val="on"/>
                            <m:ctrlPr>
                              <a:rPr lang="zh-CN" altLang="zh-CN" sz="1600" i="1" kern="100">
                                <a:effectLst/>
                                <a:latin typeface="Cambria Math" panose="02040503050406030204" pitchFamily="18" charset="0"/>
                                <a:ea typeface="Cambria Math" panose="02040503050406030204" pitchFamily="18" charset="0"/>
                              </a:rPr>
                            </m:ctrlPr>
                          </m:radPr>
                          <m:deg/>
                          <m:e>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e>
                        </m:rad>
                        <m:rad>
                          <m:radPr>
                            <m:degHide m:val="on"/>
                            <m:ctrlPr>
                              <a:rPr lang="zh-CN" altLang="zh-CN" sz="1600" i="1" kern="100">
                                <a:effectLst/>
                                <a:latin typeface="Cambria Math" panose="02040503050406030204" pitchFamily="18" charset="0"/>
                                <a:ea typeface="Cambria Math" panose="02040503050406030204" pitchFamily="18" charset="0"/>
                              </a:rPr>
                            </m:ctrlPr>
                          </m:radPr>
                          <m:deg/>
                          <m:e>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e>
                        </m:rad>
                      </m:den>
                    </m:f>
                  </m:oMath>
                </a14:m>
                <a:r>
                  <a:rPr lang="en-US" altLang="zh-CN" sz="1600" kern="100" dirty="0">
                    <a:effectLst/>
                    <a:latin typeface="Times New Roman" panose="02020603050405020304" pitchFamily="18" charset="0"/>
                    <a:ea typeface="宋体" panose="02010600030101010101" pitchFamily="2" charset="-122"/>
                  </a:rPr>
                  <a:t>   				</a:t>
                </a:r>
                <a:endParaRPr lang="zh-CN" altLang="zh-CN" sz="1600" kern="100" dirty="0">
                  <a:effectLst/>
                  <a:latin typeface="Times New Roman" panose="02020603050405020304" pitchFamily="18" charset="0"/>
                  <a:ea typeface="宋体" panose="02010600030101010101" pitchFamily="2" charset="-122"/>
                </a:endParaRPr>
              </a:p>
              <a:p>
                <a:pPr indent="266700" algn="just">
                  <a:lnSpc>
                    <a:spcPct val="125000"/>
                  </a:lnSpc>
                </a:pP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d>
                      <m:dPr>
                        <m:ctrlPr>
                          <a:rPr lang="zh-CN" altLang="zh-CN" sz="1600" i="1" kern="100">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rPr>
                          <m:t>𝑢</m:t>
                        </m:r>
                      </m:e>
                    </m:d>
                  </m:oMath>
                </a14:m>
                <a:r>
                  <a:rPr lang="zh-CN" altLang="zh-CN" sz="1600" kern="100" dirty="0">
                    <a:effectLst/>
                    <a:latin typeface="Times New Roman" panose="02020603050405020304" pitchFamily="18" charset="0"/>
                    <a:ea typeface="宋体" panose="02010600030101010101" pitchFamily="2" charset="-122"/>
                  </a:rPr>
                  <a:t>和</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oMath>
                </a14:m>
                <a:r>
                  <a:rPr lang="zh-CN" altLang="zh-CN" sz="1600" kern="100" dirty="0">
                    <a:effectLst/>
                    <a:latin typeface="Times New Roman" panose="02020603050405020304" pitchFamily="18" charset="0"/>
                    <a:ea typeface="宋体" panose="02010600030101010101" pitchFamily="2" charset="-122"/>
                  </a:rPr>
                  <a:t>分别表示超边内节点</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𝑢</m:t>
                    </m:r>
                  </m:oMath>
                </a14:m>
                <a:r>
                  <a:rPr lang="zh-CN" altLang="zh-CN" sz="1600" kern="100" dirty="0">
                    <a:effectLst/>
                    <a:latin typeface="Times New Roman" panose="02020603050405020304" pitchFamily="18" charset="0"/>
                    <a:ea typeface="宋体" panose="02010600030101010101" pitchFamily="2" charset="-122"/>
                  </a:rPr>
                  <a:t>和代表超边的节点</a:t>
                </a:r>
                <a14:m>
                  <m:oMath xmlns:m="http://schemas.openxmlformats.org/officeDocument/2006/math">
                    <m:r>
                      <a:rPr lang="en-US" altLang="zh-CN" sz="1600" i="1" kern="100">
                        <a:effectLst/>
                        <a:latin typeface="Cambria Math" panose="02040503050406030204" pitchFamily="18" charset="0"/>
                        <a:ea typeface="宋体" panose="02010600030101010101" pitchFamily="2" charset="-122"/>
                      </a:rPr>
                      <m:t>𝑒</m:t>
                    </m:r>
                  </m:oMath>
                </a14:m>
                <a:r>
                  <a:rPr lang="zh-CN" altLang="zh-CN" sz="1600" kern="100" dirty="0">
                    <a:effectLst/>
                    <a:latin typeface="Times New Roman" panose="02020603050405020304" pitchFamily="18" charset="0"/>
                    <a:ea typeface="宋体" panose="02010600030101010101" pitchFamily="2" charset="-122"/>
                  </a:rPr>
                  <a:t>的度：</a:t>
                </a:r>
              </a:p>
              <a:p>
                <a:pPr algn="r" latinLnBrk="1">
                  <a:lnSpc>
                    <a:spcPct val="150000"/>
                  </a:lnSpc>
                </a:pPr>
                <a:r>
                  <a:rPr lang="en-US" altLang="zh-CN" sz="1600" kern="100" dirty="0">
                    <a:effectLst/>
                    <a:ea typeface="Cambria Math" panose="02040503050406030204" pitchFamily="18" charset="0"/>
                  </a:rPr>
                  <a:t>	</a:t>
                </a:r>
                <a14:m>
                  <m:oMath xmlns:m="http://schemas.openxmlformats.org/officeDocument/2006/math">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𝑑</m:t>
                        </m:r>
                      </m:e>
                      <m:sup>
                        <m:r>
                          <a:rPr lang="en-US" altLang="zh-CN" sz="1600" i="1" kern="100">
                            <a:effectLst/>
                            <a:latin typeface="Cambria Math" panose="02040503050406030204" pitchFamily="18" charset="0"/>
                            <a:ea typeface="宋体" panose="02010600030101010101" pitchFamily="2" charset="-122"/>
                          </a:rPr>
                          <m:t>∗</m:t>
                        </m:r>
                      </m:sup>
                    </m:sSup>
                    <m:d>
                      <m:dPr>
                        <m:ctrlPr>
                          <a:rPr lang="zh-CN" altLang="zh-CN" sz="1600" i="1" kern="100">
                            <a:effectLst/>
                            <a:latin typeface="Cambria Math" panose="02040503050406030204" pitchFamily="18" charset="0"/>
                            <a:ea typeface="Cambria Math" panose="02040503050406030204" pitchFamily="18" charset="0"/>
                          </a:rPr>
                        </m:ctrlPr>
                      </m:dPr>
                      <m:e>
                        <m:r>
                          <a:rPr lang="en-US" altLang="zh-CN" sz="1600" i="1" kern="100">
                            <a:effectLst/>
                            <a:latin typeface="Cambria Math" panose="02040503050406030204" pitchFamily="18" charset="0"/>
                            <a:ea typeface="宋体" panose="02010600030101010101" pitchFamily="2" charset="-122"/>
                          </a:rPr>
                          <m:t>𝑢</m:t>
                        </m:r>
                      </m:e>
                    </m:d>
                    <m:r>
                      <a:rPr lang="en-US" altLang="zh-CN" sz="1600" i="1" kern="100">
                        <a:effectLst/>
                        <a:latin typeface="Cambria Math" panose="02040503050406030204" pitchFamily="18" charset="0"/>
                        <a:ea typeface="宋体" panose="02010600030101010101" pitchFamily="2" charset="-122"/>
                      </a:rPr>
                      <m:t>=</m:t>
                    </m:r>
                    <m:nary>
                      <m:naryPr>
                        <m:chr m:val="∑"/>
                        <m:limLoc m:val="subSup"/>
                        <m:supHide m:val="on"/>
                        <m:ctrlPr>
                          <a:rPr lang="zh-CN" altLang="zh-CN" sz="1600" i="1" kern="100">
                            <a:effectLst/>
                            <a:latin typeface="Cambria Math" panose="02040503050406030204" pitchFamily="18" charset="0"/>
                            <a:ea typeface="Cambria Math" panose="02040503050406030204" pitchFamily="18" charset="0"/>
                          </a:rPr>
                        </m:ctrlPr>
                      </m:naryPr>
                      <m:sub>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𝜀</m:t>
                        </m:r>
                      </m:sub>
                      <m:sup/>
                      <m:e>
                        <m:r>
                          <a:rPr lang="en-US" altLang="zh-CN" sz="1600" i="1" kern="100">
                            <a:effectLst/>
                            <a:latin typeface="Cambria Math" panose="02040503050406030204" pitchFamily="18" charset="0"/>
                            <a:ea typeface="宋体" panose="02010600030101010101" pitchFamily="2" charset="-122"/>
                          </a:rPr>
                          <m:t>h</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sSup>
                          <m:sSupPr>
                            <m:ctrlPr>
                              <a:rPr lang="zh-CN" altLang="zh-CN" sz="1600" i="1" kern="100">
                                <a:effectLst/>
                                <a:latin typeface="Cambria Math" panose="02040503050406030204" pitchFamily="18" charset="0"/>
                                <a:ea typeface="Cambria Math" panose="02040503050406030204" pitchFamily="18" charset="0"/>
                              </a:rPr>
                            </m:ctrlPr>
                          </m:sSupPr>
                          <m:e>
                            <m:r>
                              <a:rPr lang="en-US" altLang="zh-CN" sz="1600" i="1" kern="100">
                                <a:effectLst/>
                                <a:latin typeface="Cambria Math" panose="02040503050406030204" pitchFamily="18" charset="0"/>
                                <a:ea typeface="宋体" panose="02010600030101010101" pitchFamily="2" charset="-122"/>
                              </a:rPr>
                              <m:t>𝑤</m:t>
                            </m:r>
                          </m:e>
                          <m:sup>
                            <m:r>
                              <a:rPr lang="en-US" altLang="zh-CN" sz="1600" i="1" kern="100">
                                <a:effectLst/>
                                <a:latin typeface="Cambria Math" panose="02040503050406030204" pitchFamily="18" charset="0"/>
                                <a:ea typeface="宋体" panose="02010600030101010101" pitchFamily="2" charset="-122"/>
                              </a:rPr>
                              <m:t>∗</m:t>
                            </m:r>
                          </m:sup>
                        </m:sSup>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𝑢</m:t>
                        </m:r>
                        <m:r>
                          <a:rPr lang="en-US" altLang="zh-CN" sz="1600" i="1" kern="100">
                            <a:effectLst/>
                            <a:latin typeface="Cambria Math" panose="02040503050406030204" pitchFamily="18" charset="0"/>
                            <a:ea typeface="宋体" panose="02010600030101010101" pitchFamily="2" charset="-122"/>
                          </a:rPr>
                          <m:t>,</m:t>
                        </m:r>
                        <m:r>
                          <a:rPr lang="en-US" altLang="zh-CN" sz="1600" i="1" kern="100">
                            <a:effectLst/>
                            <a:latin typeface="Cambria Math" panose="02040503050406030204" pitchFamily="18" charset="0"/>
                            <a:ea typeface="宋体" panose="02010600030101010101" pitchFamily="2" charset="-122"/>
                          </a:rPr>
                          <m:t>𝑒</m:t>
                        </m:r>
                        <m:r>
                          <a:rPr lang="en-US" altLang="zh-CN" sz="1600" i="1" kern="100">
                            <a:effectLst/>
                            <a:latin typeface="Cambria Math" panose="02040503050406030204" pitchFamily="18" charset="0"/>
                            <a:ea typeface="宋体" panose="02010600030101010101" pitchFamily="2" charset="-122"/>
                          </a:rPr>
                          <m:t>)</m:t>
                        </m:r>
                      </m:e>
                    </m:nary>
                  </m:oMath>
                </a14:m>
                <a:r>
                  <a:rPr lang="en-US" altLang="zh-CN" sz="1600" kern="100" dirty="0">
                    <a:effectLst/>
                    <a:latin typeface="Times New Roman" panose="02020603050405020304" pitchFamily="18" charset="0"/>
                    <a:ea typeface="宋体" panose="02010600030101010101" pitchFamily="2" charset="-122"/>
                  </a:rPr>
                  <a:t>   				</a:t>
                </a:r>
                <a:endParaRPr lang="en-US" altLang="zh-CN" sz="1600" kern="100" dirty="0">
                  <a:latin typeface="Times New Roman" panose="02020603050405020304" pitchFamily="18" charset="0"/>
                  <a:ea typeface="宋体" panose="02010600030101010101" pitchFamily="2" charset="-122"/>
                </a:endParaRPr>
              </a:p>
              <a:p>
                <a:pPr algn="r" latinLnBrk="1">
                  <a:lnSpc>
                    <a:spcPct val="150000"/>
                  </a:lnSpc>
                </a:pPr>
                <a:r>
                  <a:rPr lang="en-US" altLang="zh-CN" sz="1600" kern="100" dirty="0">
                    <a:effectLst/>
                    <a:latin typeface="Times New Roman" panose="02020603050405020304" pitchFamily="18" charset="0"/>
                    <a:ea typeface="宋体" panose="02010600030101010101" pitchFamily="2" charset="-122"/>
                  </a:rPr>
                  <a:t>		</a:t>
                </a:r>
                <a14:m>
                  <m:oMath xmlns:m="http://schemas.openxmlformats.org/officeDocument/2006/math">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𝑑</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d>
                      <m:dPr>
                        <m:ctrlPr>
                          <a:rPr lang="zh-CN" altLang="zh-CN" sz="1600" i="1">
                            <a:effectLst/>
                            <a:latin typeface="Cambria Math" panose="02040503050406030204" pitchFamily="18" charset="0"/>
                            <a:ea typeface="Cambria Math" panose="02040503050406030204" pitchFamily="18" charset="0"/>
                          </a:rPr>
                        </m:ctrlPr>
                      </m:d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e>
                    </m:d>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supHide m:val="on"/>
                        <m:ctrlPr>
                          <a:rPr lang="zh-CN" altLang="zh-CN" sz="1600" i="1">
                            <a:effectLst/>
                            <a:latin typeface="Cambria Math" panose="02040503050406030204" pitchFamily="18" charset="0"/>
                            <a:ea typeface="Cambria Math" panose="02040503050406030204" pitchFamily="18" charset="0"/>
                          </a:rPr>
                        </m:ctrlPr>
                      </m:naryPr>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𝑉</m:t>
                        </m:r>
                      </m:sub>
                      <m:sup/>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1600" i="1">
                                <a:effectLst/>
                                <a:latin typeface="Cambria Math" panose="02040503050406030204" pitchFamily="18" charset="0"/>
                                <a:ea typeface="Cambria Math" panose="02040503050406030204" pitchFamily="18" charset="0"/>
                              </a:rPr>
                            </m:ctrlPr>
                          </m:sSup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𝑤</m:t>
                            </m:r>
                          </m:e>
                          <m: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𝑒</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m:t>
                        </m:r>
                      </m:e>
                    </m:nary>
                  </m:oMath>
                </a14:m>
                <a:r>
                  <a:rPr lang="en-US" altLang="zh-CN" sz="1600" dirty="0">
                    <a:effectLst/>
                    <a:latin typeface="Times New Roman" panose="02020603050405020304" pitchFamily="18" charset="0"/>
                    <a:ea typeface="宋体" panose="02010600030101010101" pitchFamily="2" charset="-122"/>
                  </a:rPr>
                  <a:t>   						</a:t>
                </a:r>
                <a:endParaRPr lang="zh-CN" altLang="en-US" sz="1600" dirty="0"/>
              </a:p>
            </p:txBody>
          </p:sp>
        </mc:Choice>
        <mc:Fallback xmlns="">
          <p:sp>
            <p:nvSpPr>
              <p:cNvPr id="12" name="文本框 11">
                <a:extLst>
                  <a:ext uri="{FF2B5EF4-FFF2-40B4-BE49-F238E27FC236}">
                    <a16:creationId xmlns:a16="http://schemas.microsoft.com/office/drawing/2014/main" id="{0FE15389-ED7B-4497-8A4B-9CFCE018113D}"/>
                  </a:ext>
                </a:extLst>
              </p:cNvPr>
              <p:cNvSpPr txBox="1">
                <a:spLocks noRot="1" noChangeAspect="1" noMove="1" noResize="1" noEditPoints="1" noAdjustHandles="1" noChangeArrowheads="1" noChangeShapeType="1" noTextEdit="1"/>
              </p:cNvSpPr>
              <p:nvPr/>
            </p:nvSpPr>
            <p:spPr>
              <a:xfrm>
                <a:off x="576263" y="1745261"/>
                <a:ext cx="7893050" cy="4041940"/>
              </a:xfrm>
              <a:prstGeom prst="rect">
                <a:avLst/>
              </a:prstGeom>
              <a:blipFill>
                <a:blip r:embed="rId3"/>
                <a:stretch>
                  <a:fillRect b="-43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570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系统实现</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25</a:t>
            </a:fld>
            <a:endParaRPr lang="zh-CN" altLang="en-US" dirty="0"/>
          </a:p>
        </p:txBody>
      </p:sp>
      <p:sp>
        <p:nvSpPr>
          <p:cNvPr id="5" name="矩形: 圆角 4">
            <a:extLst>
              <a:ext uri="{FF2B5EF4-FFF2-40B4-BE49-F238E27FC236}">
                <a16:creationId xmlns:a16="http://schemas.microsoft.com/office/drawing/2014/main" id="{83C7BC8D-317A-0F23-4CA3-E0ED01D902EA}"/>
              </a:ext>
            </a:extLst>
          </p:cNvPr>
          <p:cNvSpPr/>
          <p:nvPr/>
        </p:nvSpPr>
        <p:spPr>
          <a:xfrm>
            <a:off x="3257099" y="1043752"/>
            <a:ext cx="2110031" cy="63433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用户待预测地块的遥感矢量文件</a:t>
            </a:r>
          </a:p>
        </p:txBody>
      </p:sp>
      <p:sp>
        <p:nvSpPr>
          <p:cNvPr id="17" name="流程图: 可选过程 16">
            <a:extLst>
              <a:ext uri="{FF2B5EF4-FFF2-40B4-BE49-F238E27FC236}">
                <a16:creationId xmlns:a16="http://schemas.microsoft.com/office/drawing/2014/main" id="{5E7779FF-E30A-E276-8CA4-3E8094F5BB4B}"/>
              </a:ext>
            </a:extLst>
          </p:cNvPr>
          <p:cNvSpPr/>
          <p:nvPr/>
        </p:nvSpPr>
        <p:spPr>
          <a:xfrm>
            <a:off x="3257100" y="2622671"/>
            <a:ext cx="4381899" cy="1989086"/>
          </a:xfrm>
          <a:prstGeom prst="flowChartAlternateProcess">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a:extLst>
              <a:ext uri="{FF2B5EF4-FFF2-40B4-BE49-F238E27FC236}">
                <a16:creationId xmlns:a16="http://schemas.microsoft.com/office/drawing/2014/main" id="{776FA0BE-4E31-3DF1-BD1B-A4D0AB5D94FF}"/>
              </a:ext>
            </a:extLst>
          </p:cNvPr>
          <p:cNvSpPr/>
          <p:nvPr/>
        </p:nvSpPr>
        <p:spPr>
          <a:xfrm>
            <a:off x="3635530" y="3142312"/>
            <a:ext cx="1408294" cy="949803"/>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构图模块：</a:t>
            </a:r>
            <a:endParaRPr lang="en-US" altLang="zh-CN" dirty="0"/>
          </a:p>
          <a:p>
            <a:pPr algn="just"/>
            <a:r>
              <a:rPr lang="zh-CN" altLang="en-US" dirty="0"/>
              <a:t>数据预处理</a:t>
            </a:r>
            <a:endParaRPr lang="en-US" altLang="zh-CN" dirty="0"/>
          </a:p>
        </p:txBody>
      </p:sp>
      <p:sp>
        <p:nvSpPr>
          <p:cNvPr id="23" name="文本框 22">
            <a:extLst>
              <a:ext uri="{FF2B5EF4-FFF2-40B4-BE49-F238E27FC236}">
                <a16:creationId xmlns:a16="http://schemas.microsoft.com/office/drawing/2014/main" id="{9579A719-C274-B066-925C-AB9C98F14B57}"/>
              </a:ext>
            </a:extLst>
          </p:cNvPr>
          <p:cNvSpPr txBox="1"/>
          <p:nvPr/>
        </p:nvSpPr>
        <p:spPr>
          <a:xfrm>
            <a:off x="3307719" y="2701204"/>
            <a:ext cx="3154999" cy="369332"/>
          </a:xfrm>
          <a:prstGeom prst="rect">
            <a:avLst/>
          </a:prstGeom>
          <a:noFill/>
        </p:spPr>
        <p:txBody>
          <a:bodyPr wrap="square" rtlCol="0">
            <a:spAutoFit/>
          </a:bodyPr>
          <a:lstStyle/>
          <a:p>
            <a:r>
              <a:rPr lang="zh-CN" altLang="en-US" dirty="0"/>
              <a:t>后端</a:t>
            </a:r>
          </a:p>
        </p:txBody>
      </p:sp>
      <p:sp>
        <p:nvSpPr>
          <p:cNvPr id="4" name="矩形: 圆角 3">
            <a:extLst>
              <a:ext uri="{FF2B5EF4-FFF2-40B4-BE49-F238E27FC236}">
                <a16:creationId xmlns:a16="http://schemas.microsoft.com/office/drawing/2014/main" id="{C87119C5-0C76-A41F-465D-B851FAC16C08}"/>
              </a:ext>
            </a:extLst>
          </p:cNvPr>
          <p:cNvSpPr/>
          <p:nvPr/>
        </p:nvSpPr>
        <p:spPr>
          <a:xfrm>
            <a:off x="5524653" y="1019151"/>
            <a:ext cx="2110031" cy="623594"/>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该地块</a:t>
            </a:r>
            <a:endParaRPr lang="en-US" altLang="zh-CN" dirty="0"/>
          </a:p>
          <a:p>
            <a:pPr algn="ctr"/>
            <a:r>
              <a:rPr lang="zh-CN" altLang="en-US" dirty="0"/>
              <a:t>可能作物类型</a:t>
            </a:r>
          </a:p>
        </p:txBody>
      </p:sp>
      <p:sp>
        <p:nvSpPr>
          <p:cNvPr id="8" name="矩形 7">
            <a:extLst>
              <a:ext uri="{FF2B5EF4-FFF2-40B4-BE49-F238E27FC236}">
                <a16:creationId xmlns:a16="http://schemas.microsoft.com/office/drawing/2014/main" id="{FABDCBE1-3388-7E61-C842-48BAABACF626}"/>
              </a:ext>
            </a:extLst>
          </p:cNvPr>
          <p:cNvSpPr/>
          <p:nvPr/>
        </p:nvSpPr>
        <p:spPr>
          <a:xfrm>
            <a:off x="5685215" y="3736361"/>
            <a:ext cx="1810045" cy="65868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训练模块：训练的图表征数据</a:t>
            </a:r>
          </a:p>
        </p:txBody>
      </p:sp>
      <p:sp>
        <p:nvSpPr>
          <p:cNvPr id="11" name="文本框 10">
            <a:extLst>
              <a:ext uri="{FF2B5EF4-FFF2-40B4-BE49-F238E27FC236}">
                <a16:creationId xmlns:a16="http://schemas.microsoft.com/office/drawing/2014/main" id="{67B0DC9F-07B9-99E7-E5A0-ED9012D9D494}"/>
              </a:ext>
            </a:extLst>
          </p:cNvPr>
          <p:cNvSpPr txBox="1"/>
          <p:nvPr/>
        </p:nvSpPr>
        <p:spPr>
          <a:xfrm>
            <a:off x="1242644" y="1247476"/>
            <a:ext cx="1312985" cy="369332"/>
          </a:xfrm>
          <a:prstGeom prst="rect">
            <a:avLst/>
          </a:prstGeom>
          <a:noFill/>
        </p:spPr>
        <p:txBody>
          <a:bodyPr wrap="square" rtlCol="0">
            <a:spAutoFit/>
          </a:bodyPr>
          <a:lstStyle/>
          <a:p>
            <a:r>
              <a:rPr lang="zh-CN" altLang="en-US" dirty="0"/>
              <a:t>应用层：</a:t>
            </a:r>
          </a:p>
        </p:txBody>
      </p:sp>
      <p:sp>
        <p:nvSpPr>
          <p:cNvPr id="12" name="文本框 11">
            <a:extLst>
              <a:ext uri="{FF2B5EF4-FFF2-40B4-BE49-F238E27FC236}">
                <a16:creationId xmlns:a16="http://schemas.microsoft.com/office/drawing/2014/main" id="{F1BEB09F-D5CC-8673-E451-7562D707DA82}"/>
              </a:ext>
            </a:extLst>
          </p:cNvPr>
          <p:cNvSpPr txBox="1"/>
          <p:nvPr/>
        </p:nvSpPr>
        <p:spPr>
          <a:xfrm>
            <a:off x="1242643" y="3323019"/>
            <a:ext cx="1312985" cy="369332"/>
          </a:xfrm>
          <a:prstGeom prst="rect">
            <a:avLst/>
          </a:prstGeom>
          <a:noFill/>
        </p:spPr>
        <p:txBody>
          <a:bodyPr wrap="square" rtlCol="0">
            <a:spAutoFit/>
          </a:bodyPr>
          <a:lstStyle/>
          <a:p>
            <a:r>
              <a:rPr lang="zh-CN" altLang="en-US" dirty="0"/>
              <a:t>模型层：</a:t>
            </a:r>
          </a:p>
        </p:txBody>
      </p:sp>
      <p:sp>
        <p:nvSpPr>
          <p:cNvPr id="13" name="文本框 12">
            <a:extLst>
              <a:ext uri="{FF2B5EF4-FFF2-40B4-BE49-F238E27FC236}">
                <a16:creationId xmlns:a16="http://schemas.microsoft.com/office/drawing/2014/main" id="{7C5540AB-C8B2-88EE-9CE9-E589B1413102}"/>
              </a:ext>
            </a:extLst>
          </p:cNvPr>
          <p:cNvSpPr txBox="1"/>
          <p:nvPr/>
        </p:nvSpPr>
        <p:spPr>
          <a:xfrm>
            <a:off x="1242645" y="5541973"/>
            <a:ext cx="1312985" cy="369332"/>
          </a:xfrm>
          <a:prstGeom prst="rect">
            <a:avLst/>
          </a:prstGeom>
          <a:noFill/>
        </p:spPr>
        <p:txBody>
          <a:bodyPr wrap="square" rtlCol="0">
            <a:spAutoFit/>
          </a:bodyPr>
          <a:lstStyle/>
          <a:p>
            <a:r>
              <a:rPr lang="zh-CN" altLang="en-US" dirty="0"/>
              <a:t>数据层：</a:t>
            </a:r>
          </a:p>
        </p:txBody>
      </p:sp>
      <p:sp>
        <p:nvSpPr>
          <p:cNvPr id="24" name="矩形 23">
            <a:extLst>
              <a:ext uri="{FF2B5EF4-FFF2-40B4-BE49-F238E27FC236}">
                <a16:creationId xmlns:a16="http://schemas.microsoft.com/office/drawing/2014/main" id="{0193BFE2-6E55-4E7E-BE32-643F91EF273D}"/>
              </a:ext>
            </a:extLst>
          </p:cNvPr>
          <p:cNvSpPr/>
          <p:nvPr/>
        </p:nvSpPr>
        <p:spPr>
          <a:xfrm>
            <a:off x="5685215" y="2860966"/>
            <a:ext cx="1810045" cy="658681"/>
          </a:xfrm>
          <a:prstGeom prst="rect">
            <a:avLst/>
          </a:prstGeom>
          <a:solidFill>
            <a:srgbClr val="5404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dirty="0"/>
              <a:t>推理模块：链接预测输出</a:t>
            </a:r>
          </a:p>
        </p:txBody>
      </p:sp>
      <p:sp>
        <p:nvSpPr>
          <p:cNvPr id="25" name="流程图: 可选过程 24">
            <a:extLst>
              <a:ext uri="{FF2B5EF4-FFF2-40B4-BE49-F238E27FC236}">
                <a16:creationId xmlns:a16="http://schemas.microsoft.com/office/drawing/2014/main" id="{A3106B84-90D4-43A0-AFB8-B83707B18F57}"/>
              </a:ext>
            </a:extLst>
          </p:cNvPr>
          <p:cNvSpPr/>
          <p:nvPr/>
        </p:nvSpPr>
        <p:spPr>
          <a:xfrm>
            <a:off x="3257099" y="5297026"/>
            <a:ext cx="4381900" cy="827252"/>
          </a:xfrm>
          <a:prstGeom prst="flowChartAlternateProcess">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a:extLst>
              <a:ext uri="{FF2B5EF4-FFF2-40B4-BE49-F238E27FC236}">
                <a16:creationId xmlns:a16="http://schemas.microsoft.com/office/drawing/2014/main" id="{EA236070-01B3-411D-A9B5-39DFBD5AC6AB}"/>
              </a:ext>
            </a:extLst>
          </p:cNvPr>
          <p:cNvSpPr/>
          <p:nvPr/>
        </p:nvSpPr>
        <p:spPr>
          <a:xfrm>
            <a:off x="3488696" y="5470384"/>
            <a:ext cx="1083304"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遥感矢量</a:t>
            </a:r>
            <a:endParaRPr lang="en-US" altLang="zh-CN" sz="1600" dirty="0">
              <a:ln w="0"/>
              <a:solidFill>
                <a:schemeClr val="tx1"/>
              </a:solidFill>
              <a:effectLst>
                <a:outerShdw blurRad="38100" dist="19050" dir="2700000" algn="tl" rotWithShape="0">
                  <a:schemeClr val="dk1">
                    <a:alpha val="40000"/>
                  </a:schemeClr>
                </a:outerShdw>
              </a:effectLst>
            </a:endParaRPr>
          </a:p>
          <a:p>
            <a:pPr algn="ctr"/>
            <a:r>
              <a:rPr lang="zh-CN" altLang="en-US" sz="1600" dirty="0">
                <a:ln w="0"/>
                <a:solidFill>
                  <a:schemeClr val="tx1"/>
                </a:solidFill>
                <a:effectLst>
                  <a:outerShdw blurRad="38100" dist="19050" dir="2700000" algn="tl" rotWithShape="0">
                    <a:schemeClr val="dk1">
                      <a:alpha val="40000"/>
                    </a:schemeClr>
                  </a:outerShdw>
                </a:effectLst>
              </a:rPr>
              <a:t>数据存储</a:t>
            </a:r>
          </a:p>
        </p:txBody>
      </p:sp>
      <p:sp>
        <p:nvSpPr>
          <p:cNvPr id="47" name="矩形 46">
            <a:extLst>
              <a:ext uri="{FF2B5EF4-FFF2-40B4-BE49-F238E27FC236}">
                <a16:creationId xmlns:a16="http://schemas.microsoft.com/office/drawing/2014/main" id="{58E83681-B442-47A1-889F-5013FF69C4EF}"/>
              </a:ext>
            </a:extLst>
          </p:cNvPr>
          <p:cNvSpPr/>
          <p:nvPr/>
        </p:nvSpPr>
        <p:spPr>
          <a:xfrm>
            <a:off x="4736528" y="5470383"/>
            <a:ext cx="1486452"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600" dirty="0">
                <a:ln w="0"/>
                <a:solidFill>
                  <a:schemeClr val="tx1"/>
                </a:solidFill>
                <a:effectLst>
                  <a:outerShdw blurRad="38100" dist="19050" dir="2700000" algn="tl" rotWithShape="0">
                    <a:schemeClr val="dk1">
                      <a:alpha val="40000"/>
                    </a:schemeClr>
                  </a:outerShdw>
                </a:effectLst>
              </a:rPr>
              <a:t>Pgsql</a:t>
            </a:r>
            <a:r>
              <a:rPr lang="zh-CN" altLang="en-US" sz="1600" dirty="0">
                <a:ln w="0"/>
                <a:solidFill>
                  <a:schemeClr val="tx1"/>
                </a:solidFill>
                <a:effectLst>
                  <a:outerShdw blurRad="38100" dist="19050" dir="2700000" algn="tl" rotWithShape="0">
                    <a:schemeClr val="dk1">
                      <a:alpha val="40000"/>
                    </a:schemeClr>
                  </a:outerShdw>
                </a:effectLst>
              </a:rPr>
              <a:t>数据库</a:t>
            </a:r>
            <a:r>
              <a:rPr lang="en-US" altLang="zh-CN" sz="1600" dirty="0">
                <a:ln w="0"/>
                <a:solidFill>
                  <a:schemeClr val="tx1"/>
                </a:solidFill>
                <a:effectLst>
                  <a:outerShdw blurRad="38100" dist="19050" dir="2700000" algn="tl" rotWithShape="0">
                    <a:schemeClr val="dk1">
                      <a:alpha val="40000"/>
                    </a:schemeClr>
                  </a:outerShdw>
                </a:effectLst>
              </a:rPr>
              <a:t>/FTP</a:t>
            </a:r>
            <a:r>
              <a:rPr lang="zh-CN" altLang="en-US" sz="1600" dirty="0">
                <a:ln w="0"/>
                <a:solidFill>
                  <a:schemeClr val="tx1"/>
                </a:solidFill>
                <a:effectLst>
                  <a:outerShdw blurRad="38100" dist="19050" dir="2700000" algn="tl" rotWithShape="0">
                    <a:schemeClr val="dk1">
                      <a:alpha val="40000"/>
                    </a:schemeClr>
                  </a:outerShdw>
                </a:effectLst>
              </a:rPr>
              <a:t>文件</a:t>
            </a:r>
          </a:p>
        </p:txBody>
      </p:sp>
      <p:sp>
        <p:nvSpPr>
          <p:cNvPr id="48" name="矩形 47">
            <a:extLst>
              <a:ext uri="{FF2B5EF4-FFF2-40B4-BE49-F238E27FC236}">
                <a16:creationId xmlns:a16="http://schemas.microsoft.com/office/drawing/2014/main" id="{65D72298-67F5-43F1-B4B1-EDD5AD2ABC0C}"/>
              </a:ext>
            </a:extLst>
          </p:cNvPr>
          <p:cNvSpPr/>
          <p:nvPr/>
        </p:nvSpPr>
        <p:spPr>
          <a:xfrm>
            <a:off x="6363343" y="5454397"/>
            <a:ext cx="1083304" cy="5125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600" dirty="0">
                <a:ln w="0"/>
                <a:solidFill>
                  <a:schemeClr val="tx1"/>
                </a:solidFill>
                <a:effectLst>
                  <a:outerShdw blurRad="38100" dist="19050" dir="2700000" algn="tl" rotWithShape="0">
                    <a:schemeClr val="dk1">
                      <a:alpha val="40000"/>
                    </a:schemeClr>
                  </a:outerShdw>
                </a:effectLst>
              </a:rPr>
              <a:t>数据清洗</a:t>
            </a:r>
            <a:endParaRPr lang="en-US" altLang="zh-CN" sz="1600" dirty="0">
              <a:ln w="0"/>
              <a:solidFill>
                <a:schemeClr val="tx1"/>
              </a:solidFill>
              <a:effectLst>
                <a:outerShdw blurRad="38100" dist="19050" dir="2700000" algn="tl" rotWithShape="0">
                  <a:schemeClr val="dk1">
                    <a:alpha val="40000"/>
                  </a:schemeClr>
                </a:outerShdw>
              </a:effectLst>
            </a:endParaRPr>
          </a:p>
          <a:p>
            <a:pPr algn="ctr"/>
            <a:r>
              <a:rPr lang="zh-CN" altLang="en-US" sz="1600" dirty="0">
                <a:ln w="0"/>
                <a:solidFill>
                  <a:schemeClr val="tx1"/>
                </a:solidFill>
                <a:effectLst>
                  <a:outerShdw blurRad="38100" dist="19050" dir="2700000" algn="tl" rotWithShape="0">
                    <a:schemeClr val="dk1">
                      <a:alpha val="40000"/>
                    </a:schemeClr>
                  </a:outerShdw>
                </a:effectLst>
              </a:rPr>
              <a:t>数据扩充</a:t>
            </a:r>
          </a:p>
        </p:txBody>
      </p:sp>
      <p:cxnSp>
        <p:nvCxnSpPr>
          <p:cNvPr id="55" name="直接连接符 54">
            <a:extLst>
              <a:ext uri="{FF2B5EF4-FFF2-40B4-BE49-F238E27FC236}">
                <a16:creationId xmlns:a16="http://schemas.microsoft.com/office/drawing/2014/main" id="{BE0F2596-2D6F-459C-8F9B-1157ACA3D1D1}"/>
              </a:ext>
            </a:extLst>
          </p:cNvPr>
          <p:cNvCxnSpPr>
            <a:cxnSpLocks/>
          </p:cNvCxnSpPr>
          <p:nvPr/>
        </p:nvCxnSpPr>
        <p:spPr>
          <a:xfrm>
            <a:off x="890496" y="2218414"/>
            <a:ext cx="762485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6BF4C4B0-683F-429A-9CEC-291AC6706934}"/>
              </a:ext>
            </a:extLst>
          </p:cNvPr>
          <p:cNvCxnSpPr>
            <a:cxnSpLocks/>
          </p:cNvCxnSpPr>
          <p:nvPr/>
        </p:nvCxnSpPr>
        <p:spPr>
          <a:xfrm>
            <a:off x="890496" y="4923183"/>
            <a:ext cx="7624854" cy="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 name="箭头: 上 1">
            <a:extLst>
              <a:ext uri="{FF2B5EF4-FFF2-40B4-BE49-F238E27FC236}">
                <a16:creationId xmlns:a16="http://schemas.microsoft.com/office/drawing/2014/main" id="{5F00C7C8-4D22-44BE-A1A1-9FF60006004B}"/>
              </a:ext>
            </a:extLst>
          </p:cNvPr>
          <p:cNvSpPr/>
          <p:nvPr/>
        </p:nvSpPr>
        <p:spPr>
          <a:xfrm>
            <a:off x="5016261" y="4664269"/>
            <a:ext cx="871954" cy="51782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下 5">
            <a:extLst>
              <a:ext uri="{FF2B5EF4-FFF2-40B4-BE49-F238E27FC236}">
                <a16:creationId xmlns:a16="http://schemas.microsoft.com/office/drawing/2014/main" id="{A4AFB3AC-4AC6-429B-A4AF-3CC2219D1BFF}"/>
              </a:ext>
            </a:extLst>
          </p:cNvPr>
          <p:cNvSpPr/>
          <p:nvPr/>
        </p:nvSpPr>
        <p:spPr>
          <a:xfrm>
            <a:off x="3981898" y="1762811"/>
            <a:ext cx="715558" cy="12566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上 6">
            <a:extLst>
              <a:ext uri="{FF2B5EF4-FFF2-40B4-BE49-F238E27FC236}">
                <a16:creationId xmlns:a16="http://schemas.microsoft.com/office/drawing/2014/main" id="{BB35DBFC-324E-40C9-AF96-280907AD5F4C}"/>
              </a:ext>
            </a:extLst>
          </p:cNvPr>
          <p:cNvSpPr/>
          <p:nvPr/>
        </p:nvSpPr>
        <p:spPr>
          <a:xfrm>
            <a:off x="6157236" y="1736619"/>
            <a:ext cx="792075" cy="104109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C7512265-3701-43D8-9FAF-8FAF1866C1DE}"/>
              </a:ext>
            </a:extLst>
          </p:cNvPr>
          <p:cNvSpPr/>
          <p:nvPr/>
        </p:nvSpPr>
        <p:spPr>
          <a:xfrm>
            <a:off x="5103032" y="3091828"/>
            <a:ext cx="582183" cy="1072353"/>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5369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系统部署</a:t>
            </a: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26</a:t>
            </a:fld>
            <a:endParaRPr lang="zh-CN" altLang="en-US" dirty="0"/>
          </a:p>
        </p:txBody>
      </p:sp>
      <p:grpSp>
        <p:nvGrpSpPr>
          <p:cNvPr id="8" name="组合 7"/>
          <p:cNvGrpSpPr/>
          <p:nvPr/>
        </p:nvGrpSpPr>
        <p:grpSpPr>
          <a:xfrm>
            <a:off x="3454276" y="1156537"/>
            <a:ext cx="5550080" cy="2770422"/>
            <a:chOff x="4554235" y="3585396"/>
            <a:chExt cx="5258999" cy="2770422"/>
          </a:xfrm>
        </p:grpSpPr>
        <p:sp>
          <p:nvSpPr>
            <p:cNvPr id="9" name="矩形 8"/>
            <p:cNvSpPr/>
            <p:nvPr/>
          </p:nvSpPr>
          <p:spPr>
            <a:xfrm>
              <a:off x="4554235" y="3585396"/>
              <a:ext cx="1049886"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硬件平台</a:t>
              </a:r>
              <a:endParaRPr lang="en-US" altLang="zh-CN" b="1"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4554235" y="3979648"/>
              <a:ext cx="5258999" cy="23761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操作系统：</a:t>
              </a:r>
              <a:r>
                <a:rPr lang="en-US" altLang="zh-CN" dirty="0">
                  <a:latin typeface="微软雅黑" panose="020B0503020204020204" pitchFamily="34" charset="-122"/>
                  <a:ea typeface="微软雅黑" panose="020B0503020204020204" pitchFamily="34" charset="-122"/>
                </a:rPr>
                <a:t> Ubuntu Linux 18.04-64bit</a:t>
              </a:r>
            </a:p>
            <a:p>
              <a:pPr marL="285750"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GPU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NVIIA GeForce RTX 3090Ti × 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en-US" altLang="zh-CN" dirty="0">
                  <a:latin typeface="微软雅黑" panose="020B0503020204020204" pitchFamily="34" charset="-122"/>
                  <a:ea typeface="微软雅黑" panose="020B0503020204020204" pitchFamily="34" charset="-122"/>
                </a:rPr>
                <a:t>CPU</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Intel® Core</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i7-8700U CPU @3.2GHz</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内存：</a:t>
              </a:r>
              <a:r>
                <a:rPr lang="en-US" altLang="zh-CN" dirty="0">
                  <a:latin typeface="微软雅黑" panose="020B0503020204020204" pitchFamily="34" charset="-122"/>
                  <a:ea typeface="微软雅黑" panose="020B0503020204020204" pitchFamily="34" charset="-122"/>
                </a:rPr>
                <a:t>DDR4 32GB</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Lst>
              </a:pPr>
              <a:r>
                <a:rPr lang="zh-CN" altLang="zh-CN" dirty="0">
                  <a:latin typeface="微软雅黑" panose="020B0503020204020204" pitchFamily="34" charset="-122"/>
                  <a:ea typeface="微软雅黑" panose="020B0503020204020204" pitchFamily="34" charset="-122"/>
                </a:rPr>
                <a:t>显存：</a:t>
              </a:r>
              <a:r>
                <a:rPr lang="en-US" altLang="zh-CN" dirty="0">
                  <a:latin typeface="微软雅黑" panose="020B0503020204020204" pitchFamily="34" charset="-122"/>
                  <a:ea typeface="微软雅黑" panose="020B0503020204020204" pitchFamily="34" charset="-122"/>
                </a:rPr>
                <a:t>12GB</a:t>
              </a:r>
              <a:endParaRPr lang="zh-CN"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49454" y="4100590"/>
            <a:ext cx="4173808" cy="2171074"/>
            <a:chOff x="5595674" y="1367257"/>
            <a:chExt cx="4173808" cy="2171074"/>
          </a:xfrm>
        </p:grpSpPr>
        <p:sp>
          <p:nvSpPr>
            <p:cNvPr id="12" name="文本框 11"/>
            <p:cNvSpPr txBox="1"/>
            <p:nvPr/>
          </p:nvSpPr>
          <p:spPr>
            <a:xfrm>
              <a:off x="5595674" y="1367257"/>
              <a:ext cx="1398359"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软件环境</a:t>
              </a:r>
            </a:p>
          </p:txBody>
        </p:sp>
        <p:sp>
          <p:nvSpPr>
            <p:cNvPr id="13" name="文本框 12"/>
            <p:cNvSpPr txBox="1"/>
            <p:nvPr/>
          </p:nvSpPr>
          <p:spPr>
            <a:xfrm>
              <a:off x="5595674" y="1744314"/>
              <a:ext cx="4173808" cy="1794017"/>
            </a:xfrm>
            <a:prstGeom prst="rect">
              <a:avLst/>
            </a:prstGeom>
            <a:noFill/>
          </p:spPr>
          <p:txBody>
            <a:bodyPr wrap="square" rtlCol="0">
              <a:spAutoFit/>
            </a:bodyPr>
            <a:lstStyle/>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程序语言：</a:t>
              </a:r>
              <a:r>
                <a:rPr lang="en-US" altLang="zh-CN" dirty="0">
                  <a:latin typeface="微软雅黑" panose="020B0503020204020204" pitchFamily="34" charset="-122"/>
                  <a:ea typeface="微软雅黑" panose="020B0503020204020204" pitchFamily="34" charset="-122"/>
                </a:rPr>
                <a:t>Python 3.7</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开发工具：</a:t>
              </a:r>
              <a:r>
                <a:rPr lang="en-US" altLang="zh-CN" dirty="0">
                  <a:latin typeface="微软雅黑" panose="020B0503020204020204" pitchFamily="34" charset="-122"/>
                  <a:ea typeface="微软雅黑" panose="020B0503020204020204" pitchFamily="34" charset="-122"/>
                </a:rPr>
                <a:t>PyCharm</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并行计算架构：</a:t>
              </a:r>
              <a:r>
                <a:rPr lang="en-US" altLang="zh-CN" dirty="0">
                  <a:latin typeface="微软雅黑" panose="020B0503020204020204" pitchFamily="34" charset="-122"/>
                  <a:ea typeface="微软雅黑" panose="020B0503020204020204" pitchFamily="34" charset="-122"/>
                </a:rPr>
                <a:t>CUDA 10.2</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457200" algn="l"/>
                  <a:tab pos="990600" algn="l"/>
                </a:tabLst>
              </a:pPr>
              <a:r>
                <a:rPr lang="zh-CN" altLang="zh-CN" dirty="0">
                  <a:latin typeface="微软雅黑" panose="020B0503020204020204" pitchFamily="34" charset="-122"/>
                  <a:ea typeface="微软雅黑" panose="020B0503020204020204" pitchFamily="34" charset="-122"/>
                </a:rPr>
                <a:t>机器学习库：</a:t>
              </a:r>
              <a:r>
                <a:rPr lang="en-US" altLang="zh-CN" dirty="0" err="1">
                  <a:latin typeface="微软雅黑" panose="020B0503020204020204" pitchFamily="34" charset="-122"/>
                  <a:ea typeface="微软雅黑" panose="020B0503020204020204" pitchFamily="34" charset="-122"/>
                </a:rPr>
                <a:t>PyTorch</a:t>
              </a:r>
              <a:r>
                <a:rPr lang="en-US" altLang="zh-CN" dirty="0">
                  <a:latin typeface="微软雅黑" panose="020B0503020204020204" pitchFamily="34" charset="-122"/>
                  <a:ea typeface="微软雅黑" panose="020B0503020204020204" pitchFamily="34" charset="-122"/>
                </a:rPr>
                <a:t> 1.3</a:t>
              </a:r>
              <a:endParaRPr lang="zh-CN" altLang="zh-CN" dirty="0">
                <a:latin typeface="微软雅黑" panose="020B0503020204020204" pitchFamily="34" charset="-122"/>
                <a:ea typeface="微软雅黑" panose="020B0503020204020204" pitchFamily="34" charset="-122"/>
              </a:endParaRPr>
            </a:p>
            <a:p>
              <a:pPr marL="342900" lvl="0" indent="-342900" algn="just">
                <a:lnSpc>
                  <a:spcPct val="125000"/>
                </a:lnSpc>
                <a:buFont typeface="Arial" panose="020B0604020202020204" pitchFamily="34" charset="0"/>
                <a:buChar char="•"/>
                <a:tabLst>
                  <a:tab pos="990600" algn="l"/>
                </a:tabLst>
              </a:pPr>
              <a:r>
                <a:rPr lang="zh-CN" altLang="zh-CN" dirty="0">
                  <a:latin typeface="微软雅黑" panose="020B0503020204020204" pitchFamily="34" charset="-122"/>
                  <a:ea typeface="微软雅黑" panose="020B0503020204020204" pitchFamily="34" charset="-122"/>
                </a:rPr>
                <a:t>数据库： </a:t>
              </a:r>
              <a:r>
                <a:rPr lang="en-US" altLang="zh-CN" dirty="0">
                  <a:latin typeface="微软雅黑" panose="020B0503020204020204" pitchFamily="34" charset="-122"/>
                  <a:ea typeface="微软雅黑" panose="020B0503020204020204" pitchFamily="34" charset="-122"/>
                </a:rPr>
                <a:t>PostgreSQL</a:t>
              </a:r>
              <a:endParaRPr lang="zh-CN" altLang="zh-CN" dirty="0">
                <a:latin typeface="微软雅黑" panose="020B0503020204020204" pitchFamily="34" charset="-122"/>
                <a:ea typeface="微软雅黑" panose="020B0503020204020204" pitchFamily="34" charset="-122"/>
              </a:endParaRPr>
            </a:p>
          </p:txBody>
        </p:sp>
      </p:gr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1859" y="4262653"/>
            <a:ext cx="1234430" cy="1135676"/>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1507" y="4238328"/>
            <a:ext cx="947799" cy="947799"/>
          </a:xfrm>
          <a:prstGeom prst="rect">
            <a:avLst/>
          </a:prstGeom>
        </p:spPr>
      </p:pic>
      <p:pic>
        <p:nvPicPr>
          <p:cNvPr id="15" name="图片 14"/>
          <p:cNvPicPr>
            <a:picLocks noChangeAspect="1"/>
          </p:cNvPicPr>
          <p:nvPr/>
        </p:nvPicPr>
        <p:blipFill rotWithShape="1">
          <a:blip r:embed="rId5">
            <a:extLst>
              <a:ext uri="{28A0092B-C50C-407E-A947-70E740481C1C}">
                <a14:useLocalDpi xmlns:a14="http://schemas.microsoft.com/office/drawing/2010/main" val="0"/>
              </a:ext>
            </a:extLst>
          </a:blip>
          <a:srcRect l="18940" t="20648" r="17667" b="17518"/>
          <a:stretch>
            <a:fillRect/>
          </a:stretch>
        </p:blipFill>
        <p:spPr>
          <a:xfrm>
            <a:off x="4872640" y="4223741"/>
            <a:ext cx="1106431" cy="1079224"/>
          </a:xfrm>
          <a:prstGeom prst="rect">
            <a:avLst/>
          </a:prstGeom>
        </p:spPr>
      </p:pic>
      <p:pic>
        <p:nvPicPr>
          <p:cNvPr id="2" name="图片 1" descr="03a2789d46c24698bbfd21d6146b531e"/>
          <p:cNvPicPr>
            <a:picLocks noChangeAspect="1"/>
          </p:cNvPicPr>
          <p:nvPr/>
        </p:nvPicPr>
        <p:blipFill>
          <a:blip r:embed="rId6"/>
          <a:stretch>
            <a:fillRect/>
          </a:stretch>
        </p:blipFill>
        <p:spPr>
          <a:xfrm>
            <a:off x="934085" y="1125855"/>
            <a:ext cx="2075815" cy="24504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chemeClr val="accent1">
              <a:lumMod val="40000"/>
              <a:lumOff val="60000"/>
            </a:schemeClr>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rgbClr val="02409A"/>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 name="灯片编号占位符 2"/>
          <p:cNvSpPr>
            <a:spLocks noGrp="1"/>
          </p:cNvSpPr>
          <p:nvPr>
            <p:ph type="sldNum" sz="quarter" idx="12"/>
          </p:nvPr>
        </p:nvSpPr>
        <p:spPr/>
        <p:txBody>
          <a:bodyPr/>
          <a:lstStyle/>
          <a:p>
            <a:fld id="{94B6E62B-4DEC-4954-AD3A-658470571C9E}"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预期成果</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内容占位符 2"/>
          <p:cNvSpPr>
            <a:spLocks noGrp="1"/>
          </p:cNvSpPr>
          <p:nvPr>
            <p:ph idx="1"/>
          </p:nvPr>
        </p:nvSpPr>
        <p:spPr>
          <a:xfrm>
            <a:off x="576263" y="1156274"/>
            <a:ext cx="8229600" cy="5091113"/>
          </a:xfrm>
        </p:spPr>
        <p:txBody>
          <a:bodyPr>
            <a:normAutofit/>
          </a:bodyPr>
          <a:lstStyle/>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理论成果</a:t>
            </a:r>
            <a:endParaRPr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面向作物种类预测的领域知识图谱推理模型</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引入时序信息的异构超图推理模型</a:t>
            </a: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系统成果</a:t>
            </a:r>
            <a:endParaRPr kumimoji="0" lang="en-US" altLang="zh-CN" sz="18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rPr>
              <a:t>        </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本硕士论文将根据</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面向作物种类预测的领域知识图谱推理模型</a:t>
            </a:r>
            <a:endParaRPr lang="en-US" altLang="zh-CN" sz="1600" dirty="0">
              <a:latin typeface="微软雅黑" panose="020B0503020204020204" pitchFamily="34" charset="-122"/>
              <a:ea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rPr>
              <a:t>引入时序信息的异构超图推理模型</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457200" lvl="1" indent="0">
              <a:lnSpc>
                <a:spcPct val="120000"/>
              </a:lnSpc>
              <a:buNone/>
            </a:pP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设计并实现</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基于</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遥感数据的土地作物种类预测系统</a:t>
            </a:r>
            <a:r>
              <a:rPr kumimoji="0" lang="zh-CN" sz="1600" dirty="0">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以验证理论成果。</a:t>
            </a:r>
            <a:endParaRPr kumimoji="0"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120000"/>
              </a:lnSpc>
              <a:buFont typeface="Arial" panose="020B0604020202020204" pitchFamily="34" charset="0"/>
              <a:buNone/>
            </a:pPr>
            <a:r>
              <a:rPr kumimoji="0" lang="zh-CN" sz="1800" b="1" dirty="0">
                <a:latin typeface="微软雅黑" panose="020B0503020204020204" pitchFamily="34" charset="-122"/>
                <a:ea typeface="微软雅黑" panose="020B0503020204020204" pitchFamily="34" charset="-122"/>
                <a:cs typeface="微软雅黑" panose="020B0503020204020204" pitchFamily="34" charset="-122"/>
              </a:rPr>
              <a:t>成果形式</a:t>
            </a:r>
            <a:endParaRPr kumimoji="0" lang="zh-CN" altLang="en-US" sz="1800" b="1"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小论文</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342900">
              <a:lnSpc>
                <a:spcPct val="120000"/>
              </a:lnSpc>
              <a:buFont typeface="+mj-lt"/>
              <a:buAutoNum type="arabicPeriod"/>
            </a:pPr>
            <a:r>
              <a:rPr kumimoji="0" lang="zh-CN" altLang="en-US" sz="1600" dirty="0">
                <a:latin typeface="微软雅黑" panose="020B0503020204020204" pitchFamily="34" charset="-122"/>
                <a:ea typeface="微软雅黑" panose="020B0503020204020204" pitchFamily="34" charset="-122"/>
                <a:cs typeface="微软雅黑" panose="020B0503020204020204" pitchFamily="34" charset="-122"/>
              </a:rPr>
              <a:t>遥感领域知识图谱推理模型</a:t>
            </a:r>
            <a:endParaRPr kumimoji="0"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28</a:t>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200" b="1">
                <a:solidFill>
                  <a:prstClr val="white"/>
                </a:solidFill>
                <a:latin typeface="黑体" panose="02010609060101010101" pitchFamily="49" charset="-122"/>
                <a:ea typeface="黑体" panose="02010609060101010101" pitchFamily="49" charset="-122"/>
                <a:cs typeface="Arial" panose="020B0604020202020204" pitchFamily="34" charset="0"/>
              </a:rPr>
              <a:t>进度安排</a:t>
            </a:r>
            <a:endParaRPr lang="zh-CN" altLang="en-US" sz="3200" b="1" dirty="0">
              <a:solidFill>
                <a:prstClr val="white"/>
              </a:solidFill>
              <a:latin typeface="黑体" panose="02010609060101010101" pitchFamily="49" charset="-122"/>
              <a:ea typeface="黑体" panose="02010609060101010101" pitchFamily="49" charset="-122"/>
              <a:cs typeface="Arial" panose="020B0604020202020204" pitchFamily="34" charset="0"/>
            </a:endParaRPr>
          </a:p>
        </p:txBody>
      </p:sp>
      <p:sp>
        <p:nvSpPr>
          <p:cNvPr id="7" name="内容占位符 2"/>
          <p:cNvSpPr>
            <a:spLocks noGrp="1"/>
          </p:cNvSpPr>
          <p:nvPr>
            <p:ph idx="1"/>
          </p:nvPr>
        </p:nvSpPr>
        <p:spPr>
          <a:xfrm>
            <a:off x="1124527" y="1633933"/>
            <a:ext cx="7552748" cy="4300141"/>
          </a:xfrm>
        </p:spPr>
        <p:txBody>
          <a:bodyPr>
            <a:normAutofit/>
          </a:bodyPr>
          <a:lstStyle/>
          <a:p>
            <a:pPr marL="0" indent="0">
              <a:lnSpc>
                <a:spcPct val="200000"/>
              </a:lnSpc>
              <a:buFont typeface="Arial" panose="020B0604020202020204" pitchFamily="34" charset="0"/>
              <a:buNone/>
            </a:pP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2021年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9月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12月进行相关理论学习；</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sz="2000" dirty="0">
                <a:latin typeface="微软雅黑" panose="020B0503020204020204" pitchFamily="34" charset="-122"/>
                <a:ea typeface="微软雅黑" panose="020B0503020204020204" pitchFamily="34" charset="-122"/>
                <a:cs typeface="微软雅黑" panose="020B0503020204020204" pitchFamily="34" charset="-122"/>
              </a:rPr>
              <a:t>2022年</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1月</a:t>
            </a:r>
            <a:r>
              <a:rPr 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sym typeface="+mn-ea"/>
              </a:rPr>
              <a:t> </a:t>
            </a:r>
            <a:r>
              <a:rPr kumimoji="0" lang="en-US" sz="2000" dirty="0">
                <a:latin typeface="微软雅黑" panose="020B0503020204020204" pitchFamily="34" charset="-122"/>
                <a:ea typeface="微软雅黑" panose="020B0503020204020204" pitchFamily="34" charset="-122"/>
                <a:cs typeface="微软雅黑" panose="020B0503020204020204" pitchFamily="34" charset="-122"/>
              </a:rPr>
              <a:t>0</a:t>
            </a:r>
            <a:r>
              <a:rPr kumimoji="0" sz="2000" dirty="0">
                <a:latin typeface="微软雅黑" panose="020B0503020204020204" pitchFamily="34" charset="-122"/>
                <a:ea typeface="微软雅黑" panose="020B0503020204020204" pitchFamily="34" charset="-122"/>
                <a:cs typeface="微软雅黑" panose="020B0503020204020204" pitchFamily="34" charset="-122"/>
              </a:rPr>
              <a:t>3月</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阅读文献，完成理论分析和方案设计；</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12</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月完善理论方案，进行系统开发与测试；</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01</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撰写</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毕业论文；</a:t>
            </a:r>
            <a:endPar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lnSpc>
                <a:spcPct val="200000"/>
              </a:lnSpc>
              <a:buFont typeface="Arial" panose="020B0604020202020204" pitchFamily="34" charset="0"/>
              <a:buNone/>
            </a:pP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2023</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年</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04</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06</a:t>
            </a:r>
            <a:r>
              <a:rPr kumimoji="0" lang="zh-CN" sz="2000" dirty="0">
                <a:latin typeface="微软雅黑" panose="020B0503020204020204" pitchFamily="34" charset="-122"/>
                <a:ea typeface="微软雅黑" panose="020B0503020204020204" pitchFamily="34" charset="-122"/>
                <a:cs typeface="微软雅黑" panose="020B0503020204020204" pitchFamily="34" charset="-122"/>
              </a:rPr>
              <a:t>月准备答辩。</a:t>
            </a:r>
            <a:r>
              <a:rPr kumimoji="0" lang="en-US" altLang="zh-CN" sz="20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4B6E62B-4DEC-4954-AD3A-658470571C9E}" type="slidenum">
              <a:rPr lang="zh-CN" altLang="en-US" smtClean="0"/>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a:solidFill>
                  <a:prstClr val="white"/>
                </a:solidFill>
                <a:latin typeface="微软雅黑" panose="020B0503020204020204" pitchFamily="34" charset="-122"/>
                <a:ea typeface="微软雅黑" panose="020B0503020204020204" pitchFamily="34" charset="-122"/>
                <a:cs typeface="Arial" panose="020B0604020202020204" pitchFamily="34" charset="0"/>
              </a:rPr>
              <a:t>提纲</a:t>
            </a:r>
            <a:endPar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9" name="Group 51"/>
          <p:cNvGrpSpPr/>
          <p:nvPr/>
        </p:nvGrpSpPr>
        <p:grpSpPr bwMode="auto">
          <a:xfrm>
            <a:off x="2235993" y="2636837"/>
            <a:ext cx="4672013" cy="792163"/>
            <a:chOff x="1329" y="1795"/>
            <a:chExt cx="2943" cy="499"/>
          </a:xfrm>
          <a:solidFill>
            <a:schemeClr val="accent1">
              <a:lumMod val="40000"/>
              <a:lumOff val="60000"/>
            </a:schemeClr>
          </a:solidFill>
        </p:grpSpPr>
        <p:sp>
          <p:nvSpPr>
            <p:cNvPr id="60"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研究目标、研究内容</a:t>
              </a:r>
              <a:endParaRPr kumimoji="0" lang="en-US" altLang="zh-CN" sz="2400" b="1" dirty="0">
                <a:solidFill>
                  <a:schemeClr val="bg1">
                    <a:lumMod val="95000"/>
                  </a:schemeClr>
                </a:solidFill>
                <a:ea typeface="微软雅黑" panose="020B0503020204020204" pitchFamily="34" charset="-122"/>
              </a:endParaRPr>
            </a:p>
          </p:txBody>
        </p:sp>
        <p:sp>
          <p:nvSpPr>
            <p:cNvPr id="61"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2</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2" name="Group 51"/>
          <p:cNvGrpSpPr/>
          <p:nvPr/>
        </p:nvGrpSpPr>
        <p:grpSpPr bwMode="auto">
          <a:xfrm>
            <a:off x="2243931" y="1628775"/>
            <a:ext cx="4672012" cy="792162"/>
            <a:chOff x="1329" y="1795"/>
            <a:chExt cx="2943" cy="499"/>
          </a:xfrm>
          <a:solidFill>
            <a:srgbClr val="02409A"/>
          </a:solidFill>
        </p:grpSpPr>
        <p:sp>
          <p:nvSpPr>
            <p:cNvPr id="63" name="AutoShape 52"/>
            <p:cNvSpPr>
              <a:spLocks noChangeArrowheads="1"/>
            </p:cNvSpPr>
            <p:nvPr/>
          </p:nvSpPr>
          <p:spPr bwMode="gray">
            <a:xfrm>
              <a:off x="1536" y="1840"/>
              <a:ext cx="2736" cy="409"/>
            </a:xfrm>
            <a:prstGeom prst="roundRect">
              <a:avLst>
                <a:gd name="adj" fmla="val 16667"/>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研究背景、研究现状</a:t>
              </a:r>
              <a:endParaRPr kumimoji="0" lang="en-US" altLang="zh-CN" sz="2400" b="1" dirty="0">
                <a:solidFill>
                  <a:schemeClr val="bg1">
                    <a:lumMod val="95000"/>
                  </a:schemeClr>
                </a:solidFill>
                <a:ea typeface="微软雅黑" panose="020B0503020204020204" pitchFamily="34" charset="-122"/>
              </a:endParaRPr>
            </a:p>
          </p:txBody>
        </p:sp>
        <p:sp>
          <p:nvSpPr>
            <p:cNvPr id="64" name="AutoShape 53"/>
            <p:cNvSpPr>
              <a:spLocks noChangeArrowheads="1"/>
            </p:cNvSpPr>
            <p:nvPr/>
          </p:nvSpPr>
          <p:spPr bwMode="gray">
            <a:xfrm>
              <a:off x="1329" y="1795"/>
              <a:ext cx="499" cy="499"/>
            </a:xfrm>
            <a:prstGeom prst="diamond">
              <a:avLst/>
            </a:prstGeom>
            <a:grpFill/>
            <a:ln>
              <a:solidFill>
                <a:srgbClr val="02409A"/>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en-US"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1</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5" name="Group 51"/>
          <p:cNvGrpSpPr/>
          <p:nvPr/>
        </p:nvGrpSpPr>
        <p:grpSpPr bwMode="auto">
          <a:xfrm>
            <a:off x="2235993" y="3644900"/>
            <a:ext cx="4672013" cy="792162"/>
            <a:chOff x="1329" y="1795"/>
            <a:chExt cx="2943" cy="499"/>
          </a:xfrm>
          <a:solidFill>
            <a:schemeClr val="accent1">
              <a:lumMod val="40000"/>
              <a:lumOff val="60000"/>
            </a:schemeClr>
          </a:solidFill>
        </p:grpSpPr>
        <p:sp>
          <p:nvSpPr>
            <p:cNvPr id="66"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技术路线、系统实现</a:t>
              </a:r>
              <a:endParaRPr kumimoji="0" lang="en-US" altLang="zh-CN" sz="2400" b="1" dirty="0">
                <a:solidFill>
                  <a:schemeClr val="bg1">
                    <a:lumMod val="95000"/>
                  </a:schemeClr>
                </a:solidFill>
                <a:ea typeface="微软雅黑" panose="020B0503020204020204" pitchFamily="34" charset="-122"/>
              </a:endParaRPr>
            </a:p>
          </p:txBody>
        </p:sp>
        <p:sp>
          <p:nvSpPr>
            <p:cNvPr id="67"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3</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68" name="Group 51"/>
          <p:cNvGrpSpPr/>
          <p:nvPr/>
        </p:nvGrpSpPr>
        <p:grpSpPr bwMode="auto">
          <a:xfrm>
            <a:off x="2243931" y="4652962"/>
            <a:ext cx="4672012" cy="792163"/>
            <a:chOff x="1329" y="1795"/>
            <a:chExt cx="2943" cy="499"/>
          </a:xfrm>
          <a:solidFill>
            <a:schemeClr val="accent1">
              <a:lumMod val="40000"/>
              <a:lumOff val="60000"/>
            </a:schemeClr>
          </a:solidFill>
        </p:grpSpPr>
        <p:sp>
          <p:nvSpPr>
            <p:cNvPr id="69" name="AutoShape 52"/>
            <p:cNvSpPr>
              <a:spLocks noChangeArrowheads="1"/>
            </p:cNvSpPr>
            <p:nvPr/>
          </p:nvSpPr>
          <p:spPr bwMode="gray">
            <a:xfrm>
              <a:off x="1536" y="1840"/>
              <a:ext cx="2736" cy="409"/>
            </a:xfrm>
            <a:prstGeom prst="roundRect">
              <a:avLst>
                <a:gd name="adj" fmla="val 16667"/>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en-US" sz="2400" b="1" dirty="0">
                  <a:solidFill>
                    <a:schemeClr val="bg1">
                      <a:lumMod val="95000"/>
                    </a:schemeClr>
                  </a:solidFill>
                  <a:ea typeface="微软雅黑" panose="020B0503020204020204" pitchFamily="34" charset="-122"/>
                </a:rPr>
                <a:t>预期成果、进度安排</a:t>
              </a:r>
            </a:p>
          </p:txBody>
        </p:sp>
        <p:sp>
          <p:nvSpPr>
            <p:cNvPr id="70" name="AutoShape 53"/>
            <p:cNvSpPr>
              <a:spLocks noChangeArrowheads="1"/>
            </p:cNvSpPr>
            <p:nvPr/>
          </p:nvSpPr>
          <p:spPr bwMode="gray">
            <a:xfrm>
              <a:off x="1329" y="1795"/>
              <a:ext cx="499" cy="499"/>
            </a:xfrm>
            <a:prstGeom prst="diamond">
              <a:avLst/>
            </a:prstGeom>
            <a:grpFill/>
            <a:ln>
              <a:solidFill>
                <a:schemeClr val="accent1">
                  <a:lumMod val="40000"/>
                  <a:lumOff val="60000"/>
                </a:schemeClr>
              </a:solidFill>
            </a:ln>
          </p:spPr>
          <p:style>
            <a:lnRef idx="1">
              <a:schemeClr val="accent1"/>
            </a:lnRef>
            <a:fillRef idx="3">
              <a:schemeClr val="accent1"/>
            </a:fillRef>
            <a:effectRef idx="2">
              <a:schemeClr val="accent1"/>
            </a:effectRef>
            <a:fontRef idx="minor">
              <a:schemeClr val="lt1"/>
            </a:fontRef>
          </p:style>
          <p:txBody>
            <a:bodyPr wrap="none" anchor="ctr"/>
            <a:lstStyle/>
            <a:p>
              <a:pPr algn="ctr" fontAlgn="auto">
                <a:spcBef>
                  <a:spcPts val="0"/>
                </a:spcBef>
                <a:spcAft>
                  <a:spcPts val="0"/>
                </a:spcAft>
                <a:defRPr/>
              </a:pPr>
              <a:r>
                <a:rPr kumimoji="0" lang="zh-CN" altLang="zh-CN"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rPr>
                <a:t>4</a:t>
              </a:r>
              <a:endParaRPr kumimoji="0" lang="zh-CN" altLang="en-US" sz="2400" b="1" kern="0" dirty="0">
                <a:solidFill>
                  <a:srgbClr val="F2F2F2"/>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4" name="灯片编号占位符 3"/>
          <p:cNvSpPr>
            <a:spLocks noGrp="1"/>
          </p:cNvSpPr>
          <p:nvPr>
            <p:ph type="sldNum" sz="quarter" idx="12"/>
          </p:nvPr>
        </p:nvSpPr>
        <p:spPr/>
        <p:txBody>
          <a:bodyPr/>
          <a:lstStyle/>
          <a:p>
            <a:fld id="{94B6E62B-4DEC-4954-AD3A-658470571C9E}" type="slidenum">
              <a:rPr lang="zh-CN" altLang="en-US" smtClean="0"/>
              <a:t>3</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75"/>
    </mc:Choice>
    <mc:Fallback xmlns="">
      <p:transition spd="slow" advTm="67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txBox="1"/>
          <p:nvPr/>
        </p:nvSpPr>
        <p:spPr>
          <a:xfrm>
            <a:off x="0" y="2277691"/>
            <a:ext cx="9144000" cy="1943844"/>
          </a:xfrm>
          <a:prstGeom prst="rect">
            <a:avLst/>
          </a:prstGeom>
          <a:solidFill>
            <a:srgbClr val="02409A"/>
          </a:solidFill>
          <a:ln>
            <a:noFill/>
          </a:ln>
          <a:effectLst>
            <a:outerShdw blurRad="44450" dist="27940" dir="5400000" algn="ctr">
              <a:srgbClr val="000000">
                <a:alpha val="32000"/>
              </a:srgbClr>
            </a:outerShdw>
          </a:effectLst>
        </p:spPr>
        <p:txBody>
          <a:bodyPr tIns="0" bIns="0" anchor="ctr"/>
          <a:lstStyle/>
          <a:p>
            <a:pPr algn="ctr">
              <a:spcBef>
                <a:spcPct val="0"/>
              </a:spcBef>
              <a:defRPr/>
            </a:pPr>
            <a:endParaRPr lang="zh-CN" altLang="en-US" sz="4400" b="1" dirty="0">
              <a:solidFill>
                <a:prstClr val="white"/>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0" y="2464783"/>
            <a:ext cx="9144000" cy="1446550"/>
          </a:xfrm>
          <a:prstGeom prst="rect">
            <a:avLst/>
          </a:prstGeom>
          <a:noFill/>
        </p:spPr>
        <p:txBody>
          <a:bodyPr wrap="square">
            <a:spAutoFit/>
          </a:bodyPr>
          <a:lstStyle/>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感谢各位老师的聆听！</a:t>
            </a:r>
          </a:p>
          <a:p>
            <a:pPr algn="ctr">
              <a:defRPr/>
            </a:pPr>
            <a:r>
              <a:rPr lang="zh-CN" altLang="en-US" sz="4400" b="1" dirty="0">
                <a:solidFill>
                  <a:prstClr val="white"/>
                </a:solidFill>
                <a:latin typeface="微软雅黑" panose="020B0503020204020204" pitchFamily="34" charset="-122"/>
                <a:ea typeface="微软雅黑" panose="020B0503020204020204" pitchFamily="34" charset="-122"/>
              </a:rPr>
              <a:t>  请大家提出宝贵意见！</a:t>
            </a:r>
          </a:p>
        </p:txBody>
      </p:sp>
      <p:pic>
        <p:nvPicPr>
          <p:cNvPr id="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0306" y="355983"/>
            <a:ext cx="2303462"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fld id="{94B6E62B-4DEC-4954-AD3A-658470571C9E}"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p>
        </p:txBody>
      </p:sp>
      <p:sp>
        <p:nvSpPr>
          <p:cNvPr id="5" name="灯片编号占位符 4"/>
          <p:cNvSpPr>
            <a:spLocks noGrp="1"/>
          </p:cNvSpPr>
          <p:nvPr>
            <p:ph type="sldNum" sz="quarter" idx="12"/>
          </p:nvPr>
        </p:nvSpPr>
        <p:spPr/>
        <p:txBody>
          <a:bodyPr/>
          <a:lstStyle/>
          <a:p>
            <a:fld id="{94B6E62B-4DEC-4954-AD3A-658470571C9E}" type="slidenum">
              <a:rPr lang="zh-CN" altLang="en-US" smtClean="0"/>
              <a:t>4</a:t>
            </a:fld>
            <a:endParaRPr lang="zh-CN" altLang="en-US" dirty="0"/>
          </a:p>
        </p:txBody>
      </p:sp>
      <p:grpSp>
        <p:nvGrpSpPr>
          <p:cNvPr id="33" name="组合 32"/>
          <p:cNvGrpSpPr/>
          <p:nvPr/>
        </p:nvGrpSpPr>
        <p:grpSpPr>
          <a:xfrm>
            <a:off x="155877" y="1356086"/>
            <a:ext cx="3016981" cy="3203948"/>
            <a:chOff x="80781" y="1060937"/>
            <a:chExt cx="3242101" cy="1974015"/>
          </a:xfrm>
        </p:grpSpPr>
        <p:sp>
          <p:nvSpPr>
            <p:cNvPr id="34" name="文本框 33"/>
            <p:cNvSpPr txBox="1"/>
            <p:nvPr/>
          </p:nvSpPr>
          <p:spPr>
            <a:xfrm>
              <a:off x="80783" y="1461047"/>
              <a:ext cx="3242099" cy="1573905"/>
            </a:xfrm>
            <a:prstGeom prst="rect">
              <a:avLst/>
            </a:prstGeom>
            <a:noFill/>
            <a:ln w="28575">
              <a:solidFill>
                <a:schemeClr val="bg1">
                  <a:lumMod val="50000"/>
                </a:schemeClr>
              </a:solidFill>
            </a:ln>
          </p:spPr>
          <p:txBody>
            <a:bodyPr wrap="square" rtlCol="0">
              <a:spAutoFit/>
            </a:bodyPr>
            <a:lstStyle/>
            <a:p>
              <a:r>
                <a:rPr lang="en-US" altLang="zh-CN" sz="1600" dirty="0">
                  <a:latin typeface="黑体" panose="02010609060101010101" pitchFamily="49" charset="-122"/>
                  <a:ea typeface="黑体" panose="02010609060101010101" pitchFamily="49" charset="-122"/>
                </a:rPr>
                <a:t>1.</a:t>
              </a:r>
              <a:r>
                <a:rPr lang="zh-CN" altLang="en-US" sz="1600" dirty="0">
                  <a:latin typeface="黑体" panose="02010609060101010101" pitchFamily="49" charset="-122"/>
                  <a:ea typeface="黑体" panose="02010609060101010101" pitchFamily="49" charset="-122"/>
                </a:rPr>
                <a:t>随着卫星遥感领域技术发展，我国已发送高分系列卫星十余个</a:t>
              </a:r>
              <a:r>
                <a:rPr lang="en-US" altLang="zh-CN" sz="1600" dirty="0">
                  <a:latin typeface="黑体" panose="02010609060101010101" pitchFamily="49" charset="-122"/>
                  <a:ea typeface="黑体" panose="02010609060101010101" pitchFamily="49" charset="-122"/>
                </a:rPr>
                <a:t>, </a:t>
              </a:r>
              <a:r>
                <a:rPr lang="zh-CN" altLang="en-US" sz="1600" dirty="0">
                  <a:latin typeface="黑体" panose="02010609060101010101" pitchFamily="49" charset="-122"/>
                  <a:ea typeface="黑体" panose="02010609060101010101" pitchFamily="49" charset="-122"/>
                </a:rPr>
                <a:t>获取区域以及全球尺度的海量观测数据变得高效便捷。</a:t>
              </a:r>
              <a:endParaRPr lang="en-US" altLang="zh-CN" sz="1600" dirty="0">
                <a:latin typeface="黑体" panose="02010609060101010101" pitchFamily="49" charset="-122"/>
                <a:ea typeface="黑体" panose="02010609060101010101" pitchFamily="49" charset="-122"/>
              </a:endParaRPr>
            </a:p>
            <a:p>
              <a:endParaRPr lang="zh-CN" altLang="en-US" sz="1600" dirty="0">
                <a:latin typeface="黑体" panose="02010609060101010101" pitchFamily="49" charset="-122"/>
                <a:ea typeface="黑体" panose="02010609060101010101" pitchFamily="49" charset="-122"/>
              </a:endParaRPr>
            </a:p>
            <a:p>
              <a:r>
                <a:rPr lang="en-US" altLang="zh-CN" sz="1600" dirty="0">
                  <a:latin typeface="黑体" panose="02010609060101010101" pitchFamily="49" charset="-122"/>
                  <a:ea typeface="黑体" panose="02010609060101010101" pitchFamily="49" charset="-122"/>
                </a:rPr>
                <a:t>2.</a:t>
              </a:r>
              <a:r>
                <a:rPr lang="zh-CN" altLang="en-US" sz="1600" dirty="0">
                  <a:latin typeface="黑体" panose="02010609060101010101" pitchFamily="49" charset="-122"/>
                  <a:ea typeface="黑体" panose="02010609060101010101" pitchFamily="49" charset="-122"/>
                </a:rPr>
                <a:t>然而“卫星多、数据散、价值低”的情况仍时常出现，如何实现数据信息的价值提取和应用成为亟需解决的问题。</a:t>
              </a:r>
            </a:p>
            <a:p>
              <a:endParaRPr lang="zh-CN" altLang="en-US" sz="1600" dirty="0">
                <a:latin typeface="黑体" panose="02010609060101010101" pitchFamily="49" charset="-122"/>
                <a:ea typeface="黑体" panose="02010609060101010101" pitchFamily="49" charset="-122"/>
              </a:endParaRPr>
            </a:p>
          </p:txBody>
        </p:sp>
        <p:sp>
          <p:nvSpPr>
            <p:cNvPr id="35" name="文本框 34"/>
            <p:cNvSpPr txBox="1"/>
            <p:nvPr/>
          </p:nvSpPr>
          <p:spPr>
            <a:xfrm>
              <a:off x="80781" y="1060937"/>
              <a:ext cx="3242101" cy="369332"/>
            </a:xfrm>
            <a:prstGeom prst="rect">
              <a:avLst/>
            </a:prstGeom>
            <a:solidFill>
              <a:schemeClr val="bg1">
                <a:lumMod val="50000"/>
              </a:schemeClr>
            </a:solidFill>
            <a:ln w="28575">
              <a:noFill/>
            </a:ln>
            <a:effectLst>
              <a:glow rad="63500">
                <a:schemeClr val="accent3">
                  <a:satMod val="175000"/>
                  <a:alpha val="40000"/>
                </a:schemeClr>
              </a:glow>
            </a:effectLst>
          </p:spPr>
          <p:txBody>
            <a:bodyPr wrap="square" rtlCol="0">
              <a:spAutoFit/>
            </a:bodyPr>
            <a:lstStyle>
              <a:defPPr>
                <a:defRPr lang="zh-CN"/>
              </a:defPPr>
              <a:lvl1pPr>
                <a:defRPr sz="2000" b="1">
                  <a:solidFill>
                    <a:schemeClr val="bg1"/>
                  </a:solidFill>
                  <a:latin typeface="微软雅黑" panose="020B0503020204020204" pitchFamily="34" charset="-122"/>
                  <a:ea typeface="微软雅黑" panose="020B0503020204020204" pitchFamily="34" charset="-122"/>
                </a:defRPr>
              </a:lvl1pPr>
            </a:lstStyle>
            <a:p>
              <a:r>
                <a:rPr lang="zh-CN" altLang="en-US" sz="1800" b="0" dirty="0"/>
                <a:t>遥感大数据</a:t>
              </a:r>
            </a:p>
          </p:txBody>
        </p:sp>
      </p:grpSp>
      <p:grpSp>
        <p:nvGrpSpPr>
          <p:cNvPr id="9" name="组合 8">
            <a:extLst>
              <a:ext uri="{FF2B5EF4-FFF2-40B4-BE49-F238E27FC236}">
                <a16:creationId xmlns:a16="http://schemas.microsoft.com/office/drawing/2014/main" id="{D973E242-C71D-A133-0176-58AE1BF31FCF}"/>
              </a:ext>
            </a:extLst>
          </p:cNvPr>
          <p:cNvGrpSpPr/>
          <p:nvPr/>
        </p:nvGrpSpPr>
        <p:grpSpPr>
          <a:xfrm>
            <a:off x="155877" y="4778590"/>
            <a:ext cx="8808609" cy="1795666"/>
            <a:chOff x="-265672" y="5513661"/>
            <a:chExt cx="9589532" cy="943990"/>
          </a:xfrm>
        </p:grpSpPr>
        <p:sp>
          <p:nvSpPr>
            <p:cNvPr id="10" name="矩形 9">
              <a:extLst>
                <a:ext uri="{FF2B5EF4-FFF2-40B4-BE49-F238E27FC236}">
                  <a16:creationId xmlns:a16="http://schemas.microsoft.com/office/drawing/2014/main" id="{9AD0EA94-AA0A-0E09-985C-49A06B087403}"/>
                </a:ext>
              </a:extLst>
            </p:cNvPr>
            <p:cNvSpPr/>
            <p:nvPr/>
          </p:nvSpPr>
          <p:spPr>
            <a:xfrm>
              <a:off x="846052" y="5513661"/>
              <a:ext cx="8477808" cy="943989"/>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altLang="zh-CN" sz="1600" dirty="0">
                  <a:solidFill>
                    <a:schemeClr val="tx1"/>
                  </a:solidFill>
                  <a:latin typeface="+mn-ea"/>
                </a:rPr>
                <a:t>3.</a:t>
              </a:r>
              <a:r>
                <a:rPr lang="zh-CN" altLang="zh-CN" sz="1600" dirty="0">
                  <a:solidFill>
                    <a:schemeClr val="tx1"/>
                  </a:solidFill>
                  <a:effectLst/>
                  <a:latin typeface="+mn-ea"/>
                </a:rPr>
                <a:t>在农业生产</a:t>
              </a:r>
              <a:r>
                <a:rPr lang="zh-CN" altLang="en-US" sz="1600" dirty="0">
                  <a:solidFill>
                    <a:schemeClr val="tx1"/>
                  </a:solidFill>
                  <a:effectLst/>
                  <a:latin typeface="+mn-ea"/>
                </a:rPr>
                <a:t>方面</a:t>
              </a:r>
              <a:r>
                <a:rPr lang="zh-CN" altLang="zh-CN" sz="1600" dirty="0">
                  <a:solidFill>
                    <a:schemeClr val="tx1"/>
                  </a:solidFill>
                  <a:effectLst/>
                  <a:latin typeface="+mn-ea"/>
                </a:rPr>
                <a:t>，遥感大数据与农业结合起来促进“智慧农业”的</a:t>
              </a:r>
              <a:r>
                <a:rPr lang="zh-CN" altLang="en-US" sz="1600" dirty="0">
                  <a:solidFill>
                    <a:schemeClr val="tx1"/>
                  </a:solidFill>
                  <a:effectLst/>
                  <a:latin typeface="+mn-ea"/>
                </a:rPr>
                <a:t>快速</a:t>
              </a:r>
              <a:r>
                <a:rPr lang="zh-CN" altLang="zh-CN" sz="1600" dirty="0">
                  <a:solidFill>
                    <a:schemeClr val="tx1"/>
                  </a:solidFill>
                  <a:effectLst/>
                  <a:latin typeface="+mn-ea"/>
                </a:rPr>
                <a:t>发展。如</a:t>
              </a:r>
              <a:r>
                <a:rPr lang="zh-CN" altLang="en-US" sz="1600" dirty="0">
                  <a:solidFill>
                    <a:schemeClr val="tx1"/>
                  </a:solidFill>
                  <a:effectLst/>
                  <a:latin typeface="+mn-ea"/>
                </a:rPr>
                <a:t>上</a:t>
              </a:r>
              <a:r>
                <a:rPr lang="zh-CN" altLang="zh-CN" sz="1600" dirty="0">
                  <a:solidFill>
                    <a:schemeClr val="tx1"/>
                  </a:solidFill>
                  <a:effectLst/>
                  <a:latin typeface="+mn-ea"/>
                </a:rPr>
                <a:t>图所示，遥感大数据充分利用每</a:t>
              </a:r>
              <a:r>
                <a:rPr lang="zh-CN" altLang="en-US" sz="1600" dirty="0">
                  <a:solidFill>
                    <a:schemeClr val="tx1"/>
                  </a:solidFill>
                  <a:effectLst/>
                  <a:latin typeface="+mn-ea"/>
                </a:rPr>
                <a:t>块</a:t>
              </a:r>
              <a:r>
                <a:rPr lang="zh-CN" altLang="zh-CN" sz="1600" dirty="0">
                  <a:solidFill>
                    <a:schemeClr val="tx1"/>
                  </a:solidFill>
                  <a:effectLst/>
                  <a:latin typeface="+mn-ea"/>
                </a:rPr>
                <a:t>土地的遥感图像像元，</a:t>
              </a:r>
              <a:r>
                <a:rPr lang="zh-CN" altLang="en-US" sz="1600" dirty="0">
                  <a:solidFill>
                    <a:schemeClr val="tx1"/>
                  </a:solidFill>
                  <a:effectLst/>
                  <a:latin typeface="+mn-ea"/>
                </a:rPr>
                <a:t>填充</a:t>
              </a:r>
              <a:r>
                <a:rPr lang="zh-CN" altLang="zh-CN" sz="1600" dirty="0">
                  <a:solidFill>
                    <a:schemeClr val="tx1"/>
                  </a:solidFill>
                  <a:effectLst/>
                  <a:latin typeface="+mn-ea"/>
                </a:rPr>
                <a:t>具体地块属性信息</a:t>
              </a:r>
              <a:r>
                <a:rPr lang="zh-CN" altLang="en-US" sz="1600" dirty="0">
                  <a:solidFill>
                    <a:schemeClr val="tx1"/>
                  </a:solidFill>
                  <a:effectLst/>
                  <a:latin typeface="+mn-ea"/>
                </a:rPr>
                <a:t>，进行统一数字化管理。</a:t>
              </a:r>
              <a:endParaRPr lang="en-US" altLang="zh-CN" sz="1600" dirty="0">
                <a:solidFill>
                  <a:schemeClr val="tx1"/>
                </a:solidFill>
                <a:effectLst/>
                <a:latin typeface="+mn-ea"/>
              </a:endParaRPr>
            </a:p>
            <a:p>
              <a:pPr marL="0" indent="0">
                <a:buNone/>
              </a:pPr>
              <a:r>
                <a:rPr lang="en-US" altLang="zh-CN" sz="1600" dirty="0">
                  <a:solidFill>
                    <a:schemeClr val="tx1"/>
                  </a:solidFill>
                  <a:latin typeface="+mn-ea"/>
                </a:rPr>
                <a:t>4.</a:t>
              </a:r>
              <a:r>
                <a:rPr lang="zh-CN" altLang="en-US" sz="1600" dirty="0">
                  <a:solidFill>
                    <a:schemeClr val="tx1"/>
                  </a:solidFill>
                  <a:latin typeface="+mn-ea"/>
                </a:rPr>
                <a:t>智慧农业产业链中，</a:t>
              </a:r>
              <a:r>
                <a:rPr lang="zh-CN" altLang="zh-CN" sz="1600" dirty="0">
                  <a:solidFill>
                    <a:schemeClr val="tx1"/>
                  </a:solidFill>
                  <a:effectLst/>
                  <a:latin typeface="+mn-ea"/>
                </a:rPr>
                <a:t>土地地块的作物类别预测和种植规划一直是研究的热点。通过对所属土地的种植作物预测，政府部门或农民可以大范围对作物产量进行预估，调整土地种植规划，以实现土地利用效率的最大化</a:t>
              </a:r>
              <a:r>
                <a:rPr lang="zh-CN" altLang="en-US" sz="1600" dirty="0">
                  <a:solidFill>
                    <a:schemeClr val="tx1"/>
                  </a:solidFill>
                  <a:latin typeface="+mn-ea"/>
                </a:rPr>
                <a:t>、</a:t>
              </a:r>
              <a:r>
                <a:rPr lang="zh-CN" altLang="zh-CN" sz="1600" dirty="0">
                  <a:solidFill>
                    <a:schemeClr val="tx1"/>
                  </a:solidFill>
                  <a:effectLst/>
                  <a:latin typeface="+mn-ea"/>
                </a:rPr>
                <a:t>实现农业种植上的</a:t>
              </a:r>
              <a:r>
                <a:rPr lang="zh-CN" altLang="en-US" sz="1600" dirty="0">
                  <a:solidFill>
                    <a:schemeClr val="tx1"/>
                  </a:solidFill>
                  <a:latin typeface="+mn-ea"/>
                </a:rPr>
                <a:t>正确</a:t>
              </a:r>
              <a:r>
                <a:rPr lang="zh-CN" altLang="zh-CN" sz="1600" dirty="0">
                  <a:solidFill>
                    <a:schemeClr val="tx1"/>
                  </a:solidFill>
                  <a:effectLst/>
                  <a:latin typeface="+mn-ea"/>
                </a:rPr>
                <a:t>决策。</a:t>
              </a:r>
              <a:endParaRPr lang="en-US" altLang="zh-CN" sz="1600" dirty="0">
                <a:solidFill>
                  <a:schemeClr val="tx1"/>
                </a:solidFill>
                <a:latin typeface="+mn-ea"/>
              </a:endParaRPr>
            </a:p>
          </p:txBody>
        </p:sp>
        <p:sp>
          <p:nvSpPr>
            <p:cNvPr id="11" name="矩形 10">
              <a:extLst>
                <a:ext uri="{FF2B5EF4-FFF2-40B4-BE49-F238E27FC236}">
                  <a16:creationId xmlns:a16="http://schemas.microsoft.com/office/drawing/2014/main" id="{860C9ED1-A777-6B87-A8D7-A82C37A5BF81}"/>
                </a:ext>
              </a:extLst>
            </p:cNvPr>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智慧农业</a:t>
              </a:r>
            </a:p>
          </p:txBody>
        </p:sp>
      </p:grpSp>
      <p:sp>
        <p:nvSpPr>
          <p:cNvPr id="2" name="AutoShape 4">
            <a:extLst>
              <a:ext uri="{FF2B5EF4-FFF2-40B4-BE49-F238E27FC236}">
                <a16:creationId xmlns:a16="http://schemas.microsoft.com/office/drawing/2014/main" id="{79C80E20-4970-5943-DB64-493D35230558}"/>
              </a:ext>
            </a:extLst>
          </p:cNvPr>
          <p:cNvSpPr>
            <a:spLocks noChangeAspect="1" noChangeArrowheads="1"/>
          </p:cNvSpPr>
          <p:nvPr/>
        </p:nvSpPr>
        <p:spPr bwMode="auto">
          <a:xfrm>
            <a:off x="6491000" y="392979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6">
            <a:extLst>
              <a:ext uri="{FF2B5EF4-FFF2-40B4-BE49-F238E27FC236}">
                <a16:creationId xmlns:a16="http://schemas.microsoft.com/office/drawing/2014/main" id="{1849F648-4C4B-0689-A087-2562139CCD51}"/>
              </a:ext>
            </a:extLst>
          </p:cNvPr>
          <p:cNvSpPr>
            <a:spLocks noChangeAspect="1" noChangeArrowheads="1"/>
          </p:cNvSpPr>
          <p:nvPr/>
        </p:nvSpPr>
        <p:spPr bwMode="auto">
          <a:xfrm>
            <a:off x="4605050" y="404953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4" name="Picture 10">
            <a:extLst>
              <a:ext uri="{FF2B5EF4-FFF2-40B4-BE49-F238E27FC236}">
                <a16:creationId xmlns:a16="http://schemas.microsoft.com/office/drawing/2014/main" id="{918209C2-5A4B-C1E3-A4A4-69EF3300EE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23680" y="3154317"/>
            <a:ext cx="2263205" cy="14057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A8CB9EC1-DAA7-1AF4-5DE8-9264E413C3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5664" y="1611638"/>
            <a:ext cx="2249147" cy="1405717"/>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E0395C33-3282-ECC6-F8AF-CC6396C0D961}"/>
              </a:ext>
            </a:extLst>
          </p:cNvPr>
          <p:cNvPicPr>
            <a:picLocks noChangeAspect="1"/>
          </p:cNvPicPr>
          <p:nvPr/>
        </p:nvPicPr>
        <p:blipFill>
          <a:blip r:embed="rId5"/>
          <a:stretch>
            <a:fillRect/>
          </a:stretch>
        </p:blipFill>
        <p:spPr>
          <a:xfrm>
            <a:off x="5639772" y="1611638"/>
            <a:ext cx="3324714" cy="2933026"/>
          </a:xfrm>
          <a:prstGeom prst="rect">
            <a:avLst/>
          </a:prstGeom>
        </p:spPr>
      </p:pic>
      <p:sp>
        <p:nvSpPr>
          <p:cNvPr id="7" name="文本框 6">
            <a:extLst>
              <a:ext uri="{FF2B5EF4-FFF2-40B4-BE49-F238E27FC236}">
                <a16:creationId xmlns:a16="http://schemas.microsoft.com/office/drawing/2014/main" id="{57CB199C-9E21-4577-A8D0-35015AD87087}"/>
              </a:ext>
            </a:extLst>
          </p:cNvPr>
          <p:cNvSpPr txBox="1"/>
          <p:nvPr/>
        </p:nvSpPr>
        <p:spPr>
          <a:xfrm>
            <a:off x="4482848" y="1059178"/>
            <a:ext cx="3554496" cy="415498"/>
          </a:xfrm>
          <a:prstGeom prst="rect">
            <a:avLst/>
          </a:prstGeom>
          <a:noFill/>
        </p:spPr>
        <p:txBody>
          <a:bodyPr wrap="square" rtlCol="0">
            <a:spAutoFit/>
          </a:bodyPr>
          <a:lstStyle/>
          <a:p>
            <a:r>
              <a:rPr lang="zh-CN" altLang="en-US" sz="2100" b="1" dirty="0"/>
              <a:t>遥感智能观测平台图示</a:t>
            </a:r>
          </a:p>
        </p:txBody>
      </p:sp>
    </p:spTree>
    <p:extLst>
      <p:ext uri="{BB962C8B-B14F-4D97-AF65-F5344CB8AC3E}">
        <p14:creationId xmlns:p14="http://schemas.microsoft.com/office/powerpoint/2010/main" val="368862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4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研究背景</a:t>
            </a:r>
          </a:p>
        </p:txBody>
      </p:sp>
      <p:sp>
        <p:nvSpPr>
          <p:cNvPr id="5" name="灯片编号占位符 4"/>
          <p:cNvSpPr>
            <a:spLocks noGrp="1"/>
          </p:cNvSpPr>
          <p:nvPr>
            <p:ph type="sldNum" sz="quarter" idx="12"/>
          </p:nvPr>
        </p:nvSpPr>
        <p:spPr/>
        <p:txBody>
          <a:bodyPr/>
          <a:lstStyle/>
          <a:p>
            <a:fld id="{94B6E62B-4DEC-4954-AD3A-658470571C9E}" type="slidenum">
              <a:rPr lang="zh-CN" altLang="en-US" smtClean="0"/>
              <a:t>5</a:t>
            </a:fld>
            <a:endParaRPr lang="zh-CN" altLang="en-US" dirty="0"/>
          </a:p>
        </p:txBody>
      </p:sp>
      <p:sp>
        <p:nvSpPr>
          <p:cNvPr id="34" name="文本框 33"/>
          <p:cNvSpPr txBox="1"/>
          <p:nvPr/>
        </p:nvSpPr>
        <p:spPr>
          <a:xfrm>
            <a:off x="304800" y="3823502"/>
            <a:ext cx="8659688" cy="2532849"/>
          </a:xfrm>
          <a:prstGeom prst="rect">
            <a:avLst/>
          </a:prstGeom>
          <a:noFill/>
          <a:ln w="28575">
            <a:solidFill>
              <a:schemeClr val="bg1">
                <a:lumMod val="50000"/>
              </a:schemeClr>
            </a:solidFill>
          </a:ln>
        </p:spPr>
        <p:txBody>
          <a:bodyPr wrap="square" rtlCol="0">
            <a:spAutoFit/>
          </a:bodyPr>
          <a:lstStyle/>
          <a:p>
            <a:pPr marL="0" indent="0">
              <a:buNone/>
            </a:pPr>
            <a:r>
              <a:rPr lang="en-US" altLang="zh-CN" sz="1600" dirty="0"/>
              <a:t>1.</a:t>
            </a:r>
            <a:r>
              <a:rPr lang="zh-CN" altLang="en-US" sz="1600" dirty="0"/>
              <a:t> 针对作物类别预测问题，现有方案普遍使用</a:t>
            </a:r>
            <a:r>
              <a:rPr lang="en-US" altLang="zh-CN" sz="1600" dirty="0"/>
              <a:t>cv</a:t>
            </a:r>
            <a:r>
              <a:rPr lang="zh-CN" altLang="en-US" sz="1600" dirty="0"/>
              <a:t>领域技术（语义分割</a:t>
            </a:r>
            <a:r>
              <a:rPr lang="en-US" altLang="zh-CN" sz="1600" dirty="0"/>
              <a:t>+</a:t>
            </a:r>
            <a:r>
              <a:rPr lang="zh-CN" altLang="en-US" sz="1600" dirty="0"/>
              <a:t>图像分类），但会存在以下一些不足：</a:t>
            </a:r>
            <a:endParaRPr lang="en-US" altLang="zh-CN" sz="1600" dirty="0"/>
          </a:p>
          <a:p>
            <a:pPr marL="285750" indent="-285750">
              <a:buFont typeface="Arial" panose="020B0604020202020204" pitchFamily="34" charset="0"/>
              <a:buChar char="•"/>
            </a:pPr>
            <a:r>
              <a:rPr lang="zh-CN" altLang="en-US" sz="1600" dirty="0"/>
              <a:t>以往的图像分类技术大多是土地用地类别识别，不太适用于更细粒度的土地种植作物的识别预测。</a:t>
            </a:r>
          </a:p>
          <a:p>
            <a:pPr marL="285750" indent="-285750">
              <a:buFont typeface="Arial" panose="020B0604020202020204" pitchFamily="34" charset="0"/>
              <a:buChar char="•"/>
            </a:pPr>
            <a:r>
              <a:rPr lang="zh-CN" altLang="en-US" sz="1600" dirty="0"/>
              <a:t>土地地块间蕴含的地学信息，不同地块间存在的语义相关性，作物种植的适宜物候知识都难以通过遥感图像形式表征出来。</a:t>
            </a:r>
          </a:p>
          <a:p>
            <a:pPr marL="285750" indent="-285750">
              <a:buFont typeface="Arial" panose="020B0604020202020204" pitchFamily="34" charset="0"/>
              <a:buChar char="•"/>
            </a:pPr>
            <a:r>
              <a:rPr lang="en-US" altLang="zh-CN" sz="1600" dirty="0"/>
              <a:t> CV</a:t>
            </a:r>
            <a:r>
              <a:rPr lang="zh-CN" altLang="en-US" sz="1600" dirty="0"/>
              <a:t>模型停留在识别层面，无法进行推荐，向上提供类似专家系统的智能化决策支持。</a:t>
            </a:r>
          </a:p>
          <a:p>
            <a:pPr marL="0" indent="0">
              <a:buNone/>
            </a:pPr>
            <a:endParaRPr lang="en-US" altLang="zh-CN" sz="1600" dirty="0"/>
          </a:p>
          <a:p>
            <a:pPr marL="0" indent="0">
              <a:buNone/>
            </a:pPr>
            <a:r>
              <a:rPr lang="en-US" altLang="zh-CN" sz="1600" dirty="0"/>
              <a:t>2.</a:t>
            </a:r>
            <a:r>
              <a:rPr lang="zh-CN" altLang="en-US" sz="1600" dirty="0"/>
              <a:t>另一方面，使用知识图谱辅助进行推理（预测、推荐）的研究大部分出现在行为预测，偏好推荐，因果推理，图像解译等方面；而应用于智慧农业的研究应用稀缺。</a:t>
            </a:r>
            <a:endParaRPr lang="en-US" altLang="zh-CN" sz="16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C7B64B9F-9579-41D2-5CAA-66B420115708}"/>
              </a:ext>
            </a:extLst>
          </p:cNvPr>
          <p:cNvPicPr>
            <a:picLocks noChangeAspect="1"/>
          </p:cNvPicPr>
          <p:nvPr/>
        </p:nvPicPr>
        <p:blipFill>
          <a:blip r:embed="rId3"/>
          <a:stretch>
            <a:fillRect/>
          </a:stretch>
        </p:blipFill>
        <p:spPr>
          <a:xfrm>
            <a:off x="1538305" y="836613"/>
            <a:ext cx="5679394" cy="2956982"/>
          </a:xfrm>
          <a:prstGeom prst="rect">
            <a:avLst/>
          </a:prstGeom>
        </p:spPr>
      </p:pic>
    </p:spTree>
    <p:extLst>
      <p:ext uri="{BB962C8B-B14F-4D97-AF65-F5344CB8AC3E}">
        <p14:creationId xmlns:p14="http://schemas.microsoft.com/office/powerpoint/2010/main" val="4284541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7" name="TextBox 19"/>
          <p:cNvSpPr txBox="1">
            <a:spLocks noChangeArrowheads="1"/>
          </p:cNvSpPr>
          <p:nvPr/>
        </p:nvSpPr>
        <p:spPr bwMode="auto">
          <a:xfrm>
            <a:off x="689038" y="127813"/>
            <a:ext cx="8453374"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5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挑战一：融合农业物候知识的领域知识图谱的特征提取</a:t>
            </a:r>
          </a:p>
        </p:txBody>
      </p:sp>
      <p:sp>
        <p:nvSpPr>
          <p:cNvPr id="32" name="灯片编号占位符 31"/>
          <p:cNvSpPr>
            <a:spLocks noGrp="1"/>
          </p:cNvSpPr>
          <p:nvPr>
            <p:ph type="sldNum" sz="quarter" idx="12"/>
          </p:nvPr>
        </p:nvSpPr>
        <p:spPr/>
        <p:txBody>
          <a:bodyPr/>
          <a:lstStyle/>
          <a:p>
            <a:fld id="{94B6E62B-4DEC-4954-AD3A-658470571C9E}" type="slidenum">
              <a:rPr lang="zh-CN" altLang="en-US" smtClean="0"/>
              <a:t>6</a:t>
            </a:fld>
            <a:endParaRPr lang="zh-CN" altLang="en-US"/>
          </a:p>
        </p:txBody>
      </p:sp>
      <p:sp>
        <p:nvSpPr>
          <p:cNvPr id="99" name="矩形 98"/>
          <p:cNvSpPr/>
          <p:nvPr/>
        </p:nvSpPr>
        <p:spPr>
          <a:xfrm>
            <a:off x="6026226" y="1193790"/>
            <a:ext cx="2903448" cy="3503363"/>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spcBef>
                <a:spcPts val="600"/>
              </a:spcBef>
              <a:spcAft>
                <a:spcPts val="600"/>
              </a:spcAft>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领域知识图谱构建</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遥感地块矢量文件属性信息众多，且离散型与连续型属性共存且属于不同量纲。</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600"/>
              </a:spcBef>
              <a:spcAft>
                <a:spcPts val="600"/>
              </a:spcAft>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异构网络模型表征学习</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该异质网络所含地块数量多，地块属性类别多，融合的农业物候知识进一步增加网络结构的复杂度。</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5" name="组合 14"/>
          <p:cNvGrpSpPr/>
          <p:nvPr/>
        </p:nvGrpSpPr>
        <p:grpSpPr>
          <a:xfrm>
            <a:off x="363557" y="5188945"/>
            <a:ext cx="8005099" cy="1244815"/>
            <a:chOff x="-219890" y="5243457"/>
            <a:chExt cx="8218350" cy="1211289"/>
          </a:xfrm>
        </p:grpSpPr>
        <p:sp>
          <p:nvSpPr>
            <p:cNvPr id="16" name="矩形 15"/>
            <p:cNvSpPr/>
            <p:nvPr/>
          </p:nvSpPr>
          <p:spPr>
            <a:xfrm>
              <a:off x="449263" y="5306753"/>
              <a:ext cx="1002510" cy="106281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02510" y="5306756"/>
              <a:ext cx="6995950" cy="10628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如何构建合适的网络结构，融合具体地块地学信息和农业物候知识。</a:t>
              </a:r>
            </a:p>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如何对地块属性信息设计高效的地块特征提取机制和网络表征模型。</a:t>
              </a:r>
            </a:p>
          </p:txBody>
        </p:sp>
        <p:sp>
          <p:nvSpPr>
            <p:cNvPr id="18" name="椭圆 17"/>
            <p:cNvSpPr/>
            <p:nvPr/>
          </p:nvSpPr>
          <p:spPr>
            <a:xfrm>
              <a:off x="-219890" y="5243457"/>
              <a:ext cx="1222400" cy="121128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a:extLst>
              <a:ext uri="{FF2B5EF4-FFF2-40B4-BE49-F238E27FC236}">
                <a16:creationId xmlns:a16="http://schemas.microsoft.com/office/drawing/2014/main" id="{9B79D3CE-4D42-4B0D-A746-A73410CFC8FB}"/>
              </a:ext>
            </a:extLst>
          </p:cNvPr>
          <p:cNvPicPr>
            <a:picLocks noChangeAspect="1"/>
          </p:cNvPicPr>
          <p:nvPr/>
        </p:nvPicPr>
        <p:blipFill>
          <a:blip r:embed="rId4"/>
          <a:stretch>
            <a:fillRect/>
          </a:stretch>
        </p:blipFill>
        <p:spPr>
          <a:xfrm>
            <a:off x="57075" y="1193790"/>
            <a:ext cx="5668885" cy="33971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0-#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58" name="TextBox 19"/>
          <p:cNvSpPr txBox="1">
            <a:spLocks noChangeArrowheads="1"/>
          </p:cNvSpPr>
          <p:nvPr/>
        </p:nvSpPr>
        <p:spPr bwMode="auto">
          <a:xfrm>
            <a:off x="689038" y="127813"/>
            <a:ext cx="8342188" cy="4770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25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挑战二：时间序列情景下的土地种植作物推理</a:t>
            </a:r>
          </a:p>
        </p:txBody>
      </p:sp>
      <p:sp>
        <p:nvSpPr>
          <p:cNvPr id="3" name="灯片编号占位符 2"/>
          <p:cNvSpPr>
            <a:spLocks noGrp="1"/>
          </p:cNvSpPr>
          <p:nvPr>
            <p:ph type="sldNum" sz="quarter" idx="12"/>
          </p:nvPr>
        </p:nvSpPr>
        <p:spPr>
          <a:xfrm>
            <a:off x="6523118" y="6050411"/>
            <a:ext cx="2057400" cy="365125"/>
          </a:xfrm>
        </p:spPr>
        <p:txBody>
          <a:bodyPr/>
          <a:lstStyle/>
          <a:p>
            <a:fld id="{94B6E62B-4DEC-4954-AD3A-658470571C9E}" type="slidenum">
              <a:rPr lang="zh-CN" altLang="en-US" smtClean="0"/>
              <a:t>7</a:t>
            </a:fld>
            <a:endParaRPr lang="zh-CN" altLang="en-US" dirty="0"/>
          </a:p>
        </p:txBody>
      </p:sp>
      <p:sp>
        <p:nvSpPr>
          <p:cNvPr id="17" name="矩形 16"/>
          <p:cNvSpPr/>
          <p:nvPr/>
        </p:nvSpPr>
        <p:spPr>
          <a:xfrm>
            <a:off x="511175" y="1779587"/>
            <a:ext cx="8069343" cy="2202050"/>
          </a:xfrm>
          <a:prstGeom prst="rect">
            <a:avLst/>
          </a:prstGeom>
          <a:noFill/>
          <a:ln w="28575">
            <a:solidFill>
              <a:srgbClr val="8FAAD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该领域知识图谱具有动态性，种植作物类型随着四季更替而变化，考虑将时间变量加入到领域知识图谱中。</a:t>
            </a:r>
            <a:endParaRPr lang="en-US" altLang="zh-CN" sz="1600" b="1" dirty="0">
              <a:ln w="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该遥感地块领域时序知识图谱具有特殊性，以月份为单位划分，其时间节点密度较大，不像其他动态图谱更具随机性的时间序列。</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spcBef>
                <a:spcPts val="600"/>
              </a:spcBef>
              <a:spcAft>
                <a:spcPts val="600"/>
              </a:spcAft>
              <a:buFont typeface="Wingdings" panose="05000000000000000000" pitchFamily="2" charset="2"/>
              <a:buChar char="Ø"/>
            </a:pPr>
            <a:r>
              <a:rPr lang="zh-CN" altLang="en-US"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rPr>
              <a:t>目前引入时序知识图谱进行推理和预测的研究大多分布于用户推荐、轨迹预测等，针对时序作物预测场景的研究较少。</a:t>
            </a:r>
            <a:endParaRPr lang="en-US" altLang="zh-CN" sz="1600" b="1" dirty="0">
              <a:ln w="0"/>
              <a:solidFill>
                <a:schemeClr val="tx1">
                  <a:lumMod val="95000"/>
                  <a:lumOff val="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25155D9A-BA90-19D6-35CF-0179CF3C0F03}"/>
              </a:ext>
            </a:extLst>
          </p:cNvPr>
          <p:cNvGrpSpPr/>
          <p:nvPr/>
        </p:nvGrpSpPr>
        <p:grpSpPr>
          <a:xfrm>
            <a:off x="235482" y="4859181"/>
            <a:ext cx="8345036" cy="1252160"/>
            <a:chOff x="-219890" y="5243457"/>
            <a:chExt cx="8218350" cy="1211289"/>
          </a:xfrm>
        </p:grpSpPr>
        <p:sp>
          <p:nvSpPr>
            <p:cNvPr id="7" name="矩形 6">
              <a:extLst>
                <a:ext uri="{FF2B5EF4-FFF2-40B4-BE49-F238E27FC236}">
                  <a16:creationId xmlns:a16="http://schemas.microsoft.com/office/drawing/2014/main" id="{130D103F-6DB6-8081-2B63-5ED80D986552}"/>
                </a:ext>
              </a:extLst>
            </p:cNvPr>
            <p:cNvSpPr/>
            <p:nvPr/>
          </p:nvSpPr>
          <p:spPr>
            <a:xfrm>
              <a:off x="449263" y="5306753"/>
              <a:ext cx="1002510" cy="1062813"/>
            </a:xfrm>
            <a:prstGeom prst="rect">
              <a:avLst/>
            </a:prstGeom>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4B7BBD10-D469-0907-2E41-FD8081EBD5B7}"/>
                </a:ext>
              </a:extLst>
            </p:cNvPr>
            <p:cNvSpPr/>
            <p:nvPr/>
          </p:nvSpPr>
          <p:spPr>
            <a:xfrm>
              <a:off x="1002510" y="5306756"/>
              <a:ext cx="6995950" cy="10628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如何将月份时序下的农业物候信息通过图表征学习方式有效提取其时序特征。</a:t>
              </a:r>
              <a:endParaRPr lang="en-US" altLang="zh-CN" sz="1600" b="1" kern="0" dirty="0">
                <a:solidFill>
                  <a:schemeClr val="bg1"/>
                </a:solidFill>
                <a:latin typeface="微软雅黑" panose="020B0503020204020204" pitchFamily="34" charset="-122"/>
                <a:ea typeface="微软雅黑" panose="020B0503020204020204" pitchFamily="34" charset="-122"/>
              </a:endParaRPr>
            </a:p>
            <a:p>
              <a:pPr marL="285750" indent="-285750">
                <a:lnSpc>
                  <a:spcPct val="125000"/>
                </a:lnSpc>
                <a:buFont typeface="Wingdings" panose="05000000000000000000" pitchFamily="2" charset="2"/>
                <a:buChar char="u"/>
              </a:pPr>
              <a:r>
                <a:rPr lang="zh-CN" altLang="en-US" sz="1600" b="1" kern="0" dirty="0">
                  <a:solidFill>
                    <a:schemeClr val="bg1"/>
                  </a:solidFill>
                  <a:latin typeface="微软雅黑" panose="020B0503020204020204" pitchFamily="34" charset="-122"/>
                  <a:ea typeface="微软雅黑" panose="020B0503020204020204" pitchFamily="34" charset="-122"/>
                </a:rPr>
                <a:t>如何在此情境下处理下游任务即链接预测任务。</a:t>
              </a:r>
            </a:p>
          </p:txBody>
        </p:sp>
        <p:sp>
          <p:nvSpPr>
            <p:cNvPr id="18" name="椭圆 17">
              <a:extLst>
                <a:ext uri="{FF2B5EF4-FFF2-40B4-BE49-F238E27FC236}">
                  <a16:creationId xmlns:a16="http://schemas.microsoft.com/office/drawing/2014/main" id="{A6007ACC-685B-873C-4E85-E0FCC5818A0C}"/>
                </a:ext>
              </a:extLst>
            </p:cNvPr>
            <p:cNvSpPr/>
            <p:nvPr/>
          </p:nvSpPr>
          <p:spPr>
            <a:xfrm>
              <a:off x="-219890" y="5243457"/>
              <a:ext cx="1222400" cy="1211289"/>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a:t>
            </a:r>
          </a:p>
        </p:txBody>
      </p:sp>
      <p:sp>
        <p:nvSpPr>
          <p:cNvPr id="10" name="灯片编号占位符 9"/>
          <p:cNvSpPr>
            <a:spLocks noGrp="1"/>
          </p:cNvSpPr>
          <p:nvPr>
            <p:ph type="sldNum" sz="quarter" idx="12"/>
          </p:nvPr>
        </p:nvSpPr>
        <p:spPr>
          <a:xfrm>
            <a:off x="6915155" y="6356351"/>
            <a:ext cx="2057400" cy="365125"/>
          </a:xfrm>
        </p:spPr>
        <p:txBody>
          <a:bodyPr/>
          <a:lstStyle/>
          <a:p>
            <a:fld id="{94B6E62B-4DEC-4954-AD3A-658470571C9E}" type="slidenum">
              <a:rPr lang="zh-CN" altLang="en-US" smtClean="0"/>
              <a:t>8</a:t>
            </a:fld>
            <a:endParaRPr lang="zh-CN" altLang="en-US"/>
          </a:p>
        </p:txBody>
      </p:sp>
      <p:grpSp>
        <p:nvGrpSpPr>
          <p:cNvPr id="23" name="组合 22"/>
          <p:cNvGrpSpPr/>
          <p:nvPr/>
        </p:nvGrpSpPr>
        <p:grpSpPr>
          <a:xfrm>
            <a:off x="574592" y="1030852"/>
            <a:ext cx="7819121" cy="3830140"/>
            <a:chOff x="494953" y="1485278"/>
            <a:chExt cx="8189917" cy="5415763"/>
          </a:xfrm>
        </p:grpSpPr>
        <p:sp>
          <p:nvSpPr>
            <p:cNvPr id="25" name="矩形 24"/>
            <p:cNvSpPr/>
            <p:nvPr/>
          </p:nvSpPr>
          <p:spPr>
            <a:xfrm>
              <a:off x="494954" y="2195636"/>
              <a:ext cx="8189916" cy="4705405"/>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r>
                <a:rPr lang="en-US" altLang="zh-CN" sz="1600" dirty="0">
                  <a:solidFill>
                    <a:schemeClr val="tx1">
                      <a:lumMod val="95000"/>
                      <a:lumOff val="5000"/>
                    </a:schemeClr>
                  </a:solidFill>
                </a:rPr>
                <a:t>[1] Rossi R, Ahmed N. The network data repository with interactive graph analytics and visualization[C]//Proceedings of the AAAI conference on artificial intelligence. 2015, 29(1). </a:t>
              </a:r>
            </a:p>
            <a:p>
              <a:pPr>
                <a:lnSpc>
                  <a:spcPct val="125000"/>
                </a:lnSpc>
              </a:pPr>
              <a:r>
                <a:rPr lang="en-US" altLang="zh-CN" sz="1600" dirty="0">
                  <a:solidFill>
                    <a:schemeClr val="tx1">
                      <a:lumMod val="95000"/>
                      <a:lumOff val="5000"/>
                    </a:schemeClr>
                  </a:solidFill>
                </a:rPr>
                <a:t>[2] </a:t>
              </a:r>
              <a:r>
                <a:rPr lang="en-US" altLang="zh-CN" sz="1600" dirty="0" err="1">
                  <a:solidFill>
                    <a:schemeClr val="tx1">
                      <a:lumMod val="95000"/>
                      <a:lumOff val="5000"/>
                    </a:schemeClr>
                  </a:solidFill>
                </a:rPr>
                <a:t>Dettmers</a:t>
              </a:r>
              <a:r>
                <a:rPr lang="en-US" altLang="zh-CN" sz="1600" dirty="0">
                  <a:solidFill>
                    <a:schemeClr val="tx1">
                      <a:lumMod val="95000"/>
                      <a:lumOff val="5000"/>
                    </a:schemeClr>
                  </a:solidFill>
                </a:rPr>
                <a:t> T, </a:t>
              </a:r>
              <a:r>
                <a:rPr lang="en-US" altLang="zh-CN" sz="1600" dirty="0" err="1">
                  <a:solidFill>
                    <a:schemeClr val="tx1">
                      <a:lumMod val="95000"/>
                      <a:lumOff val="5000"/>
                    </a:schemeClr>
                  </a:solidFill>
                </a:rPr>
                <a:t>Minervini</a:t>
              </a:r>
              <a:r>
                <a:rPr lang="en-US" altLang="zh-CN" sz="1600" dirty="0">
                  <a:solidFill>
                    <a:schemeClr val="tx1">
                      <a:lumMod val="95000"/>
                      <a:lumOff val="5000"/>
                    </a:schemeClr>
                  </a:solidFill>
                </a:rPr>
                <a:t> P, </a:t>
              </a:r>
              <a:r>
                <a:rPr lang="en-US" altLang="zh-CN" sz="1600" dirty="0" err="1">
                  <a:solidFill>
                    <a:schemeClr val="tx1">
                      <a:lumMod val="95000"/>
                      <a:lumOff val="5000"/>
                    </a:schemeClr>
                  </a:solidFill>
                </a:rPr>
                <a:t>Stenetorp</a:t>
              </a:r>
              <a:r>
                <a:rPr lang="en-US" altLang="zh-CN" sz="1600" dirty="0">
                  <a:solidFill>
                    <a:schemeClr val="tx1">
                      <a:lumMod val="95000"/>
                      <a:lumOff val="5000"/>
                    </a:schemeClr>
                  </a:solidFill>
                </a:rPr>
                <a:t> P, et al. Convolutional 2d knowledge graph embeddings[C]//Proceedings of the AAAI conference on artificial intelligence. 2018, 32(1).</a:t>
              </a:r>
            </a:p>
            <a:p>
              <a:pPr>
                <a:lnSpc>
                  <a:spcPct val="125000"/>
                </a:lnSpc>
              </a:pPr>
              <a:r>
                <a:rPr lang="en-US" altLang="zh-CN" sz="1600" dirty="0">
                  <a:solidFill>
                    <a:schemeClr val="tx1">
                      <a:lumMod val="95000"/>
                      <a:lumOff val="5000"/>
                    </a:schemeClr>
                  </a:solidFill>
                </a:rPr>
                <a:t>[3] Zhang Z, Cai J, Zhang Y, et al. Learning hierarchy-aware knowledge graph embeddings for link prediction[C]//Proceedings of the AAAI conference on artificial intelligence. 2020, 34(03): 3065-3072.</a:t>
              </a:r>
            </a:p>
            <a:p>
              <a:pPr>
                <a:lnSpc>
                  <a:spcPct val="125000"/>
                </a:lnSpc>
              </a:pPr>
              <a:r>
                <a:rPr lang="en-US" altLang="zh-CN" sz="1600" dirty="0">
                  <a:solidFill>
                    <a:schemeClr val="tx1">
                      <a:lumMod val="95000"/>
                      <a:lumOff val="5000"/>
                    </a:schemeClr>
                  </a:solidFill>
                </a:rPr>
                <a:t>[4] Zhang M, Chen Y. Link prediction based on graph neural networks[J]. Advances in neural information processing systems, 2018, 31.</a:t>
              </a:r>
            </a:p>
            <a:p>
              <a:pPr>
                <a:lnSpc>
                  <a:spcPct val="125000"/>
                </a:lnSpc>
              </a:pPr>
              <a:r>
                <a:rPr lang="en-US" altLang="zh-CN" sz="1600" dirty="0">
                  <a:solidFill>
                    <a:schemeClr val="tx1">
                      <a:lumMod val="95000"/>
                      <a:lumOff val="5000"/>
                    </a:schemeClr>
                  </a:solidFill>
                </a:rPr>
                <a:t>[5] Cai L, Ji S. A multi-scale approach for graph link prediction[C]//Proceedings of the AAAI conference on artificial intelligence. 2020, 34(04): 3308-3315.</a:t>
              </a:r>
            </a:p>
            <a:p>
              <a:pPr>
                <a:lnSpc>
                  <a:spcPct val="125000"/>
                </a:lnSpc>
              </a:pPr>
              <a:endParaRPr lang="en-US" altLang="zh-CN" sz="1600" dirty="0">
                <a:solidFill>
                  <a:schemeClr val="tx1">
                    <a:lumMod val="95000"/>
                    <a:lumOff val="5000"/>
                  </a:schemeClr>
                </a:solidFill>
              </a:endParaRPr>
            </a:p>
            <a:p>
              <a:pPr>
                <a:lnSpc>
                  <a:spcPct val="125000"/>
                </a:lnSpc>
              </a:pPr>
              <a:endParaRPr lang="en-US" altLang="zh-CN" sz="1600" dirty="0">
                <a:solidFill>
                  <a:schemeClr val="tx1">
                    <a:lumMod val="95000"/>
                    <a:lumOff val="5000"/>
                  </a:schemeClr>
                </a:solidFill>
              </a:endParaRPr>
            </a:p>
          </p:txBody>
        </p:sp>
        <p:sp>
          <p:nvSpPr>
            <p:cNvPr id="28" name="矩形 27"/>
            <p:cNvSpPr/>
            <p:nvPr/>
          </p:nvSpPr>
          <p:spPr>
            <a:xfrm>
              <a:off x="494953" y="1485278"/>
              <a:ext cx="3620119" cy="633720"/>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知识推理、链接预测相关研究：</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grpSp>
        <p:nvGrpSpPr>
          <p:cNvPr id="29" name="组合 28"/>
          <p:cNvGrpSpPr/>
          <p:nvPr/>
        </p:nvGrpSpPr>
        <p:grpSpPr>
          <a:xfrm>
            <a:off x="574592" y="5000733"/>
            <a:ext cx="7819121" cy="1082399"/>
            <a:chOff x="-265672" y="5513661"/>
            <a:chExt cx="9589532" cy="943990"/>
          </a:xfrm>
        </p:grpSpPr>
        <p:sp>
          <p:nvSpPr>
            <p:cNvPr id="30" name="矩形 29"/>
            <p:cNvSpPr/>
            <p:nvPr/>
          </p:nvSpPr>
          <p:spPr>
            <a:xfrm>
              <a:off x="846052" y="5513661"/>
              <a:ext cx="8477808" cy="943989"/>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基于逻辑规则的推理只运用简单逻辑规则或统计特征，泛化能力有限。</a:t>
              </a: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基于卷积神经网络模型对于不同的图结构数据计算开销大，且不考虑异质性。</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相关模型不一定适应本文的推理任务，可能会缺失语义关联性和结构信息。</a:t>
              </a:r>
            </a:p>
            <a:p>
              <a:pPr marL="285750" indent="-285750">
                <a:buFont typeface="Wingdings" panose="05000000000000000000" pitchFamily="2" charset="2"/>
                <a:buChar char="u"/>
              </a:pP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3"/>
          <p:cNvSpPr txBox="1"/>
          <p:nvPr/>
        </p:nvSpPr>
        <p:spPr>
          <a:xfrm>
            <a:off x="0" y="-26988"/>
            <a:ext cx="9144000" cy="863601"/>
          </a:xfrm>
          <a:prstGeom prst="rect">
            <a:avLst/>
          </a:prstGeom>
          <a:solidFill>
            <a:srgbClr val="02409A"/>
          </a:solidFill>
          <a:ln>
            <a:noFill/>
          </a:ln>
          <a:effectLst/>
        </p:spPr>
        <p:txBody>
          <a:bodyPr tIns="0" bIns="0" anchor="ctr"/>
          <a:lstStyle/>
          <a:p>
            <a:pPr algn="ctr">
              <a:spcBef>
                <a:spcPct val="0"/>
              </a:spcBef>
              <a:defRPr/>
            </a:pPr>
            <a:endParaRPr lang="zh-CN" altLang="en-US" sz="4800" b="1" dirty="0">
              <a:solidFill>
                <a:prstClr val="white"/>
              </a:solidFill>
              <a:latin typeface="微软雅黑" panose="020B0503020204020204" pitchFamily="34" charset="-122"/>
              <a:ea typeface="微软雅黑" panose="020B0503020204020204" pitchFamily="34" charset="-122"/>
            </a:endParaRPr>
          </a:p>
        </p:txBody>
      </p:sp>
      <p:cxnSp>
        <p:nvCxnSpPr>
          <p:cNvPr id="39951" name="直接连接符 19"/>
          <p:cNvCxnSpPr/>
          <p:nvPr/>
        </p:nvCxnSpPr>
        <p:spPr bwMode="auto">
          <a:xfrm flipH="1">
            <a:off x="449263" y="-25400"/>
            <a:ext cx="1587" cy="841375"/>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2" name="直接连接符 20"/>
          <p:cNvCxnSpPr/>
          <p:nvPr/>
        </p:nvCxnSpPr>
        <p:spPr bwMode="auto">
          <a:xfrm flipH="1">
            <a:off x="511175" y="-26988"/>
            <a:ext cx="1588" cy="554038"/>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cxnSp>
        <p:nvCxnSpPr>
          <p:cNvPr id="39953" name="直接连接符 30"/>
          <p:cNvCxnSpPr/>
          <p:nvPr/>
        </p:nvCxnSpPr>
        <p:spPr bwMode="auto">
          <a:xfrm>
            <a:off x="576263" y="-26988"/>
            <a:ext cx="0" cy="298451"/>
          </a:xfrm>
          <a:prstGeom prst="line">
            <a:avLst/>
          </a:prstGeom>
          <a:noFill/>
          <a:ln w="28575" algn="ctr">
            <a:solidFill>
              <a:schemeClr val="bg1"/>
            </a:solidFill>
            <a:round/>
          </a:ln>
          <a:effectLst/>
          <a:extLst>
            <a:ext uri="{909E8E84-426E-40DD-AFC4-6F175D3DCCD1}">
              <a14:hiddenFill xmlns:a14="http://schemas.microsoft.com/office/drawing/2010/main">
                <a:noFill/>
              </a14:hiddenFill>
            </a:ext>
          </a:extLst>
        </p:spPr>
      </p:cxnSp>
      <p:sp>
        <p:nvSpPr>
          <p:cNvPr id="6" name="TextBox 19"/>
          <p:cNvSpPr txBox="1">
            <a:spLocks noChangeArrowheads="1"/>
          </p:cNvSpPr>
          <p:nvPr/>
        </p:nvSpPr>
        <p:spPr bwMode="auto">
          <a:xfrm>
            <a:off x="622300" y="142874"/>
            <a:ext cx="8342188" cy="5539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fontAlgn="base" hangingPunct="1">
              <a:spcBef>
                <a:spcPct val="0"/>
              </a:spcBef>
              <a:spcAft>
                <a:spcPct val="0"/>
              </a:spcAft>
            </a:pPr>
            <a:r>
              <a:rPr lang="zh-CN" altLang="en-US" sz="3000" b="1"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研究现状</a:t>
            </a:r>
          </a:p>
        </p:txBody>
      </p:sp>
      <p:grpSp>
        <p:nvGrpSpPr>
          <p:cNvPr id="2" name="组合 1"/>
          <p:cNvGrpSpPr/>
          <p:nvPr/>
        </p:nvGrpSpPr>
        <p:grpSpPr>
          <a:xfrm>
            <a:off x="520700" y="961650"/>
            <a:ext cx="7994649" cy="2284198"/>
            <a:chOff x="496588" y="1343424"/>
            <a:chExt cx="7994124" cy="2951307"/>
          </a:xfrm>
        </p:grpSpPr>
        <p:sp>
          <p:nvSpPr>
            <p:cNvPr id="24" name="矩形 23"/>
            <p:cNvSpPr/>
            <p:nvPr/>
          </p:nvSpPr>
          <p:spPr>
            <a:xfrm>
              <a:off x="506214" y="1780854"/>
              <a:ext cx="7984498" cy="2513877"/>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25000"/>
                </a:lnSpc>
              </a:pPr>
              <a:r>
                <a:rPr lang="en-US" altLang="zh-CN" sz="1400" dirty="0">
                  <a:solidFill>
                    <a:schemeClr val="tx1">
                      <a:lumMod val="95000"/>
                      <a:lumOff val="5000"/>
                    </a:schemeClr>
                  </a:solidFill>
                </a:rPr>
                <a:t>[1] Yang B, </a:t>
              </a:r>
              <a:r>
                <a:rPr lang="en-US" altLang="zh-CN" sz="1400" dirty="0" err="1">
                  <a:solidFill>
                    <a:schemeClr val="tx1">
                      <a:lumMod val="95000"/>
                      <a:lumOff val="5000"/>
                    </a:schemeClr>
                  </a:solidFill>
                </a:rPr>
                <a:t>Yih</a:t>
              </a:r>
              <a:r>
                <a:rPr lang="en-US" altLang="zh-CN" sz="1400" dirty="0">
                  <a:solidFill>
                    <a:schemeClr val="tx1">
                      <a:lumMod val="95000"/>
                      <a:lumOff val="5000"/>
                    </a:schemeClr>
                  </a:solidFill>
                </a:rPr>
                <a:t> W, He X, et al. Embedding entities and relations for learning and inference in knowledge bases[J]. </a:t>
              </a:r>
              <a:r>
                <a:rPr lang="en-US" altLang="zh-CN" sz="1400" dirty="0" err="1">
                  <a:solidFill>
                    <a:schemeClr val="tx1">
                      <a:lumMod val="95000"/>
                      <a:lumOff val="5000"/>
                    </a:schemeClr>
                  </a:solidFill>
                </a:rPr>
                <a:t>arXiv</a:t>
              </a:r>
              <a:r>
                <a:rPr lang="en-US" altLang="zh-CN" sz="1400" dirty="0">
                  <a:solidFill>
                    <a:schemeClr val="tx1">
                      <a:lumMod val="95000"/>
                      <a:lumOff val="5000"/>
                    </a:schemeClr>
                  </a:solidFill>
                </a:rPr>
                <a:t> preprint arXiv:1412.6575, 2014.</a:t>
              </a:r>
            </a:p>
            <a:p>
              <a:pPr>
                <a:lnSpc>
                  <a:spcPct val="125000"/>
                </a:lnSpc>
              </a:pPr>
              <a:r>
                <a:rPr lang="en-US" altLang="zh-CN" sz="1400" dirty="0">
                  <a:solidFill>
                    <a:schemeClr val="tx1">
                      <a:lumMod val="95000"/>
                      <a:lumOff val="5000"/>
                    </a:schemeClr>
                  </a:solidFill>
                </a:rPr>
                <a:t>[2]</a:t>
              </a:r>
              <a:r>
                <a:rPr lang="zh-CN" altLang="en-US" sz="1400" dirty="0">
                  <a:solidFill>
                    <a:schemeClr val="tx1">
                      <a:lumMod val="95000"/>
                      <a:lumOff val="5000"/>
                    </a:schemeClr>
                  </a:solidFill>
                </a:rPr>
                <a:t> </a:t>
              </a:r>
              <a:r>
                <a:rPr lang="en-US" altLang="zh-CN" sz="1400" dirty="0" err="1">
                  <a:solidFill>
                    <a:schemeClr val="tx1">
                      <a:lumMod val="95000"/>
                      <a:lumOff val="5000"/>
                    </a:schemeClr>
                  </a:solidFill>
                </a:rPr>
                <a:t>Schlichtkrull</a:t>
              </a:r>
              <a:r>
                <a:rPr lang="en-US" altLang="zh-CN" sz="1400" dirty="0">
                  <a:solidFill>
                    <a:schemeClr val="tx1">
                      <a:lumMod val="95000"/>
                      <a:lumOff val="5000"/>
                    </a:schemeClr>
                  </a:solidFill>
                </a:rPr>
                <a:t> M, </a:t>
              </a:r>
              <a:r>
                <a:rPr lang="en-US" altLang="zh-CN" sz="1400" dirty="0" err="1">
                  <a:solidFill>
                    <a:schemeClr val="tx1">
                      <a:lumMod val="95000"/>
                      <a:lumOff val="5000"/>
                    </a:schemeClr>
                  </a:solidFill>
                </a:rPr>
                <a:t>Kipf</a:t>
              </a:r>
              <a:r>
                <a:rPr lang="en-US" altLang="zh-CN" sz="1400" dirty="0">
                  <a:solidFill>
                    <a:schemeClr val="tx1">
                      <a:lumMod val="95000"/>
                      <a:lumOff val="5000"/>
                    </a:schemeClr>
                  </a:solidFill>
                </a:rPr>
                <a:t> T N, </a:t>
              </a:r>
              <a:r>
                <a:rPr lang="en-US" altLang="zh-CN" sz="1400" dirty="0" err="1">
                  <a:solidFill>
                    <a:schemeClr val="tx1">
                      <a:lumMod val="95000"/>
                      <a:lumOff val="5000"/>
                    </a:schemeClr>
                  </a:solidFill>
                </a:rPr>
                <a:t>Bloem</a:t>
              </a:r>
              <a:r>
                <a:rPr lang="en-US" altLang="zh-CN" sz="1400" dirty="0">
                  <a:solidFill>
                    <a:schemeClr val="tx1">
                      <a:lumMod val="95000"/>
                      <a:lumOff val="5000"/>
                    </a:schemeClr>
                  </a:solidFill>
                </a:rPr>
                <a:t> P, et al. Modeling relational data with graph convolutional networks[C]//The Semantic Web: 15th International Conference, ESWC 2018, Heraklion, Crete, Greece, June 3–7, 2018, Proceedings 15. Springer International Publishing, 2018: 593-607.</a:t>
              </a:r>
            </a:p>
            <a:p>
              <a:pPr>
                <a:lnSpc>
                  <a:spcPct val="125000"/>
                </a:lnSpc>
              </a:pPr>
              <a:r>
                <a:rPr lang="en-US" altLang="zh-CN" sz="1400" dirty="0">
                  <a:solidFill>
                    <a:schemeClr val="tx1">
                      <a:lumMod val="95000"/>
                      <a:lumOff val="5000"/>
                    </a:schemeClr>
                  </a:solidFill>
                  <a:sym typeface="+mn-ea"/>
                </a:rPr>
                <a:t>[3]</a:t>
              </a:r>
              <a:r>
                <a:rPr lang="zh-CN" altLang="en-US" sz="1400" dirty="0">
                  <a:solidFill>
                    <a:schemeClr val="tx1">
                      <a:lumMod val="95000"/>
                      <a:lumOff val="5000"/>
                    </a:schemeClr>
                  </a:solidFill>
                  <a:sym typeface="+mn-ea"/>
                </a:rPr>
                <a:t> </a:t>
              </a:r>
              <a:r>
                <a:rPr lang="en-US" altLang="zh-CN" sz="1400" dirty="0">
                  <a:solidFill>
                    <a:schemeClr val="tx1">
                      <a:lumMod val="95000"/>
                      <a:lumOff val="5000"/>
                    </a:schemeClr>
                  </a:solidFill>
                </a:rPr>
                <a:t>Wang X, Ji H, Shi C, et al. Heterogeneous graph attention network[C]//The world wide web conference. 2019: 2022-2032.</a:t>
              </a:r>
            </a:p>
          </p:txBody>
        </p:sp>
        <p:sp>
          <p:nvSpPr>
            <p:cNvPr id="26" name="矩形 25"/>
            <p:cNvSpPr/>
            <p:nvPr/>
          </p:nvSpPr>
          <p:spPr>
            <a:xfrm>
              <a:off x="496588" y="1343424"/>
              <a:ext cx="2715303" cy="437430"/>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知识图谱表征学习模型研究</a:t>
              </a:r>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rPr>
                <a:t>：</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
        <p:nvSpPr>
          <p:cNvPr id="10" name="灯片编号占位符 9"/>
          <p:cNvSpPr>
            <a:spLocks noGrp="1"/>
          </p:cNvSpPr>
          <p:nvPr>
            <p:ph type="sldNum" sz="quarter" idx="12"/>
          </p:nvPr>
        </p:nvSpPr>
        <p:spPr/>
        <p:txBody>
          <a:bodyPr/>
          <a:lstStyle/>
          <a:p>
            <a:fld id="{94B6E62B-4DEC-4954-AD3A-658470571C9E}" type="slidenum">
              <a:rPr lang="zh-CN" altLang="en-US" smtClean="0"/>
              <a:t>9</a:t>
            </a:fld>
            <a:endParaRPr lang="zh-CN" altLang="en-US"/>
          </a:p>
        </p:txBody>
      </p:sp>
      <p:grpSp>
        <p:nvGrpSpPr>
          <p:cNvPr id="29" name="组合 28"/>
          <p:cNvGrpSpPr/>
          <p:nvPr/>
        </p:nvGrpSpPr>
        <p:grpSpPr>
          <a:xfrm>
            <a:off x="520700" y="5295373"/>
            <a:ext cx="7994649" cy="921237"/>
            <a:chOff x="-265672" y="5513661"/>
            <a:chExt cx="9590020" cy="943990"/>
          </a:xfrm>
        </p:grpSpPr>
        <p:sp>
          <p:nvSpPr>
            <p:cNvPr id="30" name="矩形 29"/>
            <p:cNvSpPr/>
            <p:nvPr/>
          </p:nvSpPr>
          <p:spPr>
            <a:xfrm>
              <a:off x="846171" y="5513661"/>
              <a:ext cx="8478177" cy="943965"/>
            </a:xfrm>
            <a:prstGeom prst="rect">
              <a:avLst/>
            </a:prstGeom>
            <a:solidFill>
              <a:schemeClr val="bg1"/>
            </a:solidFill>
            <a:ln w="28575">
              <a:solidFill>
                <a:schemeClr val="accent1">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rPr>
                <a:t>传统的嵌入表示模型难以适用于更加复杂的异质性网络结构</a:t>
              </a:r>
              <a:r>
                <a:rPr lang="zh-CN" altLang="en-US" sz="1400" dirty="0">
                  <a:solidFill>
                    <a:schemeClr val="tx1"/>
                  </a:solidFill>
                  <a:latin typeface="微软雅黑" panose="020B0503020204020204" pitchFamily="34" charset="-122"/>
                  <a:ea typeface="微软雅黑" panose="020B0503020204020204" pitchFamily="34" charset="-122"/>
                  <a:sym typeface="+mn-ea"/>
                </a:rPr>
                <a:t>。</a:t>
              </a:r>
              <a:endParaRPr lang="en-US" altLang="zh-CN" sz="1400" dirty="0">
                <a:solidFill>
                  <a:schemeClr val="tx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sym typeface="+mn-ea"/>
                </a:rPr>
                <a:t>基于元路径的异构图表示学习需要人为定义映射关系。</a:t>
              </a:r>
              <a:endParaRPr lang="en-US" altLang="zh-CN" sz="1400" dirty="0">
                <a:solidFill>
                  <a:schemeClr val="tx1"/>
                </a:solidFill>
                <a:latin typeface="微软雅黑" panose="020B0503020204020204" pitchFamily="34" charset="-122"/>
                <a:ea typeface="微软雅黑" panose="020B0503020204020204" pitchFamily="34" charset="-122"/>
                <a:sym typeface="+mn-ea"/>
              </a:endParaRPr>
            </a:p>
            <a:p>
              <a:pPr marL="285750" indent="-285750">
                <a:buFont typeface="Wingdings" panose="05000000000000000000" pitchFamily="2" charset="2"/>
                <a:buChar char="u"/>
              </a:pPr>
              <a:r>
                <a:rPr lang="zh-CN" altLang="en-US" sz="1400" dirty="0">
                  <a:solidFill>
                    <a:schemeClr val="tx1"/>
                  </a:solidFill>
                  <a:latin typeface="微软雅黑" panose="020B0503020204020204" pitchFamily="34" charset="-122"/>
                  <a:ea typeface="微软雅黑" panose="020B0503020204020204" pitchFamily="34" charset="-122"/>
                  <a:sym typeface="+mn-ea"/>
                </a:rPr>
                <a:t>时序图表征模型难以贴合该使用场景。</a:t>
              </a:r>
              <a:endParaRPr lang="en-US" altLang="zh-CN" sz="1400" dirty="0">
                <a:solidFill>
                  <a:schemeClr val="tx1"/>
                </a:solidFill>
                <a:latin typeface="微软雅黑" panose="020B0503020204020204" pitchFamily="34" charset="-122"/>
                <a:ea typeface="微软雅黑" panose="020B0503020204020204" pitchFamily="34" charset="-122"/>
              </a:endParaRPr>
            </a:p>
          </p:txBody>
        </p:sp>
        <p:sp>
          <p:nvSpPr>
            <p:cNvPr id="31" name="矩形 30"/>
            <p:cNvSpPr/>
            <p:nvPr/>
          </p:nvSpPr>
          <p:spPr>
            <a:xfrm>
              <a:off x="-265672" y="5513662"/>
              <a:ext cx="1021188" cy="943989"/>
            </a:xfrm>
            <a:prstGeom prst="rect">
              <a:avLst/>
            </a:prstGeom>
            <a:solidFill>
              <a:srgbClr val="0070C0"/>
            </a:solidFill>
            <a:ln w="28575">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000" b="1" dirty="0">
                  <a:ln w="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问题</a:t>
              </a:r>
            </a:p>
          </p:txBody>
        </p:sp>
      </p:grpSp>
      <p:grpSp>
        <p:nvGrpSpPr>
          <p:cNvPr id="18" name="组合 17">
            <a:extLst>
              <a:ext uri="{FF2B5EF4-FFF2-40B4-BE49-F238E27FC236}">
                <a16:creationId xmlns:a16="http://schemas.microsoft.com/office/drawing/2014/main" id="{F6D4F81D-9A4B-4674-8286-028139B13759}"/>
              </a:ext>
            </a:extLst>
          </p:cNvPr>
          <p:cNvGrpSpPr/>
          <p:nvPr/>
        </p:nvGrpSpPr>
        <p:grpSpPr>
          <a:xfrm>
            <a:off x="520700" y="3322282"/>
            <a:ext cx="7977353" cy="1820223"/>
            <a:chOff x="374245" y="3619001"/>
            <a:chExt cx="7976829" cy="2351826"/>
          </a:xfrm>
        </p:grpSpPr>
        <p:sp>
          <p:nvSpPr>
            <p:cNvPr id="21" name="矩形 20">
              <a:extLst>
                <a:ext uri="{FF2B5EF4-FFF2-40B4-BE49-F238E27FC236}">
                  <a16:creationId xmlns:a16="http://schemas.microsoft.com/office/drawing/2014/main" id="{F2EBD08B-1886-4312-AAF9-5AD551921081}"/>
                </a:ext>
              </a:extLst>
            </p:cNvPr>
            <p:cNvSpPr/>
            <p:nvPr/>
          </p:nvSpPr>
          <p:spPr>
            <a:xfrm>
              <a:off x="374245" y="4110949"/>
              <a:ext cx="7976829" cy="1859878"/>
            </a:xfrm>
            <a:prstGeom prst="rect">
              <a:avLst/>
            </a:prstGeom>
            <a:noFill/>
            <a:ln w="2857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noAutofit/>
            </a:bodyPr>
            <a:lstStyle/>
            <a:p>
              <a:pPr>
                <a:lnSpc>
                  <a:spcPct val="125000"/>
                </a:lnSpc>
              </a:pPr>
              <a:r>
                <a:rPr lang="en-US" altLang="zh-CN" sz="1400" dirty="0">
                  <a:solidFill>
                    <a:schemeClr val="tx1">
                      <a:lumMod val="95000"/>
                      <a:lumOff val="5000"/>
                    </a:schemeClr>
                  </a:solidFill>
                </a:rPr>
                <a:t>[1] Pareja A, </a:t>
              </a:r>
              <a:r>
                <a:rPr lang="en-US" altLang="zh-CN" sz="1400" dirty="0" err="1">
                  <a:solidFill>
                    <a:schemeClr val="tx1">
                      <a:lumMod val="95000"/>
                      <a:lumOff val="5000"/>
                    </a:schemeClr>
                  </a:solidFill>
                </a:rPr>
                <a:t>Domeniconi</a:t>
              </a:r>
              <a:r>
                <a:rPr lang="en-US" altLang="zh-CN" sz="1400" dirty="0">
                  <a:solidFill>
                    <a:schemeClr val="tx1">
                      <a:lumMod val="95000"/>
                      <a:lumOff val="5000"/>
                    </a:schemeClr>
                  </a:solidFill>
                </a:rPr>
                <a:t> G, Chen J, et al. </a:t>
              </a:r>
              <a:r>
                <a:rPr lang="en-US" altLang="zh-CN" sz="1400" dirty="0" err="1">
                  <a:solidFill>
                    <a:schemeClr val="tx1">
                      <a:lumMod val="95000"/>
                      <a:lumOff val="5000"/>
                    </a:schemeClr>
                  </a:solidFill>
                </a:rPr>
                <a:t>Evolvegcn</a:t>
              </a:r>
              <a:r>
                <a:rPr lang="en-US" altLang="zh-CN" sz="1400" dirty="0">
                  <a:solidFill>
                    <a:schemeClr val="tx1">
                      <a:lumMod val="95000"/>
                      <a:lumOff val="5000"/>
                    </a:schemeClr>
                  </a:solidFill>
                </a:rPr>
                <a:t>: Evolving graph convolutional networks for dynamic graphs[C]//Proceedings of the AAAI conference on artificial intelligence. 2020, 34(04): 5363-5370.</a:t>
              </a:r>
            </a:p>
            <a:p>
              <a:pPr>
                <a:lnSpc>
                  <a:spcPct val="125000"/>
                </a:lnSpc>
              </a:pPr>
              <a:r>
                <a:rPr lang="en-US" altLang="zh-CN" sz="1400" dirty="0">
                  <a:solidFill>
                    <a:schemeClr val="tx1">
                      <a:lumMod val="95000"/>
                      <a:lumOff val="5000"/>
                    </a:schemeClr>
                  </a:solidFill>
                  <a:sym typeface="+mn-ea"/>
                </a:rPr>
                <a:t>[2]</a:t>
              </a:r>
              <a:r>
                <a:rPr lang="zh-CN" altLang="en-US" sz="1400" dirty="0">
                  <a:solidFill>
                    <a:schemeClr val="tx1">
                      <a:lumMod val="95000"/>
                      <a:lumOff val="5000"/>
                    </a:schemeClr>
                  </a:solidFill>
                  <a:sym typeface="+mn-ea"/>
                </a:rPr>
                <a:t> </a:t>
              </a:r>
              <a:r>
                <a:rPr lang="en-US" altLang="zh-CN" sz="1400" dirty="0">
                  <a:solidFill>
                    <a:schemeClr val="tx1">
                      <a:lumMod val="95000"/>
                      <a:lumOff val="5000"/>
                    </a:schemeClr>
                  </a:solidFill>
                </a:rPr>
                <a:t>Sankar A, Wu Y, Gou L, et al. </a:t>
              </a:r>
              <a:r>
                <a:rPr lang="en-US" altLang="zh-CN" sz="1400" dirty="0" err="1">
                  <a:solidFill>
                    <a:schemeClr val="tx1">
                      <a:lumMod val="95000"/>
                      <a:lumOff val="5000"/>
                    </a:schemeClr>
                  </a:solidFill>
                </a:rPr>
                <a:t>Dysat</a:t>
              </a:r>
              <a:r>
                <a:rPr lang="en-US" altLang="zh-CN" sz="1400" dirty="0">
                  <a:solidFill>
                    <a:schemeClr val="tx1">
                      <a:lumMod val="95000"/>
                      <a:lumOff val="5000"/>
                    </a:schemeClr>
                  </a:solidFill>
                </a:rPr>
                <a:t>: Deep neural representation learning on dynamic graphs via self-attention networks[C]//Proceedings of the 13th international conference on web search and data mining. 2020: 519-527.</a:t>
              </a:r>
            </a:p>
          </p:txBody>
        </p:sp>
        <p:sp>
          <p:nvSpPr>
            <p:cNvPr id="23" name="矩形 22">
              <a:extLst>
                <a:ext uri="{FF2B5EF4-FFF2-40B4-BE49-F238E27FC236}">
                  <a16:creationId xmlns:a16="http://schemas.microsoft.com/office/drawing/2014/main" id="{80EE6676-9DB6-46CE-8937-77324271AACB}"/>
                </a:ext>
              </a:extLst>
            </p:cNvPr>
            <p:cNvSpPr/>
            <p:nvPr/>
          </p:nvSpPr>
          <p:spPr>
            <a:xfrm>
              <a:off x="374245" y="3619001"/>
              <a:ext cx="2446020" cy="437430"/>
            </a:xfrm>
            <a:prstGeom prst="rect">
              <a:avLst/>
            </a:prstGeom>
            <a:solidFill>
              <a:srgbClr val="0070C0"/>
            </a:solidFill>
          </p:spPr>
          <p:txBody>
            <a:bodyPr wrap="square">
              <a:spAutoFit/>
            </a:bodyPr>
            <a:lstStyle/>
            <a:p>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sym typeface="+mn-ea"/>
                </a:rPr>
                <a:t>时序图表征学习模型研究</a:t>
              </a:r>
              <a:r>
                <a:rPr lang="zh-CN" altLang="en-US" sz="1600" b="1" dirty="0">
                  <a:solidFill>
                    <a:schemeClr val="bg1"/>
                  </a:solidFill>
                  <a:latin typeface="微软雅黑" panose="020B0503020204020204" pitchFamily="34" charset="-122"/>
                  <a:ea typeface="微软雅黑" panose="020B0503020204020204" pitchFamily="34" charset="-122"/>
                  <a:cs typeface="Calibri" panose="020F0502020204030204" charset="0"/>
                </a:rPr>
                <a:t>：</a:t>
              </a:r>
              <a:endParaRPr lang="en-US" altLang="zh-CN" sz="1600" b="1" dirty="0">
                <a:solidFill>
                  <a:schemeClr val="bg1"/>
                </a:solidFill>
                <a:latin typeface="微软雅黑" panose="020B0503020204020204" pitchFamily="34" charset="-122"/>
                <a:ea typeface="微软雅黑" panose="020B0503020204020204" pitchFamily="34" charset="-122"/>
                <a:cs typeface="Calibri" panose="020F050202020403020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additive="base">
                                        <p:cTn id="12" dur="500" fill="hold"/>
                                        <p:tgtEl>
                                          <p:spTgt spid="29"/>
                                        </p:tgtEl>
                                        <p:attrNameLst>
                                          <p:attrName>ppt_x</p:attrName>
                                        </p:attrNameLst>
                                      </p:cBhvr>
                                      <p:tavLst>
                                        <p:tav tm="0">
                                          <p:val>
                                            <p:strVal val="#ppt_x"/>
                                          </p:val>
                                        </p:tav>
                                        <p:tav tm="100000">
                                          <p:val>
                                            <p:strVal val="#ppt_x"/>
                                          </p:val>
                                        </p:tav>
                                      </p:tavLst>
                                    </p:anim>
                                    <p:anim calcmode="lin" valueType="num">
                                      <p:cBhvr additive="base">
                                        <p:cTn id="13" dur="500" fill="hold"/>
                                        <p:tgtEl>
                                          <p:spTgt spid="29"/>
                                        </p:tgtEl>
                                        <p:attrNameLst>
                                          <p:attrName>ppt_y</p:attrName>
                                        </p:attrNameLst>
                                      </p:cBhvr>
                                      <p:tavLst>
                                        <p:tav tm="0">
                                          <p:val>
                                            <p:strVal val="1+#ppt_h/2"/>
                                          </p:val>
                                        </p:tav>
                                        <p:tav tm="100000">
                                          <p:val>
                                            <p:strVal val="#ppt_y"/>
                                          </p:val>
                                        </p:tav>
                                      </p:tavLst>
                                    </p:anim>
                                  </p:childTnLst>
                                </p:cTn>
                              </p:par>
                              <p:par>
                                <p:cTn id="14" presetID="3" presetClass="entr" presetSubtype="1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blinds(horizontal)">
                                      <p:cBhvr>
                                        <p:cTn id="1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3475</TotalTime>
  <Words>4019</Words>
  <Application>Microsoft Office PowerPoint</Application>
  <PresentationFormat>全屏显示(4:3)</PresentationFormat>
  <Paragraphs>375</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等线</vt:lpstr>
      <vt:lpstr>黑体</vt:lpstr>
      <vt:lpstr>微软雅黑</vt:lpstr>
      <vt:lpstr>Arial</vt:lpstr>
      <vt:lpstr>Calibri</vt:lpstr>
      <vt:lpstr>Calibri Light</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xy</dc:creator>
  <cp:lastModifiedBy>one sky</cp:lastModifiedBy>
  <cp:revision>2694</cp:revision>
  <dcterms:created xsi:type="dcterms:W3CDTF">2018-12-04T05:33:00Z</dcterms:created>
  <dcterms:modified xsi:type="dcterms:W3CDTF">2023-05-08T02:59:52Z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