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29" r:id="rId2"/>
    <p:sldId id="335" r:id="rId3"/>
    <p:sldId id="341" r:id="rId4"/>
    <p:sldId id="362" r:id="rId5"/>
    <p:sldId id="372" r:id="rId6"/>
    <p:sldId id="336" r:id="rId7"/>
    <p:sldId id="407" r:id="rId8"/>
    <p:sldId id="344" r:id="rId9"/>
    <p:sldId id="406" r:id="rId10"/>
    <p:sldId id="376" r:id="rId11"/>
    <p:sldId id="408" r:id="rId12"/>
    <p:sldId id="337" r:id="rId13"/>
    <p:sldId id="339" r:id="rId14"/>
    <p:sldId id="347" r:id="rId15"/>
    <p:sldId id="404" r:id="rId16"/>
    <p:sldId id="403" r:id="rId17"/>
    <p:sldId id="409" r:id="rId18"/>
    <p:sldId id="410" r:id="rId19"/>
    <p:sldId id="338" r:id="rId20"/>
    <p:sldId id="375" r:id="rId21"/>
    <p:sldId id="40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37AA99C-9CDF-45C0-93AE-45E8E5B75093}">
          <p14:sldIdLst>
            <p14:sldId id="329"/>
            <p14:sldId id="335"/>
            <p14:sldId id="341"/>
            <p14:sldId id="362"/>
            <p14:sldId id="372"/>
            <p14:sldId id="336"/>
            <p14:sldId id="407"/>
            <p14:sldId id="344"/>
            <p14:sldId id="406"/>
            <p14:sldId id="376"/>
            <p14:sldId id="408"/>
            <p14:sldId id="337"/>
            <p14:sldId id="339"/>
            <p14:sldId id="347"/>
            <p14:sldId id="404"/>
            <p14:sldId id="403"/>
            <p14:sldId id="409"/>
            <p14:sldId id="410"/>
            <p14:sldId id="338"/>
            <p14:sldId id="375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26">
          <p15:clr>
            <a:srgbClr val="A4A3A4"/>
          </p15:clr>
        </p15:guide>
        <p15:guide id="2" pos="380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宇晨" initials="王宇晨" lastIdx="1" clrIdx="0"/>
  <p:cmAuthor id="2" name="wang yuchen" initials="wy" lastIdx="1" clrIdx="1"/>
  <p:cmAuthor id="3" name="ASUS" initials="A" lastIdx="1" clrIdx="2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409A"/>
    <a:srgbClr val="6E8360"/>
    <a:srgbClr val="459F2D"/>
    <a:srgbClr val="B84232"/>
    <a:srgbClr val="9A603D"/>
    <a:srgbClr val="9B623F"/>
    <a:srgbClr val="FFA95B"/>
    <a:srgbClr val="7BA7C5"/>
    <a:srgbClr val="C8352E"/>
    <a:srgbClr val="9BAA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27" autoAdjust="0"/>
    <p:restoredTop sz="85390" autoAdjust="0"/>
  </p:normalViewPr>
  <p:slideViewPr>
    <p:cSldViewPr snapToGrid="0">
      <p:cViewPr varScale="1">
        <p:scale>
          <a:sx n="73" d="100"/>
          <a:sy n="73" d="100"/>
        </p:scale>
        <p:origin x="1315" y="62"/>
      </p:cViewPr>
      <p:guideLst>
        <p:guide orient="horz" pos="2226"/>
        <p:guide pos="3801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507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797A1-4835-44A0-92EB-AD5452DEE273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767F2-0C03-406D-8BA6-A174136B24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28764-9015-4647-AA92-F749CEE7B340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34212-A9A7-4B0A-843A-3259CA5895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老师同学们，大家好，今天给大家带来一篇被</a:t>
            </a:r>
            <a:r>
              <a:rPr lang="en-US" altLang="zh-CN" dirty="0"/>
              <a:t>EuroSys23</a:t>
            </a:r>
            <a:r>
              <a:rPr lang="zh-CN" altLang="en-US" dirty="0"/>
              <a:t>接受的文章</a:t>
            </a:r>
            <a:r>
              <a:rPr lang="en-US" altLang="zh-CN" dirty="0"/>
              <a:t>,Egeria</a:t>
            </a:r>
            <a:r>
              <a:rPr lang="zh-CN" altLang="en-US" dirty="0"/>
              <a:t>，知识导向层冻结的</a:t>
            </a:r>
            <a:r>
              <a:rPr lang="en-US" altLang="zh-CN" dirty="0"/>
              <a:t>DNN</a:t>
            </a:r>
            <a:r>
              <a:rPr lang="zh-CN" altLang="en-US" dirty="0"/>
              <a:t>训练方法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E634212-A9A7-4B0A-843A-3259CA58953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effectLst/>
                <a:latin typeface="-apple-system"/>
              </a:rPr>
              <a:t>Egeria</a:t>
            </a:r>
            <a:r>
              <a:rPr lang="zh-CN" altLang="en-US" b="0" i="0" dirty="0">
                <a:effectLst/>
                <a:latin typeface="-apple-system"/>
              </a:rPr>
              <a:t>使用训练模型的最新快照在</a:t>
            </a:r>
            <a:r>
              <a:rPr lang="en-US" altLang="zh-CN" b="0" i="0" dirty="0">
                <a:effectLst/>
                <a:latin typeface="-apple-system"/>
              </a:rPr>
              <a:t>CPU</a:t>
            </a:r>
            <a:r>
              <a:rPr lang="zh-CN" altLang="en-US" b="0" i="0" dirty="0">
                <a:effectLst/>
                <a:latin typeface="-apple-system"/>
              </a:rPr>
              <a:t>上生成参考模型。 之后，</a:t>
            </a:r>
            <a:r>
              <a:rPr lang="en-US" altLang="zh-CN" b="0" i="0" dirty="0">
                <a:effectLst/>
                <a:latin typeface="-apple-system"/>
              </a:rPr>
              <a:t>Egeria</a:t>
            </a:r>
            <a:r>
              <a:rPr lang="zh-CN" altLang="en-US" b="0" i="0" dirty="0">
                <a:effectLst/>
                <a:latin typeface="-apple-system"/>
              </a:rPr>
              <a:t>收集完整模型及其塑性评估参考模型最前面的非冻结层的中间激活</a:t>
            </a:r>
            <a:r>
              <a:rPr lang="en-US" altLang="zh-CN" b="0" i="0" dirty="0">
                <a:effectLst/>
                <a:latin typeface="-apple-system"/>
              </a:rPr>
              <a:t>(§4.1)</a:t>
            </a:r>
            <a:r>
              <a:rPr lang="zh-CN" altLang="en-US" b="0" i="0" dirty="0">
                <a:effectLst/>
                <a:latin typeface="-apple-system"/>
              </a:rPr>
              <a:t>，一旦该层达到收敛准则</a:t>
            </a:r>
            <a:r>
              <a:rPr lang="en-US" altLang="zh-CN" b="0" i="0" dirty="0">
                <a:effectLst/>
                <a:latin typeface="-apple-system"/>
              </a:rPr>
              <a:t>(§4.2)</a:t>
            </a:r>
            <a:r>
              <a:rPr lang="zh-CN" altLang="en-US" b="0" i="0" dirty="0">
                <a:effectLst/>
                <a:latin typeface="-apple-system"/>
              </a:rPr>
              <a:t>，就冻结该层，并移动到下一个激活层。 </a:t>
            </a:r>
            <a:r>
              <a:rPr lang="en-US" altLang="zh-CN" b="0" i="0" dirty="0">
                <a:effectLst/>
                <a:latin typeface="-apple-system"/>
              </a:rPr>
              <a:t>Egeria</a:t>
            </a:r>
            <a:r>
              <a:rPr lang="zh-CN" altLang="en-US" b="0" i="0" dirty="0">
                <a:effectLst/>
                <a:latin typeface="-apple-system"/>
              </a:rPr>
              <a:t>排除了</a:t>
            </a:r>
            <a:r>
              <a:rPr lang="en-US" altLang="zh-CN" b="0" i="0" dirty="0">
                <a:effectLst/>
                <a:latin typeface="-apple-system"/>
              </a:rPr>
              <a:t>BP</a:t>
            </a:r>
            <a:r>
              <a:rPr lang="zh-CN" altLang="en-US" b="0" i="0" dirty="0">
                <a:effectLst/>
                <a:latin typeface="-apple-system"/>
              </a:rPr>
              <a:t>过程中的冻结层（以及分布式训练情况下的参数同步），以加速训练。 同时，</a:t>
            </a:r>
            <a:r>
              <a:rPr lang="en-US" altLang="zh-CN" b="0" i="0" dirty="0">
                <a:effectLst/>
                <a:latin typeface="-apple-system"/>
              </a:rPr>
              <a:t>Egeria</a:t>
            </a:r>
            <a:r>
              <a:rPr lang="zh-CN" altLang="en-US" b="0" i="0" dirty="0">
                <a:effectLst/>
                <a:latin typeface="-apple-system"/>
              </a:rPr>
              <a:t>将冻结层的激活缓存到磁盘上，这样我们也可以通过预取相同输入的中间结果来跳过</a:t>
            </a:r>
            <a:r>
              <a:rPr lang="en-US" altLang="zh-CN" b="0" i="0" dirty="0">
                <a:effectLst/>
                <a:latin typeface="-apple-system"/>
              </a:rPr>
              <a:t>FP</a:t>
            </a:r>
            <a:r>
              <a:rPr lang="zh-CN" altLang="en-US" b="0" i="0" dirty="0">
                <a:effectLst/>
                <a:latin typeface="-apple-system"/>
              </a:rPr>
              <a:t>计算</a:t>
            </a:r>
            <a:r>
              <a:rPr lang="en-US" altLang="zh-CN" b="0" i="0" dirty="0">
                <a:effectLst/>
                <a:latin typeface="-apple-system"/>
              </a:rPr>
              <a:t>(§4.3)</a:t>
            </a:r>
            <a:r>
              <a:rPr lang="zh-CN" altLang="en-US" b="0" i="0" dirty="0">
                <a:effectLst/>
                <a:latin typeface="-apple-system"/>
              </a:rPr>
              <a:t>。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215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effectLst/>
                <a:latin typeface="-apple-system"/>
              </a:rPr>
              <a:t>在</a:t>
            </a:r>
            <a:r>
              <a:rPr lang="en-US" altLang="zh-CN" b="0" i="0" dirty="0">
                <a:effectLst/>
                <a:latin typeface="-apple-system"/>
              </a:rPr>
              <a:t>Egeria</a:t>
            </a:r>
            <a:r>
              <a:rPr lang="zh-CN" altLang="en-US" b="0" i="0" dirty="0">
                <a:effectLst/>
                <a:latin typeface="-apple-system"/>
              </a:rPr>
              <a:t>组织架构中包含两部分，一部分是控制器，一部分是工作器。</a:t>
            </a:r>
            <a:r>
              <a:rPr lang="zh-CN" altLang="en-US" sz="1200" dirty="0"/>
              <a:t>控制器：</a:t>
            </a:r>
            <a:r>
              <a:rPr lang="zh-CN" altLang="en-US" sz="1200" b="0" i="0" dirty="0">
                <a:effectLst/>
                <a:latin typeface="-apple-system"/>
              </a:rPr>
              <a:t>管理参考模型的生命周期，包括它的生成和执行，为可塑性评估收集数据，并为工人做出层冻结</a:t>
            </a:r>
            <a:r>
              <a:rPr lang="en-US" altLang="zh-CN" sz="1200" b="0" i="0" dirty="0">
                <a:effectLst/>
                <a:latin typeface="-apple-system"/>
              </a:rPr>
              <a:t>/</a:t>
            </a:r>
            <a:r>
              <a:rPr lang="zh-CN" altLang="en-US" sz="1200" b="0" i="0" dirty="0">
                <a:effectLst/>
                <a:latin typeface="-apple-system"/>
              </a:rPr>
              <a:t>解冻决定。</a:t>
            </a:r>
            <a:r>
              <a:rPr lang="zh-CN" altLang="en-US" sz="1200" dirty="0"/>
              <a:t>工作器：进行</a:t>
            </a:r>
            <a:r>
              <a:rPr lang="en-US" altLang="zh-CN" sz="1200" dirty="0"/>
              <a:t>DNN</a:t>
            </a:r>
            <a:r>
              <a:rPr lang="zh-CN" altLang="en-US" sz="1200" dirty="0"/>
              <a:t>的训练，并</a:t>
            </a:r>
            <a:r>
              <a:rPr lang="zh-CN" altLang="en-US" sz="1200" b="0" i="0" dirty="0">
                <a:effectLst/>
                <a:latin typeface="-apple-system"/>
              </a:rPr>
              <a:t>执行</a:t>
            </a:r>
            <a:r>
              <a:rPr lang="en-US" altLang="zh-CN" sz="1200" b="0" i="0" dirty="0">
                <a:effectLst/>
                <a:latin typeface="-apple-system"/>
              </a:rPr>
              <a:t>Egeria</a:t>
            </a:r>
            <a:r>
              <a:rPr lang="zh-CN" altLang="en-US" sz="1200" b="0" i="0" dirty="0">
                <a:effectLst/>
                <a:latin typeface="-apple-system"/>
              </a:rPr>
              <a:t>任务，包含很多对外接口，通过控制器进行调度。</a:t>
            </a:r>
            <a:endParaRPr lang="zh-CN" altLang="en-US" sz="1200" dirty="0"/>
          </a:p>
          <a:p>
            <a:r>
              <a:rPr lang="zh-CN" altLang="en-US" b="0" i="0" dirty="0">
                <a:effectLst/>
                <a:latin typeface="-apple-system"/>
              </a:rPr>
              <a:t>在上图中，可以看出，</a:t>
            </a:r>
            <a:r>
              <a:rPr lang="en-US" altLang="zh-CN" b="0" i="0" dirty="0">
                <a:effectLst/>
                <a:latin typeface="-apple-system"/>
              </a:rPr>
              <a:t>Egeria</a:t>
            </a:r>
            <a:r>
              <a:rPr lang="zh-CN" altLang="en-US" b="0" i="0" dirty="0">
                <a:effectLst/>
                <a:latin typeface="-apple-system"/>
              </a:rPr>
              <a:t>是按照分布式架构组织起来的，实线表示设备和逻辑边界； 虚线表示机器。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240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929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可以看到在达到目标精度时，使用</a:t>
            </a:r>
            <a:r>
              <a:rPr kumimoji="1" lang="en-US" altLang="zh-CN" dirty="0"/>
              <a:t>Egeria</a:t>
            </a:r>
            <a:r>
              <a:rPr kumimoji="1" lang="zh-CN" altLang="en-US" dirty="0"/>
              <a:t>加速</a:t>
            </a:r>
            <a:r>
              <a:rPr kumimoji="1" lang="en-US" altLang="zh-CN" dirty="0"/>
              <a:t>DNN</a:t>
            </a:r>
            <a:r>
              <a:rPr kumimoji="1" lang="zh-CN" altLang="en-US" dirty="0"/>
              <a:t>的训练效果相比于基线非常显著。尤其对于</a:t>
            </a:r>
            <a:r>
              <a:rPr kumimoji="1" lang="en-US" altLang="zh-CN" dirty="0"/>
              <a:t>NLP</a:t>
            </a:r>
            <a:r>
              <a:rPr kumimoji="1" lang="zh-CN" altLang="en-US" dirty="0"/>
              <a:t>中的两个任务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机器翻译和问题回答，在</a:t>
            </a:r>
            <a:r>
              <a:rPr kumimoji="1" lang="en-US" altLang="zh-CN" dirty="0"/>
              <a:t>Transformer-Base</a:t>
            </a:r>
            <a:r>
              <a:rPr kumimoji="1" lang="zh-CN" altLang="en-US" dirty="0"/>
              <a:t>和</a:t>
            </a:r>
            <a:r>
              <a:rPr kumimoji="1" lang="en-US" altLang="zh-CN" dirty="0"/>
              <a:t>BERT-Base</a:t>
            </a:r>
            <a:r>
              <a:rPr kumimoji="1" lang="zh-CN" altLang="en-US" dirty="0"/>
              <a:t>上的加速效果都达到了百分之四十以上。加速的原因当然是因为冻结技术的应用，节省了计算和通信的开销。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dirty="0">
              <a:solidFill>
                <a:srgbClr val="02409A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5932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-apple-system"/>
              </a:rPr>
              <a:t>用于图像分类的</a:t>
            </a:r>
            <a:r>
              <a:rPr lang="en-US" altLang="zh-CN" b="0" i="0" dirty="0">
                <a:effectLst/>
                <a:latin typeface="-apple-system"/>
              </a:rPr>
              <a:t>Resnet-50</a:t>
            </a:r>
            <a:r>
              <a:rPr lang="zh-CN" altLang="en-US" b="0" i="0" dirty="0">
                <a:effectLst/>
                <a:latin typeface="-apple-system"/>
              </a:rPr>
              <a:t>是一个流行的</a:t>
            </a:r>
            <a:r>
              <a:rPr lang="en-US" altLang="zh-CN" b="0" i="0" dirty="0">
                <a:effectLst/>
                <a:latin typeface="-apple-system"/>
              </a:rPr>
              <a:t>CNN</a:t>
            </a:r>
            <a:r>
              <a:rPr lang="zh-CN" altLang="en-US" b="0" i="0" dirty="0">
                <a:effectLst/>
                <a:latin typeface="-apple-system"/>
              </a:rPr>
              <a:t>基准模型。 它由</a:t>
            </a:r>
            <a:r>
              <a:rPr lang="en-US" altLang="zh-CN" b="0" i="0" dirty="0">
                <a:effectLst/>
                <a:latin typeface="-apple-system"/>
              </a:rPr>
              <a:t>48</a:t>
            </a:r>
            <a:r>
              <a:rPr lang="zh-CN" altLang="en-US" b="0" i="0" dirty="0">
                <a:effectLst/>
                <a:latin typeface="-apple-system"/>
              </a:rPr>
              <a:t>个层模块组成。 在</a:t>
            </a:r>
            <a:r>
              <a:rPr lang="en-US" altLang="zh-CN" b="0" i="0" dirty="0">
                <a:effectLst/>
                <a:latin typeface="-apple-system"/>
              </a:rPr>
              <a:t>90</a:t>
            </a:r>
            <a:r>
              <a:rPr lang="zh-CN" altLang="en-US" b="0" i="0" dirty="0">
                <a:effectLst/>
                <a:latin typeface="-apple-system"/>
              </a:rPr>
              <a:t>个训练周期内，</a:t>
            </a:r>
            <a:r>
              <a:rPr lang="en-US" altLang="zh-CN" b="0" i="0" dirty="0">
                <a:effectLst/>
                <a:latin typeface="-apple-system"/>
              </a:rPr>
              <a:t>Egeria</a:t>
            </a:r>
            <a:r>
              <a:rPr lang="zh-CN" altLang="en-US" b="0" i="0" dirty="0">
                <a:effectLst/>
                <a:latin typeface="-apple-system"/>
              </a:rPr>
              <a:t>达到基线精度，而</a:t>
            </a:r>
            <a:r>
              <a:rPr lang="en-US" altLang="zh-CN" b="0" i="0" dirty="0" err="1">
                <a:effectLst/>
                <a:latin typeface="-apple-system"/>
              </a:rPr>
              <a:t>AutoFreeze</a:t>
            </a:r>
            <a:r>
              <a:rPr lang="zh-CN" altLang="en-US" b="0" i="0" dirty="0">
                <a:effectLst/>
                <a:latin typeface="-apple-system"/>
              </a:rPr>
              <a:t>和</a:t>
            </a:r>
            <a:r>
              <a:rPr lang="en-US" altLang="zh-CN" b="0" i="0" dirty="0">
                <a:effectLst/>
                <a:latin typeface="-apple-system"/>
              </a:rPr>
              <a:t>Skip-Conv</a:t>
            </a:r>
            <a:r>
              <a:rPr lang="zh-CN" altLang="en-US" b="0" i="0" dirty="0">
                <a:effectLst/>
                <a:latin typeface="-apple-system"/>
              </a:rPr>
              <a:t>分别损失</a:t>
            </a:r>
            <a:r>
              <a:rPr lang="en-US" altLang="zh-CN" b="0" i="0" dirty="0">
                <a:effectLst/>
                <a:latin typeface="-apple-system"/>
              </a:rPr>
              <a:t>1.5%</a:t>
            </a:r>
            <a:r>
              <a:rPr lang="zh-CN" altLang="en-US" b="0" i="0" dirty="0">
                <a:effectLst/>
                <a:latin typeface="-apple-system"/>
              </a:rPr>
              <a:t>和</a:t>
            </a:r>
            <a:r>
              <a:rPr lang="en-US" altLang="zh-CN" b="0" i="0" dirty="0">
                <a:effectLst/>
                <a:latin typeface="-apple-system"/>
              </a:rPr>
              <a:t>2.6%</a:t>
            </a:r>
            <a:r>
              <a:rPr lang="zh-CN" altLang="en-US" b="0" i="0" dirty="0">
                <a:effectLst/>
                <a:latin typeface="-apple-system"/>
              </a:rPr>
              <a:t>。</a:t>
            </a:r>
            <a:r>
              <a:rPr lang="en-US" altLang="zh-CN" b="0" i="0" dirty="0">
                <a:effectLst/>
                <a:latin typeface="-apple-system"/>
              </a:rPr>
              <a:t>Egeria</a:t>
            </a:r>
            <a:r>
              <a:rPr lang="zh-CN" altLang="en-US" b="0" i="0" dirty="0">
                <a:effectLst/>
                <a:latin typeface="-apple-system"/>
              </a:rPr>
              <a:t>要比</a:t>
            </a:r>
            <a:r>
              <a:rPr lang="en-US" altLang="zh-CN" b="0" i="0" dirty="0">
                <a:effectLst/>
                <a:latin typeface="-apple-system"/>
              </a:rPr>
              <a:t> </a:t>
            </a:r>
            <a:r>
              <a:rPr lang="en-US" altLang="zh-CN" b="0" i="0" dirty="0" err="1">
                <a:effectLst/>
                <a:latin typeface="-apple-system"/>
              </a:rPr>
              <a:t>AutoFreeze</a:t>
            </a:r>
            <a:r>
              <a:rPr lang="zh-CN" altLang="en-US" b="0" i="0" dirty="0">
                <a:effectLst/>
                <a:latin typeface="-apple-system"/>
              </a:rPr>
              <a:t>和</a:t>
            </a:r>
            <a:r>
              <a:rPr lang="en-US" altLang="zh-CN" b="0" i="0" dirty="0">
                <a:effectLst/>
                <a:latin typeface="-apple-system"/>
              </a:rPr>
              <a:t>Skip-Conv</a:t>
            </a:r>
            <a:r>
              <a:rPr lang="zh-CN" altLang="en-US" b="0" i="0" dirty="0">
                <a:effectLst/>
                <a:latin typeface="-apple-system"/>
              </a:rPr>
              <a:t>在精度保持上表现的好。</a:t>
            </a:r>
            <a:endParaRPr lang="en-US" altLang="zh-CN" b="0" i="0" dirty="0"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151920"/>
                </a:solidFill>
                <a:effectLst/>
                <a:latin typeface="-apple-system"/>
                <a:ea typeface="Microsoft YaHei" panose="020B0503020204020204" pitchFamily="34" charset="-122"/>
              </a:rPr>
              <a:t>在</a:t>
            </a:r>
            <a:r>
              <a:rPr lang="zh-CN" altLang="en-US" b="0" i="0" dirty="0">
                <a:solidFill>
                  <a:srgbClr val="1519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语义分割、机器翻译和问题回答任务中的模型训练也产生了相似的效果。</a:t>
            </a:r>
            <a:endParaRPr lang="en-US" altLang="zh-CN" b="0" i="0" dirty="0">
              <a:solidFill>
                <a:srgbClr val="15192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effectLst/>
                <a:latin typeface="-apple-system"/>
              </a:rPr>
              <a:t>这是因为</a:t>
            </a:r>
            <a:r>
              <a:rPr lang="en-US" altLang="zh-CN" b="0" i="0" dirty="0">
                <a:effectLst/>
                <a:latin typeface="-apple-system"/>
              </a:rPr>
              <a:t>EGERIA</a:t>
            </a:r>
            <a:r>
              <a:rPr lang="zh-CN" altLang="en-US" b="0" i="0" dirty="0">
                <a:effectLst/>
                <a:latin typeface="-apple-system"/>
              </a:rPr>
              <a:t>的解冻机制使冻结层重新启动，以达到相同水平的训练效果。性能的提高主要来自于后期的训练阶段，也就是</a:t>
            </a:r>
            <a:r>
              <a:rPr lang="en-US" altLang="zh-CN" b="0" i="0" dirty="0">
                <a:effectLst/>
                <a:latin typeface="-apple-system"/>
              </a:rPr>
              <a:t>Egeria</a:t>
            </a:r>
            <a:r>
              <a:rPr lang="zh-CN" altLang="en-US" b="0" i="0" dirty="0">
                <a:effectLst/>
                <a:latin typeface="-apple-system"/>
              </a:rPr>
              <a:t>冻结了含有更多参数的深层模块。</a:t>
            </a:r>
            <a:endParaRPr lang="en-US" altLang="zh-CN" b="0" i="0" dirty="0">
              <a:effectLst/>
              <a:latin typeface="-apple-system"/>
            </a:endParaRPr>
          </a:p>
          <a:p>
            <a:r>
              <a:rPr lang="zh-CN" altLang="en-US" b="0" i="0" dirty="0">
                <a:effectLst/>
                <a:latin typeface="-apple-system"/>
              </a:rPr>
              <a:t>。同时，</a:t>
            </a:r>
            <a:r>
              <a:rPr lang="en-US" altLang="zh-CN" b="0" i="0" dirty="0">
                <a:effectLst/>
                <a:latin typeface="-apple-system"/>
              </a:rPr>
              <a:t>SP</a:t>
            </a:r>
            <a:r>
              <a:rPr lang="zh-CN" altLang="en-US" b="0" i="0" dirty="0">
                <a:effectLst/>
                <a:latin typeface="-apple-system"/>
              </a:rPr>
              <a:t>损失可以更好地捕捉激活之间的高水平相似性。</a:t>
            </a:r>
            <a:endParaRPr lang="en-US" altLang="zh-CN" b="0" i="0" dirty="0">
              <a:solidFill>
                <a:srgbClr val="15192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0037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8286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effectLst/>
                <a:latin typeface="-apple-system"/>
              </a:rPr>
              <a:t>INT8</a:t>
            </a:r>
            <a:r>
              <a:rPr lang="zh-CN" altLang="en-US" b="0" i="0" dirty="0">
                <a:effectLst/>
                <a:latin typeface="-apple-system"/>
              </a:rPr>
              <a:t>是本文模型，我们可以发现</a:t>
            </a:r>
            <a:r>
              <a:rPr lang="en-US" altLang="zh-CN" b="0" i="0" dirty="0">
                <a:effectLst/>
                <a:latin typeface="-apple-system"/>
              </a:rPr>
              <a:t>INT8</a:t>
            </a:r>
            <a:r>
              <a:rPr lang="zh-CN" altLang="en-US" b="0" i="0" dirty="0">
                <a:effectLst/>
                <a:latin typeface="-apple-system"/>
              </a:rPr>
              <a:t>量化参考模型（平均精度低</a:t>
            </a:r>
            <a:r>
              <a:rPr lang="en-US" altLang="zh-CN" b="0" i="0" dirty="0">
                <a:effectLst/>
                <a:latin typeface="-apple-system"/>
              </a:rPr>
              <a:t>0.6%</a:t>
            </a:r>
            <a:r>
              <a:rPr lang="zh-CN" altLang="en-US" b="0" i="0" dirty="0">
                <a:effectLst/>
                <a:latin typeface="-apple-system"/>
              </a:rPr>
              <a:t>）不会降低最终的精度，并且可以大大提高获得中间激活的推理速度。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4957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首先我们来看研究背景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494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深度神经网络的训练包含三个部分，首先是</a:t>
            </a:r>
            <a:r>
              <a:rPr lang="zh-CN" altLang="zh-CN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正向传播。从训练集中读取带有标签的数据，通过隐藏层和激活层运算，最后由输出层输出结果。</a:t>
            </a:r>
            <a:endParaRPr lang="en-US" altLang="zh-CN" sz="12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然后是</a:t>
            </a:r>
            <a:r>
              <a:rPr lang="zh-CN" altLang="zh-CN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反向传播。正向传播输出结果后，需要与训练集本身的标签进行比对，</a:t>
            </a:r>
            <a:r>
              <a:rPr lang="zh-CN" altLang="en-US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</a:t>
            </a:r>
            <a:r>
              <a:rPr lang="zh-CN" altLang="zh-CN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误差</a:t>
            </a:r>
            <a:r>
              <a:rPr lang="zh-CN" altLang="en-US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，然后通过反向传播</a:t>
            </a:r>
            <a:r>
              <a:rPr lang="zh-CN" altLang="zh-CN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依次求出各层参数的梯度</a:t>
            </a:r>
            <a:r>
              <a:rPr lang="zh-CN" altLang="en-US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，根据梯度进行参数更新</a:t>
            </a:r>
            <a:r>
              <a:rPr lang="zh-CN" altLang="zh-CN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反向传播</a:t>
            </a:r>
            <a:r>
              <a:rPr lang="zh-CN" altLang="zh-CN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时需要用到相应层前向传播的中间结果</a:t>
            </a:r>
            <a:r>
              <a:rPr lang="zh-CN" altLang="en-US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，最后在完成一次训练后，继续进行迭代，直至模型收敛。</a:t>
            </a:r>
            <a:endParaRPr lang="en-US" altLang="zh-CN" sz="12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i="0" dirty="0">
              <a:solidFill>
                <a:srgbClr val="15192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solidFill>
                  <a:srgbClr val="02409A"/>
                </a:solidFill>
              </a:rPr>
              <a:t>在本文中，将利用前层收敛快的知识，从前向后逐层冻结。并设置缓存存储前层的中间激活值，来加速训练。</a:t>
            </a:r>
            <a:endParaRPr lang="en-US" altLang="zh-CN" sz="1200" b="1" dirty="0">
              <a:solidFill>
                <a:srgbClr val="02409A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-apple-system"/>
              </a:rPr>
              <a:t>总结来说就是，当层性能稳定时冻结层，当学习速率下降时解冻层。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323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因为本文主要算法是借鉴知识蒸馏技术构建参考模型，所以首先介绍下参考模型。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810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算法输入是</a:t>
            </a:r>
            <a:r>
              <a:rPr lang="en-US" altLang="zh-CN" dirty="0"/>
              <a:t>AT</a:t>
            </a:r>
            <a:r>
              <a:rPr lang="zh-CN" altLang="en-US" dirty="0"/>
              <a:t>和</a:t>
            </a:r>
            <a:r>
              <a:rPr lang="en-US" altLang="zh-CN" dirty="0"/>
              <a:t>AR</a:t>
            </a:r>
            <a:r>
              <a:rPr lang="zh-CN" altLang="en-US" dirty="0"/>
              <a:t>，表示为第</a:t>
            </a:r>
            <a:r>
              <a:rPr lang="en-US" altLang="zh-CN" dirty="0" err="1"/>
              <a:t>i</a:t>
            </a:r>
            <a:r>
              <a:rPr lang="zh-CN" altLang="en-US" dirty="0"/>
              <a:t>轮，第</a:t>
            </a:r>
            <a:r>
              <a:rPr lang="en-US" altLang="zh-CN" dirty="0"/>
              <a:t>l</a:t>
            </a:r>
            <a:r>
              <a:rPr lang="zh-CN" altLang="en-US" dirty="0"/>
              <a:t>层模块的中间激活值，并定义两个超参数，</a:t>
            </a:r>
            <a:r>
              <a:rPr lang="en-US" altLang="zh-CN" dirty="0"/>
              <a:t>W</a:t>
            </a:r>
            <a:r>
              <a:rPr lang="zh-CN" altLang="en-US" dirty="0"/>
              <a:t>表示计数器和历史缓冲区大小的阈值，</a:t>
            </a:r>
            <a:r>
              <a:rPr lang="en-US" altLang="zh-CN" dirty="0"/>
              <a:t>T</a:t>
            </a:r>
            <a:r>
              <a:rPr lang="zh-CN" altLang="en-US" dirty="0"/>
              <a:t>表示收敛标准的阈值。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当当前层未达到收敛条件时，就需要计算当前层的可塑性，来作为先验知识，为之后的冻结决策做出贡献。可塑性计算的过程如下：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首先，计算</a:t>
            </a:r>
            <a:r>
              <a:rPr lang="en-US" altLang="zh-CN" dirty="0"/>
              <a:t>SP</a:t>
            </a:r>
            <a:r>
              <a:rPr lang="zh-CN" altLang="en-US" dirty="0"/>
              <a:t>损失，</a:t>
            </a:r>
            <a:r>
              <a:rPr lang="en-US" altLang="zh-CN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</a:t>
            </a:r>
            <a:r>
              <a:rPr lang="zh-CN" altLang="en-US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损失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是在知识蒸馏领域去衡量</a:t>
            </a:r>
            <a:r>
              <a:rPr lang="en-US" altLang="zh-CN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student</a:t>
            </a:r>
            <a:r>
              <a:rPr lang="zh-CN" altLang="en-US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网络的输出与</a:t>
            </a:r>
            <a:r>
              <a:rPr lang="en-US" altLang="zh-CN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teacher</a:t>
            </a:r>
            <a:r>
              <a:rPr lang="zh-CN" altLang="en-US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网络输出的差异的指标，在本文中就是去衡量参考模型和训练模型中间激活的差异。具体计算请参考</a:t>
            </a:r>
            <a:r>
              <a:rPr lang="en-US" altLang="zh-CN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[1]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之后，根据得到的</a:t>
            </a:r>
            <a:r>
              <a:rPr lang="en-US" altLang="zh-CN" dirty="0"/>
              <a:t>SP</a:t>
            </a:r>
            <a:r>
              <a:rPr lang="zh-CN" altLang="en-US" dirty="0"/>
              <a:t>损失值，以历史缓冲区大小</a:t>
            </a:r>
            <a:r>
              <a:rPr lang="en-US" altLang="zh-CN" dirty="0"/>
              <a:t>W</a:t>
            </a:r>
            <a:r>
              <a:rPr lang="zh-CN" altLang="en-US" dirty="0"/>
              <a:t>取滑动平均值，并更新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可塑性列表，最后使用</a:t>
            </a:r>
            <a:r>
              <a:rPr lang="zh-CN" altLang="en-US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线性最小二乘法拟合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，得到回归值，作为最终可塑性输出值。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当可塑性输出值达到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收敛验证标准，将计数器累加。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而冻结标准就非常直观了：</a:t>
            </a:r>
            <a:r>
              <a:rPr lang="zh-CN" altLang="en-US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如果层的可塑性在迭代中变得稳定，即达到计数阈值</a:t>
            </a:r>
            <a:r>
              <a:rPr lang="en-US" altLang="zh-CN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那么</a:t>
            </a:r>
            <a:r>
              <a:rPr lang="en-US" altLang="zh-CN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Egeria</a:t>
            </a:r>
            <a:r>
              <a:rPr lang="zh-CN" altLang="en-US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认为它的语义性能是稳定的，可以安全地冻结它。并为下一层指定冻结策略。</a:t>
            </a:r>
            <a:endParaRPr lang="en-US" altLang="zh-CN" b="0" i="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最后，根据学习率调度策略，如果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lang="zh-CN" altLang="en-US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学习率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下降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90%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，就解冻所有冻结层，重新进行训练。针对循环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调度可以自定义解冻机制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149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oter Placeholder 4"/>
          <p:cNvSpPr txBox="1"/>
          <p:nvPr userDrawn="1"/>
        </p:nvSpPr>
        <p:spPr>
          <a:xfrm>
            <a:off x="4048376" y="64134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lang="en-US" altLang="zh-CN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Southeast University</a:t>
            </a:r>
          </a:p>
        </p:txBody>
      </p:sp>
      <p:sp>
        <p:nvSpPr>
          <p:cNvPr id="25" name="日期占位符 3"/>
          <p:cNvSpPr txBox="1"/>
          <p:nvPr userDrawn="1"/>
        </p:nvSpPr>
        <p:spPr>
          <a:xfrm>
            <a:off x="838200" y="64134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650424-F945-4EC2-8594-4948CA017EDA}" type="datetime1">
              <a:rPr lang="zh-CN" altLang="en-US" sz="1200" smtClean="0">
                <a:solidFill>
                  <a:schemeClr val="tx1"/>
                </a:solidFill>
                <a:latin typeface="+mn-lt"/>
              </a:rPr>
              <a:t>2023/9/15</a:t>
            </a:fld>
            <a:endParaRPr lang="zh-CN" altLang="en-US" sz="120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823422"/>
            <a:ext cx="12192000" cy="22819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/>
          <p:cNvSpPr/>
          <p:nvPr userDrawn="1"/>
        </p:nvSpPr>
        <p:spPr>
          <a:xfrm>
            <a:off x="243601" y="173419"/>
            <a:ext cx="11718700" cy="740981"/>
          </a:xfrm>
          <a:prstGeom prst="roundRect">
            <a:avLst/>
          </a:prstGeom>
          <a:solidFill>
            <a:srgbClr val="6E8360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238829" y="6407033"/>
            <a:ext cx="72347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2A5E12F-523A-4D75-95A2-779F57F5D9E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" t="-1" r="68184" b="524"/>
          <a:stretch>
            <a:fillRect/>
          </a:stretch>
        </p:blipFill>
        <p:spPr>
          <a:xfrm>
            <a:off x="11289945" y="233289"/>
            <a:ext cx="621240" cy="621240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291114" y="258953"/>
            <a:ext cx="10122886" cy="569912"/>
          </a:xfrm>
        </p:spPr>
        <p:txBody>
          <a:bodyPr>
            <a:normAutofit/>
          </a:bodyPr>
          <a:lstStyle>
            <a:lvl1pPr marL="0" indent="0" fontAlgn="ctr">
              <a:lnSpc>
                <a:spcPct val="10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11288" y="3866330"/>
            <a:ext cx="3186947" cy="1661357"/>
          </a:xfrm>
          <a:prstGeom prst="rect">
            <a:avLst/>
          </a:prstGeom>
        </p:spPr>
      </p:pic>
      <p:pic>
        <p:nvPicPr>
          <p:cNvPr id="10" name="图片 9"/>
          <p:cNvPicPr/>
          <p:nvPr userDrawn="1"/>
        </p:nvPicPr>
        <p:blipFill>
          <a:blip r:embed="rId3"/>
          <a:stretch>
            <a:fillRect/>
          </a:stretch>
        </p:blipFill>
        <p:spPr>
          <a:xfrm>
            <a:off x="1209907" y="3866330"/>
            <a:ext cx="3101663" cy="1661363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1941161" y="3167419"/>
            <a:ext cx="1639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 spc="3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平衡色</a:t>
            </a: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2391438" y="3708165"/>
            <a:ext cx="73860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91438" y="1015879"/>
            <a:ext cx="73860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 userDrawn="1"/>
        </p:nvSpPr>
        <p:spPr>
          <a:xfrm>
            <a:off x="1209907" y="469321"/>
            <a:ext cx="3101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主色</a:t>
            </a:r>
            <a:r>
              <a:rPr kumimoji="0" lang="en-US" altLang="zh-CN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&amp;</a:t>
            </a: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同频色</a:t>
            </a:r>
          </a:p>
        </p:txBody>
      </p:sp>
      <p:pic>
        <p:nvPicPr>
          <p:cNvPr id="15" name="图片 14"/>
          <p:cNvPicPr/>
          <p:nvPr userDrawn="1"/>
        </p:nvPicPr>
        <p:blipFill>
          <a:blip r:embed="rId4"/>
          <a:stretch>
            <a:fillRect/>
          </a:stretch>
        </p:blipFill>
        <p:spPr>
          <a:xfrm>
            <a:off x="8175247" y="1165515"/>
            <a:ext cx="3101663" cy="1661363"/>
          </a:xfrm>
          <a:prstGeom prst="rect">
            <a:avLst/>
          </a:prstGeom>
        </p:spPr>
      </p:pic>
      <p:pic>
        <p:nvPicPr>
          <p:cNvPr id="16" name="图片 15"/>
          <p:cNvPicPr/>
          <p:nvPr userDrawn="1"/>
        </p:nvPicPr>
        <p:blipFill>
          <a:blip r:embed="rId5"/>
          <a:stretch>
            <a:fillRect/>
          </a:stretch>
        </p:blipFill>
        <p:spPr>
          <a:xfrm>
            <a:off x="4927970" y="1165516"/>
            <a:ext cx="3101663" cy="1661363"/>
          </a:xfrm>
          <a:prstGeom prst="rect">
            <a:avLst/>
          </a:prstGeom>
        </p:spPr>
      </p:pic>
      <p:sp>
        <p:nvSpPr>
          <p:cNvPr id="17" name="文本框 16"/>
          <p:cNvSpPr txBox="1"/>
          <p:nvPr userDrawn="1"/>
        </p:nvSpPr>
        <p:spPr>
          <a:xfrm>
            <a:off x="6919234" y="469321"/>
            <a:ext cx="251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浅色</a:t>
            </a:r>
            <a:r>
              <a:rPr kumimoji="0" lang="en-US" altLang="zh-CN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&amp;</a:t>
            </a: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深色</a:t>
            </a:r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7805947" y="1015879"/>
            <a:ext cx="73860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208156" y="1164020"/>
            <a:ext cx="3105165" cy="166435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697953" y="4697007"/>
            <a:ext cx="1930400" cy="24765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549" y="3708165"/>
            <a:ext cx="2234919" cy="532800"/>
          </a:xfrm>
          <a:prstGeom prst="rect">
            <a:avLst/>
          </a:prstGeom>
        </p:spPr>
      </p:pic>
      <p:sp>
        <p:nvSpPr>
          <p:cNvPr id="21" name="矩形: 圆角 20"/>
          <p:cNvSpPr/>
          <p:nvPr userDrawn="1"/>
        </p:nvSpPr>
        <p:spPr>
          <a:xfrm>
            <a:off x="243601" y="173419"/>
            <a:ext cx="11718700" cy="740981"/>
          </a:xfrm>
          <a:prstGeom prst="roundRect">
            <a:avLst/>
          </a:prstGeom>
          <a:solidFill>
            <a:srgbClr val="6E8360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375" y="236129"/>
            <a:ext cx="8591550" cy="638574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CFFD6-F58A-4D20-9F2A-46EA578AFD1E}" type="datetime1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Southeast University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5E12F-523A-4D75-95A2-779F57F5D9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852296" y="2351782"/>
            <a:ext cx="84874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00000"/>
                </a:solidFill>
                <a:effectLst/>
                <a:latin typeface="+mj-lt"/>
              </a:rPr>
              <a:t>Egeria: Efficient DNN Training with Knowledge-Guided Layer Freezing</a:t>
            </a:r>
            <a:endParaRPr lang="en-US" altLang="zh-CN" sz="3200" dirty="0">
              <a:solidFill>
                <a:srgbClr val="000000"/>
              </a:solidFill>
              <a:effectLst/>
              <a:latin typeface="+mj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55" y="607866"/>
            <a:ext cx="2017186" cy="6411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57913" y="4531724"/>
            <a:ext cx="9736802" cy="860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000" b="1" i="1" dirty="0">
                <a:solidFill>
                  <a:srgbClr val="6B2D0B"/>
                </a:solidFill>
                <a:ea typeface="微软雅黑" panose="020B0503020204020204" pitchFamily="34" charset="-122"/>
              </a:rPr>
              <a:t>Accepted to </a:t>
            </a:r>
            <a:r>
              <a:rPr lang="en-US" altLang="zh-CN" sz="2000" b="1" i="1" dirty="0" err="1">
                <a:solidFill>
                  <a:srgbClr val="6B2D0B"/>
                </a:solidFill>
                <a:ea typeface="微软雅黑" panose="020B0503020204020204" pitchFamily="34" charset="-122"/>
              </a:rPr>
              <a:t>EuroSys</a:t>
            </a:r>
            <a:r>
              <a:rPr lang="en-US" altLang="zh-CN" sz="2000" b="1" i="1" dirty="0">
                <a:solidFill>
                  <a:srgbClr val="6B2D0B"/>
                </a:solidFill>
                <a:ea typeface="微软雅黑" panose="020B0503020204020204" pitchFamily="34" charset="-122"/>
              </a:rPr>
              <a:t> ‘23</a:t>
            </a:r>
          </a:p>
          <a:p>
            <a:pPr algn="ctr">
              <a:lnSpc>
                <a:spcPct val="130000"/>
              </a:lnSpc>
            </a:pPr>
            <a:r>
              <a:rPr lang="fr-FR" altLang="zh-CN" sz="2000" b="1" i="1" dirty="0">
                <a:solidFill>
                  <a:srgbClr val="6B2D0B"/>
                </a:solidFill>
                <a:ea typeface="微软雅黑" panose="020B0503020204020204" pitchFamily="34" charset="-122"/>
              </a:rPr>
              <a:t>Wang Y, Sun D, Chen K, et al.</a:t>
            </a:r>
            <a:endParaRPr lang="en-US" altLang="zh-CN" sz="1600" b="1" i="1" dirty="0">
              <a:solidFill>
                <a:srgbClr val="6B2D0B"/>
              </a:solidFill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7EABEE7-1C01-4AF9-B079-15EFCDB336FA}"/>
              </a:ext>
            </a:extLst>
          </p:cNvPr>
          <p:cNvSpPr txBox="1"/>
          <p:nvPr/>
        </p:nvSpPr>
        <p:spPr>
          <a:xfrm>
            <a:off x="9397430" y="4731010"/>
            <a:ext cx="2794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spc="140" dirty="0">
                <a:latin typeface="宋体" panose="02010600030101010101" pitchFamily="2" charset="-122"/>
                <a:ea typeface="宋体" panose="02010600030101010101" pitchFamily="2" charset="-122"/>
              </a:rPr>
              <a:t>汇报人：姜雷雨</a:t>
            </a:r>
            <a:endParaRPr lang="en-US" altLang="zh-CN" sz="2400" b="1" spc="14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object 314">
            <a:extLst>
              <a:ext uri="{FF2B5EF4-FFF2-40B4-BE49-F238E27FC236}">
                <a16:creationId xmlns:a16="http://schemas.microsoft.com/office/drawing/2014/main" id="{559F9031-2284-6863-AC0C-744ABF3708D6}"/>
              </a:ext>
            </a:extLst>
          </p:cNvPr>
          <p:cNvSpPr txBox="1"/>
          <p:nvPr/>
        </p:nvSpPr>
        <p:spPr>
          <a:xfrm>
            <a:off x="11968480" y="6599681"/>
            <a:ext cx="9334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55" dirty="0">
                <a:solidFill>
                  <a:srgbClr val="A6A6A6"/>
                </a:solidFill>
                <a:latin typeface="Arial"/>
                <a:cs typeface="Arial"/>
              </a:rPr>
              <a:t>6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F821DC2F-1DA5-2FCA-4B42-265BDE719C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Egeria</a:t>
            </a:r>
            <a:r>
              <a:rPr lang="zh-CN" altLang="en-US" dirty="0"/>
              <a:t>算法概览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A0117C2-78FC-4724-A48D-97E759B9C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10" y="1194691"/>
            <a:ext cx="10335285" cy="2591533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F20F90BE-6F34-416F-AC64-5348D62872C6}"/>
              </a:ext>
            </a:extLst>
          </p:cNvPr>
          <p:cNvGrpSpPr/>
          <p:nvPr/>
        </p:nvGrpSpPr>
        <p:grpSpPr>
          <a:xfrm>
            <a:off x="376568" y="3790359"/>
            <a:ext cx="11591912" cy="2994742"/>
            <a:chOff x="363917" y="3387467"/>
            <a:chExt cx="8403220" cy="2926080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BAEBCB3-F232-4715-8F80-C8C5DF8B84F9}"/>
                </a:ext>
              </a:extLst>
            </p:cNvPr>
            <p:cNvSpPr/>
            <p:nvPr/>
          </p:nvSpPr>
          <p:spPr>
            <a:xfrm>
              <a:off x="363917" y="3387467"/>
              <a:ext cx="8403220" cy="2624345"/>
            </a:xfrm>
            <a:prstGeom prst="rect">
              <a:avLst/>
            </a:prstGeom>
            <a:noFill/>
            <a:ln w="19050">
              <a:solidFill>
                <a:srgbClr val="6E83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页脚占位符 2">
              <a:extLst>
                <a:ext uri="{FF2B5EF4-FFF2-40B4-BE49-F238E27FC236}">
                  <a16:creationId xmlns:a16="http://schemas.microsoft.com/office/drawing/2014/main" id="{700B55CA-14D4-4E5F-ACC0-62EAAB0318BA}"/>
                </a:ext>
              </a:extLst>
            </p:cNvPr>
            <p:cNvSpPr txBox="1">
              <a:spLocks/>
            </p:cNvSpPr>
            <p:nvPr/>
          </p:nvSpPr>
          <p:spPr>
            <a:xfrm>
              <a:off x="480931" y="3446914"/>
              <a:ext cx="8169191" cy="2866633"/>
            </a:xfrm>
            <a:prstGeom prst="rect">
              <a:avLst/>
            </a:prstGeom>
          </p:spPr>
          <p:txBody>
            <a:bodyPr vert="horz" lIns="91440" tIns="45720" rIns="91440" bIns="45720" rtlCol="0" anchor="t" anchorCtr="0"/>
            <a:lstStyle>
              <a:defPPr>
                <a:defRPr lang="en-US"/>
              </a:defPPr>
              <a:lvl1pPr marL="0" algn="ctr" defTabSz="4572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34000" indent="-457200" algn="l">
                <a:lnSpc>
                  <a:spcPct val="125000"/>
                </a:lnSpc>
              </a:pPr>
              <a:r>
                <a:rPr lang="en-US" altLang="zh-CN" sz="2000" b="1" dirty="0">
                  <a:solidFill>
                    <a:srgbClr val="02409A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Bootstrapping stage</a:t>
              </a:r>
            </a:p>
            <a:p>
              <a:pPr marL="234000" indent="-457200" algn="l">
                <a:lnSpc>
                  <a:spcPct val="125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[1]</a:t>
              </a:r>
              <a:r>
                <a:rPr lang="zh-CN" altLang="en-US" sz="2000" b="0" i="0" dirty="0">
                  <a:solidFill>
                    <a:schemeClr val="tx1"/>
                  </a:solidFill>
                  <a:effectLst/>
                  <a:latin typeface="+mn-ea"/>
                </a:rPr>
                <a:t>训练的关键阶段，</a:t>
              </a:r>
              <a:r>
                <a:rPr lang="en-US" altLang="zh-CN" sz="2000" b="0" i="0" dirty="0">
                  <a:solidFill>
                    <a:schemeClr val="tx1"/>
                  </a:solidFill>
                  <a:effectLst/>
                  <a:latin typeface="+mn-ea"/>
                </a:rPr>
                <a:t>DNN</a:t>
              </a:r>
              <a:r>
                <a:rPr lang="zh-CN" altLang="en-US" sz="2000" b="0" i="0" dirty="0">
                  <a:solidFill>
                    <a:schemeClr val="tx1"/>
                  </a:solidFill>
                  <a:effectLst/>
                  <a:latin typeface="+mn-ea"/>
                </a:rPr>
                <a:t>是敏感的，没有任何参数符合冻结条件。在这个阶段，根据层模块结构生成参考模型。</a:t>
              </a:r>
              <a:r>
                <a:rPr lang="en-US" altLang="zh-CN" sz="2000" b="0" i="0" dirty="0">
                  <a:solidFill>
                    <a:schemeClr val="tx1"/>
                  </a:solidFill>
                  <a:effectLst/>
                  <a:latin typeface="+mn-ea"/>
                </a:rPr>
                <a:t>DNN</a:t>
              </a:r>
              <a:r>
                <a:rPr lang="zh-CN" altLang="en-US" sz="2000" b="0" i="0" dirty="0">
                  <a:solidFill>
                    <a:schemeClr val="tx1"/>
                  </a:solidFill>
                  <a:effectLst/>
                  <a:latin typeface="+mn-ea"/>
                </a:rPr>
                <a:t>走出临界期时进入下一阶段</a:t>
              </a:r>
              <a:endParaRPr lang="en-US" altLang="zh-CN" sz="2000" b="0" i="0" dirty="0">
                <a:solidFill>
                  <a:schemeClr val="tx1"/>
                </a:solidFill>
                <a:effectLst/>
                <a:latin typeface="+mn-ea"/>
              </a:endParaRPr>
            </a:p>
            <a:p>
              <a:pPr marL="234000" indent="-457200" algn="l">
                <a:lnSpc>
                  <a:spcPct val="125000"/>
                </a:lnSpc>
              </a:pPr>
              <a:r>
                <a:rPr lang="en-US" altLang="zh-CN" sz="2000" b="1" dirty="0">
                  <a:solidFill>
                    <a:srgbClr val="6B2D0B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Knowledge-guided training stage</a:t>
              </a:r>
            </a:p>
            <a:p>
              <a:pPr marL="234000" indent="-457200" algn="l">
                <a:lnSpc>
                  <a:spcPct val="125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[2]</a:t>
              </a:r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训练的主要阶段，主要有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个部分：更新参考模型、收集中间激活并评估可塑性、做出冻结决策、缓存和预取数据。</a:t>
              </a:r>
              <a:endParaRPr lang="en-US" altLang="zh-CN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6218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4171B0F-0AFD-4AE4-8F63-6ED809A1A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9E455B-CA08-4646-A6E8-92CA9DC58B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Egeria</a:t>
            </a:r>
            <a:r>
              <a:rPr lang="zh-CN" altLang="en-US" dirty="0"/>
              <a:t>组织架构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9C7EF9-D2DB-43DD-8DEE-58AA68507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223" y="1020858"/>
            <a:ext cx="5351638" cy="246584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2A43E59-956B-46AE-8319-D8E5B6834C4B}"/>
              </a:ext>
            </a:extLst>
          </p:cNvPr>
          <p:cNvSpPr txBox="1"/>
          <p:nvPr/>
        </p:nvSpPr>
        <p:spPr>
          <a:xfrm>
            <a:off x="746232" y="3940812"/>
            <a:ext cx="90178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控制器：</a:t>
            </a:r>
            <a:r>
              <a:rPr lang="zh-CN" altLang="en-US" sz="20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管理参考模型的生命周期，包括它的生成和执行，为可塑性评估收集数据，并为工人做出层冻结</a:t>
            </a:r>
            <a:r>
              <a:rPr lang="en-US" altLang="zh-CN" sz="20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0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解冻决定。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5918E8D-E4D7-4BE0-B9A1-45B8D7C4AE35}"/>
              </a:ext>
            </a:extLst>
          </p:cNvPr>
          <p:cNvSpPr txBox="1"/>
          <p:nvPr/>
        </p:nvSpPr>
        <p:spPr>
          <a:xfrm>
            <a:off x="746233" y="4991667"/>
            <a:ext cx="8860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工作器：进行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DNN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的训练，并</a:t>
            </a:r>
            <a:r>
              <a:rPr lang="zh-CN" altLang="en-US" sz="20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执行</a:t>
            </a:r>
            <a:r>
              <a:rPr lang="en-US" altLang="zh-CN" sz="20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Egeria</a:t>
            </a:r>
            <a:r>
              <a:rPr lang="zh-CN" altLang="en-US" sz="20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任务，包含很多对外接口，通过控制器进行调度。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E3A22A6-4EA0-49CA-8EDA-D83C9825C2E4}"/>
              </a:ext>
            </a:extLst>
          </p:cNvPr>
          <p:cNvSpPr/>
          <p:nvPr/>
        </p:nvSpPr>
        <p:spPr>
          <a:xfrm>
            <a:off x="370389" y="3618713"/>
            <a:ext cx="11075378" cy="2218430"/>
          </a:xfrm>
          <a:prstGeom prst="rect">
            <a:avLst/>
          </a:prstGeom>
          <a:noFill/>
          <a:ln w="19050">
            <a:solidFill>
              <a:srgbClr val="6E83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439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655902" y="1775113"/>
            <a:ext cx="4880195" cy="3611202"/>
            <a:chOff x="3655902" y="1775113"/>
            <a:chExt cx="4880195" cy="3611202"/>
          </a:xfrm>
        </p:grpSpPr>
        <p:grpSp>
          <p:nvGrpSpPr>
            <p:cNvPr id="40" name="组合 39"/>
            <p:cNvGrpSpPr/>
            <p:nvPr/>
          </p:nvGrpSpPr>
          <p:grpSpPr>
            <a:xfrm>
              <a:off x="3655902" y="1775113"/>
              <a:ext cx="4880195" cy="553054"/>
              <a:chOff x="3655902" y="1765588"/>
              <a:chExt cx="4880195" cy="553054"/>
            </a:xfrm>
            <a:solidFill>
              <a:schemeClr val="bg1">
                <a:lumMod val="65000"/>
                <a:alpha val="50000"/>
              </a:schemeClr>
            </a:solidFill>
          </p:grpSpPr>
          <p:grpSp>
            <p:nvGrpSpPr>
              <p:cNvPr id="30" name="Google Shape;863;p65"/>
              <p:cNvGrpSpPr>
                <a:grpSpLocks noChangeAspect="1"/>
              </p:cNvGrpSpPr>
              <p:nvPr/>
            </p:nvGrpSpPr>
            <p:grpSpPr>
              <a:xfrm>
                <a:off x="3655902" y="1952115"/>
                <a:ext cx="190147" cy="180000"/>
                <a:chOff x="4660325" y="1866850"/>
                <a:chExt cx="68350" cy="58100"/>
              </a:xfrm>
              <a:grpFill/>
            </p:grpSpPr>
            <p:sp>
              <p:nvSpPr>
                <p:cNvPr id="34" name="Google Shape;864;p65"/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pc="3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miley Sans Oblique" pitchFamily="2" charset="-122"/>
                    <a:ea typeface="Smiley Sans Oblique" pitchFamily="2" charset="-122"/>
                  </a:endParaRPr>
                </a:p>
              </p:txBody>
            </p:sp>
            <p:sp>
              <p:nvSpPr>
                <p:cNvPr id="35" name="Google Shape;865;p65"/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pc="3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miley Sans Oblique" pitchFamily="2" charset="-122"/>
                    <a:ea typeface="Smiley Sans Oblique" pitchFamily="2" charset="-122"/>
                  </a:endParaRPr>
                </a:p>
              </p:txBody>
            </p:sp>
          </p:grpSp>
          <p:grpSp>
            <p:nvGrpSpPr>
              <p:cNvPr id="31" name="Google Shape;863;p65"/>
              <p:cNvGrpSpPr>
                <a:grpSpLocks noChangeAspect="1"/>
              </p:cNvGrpSpPr>
              <p:nvPr/>
            </p:nvGrpSpPr>
            <p:grpSpPr>
              <a:xfrm flipH="1">
                <a:off x="8345950" y="1952115"/>
                <a:ext cx="190147" cy="180000"/>
                <a:chOff x="4660325" y="1866850"/>
                <a:chExt cx="68350" cy="58100"/>
              </a:xfrm>
              <a:grpFill/>
            </p:grpSpPr>
            <p:sp>
              <p:nvSpPr>
                <p:cNvPr id="32" name="Google Shape;864;p65"/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pc="3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miley Sans Oblique" pitchFamily="2" charset="-122"/>
                    <a:ea typeface="Smiley Sans Oblique" pitchFamily="2" charset="-122"/>
                  </a:endParaRPr>
                </a:p>
              </p:txBody>
            </p:sp>
            <p:sp>
              <p:nvSpPr>
                <p:cNvPr id="33" name="Google Shape;865;p65"/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pc="3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miley Sans Oblique" pitchFamily="2" charset="-122"/>
                    <a:ea typeface="Smiley Sans Oblique" pitchFamily="2" charset="-122"/>
                  </a:endParaRPr>
                </a:p>
              </p:txBody>
            </p:sp>
          </p:grpSp>
          <p:sp>
            <p:nvSpPr>
              <p:cNvPr id="2" name="矩形: 圆角 1"/>
              <p:cNvSpPr/>
              <p:nvPr/>
            </p:nvSpPr>
            <p:spPr>
              <a:xfrm>
                <a:off x="4029582" y="1765588"/>
                <a:ext cx="4132835" cy="553054"/>
              </a:xfrm>
              <a:prstGeom prst="roundRect">
                <a:avLst>
                  <a:gd name="adj" fmla="val 17699"/>
                </a:avLst>
              </a:prstGeom>
              <a:grpFill/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zh-CN" altLang="en-US" sz="2800" b="1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miley Sans Oblique" pitchFamily="2" charset="-122"/>
                    <a:ea typeface="Smiley Sans Oblique" pitchFamily="2" charset="-122"/>
                    <a:cs typeface="+mn-ea"/>
                  </a:rPr>
                  <a:t>研究背景</a:t>
                </a:r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3655902" y="4833261"/>
              <a:ext cx="4880195" cy="553054"/>
              <a:chOff x="3655902" y="1765588"/>
              <a:chExt cx="4880195" cy="553054"/>
            </a:xfrm>
            <a:solidFill>
              <a:schemeClr val="bg1">
                <a:lumMod val="65000"/>
                <a:alpha val="50000"/>
              </a:schemeClr>
            </a:solidFill>
          </p:grpSpPr>
          <p:grpSp>
            <p:nvGrpSpPr>
              <p:cNvPr id="42" name="Google Shape;863;p65"/>
              <p:cNvGrpSpPr>
                <a:grpSpLocks noChangeAspect="1"/>
              </p:cNvGrpSpPr>
              <p:nvPr/>
            </p:nvGrpSpPr>
            <p:grpSpPr>
              <a:xfrm>
                <a:off x="3655902" y="1952115"/>
                <a:ext cx="190147" cy="180000"/>
                <a:chOff x="4660325" y="1866850"/>
                <a:chExt cx="68350" cy="58100"/>
              </a:xfrm>
              <a:grpFill/>
            </p:grpSpPr>
            <p:sp>
              <p:nvSpPr>
                <p:cNvPr id="47" name="Google Shape;864;p65"/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pc="3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miley Sans Oblique" pitchFamily="2" charset="-122"/>
                    <a:ea typeface="Smiley Sans Oblique" pitchFamily="2" charset="-122"/>
                  </a:endParaRPr>
                </a:p>
              </p:txBody>
            </p:sp>
            <p:sp>
              <p:nvSpPr>
                <p:cNvPr id="48" name="Google Shape;865;p65"/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pc="3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miley Sans Oblique" pitchFamily="2" charset="-122"/>
                    <a:ea typeface="Smiley Sans Oblique" pitchFamily="2" charset="-122"/>
                  </a:endParaRPr>
                </a:p>
              </p:txBody>
            </p:sp>
          </p:grpSp>
          <p:grpSp>
            <p:nvGrpSpPr>
              <p:cNvPr id="43" name="Google Shape;863;p65"/>
              <p:cNvGrpSpPr>
                <a:grpSpLocks noChangeAspect="1"/>
              </p:cNvGrpSpPr>
              <p:nvPr/>
            </p:nvGrpSpPr>
            <p:grpSpPr>
              <a:xfrm flipH="1">
                <a:off x="8345950" y="1952115"/>
                <a:ext cx="190147" cy="180000"/>
                <a:chOff x="4660325" y="1866850"/>
                <a:chExt cx="68350" cy="58100"/>
              </a:xfrm>
              <a:grpFill/>
            </p:grpSpPr>
            <p:sp>
              <p:nvSpPr>
                <p:cNvPr id="45" name="Google Shape;864;p65"/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pc="3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miley Sans Oblique" pitchFamily="2" charset="-122"/>
                    <a:ea typeface="Smiley Sans Oblique" pitchFamily="2" charset="-122"/>
                  </a:endParaRPr>
                </a:p>
              </p:txBody>
            </p:sp>
            <p:sp>
              <p:nvSpPr>
                <p:cNvPr id="46" name="Google Shape;865;p65"/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pc="3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miley Sans Oblique" pitchFamily="2" charset="-122"/>
                    <a:ea typeface="Smiley Sans Oblique" pitchFamily="2" charset="-122"/>
                  </a:endParaRPr>
                </a:p>
              </p:txBody>
            </p:sp>
          </p:grpSp>
          <p:sp>
            <p:nvSpPr>
              <p:cNvPr id="44" name="矩形: 圆角 43"/>
              <p:cNvSpPr/>
              <p:nvPr/>
            </p:nvSpPr>
            <p:spPr>
              <a:xfrm>
                <a:off x="4029582" y="1765588"/>
                <a:ext cx="4132835" cy="553054"/>
              </a:xfrm>
              <a:prstGeom prst="roundRect">
                <a:avLst>
                  <a:gd name="adj" fmla="val 17699"/>
                </a:avLst>
              </a:prstGeom>
              <a:grpFill/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zh-CN" altLang="en-US" sz="2800" b="1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miley Sans Oblique" pitchFamily="2" charset="-122"/>
                    <a:ea typeface="Smiley Sans Oblique" pitchFamily="2" charset="-122"/>
                    <a:cs typeface="+mn-ea"/>
                  </a:rPr>
                  <a:t>全文总结</a:t>
                </a: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3655902" y="2794496"/>
              <a:ext cx="4880195" cy="553054"/>
              <a:chOff x="3655902" y="1765588"/>
              <a:chExt cx="4880195" cy="553054"/>
            </a:xfrm>
            <a:solidFill>
              <a:schemeClr val="bg1">
                <a:lumMod val="65000"/>
                <a:alpha val="50000"/>
              </a:schemeClr>
            </a:solidFill>
          </p:grpSpPr>
          <p:grpSp>
            <p:nvGrpSpPr>
              <p:cNvPr id="50" name="Google Shape;863;p65"/>
              <p:cNvGrpSpPr>
                <a:grpSpLocks noChangeAspect="1"/>
              </p:cNvGrpSpPr>
              <p:nvPr/>
            </p:nvGrpSpPr>
            <p:grpSpPr>
              <a:xfrm>
                <a:off x="3655902" y="1952115"/>
                <a:ext cx="190147" cy="180000"/>
                <a:chOff x="4660325" y="1866850"/>
                <a:chExt cx="68350" cy="58100"/>
              </a:xfrm>
              <a:grpFill/>
            </p:grpSpPr>
            <p:sp>
              <p:nvSpPr>
                <p:cNvPr id="55" name="Google Shape;864;p65"/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pc="3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miley Sans Oblique" pitchFamily="2" charset="-122"/>
                    <a:ea typeface="Smiley Sans Oblique" pitchFamily="2" charset="-122"/>
                  </a:endParaRPr>
                </a:p>
              </p:txBody>
            </p:sp>
            <p:sp>
              <p:nvSpPr>
                <p:cNvPr id="56" name="Google Shape;865;p65"/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pc="3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miley Sans Oblique" pitchFamily="2" charset="-122"/>
                    <a:ea typeface="Smiley Sans Oblique" pitchFamily="2" charset="-122"/>
                  </a:endParaRPr>
                </a:p>
              </p:txBody>
            </p:sp>
          </p:grpSp>
          <p:grpSp>
            <p:nvGrpSpPr>
              <p:cNvPr id="51" name="Google Shape;863;p65"/>
              <p:cNvGrpSpPr>
                <a:grpSpLocks noChangeAspect="1"/>
              </p:cNvGrpSpPr>
              <p:nvPr/>
            </p:nvGrpSpPr>
            <p:grpSpPr>
              <a:xfrm flipH="1">
                <a:off x="8345950" y="1952115"/>
                <a:ext cx="190147" cy="180000"/>
                <a:chOff x="4660325" y="1866850"/>
                <a:chExt cx="68350" cy="58100"/>
              </a:xfrm>
              <a:grpFill/>
            </p:grpSpPr>
            <p:sp>
              <p:nvSpPr>
                <p:cNvPr id="53" name="Google Shape;864;p65"/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pc="3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miley Sans Oblique" pitchFamily="2" charset="-122"/>
                    <a:ea typeface="Smiley Sans Oblique" pitchFamily="2" charset="-122"/>
                  </a:endParaRPr>
                </a:p>
              </p:txBody>
            </p:sp>
            <p:sp>
              <p:nvSpPr>
                <p:cNvPr id="54" name="Google Shape;865;p65"/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pc="3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miley Sans Oblique" pitchFamily="2" charset="-122"/>
                    <a:ea typeface="Smiley Sans Oblique" pitchFamily="2" charset="-122"/>
                  </a:endParaRPr>
                </a:p>
              </p:txBody>
            </p:sp>
          </p:grpSp>
          <p:sp>
            <p:nvSpPr>
              <p:cNvPr id="52" name="矩形: 圆角 51"/>
              <p:cNvSpPr/>
              <p:nvPr/>
            </p:nvSpPr>
            <p:spPr>
              <a:xfrm>
                <a:off x="4029582" y="1765588"/>
                <a:ext cx="4132835" cy="553054"/>
              </a:xfrm>
              <a:prstGeom prst="roundRect">
                <a:avLst>
                  <a:gd name="adj" fmla="val 17699"/>
                </a:avLst>
              </a:prstGeom>
              <a:grpFill/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zh-CN" altLang="en-US" sz="2800" b="1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miley Sans Oblique" pitchFamily="2" charset="-122"/>
                    <a:ea typeface="Smiley Sans Oblique" pitchFamily="2" charset="-122"/>
                    <a:cs typeface="+mn-ea"/>
                  </a:rPr>
                  <a:t>方法建模</a:t>
                </a:r>
              </a:p>
            </p:txBody>
          </p:sp>
        </p:grpSp>
        <p:grpSp>
          <p:nvGrpSpPr>
            <p:cNvPr id="57" name="组合 56"/>
            <p:cNvGrpSpPr/>
            <p:nvPr/>
          </p:nvGrpSpPr>
          <p:grpSpPr>
            <a:xfrm>
              <a:off x="3655902" y="3813879"/>
              <a:ext cx="4880195" cy="553054"/>
              <a:chOff x="3655902" y="1765588"/>
              <a:chExt cx="4880195" cy="553054"/>
            </a:xfrm>
          </p:grpSpPr>
          <p:grpSp>
            <p:nvGrpSpPr>
              <p:cNvPr id="58" name="Google Shape;863;p65"/>
              <p:cNvGrpSpPr>
                <a:grpSpLocks noChangeAspect="1"/>
              </p:cNvGrpSpPr>
              <p:nvPr/>
            </p:nvGrpSpPr>
            <p:grpSpPr>
              <a:xfrm>
                <a:off x="3655902" y="1952115"/>
                <a:ext cx="190147" cy="180000"/>
                <a:chOff x="4660325" y="1866850"/>
                <a:chExt cx="68350" cy="58100"/>
              </a:xfrm>
            </p:grpSpPr>
            <p:sp>
              <p:nvSpPr>
                <p:cNvPr id="63" name="Google Shape;864;p65"/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6">
                      <a:lumMod val="50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pc="300">
                    <a:latin typeface="Smiley Sans Oblique" pitchFamily="2" charset="-122"/>
                    <a:ea typeface="Smiley Sans Oblique" pitchFamily="2" charset="-122"/>
                  </a:endParaRPr>
                </a:p>
              </p:txBody>
            </p:sp>
            <p:sp>
              <p:nvSpPr>
                <p:cNvPr id="64" name="Google Shape;865;p65"/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6">
                      <a:lumMod val="50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pc="300">
                    <a:latin typeface="Smiley Sans Oblique" pitchFamily="2" charset="-122"/>
                    <a:ea typeface="Smiley Sans Oblique" pitchFamily="2" charset="-122"/>
                  </a:endParaRPr>
                </a:p>
              </p:txBody>
            </p:sp>
          </p:grpSp>
          <p:grpSp>
            <p:nvGrpSpPr>
              <p:cNvPr id="59" name="Google Shape;863;p65"/>
              <p:cNvGrpSpPr>
                <a:grpSpLocks noChangeAspect="1"/>
              </p:cNvGrpSpPr>
              <p:nvPr/>
            </p:nvGrpSpPr>
            <p:grpSpPr>
              <a:xfrm flipH="1">
                <a:off x="8345950" y="1952115"/>
                <a:ext cx="190147" cy="180000"/>
                <a:chOff x="4660325" y="1866850"/>
                <a:chExt cx="68350" cy="58100"/>
              </a:xfrm>
            </p:grpSpPr>
            <p:sp>
              <p:nvSpPr>
                <p:cNvPr id="61" name="Google Shape;864;p65"/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6">
                      <a:lumMod val="50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pc="300">
                    <a:latin typeface="Smiley Sans Oblique" pitchFamily="2" charset="-122"/>
                    <a:ea typeface="Smiley Sans Oblique" pitchFamily="2" charset="-122"/>
                  </a:endParaRPr>
                </a:p>
              </p:txBody>
            </p:sp>
            <p:sp>
              <p:nvSpPr>
                <p:cNvPr id="62" name="Google Shape;865;p65"/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6">
                      <a:lumMod val="50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pc="300">
                    <a:latin typeface="Smiley Sans Oblique" pitchFamily="2" charset="-122"/>
                    <a:ea typeface="Smiley Sans Oblique" pitchFamily="2" charset="-122"/>
                  </a:endParaRPr>
                </a:p>
              </p:txBody>
            </p:sp>
          </p:grpSp>
          <p:sp>
            <p:nvSpPr>
              <p:cNvPr id="60" name="矩形: 圆角 59"/>
              <p:cNvSpPr/>
              <p:nvPr/>
            </p:nvSpPr>
            <p:spPr>
              <a:xfrm>
                <a:off x="4029582" y="1765588"/>
                <a:ext cx="4132835" cy="553054"/>
              </a:xfrm>
              <a:prstGeom prst="roundRect">
                <a:avLst>
                  <a:gd name="adj" fmla="val 17699"/>
                </a:avLst>
              </a:prstGeom>
              <a:noFill/>
              <a:ln w="28575">
                <a:solidFill>
                  <a:srgbClr val="9BA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zh-CN" altLang="en-US" sz="2800" b="1" spc="300" dirty="0">
                    <a:solidFill>
                      <a:srgbClr val="384331"/>
                    </a:solidFill>
                    <a:latin typeface="Smiley Sans Oblique" pitchFamily="2" charset="-122"/>
                    <a:ea typeface="Smiley Sans Oblique" pitchFamily="2" charset="-122"/>
                    <a:cs typeface="+mn-ea"/>
                  </a:rPr>
                  <a:t>实验评估</a:t>
                </a:r>
              </a:p>
            </p:txBody>
          </p:sp>
        </p:grpSp>
      </p:grp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提纲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加速效果实验设置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7B59437-0CD5-4D4F-9EE4-84BC808C4120}"/>
              </a:ext>
            </a:extLst>
          </p:cNvPr>
          <p:cNvSpPr/>
          <p:nvPr/>
        </p:nvSpPr>
        <p:spPr>
          <a:xfrm>
            <a:off x="719959" y="1383616"/>
            <a:ext cx="9265195" cy="3713517"/>
          </a:xfrm>
          <a:prstGeom prst="rect">
            <a:avLst/>
          </a:prstGeom>
          <a:noFill/>
          <a:ln w="28575">
            <a:solidFill>
              <a:srgbClr val="459F2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任务：两个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CV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任务和两个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NLP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任务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图像分类、语义分割、机器翻译和问题回答。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模型：七个上述任务的典型模型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数据集：五个上述任务的典型数据集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学习率调度器：用于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CV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训练的阶跃衰减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LR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调度器，以及用于微调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BERT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的线性调度器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度量：训练性能指标是达到收敛验证精度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(TTA)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所需的时间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基线：使用调度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流水线系统作为主要基线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25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25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25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5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5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5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5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5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allAtOnce"/>
      <p:bldP spid="13" grpId="1" build="allAtOnce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8C0AD7E-BCA4-4936-9811-AFC148C30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89" y="1538975"/>
            <a:ext cx="10122886" cy="4237718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加速效果实验结果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743538C-90ED-482E-BFC9-5AD09D8A65E3}"/>
              </a:ext>
            </a:extLst>
          </p:cNvPr>
          <p:cNvSpPr/>
          <p:nvPr/>
        </p:nvSpPr>
        <p:spPr>
          <a:xfrm>
            <a:off x="5624186" y="1679434"/>
            <a:ext cx="829165" cy="40073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8124B9-8B37-4F92-94A4-466DAAE19AA2}"/>
              </a:ext>
            </a:extLst>
          </p:cNvPr>
          <p:cNvSpPr/>
          <p:nvPr/>
        </p:nvSpPr>
        <p:spPr>
          <a:xfrm>
            <a:off x="9689898" y="1679435"/>
            <a:ext cx="904530" cy="40089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6D4737B-0FD9-47DE-BBA4-AB9586501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B4FAC3-1AA6-42C2-A960-EC8FE817FD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精度保持实验设置</a:t>
            </a:r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0D5A0D9-132A-4663-95CA-8C6F35ED7707}"/>
              </a:ext>
            </a:extLst>
          </p:cNvPr>
          <p:cNvSpPr/>
          <p:nvPr/>
        </p:nvSpPr>
        <p:spPr>
          <a:xfrm>
            <a:off x="793205" y="1404637"/>
            <a:ext cx="9265195" cy="3692614"/>
          </a:xfrm>
          <a:prstGeom prst="rect">
            <a:avLst/>
          </a:prstGeom>
          <a:noFill/>
          <a:ln w="28575">
            <a:solidFill>
              <a:srgbClr val="459F2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任务：两个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CV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任务和两个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NLP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任务：图像分类、语义分割、机器翻译和问题回答。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模型和数据集：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ResNet-50 on ImageNet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DeepLabv3 on VOC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Transformer on WMT16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BERT on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SQuAD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1.0</a:t>
            </a:r>
          </a:p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度量：训练精度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基线：使用调度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流水线系统作为主要基线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比较对象：基于梯度的层冻结系统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AutoFreeze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[1]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以及使用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Skip-Conv[2]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作为可塑性的替代方法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7E45004-5202-4655-AECD-1070DDA8D956}"/>
              </a:ext>
            </a:extLst>
          </p:cNvPr>
          <p:cNvSpPr txBox="1"/>
          <p:nvPr/>
        </p:nvSpPr>
        <p:spPr>
          <a:xfrm>
            <a:off x="229699" y="5389266"/>
            <a:ext cx="116711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[1]</a:t>
            </a:r>
            <a:r>
              <a:rPr lang="zh-CN" altLang="en-US" dirty="0"/>
              <a:t>Yuhan Liu, Saurabh Agarwal, and Shivaram Venkataraman.Autofreeze: Automatically freezing model blocks to accelerate finetuning. arXiv preprint arXiv:2102.01386, 2021.</a:t>
            </a:r>
            <a:endParaRPr lang="en-US" altLang="zh-CN" dirty="0"/>
          </a:p>
          <a:p>
            <a:r>
              <a:rPr lang="en-US" altLang="zh-CN" dirty="0"/>
              <a:t>[2]Amirhossein </a:t>
            </a:r>
            <a:r>
              <a:rPr lang="en-US" altLang="zh-CN" dirty="0" err="1"/>
              <a:t>Habibian</a:t>
            </a:r>
            <a:r>
              <a:rPr lang="en-US" altLang="zh-CN" dirty="0"/>
              <a:t>, Davide </a:t>
            </a:r>
            <a:r>
              <a:rPr lang="en-US" altLang="zh-CN" dirty="0" err="1"/>
              <a:t>Abati</a:t>
            </a:r>
            <a:r>
              <a:rPr lang="en-US" altLang="zh-CN" dirty="0"/>
              <a:t>, Taco S Cohen, and Babak </a:t>
            </a:r>
            <a:r>
              <a:rPr lang="en-US" altLang="zh-CN" dirty="0" err="1"/>
              <a:t>Ehteshami</a:t>
            </a:r>
            <a:r>
              <a:rPr lang="en-US" altLang="zh-CN" dirty="0"/>
              <a:t> </a:t>
            </a:r>
            <a:r>
              <a:rPr lang="en-US" altLang="zh-CN" dirty="0" err="1"/>
              <a:t>Bejnordi</a:t>
            </a:r>
            <a:r>
              <a:rPr lang="en-US" altLang="zh-CN" dirty="0"/>
              <a:t>. Skip-convolutions for efficient video </a:t>
            </a:r>
            <a:r>
              <a:rPr lang="en-US" altLang="zh-CN" dirty="0" err="1"/>
              <a:t>processing.In</a:t>
            </a:r>
            <a:r>
              <a:rPr lang="en-US" altLang="zh-CN" dirty="0"/>
              <a:t> Proceedings </a:t>
            </a:r>
            <a:r>
              <a:rPr lang="en-US" altLang="zh-CN" dirty="0" err="1"/>
              <a:t>ofthe</a:t>
            </a:r>
            <a:r>
              <a:rPr lang="en-US" altLang="zh-CN" dirty="0"/>
              <a:t> IEEE/CVF Conference on Computer Vision and Pattern Recognition, pages 2695–2704, 2021.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365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2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25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5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2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5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7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8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  <p:bldP spid="4" grpId="1" build="allAtOnce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DC481254-357B-4437-802F-D1D6DDBB9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57" y="1109151"/>
            <a:ext cx="11404410" cy="3738970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2ECC46E-0203-47B8-909F-2252E5874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EDF571-E095-47C0-990E-72D75C091D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精度保持实验结果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D6C49C-7EB5-45F0-951D-00ED46A957F2}"/>
              </a:ext>
            </a:extLst>
          </p:cNvPr>
          <p:cNvSpPr/>
          <p:nvPr/>
        </p:nvSpPr>
        <p:spPr>
          <a:xfrm>
            <a:off x="2246252" y="1650224"/>
            <a:ext cx="913513" cy="14411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2064F29-0B59-4F69-8C47-6A58AD490F16}"/>
              </a:ext>
            </a:extLst>
          </p:cNvPr>
          <p:cNvSpPr/>
          <p:nvPr/>
        </p:nvSpPr>
        <p:spPr>
          <a:xfrm>
            <a:off x="5012302" y="1650224"/>
            <a:ext cx="913513" cy="14411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CB1594-D418-4900-8546-44C58E0447F4}"/>
              </a:ext>
            </a:extLst>
          </p:cNvPr>
          <p:cNvSpPr/>
          <p:nvPr/>
        </p:nvSpPr>
        <p:spPr>
          <a:xfrm>
            <a:off x="7559266" y="2469247"/>
            <a:ext cx="913513" cy="14411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0A46616-4074-4A97-B301-BB8C671C9B32}"/>
              </a:ext>
            </a:extLst>
          </p:cNvPr>
          <p:cNvSpPr/>
          <p:nvPr/>
        </p:nvSpPr>
        <p:spPr>
          <a:xfrm>
            <a:off x="10414000" y="1355150"/>
            <a:ext cx="913513" cy="14411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634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9E7D573-889B-4636-B573-8DCCF619D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DCC230-6CF3-4472-9FA9-584E4AB269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参考模型精度影响实验设置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388E7B3-CF80-43B5-A93C-AD1E875DBCEC}"/>
              </a:ext>
            </a:extLst>
          </p:cNvPr>
          <p:cNvSpPr/>
          <p:nvPr/>
        </p:nvSpPr>
        <p:spPr>
          <a:xfrm>
            <a:off x="719959" y="1740968"/>
            <a:ext cx="9265195" cy="2328523"/>
          </a:xfrm>
          <a:prstGeom prst="rect">
            <a:avLst/>
          </a:prstGeom>
          <a:noFill/>
          <a:ln w="28575">
            <a:solidFill>
              <a:srgbClr val="459F2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目标：探索参考模型的精度对最终模型准确度的影响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模型和数据集：在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CIFAR-10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上的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Resnet-56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训练中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度量：最终精度、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推理速度、参考模型准确度损失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基线：使用调度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流水线系统作为主要基线</a:t>
            </a:r>
          </a:p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比较对象：更高精度的参考模型，包括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FLOAT16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FLOAT32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（全精度）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675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2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25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5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2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5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7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8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  <p:bldP spid="4" grpId="1" build="allAtOnce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652D6C2-0226-42E4-8C50-A1BBEF28D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C57C69-828C-4066-B762-2C1B9F6CF2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参考模型精度影响实验结果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B6465F-60E8-44A2-9D11-ADB3244E9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495" y="1510923"/>
            <a:ext cx="6381498" cy="261964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2625985-4679-476A-909A-627523A1E4E9}"/>
              </a:ext>
            </a:extLst>
          </p:cNvPr>
          <p:cNvSpPr/>
          <p:nvPr/>
        </p:nvSpPr>
        <p:spPr>
          <a:xfrm>
            <a:off x="4895800" y="2270234"/>
            <a:ext cx="2524503" cy="336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64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655902" y="1775113"/>
            <a:ext cx="4880195" cy="3611202"/>
            <a:chOff x="3655902" y="1775113"/>
            <a:chExt cx="4880195" cy="3611202"/>
          </a:xfrm>
        </p:grpSpPr>
        <p:grpSp>
          <p:nvGrpSpPr>
            <p:cNvPr id="40" name="组合 39"/>
            <p:cNvGrpSpPr/>
            <p:nvPr/>
          </p:nvGrpSpPr>
          <p:grpSpPr>
            <a:xfrm>
              <a:off x="3655902" y="1775113"/>
              <a:ext cx="4880195" cy="553054"/>
              <a:chOff x="3655902" y="1765588"/>
              <a:chExt cx="4880195" cy="553054"/>
            </a:xfrm>
            <a:solidFill>
              <a:schemeClr val="bg1">
                <a:lumMod val="65000"/>
                <a:alpha val="50000"/>
              </a:schemeClr>
            </a:solidFill>
          </p:grpSpPr>
          <p:grpSp>
            <p:nvGrpSpPr>
              <p:cNvPr id="30" name="Google Shape;863;p65"/>
              <p:cNvGrpSpPr>
                <a:grpSpLocks noChangeAspect="1"/>
              </p:cNvGrpSpPr>
              <p:nvPr/>
            </p:nvGrpSpPr>
            <p:grpSpPr>
              <a:xfrm>
                <a:off x="3655902" y="1952115"/>
                <a:ext cx="190147" cy="180000"/>
                <a:chOff x="4660325" y="1866850"/>
                <a:chExt cx="68350" cy="58100"/>
              </a:xfrm>
              <a:grpFill/>
            </p:grpSpPr>
            <p:sp>
              <p:nvSpPr>
                <p:cNvPr id="34" name="Google Shape;864;p65"/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pc="3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miley Sans Oblique" pitchFamily="2" charset="-122"/>
                    <a:ea typeface="Smiley Sans Oblique" pitchFamily="2" charset="-122"/>
                  </a:endParaRPr>
                </a:p>
              </p:txBody>
            </p:sp>
            <p:sp>
              <p:nvSpPr>
                <p:cNvPr id="35" name="Google Shape;865;p65"/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pc="3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miley Sans Oblique" pitchFamily="2" charset="-122"/>
                    <a:ea typeface="Smiley Sans Oblique" pitchFamily="2" charset="-122"/>
                  </a:endParaRPr>
                </a:p>
              </p:txBody>
            </p:sp>
          </p:grpSp>
          <p:grpSp>
            <p:nvGrpSpPr>
              <p:cNvPr id="31" name="Google Shape;863;p65"/>
              <p:cNvGrpSpPr>
                <a:grpSpLocks noChangeAspect="1"/>
              </p:cNvGrpSpPr>
              <p:nvPr/>
            </p:nvGrpSpPr>
            <p:grpSpPr>
              <a:xfrm flipH="1">
                <a:off x="8345950" y="1952115"/>
                <a:ext cx="190147" cy="180000"/>
                <a:chOff x="4660325" y="1866850"/>
                <a:chExt cx="68350" cy="58100"/>
              </a:xfrm>
              <a:grpFill/>
            </p:grpSpPr>
            <p:sp>
              <p:nvSpPr>
                <p:cNvPr id="32" name="Google Shape;864;p65"/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pc="3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miley Sans Oblique" pitchFamily="2" charset="-122"/>
                    <a:ea typeface="Smiley Sans Oblique" pitchFamily="2" charset="-122"/>
                  </a:endParaRPr>
                </a:p>
              </p:txBody>
            </p:sp>
            <p:sp>
              <p:nvSpPr>
                <p:cNvPr id="33" name="Google Shape;865;p65"/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pc="3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miley Sans Oblique" pitchFamily="2" charset="-122"/>
                    <a:ea typeface="Smiley Sans Oblique" pitchFamily="2" charset="-122"/>
                  </a:endParaRPr>
                </a:p>
              </p:txBody>
            </p:sp>
          </p:grpSp>
          <p:sp>
            <p:nvSpPr>
              <p:cNvPr id="2" name="矩形: 圆角 1"/>
              <p:cNvSpPr/>
              <p:nvPr/>
            </p:nvSpPr>
            <p:spPr>
              <a:xfrm>
                <a:off x="4029582" y="1765588"/>
                <a:ext cx="4132835" cy="553054"/>
              </a:xfrm>
              <a:prstGeom prst="roundRect">
                <a:avLst>
                  <a:gd name="adj" fmla="val 17699"/>
                </a:avLst>
              </a:prstGeom>
              <a:grpFill/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zh-CN" altLang="en-US" sz="2800" b="1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miley Sans Oblique" pitchFamily="2" charset="-122"/>
                    <a:ea typeface="Smiley Sans Oblique" pitchFamily="2" charset="-122"/>
                    <a:cs typeface="+mn-ea"/>
                  </a:rPr>
                  <a:t>研究背景</a:t>
                </a:r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3655902" y="4833261"/>
              <a:ext cx="4880195" cy="553054"/>
              <a:chOff x="3655902" y="1765588"/>
              <a:chExt cx="4880195" cy="553054"/>
            </a:xfrm>
          </p:grpSpPr>
          <p:grpSp>
            <p:nvGrpSpPr>
              <p:cNvPr id="42" name="Google Shape;863;p65"/>
              <p:cNvGrpSpPr>
                <a:grpSpLocks noChangeAspect="1"/>
              </p:cNvGrpSpPr>
              <p:nvPr/>
            </p:nvGrpSpPr>
            <p:grpSpPr>
              <a:xfrm>
                <a:off x="3655902" y="1952115"/>
                <a:ext cx="190147" cy="180000"/>
                <a:chOff x="4660325" y="1866850"/>
                <a:chExt cx="68350" cy="58100"/>
              </a:xfrm>
            </p:grpSpPr>
            <p:sp>
              <p:nvSpPr>
                <p:cNvPr id="47" name="Google Shape;864;p65"/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6">
                      <a:lumMod val="50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pc="300">
                    <a:latin typeface="Smiley Sans Oblique" pitchFamily="2" charset="-122"/>
                    <a:ea typeface="Smiley Sans Oblique" pitchFamily="2" charset="-122"/>
                  </a:endParaRPr>
                </a:p>
              </p:txBody>
            </p:sp>
            <p:sp>
              <p:nvSpPr>
                <p:cNvPr id="48" name="Google Shape;865;p65"/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6">
                      <a:lumMod val="50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pc="300">
                    <a:latin typeface="Smiley Sans Oblique" pitchFamily="2" charset="-122"/>
                    <a:ea typeface="Smiley Sans Oblique" pitchFamily="2" charset="-122"/>
                  </a:endParaRPr>
                </a:p>
              </p:txBody>
            </p:sp>
          </p:grpSp>
          <p:grpSp>
            <p:nvGrpSpPr>
              <p:cNvPr id="43" name="Google Shape;863;p65"/>
              <p:cNvGrpSpPr>
                <a:grpSpLocks noChangeAspect="1"/>
              </p:cNvGrpSpPr>
              <p:nvPr/>
            </p:nvGrpSpPr>
            <p:grpSpPr>
              <a:xfrm flipH="1">
                <a:off x="8345950" y="1952115"/>
                <a:ext cx="190147" cy="180000"/>
                <a:chOff x="4660325" y="1866850"/>
                <a:chExt cx="68350" cy="58100"/>
              </a:xfrm>
            </p:grpSpPr>
            <p:sp>
              <p:nvSpPr>
                <p:cNvPr id="45" name="Google Shape;864;p65"/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6">
                      <a:lumMod val="50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pc="300">
                    <a:latin typeface="Smiley Sans Oblique" pitchFamily="2" charset="-122"/>
                    <a:ea typeface="Smiley Sans Oblique" pitchFamily="2" charset="-122"/>
                  </a:endParaRPr>
                </a:p>
              </p:txBody>
            </p:sp>
            <p:sp>
              <p:nvSpPr>
                <p:cNvPr id="46" name="Google Shape;865;p65"/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6">
                      <a:lumMod val="50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pc="300">
                    <a:latin typeface="Smiley Sans Oblique" pitchFamily="2" charset="-122"/>
                    <a:ea typeface="Smiley Sans Oblique" pitchFamily="2" charset="-122"/>
                  </a:endParaRPr>
                </a:p>
              </p:txBody>
            </p:sp>
          </p:grpSp>
          <p:sp>
            <p:nvSpPr>
              <p:cNvPr id="44" name="矩形: 圆角 43"/>
              <p:cNvSpPr/>
              <p:nvPr/>
            </p:nvSpPr>
            <p:spPr>
              <a:xfrm>
                <a:off x="4029582" y="1765588"/>
                <a:ext cx="4132835" cy="553054"/>
              </a:xfrm>
              <a:prstGeom prst="roundRect">
                <a:avLst>
                  <a:gd name="adj" fmla="val 17699"/>
                </a:avLst>
              </a:prstGeom>
              <a:noFill/>
              <a:ln w="28575">
                <a:solidFill>
                  <a:srgbClr val="9BA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zh-CN" altLang="en-US" sz="2800" b="1" spc="300" dirty="0">
                    <a:solidFill>
                      <a:srgbClr val="384331"/>
                    </a:solidFill>
                    <a:latin typeface="Smiley Sans Oblique" pitchFamily="2" charset="-122"/>
                    <a:ea typeface="Smiley Sans Oblique" pitchFamily="2" charset="-122"/>
                    <a:cs typeface="+mn-ea"/>
                  </a:rPr>
                  <a:t>全文总结</a:t>
                </a: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3655902" y="2794496"/>
              <a:ext cx="4880195" cy="553054"/>
              <a:chOff x="3655902" y="1765588"/>
              <a:chExt cx="4880195" cy="553054"/>
            </a:xfrm>
            <a:solidFill>
              <a:schemeClr val="bg1">
                <a:lumMod val="65000"/>
                <a:alpha val="50000"/>
              </a:schemeClr>
            </a:solidFill>
          </p:grpSpPr>
          <p:grpSp>
            <p:nvGrpSpPr>
              <p:cNvPr id="50" name="Google Shape;863;p65"/>
              <p:cNvGrpSpPr>
                <a:grpSpLocks noChangeAspect="1"/>
              </p:cNvGrpSpPr>
              <p:nvPr/>
            </p:nvGrpSpPr>
            <p:grpSpPr>
              <a:xfrm>
                <a:off x="3655902" y="1952115"/>
                <a:ext cx="190147" cy="180000"/>
                <a:chOff x="4660325" y="1866850"/>
                <a:chExt cx="68350" cy="58100"/>
              </a:xfrm>
              <a:grpFill/>
            </p:grpSpPr>
            <p:sp>
              <p:nvSpPr>
                <p:cNvPr id="55" name="Google Shape;864;p65"/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pc="3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miley Sans Oblique" pitchFamily="2" charset="-122"/>
                    <a:ea typeface="Smiley Sans Oblique" pitchFamily="2" charset="-122"/>
                  </a:endParaRPr>
                </a:p>
              </p:txBody>
            </p:sp>
            <p:sp>
              <p:nvSpPr>
                <p:cNvPr id="56" name="Google Shape;865;p65"/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pc="3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miley Sans Oblique" pitchFamily="2" charset="-122"/>
                    <a:ea typeface="Smiley Sans Oblique" pitchFamily="2" charset="-122"/>
                  </a:endParaRPr>
                </a:p>
              </p:txBody>
            </p:sp>
          </p:grpSp>
          <p:grpSp>
            <p:nvGrpSpPr>
              <p:cNvPr id="51" name="Google Shape;863;p65"/>
              <p:cNvGrpSpPr>
                <a:grpSpLocks noChangeAspect="1"/>
              </p:cNvGrpSpPr>
              <p:nvPr/>
            </p:nvGrpSpPr>
            <p:grpSpPr>
              <a:xfrm flipH="1">
                <a:off x="8345950" y="1952115"/>
                <a:ext cx="190147" cy="180000"/>
                <a:chOff x="4660325" y="1866850"/>
                <a:chExt cx="68350" cy="58100"/>
              </a:xfrm>
              <a:grpFill/>
            </p:grpSpPr>
            <p:sp>
              <p:nvSpPr>
                <p:cNvPr id="53" name="Google Shape;864;p65"/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pc="3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miley Sans Oblique" pitchFamily="2" charset="-122"/>
                    <a:ea typeface="Smiley Sans Oblique" pitchFamily="2" charset="-122"/>
                  </a:endParaRPr>
                </a:p>
              </p:txBody>
            </p:sp>
            <p:sp>
              <p:nvSpPr>
                <p:cNvPr id="54" name="Google Shape;865;p65"/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pc="3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miley Sans Oblique" pitchFamily="2" charset="-122"/>
                    <a:ea typeface="Smiley Sans Oblique" pitchFamily="2" charset="-122"/>
                  </a:endParaRPr>
                </a:p>
              </p:txBody>
            </p:sp>
          </p:grpSp>
          <p:sp>
            <p:nvSpPr>
              <p:cNvPr id="52" name="矩形: 圆角 51"/>
              <p:cNvSpPr/>
              <p:nvPr/>
            </p:nvSpPr>
            <p:spPr>
              <a:xfrm>
                <a:off x="4029582" y="1765588"/>
                <a:ext cx="4132835" cy="553054"/>
              </a:xfrm>
              <a:prstGeom prst="roundRect">
                <a:avLst>
                  <a:gd name="adj" fmla="val 17699"/>
                </a:avLst>
              </a:prstGeom>
              <a:grpFill/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zh-CN" altLang="en-US" sz="2800" b="1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miley Sans Oblique" pitchFamily="2" charset="-122"/>
                    <a:ea typeface="Smiley Sans Oblique" pitchFamily="2" charset="-122"/>
                    <a:cs typeface="+mn-ea"/>
                  </a:rPr>
                  <a:t>方法建模</a:t>
                </a:r>
              </a:p>
            </p:txBody>
          </p:sp>
        </p:grpSp>
        <p:grpSp>
          <p:nvGrpSpPr>
            <p:cNvPr id="57" name="组合 56"/>
            <p:cNvGrpSpPr/>
            <p:nvPr/>
          </p:nvGrpSpPr>
          <p:grpSpPr>
            <a:xfrm>
              <a:off x="3655902" y="3813879"/>
              <a:ext cx="4880195" cy="553054"/>
              <a:chOff x="3655902" y="1765588"/>
              <a:chExt cx="4880195" cy="553054"/>
            </a:xfrm>
            <a:solidFill>
              <a:schemeClr val="bg1">
                <a:lumMod val="65000"/>
                <a:alpha val="50000"/>
              </a:schemeClr>
            </a:solidFill>
          </p:grpSpPr>
          <p:grpSp>
            <p:nvGrpSpPr>
              <p:cNvPr id="58" name="Google Shape;863;p65"/>
              <p:cNvGrpSpPr>
                <a:grpSpLocks noChangeAspect="1"/>
              </p:cNvGrpSpPr>
              <p:nvPr/>
            </p:nvGrpSpPr>
            <p:grpSpPr>
              <a:xfrm>
                <a:off x="3655902" y="1952115"/>
                <a:ext cx="190147" cy="180000"/>
                <a:chOff x="4660325" y="1866850"/>
                <a:chExt cx="68350" cy="58100"/>
              </a:xfrm>
              <a:grpFill/>
            </p:grpSpPr>
            <p:sp>
              <p:nvSpPr>
                <p:cNvPr id="63" name="Google Shape;864;p65"/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pc="3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miley Sans Oblique" pitchFamily="2" charset="-122"/>
                    <a:ea typeface="Smiley Sans Oblique" pitchFamily="2" charset="-122"/>
                  </a:endParaRPr>
                </a:p>
              </p:txBody>
            </p:sp>
            <p:sp>
              <p:nvSpPr>
                <p:cNvPr id="64" name="Google Shape;865;p65"/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pc="3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miley Sans Oblique" pitchFamily="2" charset="-122"/>
                    <a:ea typeface="Smiley Sans Oblique" pitchFamily="2" charset="-122"/>
                  </a:endParaRPr>
                </a:p>
              </p:txBody>
            </p:sp>
          </p:grpSp>
          <p:grpSp>
            <p:nvGrpSpPr>
              <p:cNvPr id="59" name="Google Shape;863;p65"/>
              <p:cNvGrpSpPr>
                <a:grpSpLocks noChangeAspect="1"/>
              </p:cNvGrpSpPr>
              <p:nvPr/>
            </p:nvGrpSpPr>
            <p:grpSpPr>
              <a:xfrm flipH="1">
                <a:off x="8345950" y="1952115"/>
                <a:ext cx="190147" cy="180000"/>
                <a:chOff x="4660325" y="1866850"/>
                <a:chExt cx="68350" cy="58100"/>
              </a:xfrm>
              <a:grpFill/>
            </p:grpSpPr>
            <p:sp>
              <p:nvSpPr>
                <p:cNvPr id="61" name="Google Shape;864;p65"/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pc="3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miley Sans Oblique" pitchFamily="2" charset="-122"/>
                    <a:ea typeface="Smiley Sans Oblique" pitchFamily="2" charset="-122"/>
                  </a:endParaRPr>
                </a:p>
              </p:txBody>
            </p:sp>
            <p:sp>
              <p:nvSpPr>
                <p:cNvPr id="62" name="Google Shape;865;p65"/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pc="3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miley Sans Oblique" pitchFamily="2" charset="-122"/>
                    <a:ea typeface="Smiley Sans Oblique" pitchFamily="2" charset="-122"/>
                  </a:endParaRPr>
                </a:p>
              </p:txBody>
            </p:sp>
          </p:grpSp>
          <p:sp>
            <p:nvSpPr>
              <p:cNvPr id="60" name="矩形: 圆角 59"/>
              <p:cNvSpPr/>
              <p:nvPr/>
            </p:nvSpPr>
            <p:spPr>
              <a:xfrm>
                <a:off x="4029582" y="1765588"/>
                <a:ext cx="4132835" cy="553054"/>
              </a:xfrm>
              <a:prstGeom prst="roundRect">
                <a:avLst>
                  <a:gd name="adj" fmla="val 17699"/>
                </a:avLst>
              </a:prstGeom>
              <a:grpFill/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zh-CN" altLang="en-US" sz="2800" b="1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miley Sans Oblique" pitchFamily="2" charset="-122"/>
                    <a:ea typeface="Smiley Sans Oblique" pitchFamily="2" charset="-122"/>
                    <a:cs typeface="+mn-ea"/>
                  </a:rPr>
                  <a:t>实验评估</a:t>
                </a:r>
              </a:p>
            </p:txBody>
          </p:sp>
        </p:grpSp>
      </p:grp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提纲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655902" y="1775113"/>
            <a:ext cx="4880195" cy="3611202"/>
            <a:chOff x="3655902" y="1775113"/>
            <a:chExt cx="4880195" cy="3611202"/>
          </a:xfrm>
        </p:grpSpPr>
        <p:grpSp>
          <p:nvGrpSpPr>
            <p:cNvPr id="40" name="组合 39"/>
            <p:cNvGrpSpPr/>
            <p:nvPr/>
          </p:nvGrpSpPr>
          <p:grpSpPr>
            <a:xfrm>
              <a:off x="3655902" y="1775113"/>
              <a:ext cx="4880195" cy="553054"/>
              <a:chOff x="3655902" y="1765588"/>
              <a:chExt cx="4880195" cy="553054"/>
            </a:xfrm>
          </p:grpSpPr>
          <p:grpSp>
            <p:nvGrpSpPr>
              <p:cNvPr id="30" name="Google Shape;863;p65"/>
              <p:cNvGrpSpPr>
                <a:grpSpLocks noChangeAspect="1"/>
              </p:cNvGrpSpPr>
              <p:nvPr/>
            </p:nvGrpSpPr>
            <p:grpSpPr>
              <a:xfrm>
                <a:off x="3655902" y="1952115"/>
                <a:ext cx="190147" cy="180000"/>
                <a:chOff x="4660325" y="1866850"/>
                <a:chExt cx="68350" cy="58100"/>
              </a:xfrm>
            </p:grpSpPr>
            <p:sp>
              <p:nvSpPr>
                <p:cNvPr id="34" name="Google Shape;864;p65"/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6">
                      <a:lumMod val="50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5" name="Google Shape;865;p65"/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6">
                      <a:lumMod val="50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31" name="Google Shape;863;p65"/>
              <p:cNvGrpSpPr>
                <a:grpSpLocks noChangeAspect="1"/>
              </p:cNvGrpSpPr>
              <p:nvPr/>
            </p:nvGrpSpPr>
            <p:grpSpPr>
              <a:xfrm flipH="1">
                <a:off x="8345950" y="1952115"/>
                <a:ext cx="190147" cy="180000"/>
                <a:chOff x="4660325" y="1866850"/>
                <a:chExt cx="68350" cy="58100"/>
              </a:xfrm>
            </p:grpSpPr>
            <p:sp>
              <p:nvSpPr>
                <p:cNvPr id="32" name="Google Shape;864;p65"/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6">
                      <a:lumMod val="50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3" name="Google Shape;865;p65"/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6">
                      <a:lumMod val="50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2" name="矩形: 圆角 1"/>
              <p:cNvSpPr/>
              <p:nvPr/>
            </p:nvSpPr>
            <p:spPr>
              <a:xfrm>
                <a:off x="4029582" y="1765588"/>
                <a:ext cx="4132835" cy="553054"/>
              </a:xfrm>
              <a:prstGeom prst="roundRect">
                <a:avLst>
                  <a:gd name="adj" fmla="val 17699"/>
                </a:avLst>
              </a:prstGeom>
              <a:noFill/>
              <a:ln w="28575">
                <a:solidFill>
                  <a:srgbClr val="9BA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zh-CN" altLang="en-US" sz="2800" b="1" spc="300" dirty="0">
                    <a:solidFill>
                      <a:srgbClr val="384331"/>
                    </a:solidFill>
                    <a:latin typeface="Smiley Sans Oblique" pitchFamily="2" charset="-122"/>
                    <a:ea typeface="Smiley Sans Oblique" pitchFamily="2" charset="-122"/>
                    <a:cs typeface="+mn-ea"/>
                  </a:rPr>
                  <a:t>研究背景</a:t>
                </a:r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3655902" y="4833261"/>
              <a:ext cx="4880195" cy="553054"/>
              <a:chOff x="3655902" y="1765588"/>
              <a:chExt cx="4880195" cy="553054"/>
            </a:xfrm>
            <a:solidFill>
              <a:schemeClr val="bg1">
                <a:lumMod val="65000"/>
                <a:alpha val="50000"/>
              </a:schemeClr>
            </a:solidFill>
          </p:grpSpPr>
          <p:grpSp>
            <p:nvGrpSpPr>
              <p:cNvPr id="42" name="Google Shape;863;p65"/>
              <p:cNvGrpSpPr>
                <a:grpSpLocks noChangeAspect="1"/>
              </p:cNvGrpSpPr>
              <p:nvPr/>
            </p:nvGrpSpPr>
            <p:grpSpPr>
              <a:xfrm>
                <a:off x="3655902" y="1952115"/>
                <a:ext cx="190147" cy="180000"/>
                <a:chOff x="4660325" y="1866850"/>
                <a:chExt cx="68350" cy="58100"/>
              </a:xfrm>
              <a:grpFill/>
            </p:grpSpPr>
            <p:sp>
              <p:nvSpPr>
                <p:cNvPr id="47" name="Google Shape;864;p65"/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8" name="Google Shape;865;p65"/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43" name="Google Shape;863;p65"/>
              <p:cNvGrpSpPr>
                <a:grpSpLocks noChangeAspect="1"/>
              </p:cNvGrpSpPr>
              <p:nvPr/>
            </p:nvGrpSpPr>
            <p:grpSpPr>
              <a:xfrm flipH="1">
                <a:off x="8345950" y="1952115"/>
                <a:ext cx="190147" cy="180000"/>
                <a:chOff x="4660325" y="1866850"/>
                <a:chExt cx="68350" cy="58100"/>
              </a:xfrm>
              <a:grpFill/>
            </p:grpSpPr>
            <p:sp>
              <p:nvSpPr>
                <p:cNvPr id="45" name="Google Shape;864;p65"/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6" name="Google Shape;865;p65"/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sp>
            <p:nvSpPr>
              <p:cNvPr id="44" name="矩形: 圆角 43"/>
              <p:cNvSpPr/>
              <p:nvPr/>
            </p:nvSpPr>
            <p:spPr>
              <a:xfrm>
                <a:off x="4029582" y="1765588"/>
                <a:ext cx="4132835" cy="553054"/>
              </a:xfrm>
              <a:prstGeom prst="roundRect">
                <a:avLst>
                  <a:gd name="adj" fmla="val 17699"/>
                </a:avLst>
              </a:prstGeom>
              <a:grpFill/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zh-CN" altLang="en-US" sz="2800" b="1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miley Sans Oblique" pitchFamily="2" charset="-122"/>
                    <a:ea typeface="Smiley Sans Oblique" pitchFamily="2" charset="-122"/>
                    <a:cs typeface="+mn-ea"/>
                  </a:rPr>
                  <a:t>全文总结</a:t>
                </a: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3655902" y="2794496"/>
              <a:ext cx="4880195" cy="553054"/>
              <a:chOff x="3655902" y="1765588"/>
              <a:chExt cx="4880195" cy="553054"/>
            </a:xfrm>
            <a:solidFill>
              <a:schemeClr val="bg1">
                <a:lumMod val="65000"/>
                <a:alpha val="50000"/>
              </a:schemeClr>
            </a:solidFill>
          </p:grpSpPr>
          <p:grpSp>
            <p:nvGrpSpPr>
              <p:cNvPr id="50" name="Google Shape;863;p65"/>
              <p:cNvGrpSpPr>
                <a:grpSpLocks noChangeAspect="1"/>
              </p:cNvGrpSpPr>
              <p:nvPr/>
            </p:nvGrpSpPr>
            <p:grpSpPr>
              <a:xfrm>
                <a:off x="3655902" y="1952115"/>
                <a:ext cx="190147" cy="180000"/>
                <a:chOff x="4660325" y="1866850"/>
                <a:chExt cx="68350" cy="58100"/>
              </a:xfrm>
              <a:grpFill/>
            </p:grpSpPr>
            <p:sp>
              <p:nvSpPr>
                <p:cNvPr id="55" name="Google Shape;864;p65"/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56" name="Google Shape;865;p65"/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51" name="Google Shape;863;p65"/>
              <p:cNvGrpSpPr>
                <a:grpSpLocks noChangeAspect="1"/>
              </p:cNvGrpSpPr>
              <p:nvPr/>
            </p:nvGrpSpPr>
            <p:grpSpPr>
              <a:xfrm flipH="1">
                <a:off x="8345950" y="1952115"/>
                <a:ext cx="190147" cy="180000"/>
                <a:chOff x="4660325" y="1866850"/>
                <a:chExt cx="68350" cy="58100"/>
              </a:xfrm>
              <a:grpFill/>
            </p:grpSpPr>
            <p:sp>
              <p:nvSpPr>
                <p:cNvPr id="53" name="Google Shape;864;p65"/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54" name="Google Shape;865;p65"/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sp>
            <p:nvSpPr>
              <p:cNvPr id="52" name="矩形: 圆角 51"/>
              <p:cNvSpPr/>
              <p:nvPr/>
            </p:nvSpPr>
            <p:spPr>
              <a:xfrm>
                <a:off x="4029582" y="1765588"/>
                <a:ext cx="4132835" cy="553054"/>
              </a:xfrm>
              <a:prstGeom prst="roundRect">
                <a:avLst>
                  <a:gd name="adj" fmla="val 17699"/>
                </a:avLst>
              </a:prstGeom>
              <a:grpFill/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zh-CN" altLang="en-US" sz="2800" b="1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miley Sans Oblique" pitchFamily="2" charset="-122"/>
                    <a:ea typeface="Smiley Sans Oblique" pitchFamily="2" charset="-122"/>
                    <a:cs typeface="+mn-ea"/>
                  </a:rPr>
                  <a:t>方法建模</a:t>
                </a:r>
              </a:p>
            </p:txBody>
          </p:sp>
        </p:grpSp>
        <p:grpSp>
          <p:nvGrpSpPr>
            <p:cNvPr id="57" name="组合 56"/>
            <p:cNvGrpSpPr/>
            <p:nvPr/>
          </p:nvGrpSpPr>
          <p:grpSpPr>
            <a:xfrm>
              <a:off x="3655902" y="3813879"/>
              <a:ext cx="4880195" cy="553054"/>
              <a:chOff x="3655902" y="1765588"/>
              <a:chExt cx="4880195" cy="553054"/>
            </a:xfrm>
            <a:solidFill>
              <a:schemeClr val="bg1">
                <a:lumMod val="65000"/>
                <a:alpha val="50000"/>
              </a:schemeClr>
            </a:solidFill>
          </p:grpSpPr>
          <p:grpSp>
            <p:nvGrpSpPr>
              <p:cNvPr id="58" name="Google Shape;863;p65"/>
              <p:cNvGrpSpPr>
                <a:grpSpLocks noChangeAspect="1"/>
              </p:cNvGrpSpPr>
              <p:nvPr/>
            </p:nvGrpSpPr>
            <p:grpSpPr>
              <a:xfrm>
                <a:off x="3655902" y="1952115"/>
                <a:ext cx="190147" cy="180000"/>
                <a:chOff x="4660325" y="1866850"/>
                <a:chExt cx="68350" cy="58100"/>
              </a:xfrm>
              <a:grpFill/>
            </p:grpSpPr>
            <p:sp>
              <p:nvSpPr>
                <p:cNvPr id="63" name="Google Shape;864;p65"/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64" name="Google Shape;865;p65"/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59" name="Google Shape;863;p65"/>
              <p:cNvGrpSpPr>
                <a:grpSpLocks noChangeAspect="1"/>
              </p:cNvGrpSpPr>
              <p:nvPr/>
            </p:nvGrpSpPr>
            <p:grpSpPr>
              <a:xfrm flipH="1">
                <a:off x="8345950" y="1952115"/>
                <a:ext cx="190147" cy="180000"/>
                <a:chOff x="4660325" y="1866850"/>
                <a:chExt cx="68350" cy="58100"/>
              </a:xfrm>
              <a:grpFill/>
            </p:grpSpPr>
            <p:sp>
              <p:nvSpPr>
                <p:cNvPr id="61" name="Google Shape;864;p65"/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62" name="Google Shape;865;p65"/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sp>
            <p:nvSpPr>
              <p:cNvPr id="60" name="矩形: 圆角 59"/>
              <p:cNvSpPr/>
              <p:nvPr/>
            </p:nvSpPr>
            <p:spPr>
              <a:xfrm>
                <a:off x="4029582" y="1765588"/>
                <a:ext cx="4132835" cy="553054"/>
              </a:xfrm>
              <a:prstGeom prst="roundRect">
                <a:avLst>
                  <a:gd name="adj" fmla="val 17699"/>
                </a:avLst>
              </a:prstGeom>
              <a:grpFill/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zh-CN" altLang="en-US" sz="2800" b="1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miley Sans Oblique" pitchFamily="2" charset="-122"/>
                    <a:ea typeface="Smiley Sans Oblique" pitchFamily="2" charset="-122"/>
                    <a:cs typeface="+mn-ea"/>
                  </a:rPr>
                  <a:t>实验评估</a:t>
                </a:r>
              </a:p>
            </p:txBody>
          </p:sp>
        </p:grpSp>
      </p:grp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DA8AC0A-7806-4E4C-8E38-95D3081981A2}"/>
              </a:ext>
            </a:extLst>
          </p:cNvPr>
          <p:cNvSpPr/>
          <p:nvPr/>
        </p:nvSpPr>
        <p:spPr>
          <a:xfrm>
            <a:off x="584483" y="1330264"/>
            <a:ext cx="9265195" cy="1866858"/>
          </a:xfrm>
          <a:prstGeom prst="rect">
            <a:avLst/>
          </a:prstGeom>
          <a:noFill/>
          <a:ln w="28575">
            <a:solidFill>
              <a:srgbClr val="459F2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70000"/>
            </a:pPr>
            <a:r>
              <a:rPr lang="zh-CN" altLang="en-US" sz="2000" b="1" dirty="0">
                <a:solidFill>
                  <a:srgbClr val="02409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优点</a:t>
            </a:r>
            <a:endParaRPr lang="en-US" altLang="zh-CN" sz="2000" b="1" dirty="0">
              <a:solidFill>
                <a:srgbClr val="02409A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利用语义知识，在保持精度的前提下，通过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DNN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层冻结节省了反向计算和通信开销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用预取缓存的中间激活结果，以可忽略的开销进一步节省冻结层的前向传递</a:t>
            </a:r>
            <a:endParaRPr lang="en-US" altLang="zh-CN" sz="2400" dirty="0">
              <a:solidFill>
                <a:srgbClr val="15192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122BDBF-4AA2-4F41-A71C-116863324269}"/>
              </a:ext>
            </a:extLst>
          </p:cNvPr>
          <p:cNvSpPr/>
          <p:nvPr/>
        </p:nvSpPr>
        <p:spPr>
          <a:xfrm>
            <a:off x="584483" y="3429000"/>
            <a:ext cx="9265195" cy="1405193"/>
          </a:xfrm>
          <a:prstGeom prst="rect">
            <a:avLst/>
          </a:prstGeom>
          <a:noFill/>
          <a:ln w="28575">
            <a:solidFill>
              <a:srgbClr val="02409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70000"/>
            </a:pPr>
            <a:r>
              <a:rPr lang="zh-CN" altLang="en-US" sz="2000" b="1" dirty="0">
                <a:solidFill>
                  <a:srgbClr val="02409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未来方向</a:t>
            </a:r>
          </a:p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15192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将本文中的强设备上的分布式环境，迁移到含有弱设备的联邦环境，这样的冻结方法会产生什么效果？</a:t>
            </a:r>
            <a:endParaRPr lang="en-US" altLang="zh-CN" sz="2000" dirty="0">
              <a:solidFill>
                <a:srgbClr val="15192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4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5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5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5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3" dur="indefinite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" dur="indefinite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6" dur="indefinite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" dur="indefinite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9" dur="indefinite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" dur="indefinite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uiExpand="1" build="allAtOnce"/>
      <p:bldP spid="28" grpId="1" build="allAtOnce" animBg="1"/>
      <p:bldP spid="29" grpId="0" uiExpand="1" build="allAtOnce"/>
      <p:bldP spid="29" grpId="1" build="allAtOnce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B27FDC7-9B8B-4DB4-9F62-6A5D22FDD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45336DD-A62E-482A-8DEC-EE4DA87414F5}"/>
              </a:ext>
            </a:extLst>
          </p:cNvPr>
          <p:cNvSpPr/>
          <p:nvPr/>
        </p:nvSpPr>
        <p:spPr>
          <a:xfrm>
            <a:off x="4029582" y="2406869"/>
            <a:ext cx="4132835" cy="2078316"/>
          </a:xfrm>
          <a:prstGeom prst="roundRect">
            <a:avLst>
              <a:gd name="adj" fmla="val 17699"/>
            </a:avLst>
          </a:prstGeom>
          <a:noFill/>
          <a:ln w="28575">
            <a:solidFill>
              <a:srgbClr val="9BA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sz="2800" b="1" spc="300" dirty="0">
                <a:solidFill>
                  <a:srgbClr val="384331"/>
                </a:solidFill>
                <a:latin typeface="Smiley Sans Oblique" pitchFamily="2" charset="-122"/>
                <a:ea typeface="Smiley Sans Oblique" pitchFamily="2" charset="-122"/>
                <a:cs typeface="+mn-ea"/>
              </a:rPr>
              <a:t>欢迎指正</a:t>
            </a:r>
          </a:p>
        </p:txBody>
      </p:sp>
    </p:spTree>
    <p:extLst>
      <p:ext uri="{BB962C8B-B14F-4D97-AF65-F5344CB8AC3E}">
        <p14:creationId xmlns:p14="http://schemas.microsoft.com/office/powerpoint/2010/main" val="1059885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prstClr val="white"/>
                </a:solidFill>
                <a:cs typeface="Arial" panose="020B0604020202020204" pitchFamily="34" charset="0"/>
              </a:rPr>
              <a:t>深度神经网络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631165" y="1419165"/>
            <a:ext cx="651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行业应用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631165" y="2973796"/>
            <a:ext cx="651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基础应用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631165" y="4031393"/>
            <a:ext cx="651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框架平台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3963903" y="976047"/>
            <a:ext cx="651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基础硬件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5F2B4D1-E7D5-4061-AF38-08FAE3FBC524}"/>
              </a:ext>
            </a:extLst>
          </p:cNvPr>
          <p:cNvSpPr/>
          <p:nvPr/>
        </p:nvSpPr>
        <p:spPr>
          <a:xfrm>
            <a:off x="7464048" y="924862"/>
            <a:ext cx="2161309" cy="17788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DB8F74-1A0A-450B-B145-7E818E061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742" y="2184541"/>
            <a:ext cx="9190516" cy="3093988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3E330E16-FC1E-4509-BB5E-9DB85928FA2B}"/>
              </a:ext>
            </a:extLst>
          </p:cNvPr>
          <p:cNvSpPr/>
          <p:nvPr/>
        </p:nvSpPr>
        <p:spPr>
          <a:xfrm>
            <a:off x="3592301" y="1065222"/>
            <a:ext cx="2948314" cy="707886"/>
          </a:xfrm>
          <a:prstGeom prst="rect">
            <a:avLst/>
          </a:prstGeom>
          <a:noFill/>
          <a:ln w="28575">
            <a:solidFill>
              <a:srgbClr val="38572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正向传播（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FP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algn="just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特征提取，分类预测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032731C-0719-4B40-B104-B6D610C46C53}"/>
              </a:ext>
            </a:extLst>
          </p:cNvPr>
          <p:cNvSpPr/>
          <p:nvPr/>
        </p:nvSpPr>
        <p:spPr>
          <a:xfrm>
            <a:off x="1028560" y="5391427"/>
            <a:ext cx="2395414" cy="707886"/>
          </a:xfrm>
          <a:prstGeom prst="rect">
            <a:avLst/>
          </a:prstGeom>
          <a:ln w="28575">
            <a:solidFill>
              <a:srgbClr val="38572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 startAt="3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下一轮迭代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重复迭代，直至收敛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3BBBCBF-66E2-4A96-B4A3-21A0F29D4A5B}"/>
              </a:ext>
            </a:extLst>
          </p:cNvPr>
          <p:cNvSpPr/>
          <p:nvPr/>
        </p:nvSpPr>
        <p:spPr>
          <a:xfrm>
            <a:off x="6096000" y="6015655"/>
            <a:ext cx="2882432" cy="707886"/>
          </a:xfrm>
          <a:prstGeom prst="rect">
            <a:avLst/>
          </a:prstGeom>
          <a:ln w="28575">
            <a:solidFill>
              <a:srgbClr val="38572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 startAt="2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反向传播（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BP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梯度计算，参数更新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肘形连接符 77">
            <a:extLst>
              <a:ext uri="{FF2B5EF4-FFF2-40B4-BE49-F238E27FC236}">
                <a16:creationId xmlns:a16="http://schemas.microsoft.com/office/drawing/2014/main" id="{EEC47043-4AD4-4C52-A6AC-29E96035C86B}"/>
              </a:ext>
            </a:extLst>
          </p:cNvPr>
          <p:cNvCxnSpPr>
            <a:cxnSpLocks/>
            <a:stCxn id="75" idx="0"/>
          </p:cNvCxnSpPr>
          <p:nvPr/>
        </p:nvCxnSpPr>
        <p:spPr>
          <a:xfrm rot="16200000" flipH="1">
            <a:off x="6252915" y="-1525310"/>
            <a:ext cx="262463" cy="7664390"/>
          </a:xfrm>
          <a:prstGeom prst="bentConnector4">
            <a:avLst>
              <a:gd name="adj1" fmla="val -87098"/>
              <a:gd name="adj2" fmla="val 9984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44649EB1-D422-4C03-937A-4BCC348FF130}"/>
              </a:ext>
            </a:extLst>
          </p:cNvPr>
          <p:cNvSpPr txBox="1"/>
          <p:nvPr/>
        </p:nvSpPr>
        <p:spPr>
          <a:xfrm>
            <a:off x="9770809" y="2512131"/>
            <a:ext cx="920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cat</a:t>
            </a:r>
            <a:endParaRPr lang="zh-CN" altLang="en-US" sz="2400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AF0E753E-629F-4970-8031-9ACD6BCA0D01}"/>
              </a:ext>
            </a:extLst>
          </p:cNvPr>
          <p:cNvSpPr/>
          <p:nvPr/>
        </p:nvSpPr>
        <p:spPr>
          <a:xfrm>
            <a:off x="10933601" y="3204113"/>
            <a:ext cx="1028700" cy="43201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Tiger</a:t>
            </a:r>
            <a:endParaRPr lang="zh-CN" altLang="en-US" dirty="0"/>
          </a:p>
        </p:txBody>
      </p:sp>
      <p:cxnSp>
        <p:nvCxnSpPr>
          <p:cNvPr id="70" name="直接箭头连接符 11">
            <a:extLst>
              <a:ext uri="{FF2B5EF4-FFF2-40B4-BE49-F238E27FC236}">
                <a16:creationId xmlns:a16="http://schemas.microsoft.com/office/drawing/2014/main" id="{9DF18871-A7B4-48F8-95E2-CF05E51A01EC}"/>
              </a:ext>
            </a:extLst>
          </p:cNvPr>
          <p:cNvCxnSpPr/>
          <p:nvPr/>
        </p:nvCxnSpPr>
        <p:spPr>
          <a:xfrm>
            <a:off x="10250655" y="2921812"/>
            <a:ext cx="4877" cy="2545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CEDCE8A5-1EDE-4004-9591-5A64E02B3318}"/>
              </a:ext>
            </a:extLst>
          </p:cNvPr>
          <p:cNvSpPr txBox="1"/>
          <p:nvPr/>
        </p:nvSpPr>
        <p:spPr>
          <a:xfrm>
            <a:off x="10116648" y="3231160"/>
            <a:ext cx="36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=?</a:t>
            </a:r>
            <a:endParaRPr lang="zh-CN" altLang="en-US" dirty="0"/>
          </a:p>
        </p:txBody>
      </p:sp>
      <p:cxnSp>
        <p:nvCxnSpPr>
          <p:cNvPr id="72" name="肘形连接符 66">
            <a:extLst>
              <a:ext uri="{FF2B5EF4-FFF2-40B4-BE49-F238E27FC236}">
                <a16:creationId xmlns:a16="http://schemas.microsoft.com/office/drawing/2014/main" id="{6D5CF9F9-A397-406F-B0AF-0CC524DFD9AC}"/>
              </a:ext>
            </a:extLst>
          </p:cNvPr>
          <p:cNvCxnSpPr>
            <a:cxnSpLocks/>
          </p:cNvCxnSpPr>
          <p:nvPr/>
        </p:nvCxnSpPr>
        <p:spPr>
          <a:xfrm rot="5400000">
            <a:off x="5987230" y="1432461"/>
            <a:ext cx="1752051" cy="687376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12">
            <a:extLst>
              <a:ext uri="{FF2B5EF4-FFF2-40B4-BE49-F238E27FC236}">
                <a16:creationId xmlns:a16="http://schemas.microsoft.com/office/drawing/2014/main" id="{A7309341-A54B-4440-BA2B-909584318E9B}"/>
              </a:ext>
            </a:extLst>
          </p:cNvPr>
          <p:cNvCxnSpPr/>
          <p:nvPr/>
        </p:nvCxnSpPr>
        <p:spPr>
          <a:xfrm flipH="1">
            <a:off x="10564237" y="3429000"/>
            <a:ext cx="254041" cy="10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A4B0B4B6-66B3-4C81-8E22-CEBD385D3CB5}"/>
              </a:ext>
            </a:extLst>
          </p:cNvPr>
          <p:cNvSpPr/>
          <p:nvPr/>
        </p:nvSpPr>
        <p:spPr>
          <a:xfrm>
            <a:off x="2226267" y="2175654"/>
            <a:ext cx="651370" cy="190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4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5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5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2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25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" dur="indefinite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7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0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3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6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9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uiExpand="1" build="allAtOnce"/>
      <p:bldP spid="27" grpId="1" build="allAtOnce" animBg="1"/>
      <p:bldP spid="28" grpId="0" animBg="1"/>
      <p:bldP spid="29" grpId="0" build="allAtOnce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既有知识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9514A26-3A42-4D6F-A76B-0BCD7B375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266" y="1817230"/>
            <a:ext cx="5303255" cy="3677842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FF567F65-528E-45D4-B7B7-E70BA10E5432}"/>
              </a:ext>
            </a:extLst>
          </p:cNvPr>
          <p:cNvSpPr txBox="1"/>
          <p:nvPr/>
        </p:nvSpPr>
        <p:spPr>
          <a:xfrm>
            <a:off x="341584" y="5496412"/>
            <a:ext cx="1139847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BERT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20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层主要是线性词序信息，中层是一些句法信息，后层是基于任务的信息，语义信息遍布于所有层。中间层具有更好地迁移性也意味着可以学习到更多的信息，收敛所需的时间相对前层更长</a:t>
            </a:r>
            <a:r>
              <a:rPr lang="en-US" altLang="zh-CN" sz="2000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[1]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D4D73BF-0521-43C8-8EE8-AB61DAD4B6C6}"/>
              </a:ext>
            </a:extLst>
          </p:cNvPr>
          <p:cNvSpPr txBox="1"/>
          <p:nvPr/>
        </p:nvSpPr>
        <p:spPr>
          <a:xfrm>
            <a:off x="341584" y="6145423"/>
            <a:ext cx="112986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[1]</a:t>
            </a:r>
            <a:r>
              <a:rPr lang="zh-CN" altLang="en-US" sz="1400" dirty="0"/>
              <a:t>Anna Rogers, Olga Kovaleva, and Anna Rumshisky. A primer inbertology: What we know about how bert works. Transactions of the Association for Computational Linguistics, 8:842–866, 2020.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289634A-EC64-4083-84F2-DB291A14173E}"/>
              </a:ext>
            </a:extLst>
          </p:cNvPr>
          <p:cNvSpPr txBox="1"/>
          <p:nvPr/>
        </p:nvSpPr>
        <p:spPr>
          <a:xfrm>
            <a:off x="341584" y="1021225"/>
            <a:ext cx="1107511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DNN</a:t>
            </a:r>
            <a:r>
              <a:rPr lang="zh-CN" altLang="en-US" sz="20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层內部的训练进度有很大差异，前层比深层训练得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快得多</a:t>
            </a:r>
            <a:r>
              <a:rPr lang="zh-CN" altLang="en-US" sz="20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 这是因为</a:t>
            </a:r>
            <a:r>
              <a:rPr lang="en-US" altLang="zh-CN" sz="20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DNN</a:t>
            </a:r>
            <a:r>
              <a:rPr lang="zh-CN" altLang="en-US" sz="20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的特征从第一层到最后一层是从任务无关过渡到任务特定的过程。</a:t>
            </a:r>
            <a:r>
              <a:rPr lang="zh-CN" altLang="en-US" sz="2000" b="0" i="0" dirty="0">
                <a:solidFill>
                  <a:schemeClr val="accent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一个</a:t>
            </a:r>
            <a:r>
              <a:rPr lang="en-US" altLang="zh-CN" sz="2000" b="0" i="0" dirty="0">
                <a:solidFill>
                  <a:schemeClr val="accent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DNN</a:t>
            </a:r>
            <a:r>
              <a:rPr lang="zh-CN" altLang="en-US" sz="2000" b="0" i="0" dirty="0">
                <a:solidFill>
                  <a:schemeClr val="accent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的前层通常会很快收敛，而深层需要更长的时间来训练</a:t>
            </a:r>
            <a:r>
              <a:rPr lang="zh-CN" altLang="en-US" sz="20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层冻结的挑战</a:t>
            </a:r>
          </a:p>
        </p:txBody>
      </p:sp>
      <p:grpSp>
        <p:nvGrpSpPr>
          <p:cNvPr id="461" name="组合 460">
            <a:extLst>
              <a:ext uri="{FF2B5EF4-FFF2-40B4-BE49-F238E27FC236}">
                <a16:creationId xmlns:a16="http://schemas.microsoft.com/office/drawing/2014/main" id="{D0CA7FA2-6BF6-4750-AC88-2E4B26D41C73}"/>
              </a:ext>
            </a:extLst>
          </p:cNvPr>
          <p:cNvGrpSpPr/>
          <p:nvPr/>
        </p:nvGrpSpPr>
        <p:grpSpPr>
          <a:xfrm>
            <a:off x="300044" y="1282192"/>
            <a:ext cx="11591911" cy="3584099"/>
            <a:chOff x="370390" y="1000294"/>
            <a:chExt cx="8403220" cy="3501926"/>
          </a:xfrm>
        </p:grpSpPr>
        <p:sp>
          <p:nvSpPr>
            <p:cNvPr id="462" name="矩形 461">
              <a:extLst>
                <a:ext uri="{FF2B5EF4-FFF2-40B4-BE49-F238E27FC236}">
                  <a16:creationId xmlns:a16="http://schemas.microsoft.com/office/drawing/2014/main" id="{8B7E0127-8399-44BD-A5E6-ED53E10C0DA0}"/>
                </a:ext>
              </a:extLst>
            </p:cNvPr>
            <p:cNvSpPr/>
            <p:nvPr/>
          </p:nvSpPr>
          <p:spPr>
            <a:xfrm>
              <a:off x="370390" y="1523510"/>
              <a:ext cx="8403220" cy="2978710"/>
            </a:xfrm>
            <a:prstGeom prst="rect">
              <a:avLst/>
            </a:prstGeom>
            <a:noFill/>
            <a:ln w="19050">
              <a:solidFill>
                <a:srgbClr val="6E83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3" name="矩形 462">
              <a:extLst>
                <a:ext uri="{FF2B5EF4-FFF2-40B4-BE49-F238E27FC236}">
                  <a16:creationId xmlns:a16="http://schemas.microsoft.com/office/drawing/2014/main" id="{6DAB2F90-7362-408F-8B8C-828B2C57EE43}"/>
                </a:ext>
              </a:extLst>
            </p:cNvPr>
            <p:cNvSpPr/>
            <p:nvPr/>
          </p:nvSpPr>
          <p:spPr>
            <a:xfrm>
              <a:off x="370390" y="1000294"/>
              <a:ext cx="1388667" cy="523220"/>
            </a:xfrm>
            <a:prstGeom prst="rect">
              <a:avLst/>
            </a:prstGeom>
            <a:solidFill>
              <a:srgbClr val="6E8360"/>
            </a:solidFill>
            <a:ln w="19050">
              <a:solidFill>
                <a:srgbClr val="6E83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/>
                <a:t>主要挑战</a:t>
              </a:r>
            </a:p>
          </p:txBody>
        </p:sp>
        <p:sp>
          <p:nvSpPr>
            <p:cNvPr id="464" name="页脚占位符 2">
              <a:extLst>
                <a:ext uri="{FF2B5EF4-FFF2-40B4-BE49-F238E27FC236}">
                  <a16:creationId xmlns:a16="http://schemas.microsoft.com/office/drawing/2014/main" id="{2B56BF62-FA25-4E8C-B337-B0E0F1AD9A85}"/>
                </a:ext>
              </a:extLst>
            </p:cNvPr>
            <p:cNvSpPr txBox="1">
              <a:spLocks/>
            </p:cNvSpPr>
            <p:nvPr/>
          </p:nvSpPr>
          <p:spPr>
            <a:xfrm>
              <a:off x="410456" y="1563700"/>
              <a:ext cx="8169191" cy="2866633"/>
            </a:xfrm>
            <a:prstGeom prst="rect">
              <a:avLst/>
            </a:prstGeom>
          </p:spPr>
          <p:txBody>
            <a:bodyPr vert="horz" lIns="91440" tIns="45720" rIns="91440" bIns="45720" rtlCol="0" anchor="t" anchorCtr="0"/>
            <a:lstStyle>
              <a:defPPr>
                <a:defRPr lang="en-US"/>
              </a:defPPr>
              <a:lvl1pPr marL="0" algn="ctr" defTabSz="4572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34000" indent="-457200" algn="l">
                <a:lnSpc>
                  <a:spcPct val="125000"/>
                </a:lnSpc>
              </a:pPr>
              <a:r>
                <a:rPr lang="zh-CN" altLang="en-US" sz="2000" b="1" dirty="0">
                  <a:solidFill>
                    <a:srgbClr val="02409A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冻结的时机</a:t>
              </a:r>
              <a:endParaRPr lang="en-US" altLang="zh-CN" sz="2000" b="1" dirty="0">
                <a:solidFill>
                  <a:srgbClr val="02409A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marL="234000" indent="-457200" algn="l">
                <a:lnSpc>
                  <a:spcPct val="125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[1] </a:t>
              </a:r>
              <a:r>
                <a:rPr lang="zh-CN" altLang="en-US" sz="2000" b="0" i="0" dirty="0"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由于缺乏先验知识（例如，训练过的模型），很难量化一个层的训练进度。过早地冻结训练不足的层会损害最终的精度。将层冻结扩展到一般</a:t>
              </a:r>
              <a:r>
                <a:rPr lang="en-US" altLang="zh-CN" sz="2000" b="0" i="0" dirty="0"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DNN</a:t>
              </a:r>
              <a:r>
                <a:rPr lang="zh-CN" altLang="en-US" sz="2000" b="0" i="0" dirty="0"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训练的主要挑战是如何通过仅冻结收敛层来保持精度。</a:t>
              </a:r>
              <a:endPara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234000" indent="-457200" algn="l">
                <a:lnSpc>
                  <a:spcPct val="125000"/>
                </a:lnSpc>
              </a:pPr>
              <a:r>
                <a:rPr lang="zh-CN" altLang="en-US" sz="2000" b="1" dirty="0">
                  <a:solidFill>
                    <a:srgbClr val="6B2D0B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参数较少的层和单独的层</a:t>
              </a:r>
              <a:endParaRPr lang="en-US" altLang="zh-CN" sz="2000" b="1" dirty="0">
                <a:solidFill>
                  <a:srgbClr val="6B2D0B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marL="234000" indent="-457200" algn="l">
                <a:lnSpc>
                  <a:spcPct val="125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[2] </a:t>
              </a:r>
              <a:r>
                <a:rPr lang="zh-CN" altLang="en-US" sz="2000" b="0" i="0" dirty="0"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具有较少参数的单个层（如线性层）在</a:t>
              </a:r>
              <a:r>
                <a:rPr lang="en-US" altLang="zh-CN" sz="2000" b="0" i="0" dirty="0"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SGD</a:t>
              </a:r>
              <a:r>
                <a:rPr lang="zh-CN" altLang="en-US" sz="2000" b="0" i="0" dirty="0"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训练中的稳定性较差，并且单独的前层也可能不会按照严格的顺序收敛</a:t>
              </a:r>
              <a:r>
                <a:rPr lang="zh-CN" altLang="en-US" sz="2000" b="0" i="0" dirty="0">
                  <a:solidFill>
                    <a:schemeClr val="tx1"/>
                  </a:solidFill>
                  <a:effectLst/>
                  <a:latin typeface="+mn-ea"/>
                </a:rPr>
                <a:t>。</a:t>
              </a:r>
              <a:endParaRPr lang="en-US" altLang="zh-CN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65" name="组合 464">
            <a:extLst>
              <a:ext uri="{FF2B5EF4-FFF2-40B4-BE49-F238E27FC236}">
                <a16:creationId xmlns:a16="http://schemas.microsoft.com/office/drawing/2014/main" id="{4A1D05B1-12C8-45B5-AAA8-072DCA2AEEB5}"/>
              </a:ext>
            </a:extLst>
          </p:cNvPr>
          <p:cNvGrpSpPr/>
          <p:nvPr/>
        </p:nvGrpSpPr>
        <p:grpSpPr>
          <a:xfrm>
            <a:off x="300044" y="5187183"/>
            <a:ext cx="11662257" cy="777249"/>
            <a:chOff x="370390" y="5369887"/>
            <a:chExt cx="8403220" cy="777249"/>
          </a:xfrm>
        </p:grpSpPr>
        <p:grpSp>
          <p:nvGrpSpPr>
            <p:cNvPr id="466" name="组合 465">
              <a:extLst>
                <a:ext uri="{FF2B5EF4-FFF2-40B4-BE49-F238E27FC236}">
                  <a16:creationId xmlns:a16="http://schemas.microsoft.com/office/drawing/2014/main" id="{11A25160-8A8C-4FA9-B4BA-FEF023EFD882}"/>
                </a:ext>
              </a:extLst>
            </p:cNvPr>
            <p:cNvGrpSpPr/>
            <p:nvPr/>
          </p:nvGrpSpPr>
          <p:grpSpPr>
            <a:xfrm>
              <a:off x="370390" y="5379355"/>
              <a:ext cx="8403220" cy="767781"/>
              <a:chOff x="370390" y="5162115"/>
              <a:chExt cx="8403220" cy="767781"/>
            </a:xfrm>
          </p:grpSpPr>
          <p:sp>
            <p:nvSpPr>
              <p:cNvPr id="468" name="矩形 467">
                <a:extLst>
                  <a:ext uri="{FF2B5EF4-FFF2-40B4-BE49-F238E27FC236}">
                    <a16:creationId xmlns:a16="http://schemas.microsoft.com/office/drawing/2014/main" id="{DC5E6601-4BE0-40A3-B98D-7C3CEE4E36FB}"/>
                  </a:ext>
                </a:extLst>
              </p:cNvPr>
              <p:cNvSpPr/>
              <p:nvPr/>
            </p:nvSpPr>
            <p:spPr>
              <a:xfrm>
                <a:off x="370390" y="5162115"/>
                <a:ext cx="969914" cy="767780"/>
              </a:xfrm>
              <a:prstGeom prst="rect">
                <a:avLst/>
              </a:prstGeom>
              <a:solidFill>
                <a:srgbClr val="6E8360"/>
              </a:solidFill>
              <a:ln w="19050">
                <a:solidFill>
                  <a:srgbClr val="6E8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解决方法</a:t>
                </a:r>
              </a:p>
            </p:txBody>
          </p:sp>
          <p:sp>
            <p:nvSpPr>
              <p:cNvPr id="469" name="矩形 468">
                <a:extLst>
                  <a:ext uri="{FF2B5EF4-FFF2-40B4-BE49-F238E27FC236}">
                    <a16:creationId xmlns:a16="http://schemas.microsoft.com/office/drawing/2014/main" id="{E70B050A-0DA9-493F-AEE2-490BF8264D50}"/>
                  </a:ext>
                </a:extLst>
              </p:cNvPr>
              <p:cNvSpPr/>
              <p:nvPr/>
            </p:nvSpPr>
            <p:spPr>
              <a:xfrm>
                <a:off x="1248395" y="5162116"/>
                <a:ext cx="7525215" cy="767780"/>
              </a:xfrm>
              <a:prstGeom prst="rect">
                <a:avLst/>
              </a:prstGeom>
              <a:noFill/>
              <a:ln w="19050">
                <a:solidFill>
                  <a:srgbClr val="6E8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67" name="页脚占位符 2">
              <a:extLst>
                <a:ext uri="{FF2B5EF4-FFF2-40B4-BE49-F238E27FC236}">
                  <a16:creationId xmlns:a16="http://schemas.microsoft.com/office/drawing/2014/main" id="{D4BAEFFD-5D49-4A29-A949-173730EE3B7F}"/>
                </a:ext>
              </a:extLst>
            </p:cNvPr>
            <p:cNvSpPr txBox="1">
              <a:spLocks/>
            </p:cNvSpPr>
            <p:nvPr/>
          </p:nvSpPr>
          <p:spPr>
            <a:xfrm>
              <a:off x="1340304" y="5369887"/>
              <a:ext cx="7084333" cy="777248"/>
            </a:xfrm>
            <a:prstGeom prst="rect">
              <a:avLst/>
            </a:prstGeom>
            <a:ln>
              <a:solidFill>
                <a:srgbClr val="6E8360"/>
              </a:solidFill>
            </a:ln>
          </p:spPr>
          <p:txBody>
            <a:bodyPr vert="horz" lIns="91440" tIns="45720" rIns="91440" bIns="45720" rtlCol="0" anchor="t" anchorCtr="0"/>
            <a:lstStyle>
              <a:defPPr>
                <a:defRPr lang="en-US"/>
              </a:defPPr>
              <a:lvl1pPr marL="0" algn="ctr" defTabSz="4572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180000" algn="l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en-US" altLang="zh-CN" sz="2000" b="1" dirty="0">
                  <a:solidFill>
                    <a:srgbClr val="02409A"/>
                  </a:solidFill>
                </a:rPr>
                <a:t>[1]</a:t>
              </a:r>
              <a:r>
                <a:rPr lang="zh-CN" altLang="en-US" sz="2000" b="1" dirty="0">
                  <a:solidFill>
                    <a:srgbClr val="02409A"/>
                  </a:solidFill>
                </a:rPr>
                <a:t>借鉴知识蒸馏技术，使用量化技术，构建参考模型，定义可塑性概念</a:t>
              </a:r>
              <a:endParaRPr lang="en-US" altLang="zh-CN" sz="2000" b="1" dirty="0">
                <a:solidFill>
                  <a:srgbClr val="6B2D0B"/>
                </a:solidFill>
              </a:endParaRPr>
            </a:p>
            <a:p>
              <a:pPr indent="180000" algn="l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en-US" altLang="zh-CN" sz="2000" b="1" dirty="0">
                  <a:solidFill>
                    <a:srgbClr val="6B2D0B"/>
                  </a:solidFill>
                </a:rPr>
                <a:t>[2]</a:t>
              </a:r>
              <a:r>
                <a:rPr lang="zh-CN" altLang="en-US" sz="2000" b="1" dirty="0">
                  <a:solidFill>
                    <a:srgbClr val="6B2D0B"/>
                  </a:solidFill>
                </a:rPr>
                <a:t>引入层模块</a:t>
              </a:r>
              <a:r>
                <a:rPr lang="en-US" altLang="zh-CN" sz="2000" b="1" baseline="30000" dirty="0">
                  <a:solidFill>
                    <a:srgbClr val="6B2D0B"/>
                  </a:solidFill>
                </a:rPr>
                <a:t>[1]</a:t>
              </a:r>
              <a:r>
                <a:rPr lang="zh-CN" altLang="en-US" sz="2000" b="1" dirty="0">
                  <a:solidFill>
                    <a:srgbClr val="6B2D0B"/>
                  </a:solidFill>
                </a:rPr>
                <a:t>概念</a:t>
              </a:r>
              <a:endParaRPr lang="en-US" altLang="zh-CN" sz="2000" b="1" dirty="0">
                <a:solidFill>
                  <a:srgbClr val="6B2D0B"/>
                </a:solidFill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2C64CFA0-FAB2-418C-8600-2E6B3FAF81E0}"/>
              </a:ext>
            </a:extLst>
          </p:cNvPr>
          <p:cNvSpPr txBox="1"/>
          <p:nvPr/>
        </p:nvSpPr>
        <p:spPr>
          <a:xfrm>
            <a:off x="355313" y="6185055"/>
            <a:ext cx="112986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[1] </a:t>
            </a:r>
            <a:r>
              <a:rPr lang="en-US" altLang="zh-CN" sz="1400" dirty="0" err="1"/>
              <a:t>Changlin</a:t>
            </a:r>
            <a:r>
              <a:rPr lang="en-US" altLang="zh-CN" sz="1400" dirty="0"/>
              <a:t> Li, </a:t>
            </a:r>
            <a:r>
              <a:rPr lang="en-US" altLang="zh-CN" sz="1400" dirty="0" err="1"/>
              <a:t>Jiefeng</a:t>
            </a:r>
            <a:r>
              <a:rPr lang="en-US" altLang="zh-CN" sz="1400" dirty="0"/>
              <a:t> Peng, </a:t>
            </a:r>
            <a:r>
              <a:rPr lang="en-US" altLang="zh-CN" sz="1400" dirty="0" err="1"/>
              <a:t>Liuchun</a:t>
            </a:r>
            <a:r>
              <a:rPr lang="en-US" altLang="zh-CN" sz="1400" dirty="0"/>
              <a:t> Yuan, </a:t>
            </a:r>
            <a:r>
              <a:rPr lang="en-US" altLang="zh-CN" sz="1400" dirty="0" err="1"/>
              <a:t>Guangrun</a:t>
            </a:r>
            <a:r>
              <a:rPr lang="en-US" altLang="zh-CN" sz="1400" dirty="0"/>
              <a:t> Wang, Xiao-dan Liang, Liang Lin, and </a:t>
            </a:r>
            <a:r>
              <a:rPr lang="en-US" altLang="zh-CN" sz="1400" dirty="0" err="1"/>
              <a:t>Xiaojun</a:t>
            </a:r>
            <a:r>
              <a:rPr lang="en-US" altLang="zh-CN" sz="1400" dirty="0"/>
              <a:t> Chang. Block-wisely supervised neural architecture search with knowledge distillation. In IEEE/CVF Conference on Computer Vision and Pattern Recognition (CVPR), June 2020.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655902" y="1775113"/>
            <a:ext cx="4880195" cy="3611202"/>
            <a:chOff x="3655902" y="1775113"/>
            <a:chExt cx="4880195" cy="3611202"/>
          </a:xfrm>
        </p:grpSpPr>
        <p:grpSp>
          <p:nvGrpSpPr>
            <p:cNvPr id="40" name="组合 39"/>
            <p:cNvGrpSpPr/>
            <p:nvPr/>
          </p:nvGrpSpPr>
          <p:grpSpPr>
            <a:xfrm>
              <a:off x="3655902" y="1775113"/>
              <a:ext cx="4880195" cy="553054"/>
              <a:chOff x="3655902" y="1765588"/>
              <a:chExt cx="4880195" cy="553054"/>
            </a:xfrm>
            <a:solidFill>
              <a:schemeClr val="bg1">
                <a:lumMod val="65000"/>
                <a:alpha val="50000"/>
              </a:schemeClr>
            </a:solidFill>
          </p:grpSpPr>
          <p:grpSp>
            <p:nvGrpSpPr>
              <p:cNvPr id="30" name="Google Shape;863;p65"/>
              <p:cNvGrpSpPr>
                <a:grpSpLocks noChangeAspect="1"/>
              </p:cNvGrpSpPr>
              <p:nvPr/>
            </p:nvGrpSpPr>
            <p:grpSpPr>
              <a:xfrm>
                <a:off x="3655902" y="1952115"/>
                <a:ext cx="190147" cy="180000"/>
                <a:chOff x="4660325" y="1866850"/>
                <a:chExt cx="68350" cy="58100"/>
              </a:xfrm>
              <a:grpFill/>
            </p:grpSpPr>
            <p:sp>
              <p:nvSpPr>
                <p:cNvPr id="34" name="Google Shape;864;p65"/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pc="3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miley Sans Oblique" pitchFamily="2" charset="-122"/>
                    <a:ea typeface="Smiley Sans Oblique" pitchFamily="2" charset="-122"/>
                  </a:endParaRPr>
                </a:p>
              </p:txBody>
            </p:sp>
            <p:sp>
              <p:nvSpPr>
                <p:cNvPr id="35" name="Google Shape;865;p65"/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pc="3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miley Sans Oblique" pitchFamily="2" charset="-122"/>
                    <a:ea typeface="Smiley Sans Oblique" pitchFamily="2" charset="-122"/>
                  </a:endParaRPr>
                </a:p>
              </p:txBody>
            </p:sp>
          </p:grpSp>
          <p:grpSp>
            <p:nvGrpSpPr>
              <p:cNvPr id="31" name="Google Shape;863;p65"/>
              <p:cNvGrpSpPr>
                <a:grpSpLocks noChangeAspect="1"/>
              </p:cNvGrpSpPr>
              <p:nvPr/>
            </p:nvGrpSpPr>
            <p:grpSpPr>
              <a:xfrm flipH="1">
                <a:off x="8345950" y="1952115"/>
                <a:ext cx="190147" cy="180000"/>
                <a:chOff x="4660325" y="1866850"/>
                <a:chExt cx="68350" cy="58100"/>
              </a:xfrm>
              <a:grpFill/>
            </p:grpSpPr>
            <p:sp>
              <p:nvSpPr>
                <p:cNvPr id="32" name="Google Shape;864;p65"/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pc="3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miley Sans Oblique" pitchFamily="2" charset="-122"/>
                    <a:ea typeface="Smiley Sans Oblique" pitchFamily="2" charset="-122"/>
                  </a:endParaRPr>
                </a:p>
              </p:txBody>
            </p:sp>
            <p:sp>
              <p:nvSpPr>
                <p:cNvPr id="33" name="Google Shape;865;p65"/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pc="3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miley Sans Oblique" pitchFamily="2" charset="-122"/>
                    <a:ea typeface="Smiley Sans Oblique" pitchFamily="2" charset="-122"/>
                  </a:endParaRPr>
                </a:p>
              </p:txBody>
            </p:sp>
          </p:grpSp>
          <p:sp>
            <p:nvSpPr>
              <p:cNvPr id="2" name="矩形: 圆角 1"/>
              <p:cNvSpPr/>
              <p:nvPr/>
            </p:nvSpPr>
            <p:spPr>
              <a:xfrm>
                <a:off x="4029582" y="1765588"/>
                <a:ext cx="4132835" cy="553054"/>
              </a:xfrm>
              <a:prstGeom prst="roundRect">
                <a:avLst>
                  <a:gd name="adj" fmla="val 17699"/>
                </a:avLst>
              </a:prstGeom>
              <a:grpFill/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zh-CN" altLang="en-US" sz="2800" b="1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miley Sans Oblique" pitchFamily="2" charset="-122"/>
                    <a:ea typeface="Smiley Sans Oblique" pitchFamily="2" charset="-122"/>
                    <a:cs typeface="+mn-ea"/>
                  </a:rPr>
                  <a:t>研究背景</a:t>
                </a:r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3655902" y="4833261"/>
              <a:ext cx="4880195" cy="553054"/>
              <a:chOff x="3655902" y="1765588"/>
              <a:chExt cx="4880195" cy="553054"/>
            </a:xfrm>
            <a:solidFill>
              <a:schemeClr val="bg1">
                <a:lumMod val="65000"/>
                <a:alpha val="50000"/>
              </a:schemeClr>
            </a:solidFill>
          </p:grpSpPr>
          <p:grpSp>
            <p:nvGrpSpPr>
              <p:cNvPr id="42" name="Google Shape;863;p65"/>
              <p:cNvGrpSpPr>
                <a:grpSpLocks noChangeAspect="1"/>
              </p:cNvGrpSpPr>
              <p:nvPr/>
            </p:nvGrpSpPr>
            <p:grpSpPr>
              <a:xfrm>
                <a:off x="3655902" y="1952115"/>
                <a:ext cx="190147" cy="180000"/>
                <a:chOff x="4660325" y="1866850"/>
                <a:chExt cx="68350" cy="58100"/>
              </a:xfrm>
              <a:grpFill/>
            </p:grpSpPr>
            <p:sp>
              <p:nvSpPr>
                <p:cNvPr id="47" name="Google Shape;864;p65"/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pc="3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miley Sans Oblique" pitchFamily="2" charset="-122"/>
                    <a:ea typeface="Smiley Sans Oblique" pitchFamily="2" charset="-122"/>
                  </a:endParaRPr>
                </a:p>
              </p:txBody>
            </p:sp>
            <p:sp>
              <p:nvSpPr>
                <p:cNvPr id="48" name="Google Shape;865;p65"/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pc="3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miley Sans Oblique" pitchFamily="2" charset="-122"/>
                    <a:ea typeface="Smiley Sans Oblique" pitchFamily="2" charset="-122"/>
                  </a:endParaRPr>
                </a:p>
              </p:txBody>
            </p:sp>
          </p:grpSp>
          <p:grpSp>
            <p:nvGrpSpPr>
              <p:cNvPr id="43" name="Google Shape;863;p65"/>
              <p:cNvGrpSpPr>
                <a:grpSpLocks noChangeAspect="1"/>
              </p:cNvGrpSpPr>
              <p:nvPr/>
            </p:nvGrpSpPr>
            <p:grpSpPr>
              <a:xfrm flipH="1">
                <a:off x="8345950" y="1952115"/>
                <a:ext cx="190147" cy="180000"/>
                <a:chOff x="4660325" y="1866850"/>
                <a:chExt cx="68350" cy="58100"/>
              </a:xfrm>
              <a:grpFill/>
            </p:grpSpPr>
            <p:sp>
              <p:nvSpPr>
                <p:cNvPr id="45" name="Google Shape;864;p65"/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pc="3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miley Sans Oblique" pitchFamily="2" charset="-122"/>
                    <a:ea typeface="Smiley Sans Oblique" pitchFamily="2" charset="-122"/>
                  </a:endParaRPr>
                </a:p>
              </p:txBody>
            </p:sp>
            <p:sp>
              <p:nvSpPr>
                <p:cNvPr id="46" name="Google Shape;865;p65"/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pc="3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miley Sans Oblique" pitchFamily="2" charset="-122"/>
                    <a:ea typeface="Smiley Sans Oblique" pitchFamily="2" charset="-122"/>
                  </a:endParaRPr>
                </a:p>
              </p:txBody>
            </p:sp>
          </p:grpSp>
          <p:sp>
            <p:nvSpPr>
              <p:cNvPr id="44" name="矩形: 圆角 43"/>
              <p:cNvSpPr/>
              <p:nvPr/>
            </p:nvSpPr>
            <p:spPr>
              <a:xfrm>
                <a:off x="4029582" y="1765588"/>
                <a:ext cx="4132835" cy="553054"/>
              </a:xfrm>
              <a:prstGeom prst="roundRect">
                <a:avLst>
                  <a:gd name="adj" fmla="val 17699"/>
                </a:avLst>
              </a:prstGeom>
              <a:grpFill/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zh-CN" altLang="en-US" sz="2800" b="1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miley Sans Oblique" pitchFamily="2" charset="-122"/>
                    <a:ea typeface="Smiley Sans Oblique" pitchFamily="2" charset="-122"/>
                    <a:cs typeface="+mn-ea"/>
                  </a:rPr>
                  <a:t>全文总结</a:t>
                </a: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3655902" y="2794496"/>
              <a:ext cx="4880195" cy="553054"/>
              <a:chOff x="3655902" y="1765588"/>
              <a:chExt cx="4880195" cy="553054"/>
            </a:xfrm>
          </p:grpSpPr>
          <p:grpSp>
            <p:nvGrpSpPr>
              <p:cNvPr id="50" name="Google Shape;863;p65"/>
              <p:cNvGrpSpPr>
                <a:grpSpLocks noChangeAspect="1"/>
              </p:cNvGrpSpPr>
              <p:nvPr/>
            </p:nvGrpSpPr>
            <p:grpSpPr>
              <a:xfrm>
                <a:off x="3655902" y="1952115"/>
                <a:ext cx="190147" cy="180000"/>
                <a:chOff x="4660325" y="1866850"/>
                <a:chExt cx="68350" cy="58100"/>
              </a:xfrm>
            </p:grpSpPr>
            <p:sp>
              <p:nvSpPr>
                <p:cNvPr id="55" name="Google Shape;864;p65"/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6">
                      <a:lumMod val="50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pc="300">
                    <a:latin typeface="Smiley Sans Oblique" pitchFamily="2" charset="-122"/>
                    <a:ea typeface="Smiley Sans Oblique" pitchFamily="2" charset="-122"/>
                  </a:endParaRPr>
                </a:p>
              </p:txBody>
            </p:sp>
            <p:sp>
              <p:nvSpPr>
                <p:cNvPr id="56" name="Google Shape;865;p65"/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6">
                      <a:lumMod val="50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pc="300">
                    <a:latin typeface="Smiley Sans Oblique" pitchFamily="2" charset="-122"/>
                    <a:ea typeface="Smiley Sans Oblique" pitchFamily="2" charset="-122"/>
                  </a:endParaRPr>
                </a:p>
              </p:txBody>
            </p:sp>
          </p:grpSp>
          <p:grpSp>
            <p:nvGrpSpPr>
              <p:cNvPr id="51" name="Google Shape;863;p65"/>
              <p:cNvGrpSpPr>
                <a:grpSpLocks noChangeAspect="1"/>
              </p:cNvGrpSpPr>
              <p:nvPr/>
            </p:nvGrpSpPr>
            <p:grpSpPr>
              <a:xfrm flipH="1">
                <a:off x="8345950" y="1952115"/>
                <a:ext cx="190147" cy="180000"/>
                <a:chOff x="4660325" y="1866850"/>
                <a:chExt cx="68350" cy="58100"/>
              </a:xfrm>
            </p:grpSpPr>
            <p:sp>
              <p:nvSpPr>
                <p:cNvPr id="53" name="Google Shape;864;p65"/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6">
                      <a:lumMod val="50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pc="300">
                    <a:latin typeface="Smiley Sans Oblique" pitchFamily="2" charset="-122"/>
                    <a:ea typeface="Smiley Sans Oblique" pitchFamily="2" charset="-122"/>
                  </a:endParaRPr>
                </a:p>
              </p:txBody>
            </p:sp>
            <p:sp>
              <p:nvSpPr>
                <p:cNvPr id="54" name="Google Shape;865;p65"/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6">
                      <a:lumMod val="50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pc="300">
                    <a:latin typeface="Smiley Sans Oblique" pitchFamily="2" charset="-122"/>
                    <a:ea typeface="Smiley Sans Oblique" pitchFamily="2" charset="-122"/>
                  </a:endParaRPr>
                </a:p>
              </p:txBody>
            </p:sp>
          </p:grpSp>
          <p:sp>
            <p:nvSpPr>
              <p:cNvPr id="52" name="矩形: 圆角 51"/>
              <p:cNvSpPr/>
              <p:nvPr/>
            </p:nvSpPr>
            <p:spPr>
              <a:xfrm>
                <a:off x="4029582" y="1765588"/>
                <a:ext cx="4132835" cy="553054"/>
              </a:xfrm>
              <a:prstGeom prst="roundRect">
                <a:avLst>
                  <a:gd name="adj" fmla="val 17699"/>
                </a:avLst>
              </a:prstGeom>
              <a:noFill/>
              <a:ln w="28575">
                <a:solidFill>
                  <a:srgbClr val="9BA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zh-CN" altLang="en-US" sz="2800" b="1" spc="300" dirty="0">
                    <a:solidFill>
                      <a:srgbClr val="384331"/>
                    </a:solidFill>
                    <a:latin typeface="Smiley Sans Oblique" pitchFamily="2" charset="-122"/>
                    <a:ea typeface="Smiley Sans Oblique" pitchFamily="2" charset="-122"/>
                    <a:cs typeface="+mn-ea"/>
                  </a:rPr>
                  <a:t>方法建模</a:t>
                </a:r>
              </a:p>
            </p:txBody>
          </p:sp>
        </p:grpSp>
        <p:grpSp>
          <p:nvGrpSpPr>
            <p:cNvPr id="57" name="组合 56"/>
            <p:cNvGrpSpPr/>
            <p:nvPr/>
          </p:nvGrpSpPr>
          <p:grpSpPr>
            <a:xfrm>
              <a:off x="3655902" y="3813879"/>
              <a:ext cx="4880195" cy="553054"/>
              <a:chOff x="3655902" y="1765588"/>
              <a:chExt cx="4880195" cy="553054"/>
            </a:xfrm>
            <a:solidFill>
              <a:schemeClr val="bg1">
                <a:lumMod val="65000"/>
                <a:alpha val="50000"/>
              </a:schemeClr>
            </a:solidFill>
          </p:grpSpPr>
          <p:grpSp>
            <p:nvGrpSpPr>
              <p:cNvPr id="58" name="Google Shape;863;p65"/>
              <p:cNvGrpSpPr>
                <a:grpSpLocks noChangeAspect="1"/>
              </p:cNvGrpSpPr>
              <p:nvPr/>
            </p:nvGrpSpPr>
            <p:grpSpPr>
              <a:xfrm>
                <a:off x="3655902" y="1952115"/>
                <a:ext cx="190147" cy="180000"/>
                <a:chOff x="4660325" y="1866850"/>
                <a:chExt cx="68350" cy="58100"/>
              </a:xfrm>
              <a:grpFill/>
            </p:grpSpPr>
            <p:sp>
              <p:nvSpPr>
                <p:cNvPr id="63" name="Google Shape;864;p65"/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pc="3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miley Sans Oblique" pitchFamily="2" charset="-122"/>
                    <a:ea typeface="Smiley Sans Oblique" pitchFamily="2" charset="-122"/>
                  </a:endParaRPr>
                </a:p>
              </p:txBody>
            </p:sp>
            <p:sp>
              <p:nvSpPr>
                <p:cNvPr id="64" name="Google Shape;865;p65"/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pc="3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miley Sans Oblique" pitchFamily="2" charset="-122"/>
                    <a:ea typeface="Smiley Sans Oblique" pitchFamily="2" charset="-122"/>
                  </a:endParaRPr>
                </a:p>
              </p:txBody>
            </p:sp>
          </p:grpSp>
          <p:grpSp>
            <p:nvGrpSpPr>
              <p:cNvPr id="59" name="Google Shape;863;p65"/>
              <p:cNvGrpSpPr>
                <a:grpSpLocks noChangeAspect="1"/>
              </p:cNvGrpSpPr>
              <p:nvPr/>
            </p:nvGrpSpPr>
            <p:grpSpPr>
              <a:xfrm flipH="1">
                <a:off x="8345950" y="1952115"/>
                <a:ext cx="190147" cy="180000"/>
                <a:chOff x="4660325" y="1866850"/>
                <a:chExt cx="68350" cy="58100"/>
              </a:xfrm>
              <a:grpFill/>
            </p:grpSpPr>
            <p:sp>
              <p:nvSpPr>
                <p:cNvPr id="61" name="Google Shape;864;p65"/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pc="3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miley Sans Oblique" pitchFamily="2" charset="-122"/>
                    <a:ea typeface="Smiley Sans Oblique" pitchFamily="2" charset="-122"/>
                  </a:endParaRPr>
                </a:p>
              </p:txBody>
            </p:sp>
            <p:sp>
              <p:nvSpPr>
                <p:cNvPr id="62" name="Google Shape;865;p65"/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pc="3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miley Sans Oblique" pitchFamily="2" charset="-122"/>
                    <a:ea typeface="Smiley Sans Oblique" pitchFamily="2" charset="-122"/>
                  </a:endParaRPr>
                </a:p>
              </p:txBody>
            </p:sp>
          </p:grpSp>
          <p:sp>
            <p:nvSpPr>
              <p:cNvPr id="60" name="矩形: 圆角 59"/>
              <p:cNvSpPr/>
              <p:nvPr/>
            </p:nvSpPr>
            <p:spPr>
              <a:xfrm>
                <a:off x="4029582" y="1765588"/>
                <a:ext cx="4132835" cy="553054"/>
              </a:xfrm>
              <a:prstGeom prst="roundRect">
                <a:avLst>
                  <a:gd name="adj" fmla="val 17699"/>
                </a:avLst>
              </a:prstGeom>
              <a:grpFill/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zh-CN" altLang="en-US" sz="2800" b="1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miley Sans Oblique" pitchFamily="2" charset="-122"/>
                    <a:ea typeface="Smiley Sans Oblique" pitchFamily="2" charset="-122"/>
                    <a:cs typeface="+mn-ea"/>
                  </a:rPr>
                  <a:t>实验评估</a:t>
                </a:r>
              </a:p>
            </p:txBody>
          </p:sp>
        </p:grpSp>
      </p:grp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提纲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05CCA5E-CF16-486C-8D55-8DA71D1E2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D67731-D758-4EAF-806B-9B3FEBEC57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参考模型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53F0BF-E47C-4AF6-B0A6-474AD0260527}"/>
              </a:ext>
            </a:extLst>
          </p:cNvPr>
          <p:cNvSpPr txBox="1"/>
          <p:nvPr/>
        </p:nvSpPr>
        <p:spPr>
          <a:xfrm>
            <a:off x="291114" y="1298817"/>
            <a:ext cx="115225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参考模型本质上是一个训练模型的轻量级</a:t>
            </a:r>
            <a:r>
              <a:rPr lang="en-US" altLang="zh-CN" sz="20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DNN</a:t>
            </a:r>
            <a:r>
              <a:rPr lang="zh-CN" altLang="en-US" sz="20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，与训练模型具有相同的体系结构，以匹配它们的内部层并理解分层性能。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86B09F5-D605-4799-B8D1-EA3AF71502F3}"/>
              </a:ext>
            </a:extLst>
          </p:cNvPr>
          <p:cNvSpPr txBox="1"/>
          <p:nvPr/>
        </p:nvSpPr>
        <p:spPr>
          <a:xfrm>
            <a:off x="291113" y="2091934"/>
            <a:ext cx="100300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Egeria</a:t>
            </a:r>
            <a:r>
              <a:rPr lang="zh-CN" altLang="en-US" sz="20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采用后训练量化</a:t>
            </a:r>
            <a:r>
              <a:rPr lang="en-US" altLang="zh-CN" sz="20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1]</a:t>
            </a:r>
            <a:r>
              <a:rPr lang="zh-CN" altLang="en-US" sz="20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，即时生成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与训练模型</a:t>
            </a:r>
            <a:r>
              <a:rPr lang="zh-CN" altLang="en-US" sz="20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具有相同神经结构的参考模型。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EE927F0-FB48-4D8E-A1FF-1D699B7F7127}"/>
              </a:ext>
            </a:extLst>
          </p:cNvPr>
          <p:cNvSpPr txBox="1"/>
          <p:nvPr/>
        </p:nvSpPr>
        <p:spPr>
          <a:xfrm>
            <a:off x="291113" y="4516983"/>
            <a:ext cx="96201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2409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神经网络中的量化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：将神经网络卷积运算的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位浮点权重值转换为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位定点值，缩小了每层的权重计算规模，但是并不改变神经结构。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C7E09A8-9E24-48E8-A6E8-D3C79B69B3D3}"/>
              </a:ext>
            </a:extLst>
          </p:cNvPr>
          <p:cNvSpPr/>
          <p:nvPr/>
        </p:nvSpPr>
        <p:spPr>
          <a:xfrm>
            <a:off x="966558" y="5310209"/>
            <a:ext cx="7550972" cy="584775"/>
          </a:xfrm>
          <a:prstGeom prst="rect">
            <a:avLst/>
          </a:prstGeom>
          <a:noFill/>
          <a:ln w="28575">
            <a:solidFill>
              <a:srgbClr val="38572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注：一种具体的量化过程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16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对权重数值进行</a:t>
            </a:r>
            <a:r>
              <a:rPr lang="zh-CN" altLang="en-US" sz="1600" b="1" dirty="0">
                <a:solidFill>
                  <a:srgbClr val="02409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聚类</a:t>
            </a:r>
            <a:r>
              <a:rPr lang="zh-CN" altLang="en-US" sz="16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。统计网络权重的取值范围，找到最大值最小值后，将</a:t>
            </a:r>
            <a:r>
              <a:rPr lang="en-US" altLang="zh-CN" sz="16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600" dirty="0" err="1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min,max</a:t>
            </a:r>
            <a:r>
              <a:rPr lang="en-US" altLang="zh-CN" sz="16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zh-CN" altLang="en-US" sz="16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范围内的权重映射到</a:t>
            </a:r>
            <a:r>
              <a:rPr lang="en-US" altLang="zh-CN" sz="16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INT8</a:t>
            </a:r>
            <a:r>
              <a:rPr lang="zh-CN" altLang="en-US" sz="16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整型范围（</a:t>
            </a:r>
            <a:r>
              <a:rPr lang="en-US" altLang="zh-CN" sz="16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-127~128</a:t>
            </a:r>
            <a:r>
              <a:rPr lang="zh-CN" altLang="en-US" sz="16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）。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A63A640-AEB5-4709-9408-5D7081342702}"/>
              </a:ext>
            </a:extLst>
          </p:cNvPr>
          <p:cNvSpPr txBox="1"/>
          <p:nvPr/>
        </p:nvSpPr>
        <p:spPr>
          <a:xfrm>
            <a:off x="229699" y="6125827"/>
            <a:ext cx="115225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[1]</a:t>
            </a:r>
            <a:r>
              <a:rPr lang="zh-CN" altLang="en-US" dirty="0"/>
              <a:t>Song Han, Huizi Mao, and William J Dally. Deep compression: Com-pressing deep neural networks with pruning, trained quantization and huffman coding. arXiv preprint arXiv:1510.00149, 2015.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059A710-54E9-4B37-BD62-499789428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536" y="2656725"/>
            <a:ext cx="2560767" cy="1578335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B2B3F4E4-4565-46CD-AA82-82DF438774E5}"/>
              </a:ext>
            </a:extLst>
          </p:cNvPr>
          <p:cNvSpPr/>
          <p:nvPr/>
        </p:nvSpPr>
        <p:spPr>
          <a:xfrm>
            <a:off x="5559972" y="2752416"/>
            <a:ext cx="609600" cy="272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1091D6F9-1430-471E-99B3-28C252566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6303" y="2910500"/>
            <a:ext cx="2797203" cy="145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468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allAtOnce"/>
      <p:bldP spid="10" grpId="1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291114" y="258953"/>
            <a:ext cx="8205186" cy="569912"/>
          </a:xfrm>
        </p:spPr>
        <p:txBody>
          <a:bodyPr>
            <a:normAutofit/>
          </a:bodyPr>
          <a:lstStyle/>
          <a:p>
            <a:r>
              <a:rPr lang="zh-CN" altLang="en-US" dirty="0"/>
              <a:t>层冻结算法</a:t>
            </a:r>
            <a:endParaRPr lang="fr-FR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5B3562F-32A1-4026-BD6B-01A52E82D666}"/>
              </a:ext>
            </a:extLst>
          </p:cNvPr>
          <p:cNvSpPr/>
          <p:nvPr/>
        </p:nvSpPr>
        <p:spPr>
          <a:xfrm>
            <a:off x="7029982" y="3020545"/>
            <a:ext cx="2947555" cy="477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21687EF-768F-4F23-BFE6-2C7F719CF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14" y="1068517"/>
            <a:ext cx="5426514" cy="5338516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144C74C3-2B26-41B0-98F5-33B7ED50402E}"/>
              </a:ext>
            </a:extLst>
          </p:cNvPr>
          <p:cNvSpPr/>
          <p:nvPr/>
        </p:nvSpPr>
        <p:spPr>
          <a:xfrm>
            <a:off x="1324303" y="2039007"/>
            <a:ext cx="788276" cy="336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C35B8DF-07B1-40B3-B4F1-CB3216029963}"/>
              </a:ext>
            </a:extLst>
          </p:cNvPr>
          <p:cNvSpPr/>
          <p:nvPr/>
        </p:nvSpPr>
        <p:spPr>
          <a:xfrm>
            <a:off x="3536730" y="2207172"/>
            <a:ext cx="252249" cy="33633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3873E5E-19BE-484B-9C47-6AE58FCB1A90}"/>
              </a:ext>
            </a:extLst>
          </p:cNvPr>
          <p:cNvSpPr/>
          <p:nvPr/>
        </p:nvSpPr>
        <p:spPr>
          <a:xfrm>
            <a:off x="4627179" y="2207172"/>
            <a:ext cx="252249" cy="33633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DB417CC-1D7B-4452-B70A-21892E59CC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8330" y="3438318"/>
            <a:ext cx="5090499" cy="1573720"/>
          </a:xfrm>
          <a:prstGeom prst="rect">
            <a:avLst/>
          </a:prstGeom>
        </p:spPr>
      </p:pic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63AFC72-5CCF-4A33-8EEC-25DE8B9EF17C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4424856" y="4195029"/>
            <a:ext cx="1883384" cy="998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1D81BAA8-253D-476A-84C0-E749696EBDBD}"/>
              </a:ext>
            </a:extLst>
          </p:cNvPr>
          <p:cNvSpPr/>
          <p:nvPr/>
        </p:nvSpPr>
        <p:spPr>
          <a:xfrm>
            <a:off x="6308240" y="3555104"/>
            <a:ext cx="4674587" cy="127984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ACF6180-B778-4BA3-ADAB-2C64CD57FB86}"/>
              </a:ext>
            </a:extLst>
          </p:cNvPr>
          <p:cNvSpPr/>
          <p:nvPr/>
        </p:nvSpPr>
        <p:spPr>
          <a:xfrm>
            <a:off x="1923394" y="4954204"/>
            <a:ext cx="2501462" cy="41657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94870EC-EEE1-4A71-8C44-AFA0986B3F24}"/>
              </a:ext>
            </a:extLst>
          </p:cNvPr>
          <p:cNvSpPr/>
          <p:nvPr/>
        </p:nvSpPr>
        <p:spPr>
          <a:xfrm>
            <a:off x="1923394" y="4373297"/>
            <a:ext cx="2956034" cy="41657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B80AFC0-C9D1-4E47-9179-FA922FE68C4B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4879428" y="2180307"/>
            <a:ext cx="1385777" cy="2359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EE891E8B-E569-4C02-B015-7C09C95BDB76}"/>
              </a:ext>
            </a:extLst>
          </p:cNvPr>
          <p:cNvSpPr/>
          <p:nvPr/>
        </p:nvSpPr>
        <p:spPr>
          <a:xfrm>
            <a:off x="6265205" y="1276278"/>
            <a:ext cx="4602492" cy="180805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8D6FAC7-0B2C-4D93-AB03-F877A4D981DC}"/>
              </a:ext>
            </a:extLst>
          </p:cNvPr>
          <p:cNvSpPr txBox="1"/>
          <p:nvPr/>
        </p:nvSpPr>
        <p:spPr>
          <a:xfrm>
            <a:off x="6308240" y="1303005"/>
            <a:ext cx="44621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本文选择</a:t>
            </a:r>
            <a:r>
              <a:rPr lang="en-US" altLang="zh-CN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</a:t>
            </a:r>
            <a:r>
              <a:rPr lang="zh-CN" altLang="en-US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损失作为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可塑性</a:t>
            </a:r>
            <a:r>
              <a:rPr lang="zh-CN" altLang="en-US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的衡量标准，可</a:t>
            </a:r>
            <a:r>
              <a:rPr lang="zh-CN" altLang="en-US" b="0" i="0" dirty="0">
                <a:solidFill>
                  <a:schemeClr val="accent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塑性越低、越稳定，</a:t>
            </a:r>
            <a:r>
              <a:rPr lang="en-US" altLang="zh-CN" b="0" i="0" dirty="0">
                <a:solidFill>
                  <a:schemeClr val="accent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DNN</a:t>
            </a:r>
            <a:r>
              <a:rPr lang="zh-CN" altLang="en-US" b="0" i="0" dirty="0">
                <a:solidFill>
                  <a:schemeClr val="accent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层越接近收敛。</a:t>
            </a:r>
            <a:endParaRPr lang="en-US" altLang="zh-CN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</a:t>
            </a:r>
            <a:r>
              <a:rPr lang="zh-CN" altLang="en-US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损失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是在知识蒸馏领域去衡量</a:t>
            </a:r>
            <a:r>
              <a:rPr lang="en-US" altLang="zh-CN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student</a:t>
            </a:r>
            <a:r>
              <a:rPr lang="zh-CN" altLang="en-US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网络的输出与</a:t>
            </a:r>
            <a:r>
              <a:rPr lang="en-US" altLang="zh-CN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teacher</a:t>
            </a:r>
            <a:r>
              <a:rPr lang="zh-CN" altLang="en-US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网络输出的差异的指标，在本文中就是去衡量参考模型和训练模型中间激活的差异。具体计算请参考</a:t>
            </a:r>
            <a:r>
              <a:rPr lang="en-US" altLang="zh-CN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[1]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648D566-1F3B-4A06-BE8F-ED425285165B}"/>
              </a:ext>
            </a:extLst>
          </p:cNvPr>
          <p:cNvSpPr txBox="1"/>
          <p:nvPr/>
        </p:nvSpPr>
        <p:spPr>
          <a:xfrm>
            <a:off x="291114" y="6375038"/>
            <a:ext cx="115981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[1]F</a:t>
            </a:r>
            <a:r>
              <a:rPr lang="zh-CN" altLang="en-US" sz="1400" dirty="0"/>
              <a:t>rederick Tung and Greg Mori. Similarity-preserving knowledge distillation. In The IEEE International Conference on Computer Vision(ICCV), October 2019.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5D1B066-0756-4188-A02C-E4554229C50A}"/>
              </a:ext>
            </a:extLst>
          </p:cNvPr>
          <p:cNvSpPr/>
          <p:nvPr/>
        </p:nvSpPr>
        <p:spPr>
          <a:xfrm>
            <a:off x="6337474" y="5260382"/>
            <a:ext cx="4719146" cy="70796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43E0C38-6E74-4C77-95E0-719C1D3416A1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4897889" y="5614365"/>
            <a:ext cx="1439585" cy="33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AF1C7AFC-DA22-4EA5-94FB-A074D71E2489}"/>
              </a:ext>
            </a:extLst>
          </p:cNvPr>
          <p:cNvSpPr/>
          <p:nvPr/>
        </p:nvSpPr>
        <p:spPr>
          <a:xfrm>
            <a:off x="1287517" y="5534883"/>
            <a:ext cx="3610372" cy="83430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04DFF6B6-F417-4398-BE34-01F5008B6445}"/>
              </a:ext>
            </a:extLst>
          </p:cNvPr>
          <p:cNvSpPr txBox="1"/>
          <p:nvPr/>
        </p:nvSpPr>
        <p:spPr>
          <a:xfrm>
            <a:off x="6337474" y="5276752"/>
            <a:ext cx="46453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更新可塑性列表，并使用</a:t>
            </a:r>
            <a:r>
              <a:rPr lang="zh-CN" altLang="en-US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线性最小二乘法拟合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，得到回归值，作为最终可塑性输出值。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4CC5DC4-6AAA-4F98-A20B-8A7051B17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8CA0FC-3CE7-48D0-A55A-C1B9E1FCFF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层冻结算法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2CFE76-BE60-4596-9A46-1F672AD1F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07" y="1288907"/>
            <a:ext cx="5223359" cy="511812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09D9A4D-F543-4106-B0B1-50C27D1FB46C}"/>
              </a:ext>
            </a:extLst>
          </p:cNvPr>
          <p:cNvSpPr/>
          <p:nvPr/>
        </p:nvSpPr>
        <p:spPr>
          <a:xfrm>
            <a:off x="1303281" y="1481959"/>
            <a:ext cx="3573519" cy="567558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113965B-E149-46FE-B982-CBC97FC26ECC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4876800" y="1287694"/>
            <a:ext cx="1061967" cy="478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EB83DA72-E86A-43E2-8E6C-1FBCC186FB20}"/>
              </a:ext>
            </a:extLst>
          </p:cNvPr>
          <p:cNvSpPr/>
          <p:nvPr/>
        </p:nvSpPr>
        <p:spPr>
          <a:xfrm>
            <a:off x="5938767" y="1097158"/>
            <a:ext cx="3814834" cy="38107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BA89708-15C3-49DF-9E93-6991C594696C}"/>
              </a:ext>
            </a:extLst>
          </p:cNvPr>
          <p:cNvSpPr txBox="1"/>
          <p:nvPr/>
        </p:nvSpPr>
        <p:spPr>
          <a:xfrm>
            <a:off x="6012559" y="1108898"/>
            <a:ext cx="46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达到收敛验证标准，将计数器累加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ED87D47-BD45-40CD-A6A5-B8A34E5C0AD7}"/>
              </a:ext>
            </a:extLst>
          </p:cNvPr>
          <p:cNvSpPr/>
          <p:nvPr/>
        </p:nvSpPr>
        <p:spPr>
          <a:xfrm>
            <a:off x="5938765" y="2279573"/>
            <a:ext cx="4855359" cy="121206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DBF9C2A-7550-485D-8649-96AC08C66B55}"/>
              </a:ext>
            </a:extLst>
          </p:cNvPr>
          <p:cNvSpPr txBox="1"/>
          <p:nvPr/>
        </p:nvSpPr>
        <p:spPr>
          <a:xfrm>
            <a:off x="6012558" y="2291312"/>
            <a:ext cx="46453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chemeClr val="accent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冻结标准</a:t>
            </a:r>
            <a:r>
              <a:rPr lang="en-US" altLang="zh-CN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如果层的可塑性在迭代中变得稳定，即达到计数阈值</a:t>
            </a:r>
            <a:r>
              <a:rPr lang="en-US" altLang="zh-CN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那么</a:t>
            </a:r>
            <a:r>
              <a:rPr lang="en-US" altLang="zh-CN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Egeria</a:t>
            </a:r>
            <a:r>
              <a:rPr lang="zh-CN" altLang="en-US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认为它的语义性能是稳定的，可以安全地冻结它。并为下一层指定冻结策略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BD03FB7-EED8-4BBC-9372-D8F706F68B0D}"/>
              </a:ext>
            </a:extLst>
          </p:cNvPr>
          <p:cNvSpPr/>
          <p:nvPr/>
        </p:nvSpPr>
        <p:spPr>
          <a:xfrm>
            <a:off x="1303281" y="2737945"/>
            <a:ext cx="1849821" cy="772510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46AADDE-2115-4C44-A563-8237E831B61F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3153102" y="2885607"/>
            <a:ext cx="2785663" cy="253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FBF26D95-3668-415E-B624-ADE36F74C33E}"/>
              </a:ext>
            </a:extLst>
          </p:cNvPr>
          <p:cNvSpPr/>
          <p:nvPr/>
        </p:nvSpPr>
        <p:spPr>
          <a:xfrm>
            <a:off x="1240219" y="3970497"/>
            <a:ext cx="3857298" cy="1789172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CC086EB-1B24-4A18-B1B6-F0E1CA394027}"/>
              </a:ext>
            </a:extLst>
          </p:cNvPr>
          <p:cNvCxnSpPr>
            <a:cxnSpLocks/>
          </p:cNvCxnSpPr>
          <p:nvPr/>
        </p:nvCxnSpPr>
        <p:spPr>
          <a:xfrm>
            <a:off x="5060521" y="4822795"/>
            <a:ext cx="730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6BEF8159-E591-422F-AD15-2294351A07EC}"/>
              </a:ext>
            </a:extLst>
          </p:cNvPr>
          <p:cNvSpPr/>
          <p:nvPr/>
        </p:nvSpPr>
        <p:spPr>
          <a:xfrm>
            <a:off x="5791200" y="4458942"/>
            <a:ext cx="4622800" cy="100630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C9FCF0F-61DF-4B77-827E-1B2CAE53E4FF}"/>
              </a:ext>
            </a:extLst>
          </p:cNvPr>
          <p:cNvSpPr txBox="1"/>
          <p:nvPr/>
        </p:nvSpPr>
        <p:spPr>
          <a:xfrm>
            <a:off x="5779923" y="4541917"/>
            <a:ext cx="46453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lang="zh-CN" altLang="en-US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学习率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下降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90%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，解冻所有冻结层，重新进行训练。针对循环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调度可以自定义解冻机制</a:t>
            </a:r>
          </a:p>
        </p:txBody>
      </p:sp>
    </p:spTree>
    <p:extLst>
      <p:ext uri="{BB962C8B-B14F-4D97-AF65-F5344CB8AC3E}">
        <p14:creationId xmlns:p14="http://schemas.microsoft.com/office/powerpoint/2010/main" val="1657469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4559</TotalTime>
  <Words>2375</Words>
  <Application>Microsoft Office PowerPoint</Application>
  <PresentationFormat>宽屏</PresentationFormat>
  <Paragraphs>163</Paragraphs>
  <Slides>21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-apple-system</vt:lpstr>
      <vt:lpstr>Smiley Sans Oblique</vt:lpstr>
      <vt:lpstr>等线</vt:lpstr>
      <vt:lpstr>宋体</vt:lpstr>
      <vt:lpstr>微软雅黑</vt:lpstr>
      <vt:lpstr>微软雅黑</vt:lpstr>
      <vt:lpstr>Arial</vt:lpstr>
      <vt:lpstr>Calibri</vt:lpstr>
      <vt:lpstr>Calibri Light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姜雷雨</dc:creator>
  <cp:lastModifiedBy>ASUS</cp:lastModifiedBy>
  <cp:revision>2356</cp:revision>
  <dcterms:created xsi:type="dcterms:W3CDTF">2023-03-20T07:19:45Z</dcterms:created>
  <dcterms:modified xsi:type="dcterms:W3CDTF">2023-09-15T02:40:56Z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44B8E5BB2835DE561109186442FA534F_42</vt:lpwstr>
  </property>
  <property fmtid="{D5CDD505-2E9C-101B-9397-08002B2CF9AE}" pid="3" name="KSOProductBuildVer">
    <vt:lpwstr>2052-5.2.1.7798</vt:lpwstr>
  </property>
</Properties>
</file>