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284" r:id="rId4"/>
    <p:sldId id="335" r:id="rId5"/>
    <p:sldId id="289" r:id="rId6"/>
    <p:sldId id="336" r:id="rId7"/>
    <p:sldId id="291" r:id="rId8"/>
    <p:sldId id="306" r:id="rId9"/>
    <p:sldId id="286" r:id="rId10"/>
    <p:sldId id="337" r:id="rId11"/>
    <p:sldId id="331" r:id="rId12"/>
    <p:sldId id="324" r:id="rId13"/>
    <p:sldId id="322" r:id="rId14"/>
    <p:sldId id="287" r:id="rId15"/>
    <p:sldId id="314" r:id="rId16"/>
    <p:sldId id="313" r:id="rId17"/>
    <p:sldId id="330" r:id="rId18"/>
    <p:sldId id="315" r:id="rId19"/>
    <p:sldId id="32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汤 逸舟" initials="汤" lastIdx="2" clrIdx="0">
    <p:extLst>
      <p:ext uri="{19B8F6BF-5375-455C-9EA6-DF929625EA0E}">
        <p15:presenceInfo xmlns:p15="http://schemas.microsoft.com/office/powerpoint/2012/main" userId="2f7be88e99b029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9A"/>
    <a:srgbClr val="3C3C8E"/>
    <a:srgbClr val="F6AB00"/>
    <a:srgbClr val="6B2D0B"/>
    <a:srgbClr val="587558"/>
    <a:srgbClr val="FFCC00"/>
    <a:srgbClr val="25331E"/>
    <a:srgbClr val="445437"/>
    <a:srgbClr val="502208"/>
    <a:srgbClr val="4B6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84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>
        <p:guide orient="horz" pos="2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27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7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6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93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4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9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4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1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1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7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8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3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4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84E1BF-8717-47B5-8EB4-980271E843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2023/9/15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欢迎指正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5A49B-2EFC-4753-BAE9-83FACFB0599E}"/>
                </a:ext>
              </a:extLst>
            </p:cNvPr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yuchen_seu@seu.edu.cn</a:t>
              </a:r>
              <a:endParaRPr lang="zh-CN" altLang="en-US" sz="2400" b="1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174708" y="4759441"/>
            <a:ext cx="27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汤逸舟</a:t>
            </a:r>
            <a:endParaRPr lang="en-US" altLang="zh-CN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919024" y="2154033"/>
            <a:ext cx="7305929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Federated Learning on Non-IID Graphs via 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Structural Knowledge Sharing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Yue Tan, </a:t>
            </a: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Yixin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Liu, et al.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AAAI 2023</a:t>
            </a:r>
          </a:p>
        </p:txBody>
      </p: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1200F-D876-F057-557E-546C1FC096C4}"/>
              </a:ext>
            </a:extLst>
          </p:cNvPr>
          <p:cNvSpPr txBox="1"/>
          <p:nvPr/>
        </p:nvSpPr>
        <p:spPr>
          <a:xfrm>
            <a:off x="363355" y="927412"/>
            <a:ext cx="325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结构嵌入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BA6735-C467-CFED-E726-62126207F0AD}"/>
              </a:ext>
            </a:extLst>
          </p:cNvPr>
          <p:cNvSpPr txBox="1"/>
          <p:nvPr/>
        </p:nvSpPr>
        <p:spPr>
          <a:xfrm>
            <a:off x="363355" y="3512306"/>
            <a:ext cx="218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最终的结构嵌入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4715-A305-4C0A-D423-252B1FEF7FBB}"/>
              </a:ext>
            </a:extLst>
          </p:cNvPr>
          <p:cNvSpPr txBox="1"/>
          <p:nvPr/>
        </p:nvSpPr>
        <p:spPr>
          <a:xfrm>
            <a:off x="363355" y="1715132"/>
            <a:ext cx="25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基于度的结构嵌入</a:t>
            </a:r>
            <a:r>
              <a:rPr lang="en-US" altLang="zh-CN" dirty="0"/>
              <a:t>DSE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9838B6-E4BB-E3BD-1E89-FAC3CEC91658}"/>
              </a:ext>
            </a:extLst>
          </p:cNvPr>
          <p:cNvSpPr txBox="1"/>
          <p:nvPr/>
        </p:nvSpPr>
        <p:spPr>
          <a:xfrm>
            <a:off x="363354" y="2613719"/>
            <a:ext cx="340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基于随机游走的结构嵌入</a:t>
            </a:r>
            <a:r>
              <a:rPr lang="en-US" altLang="zh-CN" dirty="0"/>
              <a:t>RWSE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1A16D4-B4D8-5EB3-9155-BEEBB524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580" y="1611022"/>
            <a:ext cx="5948624" cy="4587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770B99-9C0F-034D-C97B-15C475FFA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844" y="3453067"/>
            <a:ext cx="2819048" cy="4285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138F8CC-B6CA-8643-BBBF-B92C81EAE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574" y="2655547"/>
            <a:ext cx="1134630" cy="3025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D976B9D-21E7-9592-9FF3-4E0C4A450CA8}"/>
              </a:ext>
            </a:extLst>
          </p:cNvPr>
          <p:cNvSpPr txBox="1"/>
          <p:nvPr/>
        </p:nvSpPr>
        <p:spPr>
          <a:xfrm>
            <a:off x="348687" y="4453260"/>
            <a:ext cx="8545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DSE</a:t>
            </a:r>
            <a:r>
              <a:rPr lang="zh-CN" altLang="en-US" dirty="0">
                <a:latin typeface="+mn-ea"/>
              </a:rPr>
              <a:t>关注节点的几何属性，计算方便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RWSE</a:t>
            </a:r>
            <a:r>
              <a:rPr lang="zh-CN" altLang="en-US" dirty="0">
                <a:latin typeface="+mn-ea"/>
              </a:rPr>
              <a:t>希望能捕捉到全局结构信息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4631F76-ECCA-7FD4-B3EB-35B6F3D62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530" y="2406945"/>
            <a:ext cx="4074501" cy="71874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71EC40C-0154-5B23-5CEE-12AA8F5F00C2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sp>
        <p:nvSpPr>
          <p:cNvPr id="30" name="页脚占位符 2">
            <a:extLst>
              <a:ext uri="{FF2B5EF4-FFF2-40B4-BE49-F238E27FC236}">
                <a16:creationId xmlns:a16="http://schemas.microsoft.com/office/drawing/2014/main" id="{BC029961-0F05-659B-B04F-D3C2ADF619E6}"/>
              </a:ext>
            </a:extLst>
          </p:cNvPr>
          <p:cNvSpPr txBox="1">
            <a:spLocks/>
          </p:cNvSpPr>
          <p:nvPr/>
        </p:nvSpPr>
        <p:spPr>
          <a:xfrm>
            <a:off x="183007" y="6356351"/>
            <a:ext cx="8472721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zh-CN" dirty="0">
                <a:latin typeface="+mn-ea"/>
              </a:rPr>
              <a:t>[1] Dwivedi V P, Luu A T, Laurent T, et al. </a:t>
            </a:r>
            <a:r>
              <a:rPr lang="en-US" altLang="zh-CN" b="1" i="1" dirty="0">
                <a:solidFill>
                  <a:srgbClr val="02409A"/>
                </a:solidFill>
                <a:latin typeface="+mn-ea"/>
              </a:rPr>
              <a:t>Graph neural networks with learnable structural and positional representations</a:t>
            </a:r>
            <a:r>
              <a:rPr lang="en-US" altLang="zh-CN" dirty="0">
                <a:latin typeface="+mn-ea"/>
              </a:rPr>
              <a:t>[J]. </a:t>
            </a:r>
            <a:r>
              <a:rPr lang="en-US" altLang="zh-CN" dirty="0" err="1">
                <a:latin typeface="+mn-ea"/>
              </a:rPr>
              <a:t>arXiv</a:t>
            </a:r>
            <a:r>
              <a:rPr lang="en-US" altLang="zh-CN" dirty="0">
                <a:latin typeface="+mn-ea"/>
              </a:rPr>
              <a:t> preprint arXiv:2110.07875, 2021.</a:t>
            </a:r>
          </a:p>
          <a:p>
            <a:pPr algn="l" latinLnBrk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97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EF2187-3360-0D94-5C65-797A4CC3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31" y="1629878"/>
            <a:ext cx="6876137" cy="31561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4A0CDF-CDAD-C145-6EF3-B93035815086}"/>
              </a:ext>
            </a:extLst>
          </p:cNvPr>
          <p:cNvSpPr txBox="1"/>
          <p:nvPr/>
        </p:nvSpPr>
        <p:spPr>
          <a:xfrm>
            <a:off x="363355" y="927412"/>
            <a:ext cx="4721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特征结构解耦的</a:t>
            </a:r>
            <a:r>
              <a: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</a:p>
          <a:p>
            <a:endParaRPr lang="zh-CN" altLang="en-US" sz="2400" b="1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4120A-EC86-7233-05A1-89E9AB652AD0}"/>
              </a:ext>
            </a:extLst>
          </p:cNvPr>
          <p:cNvSpPr txBox="1"/>
          <p:nvPr/>
        </p:nvSpPr>
        <p:spPr>
          <a:xfrm>
            <a:off x="428281" y="4826675"/>
            <a:ext cx="8545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通过并行的双通道分别学习特征信息和结构信息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利用结构信息学习特征嵌入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特征编码器本地训练，结构编码器参与联邦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28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B95F2-E2F3-BFBB-F7BD-7B63C2E46F11}"/>
              </a:ext>
            </a:extLst>
          </p:cNvPr>
          <p:cNvSpPr txBox="1"/>
          <p:nvPr/>
        </p:nvSpPr>
        <p:spPr>
          <a:xfrm>
            <a:off x="428280" y="4776041"/>
            <a:ext cx="6535227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特征编码器</a:t>
            </a:r>
            <a:r>
              <a:rPr lang="en-US" altLang="zh-CN" dirty="0" err="1"/>
              <a:t>Wh</a:t>
            </a:r>
            <a:r>
              <a:rPr lang="zh-CN" altLang="en-US" dirty="0"/>
              <a:t>，结构编码器</a:t>
            </a:r>
            <a:r>
              <a:rPr lang="en-US" altLang="zh-CN" dirty="0" err="1"/>
              <a:t>Wg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服务器只聚合结构信息，希望学到图底层的结构知识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服务器聚合过程为简单的加权平均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5A07FD-FBE0-32DD-8437-BAAE254A597C}"/>
              </a:ext>
            </a:extLst>
          </p:cNvPr>
          <p:cNvSpPr txBox="1"/>
          <p:nvPr/>
        </p:nvSpPr>
        <p:spPr>
          <a:xfrm>
            <a:off x="428281" y="923083"/>
            <a:ext cx="4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结构知识共享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673FDF-F4FE-6845-54BC-89DB50BF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99" y="1427995"/>
            <a:ext cx="4039291" cy="30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3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7D8196-BAA7-4A75-B323-9AE7114B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6837B2A-8725-4CBB-AB8F-8230CCC4EBB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FedStar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F8812-B1F2-EF93-E4E7-0248E946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2" y="962183"/>
            <a:ext cx="8095840" cy="3584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F20899-60C4-715E-13A2-E1A590A248E8}"/>
              </a:ext>
            </a:extLst>
          </p:cNvPr>
          <p:cNvSpPr txBox="1"/>
          <p:nvPr/>
        </p:nvSpPr>
        <p:spPr>
          <a:xfrm>
            <a:off x="333282" y="4786437"/>
            <a:ext cx="879344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类似个性化联邦学习，特征部分留在本地做个性化，结构部分参与联邦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36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644449" cy="2233913"/>
            <a:chOff x="1549246" y="2331574"/>
            <a:chExt cx="564444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520169" cy="523220"/>
              <a:chOff x="1104898" y="1549242"/>
              <a:chExt cx="2520169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6" y="1549242"/>
                <a:ext cx="2161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r>
                  <a:rPr lang="en-US" altLang="zh-CN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10" y="4001138"/>
              <a:ext cx="2767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总结思考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10" y="236123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52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325325" y="841852"/>
            <a:ext cx="715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准确度对比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2995F0-84E6-3BB1-517F-74E63916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5" y="1281211"/>
            <a:ext cx="8279842" cy="2624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1B045E-C1E6-6564-0F3D-55CC1F12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25" y="4089679"/>
            <a:ext cx="8424902" cy="21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7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862369"/>
            <a:ext cx="451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消融实验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44E85B-D684-A292-D11D-876A29B9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83" y="1438641"/>
            <a:ext cx="5285433" cy="2841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FFC9E6-1FA1-DE6B-87B7-69D0EFA0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928" y="4401181"/>
            <a:ext cx="5161905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2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862369"/>
            <a:ext cx="451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本地训练轮数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B4083-65E8-8075-671B-62A0A5003BF9}"/>
              </a:ext>
            </a:extLst>
          </p:cNvPr>
          <p:cNvSpPr txBox="1"/>
          <p:nvPr/>
        </p:nvSpPr>
        <p:spPr>
          <a:xfrm>
            <a:off x="428281" y="3071350"/>
            <a:ext cx="715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客户端数量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4EEB15-577A-3865-0F8C-95BBFF29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52" y="1277867"/>
            <a:ext cx="5238095" cy="16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F17D1D-63AE-8B0E-8860-84CCB00D9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928" y="3659832"/>
            <a:ext cx="4855338" cy="25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9A729F-B673-4EAC-9160-1DCE725E79EF}"/>
              </a:ext>
            </a:extLst>
          </p:cNvPr>
          <p:cNvSpPr/>
          <p:nvPr/>
        </p:nvSpPr>
        <p:spPr>
          <a:xfrm>
            <a:off x="343769" y="1105500"/>
            <a:ext cx="8371950" cy="29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总结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跨数据集跨域的联邦图学习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通过结构知识共享解决图的异质性问题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联邦共享结构知识，以个性化的方式学习特征表示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6B83E1-113D-4169-A656-8E2FD518F4AD}"/>
              </a:ext>
            </a:extLst>
          </p:cNvPr>
          <p:cNvSpPr/>
          <p:nvPr/>
        </p:nvSpPr>
        <p:spPr>
          <a:xfrm>
            <a:off x="343769" y="3175839"/>
            <a:ext cx="7604549" cy="256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思考</a:t>
            </a:r>
            <a:endParaRPr lang="en-US" altLang="zh-CN" sz="20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本文的提升主要来自于</a:t>
            </a:r>
            <a:r>
              <a:rPr lang="en-US" altLang="zh-CN" b="1" dirty="0"/>
              <a:t>GNN</a:t>
            </a:r>
            <a:r>
              <a:rPr lang="zh-CN" altLang="en-US" b="1" dirty="0"/>
              <a:t>结构和特征的解耦，联邦部分贡献不大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联邦部分使用</a:t>
            </a:r>
            <a:r>
              <a:rPr lang="en-US" altLang="zh-CN" b="1" dirty="0" err="1"/>
              <a:t>FedAvg</a:t>
            </a:r>
            <a:r>
              <a:rPr lang="zh-CN" altLang="en-US" b="1" dirty="0"/>
              <a:t>过于简单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场景是跨数据集甚至跨域，对于单一数据集效果未知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2628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98B283-1275-9F09-0B83-794CFF46E06B}"/>
              </a:ext>
            </a:extLst>
          </p:cNvPr>
          <p:cNvSpPr txBox="1"/>
          <p:nvPr/>
        </p:nvSpPr>
        <p:spPr>
          <a:xfrm>
            <a:off x="861134" y="2656643"/>
            <a:ext cx="7421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+mn-ea"/>
              </a:rPr>
              <a:t>请老师和同学批评指正</a:t>
            </a:r>
          </a:p>
        </p:txBody>
      </p:sp>
    </p:spTree>
    <p:extLst>
      <p:ext uri="{BB962C8B-B14F-4D97-AF65-F5344CB8AC3E}">
        <p14:creationId xmlns:p14="http://schemas.microsoft.com/office/powerpoint/2010/main" val="18695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79A97FE-C630-493E-97C5-D3C3BB29CB8F}"/>
              </a:ext>
            </a:extLst>
          </p:cNvPr>
          <p:cNvGrpSpPr/>
          <p:nvPr/>
        </p:nvGrpSpPr>
        <p:grpSpPr>
          <a:xfrm>
            <a:off x="2128594" y="1936877"/>
            <a:ext cx="4880196" cy="2984245"/>
            <a:chOff x="2128594" y="1936877"/>
            <a:chExt cx="4880196" cy="298424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28594" y="1936877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研究背景</a:t>
                </a:r>
                <a:endPara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28595" y="3198167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方法建模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28595" y="4459457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实验总结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2037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12043"/>
            <a:ext cx="5299969" cy="2233913"/>
            <a:chOff x="1549246" y="2295061"/>
            <a:chExt cx="529996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273657" y="3690609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图联邦学习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273657" y="2818456"/>
              <a:ext cx="2575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图神经网络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24354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图神经网络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推荐系统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药物发现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交通预测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DCB5AFE-406A-5B14-E561-35302481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8" y="3555598"/>
            <a:ext cx="7536264" cy="21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393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联邦学习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8B8F93-2D2C-38E6-3DE3-C1B22F2EC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1552408"/>
            <a:ext cx="4977754" cy="30532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C84528-BDC8-6BB7-020F-6D4E4C8C0B41}"/>
              </a:ext>
            </a:extLst>
          </p:cNvPr>
          <p:cNvSpPr txBox="1"/>
          <p:nvPr/>
        </p:nvSpPr>
        <p:spPr>
          <a:xfrm>
            <a:off x="5406035" y="1367161"/>
            <a:ext cx="3480513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FL</a:t>
            </a:r>
            <a:r>
              <a:rPr lang="zh-CN" altLang="en-US" dirty="0">
                <a:latin typeface="+mn-ea"/>
              </a:rPr>
              <a:t>：一种分布式机器学习框架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服务器下发初始模型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客户端在本地训练模型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客户端上传本地模型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服务器聚合全局模型</a:t>
            </a:r>
            <a:endParaRPr lang="en-US" altLang="zh-CN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777197-487E-E80E-5FF0-C02F8C297613}"/>
              </a:ext>
            </a:extLst>
          </p:cNvPr>
          <p:cNvSpPr txBox="1"/>
          <p:nvPr/>
        </p:nvSpPr>
        <p:spPr>
          <a:xfrm>
            <a:off x="5477522" y="4270159"/>
            <a:ext cx="3409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优点：保护数据隐私，利用其他客户端的数据，节约传输成本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缺点：数据</a:t>
            </a:r>
            <a:r>
              <a:rPr lang="en-US" altLang="zh-CN" dirty="0">
                <a:latin typeface="+mn-ea"/>
              </a:rPr>
              <a:t>Non-IID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6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393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图联邦学习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ADFA0-5E2D-D028-69E5-E9317F0B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60" y="1397865"/>
            <a:ext cx="2008862" cy="16150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E7AA25-062B-8685-3B0D-FEDC9363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44" y="3955373"/>
            <a:ext cx="2300510" cy="17344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3D4A8B-0B35-E00F-9222-5A7E37B9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17" y="3924372"/>
            <a:ext cx="2283773" cy="184399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A8EFEC6-4E7D-BEE2-C52D-3DCABCE44AAF}"/>
              </a:ext>
            </a:extLst>
          </p:cNvPr>
          <p:cNvSpPr txBox="1"/>
          <p:nvPr/>
        </p:nvSpPr>
        <p:spPr>
          <a:xfrm>
            <a:off x="1915558" y="2995191"/>
            <a:ext cx="22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图数据的联邦学习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8780E4-46C0-7282-1C36-3B733C0AED3E}"/>
              </a:ext>
            </a:extLst>
          </p:cNvPr>
          <p:cNvSpPr txBox="1"/>
          <p:nvPr/>
        </p:nvSpPr>
        <p:spPr>
          <a:xfrm>
            <a:off x="5998764" y="3012924"/>
            <a:ext cx="22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图结构联邦学习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D00B5A-505E-5CBE-D22B-FFD6676C5247}"/>
              </a:ext>
            </a:extLst>
          </p:cNvPr>
          <p:cNvSpPr txBox="1"/>
          <p:nvPr/>
        </p:nvSpPr>
        <p:spPr>
          <a:xfrm>
            <a:off x="1026505" y="5689703"/>
            <a:ext cx="22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图内联邦学习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8671F4-9042-E9A0-6777-30E80A8D5E11}"/>
              </a:ext>
            </a:extLst>
          </p:cNvPr>
          <p:cNvSpPr txBox="1"/>
          <p:nvPr/>
        </p:nvSpPr>
        <p:spPr>
          <a:xfrm>
            <a:off x="4523234" y="5737994"/>
            <a:ext cx="22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图间联邦学习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4F3583-9182-1E08-A04E-CC8927D85B2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663505" y="3364523"/>
            <a:ext cx="1393940" cy="51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F4F65EE-3C37-92CA-2F57-5B65DA0D3B3B}"/>
              </a:ext>
            </a:extLst>
          </p:cNvPr>
          <p:cNvCxnSpPr>
            <a:cxnSpLocks/>
          </p:cNvCxnSpPr>
          <p:nvPr/>
        </p:nvCxnSpPr>
        <p:spPr>
          <a:xfrm>
            <a:off x="3145237" y="3347817"/>
            <a:ext cx="1377997" cy="60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B9DA118-F987-8831-BB35-028CB1CEF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291" y="1397865"/>
            <a:ext cx="2008862" cy="16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2BFE7D2-47BF-49F3-826F-B291E2F175C0}"/>
              </a:ext>
            </a:extLst>
          </p:cNvPr>
          <p:cNvSpPr txBox="1"/>
          <p:nvPr/>
        </p:nvSpPr>
        <p:spPr>
          <a:xfrm>
            <a:off x="428281" y="199434"/>
            <a:ext cx="39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CCE969-BDAB-523E-F349-780FDA92EA1A}"/>
              </a:ext>
            </a:extLst>
          </p:cNvPr>
          <p:cNvSpPr txBox="1"/>
          <p:nvPr/>
        </p:nvSpPr>
        <p:spPr>
          <a:xfrm>
            <a:off x="428281" y="920459"/>
            <a:ext cx="611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图底层的结构属性在不同域上共享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700FDE-35D4-881D-BB68-C8D613656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250" y="3022819"/>
            <a:ext cx="3742374" cy="2564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A1CCD1-3B81-5E51-BDA2-E37447FE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88" y="1601238"/>
            <a:ext cx="8239294" cy="1172709"/>
          </a:xfrm>
          <a:prstGeom prst="rect">
            <a:avLst/>
          </a:prstGeom>
        </p:spPr>
      </p:pic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8979CD14-4556-60A1-1C0F-41B05072B7B3}"/>
              </a:ext>
            </a:extLst>
          </p:cNvPr>
          <p:cNvSpPr txBox="1">
            <a:spLocks/>
          </p:cNvSpPr>
          <p:nvPr/>
        </p:nvSpPr>
        <p:spPr>
          <a:xfrm>
            <a:off x="183007" y="6356351"/>
            <a:ext cx="8472721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zh-CN" dirty="0">
                <a:latin typeface="+mn-ea"/>
              </a:rPr>
              <a:t>[1] Xie H, Ma J, Xiong L, et al. </a:t>
            </a:r>
            <a:r>
              <a:rPr lang="en-US" altLang="zh-CN" b="1" i="1" dirty="0">
                <a:solidFill>
                  <a:srgbClr val="02409A"/>
                </a:solidFill>
                <a:latin typeface="+mn-ea"/>
              </a:rPr>
              <a:t>Federated graph classification over non-</a:t>
            </a:r>
            <a:r>
              <a:rPr lang="en-US" altLang="zh-CN" b="1" i="1" dirty="0" err="1">
                <a:solidFill>
                  <a:srgbClr val="02409A"/>
                </a:solidFill>
                <a:latin typeface="+mn-ea"/>
              </a:rPr>
              <a:t>iid</a:t>
            </a:r>
            <a:r>
              <a:rPr lang="en-US" altLang="zh-CN" b="1" i="1" dirty="0">
                <a:solidFill>
                  <a:srgbClr val="02409A"/>
                </a:solidFill>
                <a:latin typeface="+mn-ea"/>
              </a:rPr>
              <a:t> graphs</a:t>
            </a:r>
            <a:r>
              <a:rPr lang="en-US" altLang="zh-CN" dirty="0">
                <a:latin typeface="+mn-ea"/>
              </a:rPr>
              <a:t>[J]. Advances in Neural Information Processing Systems, 2021, 34: 18839-18852.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3BAE0-1AE6-EE86-8260-5FCD850945D9}"/>
              </a:ext>
            </a:extLst>
          </p:cNvPr>
          <p:cNvSpPr txBox="1"/>
          <p:nvPr/>
        </p:nvSpPr>
        <p:spPr>
          <a:xfrm>
            <a:off x="3175314" y="5666891"/>
            <a:ext cx="293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不同图之间度分布的相似度</a:t>
            </a:r>
            <a:endParaRPr lang="en-US" altLang="zh-CN" sz="16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52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57049665-5127-405F-8698-11DBC4D63157}"/>
              </a:ext>
            </a:extLst>
          </p:cNvPr>
          <p:cNvSpPr txBox="1">
            <a:spLocks/>
          </p:cNvSpPr>
          <p:nvPr/>
        </p:nvSpPr>
        <p:spPr>
          <a:xfrm>
            <a:off x="183007" y="6356351"/>
            <a:ext cx="8472721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zh-CN" dirty="0">
                <a:latin typeface="+mn-ea"/>
              </a:rPr>
              <a:t>[1] Xie H, Ma J, Xiong L, et al. </a:t>
            </a:r>
            <a:r>
              <a:rPr lang="en-US" altLang="zh-CN" b="1" i="1" dirty="0">
                <a:solidFill>
                  <a:srgbClr val="02409A"/>
                </a:solidFill>
                <a:latin typeface="+mn-ea"/>
              </a:rPr>
              <a:t>Federated graph classification over non-</a:t>
            </a:r>
            <a:r>
              <a:rPr lang="en-US" altLang="zh-CN" b="1" i="1" dirty="0" err="1">
                <a:solidFill>
                  <a:srgbClr val="02409A"/>
                </a:solidFill>
                <a:latin typeface="+mn-ea"/>
              </a:rPr>
              <a:t>iid</a:t>
            </a:r>
            <a:r>
              <a:rPr lang="en-US" altLang="zh-CN" b="1" i="1" dirty="0">
                <a:solidFill>
                  <a:srgbClr val="02409A"/>
                </a:solidFill>
                <a:latin typeface="+mn-ea"/>
              </a:rPr>
              <a:t> graphs</a:t>
            </a:r>
            <a:r>
              <a:rPr lang="en-US" altLang="zh-CN" dirty="0">
                <a:latin typeface="+mn-ea"/>
              </a:rPr>
              <a:t>[J]. Advances in Neural Information Processing Systems, 2021, 34: 18839-18852.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A52765-D7E4-3956-B558-1B3DB45B0697}"/>
              </a:ext>
            </a:extLst>
          </p:cNvPr>
          <p:cNvSpPr txBox="1"/>
          <p:nvPr/>
        </p:nvSpPr>
        <p:spPr>
          <a:xfrm>
            <a:off x="428281" y="853491"/>
            <a:ext cx="822744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跨域的联邦图学习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相关工作：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</a:t>
            </a:r>
            <a:r>
              <a:rPr lang="en-US" altLang="zh-CN" b="1" i="1" dirty="0">
                <a:solidFill>
                  <a:srgbClr val="02409A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Xie H, Ma J, Xiong L, et al. Federated graph classification over non-</a:t>
            </a:r>
            <a:r>
              <a:rPr lang="en-US" altLang="zh-CN" dirty="0" err="1">
                <a:latin typeface="+mn-ea"/>
              </a:rPr>
              <a:t>iid</a:t>
            </a:r>
            <a:r>
              <a:rPr lang="en-US" altLang="zh-CN" dirty="0">
                <a:latin typeface="+mn-ea"/>
              </a:rPr>
              <a:t> </a:t>
            </a:r>
          </a:p>
          <a:p>
            <a:r>
              <a:rPr lang="en-US" altLang="zh-CN" dirty="0">
                <a:latin typeface="+mn-ea"/>
              </a:rPr>
              <a:t>graphs.  </a:t>
            </a:r>
            <a:r>
              <a:rPr lang="en-US" altLang="zh-CN" dirty="0" err="1">
                <a:latin typeface="+mn-ea"/>
              </a:rPr>
              <a:t>NeurIPS</a:t>
            </a:r>
            <a:r>
              <a:rPr lang="en-US" altLang="zh-CN" dirty="0">
                <a:latin typeface="+mn-ea"/>
              </a:rPr>
              <a:t> 2021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根据梯度聚类，找到同质的客户端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表现随着异质性的加重恶化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异构的特征影响了结构知识的学习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C6230-CCA8-4A2E-9D53-3186CE78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193" y="3975669"/>
            <a:ext cx="2840571" cy="21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1577591" y="2388750"/>
            <a:ext cx="7327937" cy="2233913"/>
            <a:chOff x="1549246" y="2331574"/>
            <a:chExt cx="7327937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方法建模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310276" y="2625521"/>
              <a:ext cx="45669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Feature-Structure Decoupled GNN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10" y="236123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265DC0-FC3B-CFFD-8C7E-D1B2037C6201}"/>
              </a:ext>
            </a:extLst>
          </p:cNvPr>
          <p:cNvSpPr txBox="1"/>
          <p:nvPr/>
        </p:nvSpPr>
        <p:spPr>
          <a:xfrm>
            <a:off x="4368213" y="3840149"/>
            <a:ext cx="390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Structural Knowledge Sharing</a:t>
            </a:r>
            <a:endParaRPr lang="zh-CN" altLang="en-US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93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21111</TotalTime>
  <Words>573</Words>
  <Application>Microsoft Office PowerPoint</Application>
  <PresentationFormat>全屏显示(4:3)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思源黑体 CN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逸舟 汤</cp:lastModifiedBy>
  <cp:revision>1499</cp:revision>
  <dcterms:created xsi:type="dcterms:W3CDTF">2021-05-16T02:35:10Z</dcterms:created>
  <dcterms:modified xsi:type="dcterms:W3CDTF">2023-09-15T08:43:36Z</dcterms:modified>
</cp:coreProperties>
</file>