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7" r:id="rId3"/>
    <p:sldId id="320" r:id="rId4"/>
    <p:sldId id="284" r:id="rId5"/>
    <p:sldId id="289" r:id="rId6"/>
    <p:sldId id="323" r:id="rId7"/>
    <p:sldId id="324" r:id="rId8"/>
    <p:sldId id="327" r:id="rId9"/>
    <p:sldId id="322" r:id="rId10"/>
    <p:sldId id="321" r:id="rId11"/>
    <p:sldId id="319" r:id="rId12"/>
    <p:sldId id="286" r:id="rId13"/>
    <p:sldId id="297" r:id="rId14"/>
    <p:sldId id="325" r:id="rId15"/>
    <p:sldId id="326" r:id="rId16"/>
    <p:sldId id="287" r:id="rId17"/>
    <p:sldId id="300" r:id="rId18"/>
    <p:sldId id="312" r:id="rId19"/>
    <p:sldId id="329" r:id="rId20"/>
    <p:sldId id="315" r:id="rId21"/>
    <p:sldId id="328" r:id="rId22"/>
    <p:sldId id="31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8FC"/>
    <a:srgbClr val="FFE6CC"/>
    <a:srgbClr val="FFF2CC"/>
    <a:srgbClr val="FFFF00"/>
    <a:srgbClr val="02409A"/>
    <a:srgbClr val="F6AB00"/>
    <a:srgbClr val="6B2D0B"/>
    <a:srgbClr val="587558"/>
    <a:srgbClr val="FFCC00"/>
    <a:srgbClr val="3C3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5111" autoAdjust="0"/>
  </p:normalViewPr>
  <p:slideViewPr>
    <p:cSldViewPr snapToGrid="0">
      <p:cViewPr varScale="1">
        <p:scale>
          <a:sx n="97" d="100"/>
          <a:sy n="97" d="100"/>
        </p:scale>
        <p:origin x="1470" y="84"/>
      </p:cViewPr>
      <p:guideLst>
        <p:guide orient="horz" pos="22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0AF2B2B-1B62-4AED-A0C9-6F374DD59F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32666D-D55B-4D3E-A7C2-76EB1CEEBA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97A1-4835-44A0-92EB-AD5452DEE273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25234A-09A5-4EB4-9517-08812643E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EF2DB2-BA86-431D-A263-D1D5ABA1C9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767F2-0C03-406D-8BA6-A174136B2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58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28764-9015-4647-AA92-F749CEE7B340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4212-A9A7-4B0A-843A-3259CA589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3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593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明确概念 </a:t>
            </a:r>
            <a:r>
              <a:rPr lang="en-US" altLang="zh-CN" dirty="0"/>
              <a:t>– next POI</a:t>
            </a:r>
            <a:r>
              <a:rPr lang="zh-CN" altLang="en-US" dirty="0"/>
              <a:t>是什么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431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看看现有方法如何做</a:t>
            </a:r>
            <a:endParaRPr lang="en-US" altLang="zh-CN" dirty="0"/>
          </a:p>
          <a:p>
            <a:r>
              <a:rPr lang="zh-CN" altLang="en-US" dirty="0"/>
              <a:t>类比：</a:t>
            </a:r>
            <a:r>
              <a:rPr lang="en-US" altLang="zh-CN" dirty="0"/>
              <a:t>POI</a:t>
            </a:r>
            <a:r>
              <a:rPr lang="zh-CN" altLang="en-US" dirty="0"/>
              <a:t>之间的关系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116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460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47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115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657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94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1200" b="1" dirty="0">
              <a:solidFill>
                <a:srgbClr val="0240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93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52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multi-hop </a:t>
            </a:r>
            <a:r>
              <a:rPr lang="zh-CN" altLang="en-US"/>
              <a:t>对于伪装行为的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61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869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multi-hop </a:t>
            </a:r>
            <a:r>
              <a:rPr lang="zh-CN" altLang="en-US"/>
              <a:t>对于伪装行为的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1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296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熟悉基本的方法、和术语</a:t>
            </a:r>
            <a:endParaRPr lang="en-US" altLang="zh-CN" dirty="0"/>
          </a:p>
          <a:p>
            <a:r>
              <a:rPr lang="zh-CN" altLang="en-US" dirty="0"/>
              <a:t>讲场景、创新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26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910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57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81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83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Next-POI</a:t>
            </a:r>
            <a:r>
              <a:rPr lang="zh-CN" altLang="en-US" dirty="0"/>
              <a:t>推荐，是一般</a:t>
            </a:r>
            <a:r>
              <a:rPr lang="en-US" altLang="zh-CN" dirty="0"/>
              <a:t>POI</a:t>
            </a:r>
            <a:r>
              <a:rPr lang="zh-CN" altLang="en-US" dirty="0"/>
              <a:t>推荐的延申。</a:t>
            </a:r>
            <a:endParaRPr lang="en-US" altLang="zh-CN" dirty="0"/>
          </a:p>
          <a:p>
            <a:r>
              <a:rPr lang="zh-CN" altLang="en-US" dirty="0"/>
              <a:t>有一些没有说明是</a:t>
            </a:r>
            <a:r>
              <a:rPr lang="en-US" altLang="zh-CN" dirty="0"/>
              <a:t>next-POI</a:t>
            </a:r>
            <a:r>
              <a:rPr lang="zh-CN" altLang="en-US" dirty="0"/>
              <a:t>推荐的，实际上做的事情一样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0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4C263487-D52B-448D-863D-67C476B3B095}"/>
              </a:ext>
            </a:extLst>
          </p:cNvPr>
          <p:cNvSpPr/>
          <p:nvPr userDrawn="1"/>
        </p:nvSpPr>
        <p:spPr>
          <a:xfrm>
            <a:off x="628650" y="1923011"/>
            <a:ext cx="7886700" cy="2234930"/>
          </a:xfrm>
          <a:prstGeom prst="rect">
            <a:avLst/>
          </a:prstGeom>
          <a:noFill/>
          <a:ln w="25400" cap="flat" cmpd="sng">
            <a:solidFill>
              <a:srgbClr val="0240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F84E1BF-8717-47B5-8EB4-980271E843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916536"/>
            <a:ext cx="1676189" cy="532800"/>
          </a:xfrm>
          <a:prstGeom prst="rect">
            <a:avLst/>
          </a:prstGeom>
        </p:spPr>
      </p:pic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65BE91AD-2333-48DD-B0B8-2C2E0D79740B}"/>
              </a:ext>
            </a:extLst>
          </p:cNvPr>
          <p:cNvSpPr txBox="1">
            <a:spLocks/>
          </p:cNvSpPr>
          <p:nvPr userDrawn="1"/>
        </p:nvSpPr>
        <p:spPr>
          <a:xfrm>
            <a:off x="3036282" y="641347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altLang="zh-CN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Southeast University</a:t>
            </a:r>
          </a:p>
        </p:txBody>
      </p:sp>
      <p:sp>
        <p:nvSpPr>
          <p:cNvPr id="25" name="日期占位符 3">
            <a:extLst>
              <a:ext uri="{FF2B5EF4-FFF2-40B4-BE49-F238E27FC236}">
                <a16:creationId xmlns:a16="http://schemas.microsoft.com/office/drawing/2014/main" id="{9A0C4C82-1BDC-4D03-BDBC-52477B2F2D0D}"/>
              </a:ext>
            </a:extLst>
          </p:cNvPr>
          <p:cNvSpPr txBox="1">
            <a:spLocks/>
          </p:cNvSpPr>
          <p:nvPr userDrawn="1"/>
        </p:nvSpPr>
        <p:spPr>
          <a:xfrm>
            <a:off x="628650" y="64134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1200" smtClean="0">
                <a:solidFill>
                  <a:schemeClr val="tx1"/>
                </a:solidFill>
                <a:latin typeface="+mn-lt"/>
              </a:rPr>
              <a:pPr/>
              <a:t>2021/12/9</a:t>
            </a:fld>
            <a:endParaRPr lang="zh-CN" altLang="en-US" sz="1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294406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0FFA4-47EB-4DF7-9DDA-4075FECA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EC726B1-2A9F-4267-A5C8-C5B6C30181AC}"/>
              </a:ext>
            </a:extLst>
          </p:cNvPr>
          <p:cNvGrpSpPr/>
          <p:nvPr userDrawn="1"/>
        </p:nvGrpSpPr>
        <p:grpSpPr>
          <a:xfrm>
            <a:off x="162000" y="172128"/>
            <a:ext cx="8820000" cy="6167075"/>
            <a:chOff x="162000" y="172128"/>
            <a:chExt cx="8820000" cy="616707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B3780AF-97D7-41F5-92BD-C6B3372F345E}"/>
                </a:ext>
              </a:extLst>
            </p:cNvPr>
            <p:cNvGrpSpPr/>
            <p:nvPr userDrawn="1"/>
          </p:nvGrpSpPr>
          <p:grpSpPr>
            <a:xfrm>
              <a:off x="162000" y="172128"/>
              <a:ext cx="8820000" cy="6167075"/>
              <a:chOff x="431514" y="174661"/>
              <a:chExt cx="8280971" cy="6155314"/>
            </a:xfrm>
          </p:grpSpPr>
          <p:sp>
            <p:nvSpPr>
              <p:cNvPr id="9" name="Google Shape;10;p2">
                <a:extLst>
                  <a:ext uri="{FF2B5EF4-FFF2-40B4-BE49-F238E27FC236}">
                    <a16:creationId xmlns:a16="http://schemas.microsoft.com/office/drawing/2014/main" id="{611AA018-E6B6-45C7-A586-EB07C420C28F}"/>
                  </a:ext>
                </a:extLst>
              </p:cNvPr>
              <p:cNvSpPr/>
              <p:nvPr/>
            </p:nvSpPr>
            <p:spPr>
              <a:xfrm>
                <a:off x="431514" y="760288"/>
                <a:ext cx="8280971" cy="5569687"/>
              </a:xfrm>
              <a:prstGeom prst="rect">
                <a:avLst/>
              </a:prstGeom>
              <a:noFill/>
              <a:ln w="25400" cap="flat" cmpd="sng">
                <a:solidFill>
                  <a:srgbClr val="0240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BF466CA-25D4-473A-83E5-8C3212A5EB1C}"/>
                  </a:ext>
                </a:extLst>
              </p:cNvPr>
              <p:cNvSpPr/>
              <p:nvPr/>
            </p:nvSpPr>
            <p:spPr>
              <a:xfrm>
                <a:off x="431514" y="174661"/>
                <a:ext cx="8280971" cy="585627"/>
              </a:xfrm>
              <a:prstGeom prst="rect">
                <a:avLst/>
              </a:prstGeom>
              <a:solidFill>
                <a:srgbClr val="02409A"/>
              </a:solidFill>
              <a:ln w="25400">
                <a:solidFill>
                  <a:srgbClr val="0240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Google Shape;835;p34">
              <a:extLst>
                <a:ext uri="{FF2B5EF4-FFF2-40B4-BE49-F238E27FC236}">
                  <a16:creationId xmlns:a16="http://schemas.microsoft.com/office/drawing/2014/main" id="{1BB9BB11-D260-4656-B01B-D7BCD2E268E7}"/>
                </a:ext>
              </a:extLst>
            </p:cNvPr>
            <p:cNvGrpSpPr/>
            <p:nvPr userDrawn="1"/>
          </p:nvGrpSpPr>
          <p:grpSpPr>
            <a:xfrm>
              <a:off x="199071" y="297017"/>
              <a:ext cx="196346" cy="282999"/>
              <a:chOff x="5083925" y="2066350"/>
              <a:chExt cx="28825" cy="41550"/>
            </a:xfrm>
          </p:grpSpPr>
          <p:sp>
            <p:nvSpPr>
              <p:cNvPr id="18" name="Google Shape;836;p34">
                <a:extLst>
                  <a:ext uri="{FF2B5EF4-FFF2-40B4-BE49-F238E27FC236}">
                    <a16:creationId xmlns:a16="http://schemas.microsoft.com/office/drawing/2014/main" id="{554CA59C-2E17-444E-A0E3-35F7F8B4B9C2}"/>
                  </a:ext>
                </a:extLst>
              </p:cNvPr>
              <p:cNvSpPr/>
              <p:nvPr/>
            </p:nvSpPr>
            <p:spPr>
              <a:xfrm>
                <a:off x="5084050" y="2066350"/>
                <a:ext cx="28700" cy="41550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662" extrusionOk="0">
                    <a:moveTo>
                      <a:pt x="52" y="1"/>
                    </a:moveTo>
                    <a:cubicBezTo>
                      <a:pt x="27" y="1"/>
                      <a:pt x="0" y="24"/>
                      <a:pt x="0" y="56"/>
                    </a:cubicBezTo>
                    <a:lnTo>
                      <a:pt x="0" y="200"/>
                    </a:lnTo>
                    <a:cubicBezTo>
                      <a:pt x="0" y="243"/>
                      <a:pt x="22" y="279"/>
                      <a:pt x="51" y="308"/>
                    </a:cubicBezTo>
                    <a:lnTo>
                      <a:pt x="700" y="791"/>
                    </a:lnTo>
                    <a:cubicBezTo>
                      <a:pt x="729" y="813"/>
                      <a:pt x="729" y="849"/>
                      <a:pt x="700" y="871"/>
                    </a:cubicBezTo>
                    <a:lnTo>
                      <a:pt x="51" y="1354"/>
                    </a:lnTo>
                    <a:cubicBezTo>
                      <a:pt x="22" y="1383"/>
                      <a:pt x="0" y="1419"/>
                      <a:pt x="0" y="1462"/>
                    </a:cubicBezTo>
                    <a:lnTo>
                      <a:pt x="0" y="1613"/>
                    </a:lnTo>
                    <a:cubicBezTo>
                      <a:pt x="0" y="1639"/>
                      <a:pt x="26" y="1661"/>
                      <a:pt x="51" y="1661"/>
                    </a:cubicBezTo>
                    <a:cubicBezTo>
                      <a:pt x="61" y="1661"/>
                      <a:pt x="71" y="1658"/>
                      <a:pt x="80" y="1649"/>
                    </a:cubicBezTo>
                    <a:lnTo>
                      <a:pt x="1111" y="878"/>
                    </a:lnTo>
                    <a:cubicBezTo>
                      <a:pt x="1147" y="856"/>
                      <a:pt x="1147" y="806"/>
                      <a:pt x="1111" y="784"/>
                    </a:cubicBezTo>
                    <a:lnTo>
                      <a:pt x="80" y="12"/>
                    </a:lnTo>
                    <a:cubicBezTo>
                      <a:pt x="72" y="4"/>
                      <a:pt x="62" y="1"/>
                      <a:pt x="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37;p34">
                <a:extLst>
                  <a:ext uri="{FF2B5EF4-FFF2-40B4-BE49-F238E27FC236}">
                    <a16:creationId xmlns:a16="http://schemas.microsoft.com/office/drawing/2014/main" id="{FBA697B4-CDA7-4D9E-96BB-283CE572F984}"/>
                  </a:ext>
                </a:extLst>
              </p:cNvPr>
              <p:cNvSpPr/>
              <p:nvPr/>
            </p:nvSpPr>
            <p:spPr>
              <a:xfrm>
                <a:off x="5083925" y="2081325"/>
                <a:ext cx="8800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64" extrusionOk="0">
                    <a:moveTo>
                      <a:pt x="53" y="0"/>
                    </a:moveTo>
                    <a:cubicBezTo>
                      <a:pt x="25" y="0"/>
                      <a:pt x="0" y="24"/>
                      <a:pt x="5" y="55"/>
                    </a:cubicBezTo>
                    <a:lnTo>
                      <a:pt x="5" y="416"/>
                    </a:lnTo>
                    <a:cubicBezTo>
                      <a:pt x="5" y="442"/>
                      <a:pt x="31" y="464"/>
                      <a:pt x="56" y="464"/>
                    </a:cubicBezTo>
                    <a:cubicBezTo>
                      <a:pt x="66" y="464"/>
                      <a:pt x="76" y="460"/>
                      <a:pt x="85" y="452"/>
                    </a:cubicBezTo>
                    <a:lnTo>
                      <a:pt x="323" y="279"/>
                    </a:lnTo>
                    <a:cubicBezTo>
                      <a:pt x="352" y="257"/>
                      <a:pt x="352" y="207"/>
                      <a:pt x="323" y="185"/>
                    </a:cubicBezTo>
                    <a:lnTo>
                      <a:pt x="85" y="12"/>
                    </a:lnTo>
                    <a:cubicBezTo>
                      <a:pt x="75" y="4"/>
                      <a:pt x="63" y="0"/>
                      <a:pt x="53" y="0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3B55EE9-DF14-4C41-8B43-AC8DC1E4FE11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" t="-1" r="68184" b="524"/>
            <a:stretch/>
          </p:blipFill>
          <p:spPr>
            <a:xfrm>
              <a:off x="8404974" y="202608"/>
              <a:ext cx="532800" cy="53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3205053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B9DE01F-82B8-4C81-9B06-97E4FDCE6A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3466" y="3866329"/>
            <a:ext cx="2390210" cy="16613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263455-85CC-49D0-95FB-460BD8F80A0B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430" y="3866329"/>
            <a:ext cx="2326247" cy="166136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622A32B-873F-470E-9C87-ABD6C7FF142D}"/>
              </a:ext>
            </a:extLst>
          </p:cNvPr>
          <p:cNvSpPr txBox="1"/>
          <p:nvPr userDrawn="1"/>
        </p:nvSpPr>
        <p:spPr>
          <a:xfrm>
            <a:off x="1455870" y="3167418"/>
            <a:ext cx="12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平衡色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3E41757-CB0C-4C25-937C-7B242E5E19DC}"/>
              </a:ext>
            </a:extLst>
          </p:cNvPr>
          <p:cNvCxnSpPr>
            <a:cxnSpLocks/>
          </p:cNvCxnSpPr>
          <p:nvPr userDrawn="1"/>
        </p:nvCxnSpPr>
        <p:spPr>
          <a:xfrm>
            <a:off x="1793578" y="3708165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8565202-40DC-408B-A261-A096173E7A2E}"/>
              </a:ext>
            </a:extLst>
          </p:cNvPr>
          <p:cNvCxnSpPr>
            <a:cxnSpLocks/>
          </p:cNvCxnSpPr>
          <p:nvPr userDrawn="1"/>
        </p:nvCxnSpPr>
        <p:spPr>
          <a:xfrm>
            <a:off x="1793578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E91397E-C54D-4A56-8513-1CE9DF4A1CFF}"/>
              </a:ext>
            </a:extLst>
          </p:cNvPr>
          <p:cNvSpPr txBox="1"/>
          <p:nvPr userDrawn="1"/>
        </p:nvSpPr>
        <p:spPr>
          <a:xfrm>
            <a:off x="907430" y="469320"/>
            <a:ext cx="232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同频色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BCA2976-D46F-437D-9A05-6AF7DC5758F2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31435" y="1165514"/>
            <a:ext cx="2326247" cy="166136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4C86CEE-EF3B-480D-9978-D7E2045160FE}"/>
              </a:ext>
            </a:extLst>
          </p:cNvPr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695977" y="1165515"/>
            <a:ext cx="2326247" cy="166136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50CDF40-5384-42C8-BB90-3B13AF2D9F61}"/>
              </a:ext>
            </a:extLst>
          </p:cNvPr>
          <p:cNvSpPr txBox="1"/>
          <p:nvPr userDrawn="1"/>
        </p:nvSpPr>
        <p:spPr>
          <a:xfrm>
            <a:off x="5189425" y="469320"/>
            <a:ext cx="1884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浅色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深色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1E5CFCF-CA0E-4F76-A1A8-6055D5773156}"/>
              </a:ext>
            </a:extLst>
          </p:cNvPr>
          <p:cNvCxnSpPr>
            <a:cxnSpLocks/>
          </p:cNvCxnSpPr>
          <p:nvPr userDrawn="1"/>
        </p:nvCxnSpPr>
        <p:spPr>
          <a:xfrm>
            <a:off x="5854460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F31B9BA8-49A1-46C8-950D-AA666E90B36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06117" y="1164020"/>
            <a:ext cx="2328874" cy="166435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CB8BF88-8AE8-4B1D-BC31-3D18E8F3A6D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523465" y="4697007"/>
            <a:ext cx="14478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12918"/>
      </p:ext>
    </p:extLst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619BF-2071-496E-AFFB-A468B39B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Southeast University</a:t>
            </a:r>
            <a:endParaRPr lang="zh-CN" altLang="en-US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AB503B9-57A5-4957-AAF2-C73C2D11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58ACE55-8853-4439-BFD3-D0125642F563}"/>
              </a:ext>
            </a:extLst>
          </p:cNvPr>
          <p:cNvGrpSpPr/>
          <p:nvPr userDrawn="1"/>
        </p:nvGrpSpPr>
        <p:grpSpPr>
          <a:xfrm>
            <a:off x="2406920" y="1481369"/>
            <a:ext cx="4325080" cy="3363240"/>
            <a:chOff x="2406920" y="1481369"/>
            <a:chExt cx="4325080" cy="3363240"/>
          </a:xfrm>
        </p:grpSpPr>
        <p:sp>
          <p:nvSpPr>
            <p:cNvPr id="6" name="Google Shape;10;p2">
              <a:extLst>
                <a:ext uri="{FF2B5EF4-FFF2-40B4-BE49-F238E27FC236}">
                  <a16:creationId xmlns:a16="http://schemas.microsoft.com/office/drawing/2014/main" id="{A7D019AF-5296-4895-AEF9-765CB778C3C3}"/>
                </a:ext>
              </a:extLst>
            </p:cNvPr>
            <p:cNvSpPr/>
            <p:nvPr/>
          </p:nvSpPr>
          <p:spPr>
            <a:xfrm>
              <a:off x="2412000" y="1481369"/>
              <a:ext cx="4320000" cy="2700000"/>
            </a:xfrm>
            <a:prstGeom prst="rect">
              <a:avLst/>
            </a:prstGeom>
            <a:noFill/>
            <a:ln w="28575" cap="flat" cmpd="sng">
              <a:solidFill>
                <a:srgbClr val="02409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8761B00-BC28-4412-B153-6EE3AB9336C5}"/>
                </a:ext>
              </a:extLst>
            </p:cNvPr>
            <p:cNvSpPr/>
            <p:nvPr/>
          </p:nvSpPr>
          <p:spPr>
            <a:xfrm>
              <a:off x="2406920" y="4196609"/>
              <a:ext cx="4325080" cy="648000"/>
            </a:xfrm>
            <a:prstGeom prst="rect">
              <a:avLst/>
            </a:prstGeom>
            <a:solidFill>
              <a:srgbClr val="02409A"/>
            </a:solidFill>
            <a:ln w="2540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7602270-8804-49D6-B11A-C589864B9DEC}"/>
                </a:ext>
              </a:extLst>
            </p:cNvPr>
            <p:cNvSpPr txBox="1"/>
            <p:nvPr/>
          </p:nvSpPr>
          <p:spPr>
            <a:xfrm>
              <a:off x="3026404" y="2415871"/>
              <a:ext cx="3091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4800" b="1" dirty="0">
                  <a:solidFill>
                    <a:srgbClr val="C00000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Q &amp; A</a:t>
              </a:r>
              <a:endParaRPr lang="zh-CN" altLang="en-US" sz="4800" b="1" dirty="0">
                <a:solidFill>
                  <a:srgbClr val="C00000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4C511CD-85C3-45A4-A0D5-817297514499}"/>
                </a:ext>
              </a:extLst>
            </p:cNvPr>
            <p:cNvCxnSpPr>
              <a:cxnSpLocks/>
            </p:cNvCxnSpPr>
            <p:nvPr/>
          </p:nvCxnSpPr>
          <p:spPr>
            <a:xfrm>
              <a:off x="3672000" y="3423138"/>
              <a:ext cx="1800000" cy="0"/>
            </a:xfrm>
            <a:prstGeom prst="line">
              <a:avLst/>
            </a:prstGeom>
            <a:ln w="25400" cap="rnd">
              <a:solidFill>
                <a:srgbClr val="3C3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293FF8C0-AF5E-4250-B4CD-A736DC70CE2E}"/>
              </a:ext>
            </a:extLst>
          </p:cNvPr>
          <p:cNvSpPr txBox="1">
            <a:spLocks/>
          </p:cNvSpPr>
          <p:nvPr userDrawn="1"/>
        </p:nvSpPr>
        <p:spPr>
          <a:xfrm>
            <a:off x="3793333" y="4338046"/>
            <a:ext cx="15522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Thank you!</a:t>
            </a:r>
            <a:endParaRPr lang="zh-CN" altLang="en-US" sz="2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F4333410-66DC-4F20-A8CD-5FC787B9114E}"/>
              </a:ext>
            </a:extLst>
          </p:cNvPr>
          <p:cNvSpPr txBox="1">
            <a:spLocks/>
          </p:cNvSpPr>
          <p:nvPr userDrawn="1"/>
        </p:nvSpPr>
        <p:spPr>
          <a:xfrm>
            <a:off x="628650" y="64134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1200" smtClean="0">
                <a:solidFill>
                  <a:schemeClr val="tx1"/>
                </a:solidFill>
                <a:latin typeface="+mn-lt"/>
              </a:rPr>
              <a:pPr/>
              <a:t>2021/12/9</a:t>
            </a:fld>
            <a:endParaRPr lang="zh-CN" altLang="en-US" sz="1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4605788"/>
      </p:ext>
    </p:extLst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FFD6-F58A-4D20-9F2A-46EA578AFD1E}" type="datetime1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Southeast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02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6" r:id="rId3"/>
    <p:sldLayoutId id="2147483663" r:id="rId4"/>
  </p:sldLayoutIdLst>
  <p:transition>
    <p:cover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525CC5B-58EC-4783-9D8A-09811130BAED}"/>
              </a:ext>
            </a:extLst>
          </p:cNvPr>
          <p:cNvSpPr txBox="1"/>
          <p:nvPr/>
        </p:nvSpPr>
        <p:spPr>
          <a:xfrm>
            <a:off x="3174708" y="4759441"/>
            <a:ext cx="279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140" dirty="0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汇报人：张皓翔</a:t>
            </a:r>
            <a:endParaRPr lang="en-US" altLang="zh-CN" b="1" spc="140" dirty="0">
              <a:solidFill>
                <a:srgbClr val="0240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820DB6-931A-4971-864C-28754D6D6087}"/>
              </a:ext>
            </a:extLst>
          </p:cNvPr>
          <p:cNvSpPr txBox="1"/>
          <p:nvPr/>
        </p:nvSpPr>
        <p:spPr>
          <a:xfrm>
            <a:off x="919024" y="2154033"/>
            <a:ext cx="7305929" cy="1013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rgbClr val="02409A"/>
                </a:solidFill>
                <a:ea typeface="微软雅黑" panose="020B0503020204020204" pitchFamily="34" charset="-122"/>
              </a:rPr>
              <a:t>ST-PIL Spatial-Temporal Periodic Interest Learning for Next Point-of-Interest Recommendation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FD0401-5B3A-41D0-A03D-752232A06E8D}"/>
              </a:ext>
            </a:extLst>
          </p:cNvPr>
          <p:cNvSpPr txBox="1"/>
          <p:nvPr/>
        </p:nvSpPr>
        <p:spPr>
          <a:xfrm>
            <a:off x="695972" y="3348694"/>
            <a:ext cx="7752031" cy="7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 i="1" dirty="0" err="1">
                <a:solidFill>
                  <a:srgbClr val="6B2D0B"/>
                </a:solidFill>
                <a:ea typeface="微软雅黑" panose="020B0503020204020204" pitchFamily="34" charset="-122"/>
              </a:rPr>
              <a:t>Qiang</a:t>
            </a: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 Cui, </a:t>
            </a:r>
            <a:r>
              <a:rPr lang="en-US" altLang="zh-CN" b="1" i="1" dirty="0" err="1">
                <a:solidFill>
                  <a:srgbClr val="6B2D0B"/>
                </a:solidFill>
                <a:ea typeface="微软雅黑" panose="020B0503020204020204" pitchFamily="34" charset="-122"/>
              </a:rPr>
              <a:t>Chenrui</a:t>
            </a: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 Zhang, et al. </a:t>
            </a:r>
          </a:p>
          <a:p>
            <a:pPr algn="ctr">
              <a:lnSpc>
                <a:spcPct val="130000"/>
              </a:lnSpc>
            </a:pP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CIKM 2021</a:t>
            </a:r>
          </a:p>
        </p:txBody>
      </p:sp>
    </p:spTree>
    <p:extLst>
      <p:ext uri="{BB962C8B-B14F-4D97-AF65-F5344CB8AC3E}">
        <p14:creationId xmlns:p14="http://schemas.microsoft.com/office/powerpoint/2010/main" val="1278229980"/>
      </p:ext>
    </p:extLst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972608"/>
            <a:ext cx="4350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背景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 – 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注意力机制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450EA4-34AB-4A62-8F24-08EF0526E51E}"/>
              </a:ext>
            </a:extLst>
          </p:cNvPr>
          <p:cNvSpPr txBox="1"/>
          <p:nvPr/>
        </p:nvSpPr>
        <p:spPr>
          <a:xfrm>
            <a:off x="902020" y="1587093"/>
            <a:ext cx="67056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简单理解：</a:t>
            </a:r>
            <a:endParaRPr lang="en-US" altLang="zh-CN" b="1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需要将多项</a:t>
            </a:r>
            <a:r>
              <a:rPr lang="zh-CN" altLang="en-US" b="1" dirty="0">
                <a:solidFill>
                  <a:schemeClr val="accent1"/>
                </a:solidFill>
              </a:rPr>
              <a:t>加权求和</a:t>
            </a:r>
            <a:r>
              <a:rPr lang="zh-CN" altLang="en-US" dirty="0"/>
              <a:t>，合并为一项时，权重应该赋多少？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用注意力机制来自动学习并</a:t>
            </a:r>
            <a:r>
              <a:rPr lang="zh-CN" altLang="en-US" b="1" dirty="0">
                <a:solidFill>
                  <a:schemeClr val="accent1"/>
                </a:solidFill>
              </a:rPr>
              <a:t>决定权重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或者说注意力机制是一种具有</a:t>
            </a:r>
            <a:r>
              <a:rPr lang="zh-CN" altLang="en-US" b="1" dirty="0">
                <a:solidFill>
                  <a:schemeClr val="accent1"/>
                </a:solidFill>
              </a:rPr>
              <a:t>对输入分配偏好</a:t>
            </a:r>
            <a:r>
              <a:rPr lang="zh-CN" altLang="en-US" dirty="0"/>
              <a:t>的通用池化方法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chemeClr val="accent1"/>
              </a:solidFill>
            </a:endParaRPr>
          </a:p>
          <a:p>
            <a:r>
              <a:rPr lang="zh-CN" altLang="en-US" b="1" dirty="0"/>
              <a:t>本文使用：</a:t>
            </a:r>
            <a:r>
              <a:rPr lang="en-US" altLang="zh-CN" b="1" dirty="0" err="1"/>
              <a:t>Bahdanau</a:t>
            </a:r>
            <a:r>
              <a:rPr lang="en-US" altLang="zh-CN" b="1" dirty="0"/>
              <a:t> Attention</a:t>
            </a:r>
            <a:r>
              <a:rPr lang="en-US" altLang="zh-CN" sz="1800" b="1" baseline="30000" dirty="0"/>
              <a:t>[3]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</a:t>
            </a:r>
          </a:p>
          <a:p>
            <a:r>
              <a:rPr lang="en-US" altLang="zh-CN" b="1" dirty="0">
                <a:solidFill>
                  <a:schemeClr val="accent1"/>
                </a:solidFill>
              </a:rPr>
              <a:t>	</a:t>
            </a:r>
          </a:p>
          <a:p>
            <a:endParaRPr lang="en-US" altLang="zh-CN" b="1" dirty="0">
              <a:solidFill>
                <a:schemeClr val="accent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63D9D7-4BDC-408F-9DAC-F4E1A9B38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41" y="3048599"/>
            <a:ext cx="2075261" cy="2729767"/>
          </a:xfrm>
          <a:prstGeom prst="rect">
            <a:avLst/>
          </a:prstGeom>
        </p:spPr>
      </p:pic>
      <p:sp>
        <p:nvSpPr>
          <p:cNvPr id="18" name="页脚占位符 2">
            <a:extLst>
              <a:ext uri="{FF2B5EF4-FFF2-40B4-BE49-F238E27FC236}">
                <a16:creationId xmlns:a16="http://schemas.microsoft.com/office/drawing/2014/main" id="{345D5174-5FA7-430F-B937-FADF110358B7}"/>
              </a:ext>
            </a:extLst>
          </p:cNvPr>
          <p:cNvSpPr txBox="1">
            <a:spLocks/>
          </p:cNvSpPr>
          <p:nvPr/>
        </p:nvSpPr>
        <p:spPr>
          <a:xfrm>
            <a:off x="307920" y="5866185"/>
            <a:ext cx="7893882" cy="32173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400" dirty="0">
                <a:solidFill>
                  <a:schemeClr val="tx1"/>
                </a:solidFill>
              </a:rPr>
              <a:t>[3] </a:t>
            </a:r>
            <a:r>
              <a:rPr lang="es-ES" altLang="zh-CN" sz="1400" dirty="0">
                <a:solidFill>
                  <a:schemeClr val="tx1"/>
                </a:solidFill>
              </a:rPr>
              <a:t>D Bahdanau, et al. </a:t>
            </a:r>
            <a:r>
              <a:rPr lang="en-US" altLang="zh-CN" sz="1400" dirty="0">
                <a:solidFill>
                  <a:schemeClr val="tx1"/>
                </a:solidFill>
              </a:rPr>
              <a:t>Neural machine translation by jointly learning to align and translate[J]. 2014 </a:t>
            </a:r>
            <a:r>
              <a:rPr lang="en-US" altLang="zh-CN" sz="1400" b="1" i="1" dirty="0" err="1">
                <a:solidFill>
                  <a:srgbClr val="02409A"/>
                </a:solidFill>
              </a:rPr>
              <a:t>ArXiv</a:t>
            </a:r>
            <a:r>
              <a:rPr lang="en-US" altLang="zh-CN" sz="1400" b="1" i="1" dirty="0">
                <a:solidFill>
                  <a:srgbClr val="02409A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86615040"/>
      </p:ext>
    </p:extLst>
  </p:cSld>
  <p:clrMapOvr>
    <a:masterClrMapping/>
  </p:clrMapOvr>
  <p:transition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F6AA6B-2798-4400-BDA2-1D09C62E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4A1059-E460-4CC4-AC93-882C30929632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2C71D1B-0DA2-4B51-869C-0332D3278D77}"/>
              </a:ext>
            </a:extLst>
          </p:cNvPr>
          <p:cNvGrpSpPr/>
          <p:nvPr/>
        </p:nvGrpSpPr>
        <p:grpSpPr>
          <a:xfrm>
            <a:off x="370390" y="2701314"/>
            <a:ext cx="8403220" cy="3378500"/>
            <a:chOff x="370390" y="1000293"/>
            <a:chExt cx="8403220" cy="33785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8AC44A7-1B7C-4B91-88F7-AD1770E50892}"/>
                </a:ext>
              </a:extLst>
            </p:cNvPr>
            <p:cNvSpPr/>
            <p:nvPr/>
          </p:nvSpPr>
          <p:spPr>
            <a:xfrm>
              <a:off x="370390" y="1645425"/>
              <a:ext cx="8403220" cy="2733368"/>
            </a:xfrm>
            <a:prstGeom prst="rect">
              <a:avLst/>
            </a:prstGeom>
            <a:noFill/>
            <a:ln w="1905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D725FA3-091D-4FA0-8591-63AEBC854D63}"/>
                </a:ext>
              </a:extLst>
            </p:cNvPr>
            <p:cNvSpPr/>
            <p:nvPr/>
          </p:nvSpPr>
          <p:spPr>
            <a:xfrm>
              <a:off x="370390" y="1000293"/>
              <a:ext cx="1124113" cy="645131"/>
            </a:xfrm>
            <a:prstGeom prst="rect">
              <a:avLst/>
            </a:prstGeom>
            <a:solidFill>
              <a:srgbClr val="02409A"/>
            </a:solidFill>
            <a:ln w="1905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现有方法</a:t>
              </a:r>
            </a:p>
          </p:txBody>
        </p:sp>
        <p:sp>
          <p:nvSpPr>
            <p:cNvPr id="12" name="页脚占位符 2">
              <a:extLst>
                <a:ext uri="{FF2B5EF4-FFF2-40B4-BE49-F238E27FC236}">
                  <a16:creationId xmlns:a16="http://schemas.microsoft.com/office/drawing/2014/main" id="{58E5AB90-98EC-447B-A9C4-69DD4E9F390F}"/>
                </a:ext>
              </a:extLst>
            </p:cNvPr>
            <p:cNvSpPr txBox="1">
              <a:spLocks/>
            </p:cNvSpPr>
            <p:nvPr/>
          </p:nvSpPr>
          <p:spPr>
            <a:xfrm>
              <a:off x="487404" y="1783072"/>
              <a:ext cx="8169191" cy="2595721"/>
            </a:xfrm>
            <a:prstGeom prst="rect">
              <a:avLst/>
            </a:prstGeom>
          </p:spPr>
          <p:txBody>
            <a:bodyPr vert="horz" lIns="91440" tIns="45720" rIns="91440" bIns="45720" rtlCol="0" anchor="t" anchorCtr="0"/>
            <a:lstStyle>
              <a:defPPr>
                <a:defRPr lang="en-US"/>
              </a:defPPr>
              <a:lvl1pPr marL="0" algn="ctr" defTabSz="4572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4000" indent="-457200" algn="l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600" b="1" dirty="0">
                  <a:solidFill>
                    <a:srgbClr val="6B2D0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DEEP MOVE</a:t>
              </a:r>
            </a:p>
            <a:p>
              <a:pPr marL="234000" indent="-457200" algn="l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/>
                  </a:solidFill>
                </a:rPr>
                <a:t>[5]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Kriegel</a:t>
              </a:r>
              <a:r>
                <a:rPr lang="en-US" altLang="zh-CN" sz="1400" dirty="0">
                  <a:solidFill>
                    <a:schemeClr val="tx1"/>
                  </a:solidFill>
                </a:rPr>
                <a:t>, H.P., et. al. Angle-based outlier detection in high-dimensional data. </a:t>
              </a:r>
              <a:r>
                <a:rPr lang="en-US" altLang="zh-CN" sz="1400" b="1" i="1" dirty="0">
                  <a:solidFill>
                    <a:srgbClr val="02409A"/>
                  </a:solidFill>
                </a:rPr>
                <a:t>KDD 2018</a:t>
              </a:r>
              <a:r>
                <a:rPr lang="en-US" altLang="zh-CN" sz="1400" dirty="0">
                  <a:solidFill>
                    <a:schemeClr val="tx1"/>
                  </a:solidFill>
                </a:rPr>
                <a:t>.</a:t>
              </a:r>
            </a:p>
            <a:p>
              <a:pPr marL="234000" indent="-457200" algn="l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600" b="1" dirty="0">
                  <a:solidFill>
                    <a:srgbClr val="6B2D0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LSTPM</a:t>
              </a:r>
            </a:p>
            <a:p>
              <a:pPr marL="234000" indent="-457200" algn="l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400" dirty="0">
                  <a:solidFill>
                    <a:schemeClr val="tx1"/>
                  </a:solidFill>
                </a:rPr>
                <a:t>[6] Branco B, et al. Interleaved Sequence RNNs for Fraud Detection.</a:t>
              </a:r>
              <a:r>
                <a:rPr lang="zh-CN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b="1" i="1" dirty="0">
                  <a:solidFill>
                    <a:srgbClr val="02409A"/>
                  </a:solidFill>
                </a:rPr>
                <a:t>KDD 2020</a:t>
              </a:r>
              <a:r>
                <a:rPr lang="en-US" altLang="zh-CN" sz="1400" dirty="0">
                  <a:solidFill>
                    <a:schemeClr val="tx1"/>
                  </a:solidFill>
                </a:rPr>
                <a:t>.</a:t>
              </a:r>
            </a:p>
            <a:p>
              <a:pPr marL="234000" indent="-457200" algn="l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800" dirty="0">
                  <a:solidFill>
                    <a:schemeClr val="tx1"/>
                  </a:solidFill>
                </a:rPr>
                <a:t>[5][6]</a:t>
              </a:r>
              <a:r>
                <a:rPr lang="zh-CN" altLang="en-US" sz="1800" dirty="0">
                  <a:solidFill>
                    <a:schemeClr val="tx1"/>
                  </a:solidFill>
                </a:rPr>
                <a:t>在研究周期性行动模式时，没有充分利用时空信息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86BC464-D0AE-400D-8F95-A8952CDF0C26}"/>
              </a:ext>
            </a:extLst>
          </p:cNvPr>
          <p:cNvGrpSpPr/>
          <p:nvPr/>
        </p:nvGrpSpPr>
        <p:grpSpPr>
          <a:xfrm>
            <a:off x="370390" y="1010083"/>
            <a:ext cx="8403220" cy="777249"/>
            <a:chOff x="370390" y="5369887"/>
            <a:chExt cx="8403220" cy="77724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D1A98BE-6B56-4A19-A562-176080DE460B}"/>
                </a:ext>
              </a:extLst>
            </p:cNvPr>
            <p:cNvGrpSpPr/>
            <p:nvPr/>
          </p:nvGrpSpPr>
          <p:grpSpPr>
            <a:xfrm>
              <a:off x="370390" y="5379355"/>
              <a:ext cx="8403220" cy="767781"/>
              <a:chOff x="370390" y="5162115"/>
              <a:chExt cx="8403220" cy="767781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D759106-021E-46E0-B17B-01921FCA8663}"/>
                  </a:ext>
                </a:extLst>
              </p:cNvPr>
              <p:cNvSpPr/>
              <p:nvPr/>
            </p:nvSpPr>
            <p:spPr>
              <a:xfrm>
                <a:off x="370390" y="5162115"/>
                <a:ext cx="1124113" cy="767780"/>
              </a:xfrm>
              <a:prstGeom prst="rect">
                <a:avLst/>
              </a:prstGeom>
              <a:solidFill>
                <a:srgbClr val="02409A"/>
              </a:solidFill>
              <a:ln w="19050">
                <a:solidFill>
                  <a:srgbClr val="0240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核心思想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317B77E-E723-427C-A19F-5B803878AF5F}"/>
                  </a:ext>
                </a:extLst>
              </p:cNvPr>
              <p:cNvSpPr/>
              <p:nvPr/>
            </p:nvSpPr>
            <p:spPr>
              <a:xfrm>
                <a:off x="1494503" y="5162116"/>
                <a:ext cx="7279107" cy="767780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页脚占位符 2">
              <a:extLst>
                <a:ext uri="{FF2B5EF4-FFF2-40B4-BE49-F238E27FC236}">
                  <a16:creationId xmlns:a16="http://schemas.microsoft.com/office/drawing/2014/main" id="{E9AC2650-7ACF-46BF-AB87-488909425C44}"/>
                </a:ext>
              </a:extLst>
            </p:cNvPr>
            <p:cNvSpPr txBox="1">
              <a:spLocks/>
            </p:cNvSpPr>
            <p:nvPr/>
          </p:nvSpPr>
          <p:spPr>
            <a:xfrm>
              <a:off x="1592825" y="5369887"/>
              <a:ext cx="6518787" cy="777248"/>
            </a:xfrm>
            <a:prstGeom prst="rect">
              <a:avLst/>
            </a:prstGeom>
          </p:spPr>
          <p:txBody>
            <a:bodyPr vert="horz" lIns="91440" tIns="45720" rIns="91440" bIns="45720" rtlCol="0" anchor="t" anchorCtr="0"/>
            <a:lstStyle>
              <a:defPPr>
                <a:defRPr lang="en-US"/>
              </a:defPPr>
              <a:lvl1pPr marL="0" algn="ctr" defTabSz="4572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180000" algn="l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800" b="1" dirty="0">
                  <a:solidFill>
                    <a:schemeClr val="tx1"/>
                  </a:solidFill>
                </a:rPr>
                <a:t>很多签到数据是无用的，大量的签到数据会起到反作用</a:t>
              </a:r>
              <a:endParaRPr lang="en-US" altLang="zh-CN" sz="1800" b="1" dirty="0">
                <a:solidFill>
                  <a:schemeClr val="tx1"/>
                </a:solidFill>
              </a:endParaRPr>
            </a:p>
            <a:p>
              <a:pPr indent="180000" algn="l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800" b="1" dirty="0">
                  <a:solidFill>
                    <a:schemeClr val="tx1"/>
                  </a:solidFill>
                </a:rPr>
                <a:t>需要在这些数据中挖掘更有用的</a:t>
              </a:r>
              <a:r>
                <a:rPr lang="zh-CN" altLang="en-US" sz="1800" b="1" dirty="0">
                  <a:solidFill>
                    <a:srgbClr val="FF0000"/>
                  </a:solidFill>
                </a:rPr>
                <a:t>周期性的行动模式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[4] </a:t>
              </a:r>
            </a:p>
            <a:p>
              <a:pPr algn="l">
                <a:lnSpc>
                  <a:spcPct val="125000"/>
                </a:lnSpc>
              </a:pPr>
              <a:endParaRPr lang="en-US" altLang="zh-CN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5821ED8D-2ECA-4710-B526-905BC3875B35}"/>
              </a:ext>
            </a:extLst>
          </p:cNvPr>
          <p:cNvSpPr txBox="1"/>
          <p:nvPr/>
        </p:nvSpPr>
        <p:spPr>
          <a:xfrm>
            <a:off x="268172" y="1902624"/>
            <a:ext cx="8797587" cy="341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4000" indent="-457200" algn="l">
              <a:lnSpc>
                <a:spcPct val="125000"/>
              </a:lnSpc>
            </a:pPr>
            <a:r>
              <a:rPr lang="en-US" altLang="zh-CN" sz="1400" dirty="0"/>
              <a:t>[4] </a:t>
            </a:r>
            <a:r>
              <a:rPr lang="en-US" altLang="zh-CN" sz="1400" dirty="0" err="1"/>
              <a:t>Shenglin</a:t>
            </a:r>
            <a:r>
              <a:rPr lang="en-US" altLang="zh-CN" sz="1400" dirty="0"/>
              <a:t> Zhao, et al. A survey of point-of interest recommendation in location-based social networks</a:t>
            </a:r>
            <a:r>
              <a:rPr lang="en-US" altLang="zh-CN" sz="1400" dirty="0">
                <a:solidFill>
                  <a:schemeClr val="tx1"/>
                </a:solidFill>
              </a:rPr>
              <a:t>.</a:t>
            </a:r>
            <a:r>
              <a:rPr lang="en-US" altLang="zh-CN" sz="1400" b="1" i="1" dirty="0">
                <a:solidFill>
                  <a:srgbClr val="02409A"/>
                </a:solidFill>
              </a:rPr>
              <a:t> </a:t>
            </a:r>
            <a:r>
              <a:rPr lang="en-US" altLang="zh-CN" sz="1400" b="1" i="1" dirty="0" err="1">
                <a:solidFill>
                  <a:srgbClr val="02409A"/>
                </a:solidFill>
              </a:rPr>
              <a:t>arXiv</a:t>
            </a:r>
            <a:r>
              <a:rPr lang="en-US" altLang="zh-CN" sz="1400" b="1" i="1" dirty="0">
                <a:solidFill>
                  <a:srgbClr val="02409A"/>
                </a:solidFill>
              </a:rPr>
              <a:t> 2016</a:t>
            </a:r>
            <a:r>
              <a:rPr lang="en-US" altLang="zh-CN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6276604"/>
      </p:ext>
    </p:extLst>
  </p:cSld>
  <p:clrMapOvr>
    <a:masterClrMapping/>
  </p:clrMapOvr>
  <p:transition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1F092-294D-4529-AC3E-BA07023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DC87FC0-D6E5-4D5A-9F2E-730058CAC4F3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CD57894-626F-4A5E-9F8A-3E71EDD07724}"/>
              </a:ext>
            </a:extLst>
          </p:cNvPr>
          <p:cNvGrpSpPr/>
          <p:nvPr/>
        </p:nvGrpSpPr>
        <p:grpSpPr>
          <a:xfrm>
            <a:off x="2122163" y="2348556"/>
            <a:ext cx="5772155" cy="2233913"/>
            <a:chOff x="1549246" y="2331574"/>
            <a:chExt cx="5772155" cy="2233913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6D6FE42-AEE7-409F-BD38-6AC28BBB12C5}"/>
                </a:ext>
              </a:extLst>
            </p:cNvPr>
            <p:cNvGrpSpPr/>
            <p:nvPr/>
          </p:nvGrpSpPr>
          <p:grpSpPr>
            <a:xfrm>
              <a:off x="1549246" y="3167389"/>
              <a:ext cx="1830406" cy="523220"/>
              <a:chOff x="1104898" y="1549242"/>
              <a:chExt cx="1830406" cy="523220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70546FE-631B-4E94-B7AB-EF39735194C7}"/>
                  </a:ext>
                </a:extLst>
              </p:cNvPr>
              <p:cNvSpPr txBox="1"/>
              <p:nvPr/>
            </p:nvSpPr>
            <p:spPr>
              <a:xfrm>
                <a:off x="1463658" y="1549242"/>
                <a:ext cx="14716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</a:t>
                </a:r>
                <a:r>
                  <a:rPr lang="zh-CN" altLang="en-US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建模</a:t>
                </a:r>
              </a:p>
            </p:txBody>
          </p:sp>
          <p:grpSp>
            <p:nvGrpSpPr>
              <p:cNvPr id="28" name="Google Shape;1483;p78">
                <a:extLst>
                  <a:ext uri="{FF2B5EF4-FFF2-40B4-BE49-F238E27FC236}">
                    <a16:creationId xmlns:a16="http://schemas.microsoft.com/office/drawing/2014/main" id="{7FAFB9F4-AA02-45F0-89C3-BA9E44F80C8C}"/>
                  </a:ext>
                </a:extLst>
              </p:cNvPr>
              <p:cNvGrpSpPr/>
              <p:nvPr/>
            </p:nvGrpSpPr>
            <p:grpSpPr>
              <a:xfrm>
                <a:off x="1104898" y="1661974"/>
                <a:ext cx="206582" cy="297757"/>
                <a:chOff x="5083925" y="2066350"/>
                <a:chExt cx="28825" cy="41550"/>
              </a:xfrm>
            </p:grpSpPr>
            <p:sp>
              <p:nvSpPr>
                <p:cNvPr id="29" name="Google Shape;1484;p78">
                  <a:extLst>
                    <a:ext uri="{FF2B5EF4-FFF2-40B4-BE49-F238E27FC236}">
                      <a16:creationId xmlns:a16="http://schemas.microsoft.com/office/drawing/2014/main" id="{24ADBC5F-0B51-45CB-B0FF-6E821513F4F5}"/>
                    </a:ext>
                  </a:extLst>
                </p:cNvPr>
                <p:cNvSpPr/>
                <p:nvPr/>
              </p:nvSpPr>
              <p:spPr>
                <a:xfrm>
                  <a:off x="5084050" y="2066350"/>
                  <a:ext cx="28700" cy="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662" extrusionOk="0">
                      <a:moveTo>
                        <a:pt x="52" y="1"/>
                      </a:moveTo>
                      <a:cubicBezTo>
                        <a:pt x="27" y="1"/>
                        <a:pt x="0" y="24"/>
                        <a:pt x="0" y="56"/>
                      </a:cubicBezTo>
                      <a:lnTo>
                        <a:pt x="0" y="200"/>
                      </a:lnTo>
                      <a:cubicBezTo>
                        <a:pt x="0" y="243"/>
                        <a:pt x="22" y="279"/>
                        <a:pt x="51" y="308"/>
                      </a:cubicBezTo>
                      <a:lnTo>
                        <a:pt x="700" y="791"/>
                      </a:lnTo>
                      <a:cubicBezTo>
                        <a:pt x="729" y="813"/>
                        <a:pt x="729" y="849"/>
                        <a:pt x="700" y="871"/>
                      </a:cubicBezTo>
                      <a:lnTo>
                        <a:pt x="51" y="1354"/>
                      </a:lnTo>
                      <a:cubicBezTo>
                        <a:pt x="22" y="1383"/>
                        <a:pt x="0" y="1419"/>
                        <a:pt x="0" y="1462"/>
                      </a:cubicBezTo>
                      <a:lnTo>
                        <a:pt x="0" y="1613"/>
                      </a:lnTo>
                      <a:cubicBezTo>
                        <a:pt x="0" y="1639"/>
                        <a:pt x="26" y="1661"/>
                        <a:pt x="51" y="1661"/>
                      </a:cubicBezTo>
                      <a:cubicBezTo>
                        <a:pt x="61" y="1661"/>
                        <a:pt x="71" y="1658"/>
                        <a:pt x="80" y="1649"/>
                      </a:cubicBezTo>
                      <a:lnTo>
                        <a:pt x="1111" y="878"/>
                      </a:lnTo>
                      <a:cubicBezTo>
                        <a:pt x="1147" y="856"/>
                        <a:pt x="1147" y="806"/>
                        <a:pt x="1111" y="784"/>
                      </a:cubicBezTo>
                      <a:lnTo>
                        <a:pt x="80" y="12"/>
                      </a:lnTo>
                      <a:cubicBezTo>
                        <a:pt x="72" y="4"/>
                        <a:pt x="62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024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485;p78">
                  <a:extLst>
                    <a:ext uri="{FF2B5EF4-FFF2-40B4-BE49-F238E27FC236}">
                      <a16:creationId xmlns:a16="http://schemas.microsoft.com/office/drawing/2014/main" id="{37BBF488-1A16-4059-8F26-4529511C82AE}"/>
                    </a:ext>
                  </a:extLst>
                </p:cNvPr>
                <p:cNvSpPr/>
                <p:nvPr/>
              </p:nvSpPr>
              <p:spPr>
                <a:xfrm>
                  <a:off x="5083925" y="2081325"/>
                  <a:ext cx="88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64" extrusionOk="0">
                      <a:moveTo>
                        <a:pt x="53" y="0"/>
                      </a:moveTo>
                      <a:cubicBezTo>
                        <a:pt x="25" y="0"/>
                        <a:pt x="0" y="24"/>
                        <a:pt x="5" y="55"/>
                      </a:cubicBezTo>
                      <a:lnTo>
                        <a:pt x="5" y="416"/>
                      </a:lnTo>
                      <a:cubicBezTo>
                        <a:pt x="5" y="442"/>
                        <a:pt x="31" y="464"/>
                        <a:pt x="56" y="464"/>
                      </a:cubicBezTo>
                      <a:cubicBezTo>
                        <a:pt x="66" y="464"/>
                        <a:pt x="76" y="460"/>
                        <a:pt x="85" y="452"/>
                      </a:cubicBezTo>
                      <a:lnTo>
                        <a:pt x="323" y="279"/>
                      </a:lnTo>
                      <a:cubicBezTo>
                        <a:pt x="352" y="257"/>
                        <a:pt x="352" y="207"/>
                        <a:pt x="323" y="185"/>
                      </a:cubicBezTo>
                      <a:lnTo>
                        <a:pt x="85" y="12"/>
                      </a:lnTo>
                      <a:cubicBezTo>
                        <a:pt x="75" y="4"/>
                        <a:pt x="63" y="0"/>
                        <a:pt x="53" y="0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B122D93-9830-4131-886A-16CBB3F17B29}"/>
                </a:ext>
              </a:extLst>
            </p:cNvPr>
            <p:cNvSpPr txBox="1"/>
            <p:nvPr/>
          </p:nvSpPr>
          <p:spPr>
            <a:xfrm>
              <a:off x="4426209" y="4103822"/>
              <a:ext cx="2895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4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E02492D-66B2-4D59-9B1D-A1740FF47339}"/>
                </a:ext>
              </a:extLst>
            </p:cNvPr>
            <p:cNvSpPr txBox="1"/>
            <p:nvPr/>
          </p:nvSpPr>
          <p:spPr>
            <a:xfrm>
              <a:off x="4426209" y="3156602"/>
              <a:ext cx="2270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模型设计思路</a:t>
              </a:r>
              <a:endParaRPr lang="en-US" altLang="zh-CN" sz="24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5E55FCD-9D03-48E3-AEA1-5A12479574C3}"/>
                </a:ext>
              </a:extLst>
            </p:cNvPr>
            <p:cNvSpPr txBox="1"/>
            <p:nvPr/>
          </p:nvSpPr>
          <p:spPr>
            <a:xfrm>
              <a:off x="4426210" y="2361234"/>
              <a:ext cx="2362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30ADFAD-6C0E-4268-BBCF-EC37DCF5A430}"/>
                </a:ext>
              </a:extLst>
            </p:cNvPr>
            <p:cNvCxnSpPr>
              <a:cxnSpLocks/>
            </p:cNvCxnSpPr>
            <p:nvPr/>
          </p:nvCxnSpPr>
          <p:spPr>
            <a:xfrm>
              <a:off x="3999083" y="2331574"/>
              <a:ext cx="0" cy="2233913"/>
            </a:xfrm>
            <a:prstGeom prst="line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8932917"/>
      </p:ext>
    </p:extLst>
  </p:cSld>
  <p:clrMapOvr>
    <a:masterClrMapping/>
  </p:clrMapOvr>
  <p:transition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760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63E00-39B6-47D2-8CFA-7A245C8A13D7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方法建模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F04E15-93B7-4F5A-A93F-8CBA47AEB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131" y="1089465"/>
            <a:ext cx="5358580" cy="5015587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9C21CBC-4BEB-4F0C-85CC-3C080C0BB2ED}"/>
              </a:ext>
            </a:extLst>
          </p:cNvPr>
          <p:cNvSpPr/>
          <p:nvPr/>
        </p:nvSpPr>
        <p:spPr>
          <a:xfrm>
            <a:off x="4037122" y="1686275"/>
            <a:ext cx="1096299" cy="429964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结合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C3F409B-F30B-4692-8DD4-53FEAACC0033}"/>
              </a:ext>
            </a:extLst>
          </p:cNvPr>
          <p:cNvSpPr/>
          <p:nvPr/>
        </p:nvSpPr>
        <p:spPr>
          <a:xfrm>
            <a:off x="3351320" y="1082180"/>
            <a:ext cx="3016050" cy="429964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用户偏好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1F3C1D7-1AD8-444F-8F1E-21924BE4BAF2}"/>
              </a:ext>
            </a:extLst>
          </p:cNvPr>
          <p:cNvSpPr/>
          <p:nvPr/>
        </p:nvSpPr>
        <p:spPr>
          <a:xfrm>
            <a:off x="2043631" y="1089465"/>
            <a:ext cx="1093843" cy="429964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候选</a:t>
            </a:r>
            <a:r>
              <a:rPr lang="en-US" altLang="zh-CN" dirty="0">
                <a:solidFill>
                  <a:schemeClr val="tx1"/>
                </a:solidFill>
              </a:rPr>
              <a:t>POI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8AA9BEC-A38F-44E4-804F-FF1527BFE8F9}"/>
              </a:ext>
            </a:extLst>
          </p:cNvPr>
          <p:cNvSpPr/>
          <p:nvPr/>
        </p:nvSpPr>
        <p:spPr>
          <a:xfrm>
            <a:off x="6543119" y="1082180"/>
            <a:ext cx="1269592" cy="1358140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打分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生成结果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C521D87-40E4-4D6A-8364-70D50F1215F5}"/>
              </a:ext>
            </a:extLst>
          </p:cNvPr>
          <p:cNvSpPr/>
          <p:nvPr/>
        </p:nvSpPr>
        <p:spPr>
          <a:xfrm>
            <a:off x="6574090" y="3965180"/>
            <a:ext cx="1222890" cy="1174081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5D3333A-0220-43D0-BDEF-B83BDDCB5C6C}"/>
              </a:ext>
            </a:extLst>
          </p:cNvPr>
          <p:cNvSpPr/>
          <p:nvPr/>
        </p:nvSpPr>
        <p:spPr>
          <a:xfrm>
            <a:off x="6579006" y="5285555"/>
            <a:ext cx="1213058" cy="797127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7D26AB0-FD27-47C4-AEA6-6358AB1DAD0E}"/>
              </a:ext>
            </a:extLst>
          </p:cNvPr>
          <p:cNvSpPr/>
          <p:nvPr/>
        </p:nvSpPr>
        <p:spPr>
          <a:xfrm>
            <a:off x="6589821" y="2487165"/>
            <a:ext cx="1184791" cy="1448026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C6CF264-EC9D-416B-8448-A2CD8AA1AF96}"/>
              </a:ext>
            </a:extLst>
          </p:cNvPr>
          <p:cNvGrpSpPr/>
          <p:nvPr/>
        </p:nvGrpSpPr>
        <p:grpSpPr>
          <a:xfrm>
            <a:off x="374113" y="5442098"/>
            <a:ext cx="3112406" cy="646331"/>
            <a:chOff x="1105633" y="5442098"/>
            <a:chExt cx="3112406" cy="64633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0F2E4A0-19EB-40D7-BE3E-A65AC1F3C02F}"/>
                </a:ext>
              </a:extLst>
            </p:cNvPr>
            <p:cNvSpPr/>
            <p:nvPr/>
          </p:nvSpPr>
          <p:spPr>
            <a:xfrm>
              <a:off x="3341737" y="5498787"/>
              <a:ext cx="876302" cy="53295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FF71C54-35CD-49F6-9364-3DFCEF5CB053}"/>
                </a:ext>
              </a:extLst>
            </p:cNvPr>
            <p:cNvSpPr txBox="1"/>
            <p:nvPr/>
          </p:nvSpPr>
          <p:spPr>
            <a:xfrm>
              <a:off x="1105633" y="5442098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用户的一条</a:t>
              </a:r>
              <a:endParaRPr lang="en-US" altLang="zh-CN" b="1" dirty="0"/>
            </a:p>
            <a:p>
              <a:r>
                <a:rPr lang="zh-CN" altLang="en-US" b="1" dirty="0"/>
                <a:t>访问记录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533863C-B133-4BEE-A415-C468CE881536}"/>
                </a:ext>
              </a:extLst>
            </p:cNvPr>
            <p:cNvCxnSpPr>
              <a:stCxn id="22" idx="1"/>
              <a:endCxn id="10" idx="3"/>
            </p:cNvCxnSpPr>
            <p:nvPr/>
          </p:nvCxnSpPr>
          <p:spPr>
            <a:xfrm flipH="1" flipV="1">
              <a:off x="2444461" y="5765264"/>
              <a:ext cx="89727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8A457DF-3021-425F-8915-72551B14C483}"/>
              </a:ext>
            </a:extLst>
          </p:cNvPr>
          <p:cNvSpPr/>
          <p:nvPr/>
        </p:nvSpPr>
        <p:spPr>
          <a:xfrm>
            <a:off x="2466420" y="5284884"/>
            <a:ext cx="4031226" cy="797127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用户历史数据</a:t>
            </a:r>
            <a:r>
              <a:rPr lang="en-US" altLang="zh-CN" dirty="0">
                <a:solidFill>
                  <a:schemeClr val="tx1"/>
                </a:solidFill>
              </a:rPr>
              <a:t>embedding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51BD2E7-301A-4D82-A05C-5FA99441E732}"/>
              </a:ext>
            </a:extLst>
          </p:cNvPr>
          <p:cNvGrpSpPr/>
          <p:nvPr/>
        </p:nvGrpSpPr>
        <p:grpSpPr>
          <a:xfrm>
            <a:off x="566283" y="2477234"/>
            <a:ext cx="2737416" cy="1511392"/>
            <a:chOff x="1448053" y="4466913"/>
            <a:chExt cx="2737416" cy="151139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C308E0F-2F7D-443D-9DCD-28FFB7456E8A}"/>
                </a:ext>
              </a:extLst>
            </p:cNvPr>
            <p:cNvSpPr/>
            <p:nvPr/>
          </p:nvSpPr>
          <p:spPr>
            <a:xfrm>
              <a:off x="3389983" y="5552222"/>
              <a:ext cx="795486" cy="42608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5FADA7D-4AB8-4FF4-8949-6D1F1DCFAD20}"/>
                </a:ext>
              </a:extLst>
            </p:cNvPr>
            <p:cNvSpPr txBox="1"/>
            <p:nvPr/>
          </p:nvSpPr>
          <p:spPr>
            <a:xfrm>
              <a:off x="1448053" y="4466913"/>
              <a:ext cx="16062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把每天的矩阵</a:t>
              </a:r>
              <a:endParaRPr lang="en-US" altLang="zh-CN" sz="1400" b="1" dirty="0"/>
            </a:p>
            <a:p>
              <a:r>
                <a:rPr lang="zh-CN" altLang="en-US" sz="1400" b="1" dirty="0"/>
                <a:t>分别压扁成向量</a:t>
              </a:r>
              <a:endParaRPr lang="en-US" altLang="zh-CN" sz="1400" b="1" dirty="0"/>
            </a:p>
            <a:p>
              <a:r>
                <a:rPr lang="zh-CN" altLang="en-US" sz="1400" b="1" dirty="0"/>
                <a:t>再合并为一个矩阵</a:t>
              </a:r>
              <a:endParaRPr lang="en-US" altLang="zh-CN" sz="1400" b="1" dirty="0"/>
            </a:p>
            <a:p>
              <a:r>
                <a:rPr lang="zh-CN" altLang="en-US" sz="1400" b="1" dirty="0"/>
                <a:t>（平均池化）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CD65F0A6-E7F3-4B4F-BFF7-D3728281647B}"/>
                </a:ext>
              </a:extLst>
            </p:cNvPr>
            <p:cNvCxnSpPr>
              <a:cxnSpLocks/>
              <a:stCxn id="28" idx="1"/>
              <a:endCxn id="29" idx="3"/>
            </p:cNvCxnSpPr>
            <p:nvPr/>
          </p:nvCxnSpPr>
          <p:spPr>
            <a:xfrm flipH="1" flipV="1">
              <a:off x="3054262" y="4943967"/>
              <a:ext cx="335721" cy="821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A06D6A5-2C30-4C92-BC90-32360C7D26D5}"/>
              </a:ext>
            </a:extLst>
          </p:cNvPr>
          <p:cNvGrpSpPr/>
          <p:nvPr/>
        </p:nvGrpSpPr>
        <p:grpSpPr>
          <a:xfrm>
            <a:off x="278262" y="3539097"/>
            <a:ext cx="4635319" cy="723962"/>
            <a:chOff x="1009782" y="3539097"/>
            <a:chExt cx="4635319" cy="723962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B41E6E4-EB4C-4A4A-9707-92DCE213CFAC}"/>
                </a:ext>
              </a:extLst>
            </p:cNvPr>
            <p:cNvSpPr/>
            <p:nvPr/>
          </p:nvSpPr>
          <p:spPr>
            <a:xfrm>
              <a:off x="4849615" y="3539097"/>
              <a:ext cx="795486" cy="42608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5FC1D9B6-339C-457A-BF9A-6A78366F102F}"/>
                </a:ext>
              </a:extLst>
            </p:cNvPr>
            <p:cNvCxnSpPr>
              <a:cxnSpLocks/>
              <a:stCxn id="40" idx="1"/>
              <a:endCxn id="44" idx="3"/>
            </p:cNvCxnSpPr>
            <p:nvPr/>
          </p:nvCxnSpPr>
          <p:spPr>
            <a:xfrm flipH="1">
              <a:off x="2919203" y="3752139"/>
              <a:ext cx="1930412" cy="222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5AA748A-5922-4802-90ED-DE4C7798AA97}"/>
                </a:ext>
              </a:extLst>
            </p:cNvPr>
            <p:cNvSpPr txBox="1"/>
            <p:nvPr/>
          </p:nvSpPr>
          <p:spPr>
            <a:xfrm>
              <a:off x="1009782" y="3685978"/>
              <a:ext cx="1909421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/>
                <a:t>把</a:t>
              </a:r>
              <a:r>
                <a:rPr lang="en-US" altLang="zh-CN" sz="1050" b="1" dirty="0"/>
                <a:t>7</a:t>
              </a:r>
              <a:r>
                <a:rPr lang="zh-CN" altLang="en-US" sz="1050" b="1" dirty="0"/>
                <a:t>行的矩阵，压扁成一行</a:t>
              </a:r>
              <a:endParaRPr lang="en-US" altLang="zh-CN" sz="1050" b="1" dirty="0"/>
            </a:p>
            <a:p>
              <a:r>
                <a:rPr lang="zh-CN" altLang="en-US" sz="1050" b="1" dirty="0"/>
                <a:t>（用</a:t>
              </a:r>
              <a:r>
                <a:rPr lang="en-US" altLang="zh-CN" sz="1050" b="1" dirty="0"/>
                <a:t>attention</a:t>
              </a:r>
              <a:r>
                <a:rPr lang="zh-CN" altLang="en-US" sz="1050" b="1" dirty="0"/>
                <a:t>为每天赋予权重，加权求和）</a:t>
              </a: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C9701B95-D92A-48F5-AEA7-58853DD93980}"/>
              </a:ext>
            </a:extLst>
          </p:cNvPr>
          <p:cNvSpPr txBox="1"/>
          <p:nvPr/>
        </p:nvSpPr>
        <p:spPr>
          <a:xfrm>
            <a:off x="1047274" y="4691779"/>
            <a:ext cx="15629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Mask</a:t>
            </a:r>
            <a:r>
              <a:rPr lang="zh-CN" altLang="en-US" sz="1050" b="1" dirty="0"/>
              <a:t>操作</a:t>
            </a:r>
            <a:endParaRPr lang="en-US" altLang="zh-CN" sz="1050" b="1" dirty="0"/>
          </a:p>
          <a:p>
            <a:r>
              <a:rPr lang="zh-CN" altLang="en-US" sz="1050" b="1" dirty="0"/>
              <a:t>生成</a:t>
            </a:r>
            <a:r>
              <a:rPr lang="en-US" altLang="zh-CN" sz="1050" b="1" dirty="0"/>
              <a:t>7</a:t>
            </a:r>
            <a:r>
              <a:rPr lang="zh-CN" altLang="en-US" sz="1050" b="1" dirty="0"/>
              <a:t>个</a:t>
            </a:r>
            <a:r>
              <a:rPr lang="en-US" altLang="zh-CN" sz="1050" b="1" dirty="0"/>
              <a:t>(t-1 * 5)</a:t>
            </a:r>
            <a:r>
              <a:rPr lang="zh-CN" altLang="en-US" sz="1050" b="1" dirty="0"/>
              <a:t>的矩阵</a:t>
            </a:r>
            <a:endParaRPr lang="en-US" altLang="zh-CN" sz="1050" b="1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ADE3047-A525-4B50-A118-428EC4A7CE9F}"/>
              </a:ext>
            </a:extLst>
          </p:cNvPr>
          <p:cNvSpPr txBox="1"/>
          <p:nvPr/>
        </p:nvSpPr>
        <p:spPr>
          <a:xfrm>
            <a:off x="3907754" y="4412613"/>
            <a:ext cx="14462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用户每一个访问记录</a:t>
            </a:r>
            <a:endParaRPr lang="en-US" altLang="zh-CN" sz="1050" b="1" dirty="0"/>
          </a:p>
          <a:p>
            <a:r>
              <a:rPr lang="zh-CN" altLang="en-US" sz="1050" b="1" dirty="0"/>
              <a:t>都对应一个短期偏好</a:t>
            </a:r>
            <a:endParaRPr lang="en-US" altLang="zh-CN" sz="1050" b="1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CF22996-7371-4DBC-B5D2-71FE3BF507D6}"/>
              </a:ext>
            </a:extLst>
          </p:cNvPr>
          <p:cNvSpPr txBox="1"/>
          <p:nvPr/>
        </p:nvSpPr>
        <p:spPr>
          <a:xfrm>
            <a:off x="2443641" y="1701740"/>
            <a:ext cx="15793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Attention</a:t>
            </a:r>
            <a:r>
              <a:rPr lang="zh-CN" altLang="en-US" sz="1050" b="1" dirty="0"/>
              <a:t>对长短期偏好</a:t>
            </a:r>
            <a:endParaRPr lang="en-US" altLang="zh-CN" sz="1050" b="1" dirty="0"/>
          </a:p>
          <a:p>
            <a:r>
              <a:rPr lang="zh-CN" altLang="en-US" sz="1050" b="1" dirty="0"/>
              <a:t>加权求和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B88E0E8-A0ED-4D1E-8945-5A8A06CEF2CD}"/>
              </a:ext>
            </a:extLst>
          </p:cNvPr>
          <p:cNvSpPr txBox="1"/>
          <p:nvPr/>
        </p:nvSpPr>
        <p:spPr>
          <a:xfrm>
            <a:off x="3127886" y="209908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长期偏好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（周常规律）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CE2DE2B-9EDF-484B-BEA9-6FABECCA5D36}"/>
              </a:ext>
            </a:extLst>
          </p:cNvPr>
          <p:cNvSpPr/>
          <p:nvPr/>
        </p:nvSpPr>
        <p:spPr>
          <a:xfrm>
            <a:off x="2469174" y="2438864"/>
            <a:ext cx="2635046" cy="2712781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长期偏好提取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03CB02D-1521-4423-BA7C-86C6F5411128}"/>
              </a:ext>
            </a:extLst>
          </p:cNvPr>
          <p:cNvSpPr txBox="1"/>
          <p:nvPr/>
        </p:nvSpPr>
        <p:spPr>
          <a:xfrm>
            <a:off x="5000595" y="2039203"/>
            <a:ext cx="15977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短期偏好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（物理意义下页讲）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234CFAD-15FF-4955-A5E4-A77E648B0421}"/>
              </a:ext>
            </a:extLst>
          </p:cNvPr>
          <p:cNvSpPr/>
          <p:nvPr/>
        </p:nvSpPr>
        <p:spPr>
          <a:xfrm>
            <a:off x="5142028" y="2414843"/>
            <a:ext cx="1381435" cy="2712781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短期偏好提取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F6B454-AB31-4D60-860B-1DFCD0607248}"/>
              </a:ext>
            </a:extLst>
          </p:cNvPr>
          <p:cNvSpPr txBox="1"/>
          <p:nvPr/>
        </p:nvSpPr>
        <p:spPr>
          <a:xfrm>
            <a:off x="7657192" y="4331821"/>
            <a:ext cx="12695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周几</a:t>
            </a:r>
            <a:endParaRPr lang="en-US" altLang="zh-CN" sz="1050" b="1" dirty="0"/>
          </a:p>
          <a:p>
            <a:r>
              <a:rPr lang="zh-CN" altLang="en-US" sz="1050" b="1" dirty="0"/>
              <a:t>一天中的哪个小时</a:t>
            </a:r>
            <a:endParaRPr lang="en-US" altLang="zh-CN" sz="1050" b="1" dirty="0"/>
          </a:p>
          <a:p>
            <a:r>
              <a:rPr lang="zh-CN" altLang="en-US" sz="1050" b="1" dirty="0"/>
              <a:t>区域</a:t>
            </a:r>
            <a:r>
              <a:rPr lang="en-US" altLang="zh-CN" sz="1050" b="1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073462466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14" grpId="0" animBg="1"/>
      <p:bldP spid="58" grpId="0"/>
      <p:bldP spid="58" grpId="1"/>
      <p:bldP spid="61" grpId="0"/>
      <p:bldP spid="62" grpId="0"/>
      <p:bldP spid="63" grpId="0"/>
      <p:bldP spid="9" grpId="0" animBg="1"/>
      <p:bldP spid="64" grpId="0"/>
      <p:bldP spid="13" grpId="0" animBg="1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1020639"/>
            <a:ext cx="2305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模型框架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ea typeface="微软雅黑" panose="020B0503020204020204" pitchFamily="34" charset="-122"/>
              </a:rPr>
              <a:t>Model Structure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63E00-39B6-47D2-8CFA-7A245C8A13D7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方法建模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F04E15-93B7-4F5A-A93F-8CBA47AEB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651" y="1089465"/>
            <a:ext cx="5358580" cy="501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42443"/>
      </p:ext>
    </p:extLst>
  </p:cSld>
  <p:clrMapOvr>
    <a:masterClrMapping/>
  </p:clrMapOvr>
  <p:transition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1020639"/>
            <a:ext cx="2039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提取短期偏好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B63E00-39B6-47D2-8CFA-7A245C8A13D7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方法建模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FFDC60-5875-443B-A8F8-E43F8EEDF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3" y="1780289"/>
            <a:ext cx="8248641" cy="278494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C715ED0-B705-4F31-A5F3-0150BFE7C306}"/>
              </a:ext>
            </a:extLst>
          </p:cNvPr>
          <p:cNvSpPr txBox="1"/>
          <p:nvPr/>
        </p:nvSpPr>
        <p:spPr>
          <a:xfrm>
            <a:off x="5908412" y="1039485"/>
            <a:ext cx="280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当前时刻：</a:t>
            </a:r>
            <a:r>
              <a:rPr lang="en-US" altLang="zh-CN" b="1" dirty="0">
                <a:solidFill>
                  <a:srgbClr val="FF0000"/>
                </a:solidFill>
              </a:rPr>
              <a:t>36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计算当前时刻的短期偏好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170CEE8-A7A6-457B-8B89-01E6F9C1AAB7}"/>
              </a:ext>
            </a:extLst>
          </p:cNvPr>
          <p:cNvSpPr txBox="1"/>
          <p:nvPr/>
        </p:nvSpPr>
        <p:spPr>
          <a:xfrm>
            <a:off x="6566956" y="4565229"/>
            <a:ext cx="1412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距当前时刻</a:t>
            </a:r>
            <a:endParaRPr lang="en-US" altLang="zh-CN" sz="1600" b="1" dirty="0"/>
          </a:p>
          <a:p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最近</a:t>
            </a:r>
            <a:r>
              <a:rPr lang="zh-CN" altLang="en-US" sz="1600" b="1" dirty="0"/>
              <a:t>的</a:t>
            </a:r>
            <a:r>
              <a:rPr lang="en-US" altLang="zh-CN" sz="1600" b="1" dirty="0"/>
              <a:t>5</a:t>
            </a:r>
            <a:r>
              <a:rPr lang="zh-CN" altLang="en-US" sz="1600" b="1" dirty="0"/>
              <a:t>个</a:t>
            </a:r>
            <a:r>
              <a:rPr lang="en-US" altLang="zh-CN" sz="1600" b="1" dirty="0"/>
              <a:t>POI</a:t>
            </a:r>
            <a:endParaRPr lang="zh-CN" altLang="en-US" sz="16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7C46B3-4E1F-461F-9124-40DC0814343C}"/>
              </a:ext>
            </a:extLst>
          </p:cNvPr>
          <p:cNvSpPr txBox="1"/>
          <p:nvPr/>
        </p:nvSpPr>
        <p:spPr>
          <a:xfrm>
            <a:off x="3153022" y="4565231"/>
            <a:ext cx="1418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2"/>
                </a:solidFill>
              </a:rPr>
              <a:t>时间</a:t>
            </a:r>
            <a:r>
              <a:rPr lang="zh-CN" altLang="en-US" sz="1600" b="1" dirty="0"/>
              <a:t>在</a:t>
            </a:r>
            <a:r>
              <a:rPr lang="en-US" altLang="zh-CN" sz="1600" b="1" dirty="0"/>
              <a:t>36</a:t>
            </a:r>
            <a:r>
              <a:rPr lang="zh-CN" altLang="en-US" sz="1600" b="1" dirty="0"/>
              <a:t>时刻</a:t>
            </a:r>
            <a:endParaRPr lang="en-US" altLang="zh-CN" sz="1600" b="1" dirty="0"/>
          </a:p>
          <a:p>
            <a:r>
              <a:rPr lang="zh-CN" altLang="en-US" sz="1600" b="1" dirty="0"/>
              <a:t>对应</a:t>
            </a:r>
            <a:r>
              <a:rPr lang="en-US" altLang="zh-CN" sz="1600" b="1" dirty="0"/>
              <a:t>slot ±1h</a:t>
            </a:r>
          </a:p>
          <a:p>
            <a:r>
              <a:rPr lang="zh-CN" altLang="en-US" sz="1600" b="1" dirty="0"/>
              <a:t>区间内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56B7F7-A293-45A8-BC1F-FCF1C801CE43}"/>
              </a:ext>
            </a:extLst>
          </p:cNvPr>
          <p:cNvSpPr/>
          <p:nvPr/>
        </p:nvSpPr>
        <p:spPr>
          <a:xfrm>
            <a:off x="7727885" y="2640629"/>
            <a:ext cx="964332" cy="5351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0FDC10-AA05-457E-949A-5E740FA1EFFD}"/>
              </a:ext>
            </a:extLst>
          </p:cNvPr>
          <p:cNvSpPr txBox="1"/>
          <p:nvPr/>
        </p:nvSpPr>
        <p:spPr>
          <a:xfrm>
            <a:off x="4781828" y="4565230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2"/>
                </a:solidFill>
              </a:rPr>
              <a:t>空间</a:t>
            </a:r>
            <a:r>
              <a:rPr lang="zh-CN" altLang="en-US" sz="1600" b="1" dirty="0"/>
              <a:t>和当前时刻</a:t>
            </a:r>
            <a:endParaRPr lang="en-US" altLang="zh-CN" sz="1600" b="1" dirty="0"/>
          </a:p>
          <a:p>
            <a:r>
              <a:rPr lang="zh-CN" altLang="en-US" sz="1600" b="1" dirty="0"/>
              <a:t>对应区域相同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CBE4858-A598-480B-BD92-6FE9BEBA16FF}"/>
              </a:ext>
            </a:extLst>
          </p:cNvPr>
          <p:cNvSpPr txBox="1"/>
          <p:nvPr/>
        </p:nvSpPr>
        <p:spPr>
          <a:xfrm>
            <a:off x="1345066" y="468833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时间空间取</a:t>
            </a:r>
            <a:r>
              <a:rPr lang="zh-CN" altLang="en-US" sz="1600" b="1" dirty="0">
                <a:solidFill>
                  <a:schemeClr val="accent1"/>
                </a:solidFill>
              </a:rPr>
              <a:t>交集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486BE60-149E-47B3-BB9C-43A7EB899E30}"/>
              </a:ext>
            </a:extLst>
          </p:cNvPr>
          <p:cNvSpPr txBox="1"/>
          <p:nvPr/>
        </p:nvSpPr>
        <p:spPr>
          <a:xfrm>
            <a:off x="3278857" y="5695856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</a:rPr>
              <a:t>Hourly</a:t>
            </a:r>
            <a:r>
              <a:rPr lang="zh-CN" altLang="en-US" sz="1600" b="1" dirty="0"/>
              <a:t>粒度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869D52-C227-41C0-BD43-486FCF63E387}"/>
              </a:ext>
            </a:extLst>
          </p:cNvPr>
          <p:cNvSpPr txBox="1"/>
          <p:nvPr/>
        </p:nvSpPr>
        <p:spPr>
          <a:xfrm>
            <a:off x="5081941" y="5695856"/>
            <a:ext cx="1044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</a:rPr>
              <a:t>Areal</a:t>
            </a:r>
            <a:r>
              <a:rPr lang="zh-CN" altLang="en-US" sz="1600" b="1" dirty="0"/>
              <a:t>粒度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96DB2C4-7D56-46DE-BCE1-327BE3D862A7}"/>
              </a:ext>
            </a:extLst>
          </p:cNvPr>
          <p:cNvSpPr txBox="1"/>
          <p:nvPr/>
        </p:nvSpPr>
        <p:spPr>
          <a:xfrm>
            <a:off x="1345066" y="5668084"/>
            <a:ext cx="1655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</a:rPr>
              <a:t>Hourly-areal</a:t>
            </a:r>
            <a:r>
              <a:rPr lang="zh-CN" altLang="en-US" sz="1600" b="1" dirty="0"/>
              <a:t>粒度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DF7FFF9-7453-47FB-A7D6-E306DD49AF30}"/>
              </a:ext>
            </a:extLst>
          </p:cNvPr>
          <p:cNvSpPr txBox="1"/>
          <p:nvPr/>
        </p:nvSpPr>
        <p:spPr>
          <a:xfrm>
            <a:off x="6722482" y="569585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常规</a:t>
            </a:r>
            <a:r>
              <a:rPr lang="zh-CN" altLang="en-US" sz="1600" b="1" dirty="0"/>
              <a:t>操作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864711-8764-4D53-A563-4D2ACF1E5705}"/>
              </a:ext>
            </a:extLst>
          </p:cNvPr>
          <p:cNvSpPr txBox="1"/>
          <p:nvPr/>
        </p:nvSpPr>
        <p:spPr>
          <a:xfrm>
            <a:off x="167585" y="56526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作者叫法</a:t>
            </a:r>
          </a:p>
        </p:txBody>
      </p:sp>
    </p:spTree>
    <p:extLst>
      <p:ext uri="{BB962C8B-B14F-4D97-AF65-F5344CB8AC3E}">
        <p14:creationId xmlns:p14="http://schemas.microsoft.com/office/powerpoint/2010/main" val="2551122348"/>
      </p:ext>
    </p:extLst>
  </p:cSld>
  <p:clrMapOvr>
    <a:masterClrMapping/>
  </p:clrMapOvr>
  <p:transition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1F092-294D-4529-AC3E-BA07023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DC87FC0-D6E5-4D5A-9F2E-730058CAC4F3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CD57894-626F-4A5E-9F8A-3E71EDD07724}"/>
              </a:ext>
            </a:extLst>
          </p:cNvPr>
          <p:cNvGrpSpPr/>
          <p:nvPr/>
        </p:nvGrpSpPr>
        <p:grpSpPr>
          <a:xfrm>
            <a:off x="2122196" y="2348556"/>
            <a:ext cx="5201199" cy="2233913"/>
            <a:chOff x="1549279" y="2331574"/>
            <a:chExt cx="5201199" cy="2233913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6D6FE42-AEE7-409F-BD38-6AC28BBB12C5}"/>
                </a:ext>
              </a:extLst>
            </p:cNvPr>
            <p:cNvGrpSpPr/>
            <p:nvPr/>
          </p:nvGrpSpPr>
          <p:grpSpPr>
            <a:xfrm>
              <a:off x="1549279" y="3150408"/>
              <a:ext cx="1948357" cy="523220"/>
              <a:chOff x="1104931" y="1532261"/>
              <a:chExt cx="1948357" cy="523220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70546FE-631B-4E94-B7AB-EF39735194C7}"/>
                  </a:ext>
                </a:extLst>
              </p:cNvPr>
              <p:cNvSpPr txBox="1"/>
              <p:nvPr/>
            </p:nvSpPr>
            <p:spPr>
              <a:xfrm>
                <a:off x="1679243" y="1532261"/>
                <a:ext cx="13740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</a:t>
                </a:r>
                <a:r>
                  <a:rPr lang="zh-CN" altLang="en-US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</a:t>
                </a:r>
              </a:p>
            </p:txBody>
          </p:sp>
          <p:grpSp>
            <p:nvGrpSpPr>
              <p:cNvPr id="28" name="Google Shape;1483;p78">
                <a:extLst>
                  <a:ext uri="{FF2B5EF4-FFF2-40B4-BE49-F238E27FC236}">
                    <a16:creationId xmlns:a16="http://schemas.microsoft.com/office/drawing/2014/main" id="{7FAFB9F4-AA02-45F0-89C3-BA9E44F80C8C}"/>
                  </a:ext>
                </a:extLst>
              </p:cNvPr>
              <p:cNvGrpSpPr/>
              <p:nvPr/>
            </p:nvGrpSpPr>
            <p:grpSpPr>
              <a:xfrm>
                <a:off x="1104931" y="1644990"/>
                <a:ext cx="422173" cy="297757"/>
                <a:chOff x="5083925" y="2063980"/>
                <a:chExt cx="58907" cy="41550"/>
              </a:xfrm>
            </p:grpSpPr>
            <p:sp>
              <p:nvSpPr>
                <p:cNvPr id="29" name="Google Shape;1484;p78">
                  <a:extLst>
                    <a:ext uri="{FF2B5EF4-FFF2-40B4-BE49-F238E27FC236}">
                      <a16:creationId xmlns:a16="http://schemas.microsoft.com/office/drawing/2014/main" id="{24ADBC5F-0B51-45CB-B0FF-6E821513F4F5}"/>
                    </a:ext>
                  </a:extLst>
                </p:cNvPr>
                <p:cNvSpPr/>
                <p:nvPr/>
              </p:nvSpPr>
              <p:spPr>
                <a:xfrm>
                  <a:off x="5114132" y="2063980"/>
                  <a:ext cx="28700" cy="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662" extrusionOk="0">
                      <a:moveTo>
                        <a:pt x="52" y="1"/>
                      </a:moveTo>
                      <a:cubicBezTo>
                        <a:pt x="27" y="1"/>
                        <a:pt x="0" y="24"/>
                        <a:pt x="0" y="56"/>
                      </a:cubicBezTo>
                      <a:lnTo>
                        <a:pt x="0" y="200"/>
                      </a:lnTo>
                      <a:cubicBezTo>
                        <a:pt x="0" y="243"/>
                        <a:pt x="22" y="279"/>
                        <a:pt x="51" y="308"/>
                      </a:cubicBezTo>
                      <a:lnTo>
                        <a:pt x="700" y="791"/>
                      </a:lnTo>
                      <a:cubicBezTo>
                        <a:pt x="729" y="813"/>
                        <a:pt x="729" y="849"/>
                        <a:pt x="700" y="871"/>
                      </a:cubicBezTo>
                      <a:lnTo>
                        <a:pt x="51" y="1354"/>
                      </a:lnTo>
                      <a:cubicBezTo>
                        <a:pt x="22" y="1383"/>
                        <a:pt x="0" y="1419"/>
                        <a:pt x="0" y="1462"/>
                      </a:cubicBezTo>
                      <a:lnTo>
                        <a:pt x="0" y="1613"/>
                      </a:lnTo>
                      <a:cubicBezTo>
                        <a:pt x="0" y="1639"/>
                        <a:pt x="26" y="1661"/>
                        <a:pt x="51" y="1661"/>
                      </a:cubicBezTo>
                      <a:cubicBezTo>
                        <a:pt x="61" y="1661"/>
                        <a:pt x="71" y="1658"/>
                        <a:pt x="80" y="1649"/>
                      </a:cubicBezTo>
                      <a:lnTo>
                        <a:pt x="1111" y="878"/>
                      </a:lnTo>
                      <a:cubicBezTo>
                        <a:pt x="1147" y="856"/>
                        <a:pt x="1147" y="806"/>
                        <a:pt x="1111" y="784"/>
                      </a:cubicBezTo>
                      <a:lnTo>
                        <a:pt x="80" y="12"/>
                      </a:lnTo>
                      <a:cubicBezTo>
                        <a:pt x="72" y="4"/>
                        <a:pt x="62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024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485;p78">
                  <a:extLst>
                    <a:ext uri="{FF2B5EF4-FFF2-40B4-BE49-F238E27FC236}">
                      <a16:creationId xmlns:a16="http://schemas.microsoft.com/office/drawing/2014/main" id="{37BBF488-1A16-4059-8F26-4529511C82AE}"/>
                    </a:ext>
                  </a:extLst>
                </p:cNvPr>
                <p:cNvSpPr/>
                <p:nvPr/>
              </p:nvSpPr>
              <p:spPr>
                <a:xfrm>
                  <a:off x="5083925" y="2081325"/>
                  <a:ext cx="88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64" extrusionOk="0">
                      <a:moveTo>
                        <a:pt x="53" y="0"/>
                      </a:moveTo>
                      <a:cubicBezTo>
                        <a:pt x="25" y="0"/>
                        <a:pt x="0" y="24"/>
                        <a:pt x="5" y="55"/>
                      </a:cubicBezTo>
                      <a:lnTo>
                        <a:pt x="5" y="416"/>
                      </a:lnTo>
                      <a:cubicBezTo>
                        <a:pt x="5" y="442"/>
                        <a:pt x="31" y="464"/>
                        <a:pt x="56" y="464"/>
                      </a:cubicBezTo>
                      <a:cubicBezTo>
                        <a:pt x="66" y="464"/>
                        <a:pt x="76" y="460"/>
                        <a:pt x="85" y="452"/>
                      </a:cubicBezTo>
                      <a:lnTo>
                        <a:pt x="323" y="279"/>
                      </a:lnTo>
                      <a:cubicBezTo>
                        <a:pt x="352" y="257"/>
                        <a:pt x="352" y="207"/>
                        <a:pt x="323" y="185"/>
                      </a:cubicBezTo>
                      <a:lnTo>
                        <a:pt x="85" y="12"/>
                      </a:lnTo>
                      <a:cubicBezTo>
                        <a:pt x="75" y="4"/>
                        <a:pt x="63" y="0"/>
                        <a:pt x="53" y="0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5E55FCD-9D03-48E3-AEA1-5A12479574C3}"/>
                </a:ext>
              </a:extLst>
            </p:cNvPr>
            <p:cNvSpPr txBox="1"/>
            <p:nvPr/>
          </p:nvSpPr>
          <p:spPr>
            <a:xfrm>
              <a:off x="4388110" y="3659941"/>
              <a:ext cx="2362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endParaRPr lang="en-US" altLang="zh-CN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30ADFAD-6C0E-4268-BBCF-EC37DCF5A430}"/>
                </a:ext>
              </a:extLst>
            </p:cNvPr>
            <p:cNvCxnSpPr>
              <a:cxnSpLocks/>
            </p:cNvCxnSpPr>
            <p:nvPr/>
          </p:nvCxnSpPr>
          <p:spPr>
            <a:xfrm>
              <a:off x="3999083" y="2331574"/>
              <a:ext cx="0" cy="2233913"/>
            </a:xfrm>
            <a:prstGeom prst="line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B55777DB-3A39-4A63-A71E-4806CC5B0C4F}"/>
              </a:ext>
            </a:extLst>
          </p:cNvPr>
          <p:cNvSpPr txBox="1"/>
          <p:nvPr/>
        </p:nvSpPr>
        <p:spPr>
          <a:xfrm>
            <a:off x="4961027" y="2630585"/>
            <a:ext cx="236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en-US" altLang="zh-CN" sz="2400" b="1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521299"/>
      </p:ext>
    </p:extLst>
  </p:cSld>
  <p:clrMapOvr>
    <a:masterClrMapping/>
  </p:clrMapOvr>
  <p:transition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1005665"/>
            <a:ext cx="3042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数据集分析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ea typeface="微软雅黑" panose="020B0503020204020204" pitchFamily="34" charset="-122"/>
              </a:rPr>
              <a:t>LSBN user check-in dataset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0301FF-72EB-4F2F-876B-CD9462090DD7}"/>
              </a:ext>
            </a:extLst>
          </p:cNvPr>
          <p:cNvSpPr txBox="1"/>
          <p:nvPr/>
        </p:nvSpPr>
        <p:spPr>
          <a:xfrm>
            <a:off x="4572000" y="1084323"/>
            <a:ext cx="35644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时间：2012</a:t>
            </a:r>
            <a:r>
              <a:rPr lang="en-US" altLang="zh-CN" dirty="0"/>
              <a:t>.0</a:t>
            </a:r>
            <a:r>
              <a:rPr lang="zh-CN" altLang="en-US" dirty="0"/>
              <a:t>4</a:t>
            </a:r>
            <a:r>
              <a:rPr lang="en-US" altLang="zh-CN" dirty="0"/>
              <a:t>.</a:t>
            </a:r>
            <a:r>
              <a:rPr lang="zh-CN" altLang="en-US" dirty="0"/>
              <a:t>1</a:t>
            </a:r>
            <a:r>
              <a:rPr lang="en-US" altLang="zh-CN" dirty="0"/>
              <a:t>2 – </a:t>
            </a:r>
            <a:r>
              <a:rPr lang="zh-CN" altLang="en-US" dirty="0"/>
              <a:t>2013</a:t>
            </a:r>
            <a:r>
              <a:rPr lang="en-US" altLang="zh-CN" dirty="0"/>
              <a:t>.0</a:t>
            </a:r>
            <a:r>
              <a:rPr lang="zh-CN" altLang="en-US" dirty="0"/>
              <a:t>2</a:t>
            </a:r>
            <a:r>
              <a:rPr lang="en-US" altLang="zh-CN" dirty="0"/>
              <a:t>.</a:t>
            </a:r>
            <a:r>
              <a:rPr lang="zh-CN" altLang="en-US" dirty="0"/>
              <a:t>16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来源：Foursquare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城市：纽约、东京</a:t>
            </a:r>
          </a:p>
        </p:txBody>
      </p:sp>
      <p:graphicFrame>
        <p:nvGraphicFramePr>
          <p:cNvPr id="4" name="表格 10">
            <a:extLst>
              <a:ext uri="{FF2B5EF4-FFF2-40B4-BE49-F238E27FC236}">
                <a16:creationId xmlns:a16="http://schemas.microsoft.com/office/drawing/2014/main" id="{CFE7762E-4A79-438B-9C48-8B50C160D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441084"/>
              </p:ext>
            </p:extLst>
          </p:nvPr>
        </p:nvGraphicFramePr>
        <p:xfrm>
          <a:off x="1524000" y="262571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6021737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5603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5504322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563989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32549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城市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签到数量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用户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#POI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密度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6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纽约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227428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11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东京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573703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05729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E51D819D-131D-4471-BF14-18D5A82CE2D1}"/>
              </a:ext>
            </a:extLst>
          </p:cNvPr>
          <p:cNvSpPr txBox="1"/>
          <p:nvPr/>
        </p:nvSpPr>
        <p:spPr>
          <a:xfrm>
            <a:off x="747252" y="4242371"/>
            <a:ext cx="62336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/>
              <a:t>数据特点：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签到时间</a:t>
            </a:r>
            <a:r>
              <a:rPr lang="zh-CN" altLang="en-US" b="1" dirty="0"/>
              <a:t>精确到秒</a:t>
            </a:r>
            <a:r>
              <a:rPr lang="zh-CN" altLang="en-US" dirty="0"/>
              <a:t>，支持更加细粒度的偏好刻画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挑选了</a:t>
            </a:r>
            <a:r>
              <a:rPr lang="en-US" altLang="zh-CN" dirty="0"/>
              <a:t>Foursquare</a:t>
            </a:r>
            <a:r>
              <a:rPr lang="zh-CN" altLang="en-US" dirty="0"/>
              <a:t>中</a:t>
            </a:r>
            <a:r>
              <a:rPr lang="zh-CN" altLang="en-US" b="1" dirty="0"/>
              <a:t>签到密集</a:t>
            </a:r>
            <a:r>
              <a:rPr lang="zh-CN" altLang="en-US" dirty="0"/>
              <a:t>的城市和年份</a:t>
            </a:r>
          </a:p>
        </p:txBody>
      </p:sp>
    </p:spTree>
    <p:extLst>
      <p:ext uri="{BB962C8B-B14F-4D97-AF65-F5344CB8AC3E}">
        <p14:creationId xmlns:p14="http://schemas.microsoft.com/office/powerpoint/2010/main" val="1775930605"/>
      </p:ext>
    </p:extLst>
  </p:cSld>
  <p:clrMapOvr>
    <a:masterClrMapping/>
  </p:clrMapOvr>
  <p:transition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7C5EBA-3DDA-48B7-9195-2EBCE203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FB7146-D7DF-4F3E-B04E-1A0EBEC0ABC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5869C1-4405-4476-9662-97567FC68E92}"/>
              </a:ext>
            </a:extLst>
          </p:cNvPr>
          <p:cNvSpPr txBox="1"/>
          <p:nvPr/>
        </p:nvSpPr>
        <p:spPr>
          <a:xfrm>
            <a:off x="428281" y="950747"/>
            <a:ext cx="4274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Baseline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的对比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Calibri" panose="020F0502020204030204" pitchFamily="34" charset="0"/>
                <a:ea typeface="微软雅黑" panose="020B0503020204020204" pitchFamily="34" charset="-122"/>
              </a:rPr>
              <a:t>指标为 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ACC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MRR</a:t>
            </a:r>
            <a:endParaRPr lang="en-US" altLang="zh-CN" sz="20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E873B1-8544-4572-BC93-99932886D1A1}"/>
              </a:ext>
            </a:extLst>
          </p:cNvPr>
          <p:cNvSpPr txBox="1"/>
          <p:nvPr/>
        </p:nvSpPr>
        <p:spPr>
          <a:xfrm>
            <a:off x="505934" y="4515071"/>
            <a:ext cx="609151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Mean reciprocal rank (MRR)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：</a:t>
            </a:r>
            <a:endParaRPr lang="en-US" altLang="zh-CN" b="1" i="0" dirty="0">
              <a:solidFill>
                <a:srgbClr val="000000"/>
              </a:solidFill>
              <a:effectLst/>
              <a:latin typeface="PingFang SC"/>
            </a:endParaRPr>
          </a:p>
          <a:p>
            <a:endParaRPr lang="en-US" altLang="zh-CN" sz="1400" b="1" i="0" dirty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zh-CN" altLang="en-US" sz="1400" b="0" i="0" dirty="0">
                <a:solidFill>
                  <a:srgbClr val="000000"/>
                </a:solidFill>
                <a:effectLst/>
                <a:latin typeface="PingFang SC"/>
              </a:rPr>
              <a:t>多个查询语句的排名倒数的均值；</a:t>
            </a:r>
            <a:endParaRPr lang="en-US" altLang="zh-CN" sz="1400" b="0" i="0" dirty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zh-CN" altLang="en-US" sz="1400" b="0" i="0" dirty="0">
                <a:solidFill>
                  <a:srgbClr val="000000"/>
                </a:solidFill>
                <a:effectLst/>
                <a:latin typeface="PingFang SC"/>
              </a:rPr>
              <a:t>第一个结果匹配，分数为 </a:t>
            </a:r>
            <a:r>
              <a:rPr lang="en-US" altLang="zh-CN" sz="1400" b="0" i="0" dirty="0">
                <a:solidFill>
                  <a:srgbClr val="FF0000"/>
                </a:solidFill>
                <a:effectLst/>
                <a:latin typeface="PingFang SC"/>
              </a:rPr>
              <a:t>1 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PingFang SC"/>
              </a:rPr>
              <a:t>，第二个匹配分数为</a:t>
            </a:r>
            <a:r>
              <a:rPr lang="zh-CN" altLang="en-US" sz="1400" b="0" i="0" dirty="0">
                <a:solidFill>
                  <a:srgbClr val="FF0000"/>
                </a:solidFill>
                <a:effectLst/>
                <a:latin typeface="PingFang SC"/>
              </a:rPr>
              <a:t> </a:t>
            </a:r>
            <a:r>
              <a:rPr lang="en-US" altLang="zh-CN" sz="1400" b="0" i="0" dirty="0">
                <a:solidFill>
                  <a:srgbClr val="FF0000"/>
                </a:solidFill>
                <a:effectLst/>
                <a:latin typeface="PingFang SC"/>
              </a:rPr>
              <a:t>0.5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PingFang SC"/>
              </a:rPr>
              <a:t>，第 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PingFang SC"/>
              </a:rPr>
              <a:t>n 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PingFang SC"/>
              </a:rPr>
              <a:t>个匹配分数为 </a:t>
            </a:r>
            <a:r>
              <a:rPr lang="en-US" altLang="zh-CN" sz="1400" b="0" i="0" dirty="0">
                <a:solidFill>
                  <a:srgbClr val="FF0000"/>
                </a:solidFill>
                <a:effectLst/>
                <a:latin typeface="PingFang SC"/>
              </a:rPr>
              <a:t>1/n</a:t>
            </a:r>
          </a:p>
          <a:p>
            <a:r>
              <a:rPr lang="zh-CN" altLang="en-US" sz="1400" dirty="0">
                <a:latin typeface="PingFang SC"/>
              </a:rPr>
              <a:t>不匹配分数为</a:t>
            </a:r>
            <a:r>
              <a:rPr lang="en-US" altLang="zh-CN" sz="1400" dirty="0">
                <a:latin typeface="PingFang SC"/>
              </a:rPr>
              <a:t>0</a:t>
            </a:r>
            <a:r>
              <a:rPr lang="zh-CN" altLang="en-US" sz="1400" dirty="0">
                <a:latin typeface="PingFang SC"/>
              </a:rPr>
              <a:t>，最后将这些分数取平均</a:t>
            </a:r>
            <a:endParaRPr lang="en-US" altLang="zh-CN" sz="1400" b="0" i="0" dirty="0">
              <a:effectLst/>
              <a:latin typeface="PingFang SC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4CC3825-544D-4841-8BB6-5E0FD7555C5C}"/>
              </a:ext>
            </a:extLst>
          </p:cNvPr>
          <p:cNvGrpSpPr/>
          <p:nvPr/>
        </p:nvGrpSpPr>
        <p:grpSpPr>
          <a:xfrm>
            <a:off x="334355" y="1948282"/>
            <a:ext cx="8475289" cy="2182934"/>
            <a:chOff x="334355" y="2337467"/>
            <a:chExt cx="8475289" cy="218293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939B4E6-6E4C-4E13-953A-923ABBB8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55" y="2337467"/>
              <a:ext cx="8475289" cy="2182934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FA86CF2-23FB-40A9-A5C0-6E79EB992D45}"/>
                </a:ext>
              </a:extLst>
            </p:cNvPr>
            <p:cNvSpPr txBox="1"/>
            <p:nvPr/>
          </p:nvSpPr>
          <p:spPr>
            <a:xfrm>
              <a:off x="4088604" y="246789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纽约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F328205-6224-4A6C-B5F4-6190CA57EE55}"/>
                </a:ext>
              </a:extLst>
            </p:cNvPr>
            <p:cNvSpPr txBox="1"/>
            <p:nvPr/>
          </p:nvSpPr>
          <p:spPr>
            <a:xfrm>
              <a:off x="7082526" y="246789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东京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46152"/>
      </p:ext>
    </p:extLst>
  </p:cSld>
  <p:clrMapOvr>
    <a:masterClrMapping/>
  </p:clrMapOvr>
  <p:transition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1F092-294D-4529-AC3E-BA07023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DC87FC0-D6E5-4D5A-9F2E-730058CAC4F3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CD57894-626F-4A5E-9F8A-3E71EDD07724}"/>
              </a:ext>
            </a:extLst>
          </p:cNvPr>
          <p:cNvGrpSpPr/>
          <p:nvPr/>
        </p:nvGrpSpPr>
        <p:grpSpPr>
          <a:xfrm>
            <a:off x="2122196" y="2348556"/>
            <a:ext cx="5201199" cy="2233913"/>
            <a:chOff x="1549279" y="2331574"/>
            <a:chExt cx="5201199" cy="2233913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6D6FE42-AEE7-409F-BD38-6AC28BBB12C5}"/>
                </a:ext>
              </a:extLst>
            </p:cNvPr>
            <p:cNvGrpSpPr/>
            <p:nvPr/>
          </p:nvGrpSpPr>
          <p:grpSpPr>
            <a:xfrm>
              <a:off x="1549279" y="3150408"/>
              <a:ext cx="1948357" cy="523220"/>
              <a:chOff x="1104931" y="1532261"/>
              <a:chExt cx="1948357" cy="523220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70546FE-631B-4E94-B7AB-EF39735194C7}"/>
                  </a:ext>
                </a:extLst>
              </p:cNvPr>
              <p:cNvSpPr txBox="1"/>
              <p:nvPr/>
            </p:nvSpPr>
            <p:spPr>
              <a:xfrm>
                <a:off x="1679243" y="1532261"/>
                <a:ext cx="13740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 </a:t>
                </a:r>
                <a:r>
                  <a:rPr lang="zh-CN" altLang="en-US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总结</a:t>
                </a:r>
              </a:p>
            </p:txBody>
          </p:sp>
          <p:grpSp>
            <p:nvGrpSpPr>
              <p:cNvPr id="28" name="Google Shape;1483;p78">
                <a:extLst>
                  <a:ext uri="{FF2B5EF4-FFF2-40B4-BE49-F238E27FC236}">
                    <a16:creationId xmlns:a16="http://schemas.microsoft.com/office/drawing/2014/main" id="{7FAFB9F4-AA02-45F0-89C3-BA9E44F80C8C}"/>
                  </a:ext>
                </a:extLst>
              </p:cNvPr>
              <p:cNvGrpSpPr/>
              <p:nvPr/>
            </p:nvGrpSpPr>
            <p:grpSpPr>
              <a:xfrm>
                <a:off x="1104931" y="1644990"/>
                <a:ext cx="422173" cy="297757"/>
                <a:chOff x="5083925" y="2063980"/>
                <a:chExt cx="58907" cy="41550"/>
              </a:xfrm>
            </p:grpSpPr>
            <p:sp>
              <p:nvSpPr>
                <p:cNvPr id="29" name="Google Shape;1484;p78">
                  <a:extLst>
                    <a:ext uri="{FF2B5EF4-FFF2-40B4-BE49-F238E27FC236}">
                      <a16:creationId xmlns:a16="http://schemas.microsoft.com/office/drawing/2014/main" id="{24ADBC5F-0B51-45CB-B0FF-6E821513F4F5}"/>
                    </a:ext>
                  </a:extLst>
                </p:cNvPr>
                <p:cNvSpPr/>
                <p:nvPr/>
              </p:nvSpPr>
              <p:spPr>
                <a:xfrm>
                  <a:off x="5114132" y="2063980"/>
                  <a:ext cx="28700" cy="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662" extrusionOk="0">
                      <a:moveTo>
                        <a:pt x="52" y="1"/>
                      </a:moveTo>
                      <a:cubicBezTo>
                        <a:pt x="27" y="1"/>
                        <a:pt x="0" y="24"/>
                        <a:pt x="0" y="56"/>
                      </a:cubicBezTo>
                      <a:lnTo>
                        <a:pt x="0" y="200"/>
                      </a:lnTo>
                      <a:cubicBezTo>
                        <a:pt x="0" y="243"/>
                        <a:pt x="22" y="279"/>
                        <a:pt x="51" y="308"/>
                      </a:cubicBezTo>
                      <a:lnTo>
                        <a:pt x="700" y="791"/>
                      </a:lnTo>
                      <a:cubicBezTo>
                        <a:pt x="729" y="813"/>
                        <a:pt x="729" y="849"/>
                        <a:pt x="700" y="871"/>
                      </a:cubicBezTo>
                      <a:lnTo>
                        <a:pt x="51" y="1354"/>
                      </a:lnTo>
                      <a:cubicBezTo>
                        <a:pt x="22" y="1383"/>
                        <a:pt x="0" y="1419"/>
                        <a:pt x="0" y="1462"/>
                      </a:cubicBezTo>
                      <a:lnTo>
                        <a:pt x="0" y="1613"/>
                      </a:lnTo>
                      <a:cubicBezTo>
                        <a:pt x="0" y="1639"/>
                        <a:pt x="26" y="1661"/>
                        <a:pt x="51" y="1661"/>
                      </a:cubicBezTo>
                      <a:cubicBezTo>
                        <a:pt x="61" y="1661"/>
                        <a:pt x="71" y="1658"/>
                        <a:pt x="80" y="1649"/>
                      </a:cubicBezTo>
                      <a:lnTo>
                        <a:pt x="1111" y="878"/>
                      </a:lnTo>
                      <a:cubicBezTo>
                        <a:pt x="1147" y="856"/>
                        <a:pt x="1147" y="806"/>
                        <a:pt x="1111" y="784"/>
                      </a:cubicBezTo>
                      <a:lnTo>
                        <a:pt x="80" y="12"/>
                      </a:lnTo>
                      <a:cubicBezTo>
                        <a:pt x="72" y="4"/>
                        <a:pt x="62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024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485;p78">
                  <a:extLst>
                    <a:ext uri="{FF2B5EF4-FFF2-40B4-BE49-F238E27FC236}">
                      <a16:creationId xmlns:a16="http://schemas.microsoft.com/office/drawing/2014/main" id="{37BBF488-1A16-4059-8F26-4529511C82AE}"/>
                    </a:ext>
                  </a:extLst>
                </p:cNvPr>
                <p:cNvSpPr/>
                <p:nvPr/>
              </p:nvSpPr>
              <p:spPr>
                <a:xfrm>
                  <a:off x="5083925" y="2081325"/>
                  <a:ext cx="88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64" extrusionOk="0">
                      <a:moveTo>
                        <a:pt x="53" y="0"/>
                      </a:moveTo>
                      <a:cubicBezTo>
                        <a:pt x="25" y="0"/>
                        <a:pt x="0" y="24"/>
                        <a:pt x="5" y="55"/>
                      </a:cubicBezTo>
                      <a:lnTo>
                        <a:pt x="5" y="416"/>
                      </a:lnTo>
                      <a:cubicBezTo>
                        <a:pt x="5" y="442"/>
                        <a:pt x="31" y="464"/>
                        <a:pt x="56" y="464"/>
                      </a:cubicBezTo>
                      <a:cubicBezTo>
                        <a:pt x="66" y="464"/>
                        <a:pt x="76" y="460"/>
                        <a:pt x="85" y="452"/>
                      </a:cubicBezTo>
                      <a:lnTo>
                        <a:pt x="323" y="279"/>
                      </a:lnTo>
                      <a:cubicBezTo>
                        <a:pt x="352" y="257"/>
                        <a:pt x="352" y="207"/>
                        <a:pt x="323" y="185"/>
                      </a:cubicBezTo>
                      <a:lnTo>
                        <a:pt x="85" y="12"/>
                      </a:lnTo>
                      <a:cubicBezTo>
                        <a:pt x="75" y="4"/>
                        <a:pt x="63" y="0"/>
                        <a:pt x="53" y="0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5E55FCD-9D03-48E3-AEA1-5A12479574C3}"/>
                </a:ext>
              </a:extLst>
            </p:cNvPr>
            <p:cNvSpPr txBox="1"/>
            <p:nvPr/>
          </p:nvSpPr>
          <p:spPr>
            <a:xfrm>
              <a:off x="4388110" y="3659941"/>
              <a:ext cx="2362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不足</a:t>
              </a:r>
              <a:endParaRPr lang="en-US" altLang="zh-CN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30ADFAD-6C0E-4268-BBCF-EC37DCF5A430}"/>
                </a:ext>
              </a:extLst>
            </p:cNvPr>
            <p:cNvCxnSpPr>
              <a:cxnSpLocks/>
            </p:cNvCxnSpPr>
            <p:nvPr/>
          </p:nvCxnSpPr>
          <p:spPr>
            <a:xfrm>
              <a:off x="3999083" y="2331574"/>
              <a:ext cx="0" cy="2233913"/>
            </a:xfrm>
            <a:prstGeom prst="line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B55777DB-3A39-4A63-A71E-4806CC5B0C4F}"/>
              </a:ext>
            </a:extLst>
          </p:cNvPr>
          <p:cNvSpPr txBox="1"/>
          <p:nvPr/>
        </p:nvSpPr>
        <p:spPr>
          <a:xfrm>
            <a:off x="4961027" y="2630585"/>
            <a:ext cx="236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lang="en-US" altLang="zh-CN" sz="2400" b="1" spc="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549902"/>
      </p:ext>
    </p:extLst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C8946CC-BEC1-48E1-A353-9B1EA528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2B53DF3-67B3-48F8-9B28-ECFDEA3B1511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开始之前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85198F6-69C5-4DC4-AF4F-9DFE70E343F8}"/>
              </a:ext>
            </a:extLst>
          </p:cNvPr>
          <p:cNvSpPr txBox="1"/>
          <p:nvPr/>
        </p:nvSpPr>
        <p:spPr>
          <a:xfrm>
            <a:off x="1025747" y="1257248"/>
            <a:ext cx="3752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能了解到什么？</a:t>
            </a:r>
          </a:p>
        </p:txBody>
      </p:sp>
      <p:sp>
        <p:nvSpPr>
          <p:cNvPr id="30" name="Google Shape;1484;p78">
            <a:extLst>
              <a:ext uri="{FF2B5EF4-FFF2-40B4-BE49-F238E27FC236}">
                <a16:creationId xmlns:a16="http://schemas.microsoft.com/office/drawing/2014/main" id="{901D5E5C-8AF0-428D-9796-8565C70C4F0C}"/>
              </a:ext>
            </a:extLst>
          </p:cNvPr>
          <p:cNvSpPr/>
          <p:nvPr/>
        </p:nvSpPr>
        <p:spPr>
          <a:xfrm>
            <a:off x="667884" y="1369980"/>
            <a:ext cx="205686" cy="297757"/>
          </a:xfrm>
          <a:custGeom>
            <a:avLst/>
            <a:gdLst/>
            <a:ahLst/>
            <a:cxnLst/>
            <a:rect l="l" t="t" r="r" b="b"/>
            <a:pathLst>
              <a:path w="1148" h="1662" extrusionOk="0">
                <a:moveTo>
                  <a:pt x="52" y="1"/>
                </a:moveTo>
                <a:cubicBezTo>
                  <a:pt x="27" y="1"/>
                  <a:pt x="0" y="24"/>
                  <a:pt x="0" y="56"/>
                </a:cubicBezTo>
                <a:lnTo>
                  <a:pt x="0" y="200"/>
                </a:lnTo>
                <a:cubicBezTo>
                  <a:pt x="0" y="243"/>
                  <a:pt x="22" y="279"/>
                  <a:pt x="51" y="308"/>
                </a:cubicBezTo>
                <a:lnTo>
                  <a:pt x="700" y="791"/>
                </a:lnTo>
                <a:cubicBezTo>
                  <a:pt x="729" y="813"/>
                  <a:pt x="729" y="849"/>
                  <a:pt x="700" y="871"/>
                </a:cubicBezTo>
                <a:lnTo>
                  <a:pt x="51" y="1354"/>
                </a:lnTo>
                <a:cubicBezTo>
                  <a:pt x="22" y="1383"/>
                  <a:pt x="0" y="1419"/>
                  <a:pt x="0" y="1462"/>
                </a:cubicBezTo>
                <a:lnTo>
                  <a:pt x="0" y="1613"/>
                </a:lnTo>
                <a:cubicBezTo>
                  <a:pt x="0" y="1639"/>
                  <a:pt x="26" y="1661"/>
                  <a:pt x="51" y="1661"/>
                </a:cubicBezTo>
                <a:cubicBezTo>
                  <a:pt x="61" y="1661"/>
                  <a:pt x="71" y="1658"/>
                  <a:pt x="80" y="1649"/>
                </a:cubicBezTo>
                <a:lnTo>
                  <a:pt x="1111" y="878"/>
                </a:lnTo>
                <a:cubicBezTo>
                  <a:pt x="1147" y="856"/>
                  <a:pt x="1147" y="806"/>
                  <a:pt x="1111" y="784"/>
                </a:cubicBezTo>
                <a:lnTo>
                  <a:pt x="80" y="12"/>
                </a:lnTo>
                <a:cubicBezTo>
                  <a:pt x="72" y="4"/>
                  <a:pt x="62" y="1"/>
                  <a:pt x="52" y="1"/>
                </a:cubicBezTo>
                <a:close/>
              </a:path>
            </a:pathLst>
          </a:custGeom>
          <a:solidFill>
            <a:srgbClr val="02409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0E94F0D-2C81-44B9-A725-AA7E7F2CA557}"/>
              </a:ext>
            </a:extLst>
          </p:cNvPr>
          <p:cNvSpPr/>
          <p:nvPr/>
        </p:nvSpPr>
        <p:spPr>
          <a:xfrm>
            <a:off x="879236" y="2315062"/>
            <a:ext cx="7385527" cy="1866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了解</a:t>
            </a:r>
            <a:r>
              <a:rPr lang="en-US" altLang="zh-CN" sz="2000" b="1" dirty="0">
                <a:solidFill>
                  <a:schemeClr val="accent1"/>
                </a:solidFill>
                <a:ea typeface="黑体" panose="02010609060101010101" pitchFamily="49" charset="-122"/>
              </a:rPr>
              <a:t>POI</a:t>
            </a:r>
            <a:r>
              <a:rPr lang="zh-CN" altLang="en-US" sz="20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的基本概念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学习如何在一个几乎被充分研究的领域，构造出</a:t>
            </a:r>
            <a:r>
              <a:rPr lang="zh-CN" altLang="en-US" sz="20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新的场景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，使得模型表现优秀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学习如何画出</a:t>
            </a:r>
            <a:r>
              <a:rPr lang="zh-CN" altLang="en-US" sz="20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清晰的模型图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，如何用文字更清楚的描述模型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370785"/>
      </p:ext>
    </p:extLst>
  </p:cSld>
  <p:clrMapOvr>
    <a:masterClrMapping/>
  </p:clrMapOvr>
  <p:transition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9A729F-B673-4EAC-9160-1DCE725E79EF}"/>
              </a:ext>
            </a:extLst>
          </p:cNvPr>
          <p:cNvSpPr/>
          <p:nvPr/>
        </p:nvSpPr>
        <p:spPr>
          <a:xfrm>
            <a:off x="670280" y="1172336"/>
            <a:ext cx="7343010" cy="4547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/>
              <a:t>优点</a:t>
            </a:r>
            <a:endParaRPr lang="en-US" altLang="zh-CN" sz="2000" b="1" dirty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/>
              <a:t>论文</a:t>
            </a:r>
            <a:endParaRPr lang="en-US" altLang="zh-CN" b="1" dirty="0"/>
          </a:p>
          <a:p>
            <a:pPr marL="742950" lvl="1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场景讲得很清楚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/>
              <a:t>整篇文章的文字和图片</a:t>
            </a:r>
            <a:r>
              <a:rPr lang="zh-CN" altLang="en-US" b="1" dirty="0">
                <a:solidFill>
                  <a:srgbClr val="FF0000"/>
                </a:solidFill>
              </a:rPr>
              <a:t>非常易读，细节很到位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lnSpc>
                <a:spcPct val="125000"/>
              </a:lnSpc>
              <a:spcBef>
                <a:spcPts val="600"/>
              </a:spcBef>
            </a:pPr>
            <a:r>
              <a:rPr lang="en-US" altLang="zh-CN" sz="1200" b="1" dirty="0">
                <a:solidFill>
                  <a:srgbClr val="FF0000"/>
                </a:solidFill>
              </a:rPr>
              <a:t>	</a:t>
            </a:r>
            <a:r>
              <a:rPr lang="zh-CN" altLang="en-US" sz="1200" b="1" dirty="0"/>
              <a:t>（有作者在当面跟你讲</a:t>
            </a:r>
            <a:r>
              <a:rPr lang="en-US" altLang="zh-CN" sz="1200" b="1" dirty="0"/>
              <a:t>paper</a:t>
            </a:r>
            <a:r>
              <a:rPr lang="zh-CN" altLang="en-US" sz="1200" b="1" dirty="0"/>
              <a:t>的感觉）</a:t>
            </a:r>
            <a:endParaRPr lang="en-US" altLang="zh-CN" sz="1200" b="1" dirty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/>
              <a:t>模型</a:t>
            </a:r>
            <a:endParaRPr lang="en-US" altLang="zh-CN" b="1" dirty="0"/>
          </a:p>
          <a:p>
            <a:pPr marL="742950" lvl="1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/>
              <a:t>刻画短期偏好时，时空结合方式新颖</a:t>
            </a:r>
            <a:endParaRPr lang="en-US" altLang="zh-CN" b="1" dirty="0"/>
          </a:p>
          <a:p>
            <a:pPr marL="742950" lvl="1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/>
              <a:t>粒度由细到粗：小时 </a:t>
            </a:r>
            <a:r>
              <a:rPr lang="en-US" altLang="zh-CN" b="1" dirty="0"/>
              <a:t>- </a:t>
            </a:r>
            <a:r>
              <a:rPr lang="zh-CN" altLang="en-US" b="1" dirty="0"/>
              <a:t>天 </a:t>
            </a:r>
            <a:r>
              <a:rPr lang="en-US" altLang="zh-CN" b="1" dirty="0"/>
              <a:t>- </a:t>
            </a:r>
            <a:r>
              <a:rPr lang="zh-CN" altLang="en-US" b="1" dirty="0"/>
              <a:t>周的顺序生成周常偏好</a:t>
            </a:r>
            <a:endParaRPr lang="en-US" altLang="zh-CN" b="1" dirty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/>
              <a:t>数据集</a:t>
            </a:r>
            <a:endParaRPr lang="en-US" altLang="zh-CN" b="1" dirty="0"/>
          </a:p>
          <a:p>
            <a:pPr marL="742950" lvl="1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/>
              <a:t>密集</a:t>
            </a:r>
            <a:endParaRPr lang="en-US" altLang="zh-CN" b="1" dirty="0"/>
          </a:p>
          <a:p>
            <a:pPr marL="742950" lvl="1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/>
              <a:t>粒度细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26287788"/>
      </p:ext>
    </p:extLst>
  </p:cSld>
  <p:clrMapOvr>
    <a:masterClrMapping/>
  </p:clrMapOvr>
  <p:transition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F6B83E1-113D-4169-A656-8E2FD518F4AD}"/>
              </a:ext>
            </a:extLst>
          </p:cNvPr>
          <p:cNvSpPr/>
          <p:nvPr/>
        </p:nvSpPr>
        <p:spPr>
          <a:xfrm>
            <a:off x="428281" y="768713"/>
            <a:ext cx="7604549" cy="3830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/>
              <a:t>缺点</a:t>
            </a:r>
            <a:endParaRPr lang="en-US" altLang="zh-CN" sz="2000" b="1" dirty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/>
              <a:t>模型</a:t>
            </a:r>
            <a:endParaRPr lang="en-US" altLang="zh-CN" b="1" dirty="0"/>
          </a:p>
          <a:p>
            <a:pPr marL="742950" lvl="1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/>
              <a:t>有些地方可解释性不高</a:t>
            </a:r>
            <a:r>
              <a:rPr lang="zh-CN" altLang="en-US" sz="1200" b="1" dirty="0"/>
              <a:t>（过于粗暴）</a:t>
            </a:r>
            <a:endParaRPr lang="en-US" altLang="zh-CN" sz="1200" b="1" dirty="0"/>
          </a:p>
          <a:p>
            <a:pPr marL="742950" lvl="1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/>
              <a:t>几乎没有数学建模，没有用理论</a:t>
            </a:r>
            <a:r>
              <a:rPr lang="zh-CN" altLang="en-US" sz="1200" b="1" dirty="0"/>
              <a:t>（公式推导）</a:t>
            </a:r>
            <a:r>
              <a:rPr lang="zh-CN" altLang="en-US" b="1" dirty="0"/>
              <a:t>说明模型的合理性</a:t>
            </a:r>
            <a:endParaRPr lang="en-US" altLang="zh-CN" b="1" dirty="0"/>
          </a:p>
          <a:p>
            <a:pPr marL="742950" lvl="1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/>
              <a:t>一言不合</a:t>
            </a:r>
            <a:r>
              <a:rPr lang="en-US" altLang="zh-CN" b="1" dirty="0">
                <a:solidFill>
                  <a:srgbClr val="0070C0"/>
                </a:solidFill>
              </a:rPr>
              <a:t>attention</a:t>
            </a:r>
            <a:r>
              <a:rPr lang="zh-CN" altLang="en-US" b="1" dirty="0">
                <a:solidFill>
                  <a:srgbClr val="0070C0"/>
                </a:solidFill>
              </a:rPr>
              <a:t>，</a:t>
            </a:r>
            <a:r>
              <a:rPr lang="zh-CN" altLang="en-US" b="1" dirty="0"/>
              <a:t>一言不合</a:t>
            </a:r>
            <a:r>
              <a:rPr lang="en-US" altLang="zh-CN" b="1" dirty="0" err="1">
                <a:solidFill>
                  <a:srgbClr val="0070C0"/>
                </a:solidFill>
              </a:rPr>
              <a:t>concat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/>
              <a:t>研究点</a:t>
            </a:r>
            <a:endParaRPr lang="en-US" altLang="zh-CN" b="1" dirty="0"/>
          </a:p>
          <a:p>
            <a:pPr marL="742950" lvl="1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/>
              <a:t>标题仅定位在提取周常偏好</a:t>
            </a:r>
            <a:r>
              <a:rPr lang="zh-CN" altLang="en-US" sz="1200" b="1" dirty="0"/>
              <a:t>（不够</a:t>
            </a:r>
            <a:r>
              <a:rPr lang="en-US" altLang="zh-CN" sz="1200" b="1" dirty="0"/>
              <a:t>elaborate </a:t>
            </a:r>
            <a:r>
              <a:rPr lang="zh-CN" altLang="en-US" sz="1200" b="1" dirty="0"/>
              <a:t>？）</a:t>
            </a:r>
            <a:endParaRPr lang="en-US" altLang="zh-CN" b="1" dirty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/>
              <a:t>论文</a:t>
            </a:r>
            <a:endParaRPr lang="en-US" altLang="zh-CN" b="1" dirty="0"/>
          </a:p>
          <a:p>
            <a:pPr marL="742950" lvl="1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 dirty="0"/>
              <a:t>图表、算法不够丰富</a:t>
            </a:r>
            <a:r>
              <a:rPr lang="zh-CN" altLang="en-US" sz="1200" b="1" dirty="0"/>
              <a:t>（会议风格问题？）</a:t>
            </a: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377961-067C-40E8-9C0E-92B3EC62D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84" y="4584233"/>
            <a:ext cx="6937133" cy="16510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30B258-41C9-473B-B3EB-8F76E007E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296" y="3429000"/>
            <a:ext cx="2273826" cy="266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95515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0390A8-A470-4C3C-81BD-F9C2724E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95655"/>
      </p:ext>
    </p:extLst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C8946CC-BEC1-48E1-A353-9B1EA528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2B53DF3-67B3-48F8-9B28-ECFDEA3B1511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0B9B4DD-0531-4813-885C-F4BF7902789E}"/>
              </a:ext>
            </a:extLst>
          </p:cNvPr>
          <p:cNvGrpSpPr/>
          <p:nvPr/>
        </p:nvGrpSpPr>
        <p:grpSpPr>
          <a:xfrm>
            <a:off x="2131901" y="1821035"/>
            <a:ext cx="4880198" cy="3215929"/>
            <a:chOff x="2131902" y="1592748"/>
            <a:chExt cx="4880198" cy="3215929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A123CDE2-2DAE-404B-B3BD-41E67B131C0F}"/>
                </a:ext>
              </a:extLst>
            </p:cNvPr>
            <p:cNvGrpSpPr/>
            <p:nvPr/>
          </p:nvGrpSpPr>
          <p:grpSpPr>
            <a:xfrm>
              <a:off x="2131902" y="1592748"/>
              <a:ext cx="4880195" cy="461665"/>
              <a:chOff x="2318742" y="2198492"/>
              <a:chExt cx="4880195" cy="461665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B71471E-29A2-418F-9A0F-2A046E7A9A4F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1</a:t>
                </a: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 背景</a:t>
                </a:r>
                <a:endPara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54" name="Google Shape;863;p65">
                <a:extLst>
                  <a:ext uri="{FF2B5EF4-FFF2-40B4-BE49-F238E27FC236}">
                    <a16:creationId xmlns:a16="http://schemas.microsoft.com/office/drawing/2014/main" id="{4ADC0B0C-EF10-4E77-8A37-51CD9C26CD1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55" name="Google Shape;864;p65">
                  <a:extLst>
                    <a:ext uri="{FF2B5EF4-FFF2-40B4-BE49-F238E27FC236}">
                      <a16:creationId xmlns:a16="http://schemas.microsoft.com/office/drawing/2014/main" id="{8633226D-7206-4DB5-A776-C9D8B53C03ED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865;p65">
                  <a:extLst>
                    <a:ext uri="{FF2B5EF4-FFF2-40B4-BE49-F238E27FC236}">
                      <a16:creationId xmlns:a16="http://schemas.microsoft.com/office/drawing/2014/main" id="{048F5B53-EE26-48D6-B008-2E0129A43C73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" name="Google Shape;863;p65">
                <a:extLst>
                  <a:ext uri="{FF2B5EF4-FFF2-40B4-BE49-F238E27FC236}">
                    <a16:creationId xmlns:a16="http://schemas.microsoft.com/office/drawing/2014/main" id="{3DC19A0F-2BF0-4436-A4FF-29971F96A4C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62" name="Google Shape;864;p65">
                  <a:extLst>
                    <a:ext uri="{FF2B5EF4-FFF2-40B4-BE49-F238E27FC236}">
                      <a16:creationId xmlns:a16="http://schemas.microsoft.com/office/drawing/2014/main" id="{67FE0191-57C7-47E9-8E4B-E7584C0F7132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865;p65">
                  <a:extLst>
                    <a:ext uri="{FF2B5EF4-FFF2-40B4-BE49-F238E27FC236}">
                      <a16:creationId xmlns:a16="http://schemas.microsoft.com/office/drawing/2014/main" id="{4F6085A6-AB9A-4428-BB25-809BCB063E78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A5C38A0A-6144-4B25-90E9-14E4B4FC5B07}"/>
                </a:ext>
              </a:extLst>
            </p:cNvPr>
            <p:cNvGrpSpPr/>
            <p:nvPr/>
          </p:nvGrpSpPr>
          <p:grpSpPr>
            <a:xfrm>
              <a:off x="2131920" y="2511839"/>
              <a:ext cx="4880180" cy="461665"/>
              <a:chOff x="2318759" y="1856293"/>
              <a:chExt cx="4880180" cy="461665"/>
            </a:xfrm>
          </p:grpSpPr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29FADD8-34BB-40E9-B1AB-0484EA3FD477}"/>
                  </a:ext>
                </a:extLst>
              </p:cNvPr>
              <p:cNvSpPr txBox="1"/>
              <p:nvPr/>
            </p:nvSpPr>
            <p:spPr>
              <a:xfrm>
                <a:off x="2692430" y="1856293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2 </a:t>
                </a: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建模</a:t>
                </a:r>
                <a:endPara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67" name="Google Shape;863;p65">
                <a:extLst>
                  <a:ext uri="{FF2B5EF4-FFF2-40B4-BE49-F238E27FC236}">
                    <a16:creationId xmlns:a16="http://schemas.microsoft.com/office/drawing/2014/main" id="{1A0C0ED6-DEAC-46C1-B76F-8B91F0DDC33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59" y="1997124"/>
                <a:ext cx="190136" cy="180003"/>
                <a:chOff x="4660328" y="1756396"/>
                <a:chExt cx="68346" cy="58101"/>
              </a:xfrm>
            </p:grpSpPr>
            <p:sp>
              <p:nvSpPr>
                <p:cNvPr id="71" name="Google Shape;864;p65">
                  <a:extLst>
                    <a:ext uri="{FF2B5EF4-FFF2-40B4-BE49-F238E27FC236}">
                      <a16:creationId xmlns:a16="http://schemas.microsoft.com/office/drawing/2014/main" id="{D3CE48AE-ABB1-4E9C-A319-E0F0F984F0F8}"/>
                    </a:ext>
                  </a:extLst>
                </p:cNvPr>
                <p:cNvSpPr/>
                <p:nvPr/>
              </p:nvSpPr>
              <p:spPr>
                <a:xfrm>
                  <a:off x="4660328" y="1756396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865;p65">
                  <a:extLst>
                    <a:ext uri="{FF2B5EF4-FFF2-40B4-BE49-F238E27FC236}">
                      <a16:creationId xmlns:a16="http://schemas.microsoft.com/office/drawing/2014/main" id="{8269F253-A108-45BF-9CBB-4FF8DD0A91B2}"/>
                    </a:ext>
                  </a:extLst>
                </p:cNvPr>
                <p:cNvSpPr/>
                <p:nvPr/>
              </p:nvSpPr>
              <p:spPr>
                <a:xfrm>
                  <a:off x="4690974" y="1756397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" name="Google Shape;863;p65">
                <a:extLst>
                  <a:ext uri="{FF2B5EF4-FFF2-40B4-BE49-F238E27FC236}">
                    <a16:creationId xmlns:a16="http://schemas.microsoft.com/office/drawing/2014/main" id="{18FBA4FF-9847-42A0-8DB4-D9C51DF55E8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78" y="1997124"/>
                <a:ext cx="190161" cy="180003"/>
                <a:chOff x="4660322" y="1756396"/>
                <a:chExt cx="68355" cy="58101"/>
              </a:xfrm>
            </p:grpSpPr>
            <p:sp>
              <p:nvSpPr>
                <p:cNvPr id="69" name="Google Shape;864;p65">
                  <a:extLst>
                    <a:ext uri="{FF2B5EF4-FFF2-40B4-BE49-F238E27FC236}">
                      <a16:creationId xmlns:a16="http://schemas.microsoft.com/office/drawing/2014/main" id="{0FA1404C-4CFA-4A61-B062-258831C1160A}"/>
                    </a:ext>
                  </a:extLst>
                </p:cNvPr>
                <p:cNvSpPr/>
                <p:nvPr/>
              </p:nvSpPr>
              <p:spPr>
                <a:xfrm>
                  <a:off x="4660322" y="1756396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865;p65">
                  <a:extLst>
                    <a:ext uri="{FF2B5EF4-FFF2-40B4-BE49-F238E27FC236}">
                      <a16:creationId xmlns:a16="http://schemas.microsoft.com/office/drawing/2014/main" id="{B6BFE796-4519-4538-89A4-518D0E0D7911}"/>
                    </a:ext>
                  </a:extLst>
                </p:cNvPr>
                <p:cNvSpPr/>
                <p:nvPr/>
              </p:nvSpPr>
              <p:spPr>
                <a:xfrm>
                  <a:off x="4690977" y="1756397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C6D27B7E-C412-471D-BB00-ACEA25B0DE90}"/>
                </a:ext>
              </a:extLst>
            </p:cNvPr>
            <p:cNvGrpSpPr/>
            <p:nvPr/>
          </p:nvGrpSpPr>
          <p:grpSpPr>
            <a:xfrm>
              <a:off x="2131903" y="3429000"/>
              <a:ext cx="4880195" cy="461665"/>
              <a:chOff x="2318742" y="1512164"/>
              <a:chExt cx="4880195" cy="461665"/>
            </a:xfrm>
          </p:grpSpPr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ED41DA2-7719-4417-A7ED-C2471F21E04E}"/>
                  </a:ext>
                </a:extLst>
              </p:cNvPr>
              <p:cNvSpPr txBox="1"/>
              <p:nvPr/>
            </p:nvSpPr>
            <p:spPr>
              <a:xfrm>
                <a:off x="2692421" y="1512164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3 </a:t>
                </a: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实验</a:t>
                </a:r>
                <a:endPara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76" name="Google Shape;863;p65">
                <a:extLst>
                  <a:ext uri="{FF2B5EF4-FFF2-40B4-BE49-F238E27FC236}">
                    <a16:creationId xmlns:a16="http://schemas.microsoft.com/office/drawing/2014/main" id="{A3ABAFA8-F41B-4553-BC0F-3E752DEF9A2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1652992"/>
                <a:ext cx="190147" cy="180000"/>
                <a:chOff x="4660325" y="1645317"/>
                <a:chExt cx="68350" cy="58100"/>
              </a:xfrm>
            </p:grpSpPr>
            <p:sp>
              <p:nvSpPr>
                <p:cNvPr id="80" name="Google Shape;864;p65">
                  <a:extLst>
                    <a:ext uri="{FF2B5EF4-FFF2-40B4-BE49-F238E27FC236}">
                      <a16:creationId xmlns:a16="http://schemas.microsoft.com/office/drawing/2014/main" id="{6F6388AD-8CE0-42BA-A565-CD00CE191C00}"/>
                    </a:ext>
                  </a:extLst>
                </p:cNvPr>
                <p:cNvSpPr/>
                <p:nvPr/>
              </p:nvSpPr>
              <p:spPr>
                <a:xfrm>
                  <a:off x="4660325" y="1645317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65;p65">
                  <a:extLst>
                    <a:ext uri="{FF2B5EF4-FFF2-40B4-BE49-F238E27FC236}">
                      <a16:creationId xmlns:a16="http://schemas.microsoft.com/office/drawing/2014/main" id="{2800AFF5-816E-4DAE-93BC-479A88E1F108}"/>
                    </a:ext>
                  </a:extLst>
                </p:cNvPr>
                <p:cNvSpPr/>
                <p:nvPr/>
              </p:nvSpPr>
              <p:spPr>
                <a:xfrm>
                  <a:off x="4690975" y="1645317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" name="Google Shape;863;p65">
                <a:extLst>
                  <a:ext uri="{FF2B5EF4-FFF2-40B4-BE49-F238E27FC236}">
                    <a16:creationId xmlns:a16="http://schemas.microsoft.com/office/drawing/2014/main" id="{3B65F60A-8590-4C8B-A8D5-3A08489EF75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1652992"/>
                <a:ext cx="190147" cy="180000"/>
                <a:chOff x="4660325" y="1645317"/>
                <a:chExt cx="68350" cy="58100"/>
              </a:xfrm>
            </p:grpSpPr>
            <p:sp>
              <p:nvSpPr>
                <p:cNvPr id="78" name="Google Shape;864;p65">
                  <a:extLst>
                    <a:ext uri="{FF2B5EF4-FFF2-40B4-BE49-F238E27FC236}">
                      <a16:creationId xmlns:a16="http://schemas.microsoft.com/office/drawing/2014/main" id="{D832B29D-82E8-4D3D-9B5E-343B233BAAED}"/>
                    </a:ext>
                  </a:extLst>
                </p:cNvPr>
                <p:cNvSpPr/>
                <p:nvPr/>
              </p:nvSpPr>
              <p:spPr>
                <a:xfrm>
                  <a:off x="4660325" y="1645317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865;p65">
                  <a:extLst>
                    <a:ext uri="{FF2B5EF4-FFF2-40B4-BE49-F238E27FC236}">
                      <a16:creationId xmlns:a16="http://schemas.microsoft.com/office/drawing/2014/main" id="{96F8990F-7217-425D-B5F5-66D78FF09926}"/>
                    </a:ext>
                  </a:extLst>
                </p:cNvPr>
                <p:cNvSpPr/>
                <p:nvPr/>
              </p:nvSpPr>
              <p:spPr>
                <a:xfrm>
                  <a:off x="4690975" y="1645317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A21B543-8361-49F7-8D90-50F899D952A8}"/>
                </a:ext>
              </a:extLst>
            </p:cNvPr>
            <p:cNvGrpSpPr/>
            <p:nvPr/>
          </p:nvGrpSpPr>
          <p:grpSpPr>
            <a:xfrm>
              <a:off x="2131902" y="4347012"/>
              <a:ext cx="4880195" cy="461665"/>
              <a:chOff x="2131902" y="4347012"/>
              <a:chExt cx="4880195" cy="461665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2D07F4D-95D2-4A86-B38D-241FE9D0B3F4}"/>
                  </a:ext>
                </a:extLst>
              </p:cNvPr>
              <p:cNvSpPr txBox="1"/>
              <p:nvPr/>
            </p:nvSpPr>
            <p:spPr>
              <a:xfrm>
                <a:off x="2505582" y="4347012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4 </a:t>
                </a:r>
                <a:r>
                  <a:rPr lang="zh-CN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总结</a:t>
                </a:r>
                <a:endPara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sp>
            <p:nvSpPr>
              <p:cNvPr id="32" name="Google Shape;864;p65">
                <a:extLst>
                  <a:ext uri="{FF2B5EF4-FFF2-40B4-BE49-F238E27FC236}">
                    <a16:creationId xmlns:a16="http://schemas.microsoft.com/office/drawing/2014/main" id="{6EBE017C-6397-47F5-9913-5D823E8EC86B}"/>
                  </a:ext>
                </a:extLst>
              </p:cNvPr>
              <p:cNvSpPr/>
              <p:nvPr/>
            </p:nvSpPr>
            <p:spPr>
              <a:xfrm>
                <a:off x="2131902" y="4487851"/>
                <a:ext cx="10488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15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3C3C8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65;p65">
                <a:extLst>
                  <a:ext uri="{FF2B5EF4-FFF2-40B4-BE49-F238E27FC236}">
                    <a16:creationId xmlns:a16="http://schemas.microsoft.com/office/drawing/2014/main" id="{8C4FA53B-9354-4A59-A638-D9CE978DB970}"/>
                  </a:ext>
                </a:extLst>
              </p:cNvPr>
              <p:cNvSpPr/>
              <p:nvPr/>
            </p:nvSpPr>
            <p:spPr>
              <a:xfrm>
                <a:off x="2217169" y="4487851"/>
                <a:ext cx="10488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08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3C3C8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64;p65">
                <a:extLst>
                  <a:ext uri="{FF2B5EF4-FFF2-40B4-BE49-F238E27FC236}">
                    <a16:creationId xmlns:a16="http://schemas.microsoft.com/office/drawing/2014/main" id="{6691653E-820C-465B-9B2F-2F0F33A0BE96}"/>
                  </a:ext>
                </a:extLst>
              </p:cNvPr>
              <p:cNvSpPr/>
              <p:nvPr/>
            </p:nvSpPr>
            <p:spPr>
              <a:xfrm flipH="1">
                <a:off x="6907217" y="4487851"/>
                <a:ext cx="10488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15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3C3C8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65;p65">
                <a:extLst>
                  <a:ext uri="{FF2B5EF4-FFF2-40B4-BE49-F238E27FC236}">
                    <a16:creationId xmlns:a16="http://schemas.microsoft.com/office/drawing/2014/main" id="{2A14A731-2337-41C6-AE86-75E349BBD188}"/>
                  </a:ext>
                </a:extLst>
              </p:cNvPr>
              <p:cNvSpPr/>
              <p:nvPr/>
            </p:nvSpPr>
            <p:spPr>
              <a:xfrm flipH="1">
                <a:off x="6821950" y="4487851"/>
                <a:ext cx="10488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2324" extrusionOk="0">
                    <a:moveTo>
                      <a:pt x="346" y="1"/>
                    </a:moveTo>
                    <a:lnTo>
                      <a:pt x="0" y="354"/>
                    </a:lnTo>
                    <a:lnTo>
                      <a:pt x="808" y="1162"/>
                    </a:lnTo>
                    <a:lnTo>
                      <a:pt x="0" y="1977"/>
                    </a:lnTo>
                    <a:lnTo>
                      <a:pt x="346" y="2323"/>
                    </a:lnTo>
                    <a:lnTo>
                      <a:pt x="1508" y="1162"/>
                    </a:lnTo>
                    <a:lnTo>
                      <a:pt x="34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3C3C8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1437407"/>
      </p:ext>
    </p:extLst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1F092-294D-4529-AC3E-BA07023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DC87FC0-D6E5-4D5A-9F2E-730058CAC4F3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CD57894-626F-4A5E-9F8A-3E71EDD07724}"/>
              </a:ext>
            </a:extLst>
          </p:cNvPr>
          <p:cNvGrpSpPr/>
          <p:nvPr/>
        </p:nvGrpSpPr>
        <p:grpSpPr>
          <a:xfrm>
            <a:off x="1881062" y="2312043"/>
            <a:ext cx="5381876" cy="2233913"/>
            <a:chOff x="1549246" y="2295061"/>
            <a:chExt cx="5910728" cy="2233913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6D6FE42-AEE7-409F-BD38-6AC28BBB12C5}"/>
                </a:ext>
              </a:extLst>
            </p:cNvPr>
            <p:cNvGrpSpPr/>
            <p:nvPr/>
          </p:nvGrpSpPr>
          <p:grpSpPr>
            <a:xfrm>
              <a:off x="1549246" y="3167389"/>
              <a:ext cx="1843124" cy="523220"/>
              <a:chOff x="1104898" y="1549242"/>
              <a:chExt cx="1843124" cy="523220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70546FE-631B-4E94-B7AB-EF39735194C7}"/>
                  </a:ext>
                </a:extLst>
              </p:cNvPr>
              <p:cNvSpPr txBox="1"/>
              <p:nvPr/>
            </p:nvSpPr>
            <p:spPr>
              <a:xfrm>
                <a:off x="1463657" y="1549242"/>
                <a:ext cx="14843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</a:t>
                </a:r>
                <a:r>
                  <a:rPr lang="zh-CN" altLang="en-US" sz="2800" b="1" spc="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背景</a:t>
                </a:r>
              </a:p>
            </p:txBody>
          </p:sp>
          <p:grpSp>
            <p:nvGrpSpPr>
              <p:cNvPr id="28" name="Google Shape;1483;p78">
                <a:extLst>
                  <a:ext uri="{FF2B5EF4-FFF2-40B4-BE49-F238E27FC236}">
                    <a16:creationId xmlns:a16="http://schemas.microsoft.com/office/drawing/2014/main" id="{7FAFB9F4-AA02-45F0-89C3-BA9E44F80C8C}"/>
                  </a:ext>
                </a:extLst>
              </p:cNvPr>
              <p:cNvGrpSpPr/>
              <p:nvPr/>
            </p:nvGrpSpPr>
            <p:grpSpPr>
              <a:xfrm>
                <a:off x="1104898" y="1661974"/>
                <a:ext cx="206582" cy="297757"/>
                <a:chOff x="5083925" y="2066350"/>
                <a:chExt cx="28825" cy="41550"/>
              </a:xfrm>
            </p:grpSpPr>
            <p:sp>
              <p:nvSpPr>
                <p:cNvPr id="29" name="Google Shape;1484;p78">
                  <a:extLst>
                    <a:ext uri="{FF2B5EF4-FFF2-40B4-BE49-F238E27FC236}">
                      <a16:creationId xmlns:a16="http://schemas.microsoft.com/office/drawing/2014/main" id="{24ADBC5F-0B51-45CB-B0FF-6E821513F4F5}"/>
                    </a:ext>
                  </a:extLst>
                </p:cNvPr>
                <p:cNvSpPr/>
                <p:nvPr/>
              </p:nvSpPr>
              <p:spPr>
                <a:xfrm>
                  <a:off x="5084050" y="2066350"/>
                  <a:ext cx="28700" cy="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662" extrusionOk="0">
                      <a:moveTo>
                        <a:pt x="52" y="1"/>
                      </a:moveTo>
                      <a:cubicBezTo>
                        <a:pt x="27" y="1"/>
                        <a:pt x="0" y="24"/>
                        <a:pt x="0" y="56"/>
                      </a:cubicBezTo>
                      <a:lnTo>
                        <a:pt x="0" y="200"/>
                      </a:lnTo>
                      <a:cubicBezTo>
                        <a:pt x="0" y="243"/>
                        <a:pt x="22" y="279"/>
                        <a:pt x="51" y="308"/>
                      </a:cubicBezTo>
                      <a:lnTo>
                        <a:pt x="700" y="791"/>
                      </a:lnTo>
                      <a:cubicBezTo>
                        <a:pt x="729" y="813"/>
                        <a:pt x="729" y="849"/>
                        <a:pt x="700" y="871"/>
                      </a:cubicBezTo>
                      <a:lnTo>
                        <a:pt x="51" y="1354"/>
                      </a:lnTo>
                      <a:cubicBezTo>
                        <a:pt x="22" y="1383"/>
                        <a:pt x="0" y="1419"/>
                        <a:pt x="0" y="1462"/>
                      </a:cubicBezTo>
                      <a:lnTo>
                        <a:pt x="0" y="1613"/>
                      </a:lnTo>
                      <a:cubicBezTo>
                        <a:pt x="0" y="1639"/>
                        <a:pt x="26" y="1661"/>
                        <a:pt x="51" y="1661"/>
                      </a:cubicBezTo>
                      <a:cubicBezTo>
                        <a:pt x="61" y="1661"/>
                        <a:pt x="71" y="1658"/>
                        <a:pt x="80" y="1649"/>
                      </a:cubicBezTo>
                      <a:lnTo>
                        <a:pt x="1111" y="878"/>
                      </a:lnTo>
                      <a:cubicBezTo>
                        <a:pt x="1147" y="856"/>
                        <a:pt x="1147" y="806"/>
                        <a:pt x="1111" y="784"/>
                      </a:cubicBezTo>
                      <a:lnTo>
                        <a:pt x="80" y="12"/>
                      </a:lnTo>
                      <a:cubicBezTo>
                        <a:pt x="72" y="4"/>
                        <a:pt x="62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024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485;p78">
                  <a:extLst>
                    <a:ext uri="{FF2B5EF4-FFF2-40B4-BE49-F238E27FC236}">
                      <a16:creationId xmlns:a16="http://schemas.microsoft.com/office/drawing/2014/main" id="{37BBF488-1A16-4059-8F26-4529511C82AE}"/>
                    </a:ext>
                  </a:extLst>
                </p:cNvPr>
                <p:cNvSpPr/>
                <p:nvPr/>
              </p:nvSpPr>
              <p:spPr>
                <a:xfrm>
                  <a:off x="5083925" y="2081325"/>
                  <a:ext cx="88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64" extrusionOk="0">
                      <a:moveTo>
                        <a:pt x="53" y="0"/>
                      </a:moveTo>
                      <a:cubicBezTo>
                        <a:pt x="25" y="0"/>
                        <a:pt x="0" y="24"/>
                        <a:pt x="5" y="55"/>
                      </a:cubicBezTo>
                      <a:lnTo>
                        <a:pt x="5" y="416"/>
                      </a:lnTo>
                      <a:cubicBezTo>
                        <a:pt x="5" y="442"/>
                        <a:pt x="31" y="464"/>
                        <a:pt x="56" y="464"/>
                      </a:cubicBezTo>
                      <a:cubicBezTo>
                        <a:pt x="66" y="464"/>
                        <a:pt x="76" y="460"/>
                        <a:pt x="85" y="452"/>
                      </a:cubicBezTo>
                      <a:lnTo>
                        <a:pt x="323" y="279"/>
                      </a:lnTo>
                      <a:cubicBezTo>
                        <a:pt x="352" y="257"/>
                        <a:pt x="352" y="207"/>
                        <a:pt x="323" y="185"/>
                      </a:cubicBezTo>
                      <a:lnTo>
                        <a:pt x="85" y="12"/>
                      </a:lnTo>
                      <a:cubicBezTo>
                        <a:pt x="75" y="4"/>
                        <a:pt x="63" y="0"/>
                        <a:pt x="53" y="0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B122D93-9830-4131-886A-16CBB3F17B29}"/>
                </a:ext>
              </a:extLst>
            </p:cNvPr>
            <p:cNvSpPr txBox="1"/>
            <p:nvPr/>
          </p:nvSpPr>
          <p:spPr>
            <a:xfrm>
              <a:off x="4426208" y="4030798"/>
              <a:ext cx="2270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挑战与创新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E02492D-66B2-4D59-9B1D-A1740FF47339}"/>
                </a:ext>
              </a:extLst>
            </p:cNvPr>
            <p:cNvSpPr txBox="1"/>
            <p:nvPr/>
          </p:nvSpPr>
          <p:spPr>
            <a:xfrm>
              <a:off x="4426206" y="3144673"/>
              <a:ext cx="21374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注意力机制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5E55FCD-9D03-48E3-AEA1-5A12479574C3}"/>
                </a:ext>
              </a:extLst>
            </p:cNvPr>
            <p:cNvSpPr txBox="1"/>
            <p:nvPr/>
          </p:nvSpPr>
          <p:spPr>
            <a:xfrm>
              <a:off x="4426206" y="2331574"/>
              <a:ext cx="3033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anose="020B0503020204020204" pitchFamily="34" charset="-122"/>
                </a:rPr>
                <a:t>Next-POI</a:t>
              </a:r>
              <a:r>
                <a:rPr lang="zh-CN" altLang="en-US" sz="2400" b="1" spc="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推荐</a:t>
              </a: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30ADFAD-6C0E-4268-BBCF-EC37DCF5A430}"/>
                </a:ext>
              </a:extLst>
            </p:cNvPr>
            <p:cNvCxnSpPr>
              <a:cxnSpLocks/>
            </p:cNvCxnSpPr>
            <p:nvPr/>
          </p:nvCxnSpPr>
          <p:spPr>
            <a:xfrm>
              <a:off x="4009131" y="2295061"/>
              <a:ext cx="0" cy="2233913"/>
            </a:xfrm>
            <a:prstGeom prst="line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0508038"/>
      </p:ext>
    </p:extLst>
  </p:cSld>
  <p:clrMapOvr>
    <a:masterClrMapping/>
  </p:clrMapOvr>
  <p:transition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944522"/>
            <a:ext cx="3934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背景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 - POI 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推荐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EB8AC3-F3C1-413B-933C-49EAC624207E}"/>
              </a:ext>
            </a:extLst>
          </p:cNvPr>
          <p:cNvSpPr/>
          <p:nvPr/>
        </p:nvSpPr>
        <p:spPr>
          <a:xfrm>
            <a:off x="428281" y="1584244"/>
            <a:ext cx="7193525" cy="2187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POI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Point of Interest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（兴趣点）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eg.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饭店、电影院等</a:t>
            </a:r>
            <a:endParaRPr lang="en-US" altLang="zh-CN" sz="1600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地理信息系统中的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某个地标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名称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类别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经纬度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等信息  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1600" dirty="0"/>
          </a:p>
          <a:p>
            <a:pPr>
              <a:lnSpc>
                <a:spcPct val="125000"/>
              </a:lnSpc>
            </a:pPr>
            <a:endParaRPr lang="en-US" altLang="zh-CN" sz="2000" b="1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A39419D-F417-405C-9376-E931C4D6E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072" y="1350007"/>
            <a:ext cx="2755909" cy="1638322"/>
          </a:xfrm>
          <a:prstGeom prst="roundRect">
            <a:avLst>
              <a:gd name="adj" fmla="val 8594"/>
            </a:avLst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3A8B4E6C-E4C2-4C84-A302-41488831EF9B}"/>
              </a:ext>
            </a:extLst>
          </p:cNvPr>
          <p:cNvGrpSpPr/>
          <p:nvPr/>
        </p:nvGrpSpPr>
        <p:grpSpPr>
          <a:xfrm>
            <a:off x="4025043" y="3678765"/>
            <a:ext cx="1298472" cy="2225439"/>
            <a:chOff x="3761340" y="3527713"/>
            <a:chExt cx="1298472" cy="2225439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6EEE1DC2-9887-4CB8-AD2F-FE1C684AB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61340" y="3527713"/>
              <a:ext cx="1298472" cy="1189942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1EFF5AA-6AA4-42F9-8ADD-5C9C31773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9161" y="5107473"/>
              <a:ext cx="518759" cy="501264"/>
            </a:xfrm>
            <a:prstGeom prst="rect">
              <a:avLst/>
            </a:prstGeom>
          </p:spPr>
        </p:pic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194A484F-A98B-4DA7-A144-19D3799E0086}"/>
                </a:ext>
              </a:extLst>
            </p:cNvPr>
            <p:cNvSpPr/>
            <p:nvPr/>
          </p:nvSpPr>
          <p:spPr>
            <a:xfrm>
              <a:off x="4009299" y="5027597"/>
              <a:ext cx="750879" cy="725555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D74529C-2013-49D0-B571-51590C197974}"/>
              </a:ext>
            </a:extLst>
          </p:cNvPr>
          <p:cNvGrpSpPr/>
          <p:nvPr/>
        </p:nvGrpSpPr>
        <p:grpSpPr>
          <a:xfrm>
            <a:off x="1190886" y="3687054"/>
            <a:ext cx="1298472" cy="2234713"/>
            <a:chOff x="6722221" y="3534477"/>
            <a:chExt cx="1298472" cy="2234713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D116CB31-229A-498A-9021-1A285B5A8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1252" y="5122515"/>
              <a:ext cx="517952" cy="486340"/>
            </a:xfrm>
            <a:prstGeom prst="rect">
              <a:avLst/>
            </a:prstGeom>
          </p:spPr>
        </p:pic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2A93447E-E86F-4681-964D-D490EAED9151}"/>
                </a:ext>
              </a:extLst>
            </p:cNvPr>
            <p:cNvSpPr/>
            <p:nvPr/>
          </p:nvSpPr>
          <p:spPr>
            <a:xfrm>
              <a:off x="6996019" y="5043634"/>
              <a:ext cx="750879" cy="725556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69986F2E-B1F0-4034-A5E0-AA1BE55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22221" y="3534477"/>
              <a:ext cx="1298472" cy="1370134"/>
            </a:xfrm>
            <a:prstGeom prst="rect">
              <a:avLst/>
            </a:prstGeom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E78BA5F-48A1-4573-AFAD-BD4CDFD7FC84}"/>
              </a:ext>
            </a:extLst>
          </p:cNvPr>
          <p:cNvGrpSpPr/>
          <p:nvPr/>
        </p:nvGrpSpPr>
        <p:grpSpPr>
          <a:xfrm>
            <a:off x="6706314" y="3678765"/>
            <a:ext cx="1298473" cy="2234716"/>
            <a:chOff x="951161" y="3534476"/>
            <a:chExt cx="1298473" cy="2234716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7342E42E-9139-4618-9FB8-831AF7F4CB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20000" contrast="20000"/>
                      </a14:imgEffect>
                    </a14:imgLayer>
                  </a14:imgProps>
                </a:ext>
              </a:extLst>
            </a:blip>
            <a:srcRect l="12353" r="9619"/>
            <a:stretch>
              <a:fillRect/>
            </a:stretch>
          </p:blipFill>
          <p:spPr>
            <a:xfrm>
              <a:off x="951161" y="3534476"/>
              <a:ext cx="1298473" cy="1175854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F711677C-8A99-4DE9-90EF-CCE8C5862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815" y="5020274"/>
              <a:ext cx="750880" cy="748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4634028"/>
      </p:ext>
    </p:extLst>
  </p:cSld>
  <p:clrMapOvr>
    <a:masterClrMapping/>
  </p:clrMapOvr>
  <p:transition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944522"/>
            <a:ext cx="3934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背景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 - POI 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推荐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090382-0CFB-4238-A7B9-C3701FE4BDF4}"/>
              </a:ext>
            </a:extLst>
          </p:cNvPr>
          <p:cNvGrpSpPr/>
          <p:nvPr/>
        </p:nvGrpSpPr>
        <p:grpSpPr>
          <a:xfrm>
            <a:off x="959665" y="2649418"/>
            <a:ext cx="2196526" cy="2585884"/>
            <a:chOff x="150670" y="983983"/>
            <a:chExt cx="2717554" cy="3359927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5F4898AA-8E0F-490E-8291-716400288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647" y="2565402"/>
              <a:ext cx="2608983" cy="1778508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46ACD62-8A98-4D0C-8BB7-D30DE87E2126}"/>
                </a:ext>
              </a:extLst>
            </p:cNvPr>
            <p:cNvSpPr/>
            <p:nvPr/>
          </p:nvSpPr>
          <p:spPr>
            <a:xfrm>
              <a:off x="181641" y="1070730"/>
              <a:ext cx="2615989" cy="1790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15D54C0C-E18F-4988-B2E0-63C653023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670" y="1484023"/>
              <a:ext cx="1269974" cy="1282230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AED2019C-156B-4421-B691-4E211D489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10575" y="1394354"/>
              <a:ext cx="1357649" cy="1409649"/>
            </a:xfrm>
            <a:prstGeom prst="rect">
              <a:avLst/>
            </a:prstGeom>
          </p:spPr>
        </p:pic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4207531-AD4A-45C0-AABD-C6B22C53773F}"/>
                </a:ext>
              </a:extLst>
            </p:cNvPr>
            <p:cNvSpPr/>
            <p:nvPr/>
          </p:nvSpPr>
          <p:spPr>
            <a:xfrm>
              <a:off x="181641" y="983983"/>
              <a:ext cx="2615989" cy="425409"/>
            </a:xfrm>
            <a:prstGeom prst="rect">
              <a:avLst/>
            </a:prstGeom>
            <a:solidFill>
              <a:srgbClr val="FFF2CC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本地美食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920060D-ABC1-4A46-84CA-B5077BF7A830}"/>
              </a:ext>
            </a:extLst>
          </p:cNvPr>
          <p:cNvGrpSpPr/>
          <p:nvPr/>
        </p:nvGrpSpPr>
        <p:grpSpPr>
          <a:xfrm>
            <a:off x="3482225" y="2649418"/>
            <a:ext cx="2108770" cy="2570255"/>
            <a:chOff x="3189623" y="983983"/>
            <a:chExt cx="2653638" cy="3359927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9737CD42-4EE8-4659-914A-9B3ECD447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97006" y="2565402"/>
              <a:ext cx="2634485" cy="1778508"/>
            </a:xfrm>
            <a:prstGeom prst="rect">
              <a:avLst/>
            </a:prstGeom>
          </p:spPr>
        </p:pic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70B2747-635C-400A-8F63-C7E43B9A9A7E}"/>
                </a:ext>
              </a:extLst>
            </p:cNvPr>
            <p:cNvSpPr/>
            <p:nvPr/>
          </p:nvSpPr>
          <p:spPr>
            <a:xfrm>
              <a:off x="3197007" y="1070730"/>
              <a:ext cx="2646254" cy="1790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463DF260-27F5-4084-8546-A96ABF252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89623" y="1498074"/>
              <a:ext cx="1270456" cy="1256721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2253207C-0214-4881-A10E-4A03E8705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57579" y="1486375"/>
              <a:ext cx="1285682" cy="1280117"/>
            </a:xfrm>
            <a:prstGeom prst="rect">
              <a:avLst/>
            </a:prstGeom>
          </p:spPr>
        </p:pic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30A0918-440F-455C-B91C-839C0C578B16}"/>
                </a:ext>
              </a:extLst>
            </p:cNvPr>
            <p:cNvSpPr/>
            <p:nvPr/>
          </p:nvSpPr>
          <p:spPr>
            <a:xfrm>
              <a:off x="3227272" y="983983"/>
              <a:ext cx="2555461" cy="425409"/>
            </a:xfrm>
            <a:prstGeom prst="rect">
              <a:avLst/>
            </a:prstGeom>
            <a:solidFill>
              <a:srgbClr val="FFF2CC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酒店住宿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7622C75-3C6A-421C-8CA8-074375C87910}"/>
              </a:ext>
            </a:extLst>
          </p:cNvPr>
          <p:cNvGrpSpPr/>
          <p:nvPr/>
        </p:nvGrpSpPr>
        <p:grpSpPr>
          <a:xfrm>
            <a:off x="6004007" y="2649418"/>
            <a:ext cx="2180328" cy="2570255"/>
            <a:chOff x="6233540" y="983983"/>
            <a:chExt cx="2730948" cy="3359927"/>
          </a:xfrm>
        </p:grpSpPr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E8242B61-463C-42AB-AA55-5C4BAC83F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85294" y="2565402"/>
              <a:ext cx="2628571" cy="1778508"/>
            </a:xfrm>
            <a:prstGeom prst="rect">
              <a:avLst/>
            </a:prstGeom>
          </p:spPr>
        </p:pic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B41DB41-4428-44DD-9052-35387D61016F}"/>
                </a:ext>
              </a:extLst>
            </p:cNvPr>
            <p:cNvSpPr/>
            <p:nvPr/>
          </p:nvSpPr>
          <p:spPr>
            <a:xfrm>
              <a:off x="6234672" y="1070730"/>
              <a:ext cx="2729816" cy="1790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0B1DC8B1-8EC6-42B8-830B-1869609B9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75357" y="1496359"/>
              <a:ext cx="1329226" cy="1256721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BBCEA667-AB8E-498D-A578-E8ADB5725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701218" y="1495973"/>
              <a:ext cx="1263270" cy="1257107"/>
            </a:xfrm>
            <a:prstGeom prst="rect">
              <a:avLst/>
            </a:prstGeom>
          </p:spPr>
        </p:pic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0B55C84-B676-40D8-9F35-6B86393474E8}"/>
                </a:ext>
              </a:extLst>
            </p:cNvPr>
            <p:cNvSpPr/>
            <p:nvPr/>
          </p:nvSpPr>
          <p:spPr>
            <a:xfrm>
              <a:off x="6233540" y="983983"/>
              <a:ext cx="2728819" cy="425409"/>
            </a:xfrm>
            <a:prstGeom prst="rect">
              <a:avLst/>
            </a:prstGeom>
            <a:solidFill>
              <a:srgbClr val="FFF2CC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景点旅游</a:t>
              </a: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3DCE6515-97D0-4D1C-A94E-24C5A3A2A0E6}"/>
              </a:ext>
            </a:extLst>
          </p:cNvPr>
          <p:cNvSpPr txBox="1"/>
          <p:nvPr/>
        </p:nvSpPr>
        <p:spPr>
          <a:xfrm>
            <a:off x="576171" y="1635411"/>
            <a:ext cx="4572000" cy="408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/>
              <a:t>POI</a:t>
            </a:r>
            <a:r>
              <a:rPr lang="zh-CN" altLang="en-US" sz="1800" b="1" dirty="0"/>
              <a:t>推荐在生活中的应用</a:t>
            </a:r>
            <a:endParaRPr lang="en-US" altLang="zh-CN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329901"/>
      </p:ext>
    </p:extLst>
  </p:cSld>
  <p:clrMapOvr>
    <a:masterClrMapping/>
  </p:clrMapOvr>
  <p:transition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779A591B-EE13-41F2-9C0B-BD8DD8B6D7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1"/>
          <a:stretch/>
        </p:blipFill>
        <p:spPr>
          <a:xfrm>
            <a:off x="4438936" y="1866938"/>
            <a:ext cx="4304302" cy="4207433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944522"/>
            <a:ext cx="3934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背景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 - </a:t>
            </a:r>
            <a:r>
              <a:rPr lang="en-US" altLang="zh-CN" sz="2400" b="1" dirty="0">
                <a:ea typeface="微软雅黑" panose="020B0503020204020204" pitchFamily="34" charset="-122"/>
              </a:rPr>
              <a:t>POI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推荐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DCE6515-97D0-4D1C-A94E-24C5A3A2A0E6}"/>
              </a:ext>
            </a:extLst>
          </p:cNvPr>
          <p:cNvSpPr txBox="1"/>
          <p:nvPr/>
        </p:nvSpPr>
        <p:spPr>
          <a:xfrm>
            <a:off x="441099" y="1574551"/>
            <a:ext cx="2403003" cy="411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/>
              <a:t>POI</a:t>
            </a:r>
            <a:r>
              <a:rPr lang="zh-CN" altLang="en-US" sz="1800" b="1" dirty="0"/>
              <a:t>推荐基本原理</a:t>
            </a:r>
            <a:endParaRPr lang="en-US" altLang="zh-CN" sz="18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4999759-4230-47E1-BFF2-AD8A706BA486}"/>
              </a:ext>
            </a:extLst>
          </p:cNvPr>
          <p:cNvSpPr txBox="1"/>
          <p:nvPr/>
        </p:nvSpPr>
        <p:spPr>
          <a:xfrm>
            <a:off x="880575" y="5440865"/>
            <a:ext cx="252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“</a:t>
            </a:r>
            <a:r>
              <a:rPr lang="en-US" altLang="zh-CN" dirty="0"/>
              <a:t>Learned embedding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273065D-1831-4463-A303-65B404F0882B}"/>
              </a:ext>
            </a:extLst>
          </p:cNvPr>
          <p:cNvSpPr txBox="1"/>
          <p:nvPr/>
        </p:nvSpPr>
        <p:spPr>
          <a:xfrm>
            <a:off x="622491" y="4530091"/>
            <a:ext cx="278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某用户访问</a:t>
            </a:r>
            <a:r>
              <a:rPr lang="en-US" altLang="zh-CN" b="1" dirty="0"/>
              <a:t>POI</a:t>
            </a:r>
            <a:r>
              <a:rPr lang="zh-CN" altLang="en-US" b="1" dirty="0"/>
              <a:t>的序列</a:t>
            </a:r>
            <a:endParaRPr lang="en-US" altLang="zh-CN" b="1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POI embedding</a:t>
            </a:r>
            <a:r>
              <a:rPr lang="zh-CN" altLang="en-US" dirty="0"/>
              <a:t>的序列）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0C4F1F7-E525-4295-B47C-F3E33CF64AD7}"/>
              </a:ext>
            </a:extLst>
          </p:cNvPr>
          <p:cNvSpPr/>
          <p:nvPr/>
        </p:nvSpPr>
        <p:spPr>
          <a:xfrm>
            <a:off x="3687576" y="4735270"/>
            <a:ext cx="1095727" cy="235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3E63E7B-987E-4007-A288-36A4D92F840A}"/>
              </a:ext>
            </a:extLst>
          </p:cNvPr>
          <p:cNvGrpSpPr/>
          <p:nvPr/>
        </p:nvGrpSpPr>
        <p:grpSpPr>
          <a:xfrm>
            <a:off x="7713639" y="3797986"/>
            <a:ext cx="1258087" cy="944618"/>
            <a:chOff x="7561006" y="1058367"/>
            <a:chExt cx="1258087" cy="94461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00F54CF-0B78-402E-933A-5006BF0A8AA9}"/>
                </a:ext>
              </a:extLst>
            </p:cNvPr>
            <p:cNvSpPr/>
            <p:nvPr/>
          </p:nvSpPr>
          <p:spPr>
            <a:xfrm>
              <a:off x="7561007" y="1163536"/>
              <a:ext cx="193200" cy="187311"/>
            </a:xfrm>
            <a:prstGeom prst="rect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71364B1-0C13-4B3E-90F6-D63D19A661CA}"/>
                </a:ext>
              </a:extLst>
            </p:cNvPr>
            <p:cNvSpPr/>
            <p:nvPr/>
          </p:nvSpPr>
          <p:spPr>
            <a:xfrm>
              <a:off x="7561006" y="1455546"/>
              <a:ext cx="193201" cy="187311"/>
            </a:xfrm>
            <a:prstGeom prst="rect">
              <a:avLst/>
            </a:prstGeom>
            <a:solidFill>
              <a:srgbClr val="DAE8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FDB064A-87B1-4036-84D7-CAC77349A8A7}"/>
                </a:ext>
              </a:extLst>
            </p:cNvPr>
            <p:cNvSpPr/>
            <p:nvPr/>
          </p:nvSpPr>
          <p:spPr>
            <a:xfrm>
              <a:off x="7563904" y="1741661"/>
              <a:ext cx="193201" cy="187311"/>
            </a:xfrm>
            <a:prstGeom prst="rect">
              <a:avLst/>
            </a:prstGeom>
            <a:solidFill>
              <a:srgbClr val="FFE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C701819-A7B8-4CCC-9171-627BE267CBDD}"/>
                </a:ext>
              </a:extLst>
            </p:cNvPr>
            <p:cNvSpPr txBox="1"/>
            <p:nvPr/>
          </p:nvSpPr>
          <p:spPr>
            <a:xfrm>
              <a:off x="7789692" y="1058367"/>
              <a:ext cx="1029401" cy="944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zh-CN" altLang="en-US" sz="1200" dirty="0"/>
                <a:t>操作模块</a:t>
              </a:r>
              <a:endParaRPr lang="en-US" altLang="zh-CN" sz="1200" dirty="0"/>
            </a:p>
            <a:p>
              <a:pPr>
                <a:lnSpc>
                  <a:spcPct val="160000"/>
                </a:lnSpc>
              </a:pPr>
              <a:r>
                <a:rPr lang="zh-CN" altLang="en-US" sz="1200" dirty="0"/>
                <a:t>数据</a:t>
              </a:r>
              <a:endParaRPr lang="en-US" altLang="zh-CN" sz="1200" dirty="0"/>
            </a:p>
            <a:p>
              <a:pPr>
                <a:lnSpc>
                  <a:spcPct val="160000"/>
                </a:lnSpc>
              </a:pPr>
              <a:r>
                <a:rPr lang="zh-CN" altLang="en-US" sz="1200" dirty="0"/>
                <a:t>结果</a:t>
              </a:r>
              <a:endParaRPr lang="en-US" altLang="zh-CN" sz="1400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7F2E1FA-BA77-46F6-831F-753C426CCEE7}"/>
              </a:ext>
            </a:extLst>
          </p:cNvPr>
          <p:cNvSpPr txBox="1"/>
          <p:nvPr/>
        </p:nvSpPr>
        <p:spPr>
          <a:xfrm>
            <a:off x="717467" y="2838002"/>
            <a:ext cx="3345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accent1"/>
                </a:solidFill>
              </a:rPr>
              <a:t>对所有候选</a:t>
            </a:r>
            <a:r>
              <a:rPr lang="en-US" altLang="zh-CN" sz="1600" b="1" dirty="0">
                <a:solidFill>
                  <a:schemeClr val="accent1"/>
                </a:solidFill>
              </a:rPr>
              <a:t>POI</a:t>
            </a:r>
            <a:r>
              <a:rPr lang="zh-CN" altLang="en-US" sz="1600" b="1" dirty="0">
                <a:solidFill>
                  <a:schemeClr val="accent1"/>
                </a:solidFill>
              </a:rPr>
              <a:t>都打一次分</a:t>
            </a:r>
            <a:endParaRPr lang="en-US" altLang="zh-CN" sz="16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accent1"/>
                </a:solidFill>
              </a:rPr>
              <a:t>对打分排序，得到最终推荐列表</a:t>
            </a:r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E7C887F8-6C80-4EC1-B7F2-0364A1EC0430}"/>
              </a:ext>
            </a:extLst>
          </p:cNvPr>
          <p:cNvSpPr/>
          <p:nvPr/>
        </p:nvSpPr>
        <p:spPr>
          <a:xfrm>
            <a:off x="3687577" y="5574222"/>
            <a:ext cx="569792" cy="235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264226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 animBg="1"/>
      <p:bldP spid="16" grpId="0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944522"/>
            <a:ext cx="3934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背景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 - </a:t>
            </a:r>
            <a:r>
              <a:rPr lang="en-US" altLang="zh-CN" sz="2400" b="1" dirty="0">
                <a:ea typeface="微软雅黑" panose="020B0503020204020204" pitchFamily="34" charset="-122"/>
              </a:rPr>
              <a:t>POI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推荐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DCE6515-97D0-4D1C-A94E-24C5A3A2A0E6}"/>
              </a:ext>
            </a:extLst>
          </p:cNvPr>
          <p:cNvSpPr txBox="1"/>
          <p:nvPr/>
        </p:nvSpPr>
        <p:spPr>
          <a:xfrm>
            <a:off x="441099" y="1574551"/>
            <a:ext cx="2862540" cy="411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/>
              <a:t>短期偏好 </a:t>
            </a:r>
            <a:r>
              <a:rPr lang="en-US" altLang="zh-CN" sz="1800" b="1" dirty="0"/>
              <a:t>&amp; </a:t>
            </a:r>
            <a:r>
              <a:rPr lang="zh-CN" altLang="en-US" b="1" dirty="0"/>
              <a:t>长</a:t>
            </a:r>
            <a:r>
              <a:rPr lang="zh-CN" altLang="en-US" sz="1800" b="1" dirty="0"/>
              <a:t>期偏好</a:t>
            </a:r>
            <a:endParaRPr lang="en-US" altLang="zh-CN" sz="1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8D07B6-4BAD-4AB2-B454-74226DFB1551}"/>
              </a:ext>
            </a:extLst>
          </p:cNvPr>
          <p:cNvSpPr txBox="1"/>
          <p:nvPr/>
        </p:nvSpPr>
        <p:spPr>
          <a:xfrm>
            <a:off x="5273075" y="2231926"/>
            <a:ext cx="30085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/>
              <a:t>长期偏好</a:t>
            </a:r>
            <a:endParaRPr lang="en-US" altLang="zh-CN" sz="1800" b="1" dirty="0"/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大部分体现出周期性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更加稳定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体现用户的整体价值取向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EE25F2-9232-4F67-B47D-2B7FFE53D330}"/>
              </a:ext>
            </a:extLst>
          </p:cNvPr>
          <p:cNvSpPr txBox="1"/>
          <p:nvPr/>
        </p:nvSpPr>
        <p:spPr>
          <a:xfrm>
            <a:off x="901692" y="2231926"/>
            <a:ext cx="37805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短</a:t>
            </a:r>
            <a:r>
              <a:rPr lang="zh-CN" altLang="en-US" sz="1800" b="1" dirty="0"/>
              <a:t>期偏好</a:t>
            </a:r>
            <a:endParaRPr lang="en-US" altLang="zh-CN" sz="1800" b="1" dirty="0"/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受用户近期生活影响较大</a:t>
            </a: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相对容易变化</a:t>
            </a: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体现用户近期对一类事物的喜好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D5DC4C-E23B-47E8-8BE2-3516DF962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827" y="3954978"/>
            <a:ext cx="3008561" cy="17828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9AF9299-FB8D-427E-9580-5E4FC68B1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632" y="3954978"/>
            <a:ext cx="2862541" cy="179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93054"/>
      </p:ext>
    </p:extLst>
  </p:cSld>
  <p:clrMapOvr>
    <a:masterClrMapping/>
  </p:clrMapOvr>
  <p:transition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938531"/>
            <a:ext cx="3934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背景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 - Next-POI 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</a:rPr>
              <a:t>推荐</a:t>
            </a: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EB8AC3-F3C1-413B-933C-49EAC624207E}"/>
              </a:ext>
            </a:extLst>
          </p:cNvPr>
          <p:cNvSpPr/>
          <p:nvPr/>
        </p:nvSpPr>
        <p:spPr>
          <a:xfrm>
            <a:off x="428281" y="1485782"/>
            <a:ext cx="7193525" cy="44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POI </a:t>
            </a:r>
            <a:r>
              <a:rPr lang="zh-CN" altLang="en-US" sz="2000" b="1" dirty="0"/>
              <a:t>推荐 </a:t>
            </a:r>
            <a:r>
              <a:rPr lang="en-US" altLang="zh-CN" sz="2000" b="1" dirty="0"/>
              <a:t>&amp; Next-POI</a:t>
            </a:r>
            <a:r>
              <a:rPr lang="zh-CN" altLang="en-US" sz="2000" b="1" dirty="0"/>
              <a:t>推荐的不同</a:t>
            </a:r>
            <a:endParaRPr lang="en-US" altLang="zh-CN" sz="2000" dirty="0"/>
          </a:p>
        </p:txBody>
      </p:sp>
      <p:sp>
        <p:nvSpPr>
          <p:cNvPr id="12" name="页脚占位符 2">
            <a:extLst>
              <a:ext uri="{FF2B5EF4-FFF2-40B4-BE49-F238E27FC236}">
                <a16:creationId xmlns:a16="http://schemas.microsoft.com/office/drawing/2014/main" id="{53F18EEA-598C-4085-BB9A-E7A3A6F86DF5}"/>
              </a:ext>
            </a:extLst>
          </p:cNvPr>
          <p:cNvSpPr txBox="1">
            <a:spLocks/>
          </p:cNvSpPr>
          <p:nvPr/>
        </p:nvSpPr>
        <p:spPr>
          <a:xfrm>
            <a:off x="428281" y="5484342"/>
            <a:ext cx="7801413" cy="92269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400" dirty="0">
                <a:solidFill>
                  <a:schemeClr val="tx1"/>
                </a:solidFill>
              </a:rPr>
              <a:t>[1] </a:t>
            </a:r>
            <a:r>
              <a:rPr lang="en-US" altLang="zh-CN" sz="1400" dirty="0" err="1">
                <a:solidFill>
                  <a:schemeClr val="tx1"/>
                </a:solidFill>
              </a:rPr>
              <a:t>Kangzhi</a:t>
            </a:r>
            <a:r>
              <a:rPr lang="en-US" altLang="zh-CN" sz="1400" dirty="0">
                <a:solidFill>
                  <a:schemeClr val="tx1"/>
                </a:solidFill>
              </a:rPr>
              <a:t> Zhao,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et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al.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Discovering Subsequence Patterns for Next POI Recommendation[C]. </a:t>
            </a:r>
            <a:r>
              <a:rPr lang="en-US" altLang="zh-CN" sz="1400" b="1" i="1" dirty="0">
                <a:solidFill>
                  <a:srgbClr val="02409A"/>
                </a:solidFill>
              </a:rPr>
              <a:t>2020 IJCAI.</a:t>
            </a:r>
            <a:endParaRPr lang="en-US" altLang="zh-CN" sz="1400" dirty="0"/>
          </a:p>
          <a:p>
            <a:pPr algn="l"/>
            <a:r>
              <a:rPr lang="en-US" altLang="zh-CN" sz="1400" dirty="0">
                <a:solidFill>
                  <a:schemeClr val="tx1"/>
                </a:solidFill>
              </a:rPr>
              <a:t>[2] </a:t>
            </a:r>
            <a:r>
              <a:rPr lang="en-US" altLang="zh-CN" sz="1400" dirty="0" err="1">
                <a:solidFill>
                  <a:schemeClr val="tx1"/>
                </a:solidFill>
              </a:rPr>
              <a:t>Ke</a:t>
            </a:r>
            <a:r>
              <a:rPr lang="en-US" altLang="zh-CN" sz="1400" dirty="0">
                <a:solidFill>
                  <a:schemeClr val="tx1"/>
                </a:solidFill>
              </a:rPr>
              <a:t> Sun,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et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al.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Where to Go Next: Modeling Long- and Short-Term User Preferences for Point-of-Interest Recommendation[C]. </a:t>
            </a:r>
            <a:r>
              <a:rPr lang="en-US" altLang="zh-CN" sz="1400" b="1" i="1" dirty="0">
                <a:solidFill>
                  <a:srgbClr val="02409A"/>
                </a:solidFill>
              </a:rPr>
              <a:t>2020 AAAI.</a:t>
            </a:r>
          </a:p>
          <a:p>
            <a:pPr algn="l"/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7342D7-1C33-4CE2-AB3A-C247E66C9BD8}"/>
              </a:ext>
            </a:extLst>
          </p:cNvPr>
          <p:cNvSpPr txBox="1"/>
          <p:nvPr/>
        </p:nvSpPr>
        <p:spPr>
          <a:xfrm>
            <a:off x="910493" y="4216086"/>
            <a:ext cx="6711313" cy="1026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/>
              <a:t>Next-POI</a:t>
            </a:r>
            <a:r>
              <a:rPr lang="zh-CN" altLang="en-US" b="1" dirty="0"/>
              <a:t>推荐</a:t>
            </a:r>
            <a:endParaRPr lang="en-US" altLang="zh-CN" sz="1600" b="1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是一般</a:t>
            </a:r>
            <a:r>
              <a:rPr lang="en-US" altLang="zh-CN" sz="1600" dirty="0"/>
              <a:t>POI</a:t>
            </a:r>
            <a:r>
              <a:rPr lang="zh-CN" altLang="en-US" sz="1600" dirty="0"/>
              <a:t>推荐的</a:t>
            </a:r>
            <a:r>
              <a:rPr lang="zh-CN" altLang="en-US" sz="1600" b="1" dirty="0"/>
              <a:t>扩充</a:t>
            </a:r>
            <a:endParaRPr lang="en-US" altLang="zh-CN" sz="1600" b="1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更侧重在历史轨迹中</a:t>
            </a:r>
            <a:r>
              <a:rPr lang="zh-CN" altLang="en-US" sz="1600" b="1" dirty="0"/>
              <a:t>挖掘用户的行动模式</a:t>
            </a:r>
            <a:r>
              <a:rPr lang="en-US" altLang="zh-CN" sz="1600" b="1" baseline="30000" dirty="0"/>
              <a:t>[1][2]</a:t>
            </a:r>
          </a:p>
        </p:txBody>
      </p:sp>
      <p:graphicFrame>
        <p:nvGraphicFramePr>
          <p:cNvPr id="16" name="表格 3">
            <a:extLst>
              <a:ext uri="{FF2B5EF4-FFF2-40B4-BE49-F238E27FC236}">
                <a16:creationId xmlns:a16="http://schemas.microsoft.com/office/drawing/2014/main" id="{395B4A16-6024-4431-B1D6-FF66021EB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856383"/>
              </p:ext>
            </p:extLst>
          </p:nvPr>
        </p:nvGraphicFramePr>
        <p:xfrm>
          <a:off x="1447798" y="2212177"/>
          <a:ext cx="624840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544">
                  <a:extLst>
                    <a:ext uri="{9D8B030D-6E8A-4147-A177-3AD203B41FA5}">
                      <a16:colId xmlns:a16="http://schemas.microsoft.com/office/drawing/2014/main" val="3925438844"/>
                    </a:ext>
                  </a:extLst>
                </a:gridCol>
                <a:gridCol w="2179072">
                  <a:extLst>
                    <a:ext uri="{9D8B030D-6E8A-4147-A177-3AD203B41FA5}">
                      <a16:colId xmlns:a16="http://schemas.microsoft.com/office/drawing/2014/main" val="1847175843"/>
                    </a:ext>
                  </a:extLst>
                </a:gridCol>
                <a:gridCol w="2009787">
                  <a:extLst>
                    <a:ext uri="{9D8B030D-6E8A-4147-A177-3AD203B41FA5}">
                      <a16:colId xmlns:a16="http://schemas.microsoft.com/office/drawing/2014/main" val="3254089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推荐类型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-POI</a:t>
                      </a:r>
                    </a:p>
                    <a:p>
                      <a:pPr algn="ctr"/>
                      <a:r>
                        <a:rPr lang="zh-CN" altLang="en-US" dirty="0"/>
                        <a:t>访问关系建模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是否结合用户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当前位置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51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POI</a:t>
                      </a:r>
                      <a:r>
                        <a:rPr lang="zh-CN" altLang="en-US" sz="1600" dirty="0"/>
                        <a:t>推荐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用户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-POI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矩阵</a:t>
                      </a:r>
                      <a:endParaRPr lang="en-US" altLang="zh-CN" sz="16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CN" sz="1600" dirty="0"/>
                        <a:t>(</a:t>
                      </a:r>
                      <a:r>
                        <a:rPr lang="zh-CN" altLang="en-US" sz="1600" dirty="0"/>
                        <a:t>类似</a:t>
                      </a:r>
                      <a:r>
                        <a:rPr lang="en-US" altLang="zh-CN" sz="1600" dirty="0"/>
                        <a:t>item</a:t>
                      </a:r>
                      <a:r>
                        <a:rPr lang="zh-CN" altLang="en-US" sz="1600" dirty="0"/>
                        <a:t>推荐</a:t>
                      </a:r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9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Next-POI</a:t>
                      </a:r>
                      <a:r>
                        <a:rPr lang="zh-CN" altLang="en-US" sz="1600" dirty="0"/>
                        <a:t>推荐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POI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序列</a:t>
                      </a:r>
                      <a:endParaRPr lang="en-US" altLang="zh-CN" sz="16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CN" sz="1600" dirty="0"/>
                        <a:t>(</a:t>
                      </a:r>
                      <a:r>
                        <a:rPr lang="zh-CN" altLang="en-US" sz="1600" dirty="0"/>
                        <a:t>时空轨迹数据</a:t>
                      </a:r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部分是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984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861732"/>
      </p:ext>
    </p:extLst>
  </p:cSld>
  <p:clrMapOvr>
    <a:masterClrMapping/>
  </p:clrMapOvr>
  <p:transition>
    <p:cover/>
  </p:transition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组会字体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16317</TotalTime>
  <Words>1138</Words>
  <Application>Microsoft Office PowerPoint</Application>
  <PresentationFormat>全屏显示(4:3)</PresentationFormat>
  <Paragraphs>262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PingFang SC</vt:lpstr>
      <vt:lpstr>等线</vt:lpstr>
      <vt:lpstr>黑体</vt:lpstr>
      <vt:lpstr>思源黑体 CN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张皓翔</dc:creator>
  <cp:lastModifiedBy>Zhang HaoXiang</cp:lastModifiedBy>
  <cp:revision>1576</cp:revision>
  <dcterms:created xsi:type="dcterms:W3CDTF">2021-05-16T02:35:10Z</dcterms:created>
  <dcterms:modified xsi:type="dcterms:W3CDTF">2021-12-09T16:11:46Z</dcterms:modified>
</cp:coreProperties>
</file>