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0" r:id="rId2"/>
    <p:sldId id="285" r:id="rId3"/>
    <p:sldId id="286" r:id="rId4"/>
    <p:sldId id="265" r:id="rId5"/>
    <p:sldId id="546" r:id="rId6"/>
    <p:sldId id="264" r:id="rId7"/>
    <p:sldId id="291" r:id="rId8"/>
    <p:sldId id="287" r:id="rId9"/>
    <p:sldId id="292" r:id="rId10"/>
    <p:sldId id="547" r:id="rId11"/>
    <p:sldId id="548" r:id="rId12"/>
    <p:sldId id="549" r:id="rId13"/>
    <p:sldId id="288" r:id="rId14"/>
    <p:sldId id="550" r:id="rId15"/>
    <p:sldId id="263" r:id="rId16"/>
    <p:sldId id="551" r:id="rId17"/>
    <p:sldId id="554" r:id="rId18"/>
    <p:sldId id="301" r:id="rId19"/>
    <p:sldId id="289" r:id="rId20"/>
    <p:sldId id="303" r:id="rId21"/>
    <p:sldId id="304" r:id="rId22"/>
    <p:sldId id="305" r:id="rId23"/>
    <p:sldId id="306" r:id="rId24"/>
    <p:sldId id="307" r:id="rId25"/>
    <p:sldId id="302" r:id="rId26"/>
    <p:sldId id="553" r:id="rId27"/>
    <p:sldId id="555" r:id="rId28"/>
    <p:sldId id="29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FFC000"/>
    <a:srgbClr val="FBE8E8"/>
    <a:srgbClr val="EFEDED"/>
    <a:srgbClr val="E92E25"/>
    <a:srgbClr val="F3F1F1"/>
    <a:srgbClr val="8D8787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67084" autoAdjust="0"/>
  </p:normalViewPr>
  <p:slideViewPr>
    <p:cSldViewPr snapToGrid="0">
      <p:cViewPr varScale="1">
        <p:scale>
          <a:sx n="58" d="100"/>
          <a:sy n="58" d="100"/>
        </p:scale>
        <p:origin x="1733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7EA57B-37E2-48F6-B79D-B85BCFC1FE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3F726F-7EBB-4A96-AE84-82B341C83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EC60D-347E-4C20-860F-D48AAB69398A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989A1E-1BFB-4070-8F90-83A0CC07E6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D44D68-D503-49BD-AF44-D3369F3E06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5C044-C10B-494C-AD69-D931E757C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ED83BF7-885A-41BF-AA61-CFC3C2AE8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B1578-9417-494C-BB39-62EA50966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160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43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35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84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46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56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31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550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279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429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23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85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369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314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33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15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03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52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9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67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5266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7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09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3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47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68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3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785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9661571" y="2151672"/>
            <a:ext cx="959481" cy="959481"/>
          </a:xfrm>
          <a:custGeom>
            <a:avLst/>
            <a:gdLst>
              <a:gd name="connsiteX0" fmla="*/ 0 w 959481"/>
              <a:gd name="connsiteY0" fmla="*/ 0 h 959481"/>
              <a:gd name="connsiteX1" fmla="*/ 959481 w 959481"/>
              <a:gd name="connsiteY1" fmla="*/ 0 h 959481"/>
              <a:gd name="connsiteX2" fmla="*/ 959481 w 959481"/>
              <a:gd name="connsiteY2" fmla="*/ 959481 h 959481"/>
              <a:gd name="connsiteX3" fmla="*/ 0 w 959481"/>
              <a:gd name="connsiteY3" fmla="*/ 959481 h 95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481" h="959481">
                <a:moveTo>
                  <a:pt x="0" y="0"/>
                </a:moveTo>
                <a:lnTo>
                  <a:pt x="959481" y="0"/>
                </a:lnTo>
                <a:lnTo>
                  <a:pt x="959481" y="959481"/>
                </a:lnTo>
                <a:lnTo>
                  <a:pt x="0" y="959481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9661571" y="3558529"/>
            <a:ext cx="959481" cy="959481"/>
          </a:xfrm>
          <a:custGeom>
            <a:avLst/>
            <a:gdLst>
              <a:gd name="connsiteX0" fmla="*/ 0 w 959481"/>
              <a:gd name="connsiteY0" fmla="*/ 0 h 959481"/>
              <a:gd name="connsiteX1" fmla="*/ 959481 w 959481"/>
              <a:gd name="connsiteY1" fmla="*/ 0 h 959481"/>
              <a:gd name="connsiteX2" fmla="*/ 959481 w 959481"/>
              <a:gd name="connsiteY2" fmla="*/ 959481 h 959481"/>
              <a:gd name="connsiteX3" fmla="*/ 0 w 959481"/>
              <a:gd name="connsiteY3" fmla="*/ 959481 h 95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481" h="959481">
                <a:moveTo>
                  <a:pt x="0" y="0"/>
                </a:moveTo>
                <a:lnTo>
                  <a:pt x="959481" y="0"/>
                </a:lnTo>
                <a:lnTo>
                  <a:pt x="959481" y="959481"/>
                </a:lnTo>
                <a:lnTo>
                  <a:pt x="0" y="959481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9661571" y="4965385"/>
            <a:ext cx="959481" cy="959481"/>
          </a:xfrm>
          <a:custGeom>
            <a:avLst/>
            <a:gdLst>
              <a:gd name="connsiteX0" fmla="*/ 0 w 959481"/>
              <a:gd name="connsiteY0" fmla="*/ 0 h 959481"/>
              <a:gd name="connsiteX1" fmla="*/ 959481 w 959481"/>
              <a:gd name="connsiteY1" fmla="*/ 0 h 959481"/>
              <a:gd name="connsiteX2" fmla="*/ 959481 w 959481"/>
              <a:gd name="connsiteY2" fmla="*/ 959481 h 959481"/>
              <a:gd name="connsiteX3" fmla="*/ 0 w 959481"/>
              <a:gd name="connsiteY3" fmla="*/ 959481 h 959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481" h="959481">
                <a:moveTo>
                  <a:pt x="0" y="0"/>
                </a:moveTo>
                <a:lnTo>
                  <a:pt x="959481" y="0"/>
                </a:lnTo>
                <a:lnTo>
                  <a:pt x="959481" y="959481"/>
                </a:lnTo>
                <a:lnTo>
                  <a:pt x="0" y="959481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884000" y="0"/>
            <a:ext cx="3308000" cy="6858000"/>
          </a:xfrm>
          <a:custGeom>
            <a:avLst/>
            <a:gdLst>
              <a:gd name="connsiteX0" fmla="*/ 0 w 3308000"/>
              <a:gd name="connsiteY0" fmla="*/ 0 h 6858000"/>
              <a:gd name="connsiteX1" fmla="*/ 3308000 w 3308000"/>
              <a:gd name="connsiteY1" fmla="*/ 0 h 6858000"/>
              <a:gd name="connsiteX2" fmla="*/ 3308000 w 3308000"/>
              <a:gd name="connsiteY2" fmla="*/ 6858000 h 6858000"/>
              <a:gd name="connsiteX3" fmla="*/ 0 w 330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000" h="6858000">
                <a:moveTo>
                  <a:pt x="0" y="0"/>
                </a:moveTo>
                <a:lnTo>
                  <a:pt x="3308000" y="0"/>
                </a:lnTo>
                <a:lnTo>
                  <a:pt x="3308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7B4D70-F03A-4B29-A848-C8918DB29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530943" y="2208676"/>
            <a:ext cx="1678986" cy="1678986"/>
          </a:xfrm>
          <a:custGeom>
            <a:avLst/>
            <a:gdLst>
              <a:gd name="connsiteX0" fmla="*/ 839493 w 1678986"/>
              <a:gd name="connsiteY0" fmla="*/ 0 h 1678986"/>
              <a:gd name="connsiteX1" fmla="*/ 1678986 w 1678986"/>
              <a:gd name="connsiteY1" fmla="*/ 839493 h 1678986"/>
              <a:gd name="connsiteX2" fmla="*/ 839493 w 1678986"/>
              <a:gd name="connsiteY2" fmla="*/ 1678986 h 1678986"/>
              <a:gd name="connsiteX3" fmla="*/ 0 w 1678986"/>
              <a:gd name="connsiteY3" fmla="*/ 839493 h 1678986"/>
              <a:gd name="connsiteX4" fmla="*/ 839493 w 1678986"/>
              <a:gd name="connsiteY4" fmla="*/ 0 h 16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986" h="1678986">
                <a:moveTo>
                  <a:pt x="839493" y="0"/>
                </a:moveTo>
                <a:cubicBezTo>
                  <a:pt x="1303132" y="0"/>
                  <a:pt x="1678986" y="375854"/>
                  <a:pt x="1678986" y="839493"/>
                </a:cubicBezTo>
                <a:cubicBezTo>
                  <a:pt x="1678986" y="1303132"/>
                  <a:pt x="1303132" y="1678986"/>
                  <a:pt x="839493" y="1678986"/>
                </a:cubicBezTo>
                <a:cubicBezTo>
                  <a:pt x="375854" y="1678986"/>
                  <a:pt x="0" y="1303132"/>
                  <a:pt x="0" y="839493"/>
                </a:cubicBezTo>
                <a:cubicBezTo>
                  <a:pt x="0" y="375854"/>
                  <a:pt x="375854" y="0"/>
                  <a:pt x="839493" y="0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4014652" y="2208676"/>
            <a:ext cx="1678986" cy="1678986"/>
          </a:xfrm>
          <a:custGeom>
            <a:avLst/>
            <a:gdLst>
              <a:gd name="connsiteX0" fmla="*/ 839493 w 1678986"/>
              <a:gd name="connsiteY0" fmla="*/ 0 h 1678986"/>
              <a:gd name="connsiteX1" fmla="*/ 1678986 w 1678986"/>
              <a:gd name="connsiteY1" fmla="*/ 839493 h 1678986"/>
              <a:gd name="connsiteX2" fmla="*/ 839493 w 1678986"/>
              <a:gd name="connsiteY2" fmla="*/ 1678986 h 1678986"/>
              <a:gd name="connsiteX3" fmla="*/ 0 w 1678986"/>
              <a:gd name="connsiteY3" fmla="*/ 839493 h 1678986"/>
              <a:gd name="connsiteX4" fmla="*/ 839493 w 1678986"/>
              <a:gd name="connsiteY4" fmla="*/ 0 h 16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986" h="1678986">
                <a:moveTo>
                  <a:pt x="839493" y="0"/>
                </a:moveTo>
                <a:cubicBezTo>
                  <a:pt x="1303132" y="0"/>
                  <a:pt x="1678986" y="375854"/>
                  <a:pt x="1678986" y="839493"/>
                </a:cubicBezTo>
                <a:cubicBezTo>
                  <a:pt x="1678986" y="1303132"/>
                  <a:pt x="1303132" y="1678986"/>
                  <a:pt x="839493" y="1678986"/>
                </a:cubicBezTo>
                <a:cubicBezTo>
                  <a:pt x="375854" y="1678986"/>
                  <a:pt x="0" y="1303132"/>
                  <a:pt x="0" y="839493"/>
                </a:cubicBezTo>
                <a:cubicBezTo>
                  <a:pt x="0" y="375854"/>
                  <a:pt x="375854" y="0"/>
                  <a:pt x="839493" y="0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498362" y="2208676"/>
            <a:ext cx="1678986" cy="1678986"/>
          </a:xfrm>
          <a:custGeom>
            <a:avLst/>
            <a:gdLst>
              <a:gd name="connsiteX0" fmla="*/ 839493 w 1678986"/>
              <a:gd name="connsiteY0" fmla="*/ 0 h 1678986"/>
              <a:gd name="connsiteX1" fmla="*/ 1678986 w 1678986"/>
              <a:gd name="connsiteY1" fmla="*/ 839493 h 1678986"/>
              <a:gd name="connsiteX2" fmla="*/ 839493 w 1678986"/>
              <a:gd name="connsiteY2" fmla="*/ 1678986 h 1678986"/>
              <a:gd name="connsiteX3" fmla="*/ 0 w 1678986"/>
              <a:gd name="connsiteY3" fmla="*/ 839493 h 1678986"/>
              <a:gd name="connsiteX4" fmla="*/ 839493 w 1678986"/>
              <a:gd name="connsiteY4" fmla="*/ 0 h 16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986" h="1678986">
                <a:moveTo>
                  <a:pt x="839493" y="0"/>
                </a:moveTo>
                <a:cubicBezTo>
                  <a:pt x="1303132" y="0"/>
                  <a:pt x="1678986" y="375854"/>
                  <a:pt x="1678986" y="839493"/>
                </a:cubicBezTo>
                <a:cubicBezTo>
                  <a:pt x="1678986" y="1303132"/>
                  <a:pt x="1303132" y="1678986"/>
                  <a:pt x="839493" y="1678986"/>
                </a:cubicBezTo>
                <a:cubicBezTo>
                  <a:pt x="375854" y="1678986"/>
                  <a:pt x="0" y="1303132"/>
                  <a:pt x="0" y="839493"/>
                </a:cubicBezTo>
                <a:cubicBezTo>
                  <a:pt x="0" y="375854"/>
                  <a:pt x="375854" y="0"/>
                  <a:pt x="839493" y="0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82072" y="2208676"/>
            <a:ext cx="1678986" cy="1678986"/>
          </a:xfrm>
          <a:custGeom>
            <a:avLst/>
            <a:gdLst>
              <a:gd name="connsiteX0" fmla="*/ 839493 w 1678986"/>
              <a:gd name="connsiteY0" fmla="*/ 0 h 1678986"/>
              <a:gd name="connsiteX1" fmla="*/ 1678986 w 1678986"/>
              <a:gd name="connsiteY1" fmla="*/ 839493 h 1678986"/>
              <a:gd name="connsiteX2" fmla="*/ 839493 w 1678986"/>
              <a:gd name="connsiteY2" fmla="*/ 1678986 h 1678986"/>
              <a:gd name="connsiteX3" fmla="*/ 0 w 1678986"/>
              <a:gd name="connsiteY3" fmla="*/ 839493 h 1678986"/>
              <a:gd name="connsiteX4" fmla="*/ 839493 w 1678986"/>
              <a:gd name="connsiteY4" fmla="*/ 0 h 1678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8986" h="1678986">
                <a:moveTo>
                  <a:pt x="839493" y="0"/>
                </a:moveTo>
                <a:cubicBezTo>
                  <a:pt x="1303132" y="0"/>
                  <a:pt x="1678986" y="375854"/>
                  <a:pt x="1678986" y="839493"/>
                </a:cubicBezTo>
                <a:cubicBezTo>
                  <a:pt x="1678986" y="1303132"/>
                  <a:pt x="1303132" y="1678986"/>
                  <a:pt x="839493" y="1678986"/>
                </a:cubicBezTo>
                <a:cubicBezTo>
                  <a:pt x="375854" y="1678986"/>
                  <a:pt x="0" y="1303132"/>
                  <a:pt x="0" y="839493"/>
                </a:cubicBezTo>
                <a:cubicBezTo>
                  <a:pt x="0" y="375854"/>
                  <a:pt x="375854" y="0"/>
                  <a:pt x="839493" y="0"/>
                </a:cubicBez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A32E7-F0EB-4E27-8E38-DBA435A9AC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537384"/>
            <a:ext cx="12192000" cy="1873817"/>
          </a:xfrm>
          <a:custGeom>
            <a:avLst/>
            <a:gdLst>
              <a:gd name="connsiteX0" fmla="*/ 0 w 12192000"/>
              <a:gd name="connsiteY0" fmla="*/ 0 h 1873817"/>
              <a:gd name="connsiteX1" fmla="*/ 12192000 w 12192000"/>
              <a:gd name="connsiteY1" fmla="*/ 0 h 1873817"/>
              <a:gd name="connsiteX2" fmla="*/ 12192000 w 12192000"/>
              <a:gd name="connsiteY2" fmla="*/ 1873817 h 1873817"/>
              <a:gd name="connsiteX3" fmla="*/ 0 w 12192000"/>
              <a:gd name="connsiteY3" fmla="*/ 1873817 h 187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73817">
                <a:moveTo>
                  <a:pt x="0" y="0"/>
                </a:moveTo>
                <a:lnTo>
                  <a:pt x="12192000" y="0"/>
                </a:lnTo>
                <a:lnTo>
                  <a:pt x="12192000" y="1873817"/>
                </a:lnTo>
                <a:lnTo>
                  <a:pt x="0" y="18738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514987" y="2581605"/>
            <a:ext cx="2547391" cy="1354831"/>
          </a:xfrm>
          <a:custGeom>
            <a:avLst/>
            <a:gdLst>
              <a:gd name="connsiteX0" fmla="*/ 0 w 2547391"/>
              <a:gd name="connsiteY0" fmla="*/ 0 h 1354831"/>
              <a:gd name="connsiteX1" fmla="*/ 2547391 w 2547391"/>
              <a:gd name="connsiteY1" fmla="*/ 0 h 1354831"/>
              <a:gd name="connsiteX2" fmla="*/ 2547391 w 2547391"/>
              <a:gd name="connsiteY2" fmla="*/ 1354831 h 1354831"/>
              <a:gd name="connsiteX3" fmla="*/ 0 w 2547391"/>
              <a:gd name="connsiteY3" fmla="*/ 1354831 h 135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391" h="1354831">
                <a:moveTo>
                  <a:pt x="0" y="0"/>
                </a:moveTo>
                <a:lnTo>
                  <a:pt x="2547391" y="0"/>
                </a:lnTo>
                <a:lnTo>
                  <a:pt x="2547391" y="1354831"/>
                </a:lnTo>
                <a:lnTo>
                  <a:pt x="0" y="1354831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49417" y="2319244"/>
            <a:ext cx="3293166" cy="2262340"/>
          </a:xfrm>
          <a:custGeom>
            <a:avLst/>
            <a:gdLst>
              <a:gd name="connsiteX0" fmla="*/ 0 w 3293166"/>
              <a:gd name="connsiteY0" fmla="*/ 0 h 2262340"/>
              <a:gd name="connsiteX1" fmla="*/ 3293166 w 3293166"/>
              <a:gd name="connsiteY1" fmla="*/ 0 h 2262340"/>
              <a:gd name="connsiteX2" fmla="*/ 3293166 w 3293166"/>
              <a:gd name="connsiteY2" fmla="*/ 2262340 h 2262340"/>
              <a:gd name="connsiteX3" fmla="*/ 0 w 3293166"/>
              <a:gd name="connsiteY3" fmla="*/ 2262340 h 226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3166" h="2262340">
                <a:moveTo>
                  <a:pt x="0" y="0"/>
                </a:moveTo>
                <a:lnTo>
                  <a:pt x="3293166" y="0"/>
                </a:lnTo>
                <a:lnTo>
                  <a:pt x="3293166" y="2262340"/>
                </a:lnTo>
                <a:lnTo>
                  <a:pt x="0" y="2262340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29622" y="2581605"/>
            <a:ext cx="2547391" cy="1354831"/>
          </a:xfrm>
          <a:custGeom>
            <a:avLst/>
            <a:gdLst>
              <a:gd name="connsiteX0" fmla="*/ 0 w 2547391"/>
              <a:gd name="connsiteY0" fmla="*/ 0 h 1354831"/>
              <a:gd name="connsiteX1" fmla="*/ 2547391 w 2547391"/>
              <a:gd name="connsiteY1" fmla="*/ 0 h 1354831"/>
              <a:gd name="connsiteX2" fmla="*/ 2547391 w 2547391"/>
              <a:gd name="connsiteY2" fmla="*/ 1354831 h 1354831"/>
              <a:gd name="connsiteX3" fmla="*/ 0 w 2547391"/>
              <a:gd name="connsiteY3" fmla="*/ 1354831 h 135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7391" h="1354831">
                <a:moveTo>
                  <a:pt x="0" y="0"/>
                </a:moveTo>
                <a:lnTo>
                  <a:pt x="2547391" y="0"/>
                </a:lnTo>
                <a:lnTo>
                  <a:pt x="2547391" y="1354831"/>
                </a:lnTo>
                <a:lnTo>
                  <a:pt x="0" y="1354831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346232" y="1825625"/>
            <a:ext cx="3704603" cy="1141285"/>
          </a:xfrm>
          <a:custGeom>
            <a:avLst/>
            <a:gdLst>
              <a:gd name="connsiteX0" fmla="*/ 0 w 3704603"/>
              <a:gd name="connsiteY0" fmla="*/ 0 h 1141285"/>
              <a:gd name="connsiteX1" fmla="*/ 3704603 w 3704603"/>
              <a:gd name="connsiteY1" fmla="*/ 0 h 1141285"/>
              <a:gd name="connsiteX2" fmla="*/ 3704603 w 3704603"/>
              <a:gd name="connsiteY2" fmla="*/ 1141285 h 1141285"/>
              <a:gd name="connsiteX3" fmla="*/ 0 w 3704603"/>
              <a:gd name="connsiteY3" fmla="*/ 1141285 h 11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603" h="1141285">
                <a:moveTo>
                  <a:pt x="0" y="0"/>
                </a:moveTo>
                <a:lnTo>
                  <a:pt x="3704603" y="0"/>
                </a:lnTo>
                <a:lnTo>
                  <a:pt x="3704603" y="1141285"/>
                </a:lnTo>
                <a:lnTo>
                  <a:pt x="0" y="1141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1346231" y="3361487"/>
            <a:ext cx="3704603" cy="1141285"/>
          </a:xfrm>
          <a:custGeom>
            <a:avLst/>
            <a:gdLst>
              <a:gd name="connsiteX0" fmla="*/ 0 w 3704603"/>
              <a:gd name="connsiteY0" fmla="*/ 0 h 1141285"/>
              <a:gd name="connsiteX1" fmla="*/ 3704603 w 3704603"/>
              <a:gd name="connsiteY1" fmla="*/ 0 h 1141285"/>
              <a:gd name="connsiteX2" fmla="*/ 3704603 w 3704603"/>
              <a:gd name="connsiteY2" fmla="*/ 1141285 h 1141285"/>
              <a:gd name="connsiteX3" fmla="*/ 0 w 3704603"/>
              <a:gd name="connsiteY3" fmla="*/ 1141285 h 11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603" h="1141285">
                <a:moveTo>
                  <a:pt x="0" y="0"/>
                </a:moveTo>
                <a:lnTo>
                  <a:pt x="3704603" y="0"/>
                </a:lnTo>
                <a:lnTo>
                  <a:pt x="3704603" y="1141285"/>
                </a:lnTo>
                <a:lnTo>
                  <a:pt x="0" y="1141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1346231" y="4945191"/>
            <a:ext cx="3704603" cy="1141285"/>
          </a:xfrm>
          <a:custGeom>
            <a:avLst/>
            <a:gdLst>
              <a:gd name="connsiteX0" fmla="*/ 0 w 3704603"/>
              <a:gd name="connsiteY0" fmla="*/ 0 h 1141285"/>
              <a:gd name="connsiteX1" fmla="*/ 3704603 w 3704603"/>
              <a:gd name="connsiteY1" fmla="*/ 0 h 1141285"/>
              <a:gd name="connsiteX2" fmla="*/ 3704603 w 3704603"/>
              <a:gd name="connsiteY2" fmla="*/ 1141285 h 1141285"/>
              <a:gd name="connsiteX3" fmla="*/ 0 w 3704603"/>
              <a:gd name="connsiteY3" fmla="*/ 1141285 h 114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603" h="1141285">
                <a:moveTo>
                  <a:pt x="0" y="0"/>
                </a:moveTo>
                <a:lnTo>
                  <a:pt x="3704603" y="0"/>
                </a:lnTo>
                <a:lnTo>
                  <a:pt x="3704603" y="1141285"/>
                </a:lnTo>
                <a:lnTo>
                  <a:pt x="0" y="1141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5118022" y="3017521"/>
            <a:ext cx="1968870" cy="1968868"/>
          </a:xfrm>
          <a:custGeom>
            <a:avLst/>
            <a:gdLst>
              <a:gd name="connsiteX0" fmla="*/ 984435 w 1968870"/>
              <a:gd name="connsiteY0" fmla="*/ 0 h 1968868"/>
              <a:gd name="connsiteX1" fmla="*/ 1968870 w 1968870"/>
              <a:gd name="connsiteY1" fmla="*/ 984434 h 1968868"/>
              <a:gd name="connsiteX2" fmla="*/ 984435 w 1968870"/>
              <a:gd name="connsiteY2" fmla="*/ 1968868 h 1968868"/>
              <a:gd name="connsiteX3" fmla="*/ 0 w 1968870"/>
              <a:gd name="connsiteY3" fmla="*/ 984434 h 1968868"/>
              <a:gd name="connsiteX4" fmla="*/ 984435 w 1968870"/>
              <a:gd name="connsiteY4" fmla="*/ 0 h 196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8870" h="1968868">
                <a:moveTo>
                  <a:pt x="984435" y="0"/>
                </a:moveTo>
                <a:cubicBezTo>
                  <a:pt x="1528123" y="0"/>
                  <a:pt x="1968870" y="440746"/>
                  <a:pt x="1968870" y="984434"/>
                </a:cubicBezTo>
                <a:cubicBezTo>
                  <a:pt x="1968870" y="1528122"/>
                  <a:pt x="1528123" y="1968868"/>
                  <a:pt x="984435" y="1968868"/>
                </a:cubicBezTo>
                <a:cubicBezTo>
                  <a:pt x="440747" y="1968868"/>
                  <a:pt x="0" y="1528122"/>
                  <a:pt x="0" y="984434"/>
                </a:cubicBezTo>
                <a:cubicBezTo>
                  <a:pt x="0" y="440746"/>
                  <a:pt x="440747" y="0"/>
                  <a:pt x="98443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2397516" y="2037265"/>
            <a:ext cx="1859761" cy="2157322"/>
          </a:xfrm>
          <a:custGeom>
            <a:avLst/>
            <a:gdLst>
              <a:gd name="connsiteX0" fmla="*/ 929880 w 1859761"/>
              <a:gd name="connsiteY0" fmla="*/ 0 h 2157322"/>
              <a:gd name="connsiteX1" fmla="*/ 1859761 w 1859761"/>
              <a:gd name="connsiteY1" fmla="*/ 464940 h 2157322"/>
              <a:gd name="connsiteX2" fmla="*/ 1859761 w 1859761"/>
              <a:gd name="connsiteY2" fmla="*/ 1692382 h 2157322"/>
              <a:gd name="connsiteX3" fmla="*/ 929880 w 1859761"/>
              <a:gd name="connsiteY3" fmla="*/ 2157322 h 2157322"/>
              <a:gd name="connsiteX4" fmla="*/ 0 w 1859761"/>
              <a:gd name="connsiteY4" fmla="*/ 1692382 h 2157322"/>
              <a:gd name="connsiteX5" fmla="*/ 0 w 1859761"/>
              <a:gd name="connsiteY5" fmla="*/ 464940 h 215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761" h="2157322">
                <a:moveTo>
                  <a:pt x="929880" y="0"/>
                </a:moveTo>
                <a:lnTo>
                  <a:pt x="1859761" y="464940"/>
                </a:lnTo>
                <a:lnTo>
                  <a:pt x="1859761" y="1692382"/>
                </a:lnTo>
                <a:lnTo>
                  <a:pt x="929880" y="2157322"/>
                </a:lnTo>
                <a:lnTo>
                  <a:pt x="0" y="1692382"/>
                </a:lnTo>
                <a:lnTo>
                  <a:pt x="0" y="464940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1391652" y="3879085"/>
            <a:ext cx="1859761" cy="2157322"/>
          </a:xfrm>
          <a:custGeom>
            <a:avLst/>
            <a:gdLst>
              <a:gd name="connsiteX0" fmla="*/ 929880 w 1859761"/>
              <a:gd name="connsiteY0" fmla="*/ 0 h 2157322"/>
              <a:gd name="connsiteX1" fmla="*/ 1859761 w 1859761"/>
              <a:gd name="connsiteY1" fmla="*/ 464940 h 2157322"/>
              <a:gd name="connsiteX2" fmla="*/ 1859761 w 1859761"/>
              <a:gd name="connsiteY2" fmla="*/ 1692382 h 2157322"/>
              <a:gd name="connsiteX3" fmla="*/ 929880 w 1859761"/>
              <a:gd name="connsiteY3" fmla="*/ 2157322 h 2157322"/>
              <a:gd name="connsiteX4" fmla="*/ 0 w 1859761"/>
              <a:gd name="connsiteY4" fmla="*/ 1692382 h 2157322"/>
              <a:gd name="connsiteX5" fmla="*/ 0 w 1859761"/>
              <a:gd name="connsiteY5" fmla="*/ 464940 h 215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761" h="2157322">
                <a:moveTo>
                  <a:pt x="929880" y="0"/>
                </a:moveTo>
                <a:lnTo>
                  <a:pt x="1859761" y="464940"/>
                </a:lnTo>
                <a:lnTo>
                  <a:pt x="1859761" y="1692382"/>
                </a:lnTo>
                <a:lnTo>
                  <a:pt x="929880" y="2157322"/>
                </a:lnTo>
                <a:lnTo>
                  <a:pt x="0" y="1692382"/>
                </a:lnTo>
                <a:lnTo>
                  <a:pt x="0" y="464940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3403378" y="3879085"/>
            <a:ext cx="1859761" cy="2157322"/>
          </a:xfrm>
          <a:custGeom>
            <a:avLst/>
            <a:gdLst>
              <a:gd name="connsiteX0" fmla="*/ 929880 w 1859761"/>
              <a:gd name="connsiteY0" fmla="*/ 0 h 2157322"/>
              <a:gd name="connsiteX1" fmla="*/ 1859761 w 1859761"/>
              <a:gd name="connsiteY1" fmla="*/ 464940 h 2157322"/>
              <a:gd name="connsiteX2" fmla="*/ 1859761 w 1859761"/>
              <a:gd name="connsiteY2" fmla="*/ 1692382 h 2157322"/>
              <a:gd name="connsiteX3" fmla="*/ 929880 w 1859761"/>
              <a:gd name="connsiteY3" fmla="*/ 2157322 h 2157322"/>
              <a:gd name="connsiteX4" fmla="*/ 0 w 1859761"/>
              <a:gd name="connsiteY4" fmla="*/ 1692382 h 2157322"/>
              <a:gd name="connsiteX5" fmla="*/ 0 w 1859761"/>
              <a:gd name="connsiteY5" fmla="*/ 464940 h 215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9761" h="2157322">
                <a:moveTo>
                  <a:pt x="929880" y="0"/>
                </a:moveTo>
                <a:lnTo>
                  <a:pt x="1859761" y="464940"/>
                </a:lnTo>
                <a:lnTo>
                  <a:pt x="1859761" y="1692382"/>
                </a:lnTo>
                <a:lnTo>
                  <a:pt x="929880" y="2157322"/>
                </a:lnTo>
                <a:lnTo>
                  <a:pt x="0" y="1692382"/>
                </a:lnTo>
                <a:lnTo>
                  <a:pt x="0" y="464940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2139334" y="4028823"/>
            <a:ext cx="1195356" cy="1195356"/>
          </a:xfrm>
          <a:custGeom>
            <a:avLst/>
            <a:gdLst>
              <a:gd name="connsiteX0" fmla="*/ 597678 w 1195356"/>
              <a:gd name="connsiteY0" fmla="*/ 0 h 1195356"/>
              <a:gd name="connsiteX1" fmla="*/ 1195356 w 1195356"/>
              <a:gd name="connsiteY1" fmla="*/ 597678 h 1195356"/>
              <a:gd name="connsiteX2" fmla="*/ 597678 w 1195356"/>
              <a:gd name="connsiteY2" fmla="*/ 1195356 h 1195356"/>
              <a:gd name="connsiteX3" fmla="*/ 0 w 1195356"/>
              <a:gd name="connsiteY3" fmla="*/ 597678 h 1195356"/>
              <a:gd name="connsiteX4" fmla="*/ 597678 w 1195356"/>
              <a:gd name="connsiteY4" fmla="*/ 0 h 119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5356" h="1195356">
                <a:moveTo>
                  <a:pt x="597678" y="0"/>
                </a:moveTo>
                <a:cubicBezTo>
                  <a:pt x="927766" y="0"/>
                  <a:pt x="1195356" y="267590"/>
                  <a:pt x="1195356" y="597678"/>
                </a:cubicBezTo>
                <a:cubicBezTo>
                  <a:pt x="1195356" y="927766"/>
                  <a:pt x="927766" y="1195356"/>
                  <a:pt x="597678" y="1195356"/>
                </a:cubicBezTo>
                <a:cubicBezTo>
                  <a:pt x="267590" y="1195356"/>
                  <a:pt x="0" y="927766"/>
                  <a:pt x="0" y="597678"/>
                </a:cubicBezTo>
                <a:cubicBezTo>
                  <a:pt x="0" y="267590"/>
                  <a:pt x="267590" y="0"/>
                  <a:pt x="5976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425669" y="2755181"/>
            <a:ext cx="1405528" cy="1405528"/>
          </a:xfrm>
          <a:custGeom>
            <a:avLst/>
            <a:gdLst>
              <a:gd name="connsiteX0" fmla="*/ 702764 w 1405528"/>
              <a:gd name="connsiteY0" fmla="*/ 0 h 1405528"/>
              <a:gd name="connsiteX1" fmla="*/ 1405528 w 1405528"/>
              <a:gd name="connsiteY1" fmla="*/ 702764 h 1405528"/>
              <a:gd name="connsiteX2" fmla="*/ 702764 w 1405528"/>
              <a:gd name="connsiteY2" fmla="*/ 1405528 h 1405528"/>
              <a:gd name="connsiteX3" fmla="*/ 0 w 1405528"/>
              <a:gd name="connsiteY3" fmla="*/ 702764 h 1405528"/>
              <a:gd name="connsiteX4" fmla="*/ 702764 w 1405528"/>
              <a:gd name="connsiteY4" fmla="*/ 0 h 1405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5528" h="1405528">
                <a:moveTo>
                  <a:pt x="702764" y="0"/>
                </a:moveTo>
                <a:cubicBezTo>
                  <a:pt x="1090890" y="0"/>
                  <a:pt x="1405528" y="314638"/>
                  <a:pt x="1405528" y="702764"/>
                </a:cubicBezTo>
                <a:cubicBezTo>
                  <a:pt x="1405528" y="1090890"/>
                  <a:pt x="1090890" y="1405528"/>
                  <a:pt x="702764" y="1405528"/>
                </a:cubicBezTo>
                <a:cubicBezTo>
                  <a:pt x="314638" y="1405528"/>
                  <a:pt x="0" y="1090890"/>
                  <a:pt x="0" y="702764"/>
                </a:cubicBezTo>
                <a:cubicBezTo>
                  <a:pt x="0" y="314638"/>
                  <a:pt x="314638" y="0"/>
                  <a:pt x="7027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868270" y="4372585"/>
            <a:ext cx="889950" cy="889948"/>
          </a:xfrm>
          <a:custGeom>
            <a:avLst/>
            <a:gdLst>
              <a:gd name="connsiteX0" fmla="*/ 444975 w 889950"/>
              <a:gd name="connsiteY0" fmla="*/ 0 h 889948"/>
              <a:gd name="connsiteX1" fmla="*/ 889950 w 889950"/>
              <a:gd name="connsiteY1" fmla="*/ 444974 h 889948"/>
              <a:gd name="connsiteX2" fmla="*/ 444975 w 889950"/>
              <a:gd name="connsiteY2" fmla="*/ 889948 h 889948"/>
              <a:gd name="connsiteX3" fmla="*/ 0 w 889950"/>
              <a:gd name="connsiteY3" fmla="*/ 444974 h 889948"/>
              <a:gd name="connsiteX4" fmla="*/ 444975 w 889950"/>
              <a:gd name="connsiteY4" fmla="*/ 0 h 88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950" h="889948">
                <a:moveTo>
                  <a:pt x="444975" y="0"/>
                </a:moveTo>
                <a:cubicBezTo>
                  <a:pt x="690728" y="0"/>
                  <a:pt x="889950" y="199222"/>
                  <a:pt x="889950" y="444974"/>
                </a:cubicBezTo>
                <a:cubicBezTo>
                  <a:pt x="889950" y="690726"/>
                  <a:pt x="690728" y="889948"/>
                  <a:pt x="444975" y="889948"/>
                </a:cubicBezTo>
                <a:cubicBezTo>
                  <a:pt x="199222" y="889948"/>
                  <a:pt x="0" y="690726"/>
                  <a:pt x="0" y="444974"/>
                </a:cubicBezTo>
                <a:cubicBezTo>
                  <a:pt x="0" y="199222"/>
                  <a:pt x="199222" y="0"/>
                  <a:pt x="4449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8775201" y="2983164"/>
            <a:ext cx="1291686" cy="1291686"/>
          </a:xfrm>
          <a:custGeom>
            <a:avLst/>
            <a:gdLst>
              <a:gd name="connsiteX0" fmla="*/ 645843 w 1291686"/>
              <a:gd name="connsiteY0" fmla="*/ 0 h 1291686"/>
              <a:gd name="connsiteX1" fmla="*/ 1291686 w 1291686"/>
              <a:gd name="connsiteY1" fmla="*/ 645843 h 1291686"/>
              <a:gd name="connsiteX2" fmla="*/ 645843 w 1291686"/>
              <a:gd name="connsiteY2" fmla="*/ 1291686 h 1291686"/>
              <a:gd name="connsiteX3" fmla="*/ 0 w 1291686"/>
              <a:gd name="connsiteY3" fmla="*/ 645843 h 1291686"/>
              <a:gd name="connsiteX4" fmla="*/ 645843 w 1291686"/>
              <a:gd name="connsiteY4" fmla="*/ 0 h 129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1686" h="1291686">
                <a:moveTo>
                  <a:pt x="645843" y="0"/>
                </a:moveTo>
                <a:cubicBezTo>
                  <a:pt x="1002532" y="0"/>
                  <a:pt x="1291686" y="289154"/>
                  <a:pt x="1291686" y="645843"/>
                </a:cubicBezTo>
                <a:cubicBezTo>
                  <a:pt x="1291686" y="1002532"/>
                  <a:pt x="1002532" y="1291686"/>
                  <a:pt x="645843" y="1291686"/>
                </a:cubicBezTo>
                <a:cubicBezTo>
                  <a:pt x="289154" y="1291686"/>
                  <a:pt x="0" y="1002532"/>
                  <a:pt x="0" y="645843"/>
                </a:cubicBezTo>
                <a:cubicBezTo>
                  <a:pt x="0" y="289154"/>
                  <a:pt x="289154" y="0"/>
                  <a:pt x="6458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3097775" y="2245244"/>
            <a:ext cx="1441074" cy="1441074"/>
          </a:xfrm>
          <a:custGeom>
            <a:avLst/>
            <a:gdLst>
              <a:gd name="connsiteX0" fmla="*/ 720537 w 1441074"/>
              <a:gd name="connsiteY0" fmla="*/ 0 h 1441074"/>
              <a:gd name="connsiteX1" fmla="*/ 1441074 w 1441074"/>
              <a:gd name="connsiteY1" fmla="*/ 720537 h 1441074"/>
              <a:gd name="connsiteX2" fmla="*/ 720537 w 1441074"/>
              <a:gd name="connsiteY2" fmla="*/ 1441074 h 1441074"/>
              <a:gd name="connsiteX3" fmla="*/ 0 w 1441074"/>
              <a:gd name="connsiteY3" fmla="*/ 720537 h 1441074"/>
              <a:gd name="connsiteX4" fmla="*/ 720537 w 1441074"/>
              <a:gd name="connsiteY4" fmla="*/ 0 h 144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074" h="1441074">
                <a:moveTo>
                  <a:pt x="720537" y="0"/>
                </a:moveTo>
                <a:cubicBezTo>
                  <a:pt x="1118479" y="0"/>
                  <a:pt x="1441074" y="322595"/>
                  <a:pt x="1441074" y="720537"/>
                </a:cubicBezTo>
                <a:cubicBezTo>
                  <a:pt x="1441074" y="1118479"/>
                  <a:pt x="1118479" y="1441074"/>
                  <a:pt x="720537" y="1441074"/>
                </a:cubicBezTo>
                <a:cubicBezTo>
                  <a:pt x="322595" y="1441074"/>
                  <a:pt x="0" y="1118479"/>
                  <a:pt x="0" y="720537"/>
                </a:cubicBezTo>
                <a:cubicBezTo>
                  <a:pt x="0" y="322595"/>
                  <a:pt x="322595" y="0"/>
                  <a:pt x="720537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1"/>
          </p:nvPr>
        </p:nvSpPr>
        <p:spPr>
          <a:xfrm>
            <a:off x="5447419" y="2152521"/>
            <a:ext cx="1441074" cy="1441074"/>
          </a:xfrm>
          <a:custGeom>
            <a:avLst/>
            <a:gdLst>
              <a:gd name="connsiteX0" fmla="*/ 720537 w 1441074"/>
              <a:gd name="connsiteY0" fmla="*/ 0 h 1441074"/>
              <a:gd name="connsiteX1" fmla="*/ 1441074 w 1441074"/>
              <a:gd name="connsiteY1" fmla="*/ 720537 h 1441074"/>
              <a:gd name="connsiteX2" fmla="*/ 720537 w 1441074"/>
              <a:gd name="connsiteY2" fmla="*/ 1441074 h 1441074"/>
              <a:gd name="connsiteX3" fmla="*/ 0 w 1441074"/>
              <a:gd name="connsiteY3" fmla="*/ 720537 h 1441074"/>
              <a:gd name="connsiteX4" fmla="*/ 720537 w 1441074"/>
              <a:gd name="connsiteY4" fmla="*/ 0 h 144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074" h="1441074">
                <a:moveTo>
                  <a:pt x="720537" y="0"/>
                </a:moveTo>
                <a:cubicBezTo>
                  <a:pt x="1118479" y="0"/>
                  <a:pt x="1441074" y="322595"/>
                  <a:pt x="1441074" y="720537"/>
                </a:cubicBezTo>
                <a:cubicBezTo>
                  <a:pt x="1441074" y="1118479"/>
                  <a:pt x="1118479" y="1441074"/>
                  <a:pt x="720537" y="1441074"/>
                </a:cubicBezTo>
                <a:cubicBezTo>
                  <a:pt x="322595" y="1441074"/>
                  <a:pt x="0" y="1118479"/>
                  <a:pt x="0" y="720537"/>
                </a:cubicBezTo>
                <a:cubicBezTo>
                  <a:pt x="0" y="322595"/>
                  <a:pt x="322595" y="0"/>
                  <a:pt x="720537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5375463" y="4634966"/>
            <a:ext cx="1441074" cy="1441074"/>
          </a:xfrm>
          <a:custGeom>
            <a:avLst/>
            <a:gdLst>
              <a:gd name="connsiteX0" fmla="*/ 720537 w 1441074"/>
              <a:gd name="connsiteY0" fmla="*/ 0 h 1441074"/>
              <a:gd name="connsiteX1" fmla="*/ 1441074 w 1441074"/>
              <a:gd name="connsiteY1" fmla="*/ 720537 h 1441074"/>
              <a:gd name="connsiteX2" fmla="*/ 720537 w 1441074"/>
              <a:gd name="connsiteY2" fmla="*/ 1441074 h 1441074"/>
              <a:gd name="connsiteX3" fmla="*/ 0 w 1441074"/>
              <a:gd name="connsiteY3" fmla="*/ 720537 h 1441074"/>
              <a:gd name="connsiteX4" fmla="*/ 720537 w 1441074"/>
              <a:gd name="connsiteY4" fmla="*/ 0 h 144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074" h="1441074">
                <a:moveTo>
                  <a:pt x="720537" y="0"/>
                </a:moveTo>
                <a:cubicBezTo>
                  <a:pt x="1118479" y="0"/>
                  <a:pt x="1441074" y="322595"/>
                  <a:pt x="1441074" y="720537"/>
                </a:cubicBezTo>
                <a:cubicBezTo>
                  <a:pt x="1441074" y="1118479"/>
                  <a:pt x="1118479" y="1441074"/>
                  <a:pt x="720537" y="1441074"/>
                </a:cubicBezTo>
                <a:cubicBezTo>
                  <a:pt x="322595" y="1441074"/>
                  <a:pt x="0" y="1118479"/>
                  <a:pt x="0" y="720537"/>
                </a:cubicBezTo>
                <a:cubicBezTo>
                  <a:pt x="0" y="322595"/>
                  <a:pt x="322595" y="0"/>
                  <a:pt x="720537" y="0"/>
                </a:cubicBez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</a:ln>
          <a:effectLst>
            <a:outerShdw blurRad="698500" dist="190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F063DB2-6FB0-4F51-A6DF-91FDD6A9C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&lt;#&gt;/28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4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jp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1392072" y="3041562"/>
            <a:ext cx="10799928" cy="3816438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0" name="任意多边形 59"/>
          <p:cNvSpPr/>
          <p:nvPr/>
        </p:nvSpPr>
        <p:spPr>
          <a:xfrm rot="8100000">
            <a:off x="9225571" y="-514566"/>
            <a:ext cx="3848206" cy="2031502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1" name="任意多边形 60"/>
          <p:cNvSpPr/>
          <p:nvPr/>
        </p:nvSpPr>
        <p:spPr>
          <a:xfrm rot="8100000">
            <a:off x="6661717" y="676587"/>
            <a:ext cx="3176722" cy="1677020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5" name="任意多边形 64"/>
          <p:cNvSpPr/>
          <p:nvPr/>
        </p:nvSpPr>
        <p:spPr>
          <a:xfrm rot="8100000">
            <a:off x="7192969" y="954243"/>
            <a:ext cx="2510892" cy="1325522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4996" y="499866"/>
            <a:ext cx="1877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300" dirty="0">
                <a:solidFill>
                  <a:srgbClr val="17375E"/>
                </a:solidFill>
                <a:latin typeface="+mj-ea"/>
                <a:ea typeface="+mj-ea"/>
                <a:sym typeface="Century Gothic" panose="020B0502020202020204" pitchFamily="34" charset="0"/>
              </a:rPr>
              <a:t>东南大学</a:t>
            </a:r>
          </a:p>
        </p:txBody>
      </p:sp>
      <p:cxnSp>
        <p:nvCxnSpPr>
          <p:cNvPr id="112" name="直接连接符 111"/>
          <p:cNvCxnSpPr/>
          <p:nvPr/>
        </p:nvCxnSpPr>
        <p:spPr>
          <a:xfrm>
            <a:off x="2800705" y="799948"/>
            <a:ext cx="5685148" cy="0"/>
          </a:xfrm>
          <a:prstGeom prst="line">
            <a:avLst/>
          </a:prstGeom>
          <a:ln w="285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806957" y="2472448"/>
            <a:ext cx="106851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7375E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Dynamic Electronic Toll Collection via Multi-Agent Deep Reinforcement Learning with Edge-Based Graph Convolutional Networks</a:t>
            </a:r>
            <a:endParaRPr lang="zh-CN" altLang="en-US" sz="3200" b="1" dirty="0">
              <a:solidFill>
                <a:srgbClr val="17375E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cxnSp>
        <p:nvCxnSpPr>
          <p:cNvPr id="134" name="直接连接符 133"/>
          <p:cNvCxnSpPr/>
          <p:nvPr/>
        </p:nvCxnSpPr>
        <p:spPr>
          <a:xfrm>
            <a:off x="877556" y="4341009"/>
            <a:ext cx="5146771" cy="0"/>
          </a:xfrm>
          <a:prstGeom prst="line">
            <a:avLst/>
          </a:prstGeom>
          <a:ln w="63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795668" y="4739681"/>
            <a:ext cx="15953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汇报人</a:t>
            </a: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/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朱晓璇</a:t>
            </a:r>
          </a:p>
        </p:txBody>
      </p:sp>
      <p:sp>
        <p:nvSpPr>
          <p:cNvPr id="136" name="文本框 135"/>
          <p:cNvSpPr txBox="1"/>
          <p:nvPr/>
        </p:nvSpPr>
        <p:spPr>
          <a:xfrm>
            <a:off x="2870906" y="4739681"/>
            <a:ext cx="22349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汇报时间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/2020.09.25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971" y="4305592"/>
            <a:ext cx="1572992" cy="15760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F941D88-7F54-4CD0-8BE0-B953C0FE0F05}"/>
              </a:ext>
            </a:extLst>
          </p:cNvPr>
          <p:cNvSpPr txBox="1"/>
          <p:nvPr/>
        </p:nvSpPr>
        <p:spPr>
          <a:xfrm>
            <a:off x="5030857" y="3986348"/>
            <a:ext cx="371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IJCAI-19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54E61F-B6FF-49E7-A20F-4514888F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1/28</a:t>
            </a:r>
            <a:endParaRPr lang="zh-CN" altLang="en-US" dirty="0"/>
          </a:p>
        </p:txBody>
      </p:sp>
    </p:spTree>
  </p:cSld>
  <p:clrMapOvr>
    <a:masterClrMapping/>
  </p:clrMapOvr>
  <p:transition spd="slow" advTm="3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强化学习模型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Reinforcement Learning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14B651C-1A62-462C-B87E-4A3885BB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18" y="871204"/>
            <a:ext cx="11675364" cy="548792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4FB9F7-73CB-4B2B-8C2D-8C161D2F6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10/28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2698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问题形式化表示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Formulation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74267A9-EE52-4125-8E3A-39C865A99C50}"/>
              </a:ext>
            </a:extLst>
          </p:cNvPr>
          <p:cNvSpPr txBox="1"/>
          <p:nvPr/>
        </p:nvSpPr>
        <p:spPr>
          <a:xfrm>
            <a:off x="817387" y="1524886"/>
            <a:ext cx="7938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17375E"/>
                </a:solidFill>
              </a:rPr>
              <a:t> 状态转移函数</a:t>
            </a:r>
            <a:r>
              <a:rPr lang="en-US" altLang="zh-CN" sz="2800" dirty="0">
                <a:solidFill>
                  <a:srgbClr val="17375E"/>
                </a:solidFill>
              </a:rPr>
              <a:t>T</a:t>
            </a:r>
            <a:r>
              <a:rPr lang="zh-CN" altLang="en-US" sz="2800" dirty="0">
                <a:solidFill>
                  <a:srgbClr val="17375E"/>
                </a:solidFill>
              </a:rPr>
              <a:t>（</a:t>
            </a:r>
            <a:r>
              <a:rPr lang="en-US" altLang="zh-CN" sz="2800" dirty="0">
                <a:solidFill>
                  <a:srgbClr val="17375E"/>
                </a:solidFill>
              </a:rPr>
              <a:t>Transition Function </a:t>
            </a:r>
            <a:r>
              <a:rPr lang="zh-CN" altLang="en-US" sz="2800" dirty="0">
                <a:solidFill>
                  <a:srgbClr val="17375E"/>
                </a:solidFill>
              </a:rPr>
              <a:t>）：</a:t>
            </a:r>
            <a:endParaRPr lang="en-US" altLang="zh-CN" sz="2800" dirty="0">
              <a:solidFill>
                <a:srgbClr val="17375E"/>
              </a:solidFill>
            </a:endParaRPr>
          </a:p>
          <a:p>
            <a:endParaRPr lang="zh-CN" altLang="en-US" sz="2800" dirty="0">
              <a:solidFill>
                <a:srgbClr val="17375E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EEF97E-0373-425D-A01F-22E408B845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95"/>
          <a:stretch/>
        </p:blipFill>
        <p:spPr>
          <a:xfrm>
            <a:off x="1870919" y="2176471"/>
            <a:ext cx="5252721" cy="6274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F7B2DEB-64AE-4AC5-B39F-4DB168BF54D0}"/>
              </a:ext>
            </a:extLst>
          </p:cNvPr>
          <p:cNvSpPr txBox="1"/>
          <p:nvPr/>
        </p:nvSpPr>
        <p:spPr>
          <a:xfrm>
            <a:off x="1812794" y="3172885"/>
            <a:ext cx="5630886" cy="4286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000" dirty="0"/>
              <a:t>期间路段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000" dirty="0"/>
              <a:t>上目的地是区域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000" dirty="0"/>
              <a:t>的车辆数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5F3C0E-9912-42A1-8834-BC69D5248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25" y="3033313"/>
            <a:ext cx="638175" cy="5619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F5FE82-C326-42F9-885A-C3B17FAAA4A2}"/>
              </a:ext>
            </a:extLst>
          </p:cNvPr>
          <p:cNvSpPr txBox="1"/>
          <p:nvPr/>
        </p:nvSpPr>
        <p:spPr>
          <a:xfrm>
            <a:off x="1812794" y="4064903"/>
            <a:ext cx="513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000" dirty="0"/>
              <a:t>期间离开路段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000" dirty="0"/>
              <a:t>目的地是区域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/>
              <a:t> </a:t>
            </a:r>
            <a:r>
              <a:rPr lang="zh-CN" altLang="en-US" sz="2000" dirty="0"/>
              <a:t>的车辆数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B286B9-8594-49C2-8E5A-A5224C10B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245" y="3818860"/>
            <a:ext cx="1134001" cy="644963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266EF2E-86E5-44DB-BC8A-BF142652D461}"/>
              </a:ext>
            </a:extLst>
          </p:cNvPr>
          <p:cNvGrpSpPr/>
          <p:nvPr/>
        </p:nvGrpSpPr>
        <p:grpSpPr>
          <a:xfrm>
            <a:off x="817387" y="4805564"/>
            <a:ext cx="6941253" cy="530983"/>
            <a:chOff x="1511867" y="5374733"/>
            <a:chExt cx="6941253" cy="53098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40D866C-7002-40EB-8B24-519490962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11867" y="5374733"/>
              <a:ext cx="942976" cy="49668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FE151A-99B3-4B01-95C0-CAA10C569BAC}"/>
                </a:ext>
              </a:extLst>
            </p:cNvPr>
            <p:cNvSpPr txBox="1"/>
            <p:nvPr/>
          </p:nvSpPr>
          <p:spPr>
            <a:xfrm>
              <a:off x="2596726" y="5477077"/>
              <a:ext cx="5856394" cy="4286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 sz="2000" dirty="0"/>
                <a:t>期间进入路段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 </a:t>
              </a:r>
              <a:r>
                <a:rPr lang="zh-CN" altLang="en-US" sz="2000" dirty="0"/>
                <a:t>目的地是区域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zh-CN" altLang="en-US" sz="2000" dirty="0"/>
                <a:t>的车辆数</a:t>
              </a:r>
              <a:endParaRPr lang="en-US" altLang="zh-CN" sz="2000" dirty="0"/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2000" dirty="0"/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2000" dirty="0"/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zh-CN" altLang="en-US" sz="2000" dirty="0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51EA9464-C189-45DB-859D-8643C5FC3C41}"/>
              </a:ext>
            </a:extLst>
          </p:cNvPr>
          <p:cNvSpPr txBox="1"/>
          <p:nvPr/>
        </p:nvSpPr>
        <p:spPr>
          <a:xfrm>
            <a:off x="8991600" y="4742885"/>
            <a:ext cx="2667509" cy="1015663"/>
          </a:xfrm>
          <a:prstGeom prst="rect">
            <a:avLst/>
          </a:prstGeom>
          <a:solidFill>
            <a:srgbClr val="17375E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zh-CN" altLang="en-US" sz="2000" dirty="0">
                <a:solidFill>
                  <a:schemeClr val="bg1"/>
                </a:solidFill>
              </a:rPr>
              <a:t>时段来自区域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000" dirty="0">
                <a:solidFill>
                  <a:schemeClr val="bg1"/>
                </a:solidFill>
              </a:rPr>
              <a:t>的相邻路段并且去往区域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chemeClr val="bg1"/>
                </a:solidFill>
              </a:rPr>
              <a:t> </a:t>
            </a:r>
            <a:r>
              <a:rPr lang="zh-CN" altLang="en-US" sz="2000" dirty="0">
                <a:solidFill>
                  <a:schemeClr val="bg1"/>
                </a:solidFill>
              </a:rPr>
              <a:t>的车辆数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00FC221-309F-469C-87B1-851DAEA4E8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1350" y="6242588"/>
            <a:ext cx="3108007" cy="459806"/>
          </a:xfrm>
          <a:prstGeom prst="rect">
            <a:avLst/>
          </a:prstGeom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AA82BEA1-7386-4139-9AB7-A969C4253C5E}"/>
              </a:ext>
            </a:extLst>
          </p:cNvPr>
          <p:cNvGrpSpPr/>
          <p:nvPr/>
        </p:nvGrpSpPr>
        <p:grpSpPr>
          <a:xfrm>
            <a:off x="8771350" y="745449"/>
            <a:ext cx="3122243" cy="3892812"/>
            <a:chOff x="8771350" y="745449"/>
            <a:chExt cx="3122243" cy="3892812"/>
          </a:xfrm>
        </p:grpSpPr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AFB21CD0-04B5-4069-9509-F8DF4E72A5CB}"/>
                </a:ext>
              </a:extLst>
            </p:cNvPr>
            <p:cNvGrpSpPr/>
            <p:nvPr/>
          </p:nvGrpSpPr>
          <p:grpSpPr>
            <a:xfrm>
              <a:off x="8771350" y="1061516"/>
              <a:ext cx="3122243" cy="3576745"/>
              <a:chOff x="9560585" y="826767"/>
              <a:chExt cx="1847070" cy="2170629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DE48F065-D883-4243-8E37-F0572849B833}"/>
                  </a:ext>
                </a:extLst>
              </p:cNvPr>
              <p:cNvSpPr/>
              <p:nvPr/>
            </p:nvSpPr>
            <p:spPr>
              <a:xfrm>
                <a:off x="10296144" y="1517904"/>
                <a:ext cx="146304" cy="1463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9717E2A-B79F-4F67-B390-E3DB5E17D134}"/>
                  </a:ext>
                </a:extLst>
              </p:cNvPr>
              <p:cNvSpPr/>
              <p:nvPr/>
            </p:nvSpPr>
            <p:spPr>
              <a:xfrm>
                <a:off x="9884664" y="2030167"/>
                <a:ext cx="146304" cy="1463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A1F8308-1601-47A8-9A4D-C005D07CA4AD}"/>
                  </a:ext>
                </a:extLst>
              </p:cNvPr>
              <p:cNvSpPr/>
              <p:nvPr/>
            </p:nvSpPr>
            <p:spPr>
              <a:xfrm>
                <a:off x="10088880" y="2356441"/>
                <a:ext cx="146304" cy="1463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4DA5F6A-F17E-40B7-9733-E3EC8D64BD13}"/>
                  </a:ext>
                </a:extLst>
              </p:cNvPr>
              <p:cNvSpPr/>
              <p:nvPr/>
            </p:nvSpPr>
            <p:spPr>
              <a:xfrm>
                <a:off x="11261351" y="1695029"/>
                <a:ext cx="146304" cy="1463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95CA8C3-7165-4C23-8FB3-5419C57B1250}"/>
                  </a:ext>
                </a:extLst>
              </p:cNvPr>
              <p:cNvSpPr/>
              <p:nvPr/>
            </p:nvSpPr>
            <p:spPr>
              <a:xfrm>
                <a:off x="10617266" y="1966673"/>
                <a:ext cx="146304" cy="1463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9F5CC4A8-25E9-4DF4-80E8-665D46197E80}"/>
                  </a:ext>
                </a:extLst>
              </p:cNvPr>
              <p:cNvSpPr/>
              <p:nvPr/>
            </p:nvSpPr>
            <p:spPr>
              <a:xfrm>
                <a:off x="11066224" y="2307315"/>
                <a:ext cx="146304" cy="1463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CAE10350-56CA-4893-8EB6-B6746DC08132}"/>
                  </a:ext>
                </a:extLst>
              </p:cNvPr>
              <p:cNvSpPr/>
              <p:nvPr/>
            </p:nvSpPr>
            <p:spPr>
              <a:xfrm>
                <a:off x="10521696" y="2730801"/>
                <a:ext cx="146304" cy="1463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3E9C920-AF55-4F93-AE3C-9B9A049E5F98}"/>
                  </a:ext>
                </a:extLst>
              </p:cNvPr>
              <p:cNvCxnSpPr>
                <a:cxnSpLocks/>
                <a:stCxn id="5" idx="3"/>
                <a:endCxn id="6" idx="7"/>
              </p:cNvCxnSpPr>
              <p:nvPr/>
            </p:nvCxnSpPr>
            <p:spPr>
              <a:xfrm flipH="1">
                <a:off x="10009542" y="1642782"/>
                <a:ext cx="308028" cy="408811"/>
              </a:xfrm>
              <a:prstGeom prst="line">
                <a:avLst/>
              </a:prstGeom>
              <a:ln w="19050">
                <a:solidFill>
                  <a:srgbClr val="1737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A175CDDA-3C4F-4187-9669-A5E61DD06216}"/>
                  </a:ext>
                </a:extLst>
              </p:cNvPr>
              <p:cNvCxnSpPr>
                <a:cxnSpLocks/>
                <a:stCxn id="6" idx="5"/>
                <a:endCxn id="9" idx="1"/>
              </p:cNvCxnSpPr>
              <p:nvPr/>
            </p:nvCxnSpPr>
            <p:spPr>
              <a:xfrm>
                <a:off x="10009542" y="2155045"/>
                <a:ext cx="100764" cy="222822"/>
              </a:xfrm>
              <a:prstGeom prst="line">
                <a:avLst/>
              </a:prstGeom>
              <a:ln w="19050">
                <a:solidFill>
                  <a:srgbClr val="1737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C0FE758-26AC-4D03-A186-B72389C03752}"/>
                  </a:ext>
                </a:extLst>
              </p:cNvPr>
              <p:cNvCxnSpPr>
                <a:cxnSpLocks/>
                <a:stCxn id="5" idx="5"/>
                <a:endCxn id="14" idx="1"/>
              </p:cNvCxnSpPr>
              <p:nvPr/>
            </p:nvCxnSpPr>
            <p:spPr>
              <a:xfrm>
                <a:off x="10421022" y="1642782"/>
                <a:ext cx="217670" cy="345317"/>
              </a:xfrm>
              <a:prstGeom prst="line">
                <a:avLst/>
              </a:prstGeom>
              <a:ln w="19050">
                <a:solidFill>
                  <a:srgbClr val="1737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93B1CED-3B11-4D87-BB1E-844D96C6879B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 flipH="1">
                <a:off x="10594848" y="2112977"/>
                <a:ext cx="95570" cy="617824"/>
              </a:xfrm>
              <a:prstGeom prst="line">
                <a:avLst/>
              </a:prstGeom>
              <a:ln w="19050">
                <a:solidFill>
                  <a:srgbClr val="1737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A2CD5B54-9E96-4B38-90CA-C7D6CA1A65DA}"/>
                  </a:ext>
                </a:extLst>
              </p:cNvPr>
              <p:cNvCxnSpPr>
                <a:cxnSpLocks/>
                <a:stCxn id="13" idx="2"/>
                <a:endCxn id="14" idx="7"/>
              </p:cNvCxnSpPr>
              <p:nvPr/>
            </p:nvCxnSpPr>
            <p:spPr>
              <a:xfrm flipH="1">
                <a:off x="10742144" y="1768181"/>
                <a:ext cx="519207" cy="219918"/>
              </a:xfrm>
              <a:prstGeom prst="line">
                <a:avLst/>
              </a:prstGeom>
              <a:ln w="19050">
                <a:solidFill>
                  <a:srgbClr val="1737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5EFC0BED-ABF6-411C-936D-BCB17A630A8A}"/>
                  </a:ext>
                </a:extLst>
              </p:cNvPr>
              <p:cNvCxnSpPr>
                <a:cxnSpLocks/>
                <a:stCxn id="14" idx="5"/>
                <a:endCxn id="32" idx="1"/>
              </p:cNvCxnSpPr>
              <p:nvPr/>
            </p:nvCxnSpPr>
            <p:spPr>
              <a:xfrm>
                <a:off x="10742144" y="2091551"/>
                <a:ext cx="345506" cy="237190"/>
              </a:xfrm>
              <a:prstGeom prst="line">
                <a:avLst/>
              </a:prstGeom>
              <a:ln w="19050">
                <a:solidFill>
                  <a:srgbClr val="1737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FBB75D5-9FD6-4B39-8BCD-463EA3A78472}"/>
                  </a:ext>
                </a:extLst>
              </p:cNvPr>
              <p:cNvCxnSpPr>
                <a:cxnSpLocks/>
                <a:stCxn id="9" idx="5"/>
                <a:endCxn id="15" idx="2"/>
              </p:cNvCxnSpPr>
              <p:nvPr/>
            </p:nvCxnSpPr>
            <p:spPr>
              <a:xfrm>
                <a:off x="10213758" y="2481319"/>
                <a:ext cx="307938" cy="322634"/>
              </a:xfrm>
              <a:prstGeom prst="line">
                <a:avLst/>
              </a:prstGeom>
              <a:ln w="19050">
                <a:solidFill>
                  <a:srgbClr val="1737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图片 66">
                <a:extLst>
                  <a:ext uri="{FF2B5EF4-FFF2-40B4-BE49-F238E27FC236}">
                    <a16:creationId xmlns:a16="http://schemas.microsoft.com/office/drawing/2014/main" id="{B8A79EBB-B40C-4B79-AA62-202E63F57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60585" y="2012177"/>
                <a:ext cx="220628" cy="207521"/>
              </a:xfrm>
              <a:prstGeom prst="rect">
                <a:avLst/>
              </a:prstGeom>
            </p:spPr>
          </p:pic>
          <p:pic>
            <p:nvPicPr>
              <p:cNvPr id="68" name="图片 67">
                <a:extLst>
                  <a:ext uri="{FF2B5EF4-FFF2-40B4-BE49-F238E27FC236}">
                    <a16:creationId xmlns:a16="http://schemas.microsoft.com/office/drawing/2014/main" id="{0520495C-D550-43AD-A385-4EB838040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20799" y="2807199"/>
                <a:ext cx="217670" cy="190197"/>
              </a:xfrm>
              <a:prstGeom prst="rect">
                <a:avLst/>
              </a:prstGeom>
            </p:spPr>
          </p:pic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D6D9F2D5-8F0F-4714-BBEC-01EF8E61D823}"/>
                  </a:ext>
                </a:extLst>
              </p:cNvPr>
              <p:cNvCxnSpPr>
                <a:cxnSpLocks/>
                <a:stCxn id="6" idx="6"/>
                <a:endCxn id="14" idx="2"/>
              </p:cNvCxnSpPr>
              <p:nvPr/>
            </p:nvCxnSpPr>
            <p:spPr>
              <a:xfrm flipV="1">
                <a:off x="10030968" y="2039825"/>
                <a:ext cx="586298" cy="63494"/>
              </a:xfrm>
              <a:prstGeom prst="line">
                <a:avLst/>
              </a:prstGeom>
              <a:ln w="19050">
                <a:solidFill>
                  <a:srgbClr val="1737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C29301D-69F4-4668-988B-94F05913C63F}"/>
                  </a:ext>
                </a:extLst>
              </p:cNvPr>
              <p:cNvSpPr/>
              <p:nvPr/>
            </p:nvSpPr>
            <p:spPr>
              <a:xfrm>
                <a:off x="10296144" y="826767"/>
                <a:ext cx="146304" cy="14630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8A9FB284-2DE7-4914-967E-D3B25E529156}"/>
                  </a:ext>
                </a:extLst>
              </p:cNvPr>
              <p:cNvCxnSpPr>
                <a:cxnSpLocks/>
                <a:stCxn id="77" idx="4"/>
                <a:endCxn id="5" idx="0"/>
              </p:cNvCxnSpPr>
              <p:nvPr/>
            </p:nvCxnSpPr>
            <p:spPr>
              <a:xfrm>
                <a:off x="10369296" y="973071"/>
                <a:ext cx="0" cy="544833"/>
              </a:xfrm>
              <a:prstGeom prst="line">
                <a:avLst/>
              </a:prstGeom>
              <a:ln w="19050">
                <a:solidFill>
                  <a:srgbClr val="17375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75B0FDA2-DE1E-49B6-BCBD-BDE978F13FAF}"/>
                    </a:ext>
                  </a:extLst>
                </p:cNvPr>
                <p:cNvSpPr txBox="1"/>
                <p:nvPr/>
              </p:nvSpPr>
              <p:spPr>
                <a:xfrm>
                  <a:off x="9530256" y="745449"/>
                  <a:ext cx="561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75B0FDA2-DE1E-49B6-BCBD-BDE978F13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0256" y="745449"/>
                  <a:ext cx="56194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椭圆 87">
            <a:extLst>
              <a:ext uri="{FF2B5EF4-FFF2-40B4-BE49-F238E27FC236}">
                <a16:creationId xmlns:a16="http://schemas.microsoft.com/office/drawing/2014/main" id="{9DAAAD8C-A8E6-447D-9F3B-F922A0287B30}"/>
              </a:ext>
            </a:extLst>
          </p:cNvPr>
          <p:cNvSpPr/>
          <p:nvPr/>
        </p:nvSpPr>
        <p:spPr>
          <a:xfrm>
            <a:off x="9200061" y="1986634"/>
            <a:ext cx="247309" cy="24107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2000E17A-2BC5-46BE-8CEA-EC3FCD814F7B}"/>
              </a:ext>
            </a:extLst>
          </p:cNvPr>
          <p:cNvCxnSpPr>
            <a:cxnSpLocks/>
            <a:stCxn id="88" idx="4"/>
            <a:endCxn id="6" idx="0"/>
          </p:cNvCxnSpPr>
          <p:nvPr/>
        </p:nvCxnSpPr>
        <p:spPr>
          <a:xfrm>
            <a:off x="9323716" y="2227713"/>
            <a:ext cx="119104" cy="816756"/>
          </a:xfrm>
          <a:prstGeom prst="line">
            <a:avLst/>
          </a:prstGeom>
          <a:ln w="190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图片 92">
            <a:extLst>
              <a:ext uri="{FF2B5EF4-FFF2-40B4-BE49-F238E27FC236}">
                <a16:creationId xmlns:a16="http://schemas.microsoft.com/office/drawing/2014/main" id="{3417853A-B8BE-47CE-806A-01BF806ABE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145" y="5750533"/>
            <a:ext cx="6962845" cy="492055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FA9475B0-3602-41DA-BF85-7BB4E7AD42A4}"/>
              </a:ext>
            </a:extLst>
          </p:cNvPr>
          <p:cNvSpPr/>
          <p:nvPr/>
        </p:nvSpPr>
        <p:spPr>
          <a:xfrm>
            <a:off x="6020524" y="5644416"/>
            <a:ext cx="883920" cy="70428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6D960432-F880-4ADB-9030-528C1CC7E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11/28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7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2698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问题形式化表示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Formulation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74267A9-EE52-4125-8E3A-39C865A99C50}"/>
              </a:ext>
            </a:extLst>
          </p:cNvPr>
          <p:cNvSpPr txBox="1"/>
          <p:nvPr/>
        </p:nvSpPr>
        <p:spPr>
          <a:xfrm>
            <a:off x="1052622" y="1456660"/>
            <a:ext cx="896291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17375E"/>
                </a:solidFill>
              </a:rPr>
              <a:t> 奖励函数（</a:t>
            </a:r>
            <a:r>
              <a:rPr lang="en-US" altLang="zh-CN" sz="2800" dirty="0">
                <a:solidFill>
                  <a:srgbClr val="17375E"/>
                </a:solidFill>
              </a:rPr>
              <a:t>Reward Function</a:t>
            </a:r>
            <a:r>
              <a:rPr lang="zh-CN" altLang="en-US" sz="2800" dirty="0">
                <a:solidFill>
                  <a:srgbClr val="17375E"/>
                </a:solidFill>
              </a:rPr>
              <a:t>）：</a:t>
            </a:r>
            <a:endParaRPr lang="en-US" altLang="zh-CN" sz="2800" dirty="0">
              <a:solidFill>
                <a:srgbClr val="1737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737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737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737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737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17375E"/>
                </a:solidFill>
              </a:rPr>
              <a:t> 收获（</a:t>
            </a:r>
            <a:r>
              <a:rPr lang="en-US" altLang="zh-CN" sz="2800" dirty="0">
                <a:solidFill>
                  <a:srgbClr val="17375E"/>
                </a:solidFill>
              </a:rPr>
              <a:t>Return</a:t>
            </a:r>
            <a:r>
              <a:rPr lang="zh-CN" altLang="en-US" sz="2800" dirty="0">
                <a:solidFill>
                  <a:srgbClr val="17375E"/>
                </a:solidFill>
              </a:rPr>
              <a:t>）</a:t>
            </a:r>
            <a:r>
              <a:rPr lang="en-US" altLang="zh-CN" sz="2800" dirty="0">
                <a:solidFill>
                  <a:srgbClr val="17375E"/>
                </a:solidFill>
              </a:rPr>
              <a:t>&amp; </a:t>
            </a:r>
            <a:r>
              <a:rPr lang="zh-CN" altLang="en-US" sz="2800" dirty="0">
                <a:solidFill>
                  <a:srgbClr val="17375E"/>
                </a:solidFill>
              </a:rPr>
              <a:t>价值函数（</a:t>
            </a:r>
            <a:r>
              <a:rPr lang="en-US" altLang="zh-CN" sz="2800" dirty="0">
                <a:solidFill>
                  <a:srgbClr val="17375E"/>
                </a:solidFill>
              </a:rPr>
              <a:t>Value Function</a:t>
            </a:r>
            <a:r>
              <a:rPr lang="zh-CN" altLang="en-US" sz="2800" dirty="0">
                <a:solidFill>
                  <a:srgbClr val="17375E"/>
                </a:solidFill>
              </a:rPr>
              <a:t>）：</a:t>
            </a:r>
            <a:endParaRPr lang="en-US" altLang="zh-CN" sz="2800" dirty="0">
              <a:solidFill>
                <a:srgbClr val="17375E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737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737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737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7375E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800" dirty="0">
              <a:solidFill>
                <a:srgbClr val="17375E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6A1C12E-F872-4F8E-B99A-D9703155028F}"/>
              </a:ext>
            </a:extLst>
          </p:cNvPr>
          <p:cNvGrpSpPr/>
          <p:nvPr/>
        </p:nvGrpSpPr>
        <p:grpSpPr>
          <a:xfrm>
            <a:off x="2457761" y="2318566"/>
            <a:ext cx="7276478" cy="805813"/>
            <a:chOff x="1888788" y="2488020"/>
            <a:chExt cx="8611460" cy="9536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D364574-C258-4ADC-A6EC-DC8B3C62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8788" y="2603094"/>
              <a:ext cx="2364235" cy="82590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2C46D75-3BDB-4307-8468-FDCB395A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6188" y="2488020"/>
              <a:ext cx="6194060" cy="953652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CE7BBAC8-9C5B-4B9E-B183-91DA629ACC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256" y="5537128"/>
            <a:ext cx="4250664" cy="7642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D4033D-F0FB-4978-BB41-824F492CE7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6802" y="1168835"/>
            <a:ext cx="1552575" cy="990600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C5C523CE-9D1D-4266-A4BB-8D584CD88FEA}"/>
              </a:ext>
            </a:extLst>
          </p:cNvPr>
          <p:cNvSpPr/>
          <p:nvPr/>
        </p:nvSpPr>
        <p:spPr>
          <a:xfrm rot="8319173">
            <a:off x="9149589" y="2014488"/>
            <a:ext cx="429549" cy="18528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F0DF39-B2E2-4B93-A8DA-27D2BB7E71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5256" y="4257041"/>
            <a:ext cx="7181943" cy="1221602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7F4F20-EE00-481C-A453-35906F9F5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12/28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63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0" y="4670948"/>
            <a:ext cx="5099112" cy="913263"/>
          </a:xfrm>
          <a:custGeom>
            <a:avLst/>
            <a:gdLst>
              <a:gd name="connsiteX0" fmla="*/ 0 w 5099112"/>
              <a:gd name="connsiteY0" fmla="*/ 0 h 913263"/>
              <a:gd name="connsiteX1" fmla="*/ 5099112 w 5099112"/>
              <a:gd name="connsiteY1" fmla="*/ 0 h 913263"/>
              <a:gd name="connsiteX2" fmla="*/ 4498020 w 5099112"/>
              <a:gd name="connsiteY2" fmla="*/ 913263 h 913263"/>
              <a:gd name="connsiteX3" fmla="*/ 0 w 5099112"/>
              <a:gd name="connsiteY3" fmla="*/ 913263 h 91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9112" h="913263">
                <a:moveTo>
                  <a:pt x="0" y="0"/>
                </a:moveTo>
                <a:lnTo>
                  <a:pt x="5099112" y="0"/>
                </a:lnTo>
                <a:lnTo>
                  <a:pt x="4498020" y="913263"/>
                </a:lnTo>
                <a:lnTo>
                  <a:pt x="0" y="913263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4434659" y="1493294"/>
            <a:ext cx="7757341" cy="1453487"/>
          </a:xfrm>
          <a:custGeom>
            <a:avLst/>
            <a:gdLst>
              <a:gd name="connsiteX0" fmla="*/ 6800683 w 7757341"/>
              <a:gd name="connsiteY0" fmla="*/ 1453487 h 1453487"/>
              <a:gd name="connsiteX1" fmla="*/ 0 w 7757341"/>
              <a:gd name="connsiteY1" fmla="*/ 1453487 h 1453487"/>
              <a:gd name="connsiteX2" fmla="*/ 0 w 7757341"/>
              <a:gd name="connsiteY2" fmla="*/ 0 h 1453487"/>
              <a:gd name="connsiteX3" fmla="*/ 7757341 w 7757341"/>
              <a:gd name="connsiteY3" fmla="*/ 0 h 145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1453487">
                <a:moveTo>
                  <a:pt x="6800683" y="1453487"/>
                </a:moveTo>
                <a:lnTo>
                  <a:pt x="0" y="1453487"/>
                </a:lnTo>
                <a:lnTo>
                  <a:pt x="0" y="0"/>
                </a:lnTo>
                <a:lnTo>
                  <a:pt x="7757341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1997124"/>
            <a:ext cx="7757341" cy="2906973"/>
          </a:xfrm>
          <a:custGeom>
            <a:avLst/>
            <a:gdLst>
              <a:gd name="connsiteX0" fmla="*/ 0 w 7757341"/>
              <a:gd name="connsiteY0" fmla="*/ 0 h 2906973"/>
              <a:gd name="connsiteX1" fmla="*/ 7757341 w 7757341"/>
              <a:gd name="connsiteY1" fmla="*/ 0 h 2906973"/>
              <a:gd name="connsiteX2" fmla="*/ 5844026 w 7757341"/>
              <a:gd name="connsiteY2" fmla="*/ 2906973 h 2906973"/>
              <a:gd name="connsiteX3" fmla="*/ 0 w 7757341"/>
              <a:gd name="connsiteY3" fmla="*/ 2906973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2906973">
                <a:moveTo>
                  <a:pt x="0" y="0"/>
                </a:moveTo>
                <a:lnTo>
                  <a:pt x="7757341" y="0"/>
                </a:lnTo>
                <a:lnTo>
                  <a:pt x="5844026" y="2906973"/>
                </a:lnTo>
                <a:lnTo>
                  <a:pt x="0" y="290697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35805" y="1750678"/>
            <a:ext cx="2512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3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7550" y="272733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技术路线</a:t>
            </a:r>
          </a:p>
        </p:txBody>
      </p:sp>
      <p:sp>
        <p:nvSpPr>
          <p:cNvPr id="6" name="矩形 5"/>
          <p:cNvSpPr/>
          <p:nvPr/>
        </p:nvSpPr>
        <p:spPr>
          <a:xfrm>
            <a:off x="12010030" y="6155140"/>
            <a:ext cx="181970" cy="5459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313329" y="3980767"/>
            <a:ext cx="3563238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n-ea"/>
              </a:rPr>
              <a:t>eGCN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MARL-</a:t>
            </a:r>
            <a:r>
              <a:rPr lang="en-US" altLang="zh-CN" dirty="0" err="1">
                <a:latin typeface="+mn-ea"/>
              </a:rPr>
              <a:t>eGCN</a:t>
            </a:r>
            <a:r>
              <a:rPr lang="zh-CN" altLang="en-US" dirty="0">
                <a:latin typeface="+mn-ea"/>
              </a:rPr>
              <a:t>算法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DNN &amp; TD-Learning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BD0C56-5558-4A2C-8245-A8BBE18FE3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13/28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2366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MARL-</a:t>
                </a:r>
                <a:r>
                  <a:rPr lang="en-US" altLang="zh-CN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eGCN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1200" dirty="0"/>
                  <a:t>Multi-Agent Reinforcement Learning with Edge-Based GCN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j-lt"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80F546-B1AD-4241-9ECF-987342F6AAE2}"/>
              </a:ext>
            </a:extLst>
          </p:cNvPr>
          <p:cNvSpPr txBox="1"/>
          <p:nvPr/>
        </p:nvSpPr>
        <p:spPr>
          <a:xfrm>
            <a:off x="2522650" y="6162404"/>
            <a:ext cx="714670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architecture of the proposed MARL-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eGCN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three modules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03BBFD-787F-4069-9119-D63915618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4" y="1049735"/>
            <a:ext cx="11100151" cy="507556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606389-B679-43BD-B82C-DD7109B85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14/28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3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231097"/>
            <a:ext cx="5125011" cy="778607"/>
            <a:chOff x="0" y="231097"/>
            <a:chExt cx="5125011" cy="778607"/>
          </a:xfrm>
        </p:grpSpPr>
        <p:grpSp>
          <p:nvGrpSpPr>
            <p:cNvPr id="44" name="组合 43"/>
            <p:cNvGrpSpPr/>
            <p:nvPr/>
          </p:nvGrpSpPr>
          <p:grpSpPr>
            <a:xfrm>
              <a:off x="677793" y="231097"/>
              <a:ext cx="4447218" cy="778607"/>
              <a:chOff x="677793" y="231097"/>
              <a:chExt cx="4447218" cy="77860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77793" y="231097"/>
                <a:ext cx="1252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eGCN</a:t>
                </a:r>
                <a:endParaRPr lang="zh-CN" alt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Edge-Based Graph Convolutional Networks Representation</a:t>
                </a: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007EE08F-031E-4250-956A-4BCA400D719C}"/>
              </a:ext>
            </a:extLst>
          </p:cNvPr>
          <p:cNvGrpSpPr/>
          <p:nvPr/>
        </p:nvGrpSpPr>
        <p:grpSpPr>
          <a:xfrm>
            <a:off x="677793" y="4449781"/>
            <a:ext cx="4642072" cy="877164"/>
            <a:chOff x="930913" y="1286703"/>
            <a:chExt cx="4642072" cy="87716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944A96D-1F32-4EE1-966E-2150C109B806}"/>
                </a:ext>
              </a:extLst>
            </p:cNvPr>
            <p:cNvGrpSpPr/>
            <p:nvPr/>
          </p:nvGrpSpPr>
          <p:grpSpPr>
            <a:xfrm>
              <a:off x="966248" y="1286703"/>
              <a:ext cx="2745287" cy="400110"/>
              <a:chOff x="966248" y="1286703"/>
              <a:chExt cx="2745287" cy="400110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2F24D0E6-AD32-4CBA-991D-6C373CF5F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2364" y="1286703"/>
                <a:ext cx="919171" cy="400110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9778358-8EE6-4761-9B5D-D96BA64A7820}"/>
                  </a:ext>
                </a:extLst>
              </p:cNvPr>
              <p:cNvSpPr txBox="1"/>
              <p:nvPr/>
            </p:nvSpPr>
            <p:spPr>
              <a:xfrm>
                <a:off x="966248" y="1286703"/>
                <a:ext cx="19979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eGCN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5579FB8-77AB-4E90-85E3-BBBD01709573}"/>
                </a:ext>
              </a:extLst>
            </p:cNvPr>
            <p:cNvSpPr txBox="1"/>
            <p:nvPr/>
          </p:nvSpPr>
          <p:spPr>
            <a:xfrm>
              <a:off x="930913" y="1763757"/>
              <a:ext cx="46420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：高度抽象的状态特征矩阵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B4EF416-E50D-44CB-B9A8-1D23CC755698}"/>
              </a:ext>
            </a:extLst>
          </p:cNvPr>
          <p:cNvSpPr txBox="1"/>
          <p:nvPr/>
        </p:nvSpPr>
        <p:spPr>
          <a:xfrm>
            <a:off x="677793" y="2011676"/>
            <a:ext cx="5060519" cy="80688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/>
              <a:t>与传统</a:t>
            </a:r>
            <a:r>
              <a:rPr lang="en-US" altLang="zh-CN" sz="2000" dirty="0"/>
              <a:t>GCN</a:t>
            </a:r>
            <a:r>
              <a:rPr lang="zh-CN" altLang="en-US" sz="2000" dirty="0"/>
              <a:t>的区别：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所有的特征矩阵和邻接矩阵都以边进行定义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4BB23A-E598-4A8E-8AAD-01CBD6DD1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43" y="335492"/>
            <a:ext cx="3665416" cy="618701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2109A9-9735-4254-94D0-B45F904D1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15/28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231097"/>
            <a:ext cx="5125011" cy="778607"/>
            <a:chOff x="0" y="231097"/>
            <a:chExt cx="5125011" cy="778607"/>
          </a:xfrm>
        </p:grpSpPr>
        <p:grpSp>
          <p:nvGrpSpPr>
            <p:cNvPr id="44" name="组合 43"/>
            <p:cNvGrpSpPr/>
            <p:nvPr/>
          </p:nvGrpSpPr>
          <p:grpSpPr>
            <a:xfrm>
              <a:off x="677793" y="231097"/>
              <a:ext cx="4447218" cy="778607"/>
              <a:chOff x="677793" y="231097"/>
              <a:chExt cx="4447218" cy="77860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77793" y="231097"/>
                <a:ext cx="35030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MARL–</a:t>
                </a:r>
                <a:r>
                  <a:rPr lang="en-US" altLang="zh-CN" sz="3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eGCN</a:t>
                </a:r>
                <a:r>
                  <a:rPr lang="en-US" altLang="zh-CN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 </a:t>
                </a:r>
                <a:r>
                  <a:rPr lang="zh-CN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算法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1200" dirty="0"/>
                  <a:t>Algorithm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j-lt"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8DB9577-D787-4705-8DD7-8254A877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93" y="1218140"/>
            <a:ext cx="4670271" cy="2780771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9CD57849-2EBD-45BB-BD50-1FB2045A344E}"/>
              </a:ext>
            </a:extLst>
          </p:cNvPr>
          <p:cNvGrpSpPr/>
          <p:nvPr/>
        </p:nvGrpSpPr>
        <p:grpSpPr>
          <a:xfrm>
            <a:off x="604568" y="4711532"/>
            <a:ext cx="4942792" cy="1290741"/>
            <a:chOff x="759681" y="4165743"/>
            <a:chExt cx="4942792" cy="129074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27A11FC-19E9-4291-A479-0B05C6294553}"/>
                </a:ext>
              </a:extLst>
            </p:cNvPr>
            <p:cNvSpPr txBox="1"/>
            <p:nvPr/>
          </p:nvSpPr>
          <p:spPr>
            <a:xfrm>
              <a:off x="759681" y="4612640"/>
              <a:ext cx="1452880" cy="4001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Actor-Critic </a:t>
              </a:r>
              <a:endParaRPr lang="zh-CN" altLang="en-US" sz="2000" dirty="0"/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C1BC44E9-32EE-4BED-BE87-69DFBB89C9D3}"/>
                </a:ext>
              </a:extLst>
            </p:cNvPr>
            <p:cNvSpPr/>
            <p:nvPr/>
          </p:nvSpPr>
          <p:spPr>
            <a:xfrm>
              <a:off x="2554592" y="4350409"/>
              <a:ext cx="172720" cy="924572"/>
            </a:xfrm>
            <a:prstGeom prst="leftBrace">
              <a:avLst>
                <a:gd name="adj1" fmla="val 8333"/>
                <a:gd name="adj2" fmla="val 49401"/>
              </a:avLst>
            </a:prstGeom>
            <a:ln w="38100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2C4E3A5-02AF-4A73-A54C-47DE98D3C4E7}"/>
                </a:ext>
              </a:extLst>
            </p:cNvPr>
            <p:cNvSpPr txBox="1"/>
            <p:nvPr/>
          </p:nvSpPr>
          <p:spPr>
            <a:xfrm>
              <a:off x="2901706" y="4165743"/>
              <a:ext cx="2800767" cy="646331"/>
            </a:xfrm>
            <a:prstGeom prst="rect">
              <a:avLst/>
            </a:prstGeom>
            <a:solidFill>
              <a:srgbClr val="17375E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Actor</a:t>
              </a:r>
              <a:r>
                <a:rPr lang="zh-CN" altLang="en-US" dirty="0">
                  <a:solidFill>
                    <a:schemeClr val="bg1"/>
                  </a:solidFill>
                </a:rPr>
                <a:t>：基于</a:t>
              </a:r>
              <a:r>
                <a:rPr lang="en-US" altLang="zh-CN" dirty="0">
                  <a:solidFill>
                    <a:schemeClr val="bg1"/>
                  </a:solidFill>
                </a:rPr>
                <a:t>policy</a:t>
              </a:r>
              <a:r>
                <a:rPr lang="zh-CN" altLang="en-US" dirty="0">
                  <a:solidFill>
                    <a:schemeClr val="bg1"/>
                  </a:solidFill>
                </a:rPr>
                <a:t>选行为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            根据评分修正策略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F440EB9-369F-48F9-8CE3-32285A99B5A3}"/>
                </a:ext>
              </a:extLst>
            </p:cNvPr>
            <p:cNvSpPr txBox="1"/>
            <p:nvPr/>
          </p:nvSpPr>
          <p:spPr>
            <a:xfrm>
              <a:off x="2901705" y="5087152"/>
              <a:ext cx="2800767" cy="369332"/>
            </a:xfrm>
            <a:prstGeom prst="rect">
              <a:avLst/>
            </a:prstGeom>
            <a:solidFill>
              <a:srgbClr val="17375E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</a:rPr>
                <a:t>Critic</a:t>
              </a:r>
              <a:r>
                <a:rPr lang="zh-CN" altLang="en-US" dirty="0">
                  <a:solidFill>
                    <a:schemeClr val="bg1"/>
                  </a:solidFill>
                </a:rPr>
                <a:t>：对行为进行评分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967CB94-639E-4E0E-92D2-9331193CE6EB}"/>
              </a:ext>
            </a:extLst>
          </p:cNvPr>
          <p:cNvSpPr txBox="1"/>
          <p:nvPr/>
        </p:nvSpPr>
        <p:spPr>
          <a:xfrm>
            <a:off x="5947982" y="1457324"/>
            <a:ext cx="6244017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Arial" panose="020B0604020202020204" pitchFamily="34" charset="0"/>
              </a:rPr>
              <a:t>都市的交通和道路网络可以按地理距离，人口分布进行划分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将整个进行决策的区域划分成</a:t>
            </a:r>
            <a:r>
              <a:rPr lang="en-US" altLang="zh-CN" dirty="0"/>
              <a:t>N</a:t>
            </a:r>
            <a:r>
              <a:rPr lang="zh-CN" altLang="en-US" dirty="0"/>
              <a:t>个部分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每个部分的收费模式与本区域及相邻区域的交通条件有关</a:t>
            </a:r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8AE1E56-3BD3-4915-B09C-CBF19E3AD2A2}"/>
              </a:ext>
            </a:extLst>
          </p:cNvPr>
          <p:cNvSpPr txBox="1"/>
          <p:nvPr/>
        </p:nvSpPr>
        <p:spPr>
          <a:xfrm>
            <a:off x="6096000" y="3439203"/>
            <a:ext cx="1896673" cy="27764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highlight>
                  <a:srgbClr val="FFC000"/>
                </a:highlight>
              </a:rPr>
              <a:t>对第</a:t>
            </a:r>
            <a:r>
              <a:rPr lang="zh-CN" altLang="en-US" dirty="0">
                <a:highlight>
                  <a:srgbClr val="FFC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highlight>
                  <a:srgbClr val="FFC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highlight>
                  <a:srgbClr val="FFC000"/>
                </a:highlight>
              </a:rPr>
              <a:t> </a:t>
            </a:r>
            <a:r>
              <a:rPr lang="zh-CN" altLang="en-US" dirty="0">
                <a:highlight>
                  <a:srgbClr val="FFC000"/>
                </a:highlight>
              </a:rPr>
              <a:t>个</a:t>
            </a:r>
            <a:r>
              <a:rPr lang="en-US" altLang="zh-CN" dirty="0">
                <a:highlight>
                  <a:srgbClr val="FFC000"/>
                </a:highlight>
              </a:rPr>
              <a:t>Agent</a:t>
            </a:r>
            <a:r>
              <a:rPr lang="zh-CN" altLang="en-US" dirty="0">
                <a:highlight>
                  <a:srgbClr val="FFC000"/>
                </a:highlight>
              </a:rPr>
              <a:t>：</a:t>
            </a:r>
            <a:endParaRPr lang="en-US" altLang="zh-CN" dirty="0">
              <a:highlight>
                <a:srgbClr val="FFC000"/>
              </a:highlight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state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action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reward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41ED991-DFE5-4ED9-945F-872B19780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225" y="4182361"/>
            <a:ext cx="1980085" cy="42219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7FA7AD8-491A-4C48-A63C-6E69580A3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392" y="4694441"/>
            <a:ext cx="1476175" cy="447692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8F75860-5A36-4681-B3AD-8DAA04A2CF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9392" y="5254869"/>
            <a:ext cx="1516328" cy="42219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45A5B86E-CD9C-4137-B078-F6B2D6D6F7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392" y="5797655"/>
            <a:ext cx="398955" cy="44328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8B521F-CBA4-4BFE-8CEC-5EFED03B5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16/28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2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23663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MARL-</a:t>
                </a:r>
                <a:r>
                  <a:rPr lang="en-US" altLang="zh-CN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eGCN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1200" dirty="0"/>
                  <a:t>Multi-Agent Reinforcement Learning with Edge-Based GCN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j-lt"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DCC5A05-8DE8-4B3B-8A3F-2ED262F63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67583" y="1017821"/>
            <a:ext cx="11154086" cy="510747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80F546-B1AD-4241-9ECF-987342F6AAE2}"/>
              </a:ext>
            </a:extLst>
          </p:cNvPr>
          <p:cNvSpPr txBox="1"/>
          <p:nvPr/>
        </p:nvSpPr>
        <p:spPr>
          <a:xfrm>
            <a:off x="2522650" y="6162404"/>
            <a:ext cx="714670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architecture of the proposed MARL-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eGCN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three modules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8C000D-38B3-49C1-A152-62E68837BE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17/28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62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7362B109-3B38-4A6E-85D4-4675583E4E92}"/>
              </a:ext>
            </a:extLst>
          </p:cNvPr>
          <p:cNvSpPr txBox="1"/>
          <p:nvPr/>
        </p:nvSpPr>
        <p:spPr>
          <a:xfrm>
            <a:off x="2606148" y="1361424"/>
            <a:ext cx="6784123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/>
              <a:t>用函数表示策略函数和价值函数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en-US" altLang="zh-CN" dirty="0"/>
              <a:t>Monte Carlo</a:t>
            </a:r>
            <a:r>
              <a:rPr lang="zh-CN" altLang="en-US" dirty="0"/>
              <a:t>方法更新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36929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DNN &amp; TD-Learning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1200" dirty="0"/>
                  <a:t>Deep Neural Network and TD-Learning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j-lt"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3286FD5-DB0C-44EC-A2ED-6086B072AFA9}"/>
              </a:ext>
            </a:extLst>
          </p:cNvPr>
          <p:cNvSpPr txBox="1"/>
          <p:nvPr/>
        </p:nvSpPr>
        <p:spPr>
          <a:xfrm>
            <a:off x="-275897" y="6119336"/>
            <a:ext cx="11910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spcBef>
                <a:spcPts val="600"/>
              </a:spcBef>
            </a:pP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参考文献：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H. Chen, B. An, G. Sharon, J. P . Hanna, P . Stone, C. Miao, and Y . C. Soh, “</a:t>
            </a:r>
            <a:r>
              <a:rPr lang="en-US" altLang="zh-CN" sz="1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Dyetc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Dynamic electronic toll collection for traffic congestion alleviation,” in Proceedings of the Thirty-Second AAAI Conference on Artificial Intelligence (AAAI ’18), 2018, pp. 757–765.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F2AC22-9252-41A9-A122-26273BD95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577" y="1815214"/>
            <a:ext cx="4874655" cy="67805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6AA7514-B7D2-4350-83EA-BD3492D5D866}"/>
              </a:ext>
            </a:extLst>
          </p:cNvPr>
          <p:cNvSpPr txBox="1"/>
          <p:nvPr/>
        </p:nvSpPr>
        <p:spPr>
          <a:xfrm>
            <a:off x="935665" y="1941358"/>
            <a:ext cx="947892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PG-β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BA0F36-71A4-47E2-93D8-55361C6AE7B2}"/>
              </a:ext>
            </a:extLst>
          </p:cNvPr>
          <p:cNvGrpSpPr/>
          <p:nvPr/>
        </p:nvGrpSpPr>
        <p:grpSpPr>
          <a:xfrm>
            <a:off x="935665" y="4278894"/>
            <a:ext cx="7680015" cy="771135"/>
            <a:chOff x="935665" y="3617316"/>
            <a:chExt cx="7680015" cy="77113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E736EAD-E6EE-4071-9317-2C5F0D741929}"/>
                </a:ext>
              </a:extLst>
            </p:cNvPr>
            <p:cNvSpPr txBox="1"/>
            <p:nvPr/>
          </p:nvSpPr>
          <p:spPr>
            <a:xfrm>
              <a:off x="935665" y="3715277"/>
              <a:ext cx="1233377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DPG-β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D193B45-7C5C-4492-A357-8C5625A88635}"/>
                </a:ext>
              </a:extLst>
            </p:cNvPr>
            <p:cNvSpPr txBox="1"/>
            <p:nvPr/>
          </p:nvSpPr>
          <p:spPr>
            <a:xfrm>
              <a:off x="2606148" y="3617316"/>
              <a:ext cx="6009532" cy="7711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/>
                <a:t>用深度神经网络表示策略函数和价值函数</a:t>
              </a:r>
              <a:endParaRPr lang="en-US" altLang="zh-CN" dirty="0"/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en-US" altLang="zh-CN" dirty="0"/>
                <a:t>Temporal Difference Learning</a:t>
              </a:r>
              <a:r>
                <a:rPr lang="zh-CN" altLang="en-US" dirty="0"/>
                <a:t>更新</a:t>
              </a:r>
              <a:r>
                <a:rPr lang="en-US" altLang="zh-CN" dirty="0"/>
                <a:t> </a:t>
              </a:r>
              <a:endParaRPr lang="zh-CN" altLang="en-US" dirty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n"/>
              </a:pPr>
              <a:endParaRPr lang="zh-CN" altLang="en-US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2CDE66-D253-403D-A46F-91146F997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18/28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01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0" y="4670948"/>
            <a:ext cx="5099112" cy="913263"/>
          </a:xfrm>
          <a:custGeom>
            <a:avLst/>
            <a:gdLst>
              <a:gd name="connsiteX0" fmla="*/ 0 w 5099112"/>
              <a:gd name="connsiteY0" fmla="*/ 0 h 913263"/>
              <a:gd name="connsiteX1" fmla="*/ 5099112 w 5099112"/>
              <a:gd name="connsiteY1" fmla="*/ 0 h 913263"/>
              <a:gd name="connsiteX2" fmla="*/ 4498020 w 5099112"/>
              <a:gd name="connsiteY2" fmla="*/ 913263 h 913263"/>
              <a:gd name="connsiteX3" fmla="*/ 0 w 5099112"/>
              <a:gd name="connsiteY3" fmla="*/ 913263 h 91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9112" h="913263">
                <a:moveTo>
                  <a:pt x="0" y="0"/>
                </a:moveTo>
                <a:lnTo>
                  <a:pt x="5099112" y="0"/>
                </a:lnTo>
                <a:lnTo>
                  <a:pt x="4498020" y="913263"/>
                </a:lnTo>
                <a:lnTo>
                  <a:pt x="0" y="913263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4434659" y="1493294"/>
            <a:ext cx="7757341" cy="1453487"/>
          </a:xfrm>
          <a:custGeom>
            <a:avLst/>
            <a:gdLst>
              <a:gd name="connsiteX0" fmla="*/ 6800683 w 7757341"/>
              <a:gd name="connsiteY0" fmla="*/ 1453487 h 1453487"/>
              <a:gd name="connsiteX1" fmla="*/ 0 w 7757341"/>
              <a:gd name="connsiteY1" fmla="*/ 1453487 h 1453487"/>
              <a:gd name="connsiteX2" fmla="*/ 0 w 7757341"/>
              <a:gd name="connsiteY2" fmla="*/ 0 h 1453487"/>
              <a:gd name="connsiteX3" fmla="*/ 7757341 w 7757341"/>
              <a:gd name="connsiteY3" fmla="*/ 0 h 145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1453487">
                <a:moveTo>
                  <a:pt x="6800683" y="1453487"/>
                </a:moveTo>
                <a:lnTo>
                  <a:pt x="0" y="1453487"/>
                </a:lnTo>
                <a:lnTo>
                  <a:pt x="0" y="0"/>
                </a:lnTo>
                <a:lnTo>
                  <a:pt x="7757341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1997124"/>
            <a:ext cx="7757341" cy="2906973"/>
          </a:xfrm>
          <a:custGeom>
            <a:avLst/>
            <a:gdLst>
              <a:gd name="connsiteX0" fmla="*/ 0 w 7757341"/>
              <a:gd name="connsiteY0" fmla="*/ 0 h 2906973"/>
              <a:gd name="connsiteX1" fmla="*/ 7757341 w 7757341"/>
              <a:gd name="connsiteY1" fmla="*/ 0 h 2906973"/>
              <a:gd name="connsiteX2" fmla="*/ 5844026 w 7757341"/>
              <a:gd name="connsiteY2" fmla="*/ 2906973 h 2906973"/>
              <a:gd name="connsiteX3" fmla="*/ 0 w 7757341"/>
              <a:gd name="connsiteY3" fmla="*/ 2906973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2906973">
                <a:moveTo>
                  <a:pt x="0" y="0"/>
                </a:moveTo>
                <a:lnTo>
                  <a:pt x="7757341" y="0"/>
                </a:lnTo>
                <a:lnTo>
                  <a:pt x="5844026" y="2906973"/>
                </a:lnTo>
                <a:lnTo>
                  <a:pt x="0" y="290697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35805" y="1750678"/>
            <a:ext cx="2512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4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7550" y="272733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实验设计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12010030" y="6155140"/>
            <a:ext cx="181970" cy="5459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313330" y="3980767"/>
            <a:ext cx="189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实验数据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实验结果</a:t>
            </a:r>
            <a:endParaRPr lang="en-US" altLang="zh-CN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449D4B-3F86-4E8D-8D6F-67DC507571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19/28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 90"/>
          <p:cNvSpPr txBox="1"/>
          <p:nvPr/>
        </p:nvSpPr>
        <p:spPr>
          <a:xfrm>
            <a:off x="477485" y="535907"/>
            <a:ext cx="33782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rPr>
              <a:t>目 录</a:t>
            </a:r>
            <a:r>
              <a:rPr lang="en-US" altLang="zh-CN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/</a:t>
            </a:r>
            <a:r>
              <a:rPr lang="en-US" altLang="zh-CN" sz="3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sym typeface="Century Gothic" panose="020B0502020202020204" pitchFamily="34" charset="0"/>
              </a:rPr>
              <a:t>CONTENT</a:t>
            </a:r>
            <a:endParaRPr lang="zh-CN" altLang="en-US" sz="3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sym typeface="Century Gothic" panose="020B0502020202020204" pitchFamily="3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921579" y="835989"/>
            <a:ext cx="6132983" cy="0"/>
          </a:xfrm>
          <a:prstGeom prst="line">
            <a:avLst/>
          </a:prstGeom>
          <a:ln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10" y="204997"/>
            <a:ext cx="1103137" cy="1105291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901143" y="3458971"/>
            <a:ext cx="2812277" cy="885506"/>
            <a:chOff x="8004603" y="2693663"/>
            <a:chExt cx="2625532" cy="780129"/>
          </a:xfrm>
          <a:solidFill>
            <a:srgbClr val="FFC000"/>
          </a:solidFill>
        </p:grpSpPr>
        <p:sp>
          <p:nvSpPr>
            <p:cNvPr id="49" name="圆角矩形 48"/>
            <p:cNvSpPr/>
            <p:nvPr/>
          </p:nvSpPr>
          <p:spPr>
            <a:xfrm>
              <a:off x="8004603" y="2693663"/>
              <a:ext cx="2625532" cy="406839"/>
            </a:xfrm>
            <a:prstGeom prst="roundRect">
              <a:avLst/>
            </a:prstGeom>
            <a:grpFill/>
            <a:ln>
              <a:noFill/>
            </a:ln>
            <a:effectLst>
              <a:outerShdw blurRad="304800" dist="190500" dir="10800000" algn="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50"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0" name="等腰三角形 49"/>
            <p:cNvSpPr/>
            <p:nvPr/>
          </p:nvSpPr>
          <p:spPr>
            <a:xfrm flipV="1">
              <a:off x="9182958" y="3096738"/>
              <a:ext cx="208871" cy="377054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50"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3" name="圆角矩形 32"/>
          <p:cNvSpPr/>
          <p:nvPr/>
        </p:nvSpPr>
        <p:spPr>
          <a:xfrm>
            <a:off x="2901143" y="4372185"/>
            <a:ext cx="2812277" cy="461665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304800" dist="190500" dir="10800000" algn="r" rotWithShape="0">
              <a:schemeClr val="tx1">
                <a:lumMod val="65000"/>
                <a:lumOff val="3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50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901143" y="1664861"/>
            <a:ext cx="2797758" cy="922055"/>
            <a:chOff x="3187797" y="2561039"/>
            <a:chExt cx="2625532" cy="826597"/>
          </a:xfrm>
          <a:solidFill>
            <a:srgbClr val="FFC000"/>
          </a:solidFill>
        </p:grpSpPr>
        <p:sp>
          <p:nvSpPr>
            <p:cNvPr id="47" name="圆角矩形 46"/>
            <p:cNvSpPr/>
            <p:nvPr/>
          </p:nvSpPr>
          <p:spPr>
            <a:xfrm>
              <a:off x="3187797" y="2561039"/>
              <a:ext cx="2625532" cy="44125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304800" dist="190500" dir="10800000" algn="r" rotWithShape="0">
                <a:schemeClr val="tx1">
                  <a:lumMod val="95000"/>
                  <a:lumOff val="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50"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8" name="等腰三角形 47"/>
            <p:cNvSpPr/>
            <p:nvPr/>
          </p:nvSpPr>
          <p:spPr>
            <a:xfrm flipV="1">
              <a:off x="4362289" y="3002289"/>
              <a:ext cx="232953" cy="385347"/>
            </a:xfrm>
            <a:prstGeom prst="triangl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schemeClr val="bg1">
                  <a:lumMod val="6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750"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5" name="文本框 43"/>
          <p:cNvSpPr txBox="1"/>
          <p:nvPr/>
        </p:nvSpPr>
        <p:spPr>
          <a:xfrm>
            <a:off x="3729992" y="1683462"/>
            <a:ext cx="10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1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36" name="文本框 44"/>
          <p:cNvSpPr txBox="1"/>
          <p:nvPr/>
        </p:nvSpPr>
        <p:spPr>
          <a:xfrm>
            <a:off x="3731614" y="3452450"/>
            <a:ext cx="10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3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39" name="文本框 48"/>
          <p:cNvSpPr txBox="1"/>
          <p:nvPr/>
        </p:nvSpPr>
        <p:spPr>
          <a:xfrm>
            <a:off x="3725157" y="4372185"/>
            <a:ext cx="10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4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44" name="等腰三角形 43"/>
          <p:cNvSpPr/>
          <p:nvPr/>
        </p:nvSpPr>
        <p:spPr>
          <a:xfrm flipV="1">
            <a:off x="4163310" y="3018882"/>
            <a:ext cx="223727" cy="405860"/>
          </a:xfrm>
          <a:prstGeom prst="triangle">
            <a:avLst/>
          </a:prstGeom>
          <a:solidFill>
            <a:srgbClr val="17375E"/>
          </a:solidFill>
          <a:ln>
            <a:solidFill>
              <a:srgbClr val="17375E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50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2901143" y="2583553"/>
            <a:ext cx="2797756" cy="461793"/>
          </a:xfrm>
          <a:prstGeom prst="roundRect">
            <a:avLst/>
          </a:prstGeom>
          <a:solidFill>
            <a:srgbClr val="17375E"/>
          </a:solidFill>
          <a:ln>
            <a:noFill/>
          </a:ln>
          <a:effectLst>
            <a:outerShdw blurRad="304800" dist="190500" dir="10800000" algn="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50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文本框 56"/>
          <p:cNvSpPr txBox="1"/>
          <p:nvPr/>
        </p:nvSpPr>
        <p:spPr>
          <a:xfrm>
            <a:off x="3725157" y="2583681"/>
            <a:ext cx="10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2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436231" y="1664862"/>
            <a:ext cx="185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+mn-ea"/>
                <a:sym typeface="Century Gothic" panose="020B0502020202020204" pitchFamily="34" charset="0"/>
              </a:rPr>
              <a:t>研究背景</a:t>
            </a:r>
          </a:p>
        </p:txBody>
      </p:sp>
      <p:sp>
        <p:nvSpPr>
          <p:cNvPr id="52" name="矩形 51"/>
          <p:cNvSpPr/>
          <p:nvPr/>
        </p:nvSpPr>
        <p:spPr>
          <a:xfrm>
            <a:off x="6436231" y="2587994"/>
            <a:ext cx="185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+mn-ea"/>
                <a:sym typeface="Century Gothic" panose="020B0502020202020204" pitchFamily="34" charset="0"/>
              </a:rPr>
              <a:t>模型设计</a:t>
            </a:r>
          </a:p>
        </p:txBody>
      </p:sp>
      <p:sp>
        <p:nvSpPr>
          <p:cNvPr id="53" name="矩形 52"/>
          <p:cNvSpPr/>
          <p:nvPr/>
        </p:nvSpPr>
        <p:spPr>
          <a:xfrm>
            <a:off x="6436231" y="3512921"/>
            <a:ext cx="185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技术路线</a:t>
            </a:r>
          </a:p>
        </p:txBody>
      </p:sp>
      <p:sp>
        <p:nvSpPr>
          <p:cNvPr id="54" name="矩形 53"/>
          <p:cNvSpPr/>
          <p:nvPr/>
        </p:nvSpPr>
        <p:spPr>
          <a:xfrm>
            <a:off x="6436231" y="4421645"/>
            <a:ext cx="185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实验设计</a:t>
            </a:r>
          </a:p>
        </p:txBody>
      </p:sp>
      <p:sp>
        <p:nvSpPr>
          <p:cNvPr id="55" name="等腰三角形 54"/>
          <p:cNvSpPr/>
          <p:nvPr/>
        </p:nvSpPr>
        <p:spPr>
          <a:xfrm flipV="1">
            <a:off x="4152678" y="4833850"/>
            <a:ext cx="223727" cy="405860"/>
          </a:xfrm>
          <a:prstGeom prst="triangle">
            <a:avLst/>
          </a:prstGeom>
          <a:solidFill>
            <a:srgbClr val="17375E"/>
          </a:solidFill>
          <a:ln>
            <a:solidFill>
              <a:srgbClr val="17375E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50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901143" y="5285269"/>
            <a:ext cx="2812277" cy="461793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304800" dist="190500" dir="10800000" algn="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750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59" name="文本框 44"/>
          <p:cNvSpPr txBox="1"/>
          <p:nvPr/>
        </p:nvSpPr>
        <p:spPr>
          <a:xfrm>
            <a:off x="3731614" y="5285269"/>
            <a:ext cx="1090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5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436231" y="5285400"/>
            <a:ext cx="1859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rPr>
              <a:t>总结思考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B5FA5C-F996-403D-9F9E-2CB1A7824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231097"/>
            <a:ext cx="5125011" cy="778607"/>
            <a:chOff x="0" y="231097"/>
            <a:chExt cx="5125011" cy="778607"/>
          </a:xfrm>
        </p:grpSpPr>
        <p:grpSp>
          <p:nvGrpSpPr>
            <p:cNvPr id="44" name="组合 43"/>
            <p:cNvGrpSpPr/>
            <p:nvPr/>
          </p:nvGrpSpPr>
          <p:grpSpPr>
            <a:xfrm>
              <a:off x="677793" y="231097"/>
              <a:ext cx="4447218" cy="778607"/>
              <a:chOff x="677793" y="231097"/>
              <a:chExt cx="4447218" cy="77860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77793" y="231097"/>
                <a:ext cx="172354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实验数据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Experiment Data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21823" y="1304585"/>
            <a:ext cx="4824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421821" y="1738218"/>
            <a:ext cx="4571819" cy="1521708"/>
            <a:chOff x="8030483" y="1725490"/>
            <a:chExt cx="3833001" cy="1521708"/>
          </a:xfrm>
        </p:grpSpPr>
        <p:sp>
          <p:nvSpPr>
            <p:cNvPr id="17" name="文本框 16"/>
            <p:cNvSpPr txBox="1"/>
            <p:nvPr/>
          </p:nvSpPr>
          <p:spPr>
            <a:xfrm>
              <a:off x="8030484" y="2046869"/>
              <a:ext cx="3833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zh-CN" altLang="en-US" sz="1200" dirty="0"/>
                <a:t>选择新加坡的中心路网域和整个路网进行实验，中心路网共</a:t>
              </a:r>
              <a:r>
                <a:rPr lang="en-US" altLang="zh-CN" sz="1200" dirty="0"/>
                <a:t>11</a:t>
              </a:r>
              <a:r>
                <a:rPr lang="zh-CN" altLang="en-US" sz="1200" dirty="0"/>
                <a:t>个区域，</a:t>
              </a:r>
              <a:r>
                <a:rPr lang="en-US" altLang="zh-CN" sz="1200" dirty="0"/>
                <a:t>40</a:t>
              </a:r>
              <a:r>
                <a:rPr lang="zh-CN" altLang="en-US" sz="1200" dirty="0"/>
                <a:t>条道路，整个路网共</a:t>
              </a:r>
              <a:r>
                <a:rPr lang="en-US" altLang="zh-CN" sz="1200" dirty="0"/>
                <a:t>33</a:t>
              </a:r>
              <a:r>
                <a:rPr lang="zh-CN" altLang="en-US" sz="1200" dirty="0"/>
                <a:t>个区域</a:t>
              </a:r>
              <a:r>
                <a:rPr lang="en-US" altLang="zh-CN" sz="1200" dirty="0"/>
                <a:t>,124</a:t>
              </a:r>
              <a:r>
                <a:rPr lang="zh-CN" altLang="en-US" sz="1200" dirty="0"/>
                <a:t>条道路。</a:t>
              </a:r>
              <a:endParaRPr lang="en-US" altLang="zh-CN" sz="1200" dirty="0"/>
            </a:p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zh-CN" altLang="en-US" sz="1200" dirty="0"/>
                <a:t>将人口密度低，面积小的区域合并到相邻的区域。</a:t>
              </a:r>
            </a:p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zh-CN" altLang="en-US" sz="1200" dirty="0"/>
                <a:t>根据人口数据及</a:t>
              </a:r>
              <a:r>
                <a:rPr lang="en-US" altLang="zh-CN" sz="1200" dirty="0"/>
                <a:t>2017</a:t>
              </a:r>
              <a:r>
                <a:rPr lang="zh-CN" altLang="en-US" sz="1200" dirty="0"/>
                <a:t>年新加坡政府发布的</a:t>
              </a:r>
              <a:r>
                <a:rPr lang="en-US" altLang="zh-CN" sz="1200" dirty="0"/>
                <a:t>《</a:t>
              </a:r>
              <a:r>
                <a:rPr lang="zh-CN" altLang="en-US" sz="1200" dirty="0"/>
                <a:t>机动车统计</a:t>
              </a:r>
              <a:r>
                <a:rPr lang="en-US" altLang="zh-CN" sz="1200" dirty="0"/>
                <a:t>》</a:t>
              </a:r>
              <a:r>
                <a:rPr lang="zh-CN" altLang="en-US" sz="1200" dirty="0"/>
                <a:t>来估计</a:t>
              </a:r>
              <a:r>
                <a:rPr lang="en-US" altLang="zh-CN" sz="1200" dirty="0"/>
                <a:t>OD</a:t>
              </a:r>
              <a:r>
                <a:rPr lang="zh-CN" altLang="en-US" sz="1200" dirty="0"/>
                <a:t>需求</a:t>
              </a:r>
              <a:endParaRPr lang="en-US" altLang="zh-CN" sz="1200" dirty="0"/>
            </a:p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zh-CN" altLang="en-US" sz="1200" dirty="0"/>
                <a:t>根据新加坡车辆总数和人口总数估计每个区域的车辆数</a:t>
              </a:r>
              <a:endParaRPr lang="en-US" altLang="zh-CN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30483" y="1725490"/>
              <a:ext cx="2398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/>
                <a:t>真实数据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01E888F-D763-4125-844A-04596560D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485" y="1248954"/>
            <a:ext cx="3926652" cy="24870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10C1F1-84B9-4E2D-AC80-2C8721EF4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81" y="3960579"/>
            <a:ext cx="4870261" cy="2487016"/>
          </a:xfrm>
          <a:prstGeom prst="rect">
            <a:avLst/>
          </a:prstGeom>
        </p:spPr>
      </p:pic>
      <p:grpSp>
        <p:nvGrpSpPr>
          <p:cNvPr id="23" name="组合 22">
            <a:extLst>
              <a:ext uri="{FF2B5EF4-FFF2-40B4-BE49-F238E27FC236}">
                <a16:creationId xmlns:a16="http://schemas.microsoft.com/office/drawing/2014/main" id="{41E064F2-A63B-4E1B-A981-43D7C9D0CB0F}"/>
              </a:ext>
            </a:extLst>
          </p:cNvPr>
          <p:cNvGrpSpPr/>
          <p:nvPr/>
        </p:nvGrpSpPr>
        <p:grpSpPr>
          <a:xfrm>
            <a:off x="6421821" y="4234881"/>
            <a:ext cx="4571820" cy="1337042"/>
            <a:chOff x="8030482" y="1725490"/>
            <a:chExt cx="3833002" cy="133704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BE2DD63-E07B-45BB-A8A2-7DA281311B0D}"/>
                </a:ext>
              </a:extLst>
            </p:cNvPr>
            <p:cNvSpPr txBox="1"/>
            <p:nvPr/>
          </p:nvSpPr>
          <p:spPr>
            <a:xfrm>
              <a:off x="8030484" y="2046869"/>
              <a:ext cx="3833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en-US" altLang="zh-CN" sz="1200" dirty="0"/>
                <a:t>PG-β</a:t>
              </a:r>
            </a:p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en-US" altLang="zh-CN" sz="1200" dirty="0"/>
                <a:t>DPG-β</a:t>
              </a:r>
            </a:p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en-US" altLang="zh-CN" sz="1200" dirty="0"/>
                <a:t>DPG-β-</a:t>
              </a:r>
              <a:r>
                <a:rPr lang="en-US" altLang="zh-CN" sz="1200" dirty="0" err="1"/>
                <a:t>eGCN</a:t>
              </a:r>
              <a:endParaRPr lang="en-US" altLang="zh-CN" sz="1200" dirty="0"/>
            </a:p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en-US" altLang="zh-CN" sz="1200" dirty="0"/>
                <a:t>MARL-</a:t>
              </a:r>
              <a:r>
                <a:rPr lang="en-US" altLang="zh-CN" sz="1200" dirty="0" err="1"/>
                <a:t>eGCN</a:t>
              </a:r>
              <a:endParaRPr lang="en-US" altLang="zh-CN" sz="1200" dirty="0"/>
            </a:p>
            <a:p>
              <a:pPr marL="285750" indent="-285750" algn="just">
                <a:buFont typeface="Wingdings" panose="05000000000000000000" pitchFamily="2" charset="2"/>
                <a:buChar char="l"/>
              </a:pPr>
              <a:r>
                <a:rPr lang="en-US" altLang="zh-CN" sz="1200" dirty="0"/>
                <a:t>MARL</a:t>
              </a:r>
              <a:r>
                <a:rPr lang="zh-CN" altLang="en-US" sz="1200" dirty="0"/>
                <a:t>（</a:t>
              </a:r>
              <a:r>
                <a:rPr lang="en-US" altLang="zh-CN" sz="1200" dirty="0"/>
                <a:t>MARL-</a:t>
              </a:r>
              <a:r>
                <a:rPr lang="en-US" altLang="zh-CN" sz="1200" dirty="0" err="1"/>
                <a:t>eGCN</a:t>
              </a:r>
              <a:r>
                <a:rPr lang="en-US" altLang="zh-CN" sz="1200" dirty="0"/>
                <a:t> without </a:t>
              </a:r>
              <a:r>
                <a:rPr lang="en-US" altLang="zh-CN" sz="1200" dirty="0" err="1"/>
                <a:t>eGCN</a:t>
              </a:r>
              <a:r>
                <a:rPr lang="zh-CN" altLang="en-US" sz="1200" dirty="0"/>
                <a:t>）</a:t>
              </a:r>
              <a:endParaRPr lang="en-US" altLang="zh-CN" sz="12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A04E8E4-EDBB-4EE2-97E1-103153A08EB9}"/>
                </a:ext>
              </a:extLst>
            </p:cNvPr>
            <p:cNvSpPr txBox="1"/>
            <p:nvPr/>
          </p:nvSpPr>
          <p:spPr>
            <a:xfrm>
              <a:off x="8030482" y="1725490"/>
              <a:ext cx="2398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b="1" dirty="0"/>
                <a:t>对比算法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D991CC-047F-4B4E-9ED5-4EC3E746CA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20/28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5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231097"/>
            <a:ext cx="5125011" cy="778607"/>
            <a:chOff x="0" y="231097"/>
            <a:chExt cx="5125011" cy="778607"/>
          </a:xfrm>
        </p:grpSpPr>
        <p:grpSp>
          <p:nvGrpSpPr>
            <p:cNvPr id="44" name="组合 43"/>
            <p:cNvGrpSpPr/>
            <p:nvPr/>
          </p:nvGrpSpPr>
          <p:grpSpPr>
            <a:xfrm>
              <a:off x="677793" y="231097"/>
              <a:ext cx="4447218" cy="778607"/>
              <a:chOff x="677793" y="231097"/>
              <a:chExt cx="4447218" cy="77860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77793" y="231097"/>
                <a:ext cx="172354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实验结果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Experiment Content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9681" y="1189171"/>
            <a:ext cx="10407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 Traffic throughput (95% confidence interval) and convergence comparison (values in thousands) </a:t>
            </a:r>
            <a:r>
              <a:rPr lang="zh-CN" altLang="en-US" dirty="0"/>
              <a:t>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CEA746-17D0-4761-84AF-C94536A09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25" y="2245480"/>
            <a:ext cx="11665150" cy="333746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DF8953-62CD-42E0-BC0D-EB0EC6027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21/28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29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231097"/>
            <a:ext cx="5125011" cy="778607"/>
            <a:chOff x="0" y="231097"/>
            <a:chExt cx="5125011" cy="778607"/>
          </a:xfrm>
        </p:grpSpPr>
        <p:grpSp>
          <p:nvGrpSpPr>
            <p:cNvPr id="44" name="组合 43"/>
            <p:cNvGrpSpPr/>
            <p:nvPr/>
          </p:nvGrpSpPr>
          <p:grpSpPr>
            <a:xfrm>
              <a:off x="677793" y="231097"/>
              <a:ext cx="4447218" cy="778607"/>
              <a:chOff x="677793" y="231097"/>
              <a:chExt cx="4447218" cy="77860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77793" y="231097"/>
                <a:ext cx="172354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实验结果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Experiment Content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9681" y="1189171"/>
            <a:ext cx="4179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Ablation study (values in thousands)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A476106-B53A-481B-9B9A-1AEB21BD1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230" y="2077895"/>
            <a:ext cx="8819540" cy="359093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6E57C-BAA8-4FB0-A65D-1B4C096EE0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22/28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231097"/>
            <a:ext cx="5125011" cy="778607"/>
            <a:chOff x="0" y="231097"/>
            <a:chExt cx="5125011" cy="778607"/>
          </a:xfrm>
        </p:grpSpPr>
        <p:grpSp>
          <p:nvGrpSpPr>
            <p:cNvPr id="44" name="组合 43"/>
            <p:cNvGrpSpPr/>
            <p:nvPr/>
          </p:nvGrpSpPr>
          <p:grpSpPr>
            <a:xfrm>
              <a:off x="677793" y="231097"/>
              <a:ext cx="4447218" cy="778607"/>
              <a:chOff x="677793" y="231097"/>
              <a:chExt cx="4447218" cy="77860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77793" y="231097"/>
                <a:ext cx="172354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实验结果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Experiment Content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9681" y="1189171"/>
            <a:ext cx="698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Traffic throughput (in thousands) under various traffic conditions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7CF921-EDEB-4D34-B9A8-2656D57C1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59" y="2255521"/>
            <a:ext cx="11048482" cy="301388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944565-B294-40BD-A82C-646779D5A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23/28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29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231097"/>
            <a:ext cx="5125011" cy="778607"/>
            <a:chOff x="0" y="231097"/>
            <a:chExt cx="5125011" cy="778607"/>
          </a:xfrm>
        </p:grpSpPr>
        <p:grpSp>
          <p:nvGrpSpPr>
            <p:cNvPr id="44" name="组合 43"/>
            <p:cNvGrpSpPr/>
            <p:nvPr/>
          </p:nvGrpSpPr>
          <p:grpSpPr>
            <a:xfrm>
              <a:off x="677793" y="231097"/>
              <a:ext cx="4447218" cy="778607"/>
              <a:chOff x="677793" y="231097"/>
              <a:chExt cx="4447218" cy="77860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77793" y="231097"/>
                <a:ext cx="172354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实验结果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Experiment Content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9681" y="1189171"/>
            <a:ext cx="6983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Traffic throughput (in thousands) under various traffic conditions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1A4B9E-F41D-45A2-B2A7-BCCF063F9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067" y="2332675"/>
            <a:ext cx="8547866" cy="354341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4CC07C-DBBD-41B6-9F71-D8DD934CC8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24/28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93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0" y="4670948"/>
            <a:ext cx="5099112" cy="913263"/>
          </a:xfrm>
          <a:custGeom>
            <a:avLst/>
            <a:gdLst>
              <a:gd name="connsiteX0" fmla="*/ 0 w 5099112"/>
              <a:gd name="connsiteY0" fmla="*/ 0 h 913263"/>
              <a:gd name="connsiteX1" fmla="*/ 5099112 w 5099112"/>
              <a:gd name="connsiteY1" fmla="*/ 0 h 913263"/>
              <a:gd name="connsiteX2" fmla="*/ 4498020 w 5099112"/>
              <a:gd name="connsiteY2" fmla="*/ 913263 h 913263"/>
              <a:gd name="connsiteX3" fmla="*/ 0 w 5099112"/>
              <a:gd name="connsiteY3" fmla="*/ 913263 h 91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9112" h="913263">
                <a:moveTo>
                  <a:pt x="0" y="0"/>
                </a:moveTo>
                <a:lnTo>
                  <a:pt x="5099112" y="0"/>
                </a:lnTo>
                <a:lnTo>
                  <a:pt x="4498020" y="913263"/>
                </a:lnTo>
                <a:lnTo>
                  <a:pt x="0" y="913263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4434659" y="1493294"/>
            <a:ext cx="7757341" cy="1453487"/>
          </a:xfrm>
          <a:custGeom>
            <a:avLst/>
            <a:gdLst>
              <a:gd name="connsiteX0" fmla="*/ 6800683 w 7757341"/>
              <a:gd name="connsiteY0" fmla="*/ 1453487 h 1453487"/>
              <a:gd name="connsiteX1" fmla="*/ 0 w 7757341"/>
              <a:gd name="connsiteY1" fmla="*/ 1453487 h 1453487"/>
              <a:gd name="connsiteX2" fmla="*/ 0 w 7757341"/>
              <a:gd name="connsiteY2" fmla="*/ 0 h 1453487"/>
              <a:gd name="connsiteX3" fmla="*/ 7757341 w 7757341"/>
              <a:gd name="connsiteY3" fmla="*/ 0 h 145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1453487">
                <a:moveTo>
                  <a:pt x="6800683" y="1453487"/>
                </a:moveTo>
                <a:lnTo>
                  <a:pt x="0" y="1453487"/>
                </a:lnTo>
                <a:lnTo>
                  <a:pt x="0" y="0"/>
                </a:lnTo>
                <a:lnTo>
                  <a:pt x="7757341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1997124"/>
            <a:ext cx="7757341" cy="2906973"/>
          </a:xfrm>
          <a:custGeom>
            <a:avLst/>
            <a:gdLst>
              <a:gd name="connsiteX0" fmla="*/ 0 w 7757341"/>
              <a:gd name="connsiteY0" fmla="*/ 0 h 2906973"/>
              <a:gd name="connsiteX1" fmla="*/ 7757341 w 7757341"/>
              <a:gd name="connsiteY1" fmla="*/ 0 h 2906973"/>
              <a:gd name="connsiteX2" fmla="*/ 5844026 w 7757341"/>
              <a:gd name="connsiteY2" fmla="*/ 2906973 h 2906973"/>
              <a:gd name="connsiteX3" fmla="*/ 0 w 7757341"/>
              <a:gd name="connsiteY3" fmla="*/ 2906973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2906973">
                <a:moveTo>
                  <a:pt x="0" y="0"/>
                </a:moveTo>
                <a:lnTo>
                  <a:pt x="7757341" y="0"/>
                </a:lnTo>
                <a:lnTo>
                  <a:pt x="5844026" y="2906973"/>
                </a:lnTo>
                <a:lnTo>
                  <a:pt x="0" y="290697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35805" y="1750678"/>
            <a:ext cx="251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5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7550" y="272733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总结思考</a:t>
            </a:r>
          </a:p>
        </p:txBody>
      </p:sp>
      <p:sp>
        <p:nvSpPr>
          <p:cNvPr id="6" name="矩形 5"/>
          <p:cNvSpPr/>
          <p:nvPr/>
        </p:nvSpPr>
        <p:spPr>
          <a:xfrm>
            <a:off x="12010030" y="6155140"/>
            <a:ext cx="181970" cy="5459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313329" y="3980767"/>
            <a:ext cx="273701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总结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思考</a:t>
            </a:r>
            <a:endParaRPr lang="en-US" altLang="zh-CN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0C0C3B-BF8C-45CC-AD8A-ED5CA3504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25/28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231097"/>
            <a:ext cx="5125011" cy="778607"/>
            <a:chOff x="0" y="231097"/>
            <a:chExt cx="5125011" cy="778607"/>
          </a:xfrm>
        </p:grpSpPr>
        <p:grpSp>
          <p:nvGrpSpPr>
            <p:cNvPr id="44" name="组合 43"/>
            <p:cNvGrpSpPr/>
            <p:nvPr/>
          </p:nvGrpSpPr>
          <p:grpSpPr>
            <a:xfrm>
              <a:off x="677793" y="231097"/>
              <a:ext cx="4447218" cy="778607"/>
              <a:chOff x="677793" y="231097"/>
              <a:chExt cx="4447218" cy="77860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77793" y="231097"/>
                <a:ext cx="9541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总结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Conclusion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2F8AD0DC-75D8-4A1F-9DEC-47D05C626AC2}"/>
              </a:ext>
            </a:extLst>
          </p:cNvPr>
          <p:cNvGrpSpPr/>
          <p:nvPr/>
        </p:nvGrpSpPr>
        <p:grpSpPr>
          <a:xfrm>
            <a:off x="574345" y="2090220"/>
            <a:ext cx="11124367" cy="3692051"/>
            <a:chOff x="283288" y="1812427"/>
            <a:chExt cx="11124367" cy="369205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8749BE9-A566-4E2E-882B-2FE53740486C}"/>
                </a:ext>
              </a:extLst>
            </p:cNvPr>
            <p:cNvSpPr/>
            <p:nvPr/>
          </p:nvSpPr>
          <p:spPr>
            <a:xfrm>
              <a:off x="283288" y="1866912"/>
              <a:ext cx="1905230" cy="8331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状态空间巨大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3271B49-8F54-445E-9917-D8964C50EC18}"/>
                </a:ext>
              </a:extLst>
            </p:cNvPr>
            <p:cNvSpPr/>
            <p:nvPr/>
          </p:nvSpPr>
          <p:spPr>
            <a:xfrm>
              <a:off x="3580001" y="3215640"/>
              <a:ext cx="1584960" cy="8331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MARL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77E5FFB-3723-4CFC-9DC6-4C50CC7BA988}"/>
                </a:ext>
              </a:extLst>
            </p:cNvPr>
            <p:cNvSpPr/>
            <p:nvPr/>
          </p:nvSpPr>
          <p:spPr>
            <a:xfrm>
              <a:off x="3580001" y="4671358"/>
              <a:ext cx="1584960" cy="8331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DNN&amp;TD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CBD58DD7-3EB7-4195-992B-94B95DA752DF}"/>
                </a:ext>
              </a:extLst>
            </p:cNvPr>
            <p:cNvSpPr/>
            <p:nvPr/>
          </p:nvSpPr>
          <p:spPr>
            <a:xfrm>
              <a:off x="5628640" y="2086747"/>
              <a:ext cx="467360" cy="284480"/>
            </a:xfrm>
            <a:prstGeom prst="rightArrow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2A29BACD-76CF-40CB-9E20-610CD03BC79B}"/>
                </a:ext>
              </a:extLst>
            </p:cNvPr>
            <p:cNvSpPr/>
            <p:nvPr/>
          </p:nvSpPr>
          <p:spPr>
            <a:xfrm>
              <a:off x="5628640" y="3489960"/>
              <a:ext cx="467360" cy="284480"/>
            </a:xfrm>
            <a:prstGeom prst="rightArrow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9248B678-32A7-44D6-8282-13575E428DB3}"/>
                </a:ext>
              </a:extLst>
            </p:cNvPr>
            <p:cNvSpPr/>
            <p:nvPr/>
          </p:nvSpPr>
          <p:spPr>
            <a:xfrm>
              <a:off x="5628640" y="4945678"/>
              <a:ext cx="467360" cy="284480"/>
            </a:xfrm>
            <a:prstGeom prst="rightArrow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39D3B8B-70E2-4C07-BF6F-E626285968D6}"/>
                </a:ext>
              </a:extLst>
            </p:cNvPr>
            <p:cNvSpPr/>
            <p:nvPr/>
          </p:nvSpPr>
          <p:spPr>
            <a:xfrm>
              <a:off x="6673095" y="1812427"/>
              <a:ext cx="4734560" cy="8331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压缩状态空间，提取边与边之间的联系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35482EC-FFE0-4AF8-947C-18785D752DF1}"/>
                </a:ext>
              </a:extLst>
            </p:cNvPr>
            <p:cNvSpPr/>
            <p:nvPr/>
          </p:nvSpPr>
          <p:spPr>
            <a:xfrm>
              <a:off x="6673095" y="3215640"/>
              <a:ext cx="4734560" cy="8331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多</a:t>
              </a:r>
              <a:r>
                <a:rPr lang="en-US" altLang="zh-CN" dirty="0">
                  <a:solidFill>
                    <a:schemeClr val="tx1"/>
                  </a:solidFill>
                </a:rPr>
                <a:t>Agent</a:t>
              </a:r>
              <a:r>
                <a:rPr lang="zh-CN" altLang="en-US" dirty="0">
                  <a:solidFill>
                    <a:schemeClr val="tx1"/>
                  </a:solidFill>
                </a:rPr>
                <a:t>分治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3FAF56E-22D0-484F-927C-8A0F8F94A870}"/>
                </a:ext>
              </a:extLst>
            </p:cNvPr>
            <p:cNvSpPr/>
            <p:nvPr/>
          </p:nvSpPr>
          <p:spPr>
            <a:xfrm>
              <a:off x="6673095" y="4671358"/>
              <a:ext cx="4734560" cy="8331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加速训练时更新目标的速度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4DAB0F8-8A6E-40CA-B4EA-28839641AD42}"/>
                </a:ext>
              </a:extLst>
            </p:cNvPr>
            <p:cNvSpPr/>
            <p:nvPr/>
          </p:nvSpPr>
          <p:spPr>
            <a:xfrm>
              <a:off x="3580001" y="1866912"/>
              <a:ext cx="1584960" cy="8331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eGCN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AE9D449-7A98-472E-91D7-8DD459B2F9D8}"/>
                </a:ext>
              </a:extLst>
            </p:cNvPr>
            <p:cNvSpPr/>
            <p:nvPr/>
          </p:nvSpPr>
          <p:spPr>
            <a:xfrm>
              <a:off x="283378" y="3218534"/>
              <a:ext cx="1905230" cy="8331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单一</a:t>
              </a:r>
              <a:r>
                <a:rPr lang="en-US" altLang="zh-CN" dirty="0">
                  <a:solidFill>
                    <a:schemeClr val="tx1"/>
                  </a:solidFill>
                </a:rPr>
                <a:t>Agent</a:t>
              </a:r>
              <a:r>
                <a:rPr lang="zh-CN" altLang="en-US" dirty="0">
                  <a:solidFill>
                    <a:schemeClr val="tx1"/>
                  </a:solidFill>
                </a:rPr>
                <a:t>可能无法求出最优解</a:t>
              </a: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BF742B3-1814-4621-8136-B66A833AEE10}"/>
                </a:ext>
              </a:extLst>
            </p:cNvPr>
            <p:cNvSpPr/>
            <p:nvPr/>
          </p:nvSpPr>
          <p:spPr>
            <a:xfrm>
              <a:off x="283378" y="4671358"/>
              <a:ext cx="1905230" cy="83312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训练更新速度慢</a:t>
              </a: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CEE44CF2-6174-4611-BC5F-60B390BE5466}"/>
                </a:ext>
              </a:extLst>
            </p:cNvPr>
            <p:cNvSpPr/>
            <p:nvPr/>
          </p:nvSpPr>
          <p:spPr>
            <a:xfrm>
              <a:off x="2572714" y="2141232"/>
              <a:ext cx="467360" cy="284480"/>
            </a:xfrm>
            <a:prstGeom prst="rightArrow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BDE79723-93A3-483A-ADA3-93B22A249D0A}"/>
                </a:ext>
              </a:extLst>
            </p:cNvPr>
            <p:cNvSpPr/>
            <p:nvPr/>
          </p:nvSpPr>
          <p:spPr>
            <a:xfrm>
              <a:off x="2572714" y="3489960"/>
              <a:ext cx="467360" cy="284480"/>
            </a:xfrm>
            <a:prstGeom prst="rightArrow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220CEA53-A158-4473-B2D3-DB498B243AD7}"/>
                </a:ext>
              </a:extLst>
            </p:cNvPr>
            <p:cNvSpPr/>
            <p:nvPr/>
          </p:nvSpPr>
          <p:spPr>
            <a:xfrm>
              <a:off x="2571140" y="4945678"/>
              <a:ext cx="467360" cy="284480"/>
            </a:xfrm>
            <a:prstGeom prst="rightArrow">
              <a:avLst/>
            </a:prstGeom>
            <a:solidFill>
              <a:srgbClr val="1737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9C80C2-3118-49AB-B0D8-7F33B2490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26/28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0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0" y="231097"/>
            <a:ext cx="5125011" cy="778607"/>
            <a:chOff x="0" y="231097"/>
            <a:chExt cx="5125011" cy="778607"/>
          </a:xfrm>
        </p:grpSpPr>
        <p:grpSp>
          <p:nvGrpSpPr>
            <p:cNvPr id="44" name="组合 43"/>
            <p:cNvGrpSpPr/>
            <p:nvPr/>
          </p:nvGrpSpPr>
          <p:grpSpPr>
            <a:xfrm>
              <a:off x="677793" y="231097"/>
              <a:ext cx="4447218" cy="778607"/>
              <a:chOff x="677793" y="231097"/>
              <a:chExt cx="4447218" cy="77860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677793" y="231097"/>
                <a:ext cx="9541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思考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Thought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6773F64-BC40-48D3-9D5A-D256A2F2779D}"/>
              </a:ext>
            </a:extLst>
          </p:cNvPr>
          <p:cNvSpPr txBox="1"/>
          <p:nvPr/>
        </p:nvSpPr>
        <p:spPr>
          <a:xfrm>
            <a:off x="1392555" y="1511312"/>
            <a:ext cx="9406890" cy="483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DyETC</a:t>
            </a:r>
            <a:r>
              <a:rPr lang="zh-CN" altLang="en-US" sz="2000" dirty="0"/>
              <a:t>城市环境建模下，本论文在算法优化上面已经有了很大的提高。利用多</a:t>
            </a:r>
            <a:r>
              <a:rPr lang="en-US" altLang="zh-CN" sz="2000" dirty="0"/>
              <a:t>Agent</a:t>
            </a:r>
            <a:r>
              <a:rPr lang="zh-CN" altLang="en-US" sz="2000" dirty="0"/>
              <a:t>分治来解决无法应用到大规模路网的问题。利用</a:t>
            </a:r>
            <a:r>
              <a:rPr lang="en-US" altLang="zh-CN" sz="2000" dirty="0" err="1"/>
              <a:t>eGCN</a:t>
            </a:r>
            <a:r>
              <a:rPr lang="zh-CN" altLang="en-US" sz="2000" dirty="0"/>
              <a:t>抽取状态特征，减小状态空间。取得了很不错的效果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没有考虑不同车辆对收费金额敏感度的不同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没有考虑时间价值的差异性，例如不同车辆对到达目的地时间有不同的要求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/>
              <a:t>解决动态定价问题，核心部分还是对应用场景的建模。算法很多都是用</a:t>
            </a:r>
            <a:r>
              <a:rPr lang="en-US" altLang="zh-CN" sz="2000" dirty="0"/>
              <a:t>RL</a:t>
            </a:r>
            <a:r>
              <a:rPr lang="zh-CN" altLang="en-US" sz="2000" dirty="0"/>
              <a:t>进行解决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FC7597-56FC-4919-A5AD-2114CAB17D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27/28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7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1392072" y="2774730"/>
            <a:ext cx="10799928" cy="408326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0" name="任意多边形 59"/>
          <p:cNvSpPr/>
          <p:nvPr/>
        </p:nvSpPr>
        <p:spPr>
          <a:xfrm rot="8100000">
            <a:off x="9225571" y="-514566"/>
            <a:ext cx="3848206" cy="2031502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1" name="任意多边形 60"/>
          <p:cNvSpPr/>
          <p:nvPr/>
        </p:nvSpPr>
        <p:spPr>
          <a:xfrm rot="8100000">
            <a:off x="6661717" y="676587"/>
            <a:ext cx="3176722" cy="1677020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5" name="任意多边形 64"/>
          <p:cNvSpPr/>
          <p:nvPr/>
        </p:nvSpPr>
        <p:spPr>
          <a:xfrm rot="8100000">
            <a:off x="7192969" y="954243"/>
            <a:ext cx="2510892" cy="1325522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74996" y="499866"/>
            <a:ext cx="18774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300" dirty="0">
                <a:solidFill>
                  <a:srgbClr val="17375E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东南大学</a:t>
            </a:r>
          </a:p>
        </p:txBody>
      </p:sp>
      <p:cxnSp>
        <p:nvCxnSpPr>
          <p:cNvPr id="112" name="直接连接符 111"/>
          <p:cNvCxnSpPr/>
          <p:nvPr/>
        </p:nvCxnSpPr>
        <p:spPr>
          <a:xfrm>
            <a:off x="2800705" y="799948"/>
            <a:ext cx="5685148" cy="0"/>
          </a:xfrm>
          <a:prstGeom prst="line">
            <a:avLst/>
          </a:prstGeom>
          <a:ln w="28575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74996" y="2122104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rgbClr val="17375E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谢谢大家</a:t>
            </a:r>
          </a:p>
        </p:txBody>
      </p:sp>
      <p:cxnSp>
        <p:nvCxnSpPr>
          <p:cNvPr id="134" name="直接连接符 133"/>
          <p:cNvCxnSpPr/>
          <p:nvPr/>
        </p:nvCxnSpPr>
        <p:spPr>
          <a:xfrm>
            <a:off x="877556" y="4166443"/>
            <a:ext cx="5146771" cy="0"/>
          </a:xfrm>
          <a:prstGeom prst="line">
            <a:avLst/>
          </a:prstGeom>
          <a:ln w="6350">
            <a:solidFill>
              <a:srgbClr val="1737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939" y="4305592"/>
            <a:ext cx="1572992" cy="157606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95668" y="4739681"/>
            <a:ext cx="158729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汇报人</a:t>
            </a: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/</a:t>
            </a:r>
            <a:r>
              <a:rPr lang="zh-CN" alt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朱晓璇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870906" y="4739681"/>
            <a:ext cx="22349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sym typeface="Century Gothic" panose="020B0502020202020204" pitchFamily="34" charset="0"/>
              </a:rPr>
              <a:t>汇报时间</a:t>
            </a:r>
            <a:r>
              <a:rPr lang="en-US" altLang="zh-CN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/2020.09.25</a:t>
            </a:r>
            <a:endParaRPr lang="zh-CN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73255-D66D-4522-93DB-B15DE92B2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28/28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9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0" y="4670948"/>
            <a:ext cx="5099112" cy="913263"/>
          </a:xfrm>
          <a:custGeom>
            <a:avLst/>
            <a:gdLst>
              <a:gd name="connsiteX0" fmla="*/ 0 w 5099112"/>
              <a:gd name="connsiteY0" fmla="*/ 0 h 913263"/>
              <a:gd name="connsiteX1" fmla="*/ 5099112 w 5099112"/>
              <a:gd name="connsiteY1" fmla="*/ 0 h 913263"/>
              <a:gd name="connsiteX2" fmla="*/ 4498020 w 5099112"/>
              <a:gd name="connsiteY2" fmla="*/ 913263 h 913263"/>
              <a:gd name="connsiteX3" fmla="*/ 0 w 5099112"/>
              <a:gd name="connsiteY3" fmla="*/ 913263 h 91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9112" h="913263">
                <a:moveTo>
                  <a:pt x="0" y="0"/>
                </a:moveTo>
                <a:lnTo>
                  <a:pt x="5099112" y="0"/>
                </a:lnTo>
                <a:lnTo>
                  <a:pt x="4498020" y="913263"/>
                </a:lnTo>
                <a:lnTo>
                  <a:pt x="0" y="913263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4434659" y="1493294"/>
            <a:ext cx="7757341" cy="1453487"/>
          </a:xfrm>
          <a:custGeom>
            <a:avLst/>
            <a:gdLst>
              <a:gd name="connsiteX0" fmla="*/ 6800683 w 7757341"/>
              <a:gd name="connsiteY0" fmla="*/ 1453487 h 1453487"/>
              <a:gd name="connsiteX1" fmla="*/ 0 w 7757341"/>
              <a:gd name="connsiteY1" fmla="*/ 1453487 h 1453487"/>
              <a:gd name="connsiteX2" fmla="*/ 0 w 7757341"/>
              <a:gd name="connsiteY2" fmla="*/ 0 h 1453487"/>
              <a:gd name="connsiteX3" fmla="*/ 7757341 w 7757341"/>
              <a:gd name="connsiteY3" fmla="*/ 0 h 145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1453487">
                <a:moveTo>
                  <a:pt x="6800683" y="1453487"/>
                </a:moveTo>
                <a:lnTo>
                  <a:pt x="0" y="1453487"/>
                </a:lnTo>
                <a:lnTo>
                  <a:pt x="0" y="0"/>
                </a:lnTo>
                <a:lnTo>
                  <a:pt x="7757341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1997124"/>
            <a:ext cx="7757341" cy="2906973"/>
          </a:xfrm>
          <a:custGeom>
            <a:avLst/>
            <a:gdLst>
              <a:gd name="connsiteX0" fmla="*/ 0 w 7757341"/>
              <a:gd name="connsiteY0" fmla="*/ 0 h 2906973"/>
              <a:gd name="connsiteX1" fmla="*/ 7757341 w 7757341"/>
              <a:gd name="connsiteY1" fmla="*/ 0 h 2906973"/>
              <a:gd name="connsiteX2" fmla="*/ 5844026 w 7757341"/>
              <a:gd name="connsiteY2" fmla="*/ 2906973 h 2906973"/>
              <a:gd name="connsiteX3" fmla="*/ 0 w 7757341"/>
              <a:gd name="connsiteY3" fmla="*/ 2906973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2906973">
                <a:moveTo>
                  <a:pt x="0" y="0"/>
                </a:moveTo>
                <a:lnTo>
                  <a:pt x="7757341" y="0"/>
                </a:lnTo>
                <a:lnTo>
                  <a:pt x="5844026" y="2906973"/>
                </a:lnTo>
                <a:lnTo>
                  <a:pt x="0" y="290697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35805" y="1750678"/>
            <a:ext cx="2512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1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02734" y="272733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bg1"/>
                </a:solidFill>
              </a:rPr>
              <a:t>研究背景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12010030" y="6155140"/>
            <a:ext cx="181970" cy="5459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313329" y="3980767"/>
            <a:ext cx="27370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背景介绍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研究挑战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本文工作</a:t>
            </a:r>
            <a:endParaRPr lang="en-US" altLang="zh-CN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61B580-256D-4AE5-9A90-06B464C57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3/28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41111"/>
            <a:ext cx="5125011" cy="778089"/>
            <a:chOff x="0" y="241111"/>
            <a:chExt cx="5125011" cy="778089"/>
          </a:xfrm>
        </p:grpSpPr>
        <p:grpSp>
          <p:nvGrpSpPr>
            <p:cNvPr id="13" name="组合 12"/>
            <p:cNvGrpSpPr/>
            <p:nvPr/>
          </p:nvGrpSpPr>
          <p:grpSpPr>
            <a:xfrm>
              <a:off x="759681" y="241111"/>
              <a:ext cx="4365330" cy="778089"/>
              <a:chOff x="759681" y="241111"/>
              <a:chExt cx="4365330" cy="77808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759681" y="241111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背景介绍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59681" y="742201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Introduction to Background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38" y="180059"/>
            <a:ext cx="1103137" cy="1105291"/>
          </a:xfrm>
          <a:prstGeom prst="rect">
            <a:avLst/>
          </a:prstGeom>
        </p:spPr>
      </p:pic>
      <p:pic>
        <p:nvPicPr>
          <p:cNvPr id="21" name="图片 20" descr="1">
            <a:extLst>
              <a:ext uri="{FF2B5EF4-FFF2-40B4-BE49-F238E27FC236}">
                <a16:creationId xmlns:a16="http://schemas.microsoft.com/office/drawing/2014/main" id="{15C4C3A6-0659-4771-A36D-75BA20FF15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81" y="1569663"/>
            <a:ext cx="3898900" cy="259524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0E1722B-9ED3-433D-B573-4075F5231E8B}"/>
              </a:ext>
            </a:extLst>
          </p:cNvPr>
          <p:cNvGrpSpPr/>
          <p:nvPr/>
        </p:nvGrpSpPr>
        <p:grpSpPr>
          <a:xfrm rot="5400000">
            <a:off x="1713676" y="3958112"/>
            <a:ext cx="1880503" cy="3345915"/>
            <a:chOff x="5357247" y="-755515"/>
            <a:chExt cx="3936689" cy="7004412"/>
          </a:xfrm>
        </p:grpSpPr>
        <p:pic>
          <p:nvPicPr>
            <p:cNvPr id="28" name="图片 27" descr="C:\Users\魔法少女\Desktop\23.jpg23">
              <a:extLst>
                <a:ext uri="{FF2B5EF4-FFF2-40B4-BE49-F238E27FC236}">
                  <a16:creationId xmlns:a16="http://schemas.microsoft.com/office/drawing/2014/main" id="{C7300F8A-ADC6-4BCA-BA4B-E5CC3A454E1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/>
            <a:srcRect/>
            <a:stretch>
              <a:fillRect/>
            </a:stretch>
          </p:blipFill>
          <p:spPr>
            <a:xfrm rot="16200000">
              <a:off x="6959358" y="1701018"/>
              <a:ext cx="2093594" cy="2094232"/>
            </a:xfrm>
            <a:prstGeom prst="rect">
              <a:avLst/>
            </a:prstGeom>
          </p:spPr>
        </p:pic>
        <p:sp>
          <p:nvSpPr>
            <p:cNvPr id="29" name="右箭头 3">
              <a:extLst>
                <a:ext uri="{FF2B5EF4-FFF2-40B4-BE49-F238E27FC236}">
                  <a16:creationId xmlns:a16="http://schemas.microsoft.com/office/drawing/2014/main" id="{703020E2-ADF5-4F59-B0EB-CF1099F395E5}"/>
                </a:ext>
              </a:extLst>
            </p:cNvPr>
            <p:cNvSpPr/>
            <p:nvPr/>
          </p:nvSpPr>
          <p:spPr>
            <a:xfrm rot="19800000">
              <a:off x="5357247" y="678513"/>
              <a:ext cx="1036954" cy="265429"/>
            </a:xfrm>
            <a:prstGeom prst="rightArrow">
              <a:avLst>
                <a:gd name="adj1" fmla="val 50000"/>
                <a:gd name="adj2" fmla="val 10835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图片 29" descr="2">
              <a:extLst>
                <a:ext uri="{FF2B5EF4-FFF2-40B4-BE49-F238E27FC236}">
                  <a16:creationId xmlns:a16="http://schemas.microsoft.com/office/drawing/2014/main" id="{70A52D9C-5B56-4B32-A8D0-8671EC6ECE9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rot="16200000">
              <a:off x="7030479" y="3985440"/>
              <a:ext cx="2192018" cy="2334896"/>
            </a:xfrm>
            <a:prstGeom prst="rect">
              <a:avLst/>
            </a:prstGeom>
          </p:spPr>
        </p:pic>
        <p:pic>
          <p:nvPicPr>
            <p:cNvPr id="31" name="图片 30" descr="4">
              <a:extLst>
                <a:ext uri="{FF2B5EF4-FFF2-40B4-BE49-F238E27FC236}">
                  <a16:creationId xmlns:a16="http://schemas.microsoft.com/office/drawing/2014/main" id="{CC947A5A-9931-4E4A-8BE5-204E3068B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6200000">
              <a:off x="7020238" y="-815284"/>
              <a:ext cx="2093594" cy="2213132"/>
            </a:xfrm>
            <a:prstGeom prst="rect">
              <a:avLst/>
            </a:prstGeom>
          </p:spPr>
        </p:pic>
        <p:sp>
          <p:nvSpPr>
            <p:cNvPr id="35" name="右箭头 9">
              <a:extLst>
                <a:ext uri="{FF2B5EF4-FFF2-40B4-BE49-F238E27FC236}">
                  <a16:creationId xmlns:a16="http://schemas.microsoft.com/office/drawing/2014/main" id="{0B40EC0A-0534-486F-B146-B7B197C0B82E}"/>
                </a:ext>
              </a:extLst>
            </p:cNvPr>
            <p:cNvSpPr/>
            <p:nvPr/>
          </p:nvSpPr>
          <p:spPr>
            <a:xfrm>
              <a:off x="5428641" y="2631127"/>
              <a:ext cx="1036954" cy="265429"/>
            </a:xfrm>
            <a:prstGeom prst="rightArrow">
              <a:avLst>
                <a:gd name="adj1" fmla="val 50000"/>
                <a:gd name="adj2" fmla="val 10835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右箭头 10">
              <a:extLst>
                <a:ext uri="{FF2B5EF4-FFF2-40B4-BE49-F238E27FC236}">
                  <a16:creationId xmlns:a16="http://schemas.microsoft.com/office/drawing/2014/main" id="{06CE8C1C-7157-43F8-B86E-7A0A861C74AC}"/>
                </a:ext>
              </a:extLst>
            </p:cNvPr>
            <p:cNvSpPr/>
            <p:nvPr/>
          </p:nvSpPr>
          <p:spPr>
            <a:xfrm rot="1560000">
              <a:off x="5422934" y="4556137"/>
              <a:ext cx="1036954" cy="265429"/>
            </a:xfrm>
            <a:prstGeom prst="rightArrow">
              <a:avLst>
                <a:gd name="adj1" fmla="val 50000"/>
                <a:gd name="adj2" fmla="val 10835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6B539E5-0DE9-4B51-A5A0-7C077340BE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68" y="1568241"/>
            <a:ext cx="3898900" cy="2596667"/>
          </a:xfrm>
          <a:prstGeom prst="rect">
            <a:avLst/>
          </a:prstGeom>
        </p:spPr>
      </p:pic>
      <p:sp>
        <p:nvSpPr>
          <p:cNvPr id="40" name="右箭头 3">
            <a:extLst>
              <a:ext uri="{FF2B5EF4-FFF2-40B4-BE49-F238E27FC236}">
                <a16:creationId xmlns:a16="http://schemas.microsoft.com/office/drawing/2014/main" id="{AD033956-15D6-41FD-9F42-B12E9FCE22AF}"/>
              </a:ext>
            </a:extLst>
          </p:cNvPr>
          <p:cNvSpPr/>
          <p:nvPr/>
        </p:nvSpPr>
        <p:spPr>
          <a:xfrm>
            <a:off x="5454703" y="2866574"/>
            <a:ext cx="1079387" cy="309582"/>
          </a:xfrm>
          <a:prstGeom prst="rightArrow">
            <a:avLst>
              <a:gd name="adj1" fmla="val 50000"/>
              <a:gd name="adj2" fmla="val 10835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131A74-4503-4DAC-B68F-2083675031AA}"/>
              </a:ext>
            </a:extLst>
          </p:cNvPr>
          <p:cNvSpPr txBox="1"/>
          <p:nvPr/>
        </p:nvSpPr>
        <p:spPr>
          <a:xfrm>
            <a:off x="7191022" y="4716102"/>
            <a:ext cx="5429955" cy="17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Electronic Toll Collection</a:t>
            </a:r>
            <a:r>
              <a:rPr lang="zh-CN" altLang="en-US" sz="2000" b="1" dirty="0">
                <a:sym typeface="Wingdings" panose="05000000000000000000" pitchFamily="2" charset="2"/>
              </a:rPr>
              <a:t>）：</a:t>
            </a:r>
            <a:endParaRPr lang="en-US" altLang="zh-CN" sz="2000" b="1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  <a:sym typeface="Wingdings" panose="05000000000000000000" pitchFamily="2" charset="2"/>
              </a:rPr>
              <a:t>电子标签识别进行处理，无需停车</a:t>
            </a:r>
            <a:endParaRPr lang="en-US" altLang="zh-CN" b="1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对通过带有</a:t>
            </a:r>
            <a:r>
              <a:rPr lang="en-US" altLang="zh-CN" b="1" dirty="0">
                <a:latin typeface="+mn-ea"/>
              </a:rPr>
              <a:t>ETC</a:t>
            </a:r>
            <a:r>
              <a:rPr lang="zh-CN" altLang="en-US" b="1" dirty="0">
                <a:latin typeface="+mn-ea"/>
              </a:rPr>
              <a:t>设备的路段的车辆进行收费</a:t>
            </a: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引导车辆在低收费路段行驶，缓解交通拥堵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7DF6FC-EA58-4BE2-84CA-705B0A33AC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/>
              <a:t>4/28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241111"/>
            <a:ext cx="5125011" cy="778089"/>
            <a:chOff x="0" y="241111"/>
            <a:chExt cx="5125011" cy="778089"/>
          </a:xfrm>
        </p:grpSpPr>
        <p:grpSp>
          <p:nvGrpSpPr>
            <p:cNvPr id="13" name="组合 12"/>
            <p:cNvGrpSpPr/>
            <p:nvPr/>
          </p:nvGrpSpPr>
          <p:grpSpPr>
            <a:xfrm>
              <a:off x="759681" y="241111"/>
              <a:ext cx="4365330" cy="778089"/>
              <a:chOff x="759681" y="241111"/>
              <a:chExt cx="4365330" cy="77808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759681" y="241111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背景介绍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759681" y="742201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Introduction to Background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38" y="180059"/>
            <a:ext cx="1103137" cy="110529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B94DF6B-890E-4400-8E9E-066D889C41C4}"/>
              </a:ext>
            </a:extLst>
          </p:cNvPr>
          <p:cNvGrpSpPr/>
          <p:nvPr/>
        </p:nvGrpSpPr>
        <p:grpSpPr>
          <a:xfrm>
            <a:off x="1462253" y="1624017"/>
            <a:ext cx="9267494" cy="4356616"/>
            <a:chOff x="1577753" y="1113188"/>
            <a:chExt cx="9267494" cy="4356616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6D94210-4D2F-4656-A577-1D6AAB906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7753" y="1113188"/>
              <a:ext cx="2867471" cy="4356616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9384687-4322-479F-95BD-C3C7AD4AD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4480" y="3268980"/>
              <a:ext cx="1463040" cy="32004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2BEFDF8-5A14-4B05-880C-E4CE91A12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6776" y="1232460"/>
              <a:ext cx="3098471" cy="4231166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5D59B-0D00-41A8-8555-C0877639EE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 dirty="0"/>
              <a:t>5/28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75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436258" y="4746034"/>
            <a:ext cx="2554240" cy="18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400" kern="0">
              <a:solidFill>
                <a:prstClr val="white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74295" y="4756613"/>
            <a:ext cx="2554240" cy="18387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400" kern="0">
              <a:solidFill>
                <a:prstClr val="white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16196" y="4746034"/>
            <a:ext cx="2554240" cy="184931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sz="2400" kern="0">
              <a:solidFill>
                <a:prstClr val="white"/>
              </a:solidFill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284753" y="4084877"/>
            <a:ext cx="939800" cy="939800"/>
          </a:xfrm>
          <a:prstGeom prst="ellipse">
            <a:avLst/>
          </a:prstGeom>
          <a:solidFill>
            <a:srgbClr val="FFC0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733447" y="4025532"/>
            <a:ext cx="939800" cy="939800"/>
          </a:xfrm>
          <a:prstGeom prst="ellipse">
            <a:avLst/>
          </a:prstGeom>
          <a:solidFill>
            <a:srgbClr val="17375E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9223416" y="4014953"/>
            <a:ext cx="939800" cy="939800"/>
          </a:xfrm>
          <a:prstGeom prst="ellipse">
            <a:avLst/>
          </a:prstGeom>
          <a:solidFill>
            <a:srgbClr val="FFC000"/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16" name="直接箭头连接符 15"/>
          <p:cNvCxnSpPr>
            <a:cxnSpLocks/>
            <a:endCxn id="9" idx="0"/>
          </p:cNvCxnSpPr>
          <p:nvPr/>
        </p:nvCxnSpPr>
        <p:spPr>
          <a:xfrm flipH="1">
            <a:off x="2754653" y="2668181"/>
            <a:ext cx="2314460" cy="1416696"/>
          </a:xfrm>
          <a:prstGeom prst="straightConnector1">
            <a:avLst/>
          </a:prstGeom>
          <a:noFill/>
          <a:ln cap="rnd"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prstDash val="dash"/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接箭头连接符 17"/>
          <p:cNvCxnSpPr>
            <a:cxnSpLocks/>
            <a:endCxn id="11" idx="0"/>
          </p:cNvCxnSpPr>
          <p:nvPr/>
        </p:nvCxnSpPr>
        <p:spPr>
          <a:xfrm>
            <a:off x="6905148" y="2668181"/>
            <a:ext cx="2788168" cy="1346772"/>
          </a:xfrm>
          <a:prstGeom prst="straightConnector1">
            <a:avLst/>
          </a:prstGeom>
          <a:noFill/>
          <a:ln cap="rnd"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prstDash val="dash"/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箭头连接符 19"/>
          <p:cNvCxnSpPr>
            <a:cxnSpLocks/>
            <a:endCxn id="10" idx="0"/>
          </p:cNvCxnSpPr>
          <p:nvPr/>
        </p:nvCxnSpPr>
        <p:spPr>
          <a:xfrm>
            <a:off x="5733447" y="2952291"/>
            <a:ext cx="469900" cy="1073241"/>
          </a:xfrm>
          <a:prstGeom prst="straightConnector1">
            <a:avLst/>
          </a:prstGeom>
          <a:noFill/>
          <a:ln cap="rnd"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prstDash val="dash"/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6" name="组合 25"/>
          <p:cNvGrpSpPr/>
          <p:nvPr/>
        </p:nvGrpSpPr>
        <p:grpSpPr>
          <a:xfrm>
            <a:off x="1519579" y="5182237"/>
            <a:ext cx="2387602" cy="1226312"/>
            <a:chOff x="7817775" y="1693617"/>
            <a:chExt cx="1779167" cy="1226312"/>
          </a:xfrm>
        </p:grpSpPr>
        <p:sp>
          <p:nvSpPr>
            <p:cNvPr id="27" name="文本框 26"/>
            <p:cNvSpPr txBox="1"/>
            <p:nvPr/>
          </p:nvSpPr>
          <p:spPr>
            <a:xfrm>
              <a:off x="7817775" y="2046869"/>
              <a:ext cx="1779167" cy="873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通过给出对路段合理的</a:t>
              </a:r>
              <a:r>
                <a:rPr lang="zh-CN" altLang="en-US" sz="1000" b="1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动态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定价方案，使定价能够适应</a:t>
              </a:r>
              <a:r>
                <a:rPr lang="zh-CN" altLang="en-US" sz="1000" b="1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实时变化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的交通需求，使路段上通过的车流量最大，缓解交通拥堵</a:t>
              </a:r>
              <a:endParaRPr kumimoji="0" lang="zh-CN" altLang="en-US" sz="1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927164" y="1693617"/>
              <a:ext cx="1560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>
                          <a:lumMod val="95000"/>
                          <a:lumOff val="5000"/>
                        </a:srgbClr>
                      </a:gs>
                      <a:gs pos="100000">
                        <a:srgbClr val="000000">
                          <a:lumMod val="65000"/>
                          <a:lumOff val="3500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目标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15953" y="5183299"/>
            <a:ext cx="2470921" cy="1043798"/>
            <a:chOff x="7786732" y="1684100"/>
            <a:chExt cx="1841254" cy="1043798"/>
          </a:xfrm>
        </p:grpSpPr>
        <p:sp>
          <p:nvSpPr>
            <p:cNvPr id="30" name="文本框 29"/>
            <p:cNvSpPr txBox="1"/>
            <p:nvPr/>
          </p:nvSpPr>
          <p:spPr>
            <a:xfrm>
              <a:off x="7786732" y="2054893"/>
              <a:ext cx="1841254" cy="673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所提出的动态定价方案有巨大的状态空间和巨大连续有界动作空间，计算较为困难。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无法扩展应用到实际生活中大规模的路网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120493" y="1684100"/>
              <a:ext cx="1251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>
                          <a:lumMod val="95000"/>
                          <a:lumOff val="5000"/>
                        </a:srgbClr>
                      </a:gs>
                      <a:gs pos="100000">
                        <a:srgbClr val="000000">
                          <a:lumMod val="65000"/>
                          <a:lumOff val="3500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 Light" panose="020B0502040204020203" pitchFamily="34" charset="-122"/>
                  <a:sym typeface="Century Gothic" panose="020B0502020202020204" pitchFamily="34" charset="0"/>
                </a:rPr>
                <a:t>不足之处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499514" y="5145294"/>
            <a:ext cx="2387602" cy="1363282"/>
            <a:chOff x="7817774" y="1725490"/>
            <a:chExt cx="1779167" cy="1363282"/>
          </a:xfrm>
        </p:grpSpPr>
        <p:sp>
          <p:nvSpPr>
            <p:cNvPr id="33" name="文本框 32"/>
            <p:cNvSpPr txBox="1"/>
            <p:nvPr/>
          </p:nvSpPr>
          <p:spPr>
            <a:xfrm>
              <a:off x="7817774" y="2015658"/>
              <a:ext cx="1779167" cy="1073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4400">
                <a:lnSpc>
                  <a:spcPct val="130000"/>
                </a:lnSpc>
                <a:defRPr/>
              </a:pP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1.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基于边的图神经网络挖掘路网状态特征的时空联系，降低状态空间的维度。</a:t>
              </a:r>
              <a:endPara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lvl="0" defTabSz="914400">
                <a:lnSpc>
                  <a:spcPct val="130000"/>
                </a:lnSpc>
                <a:defRPr/>
              </a:pP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2. 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多</a:t>
              </a: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Agent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分治解决单一</a:t>
              </a: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Agent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计算困难的问题</a:t>
              </a:r>
              <a:endPara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  <a:p>
              <a:pPr defTabSz="914400">
                <a:lnSpc>
                  <a:spcPct val="130000"/>
                </a:lnSpc>
                <a:defRPr/>
              </a:pPr>
              <a:r>
                <a:rPr lang="en-US" altLang="zh-CN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3.DNN+TD-Learning</a:t>
              </a:r>
              <a:r>
                <a:rPr lang="zh-CN" altLang="en-US" sz="1000" kern="0" dirty="0"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加速更新。</a:t>
              </a:r>
              <a:endParaRPr lang="en-US" altLang="zh-CN" sz="1000" kern="0" dirty="0"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81795" y="1725490"/>
              <a:ext cx="12511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0000">
                          <a:lumMod val="95000"/>
                          <a:lumOff val="5000"/>
                        </a:srgbClr>
                      </a:gs>
                      <a:gs pos="100000">
                        <a:srgbClr val="000000">
                          <a:lumMod val="65000"/>
                          <a:lumOff val="3500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Century Gothic" panose="020B0502020202020204" pitchFamily="34" charset="0"/>
                  <a:ea typeface="微软雅黑 Light" panose="020B0502040204020203" pitchFamily="34" charset="-122"/>
                  <a:sym typeface="Century Gothic" panose="020B0502020202020204" pitchFamily="34" charset="0"/>
                </a:rPr>
                <a:t>本文贡献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研究挑战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challenge</a:t>
                </a: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j-lt"/>
                  <a:ea typeface="微软雅黑 Light" panose="020B0502040204020203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111384" y="5372702"/>
            <a:ext cx="642025" cy="359924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>
            <a:off x="7601353" y="5351514"/>
            <a:ext cx="642025" cy="359924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3AA096-6029-4C4F-AB06-2AA93546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03" y="927635"/>
            <a:ext cx="3625593" cy="241464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A0A22FE-64BB-4712-8C38-2115944AD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6/28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本文工作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lvl="0"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Contribution of This Paper</a:t>
                </a: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sp>
        <p:nvSpPr>
          <p:cNvPr id="49" name="圆角矩形 48"/>
          <p:cNvSpPr/>
          <p:nvPr/>
        </p:nvSpPr>
        <p:spPr>
          <a:xfrm>
            <a:off x="7380301" y="1472002"/>
            <a:ext cx="3639679" cy="75399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Problem Modeling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3164698" y="3923892"/>
            <a:ext cx="1147864" cy="792023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针对三个不足提出解决方案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7380300" y="5252087"/>
            <a:ext cx="3639679" cy="75399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Deep Neural Network</a:t>
            </a:r>
          </a:p>
          <a:p>
            <a:pPr algn="ctr"/>
            <a:r>
              <a:rPr lang="en-US" altLang="zh-CN" sz="1400" dirty="0"/>
              <a:t>&amp;</a:t>
            </a:r>
          </a:p>
          <a:p>
            <a:pPr algn="ctr"/>
            <a:r>
              <a:rPr lang="en-US" altLang="zh-CN" sz="1400" dirty="0"/>
              <a:t>TD-Learning</a:t>
            </a:r>
            <a:endParaRPr lang="zh-CN" altLang="en-US" sz="1400" dirty="0"/>
          </a:p>
        </p:txBody>
      </p:sp>
      <p:sp>
        <p:nvSpPr>
          <p:cNvPr id="52" name="圆角矩形 51"/>
          <p:cNvSpPr/>
          <p:nvPr/>
        </p:nvSpPr>
        <p:spPr>
          <a:xfrm>
            <a:off x="7399634" y="2792712"/>
            <a:ext cx="3639679" cy="75399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Edge-Based GCN</a:t>
            </a:r>
            <a:endParaRPr lang="zh-CN" altLang="en-US" sz="1400" dirty="0"/>
          </a:p>
        </p:txBody>
      </p:sp>
      <p:sp>
        <p:nvSpPr>
          <p:cNvPr id="53" name="圆角矩形 52"/>
          <p:cNvSpPr/>
          <p:nvPr/>
        </p:nvSpPr>
        <p:spPr>
          <a:xfrm>
            <a:off x="7399634" y="3935097"/>
            <a:ext cx="3639679" cy="75399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/>
              <a:t>Multi-Agent Reinforcement Learning</a:t>
            </a:r>
            <a:endParaRPr lang="zh-CN" altLang="en-US" sz="1400" dirty="0"/>
          </a:p>
        </p:txBody>
      </p:sp>
      <p:sp>
        <p:nvSpPr>
          <p:cNvPr id="80" name="圆角矩形 79"/>
          <p:cNvSpPr/>
          <p:nvPr/>
        </p:nvSpPr>
        <p:spPr>
          <a:xfrm>
            <a:off x="985085" y="3805223"/>
            <a:ext cx="1232774" cy="102936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路段动态定价问题</a:t>
            </a:r>
          </a:p>
        </p:txBody>
      </p:sp>
      <p:sp>
        <p:nvSpPr>
          <p:cNvPr id="81" name="右箭头 80"/>
          <p:cNvSpPr/>
          <p:nvPr/>
        </p:nvSpPr>
        <p:spPr>
          <a:xfrm>
            <a:off x="2448087" y="4153280"/>
            <a:ext cx="486383" cy="273677"/>
          </a:xfrm>
          <a:prstGeom prst="rightArrow">
            <a:avLst/>
          </a:prstGeom>
          <a:solidFill>
            <a:srgbClr val="1737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0">
            <a:extLst>
              <a:ext uri="{FF2B5EF4-FFF2-40B4-BE49-F238E27FC236}">
                <a16:creationId xmlns:a16="http://schemas.microsoft.com/office/drawing/2014/main" id="{1915F1DA-C3DD-4698-A5C4-193235F77180}"/>
              </a:ext>
            </a:extLst>
          </p:cNvPr>
          <p:cNvSpPr/>
          <p:nvPr/>
        </p:nvSpPr>
        <p:spPr>
          <a:xfrm>
            <a:off x="5186524" y="2912421"/>
            <a:ext cx="1339148" cy="51457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巨大状态空间</a:t>
            </a:r>
          </a:p>
        </p:txBody>
      </p:sp>
      <p:sp>
        <p:nvSpPr>
          <p:cNvPr id="23" name="圆角矩形 50">
            <a:extLst>
              <a:ext uri="{FF2B5EF4-FFF2-40B4-BE49-F238E27FC236}">
                <a16:creationId xmlns:a16="http://schemas.microsoft.com/office/drawing/2014/main" id="{354C5BAA-EFC8-4AF9-AE38-EC1D9061794D}"/>
              </a:ext>
            </a:extLst>
          </p:cNvPr>
          <p:cNvSpPr/>
          <p:nvPr/>
        </p:nvSpPr>
        <p:spPr>
          <a:xfrm>
            <a:off x="5117984" y="4044646"/>
            <a:ext cx="1465736" cy="53324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单</a:t>
            </a:r>
            <a:r>
              <a:rPr lang="en-US" altLang="zh-CN" sz="1400" dirty="0">
                <a:solidFill>
                  <a:sysClr val="windowText" lastClr="000000"/>
                </a:solidFill>
              </a:rPr>
              <a:t>agent</a:t>
            </a:r>
            <a:r>
              <a:rPr lang="zh-CN" altLang="en-US" sz="1400" dirty="0">
                <a:solidFill>
                  <a:sysClr val="windowText" lastClr="000000"/>
                </a:solidFill>
              </a:rPr>
              <a:t>面对很多参数可能会导致次优解</a:t>
            </a:r>
          </a:p>
        </p:txBody>
      </p:sp>
      <p:sp>
        <p:nvSpPr>
          <p:cNvPr id="28" name="圆角矩形 50">
            <a:extLst>
              <a:ext uri="{FF2B5EF4-FFF2-40B4-BE49-F238E27FC236}">
                <a16:creationId xmlns:a16="http://schemas.microsoft.com/office/drawing/2014/main" id="{F024138B-C789-4988-AE2A-6ECC67EA8818}"/>
              </a:ext>
            </a:extLst>
          </p:cNvPr>
          <p:cNvSpPr/>
          <p:nvPr/>
        </p:nvSpPr>
        <p:spPr>
          <a:xfrm>
            <a:off x="5181278" y="5375550"/>
            <a:ext cx="1339148" cy="514573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solidFill>
                  <a:sysClr val="windowText" lastClr="000000"/>
                </a:solidFill>
              </a:rPr>
              <a:t>模型训练慢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E2578DE-72B0-4CA0-BA5A-E63E53102CD8}"/>
              </a:ext>
            </a:extLst>
          </p:cNvPr>
          <p:cNvCxnSpPr>
            <a:stCxn id="50" idx="3"/>
            <a:endCxn id="6" idx="1"/>
          </p:cNvCxnSpPr>
          <p:nvPr/>
        </p:nvCxnSpPr>
        <p:spPr>
          <a:xfrm flipV="1">
            <a:off x="4312562" y="3169708"/>
            <a:ext cx="873962" cy="115019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D64C1DE-704C-40C2-B23C-153AF40DB3C9}"/>
              </a:ext>
            </a:extLst>
          </p:cNvPr>
          <p:cNvCxnSpPr>
            <a:cxnSpLocks/>
            <a:stCxn id="50" idx="3"/>
            <a:endCxn id="23" idx="1"/>
          </p:cNvCxnSpPr>
          <p:nvPr/>
        </p:nvCxnSpPr>
        <p:spPr>
          <a:xfrm flipV="1">
            <a:off x="4312562" y="4311268"/>
            <a:ext cx="805422" cy="863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7F9CCE6-35AB-46C4-A7F6-C1457C3DD0E8}"/>
              </a:ext>
            </a:extLst>
          </p:cNvPr>
          <p:cNvCxnSpPr>
            <a:cxnSpLocks/>
            <a:stCxn id="50" idx="3"/>
            <a:endCxn id="28" idx="1"/>
          </p:cNvCxnSpPr>
          <p:nvPr/>
        </p:nvCxnSpPr>
        <p:spPr>
          <a:xfrm>
            <a:off x="4312562" y="4319904"/>
            <a:ext cx="868716" cy="131293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7C86471-5B96-4AE3-9F77-87B5C76D2A89}"/>
              </a:ext>
            </a:extLst>
          </p:cNvPr>
          <p:cNvCxnSpPr>
            <a:cxnSpLocks/>
            <a:stCxn id="6" idx="3"/>
            <a:endCxn id="52" idx="1"/>
          </p:cNvCxnSpPr>
          <p:nvPr/>
        </p:nvCxnSpPr>
        <p:spPr>
          <a:xfrm>
            <a:off x="6525672" y="3169708"/>
            <a:ext cx="873962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BF7188D-A639-4926-AD39-CD27CFB70E3E}"/>
              </a:ext>
            </a:extLst>
          </p:cNvPr>
          <p:cNvCxnSpPr>
            <a:cxnSpLocks/>
            <a:stCxn id="23" idx="3"/>
            <a:endCxn id="53" idx="1"/>
          </p:cNvCxnSpPr>
          <p:nvPr/>
        </p:nvCxnSpPr>
        <p:spPr>
          <a:xfrm>
            <a:off x="6583720" y="4311268"/>
            <a:ext cx="815914" cy="8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630D280-0B4D-4236-B869-58741C1ABBC8}"/>
              </a:ext>
            </a:extLst>
          </p:cNvPr>
          <p:cNvCxnSpPr>
            <a:cxnSpLocks/>
            <a:stCxn id="28" idx="3"/>
            <a:endCxn id="51" idx="1"/>
          </p:cNvCxnSpPr>
          <p:nvPr/>
        </p:nvCxnSpPr>
        <p:spPr>
          <a:xfrm flipV="1">
            <a:off x="6520426" y="5629083"/>
            <a:ext cx="859874" cy="375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5B96AD-6EDE-4273-84EA-2D665C8B8F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7/28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16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 20"/>
          <p:cNvSpPr/>
          <p:nvPr/>
        </p:nvSpPr>
        <p:spPr>
          <a:xfrm>
            <a:off x="0" y="4670948"/>
            <a:ext cx="5099112" cy="913263"/>
          </a:xfrm>
          <a:custGeom>
            <a:avLst/>
            <a:gdLst>
              <a:gd name="connsiteX0" fmla="*/ 0 w 5099112"/>
              <a:gd name="connsiteY0" fmla="*/ 0 h 913263"/>
              <a:gd name="connsiteX1" fmla="*/ 5099112 w 5099112"/>
              <a:gd name="connsiteY1" fmla="*/ 0 h 913263"/>
              <a:gd name="connsiteX2" fmla="*/ 4498020 w 5099112"/>
              <a:gd name="connsiteY2" fmla="*/ 913263 h 913263"/>
              <a:gd name="connsiteX3" fmla="*/ 0 w 5099112"/>
              <a:gd name="connsiteY3" fmla="*/ 913263 h 91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9112" h="913263">
                <a:moveTo>
                  <a:pt x="0" y="0"/>
                </a:moveTo>
                <a:lnTo>
                  <a:pt x="5099112" y="0"/>
                </a:lnTo>
                <a:lnTo>
                  <a:pt x="4498020" y="913263"/>
                </a:lnTo>
                <a:lnTo>
                  <a:pt x="0" y="913263"/>
                </a:lnTo>
                <a:close/>
              </a:path>
            </a:pathLst>
          </a:custGeom>
          <a:solidFill>
            <a:srgbClr val="1737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 flipV="1">
            <a:off x="4434659" y="1493294"/>
            <a:ext cx="7757341" cy="1453487"/>
          </a:xfrm>
          <a:custGeom>
            <a:avLst/>
            <a:gdLst>
              <a:gd name="connsiteX0" fmla="*/ 6800683 w 7757341"/>
              <a:gd name="connsiteY0" fmla="*/ 1453487 h 1453487"/>
              <a:gd name="connsiteX1" fmla="*/ 0 w 7757341"/>
              <a:gd name="connsiteY1" fmla="*/ 1453487 h 1453487"/>
              <a:gd name="connsiteX2" fmla="*/ 0 w 7757341"/>
              <a:gd name="connsiteY2" fmla="*/ 0 h 1453487"/>
              <a:gd name="connsiteX3" fmla="*/ 7757341 w 7757341"/>
              <a:gd name="connsiteY3" fmla="*/ 0 h 145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1453487">
                <a:moveTo>
                  <a:pt x="6800683" y="1453487"/>
                </a:moveTo>
                <a:lnTo>
                  <a:pt x="0" y="1453487"/>
                </a:lnTo>
                <a:lnTo>
                  <a:pt x="0" y="0"/>
                </a:lnTo>
                <a:lnTo>
                  <a:pt x="7757341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0" y="1997124"/>
            <a:ext cx="7757341" cy="2906973"/>
          </a:xfrm>
          <a:custGeom>
            <a:avLst/>
            <a:gdLst>
              <a:gd name="connsiteX0" fmla="*/ 0 w 7757341"/>
              <a:gd name="connsiteY0" fmla="*/ 0 h 2906973"/>
              <a:gd name="connsiteX1" fmla="*/ 7757341 w 7757341"/>
              <a:gd name="connsiteY1" fmla="*/ 0 h 2906973"/>
              <a:gd name="connsiteX2" fmla="*/ 5844026 w 7757341"/>
              <a:gd name="connsiteY2" fmla="*/ 2906973 h 2906973"/>
              <a:gd name="connsiteX3" fmla="*/ 0 w 7757341"/>
              <a:gd name="connsiteY3" fmla="*/ 2906973 h 290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7341" h="2906973">
                <a:moveTo>
                  <a:pt x="0" y="0"/>
                </a:moveTo>
                <a:lnTo>
                  <a:pt x="7757341" y="0"/>
                </a:lnTo>
                <a:lnTo>
                  <a:pt x="5844026" y="2906973"/>
                </a:lnTo>
                <a:lnTo>
                  <a:pt x="0" y="290697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135805" y="1750678"/>
            <a:ext cx="2512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latin typeface="Arial" panose="020B0604020202020204" pitchFamily="34" charset="0"/>
                <a:ea typeface="微软雅黑 Light" panose="020B0502040204020203" pitchFamily="34" charset="-122"/>
                <a:cs typeface="Arial" panose="020B0604020202020204" pitchFamily="34" charset="0"/>
                <a:sym typeface="Century Gothic" panose="020B0502020202020204" pitchFamily="34" charset="0"/>
              </a:rPr>
              <a:t>Part. 2</a:t>
            </a:r>
            <a:endParaRPr lang="zh-CN" altLang="en-US" sz="6000" dirty="0">
              <a:solidFill>
                <a:schemeClr val="bg1"/>
              </a:solidFill>
              <a:latin typeface="Arial" panose="020B0604020202020204" pitchFamily="34" charset="0"/>
              <a:ea typeface="微软雅黑 Light" panose="020B0502040204020203" pitchFamily="34" charset="-122"/>
              <a:cs typeface="Arial" panose="020B0604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7550" y="2727335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 Light" panose="020B0502040204020203" pitchFamily="34" charset="-122"/>
                <a:sym typeface="Century Gothic" panose="020B0502020202020204" pitchFamily="34" charset="0"/>
              </a:rPr>
              <a:t>模型设计</a:t>
            </a:r>
          </a:p>
        </p:txBody>
      </p:sp>
      <p:sp>
        <p:nvSpPr>
          <p:cNvPr id="6" name="矩形 5"/>
          <p:cNvSpPr/>
          <p:nvPr/>
        </p:nvSpPr>
        <p:spPr>
          <a:xfrm>
            <a:off x="12010030" y="6155140"/>
            <a:ext cx="181970" cy="54591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8"/>
          <p:cNvSpPr txBox="1"/>
          <p:nvPr/>
        </p:nvSpPr>
        <p:spPr>
          <a:xfrm>
            <a:off x="8313329" y="3980767"/>
            <a:ext cx="273701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交通环境建模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强化学习模型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问题形式化表示</a:t>
            </a:r>
            <a:endParaRPr lang="en-US" altLang="zh-CN" dirty="0"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42D633-7982-4A13-9F59-2FD720BA0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8/28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0" y="257437"/>
            <a:ext cx="5125011" cy="752267"/>
            <a:chOff x="0" y="257437"/>
            <a:chExt cx="5125011" cy="752267"/>
          </a:xfrm>
        </p:grpSpPr>
        <p:grpSp>
          <p:nvGrpSpPr>
            <p:cNvPr id="41" name="组合 40"/>
            <p:cNvGrpSpPr/>
            <p:nvPr/>
          </p:nvGrpSpPr>
          <p:grpSpPr>
            <a:xfrm>
              <a:off x="759681" y="257437"/>
              <a:ext cx="4365330" cy="752267"/>
              <a:chOff x="759681" y="257437"/>
              <a:chExt cx="4365330" cy="752267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759681" y="257437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Century Gothic" panose="020B0502020202020204" pitchFamily="34" charset="0"/>
                  </a:rPr>
                  <a:t>交通环境建模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759681" y="732705"/>
                <a:ext cx="436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defRPr/>
                </a:pPr>
                <a:r>
                  <a:rPr lang="en-US" altLang="zh-CN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微软雅黑 Light" panose="020B0502040204020203" pitchFamily="34" charset="-122"/>
                    <a:sym typeface="Century Gothic" panose="020B0502020202020204" pitchFamily="34" charset="0"/>
                  </a:rPr>
                  <a:t>Dynamic Electronic Toll Collection</a:t>
                </a:r>
                <a:endParaRPr lang="en-US" altLang="zh-CN" sz="1200" dirty="0"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17375E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641" y="180059"/>
            <a:ext cx="828028" cy="829645"/>
          </a:xfrm>
          <a:prstGeom prst="rect">
            <a:avLst/>
          </a:prstGeom>
        </p:spPr>
      </p:pic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426D2037-986D-4F94-A375-0DAEE89117E7}"/>
              </a:ext>
            </a:extLst>
          </p:cNvPr>
          <p:cNvGrpSpPr/>
          <p:nvPr/>
        </p:nvGrpSpPr>
        <p:grpSpPr>
          <a:xfrm>
            <a:off x="5953735" y="1609636"/>
            <a:ext cx="5548728" cy="1490237"/>
            <a:chOff x="5540760" y="1643265"/>
            <a:chExt cx="5548728" cy="1490237"/>
          </a:xfrm>
        </p:grpSpPr>
        <p:sp>
          <p:nvSpPr>
            <p:cNvPr id="3" name="文本框 2"/>
            <p:cNvSpPr txBox="1"/>
            <p:nvPr/>
          </p:nvSpPr>
          <p:spPr>
            <a:xfrm>
              <a:off x="5540760" y="1643265"/>
              <a:ext cx="175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/>
                <a:t>道路网络：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50560" y="2610282"/>
              <a:ext cx="50389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zh-CN" altLang="en-US" sz="1400" dirty="0"/>
                <a:t>个区域，可到达的两个区域之间有一条边相连，共</a:t>
              </a:r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zh-CN" altLang="en-US" sz="1400" dirty="0"/>
                <a:t>条边。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1400" dirty="0"/>
                <a:t>是</a:t>
              </a:r>
              <a:r>
                <a:rPr lang="en-US" altLang="zh-CN" sz="1400" dirty="0"/>
                <a:t>OD pairs</a:t>
              </a:r>
              <a:r>
                <a:rPr lang="zh-CN" altLang="en-US" sz="1400" dirty="0"/>
                <a:t>的集合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2DF7077-6D4F-4099-9E7C-18C258B6F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2136" y="2083447"/>
              <a:ext cx="1868435" cy="409360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21E0B3D-47F1-4C83-A833-A5A73D0F5EC2}"/>
              </a:ext>
            </a:extLst>
          </p:cNvPr>
          <p:cNvGrpSpPr/>
          <p:nvPr/>
        </p:nvGrpSpPr>
        <p:grpSpPr>
          <a:xfrm>
            <a:off x="759681" y="1484972"/>
            <a:ext cx="5038927" cy="4974193"/>
            <a:chOff x="318232" y="1821209"/>
            <a:chExt cx="5138154" cy="365818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9C44739-60E2-475E-9AA5-68FFE81BE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8232" y="1821209"/>
              <a:ext cx="5138154" cy="3658184"/>
            </a:xfrm>
            <a:prstGeom prst="rect">
              <a:avLst/>
            </a:prstGeom>
          </p:spPr>
        </p:pic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60B4DD1-C23E-4F3F-8554-E0297B078A9E}"/>
                </a:ext>
              </a:extLst>
            </p:cNvPr>
            <p:cNvSpPr/>
            <p:nvPr/>
          </p:nvSpPr>
          <p:spPr>
            <a:xfrm>
              <a:off x="3220720" y="217424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8AB2BF2-2C69-44AF-97C1-D73064FE490B}"/>
                </a:ext>
              </a:extLst>
            </p:cNvPr>
            <p:cNvSpPr/>
            <p:nvPr/>
          </p:nvSpPr>
          <p:spPr>
            <a:xfrm>
              <a:off x="1837792" y="2858924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A53D59-22DC-4A40-84D5-C9CFBEE92CA3}"/>
                </a:ext>
              </a:extLst>
            </p:cNvPr>
            <p:cNvSpPr/>
            <p:nvPr/>
          </p:nvSpPr>
          <p:spPr>
            <a:xfrm>
              <a:off x="4429760" y="314664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E57946B-6165-479C-8EB0-E9FBD00E1DB6}"/>
                </a:ext>
              </a:extLst>
            </p:cNvPr>
            <p:cNvSpPr/>
            <p:nvPr/>
          </p:nvSpPr>
          <p:spPr>
            <a:xfrm>
              <a:off x="3220720" y="2731589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BA6E739-A518-45DC-972A-C2FF628AFE93}"/>
                </a:ext>
              </a:extLst>
            </p:cNvPr>
            <p:cNvSpPr/>
            <p:nvPr/>
          </p:nvSpPr>
          <p:spPr>
            <a:xfrm>
              <a:off x="2772289" y="3007695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36FC6D2-E6AC-4F49-BD0E-D895807D2B8E}"/>
                </a:ext>
              </a:extLst>
            </p:cNvPr>
            <p:cNvSpPr/>
            <p:nvPr/>
          </p:nvSpPr>
          <p:spPr>
            <a:xfrm>
              <a:off x="2387600" y="355886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AC70B3-B91A-4BAE-A7E6-B459DED3A174}"/>
                </a:ext>
              </a:extLst>
            </p:cNvPr>
            <p:cNvSpPr/>
            <p:nvPr/>
          </p:nvSpPr>
          <p:spPr>
            <a:xfrm>
              <a:off x="1595120" y="40995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5F14E94-968C-4DC3-A584-80EC98BAABA4}"/>
                </a:ext>
              </a:extLst>
            </p:cNvPr>
            <p:cNvSpPr/>
            <p:nvPr/>
          </p:nvSpPr>
          <p:spPr>
            <a:xfrm>
              <a:off x="3738880" y="338328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9833BA7-BAA2-4801-8600-798EC6D26DEF}"/>
                </a:ext>
              </a:extLst>
            </p:cNvPr>
            <p:cNvSpPr/>
            <p:nvPr/>
          </p:nvSpPr>
          <p:spPr>
            <a:xfrm>
              <a:off x="3312160" y="377214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7996F30-BCFD-4422-AB6F-54F62D8921DD}"/>
                </a:ext>
              </a:extLst>
            </p:cNvPr>
            <p:cNvSpPr/>
            <p:nvPr/>
          </p:nvSpPr>
          <p:spPr>
            <a:xfrm>
              <a:off x="4612640" y="3772141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5D8299-698A-4E10-96CD-D91777CEB781}"/>
                </a:ext>
              </a:extLst>
            </p:cNvPr>
            <p:cNvSpPr/>
            <p:nvPr/>
          </p:nvSpPr>
          <p:spPr>
            <a:xfrm>
              <a:off x="2595880" y="440426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7C0E564-1ABA-47E1-A759-70BDBDF941DF}"/>
                </a:ext>
              </a:extLst>
            </p:cNvPr>
            <p:cNvSpPr/>
            <p:nvPr/>
          </p:nvSpPr>
          <p:spPr>
            <a:xfrm>
              <a:off x="3083543" y="5306950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BE05E9E-7F4D-4FE2-9E54-3D6924ED5A56}"/>
                </a:ext>
              </a:extLst>
            </p:cNvPr>
            <p:cNvCxnSpPr>
              <a:stCxn id="14" idx="3"/>
              <a:endCxn id="15" idx="6"/>
            </p:cNvCxnSpPr>
            <p:nvPr/>
          </p:nvCxnSpPr>
          <p:spPr>
            <a:xfrm flipH="1">
              <a:off x="1929232" y="2252289"/>
              <a:ext cx="1304879" cy="65235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B65F629-22EE-46D4-828F-93A844615D3E}"/>
                </a:ext>
              </a:extLst>
            </p:cNvPr>
            <p:cNvCxnSpPr>
              <a:cxnSpLocks/>
              <a:stCxn id="14" idx="4"/>
              <a:endCxn id="17" idx="0"/>
            </p:cNvCxnSpPr>
            <p:nvPr/>
          </p:nvCxnSpPr>
          <p:spPr>
            <a:xfrm>
              <a:off x="3266440" y="2265680"/>
              <a:ext cx="0" cy="46590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403A932-F466-4864-AD56-A824755A5449}"/>
                </a:ext>
              </a:extLst>
            </p:cNvPr>
            <p:cNvCxnSpPr>
              <a:cxnSpLocks/>
              <a:stCxn id="15" idx="4"/>
              <a:endCxn id="18" idx="2"/>
            </p:cNvCxnSpPr>
            <p:nvPr/>
          </p:nvCxnSpPr>
          <p:spPr>
            <a:xfrm>
              <a:off x="1883512" y="2950364"/>
              <a:ext cx="888777" cy="10305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592B3CA-BECE-439B-A5FA-7ABA5944472F}"/>
                </a:ext>
              </a:extLst>
            </p:cNvPr>
            <p:cNvCxnSpPr>
              <a:cxnSpLocks/>
              <a:stCxn id="17" idx="4"/>
              <a:endCxn id="16" idx="1"/>
            </p:cNvCxnSpPr>
            <p:nvPr/>
          </p:nvCxnSpPr>
          <p:spPr>
            <a:xfrm>
              <a:off x="3266440" y="2823029"/>
              <a:ext cx="1176711" cy="33700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867A8075-E12E-458E-A4AB-F0C041387AFD}"/>
                </a:ext>
              </a:extLst>
            </p:cNvPr>
            <p:cNvCxnSpPr>
              <a:cxnSpLocks/>
              <a:stCxn id="17" idx="3"/>
              <a:endCxn id="25" idx="1"/>
            </p:cNvCxnSpPr>
            <p:nvPr/>
          </p:nvCxnSpPr>
          <p:spPr>
            <a:xfrm>
              <a:off x="3234111" y="2809638"/>
              <a:ext cx="518160" cy="58703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267F668-32B2-45C5-A594-4C2A0D5D80FB}"/>
                </a:ext>
              </a:extLst>
            </p:cNvPr>
            <p:cNvCxnSpPr>
              <a:cxnSpLocks/>
              <a:stCxn id="18" idx="4"/>
              <a:endCxn id="19" idx="7"/>
            </p:cNvCxnSpPr>
            <p:nvPr/>
          </p:nvCxnSpPr>
          <p:spPr>
            <a:xfrm flipH="1">
              <a:off x="2465649" y="3099135"/>
              <a:ext cx="352360" cy="47311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35F2A0B1-1003-4EE8-9EF0-61ADF740DBC8}"/>
                </a:ext>
              </a:extLst>
            </p:cNvPr>
            <p:cNvCxnSpPr>
              <a:cxnSpLocks/>
              <a:stCxn id="15" idx="4"/>
              <a:endCxn id="20" idx="7"/>
            </p:cNvCxnSpPr>
            <p:nvPr/>
          </p:nvCxnSpPr>
          <p:spPr>
            <a:xfrm flipH="1">
              <a:off x="1673169" y="2950364"/>
              <a:ext cx="210343" cy="116258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610C393-BB0C-4CB6-B1C2-30E9508DE728}"/>
                </a:ext>
              </a:extLst>
            </p:cNvPr>
            <p:cNvCxnSpPr>
              <a:cxnSpLocks/>
              <a:stCxn id="19" idx="2"/>
              <a:endCxn id="20" idx="6"/>
            </p:cNvCxnSpPr>
            <p:nvPr/>
          </p:nvCxnSpPr>
          <p:spPr>
            <a:xfrm flipH="1">
              <a:off x="1686560" y="3604581"/>
              <a:ext cx="701040" cy="54069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1EC39D3-C5C6-45DF-8F69-AE525D1A7E01}"/>
                </a:ext>
              </a:extLst>
            </p:cNvPr>
            <p:cNvCxnSpPr>
              <a:cxnSpLocks/>
              <a:stCxn id="30" idx="3"/>
              <a:endCxn id="20" idx="4"/>
            </p:cNvCxnSpPr>
            <p:nvPr/>
          </p:nvCxnSpPr>
          <p:spPr>
            <a:xfrm flipH="1" flipV="1">
              <a:off x="1640840" y="4191000"/>
              <a:ext cx="968431" cy="29130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32ACDBFA-3100-4448-BE8B-6397B50DAC04}"/>
                </a:ext>
              </a:extLst>
            </p:cNvPr>
            <p:cNvCxnSpPr>
              <a:cxnSpLocks/>
              <a:stCxn id="19" idx="4"/>
              <a:endCxn id="30" idx="7"/>
            </p:cNvCxnSpPr>
            <p:nvPr/>
          </p:nvCxnSpPr>
          <p:spPr>
            <a:xfrm>
              <a:off x="2433320" y="3650301"/>
              <a:ext cx="240609" cy="76735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31242B5-1580-49F9-AE1C-910089768501}"/>
                </a:ext>
              </a:extLst>
            </p:cNvPr>
            <p:cNvCxnSpPr>
              <a:cxnSpLocks/>
              <a:stCxn id="26" idx="3"/>
              <a:endCxn id="30" idx="7"/>
            </p:cNvCxnSpPr>
            <p:nvPr/>
          </p:nvCxnSpPr>
          <p:spPr>
            <a:xfrm flipH="1">
              <a:off x="2673929" y="3850190"/>
              <a:ext cx="651622" cy="56746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BC291A5-7ED5-43DB-AF38-8A03998B3B84}"/>
                </a:ext>
              </a:extLst>
            </p:cNvPr>
            <p:cNvCxnSpPr>
              <a:cxnSpLocks/>
              <a:stCxn id="18" idx="5"/>
              <a:endCxn id="25" idx="3"/>
            </p:cNvCxnSpPr>
            <p:nvPr/>
          </p:nvCxnSpPr>
          <p:spPr>
            <a:xfrm>
              <a:off x="2850338" y="3085744"/>
              <a:ext cx="901933" cy="37558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1ABA599A-2048-4AD1-8E16-7C08EB01295B}"/>
                </a:ext>
              </a:extLst>
            </p:cNvPr>
            <p:cNvCxnSpPr>
              <a:cxnSpLocks/>
              <a:stCxn id="16" idx="3"/>
              <a:endCxn id="28" idx="0"/>
            </p:cNvCxnSpPr>
            <p:nvPr/>
          </p:nvCxnSpPr>
          <p:spPr>
            <a:xfrm>
              <a:off x="4443151" y="3224690"/>
              <a:ext cx="215209" cy="54745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59CDEC88-D1A6-42FF-BEA2-7708467E8A01}"/>
                </a:ext>
              </a:extLst>
            </p:cNvPr>
            <p:cNvCxnSpPr>
              <a:cxnSpLocks/>
              <a:stCxn id="16" idx="3"/>
              <a:endCxn id="25" idx="5"/>
            </p:cNvCxnSpPr>
            <p:nvPr/>
          </p:nvCxnSpPr>
          <p:spPr>
            <a:xfrm flipH="1">
              <a:off x="3816929" y="3224690"/>
              <a:ext cx="626222" cy="23663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1D5A74C-900F-4D01-9150-0A3520214D4E}"/>
                </a:ext>
              </a:extLst>
            </p:cNvPr>
            <p:cNvCxnSpPr>
              <a:cxnSpLocks/>
              <a:stCxn id="25" idx="3"/>
              <a:endCxn id="26" idx="7"/>
            </p:cNvCxnSpPr>
            <p:nvPr/>
          </p:nvCxnSpPr>
          <p:spPr>
            <a:xfrm flipH="1">
              <a:off x="3390209" y="3461329"/>
              <a:ext cx="362062" cy="324203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75AAFF62-80C3-4AC3-A760-3F4D07D3BE52}"/>
                </a:ext>
              </a:extLst>
            </p:cNvPr>
            <p:cNvCxnSpPr>
              <a:cxnSpLocks/>
              <a:stCxn id="15" idx="4"/>
              <a:endCxn id="19" idx="2"/>
            </p:cNvCxnSpPr>
            <p:nvPr/>
          </p:nvCxnSpPr>
          <p:spPr>
            <a:xfrm>
              <a:off x="1883512" y="2950364"/>
              <a:ext cx="504088" cy="65421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C2FE04B-7ABA-4CA7-923F-CC1AF40B8887}"/>
                </a:ext>
              </a:extLst>
            </p:cNvPr>
            <p:cNvCxnSpPr>
              <a:cxnSpLocks/>
              <a:stCxn id="28" idx="4"/>
              <a:endCxn id="26" idx="5"/>
            </p:cNvCxnSpPr>
            <p:nvPr/>
          </p:nvCxnSpPr>
          <p:spPr>
            <a:xfrm flipH="1" flipV="1">
              <a:off x="3390209" y="3850190"/>
              <a:ext cx="1268151" cy="1339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3999D04C-C03C-4355-9B59-0DF9AB9B911A}"/>
              </a:ext>
            </a:extLst>
          </p:cNvPr>
          <p:cNvGrpSpPr/>
          <p:nvPr/>
        </p:nvGrpSpPr>
        <p:grpSpPr>
          <a:xfrm>
            <a:off x="5953735" y="3891795"/>
            <a:ext cx="5358189" cy="2171909"/>
            <a:chOff x="5500312" y="3892742"/>
            <a:chExt cx="5358189" cy="2171909"/>
          </a:xfrm>
        </p:grpSpPr>
        <p:sp>
          <p:nvSpPr>
            <p:cNvPr id="8" name="文本框 7"/>
            <p:cNvSpPr txBox="1"/>
            <p:nvPr/>
          </p:nvSpPr>
          <p:spPr>
            <a:xfrm>
              <a:off x="5500312" y="3892742"/>
              <a:ext cx="1831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zh-CN" altLang="en-US" dirty="0">
                  <a:latin typeface="Cambria Math" panose="02040503050406030204" pitchFamily="18" charset="0"/>
                </a:rPr>
                <a:t>相关概念：</a:t>
              </a:r>
              <a:endParaRPr lang="en-US" altLang="zh-CN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965594" y="4250671"/>
              <a:ext cx="2807179" cy="175047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OD pair</a:t>
              </a:r>
              <a:r>
                <a:rPr lang="zh-CN" altLang="en-US" sz="1400" dirty="0">
                  <a:latin typeface="+mn-ea"/>
                </a:rPr>
                <a:t>：</a:t>
              </a:r>
              <a:endParaRPr lang="en-US" altLang="zh-CN" sz="1400" dirty="0"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400" dirty="0">
                  <a:latin typeface="+mn-ea"/>
                </a:rPr>
                <a:t>行驶时间：</a:t>
              </a:r>
              <a:endParaRPr lang="en-US" altLang="zh-CN" sz="1400" dirty="0">
                <a:latin typeface="+mn-ea"/>
              </a:endParaRPr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400" dirty="0"/>
                <a:t>行驶成本：</a:t>
              </a:r>
              <a:endParaRPr lang="en-US" altLang="zh-CN" sz="1400" dirty="0"/>
            </a:p>
            <a:p>
              <a:pPr marL="285750" indent="-285750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400" dirty="0"/>
                <a:t>均衡下车辆对路径的偏好度：</a:t>
              </a:r>
              <a:endParaRPr lang="en-US" altLang="zh-CN" sz="1400" dirty="0"/>
            </a:p>
          </p:txBody>
        </p:sp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9936EC5B-75A8-45E3-8624-1DE7A3AC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54257" y="4408586"/>
              <a:ext cx="1422911" cy="282301"/>
            </a:xfrm>
            <a:prstGeom prst="rect">
              <a:avLst/>
            </a:prstGeom>
          </p:spPr>
        </p:pic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0AD94AB3-6A35-4C8A-9156-098A09AE1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27353" y="4848802"/>
              <a:ext cx="2089032" cy="282301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C830122E-7B2B-43BB-8DA0-C7B9F5F7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27353" y="5275508"/>
              <a:ext cx="1903299" cy="258192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32881AB3-DB84-4227-91FB-6720147EB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680061" y="5678727"/>
              <a:ext cx="2178440" cy="385924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2672B4-FF1C-431E-B04D-92B4422FF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dirty="0"/>
              <a:t>9/28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57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49797188"/>
  <p:tag name="KSO_WM_UNIT_PLACING_PICTURE_USER_VIEWPORT" val="{&quot;height&quot;:6090,&quot;width&quot;:960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009537540"/>
</p:tagLst>
</file>

<file path=ppt/theme/theme1.xml><?xml version="1.0" encoding="utf-8"?>
<a:theme xmlns:a="http://schemas.openxmlformats.org/drawingml/2006/main" name="包图主题2">
  <a:themeElements>
    <a:clrScheme name="自定义 4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E25"/>
      </a:accent1>
      <a:accent2>
        <a:srgbClr val="757070"/>
      </a:accent2>
      <a:accent3>
        <a:srgbClr val="E92E25"/>
      </a:accent3>
      <a:accent4>
        <a:srgbClr val="757070"/>
      </a:accent4>
      <a:accent5>
        <a:srgbClr val="E92E25"/>
      </a:accent5>
      <a:accent6>
        <a:srgbClr val="757070"/>
      </a:accent6>
      <a:hlink>
        <a:srgbClr val="E92E25"/>
      </a:hlink>
      <a:folHlink>
        <a:srgbClr val="E92E2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3787</TotalTime>
  <Words>1076</Words>
  <Application>Microsoft Office PowerPoint</Application>
  <PresentationFormat>宽屏</PresentationFormat>
  <Paragraphs>246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黑体</vt:lpstr>
      <vt:lpstr>微软雅黑</vt:lpstr>
      <vt:lpstr>Arial</vt:lpstr>
      <vt:lpstr>Cambria Math</vt:lpstr>
      <vt:lpstr>Century Gothic</vt:lpstr>
      <vt:lpstr>Times New Roman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朱 晓璇</cp:lastModifiedBy>
  <cp:revision>393</cp:revision>
  <dcterms:created xsi:type="dcterms:W3CDTF">2017-08-18T03:02:00Z</dcterms:created>
  <dcterms:modified xsi:type="dcterms:W3CDTF">2020-09-26T01:27:59Z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