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34" r:id="rId2"/>
    <p:sldId id="317" r:id="rId3"/>
    <p:sldId id="319" r:id="rId4"/>
    <p:sldId id="371" r:id="rId5"/>
    <p:sldId id="368" r:id="rId6"/>
    <p:sldId id="336" r:id="rId7"/>
    <p:sldId id="338" r:id="rId8"/>
    <p:sldId id="359" r:id="rId9"/>
    <p:sldId id="378" r:id="rId10"/>
    <p:sldId id="389" r:id="rId11"/>
    <p:sldId id="337" r:id="rId12"/>
    <p:sldId id="320" r:id="rId13"/>
    <p:sldId id="374" r:id="rId14"/>
    <p:sldId id="373" r:id="rId15"/>
    <p:sldId id="382" r:id="rId16"/>
    <p:sldId id="381" r:id="rId17"/>
    <p:sldId id="383" r:id="rId18"/>
    <p:sldId id="384" r:id="rId19"/>
    <p:sldId id="386" r:id="rId20"/>
    <p:sldId id="387" r:id="rId21"/>
    <p:sldId id="321" r:id="rId22"/>
    <p:sldId id="326" r:id="rId23"/>
    <p:sldId id="388" r:id="rId24"/>
    <p:sldId id="327" r:id="rId25"/>
    <p:sldId id="34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宇晨" initials="王宇晨" lastIdx="1" clrIdx="0"/>
  <p:cmAuthor id="2" name="丁 婧伊" initials="丁" lastIdx="3" clrIdx="1">
    <p:extLst>
      <p:ext uri="{19B8F6BF-5375-455C-9EA6-DF929625EA0E}">
        <p15:presenceInfo xmlns:p15="http://schemas.microsoft.com/office/powerpoint/2012/main" userId="ef41512946e318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09A"/>
    <a:srgbClr val="CC3300"/>
    <a:srgbClr val="0000FF"/>
    <a:srgbClr val="FF9933"/>
    <a:srgbClr val="33CC33"/>
    <a:srgbClr val="E59999"/>
    <a:srgbClr val="3AA7CE"/>
    <a:srgbClr val="CC0000"/>
    <a:srgbClr val="3C3C8E"/>
    <a:srgbClr val="587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9" autoAdjust="0"/>
    <p:restoredTop sz="80271" autoAdjust="0"/>
  </p:normalViewPr>
  <p:slideViewPr>
    <p:cSldViewPr snapToGrid="0">
      <p:cViewPr>
        <p:scale>
          <a:sx n="66" d="100"/>
          <a:sy n="66" d="100"/>
        </p:scale>
        <p:origin x="2040" y="139"/>
      </p:cViewPr>
      <p:guideLst>
        <p:guide orient="horz" pos="22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965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97A1-4835-44A0-92EB-AD5452DEE273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767F2-0C03-406D-8BA6-A174136B2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28764-9015-4647-AA92-F749CEE7B340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34212-A9A7-4B0A-843A-3259CA5895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题目：</a:t>
            </a:r>
            <a:r>
              <a:rPr lang="en-US" altLang="zh-CN" dirty="0" err="1"/>
              <a:t>wikipedia</a:t>
            </a:r>
            <a:r>
              <a:rPr lang="zh-CN" altLang="en-US"/>
              <a:t>表格中的自然</a:t>
            </a:r>
            <a:r>
              <a:rPr lang="zh-CN" altLang="en-US" dirty="0"/>
              <a:t>键发现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本地自然键</a:t>
            </a:r>
            <a:r>
              <a:rPr lang="en-US" altLang="zh-CN" dirty="0"/>
              <a:t>local </a:t>
            </a:r>
            <a:r>
              <a:rPr lang="en-US" altLang="zh-CN" dirty="0" err="1"/>
              <a:t>nutural</a:t>
            </a:r>
            <a:r>
              <a:rPr lang="en-US" altLang="zh-CN" dirty="0"/>
              <a:t> key</a:t>
            </a:r>
            <a:r>
              <a:rPr lang="zh-CN" altLang="en-US" dirty="0"/>
              <a:t>也是一组列</a:t>
            </a:r>
            <a:r>
              <a:rPr lang="en-US" altLang="zh-CN" dirty="0"/>
              <a:t>C</a:t>
            </a:r>
            <a:r>
              <a:rPr lang="zh-CN" altLang="en-US" dirty="0"/>
              <a:t>，如果存在上下文列</a:t>
            </a:r>
            <a:r>
              <a:rPr lang="en-US" altLang="zh-CN" dirty="0"/>
              <a:t>C*</a:t>
            </a:r>
            <a:r>
              <a:rPr lang="zh-CN" altLang="en-US" dirty="0"/>
              <a:t>（这个上下文列就是页面标题等表格之外的信息组成的列）使得</a:t>
            </a:r>
            <a:r>
              <a:rPr lang="en-US" altLang="zh-CN" dirty="0"/>
              <a:t>C∪C*</a:t>
            </a:r>
            <a:r>
              <a:rPr lang="zh-CN" altLang="en-US" dirty="0"/>
              <a:t>是全局自然键，那么</a:t>
            </a:r>
            <a:r>
              <a:rPr lang="en-US" altLang="zh-CN" dirty="0"/>
              <a:t>C</a:t>
            </a:r>
            <a:r>
              <a:rPr lang="zh-CN" altLang="en-US" dirty="0"/>
              <a:t>就是本地自然键。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比如在下面的表格中，本地自然键是</a:t>
            </a:r>
            <a:r>
              <a:rPr lang="en-US" altLang="zh-CN" dirty="0"/>
              <a:t>Season</a:t>
            </a:r>
            <a:r>
              <a:rPr lang="zh-CN" altLang="en-US" dirty="0"/>
              <a:t>，它可以唯一标识表内的数据，上下文就是剧集的名称，权利的游戏，那么</a:t>
            </a:r>
            <a:r>
              <a:rPr lang="en-US" altLang="zh-CN" dirty="0"/>
              <a:t>season+ </a:t>
            </a:r>
            <a:r>
              <a:rPr lang="zh-CN" altLang="en-US" dirty="0"/>
              <a:t>权利的游戏就可以唯一标识权利的游戏第几季。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920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本文的目标是检测</a:t>
            </a:r>
            <a:r>
              <a:rPr lang="en-US" altLang="zh-CN" dirty="0"/>
              <a:t>Wikipedia</a:t>
            </a:r>
            <a:r>
              <a:rPr lang="zh-CN" altLang="en-US" dirty="0"/>
              <a:t>表中的所有本地和全局自然键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本文的挑战是使检测到的自然键满足时间稳定性和空间可标识性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37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619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我们将自然键发现建模为二分类问题，我们首先定义一个实例</a:t>
            </a:r>
            <a:r>
              <a:rPr lang="en-US" altLang="zh-CN" dirty="0"/>
              <a:t>instance</a:t>
            </a:r>
            <a:r>
              <a:rPr lang="zh-CN" altLang="en-US" dirty="0"/>
              <a:t>，一个实例包含四个要素（</a:t>
            </a:r>
            <a:r>
              <a:rPr lang="en-US" altLang="zh-CN" dirty="0"/>
              <a:t>C,T,H,S</a:t>
            </a:r>
            <a:r>
              <a:rPr lang="zh-CN" altLang="en-US" dirty="0"/>
              <a:t>），其中</a:t>
            </a:r>
            <a:r>
              <a:rPr lang="en-US" altLang="zh-CN" dirty="0"/>
              <a:t>T</a:t>
            </a:r>
            <a:r>
              <a:rPr lang="zh-CN" altLang="en-US" dirty="0"/>
              <a:t>表示当前处理的表格，</a:t>
            </a:r>
            <a:r>
              <a:rPr lang="en-US" altLang="zh-CN" dirty="0"/>
              <a:t>C</a:t>
            </a:r>
            <a:r>
              <a:rPr lang="zh-CN" altLang="en-US" dirty="0"/>
              <a:t>表示表格</a:t>
            </a:r>
            <a:r>
              <a:rPr lang="en-US" altLang="zh-CN" dirty="0"/>
              <a:t>T</a:t>
            </a:r>
            <a:r>
              <a:rPr lang="zh-CN" altLang="en-US" dirty="0"/>
              <a:t>中的一组列，也就是候选自然键，</a:t>
            </a:r>
            <a:r>
              <a:rPr lang="en-US" altLang="zh-CN" dirty="0"/>
              <a:t>H</a:t>
            </a:r>
            <a:r>
              <a:rPr lang="zh-CN" altLang="en-US" dirty="0"/>
              <a:t>表示表格</a:t>
            </a:r>
            <a:r>
              <a:rPr lang="en-US" altLang="zh-CN" dirty="0"/>
              <a:t>T</a:t>
            </a:r>
            <a:r>
              <a:rPr lang="zh-CN" altLang="en-US" dirty="0"/>
              <a:t>的不同版本，</a:t>
            </a:r>
            <a:r>
              <a:rPr lang="en-US" altLang="zh-CN" dirty="0"/>
              <a:t>S</a:t>
            </a:r>
            <a:r>
              <a:rPr lang="zh-CN" altLang="en-US" dirty="0"/>
              <a:t>表示所有的表格数据。定义好一个实例后，把实例输入到分类器里面，如果这组列</a:t>
            </a:r>
            <a:r>
              <a:rPr lang="en-US" altLang="zh-CN" dirty="0"/>
              <a:t>C</a:t>
            </a:r>
            <a:r>
              <a:rPr lang="zh-CN" altLang="en-US" dirty="0"/>
              <a:t>是自然键，则返回</a:t>
            </a:r>
            <a:r>
              <a:rPr lang="en-US" altLang="zh-CN" dirty="0"/>
              <a:t>True</a:t>
            </a:r>
            <a:r>
              <a:rPr lang="zh-CN" altLang="en-US" dirty="0"/>
              <a:t>；如果这组列</a:t>
            </a:r>
            <a:r>
              <a:rPr lang="en-US" altLang="zh-CN" dirty="0"/>
              <a:t>C</a:t>
            </a:r>
            <a:r>
              <a:rPr lang="zh-CN" altLang="en-US" dirty="0"/>
              <a:t>不是自然键，则返回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举一个例子，假如我们有一张表</a:t>
            </a:r>
            <a:r>
              <a:rPr lang="en-US" altLang="zh-CN" dirty="0" err="1"/>
              <a:t>Ti</a:t>
            </a:r>
            <a:r>
              <a:rPr lang="zh-CN" altLang="en-US" dirty="0"/>
              <a:t>，那么一个实例就是</a:t>
            </a:r>
            <a:r>
              <a:rPr lang="en-US" altLang="zh-CN" dirty="0"/>
              <a:t>{(C={1,2}),</a:t>
            </a:r>
            <a:r>
              <a:rPr lang="en-US" altLang="zh-CN" dirty="0" err="1"/>
              <a:t>Ti,H,S</a:t>
            </a:r>
            <a:r>
              <a:rPr lang="en-US" altLang="zh-CN" dirty="0"/>
              <a:t>}</a:t>
            </a:r>
            <a:r>
              <a:rPr lang="zh-CN" altLang="en-US" dirty="0"/>
              <a:t>，其中候选自然键是第一列和第二列，当前处理的表格是</a:t>
            </a:r>
            <a:r>
              <a:rPr lang="en-US" altLang="zh-CN" dirty="0" err="1"/>
              <a:t>Ti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zh-CN" altLang="en-US" dirty="0"/>
              <a:t>是从</a:t>
            </a:r>
            <a:r>
              <a:rPr lang="en-US" altLang="zh-CN" dirty="0"/>
              <a:t>Wikipedia</a:t>
            </a:r>
            <a:r>
              <a:rPr lang="zh-CN" altLang="en-US" dirty="0"/>
              <a:t>的历史页面（</a:t>
            </a:r>
            <a:r>
              <a:rPr lang="en-US" altLang="zh-CN" dirty="0"/>
              <a:t>Revision history</a:t>
            </a:r>
            <a:r>
              <a:rPr lang="zh-CN" altLang="en-US" dirty="0"/>
              <a:t>）中提取不同版本的表格，</a:t>
            </a:r>
            <a:r>
              <a:rPr lang="en-US" altLang="zh-CN" dirty="0"/>
              <a:t>S</a:t>
            </a:r>
            <a:r>
              <a:rPr lang="zh-CN" altLang="en-US" dirty="0"/>
              <a:t>是截止至</a:t>
            </a:r>
            <a:r>
              <a:rPr lang="en-US" altLang="zh-CN" b="0" dirty="0"/>
              <a:t>2017</a:t>
            </a:r>
            <a:r>
              <a:rPr lang="zh-CN" altLang="en-US" b="0" dirty="0"/>
              <a:t>年</a:t>
            </a:r>
            <a:r>
              <a:rPr lang="en-US" altLang="zh-CN" b="0" dirty="0"/>
              <a:t>11</a:t>
            </a:r>
            <a:r>
              <a:rPr lang="zh-CN" altLang="en-US" b="0" dirty="0"/>
              <a:t>月</a:t>
            </a:r>
            <a:r>
              <a:rPr lang="zh-CN" altLang="en-US" b="0" dirty="0">
                <a:effectLst/>
                <a:latin typeface="Arial" panose="020B0604020202020204" pitchFamily="34" charset="0"/>
              </a:rPr>
              <a:t>英文维基百科页面中的所有表格。</a:t>
            </a:r>
            <a:endParaRPr lang="en-US" altLang="zh-CN" b="0" dirty="0">
              <a:effectLst/>
              <a:latin typeface="Arial" panose="020B0604020202020204" pitchFamily="34" charset="0"/>
            </a:endParaRPr>
          </a:p>
          <a:p>
            <a:endParaRPr lang="en-US" altLang="zh-CN" b="0" dirty="0">
              <a:effectLst/>
              <a:latin typeface="Arial" panose="020B0604020202020204" pitchFamily="34" charset="0"/>
            </a:endParaRPr>
          </a:p>
          <a:p>
            <a:r>
              <a:rPr lang="zh-CN" altLang="en-US" b="0" dirty="0">
                <a:effectLst/>
                <a:latin typeface="Arial" panose="020B0604020202020204" pitchFamily="34" charset="0"/>
              </a:rPr>
              <a:t>有了实例的定义后，我们来看看是怎么建模的。</a:t>
            </a:r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47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本文提出方法的总的框架图如图所示。</a:t>
            </a:r>
            <a:endParaRPr lang="en-US" altLang="zh-CN" b="0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  <a:p>
            <a:pPr marL="228600" indent="-228600" algn="just" latinLnBrk="1"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假设我们有一张表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，从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Wikipedia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历史页面上获取这张表的曾经的版本，把所有版本的表格集合起来作为集合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  <a:p>
            <a:pPr marL="228600" indent="-228600" algn="just" latinLnBrk="1"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我们将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中的表按照表格的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schema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来分组</a:t>
            </a:r>
            <a:endParaRPr lang="en-US" altLang="zh-CN" b="0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  <a:p>
            <a:pPr marL="228600" indent="-228600" algn="just" latinLnBrk="1"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对于每个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schema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，我们只选取其中数据行最多的表格进行预测，也就是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T3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T5</a:t>
            </a:r>
          </a:p>
          <a:p>
            <a:pPr marL="228600" indent="-228600" algn="just" latinLnBrk="1"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然后根据这两个表格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T3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T5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，创建若干个实例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instance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，每个实例包括候选自然键、表格、表格的历史版本和其他来源的表格。（需要注意的是，如果每个列的组合都选择那么实例的就会太多，所以本文只选择连续的列，或者只有两个列的时候选择是键的列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+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不是键的列）</a:t>
            </a:r>
            <a:endParaRPr lang="en-US" altLang="zh-CN" b="0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  <a:p>
            <a:pPr marL="228600" indent="-228600" algn="just" latinLnBrk="1"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对每个实例我们要抽取三类特征</a:t>
            </a:r>
            <a:endParaRPr lang="en-US" altLang="zh-CN" b="0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  <a:p>
            <a:pPr marL="228600" indent="-228600" algn="just" latinLnBrk="1"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之后使用随机森林来预测实例是否是候选自然键。比如对于表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，第一列是自然键。对于表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，第一列和第二列一起作为自然键</a:t>
            </a:r>
            <a:endParaRPr lang="en-US" altLang="zh-CN" b="0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  <a:p>
            <a:pPr marL="228600" indent="-228600" algn="just" latinLnBrk="1"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我们认为相同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schema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的表格有相同的自然键，这样我们就得到了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集合中每个表格的自然键。</a:t>
            </a:r>
            <a:endParaRPr lang="en-US" altLang="zh-CN" b="0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903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本文划分了三大类特征来支持分类模型，分别是本地特征、时间特征和空间特征。</a:t>
            </a:r>
          </a:p>
          <a:p>
            <a:r>
              <a:rPr lang="zh-CN" altLang="en-US" dirty="0"/>
              <a:t>对于集合中的每一个实例，都提取三种类型的若干特征，将其应用到训练模型中。</a:t>
            </a:r>
            <a:endParaRPr lang="en-US" altLang="zh-CN" dirty="0"/>
          </a:p>
          <a:p>
            <a:r>
              <a:rPr lang="zh-CN" altLang="en-US" dirty="0"/>
              <a:t>接下来我将分别介绍一下这三种特征。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434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</a:t>
            </a:r>
            <a:r>
              <a:rPr lang="en-US" altLang="zh-CN" dirty="0"/>
              <a:t>local features</a:t>
            </a:r>
            <a:r>
              <a:rPr lang="zh-CN" altLang="en-US" dirty="0"/>
              <a:t>本地特征，本地特征描述了表格的布局、表格的数据，内容，以及后候选键的一些性质。</a:t>
            </a:r>
            <a:endParaRPr lang="en-US" altLang="zh-CN" dirty="0"/>
          </a:p>
          <a:p>
            <a:r>
              <a:rPr lang="zh-CN" altLang="en-US" dirty="0"/>
              <a:t>比如说</a:t>
            </a:r>
            <a:r>
              <a:rPr lang="en-US" altLang="zh-CN" dirty="0"/>
              <a:t>dimension</a:t>
            </a:r>
            <a:r>
              <a:rPr lang="zh-CN" altLang="en-US" dirty="0"/>
              <a:t>描述了表格</a:t>
            </a:r>
            <a:r>
              <a:rPr lang="en-US" altLang="zh-CN" dirty="0"/>
              <a:t>T</a:t>
            </a:r>
            <a:r>
              <a:rPr lang="zh-CN" altLang="en-US" dirty="0"/>
              <a:t>中行和列的数量，</a:t>
            </a:r>
            <a:r>
              <a:rPr lang="en-US" altLang="zh-CN" dirty="0" err="1"/>
              <a:t>colPosition</a:t>
            </a:r>
            <a:r>
              <a:rPr lang="zh-CN" altLang="en-US" dirty="0"/>
              <a:t>描述了某一列</a:t>
            </a:r>
            <a:r>
              <a:rPr lang="en-US" altLang="zh-CN" dirty="0"/>
              <a:t>c</a:t>
            </a:r>
            <a:r>
              <a:rPr lang="zh-CN" altLang="en-US" dirty="0"/>
              <a:t>左侧所有列的数量，</a:t>
            </a:r>
            <a:r>
              <a:rPr lang="en-US" altLang="zh-CN" dirty="0" err="1"/>
              <a:t>keyArity</a:t>
            </a:r>
            <a:r>
              <a:rPr lang="zh-CN" altLang="en-US" dirty="0"/>
              <a:t>描述了候选键所包含的列数。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每个特征有两个信息增益比：分别是针对全局自然键的信息增益比，和针对局部自然键的信息增益比。这里面信息增益比是为了更加权衡的选择特征，信息增益比越大，越是重要的特征，或者说首先要考虑的特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604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然后是</a:t>
            </a:r>
            <a:r>
              <a:rPr lang="en-US" altLang="zh-CN" dirty="0"/>
              <a:t>temporal features</a:t>
            </a:r>
            <a:r>
              <a:rPr lang="zh-CN" altLang="en-US" dirty="0"/>
              <a:t>时间特征，它是使用表</a:t>
            </a:r>
            <a:r>
              <a:rPr lang="en-US" altLang="zh-CN" dirty="0"/>
              <a:t>T</a:t>
            </a:r>
            <a:r>
              <a:rPr lang="zh-CN" altLang="en-US" dirty="0"/>
              <a:t>的历史记录</a:t>
            </a:r>
            <a:r>
              <a:rPr lang="en-US" altLang="zh-CN" dirty="0"/>
              <a:t>H</a:t>
            </a:r>
            <a:r>
              <a:rPr lang="zh-CN" altLang="en-US" dirty="0"/>
              <a:t>来评估候选自然键</a:t>
            </a:r>
            <a:r>
              <a:rPr lang="en-US" altLang="zh-CN" dirty="0"/>
              <a:t>C</a:t>
            </a:r>
            <a:r>
              <a:rPr lang="zh-CN" altLang="en-US" dirty="0"/>
              <a:t>的时间稳定性。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 err="1"/>
              <a:t>colPositionChanges</a:t>
            </a:r>
            <a:r>
              <a:rPr lang="zh-CN" altLang="en-US" dirty="0"/>
              <a:t>表示某一列在所有历史版本中更改过位置的次数。</a:t>
            </a:r>
            <a:endParaRPr lang="en-US" altLang="zh-CN" dirty="0"/>
          </a:p>
          <a:p>
            <a:r>
              <a:rPr lang="en-US" altLang="zh-CN" dirty="0"/>
              <a:t>Deletes</a:t>
            </a:r>
            <a:r>
              <a:rPr lang="zh-CN" altLang="en-US" dirty="0"/>
              <a:t>表示在候选键中删除了旧值的次数</a:t>
            </a:r>
            <a:endParaRPr lang="en-US" altLang="zh-CN" dirty="0"/>
          </a:p>
          <a:p>
            <a:r>
              <a:rPr lang="en-US" altLang="zh-CN" dirty="0"/>
              <a:t>Inserts</a:t>
            </a:r>
            <a:r>
              <a:rPr lang="zh-CN" altLang="en-US" dirty="0"/>
              <a:t>表示在候选键中添加了新值的次数</a:t>
            </a:r>
            <a:endParaRPr lang="en-US" altLang="zh-CN" dirty="0"/>
          </a:p>
          <a:p>
            <a:r>
              <a:rPr lang="en-US" altLang="zh-CN" dirty="0" err="1"/>
              <a:t>otherOccurences</a:t>
            </a:r>
            <a:r>
              <a:rPr lang="zh-CN" altLang="en-US" dirty="0"/>
              <a:t>表示候选键中的列在其他表中出现了多少次</a:t>
            </a:r>
            <a:endParaRPr lang="en-US" altLang="zh-CN" dirty="0"/>
          </a:p>
          <a:p>
            <a:r>
              <a:rPr lang="en-US" altLang="zh-CN" dirty="0" err="1"/>
              <a:t>isolatedUpdates</a:t>
            </a:r>
            <a:r>
              <a:rPr lang="zh-CN" altLang="en-US" dirty="0"/>
              <a:t>表示候选键中值的更新次数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021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最后是空间特征。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空间特征需要考虑其他独立创建的表的集合 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，也就是其他源的表的集合。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空间特征要考虑两个方面，一方面考虑其他源 </a:t>
                </a:r>
                <a:r>
                  <a:rPr lang="en-US" altLang="zh-CN" b="0" dirty="0"/>
                  <a:t>S </a:t>
                </a:r>
                <a:r>
                  <a:rPr lang="zh-CN" altLang="en-US" b="0" dirty="0"/>
                  <a:t>中的表使用和 候选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键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b="0" dirty="0"/>
                  <a:t> 相似的键作为自然键</a:t>
                </a:r>
                <a:r>
                  <a:rPr lang="zh-CN" altLang="en-US" dirty="0"/>
                  <a:t>，一方面考虑 </a:t>
                </a:r>
                <a:r>
                  <a:rPr lang="en-US" altLang="zh-CN" b="0" dirty="0"/>
                  <a:t>S </a:t>
                </a:r>
                <a:r>
                  <a:rPr lang="zh-CN" altLang="en-US" b="0" dirty="0"/>
                  <a:t>中的表存在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b="0" dirty="0"/>
                  <a:t>中某些值的引用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最后是空间特征。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空间特征需要考虑其他独立创建的表的集合 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，也就是其他源的表的集合。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空间特征要考虑两个方面，一方面考虑其他源 </a:t>
                </a:r>
                <a:r>
                  <a:rPr lang="en-US" altLang="zh-CN" b="0" dirty="0"/>
                  <a:t>S </a:t>
                </a:r>
                <a:r>
                  <a:rPr lang="zh-CN" altLang="en-US" b="0" dirty="0"/>
                  <a:t>中的表使用和 候选</a:t>
                </a:r>
                <a:r>
                  <a:rPr lang="zh-CN" altLang="en-US" b="0" i="0" dirty="0">
                    <a:latin typeface="Cambria Math" panose="02040503050406030204" pitchFamily="18" charset="0"/>
                  </a:rPr>
                  <a:t>键</a:t>
                </a:r>
                <a:r>
                  <a:rPr lang="en-US" altLang="zh-CN" b="0" i="0" dirty="0">
                    <a:latin typeface="Cambria Math" panose="02040503050406030204" pitchFamily="18" charset="0"/>
                  </a:rPr>
                  <a:t>𝐶</a:t>
                </a:r>
                <a:r>
                  <a:rPr lang="zh-CN" altLang="en-US" b="0" dirty="0"/>
                  <a:t> 相似的键作为自然键</a:t>
                </a:r>
                <a:r>
                  <a:rPr lang="zh-CN" altLang="en-US" dirty="0"/>
                  <a:t>，一方面考虑 </a:t>
                </a:r>
                <a:r>
                  <a:rPr lang="en-US" altLang="zh-CN" b="0" dirty="0"/>
                  <a:t>S </a:t>
                </a:r>
                <a:r>
                  <a:rPr lang="zh-CN" altLang="en-US" b="0" dirty="0"/>
                  <a:t>中的表存在</a:t>
                </a:r>
                <a:r>
                  <a:rPr lang="en-US" altLang="zh-CN" b="0" i="0" dirty="0">
                    <a:latin typeface="Cambria Math" panose="02040503050406030204" pitchFamily="18" charset="0"/>
                  </a:rPr>
                  <a:t>𝐶</a:t>
                </a:r>
                <a:r>
                  <a:rPr lang="zh-CN" altLang="en-US" b="0" dirty="0"/>
                  <a:t>中某些值的引用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963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首先是考虑</a:t>
                </a:r>
                <a:r>
                  <a:rPr lang="zh-CN" altLang="en-US" b="0" dirty="0"/>
                  <a:t>使用和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b="0" dirty="0"/>
                  <a:t>相似的列作为自然键，这需要我们寻找与表</a:t>
                </a:r>
                <a:r>
                  <a:rPr lang="en-US" altLang="zh-CN" b="0" dirty="0"/>
                  <a:t>T</a:t>
                </a:r>
                <a:r>
                  <a:rPr lang="zh-CN" altLang="en-US" b="0" dirty="0"/>
                  <a:t>相似的表，尤其是表头相似，才有可能有相同的自然键。所以我们使用</a:t>
                </a:r>
                <a:r>
                  <a:rPr lang="en-US" altLang="zh-CN" b="0" dirty="0" err="1"/>
                  <a:t>dTH</a:t>
                </a:r>
                <a:r>
                  <a:rPr lang="zh-CN" altLang="en-US" b="0" dirty="0"/>
                  <a:t>来计算两个表</a:t>
                </a:r>
                <a:r>
                  <a:rPr lang="en-US" altLang="zh-CN" b="0" dirty="0"/>
                  <a:t>T1</a:t>
                </a:r>
                <a:r>
                  <a:rPr lang="zh-CN" altLang="en-US" b="0" dirty="0"/>
                  <a:t>和</a:t>
                </a:r>
                <a:r>
                  <a:rPr lang="en-US" altLang="zh-CN" b="0" dirty="0"/>
                  <a:t>T2</a:t>
                </a:r>
                <a:r>
                  <a:rPr lang="zh-CN" altLang="en-US" b="0" dirty="0"/>
                  <a:t>的表头之间的距离。</a:t>
                </a:r>
                <a:endParaRPr lang="en-US" altLang="zh-CN" b="0" dirty="0"/>
              </a:p>
              <a:p>
                <a:r>
                  <a:rPr lang="zh-CN" altLang="en-US" b="0" dirty="0"/>
                  <a:t>两张表</a:t>
                </a:r>
                <a:r>
                  <a:rPr lang="en-US" altLang="zh-CN" b="0" dirty="0"/>
                  <a:t>T1</a:t>
                </a:r>
                <a:r>
                  <a:rPr lang="zh-CN" altLang="en-US" b="0" dirty="0"/>
                  <a:t>和</a:t>
                </a:r>
                <a:r>
                  <a:rPr lang="en-US" altLang="zh-CN" b="0" dirty="0"/>
                  <a:t>T2</a:t>
                </a:r>
                <a:r>
                  <a:rPr lang="zh-CN" altLang="en-US" b="0" dirty="0"/>
                  <a:t>的表头距离计算公式如下，这个公式考虑了两个单元格都存在，一个存在一个不存在的情况。公式计算了两个表头的每个单元格之间的字符串距离之和。</a:t>
                </a:r>
                <a:endParaRPr lang="en-US" altLang="zh-CN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dirty="0"/>
                  <a:t>计算出两个表之间的表头距离之后，我们可以抽取一些空间特征，比如</a:t>
                </a:r>
                <a:r>
                  <a:rPr lang="en-US" altLang="zh-CN" b="0" dirty="0"/>
                  <a:t>matches</a:t>
                </a:r>
                <a:r>
                  <a:rPr lang="zh-CN" altLang="en-US" b="0" dirty="0"/>
                  <a:t>表示总的表格数据集 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中与表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在阈值内匹配的表格数</a:t>
                </a:r>
                <a:r>
                  <a:rPr lang="zh-CN" altLang="en-US" b="0" dirty="0"/>
                  <a:t>，</a:t>
                </a:r>
                <a:r>
                  <a:rPr lang="en-US" altLang="zh-CN" b="0" dirty="0" err="1"/>
                  <a:t>spatialKeyness</a:t>
                </a:r>
                <a:r>
                  <a:rPr lang="zh-CN" altLang="en-US" b="0" dirty="0"/>
                  <a:t>表示</a:t>
                </a:r>
                <a:r>
                  <a:rPr lang="zh-CN" altLang="en-US" sz="1200" kern="1200" dirty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rPr>
                  <a:t>匹配的表格中以</a:t>
                </a:r>
                <a:r>
                  <a:rPr lang="en-US" altLang="zh-CN" sz="1200" kern="1200" dirty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kern="1200" dirty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rPr>
                  <a:t>为自然键的表格数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。等等。</a:t>
                </a:r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首先是考虑</a:t>
                </a:r>
                <a:r>
                  <a:rPr lang="zh-CN" altLang="en-US" b="0" dirty="0"/>
                  <a:t>使用和</a:t>
                </a:r>
                <a:r>
                  <a:rPr lang="en-US" altLang="zh-CN" b="0" i="0" dirty="0">
                    <a:latin typeface="Cambria Math" panose="02040503050406030204" pitchFamily="18" charset="0"/>
                  </a:rPr>
                  <a:t>𝐶</a:t>
                </a:r>
                <a:r>
                  <a:rPr lang="zh-CN" altLang="en-US" b="0" dirty="0"/>
                  <a:t>相似的列作为自然键，这需要我们寻找与表</a:t>
                </a:r>
                <a:r>
                  <a:rPr lang="en-US" altLang="zh-CN" b="0" dirty="0"/>
                  <a:t>T</a:t>
                </a:r>
                <a:r>
                  <a:rPr lang="zh-CN" altLang="en-US" b="0" dirty="0"/>
                  <a:t>相似的表，尤其是表头相似，才有可能有相同的自然键。所以我们使用</a:t>
                </a:r>
                <a:r>
                  <a:rPr lang="en-US" altLang="zh-CN" b="0" dirty="0" err="1"/>
                  <a:t>dTH</a:t>
                </a:r>
                <a:r>
                  <a:rPr lang="zh-CN" altLang="en-US" b="0" dirty="0"/>
                  <a:t>来计算两个表</a:t>
                </a:r>
                <a:r>
                  <a:rPr lang="en-US" altLang="zh-CN" b="0" dirty="0"/>
                  <a:t>T1</a:t>
                </a:r>
                <a:r>
                  <a:rPr lang="zh-CN" altLang="en-US" b="0" dirty="0"/>
                  <a:t>和</a:t>
                </a:r>
                <a:r>
                  <a:rPr lang="en-US" altLang="zh-CN" b="0" dirty="0"/>
                  <a:t>T2</a:t>
                </a:r>
                <a:r>
                  <a:rPr lang="zh-CN" altLang="en-US" b="0" dirty="0"/>
                  <a:t>的表头之间的距离。</a:t>
                </a:r>
                <a:endParaRPr lang="en-US" altLang="zh-CN" b="0" dirty="0"/>
              </a:p>
              <a:p>
                <a:r>
                  <a:rPr lang="zh-CN" altLang="en-US" b="0" dirty="0"/>
                  <a:t>两张表</a:t>
                </a:r>
                <a:r>
                  <a:rPr lang="en-US" altLang="zh-CN" b="0" dirty="0"/>
                  <a:t>T1</a:t>
                </a:r>
                <a:r>
                  <a:rPr lang="zh-CN" altLang="en-US" b="0" dirty="0"/>
                  <a:t>和</a:t>
                </a:r>
                <a:r>
                  <a:rPr lang="en-US" altLang="zh-CN" b="0" dirty="0"/>
                  <a:t>T2</a:t>
                </a:r>
                <a:r>
                  <a:rPr lang="zh-CN" altLang="en-US" b="0" dirty="0"/>
                  <a:t>的表头距离计算公式如下，这个公式考虑了两个单元格都存在，一个存在一个不存在的情况。公式计算了两个表头的每个单元格之间的字符串距离之和。</a:t>
                </a:r>
                <a:endParaRPr lang="en-US" altLang="zh-CN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dirty="0"/>
                  <a:t>计算出两个表之间的表头距离之后，我们可以抽取一些空间特征，比如</a:t>
                </a:r>
                <a:r>
                  <a:rPr lang="en-US" altLang="zh-CN" b="0" dirty="0"/>
                  <a:t>matches</a:t>
                </a:r>
                <a:r>
                  <a:rPr lang="zh-CN" altLang="en-US" b="0" dirty="0"/>
                  <a:t>表示总的表格数据集 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中与表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在阈值内匹配的表格数</a:t>
                </a:r>
                <a:r>
                  <a:rPr lang="zh-CN" altLang="en-US" b="0" dirty="0"/>
                  <a:t>，</a:t>
                </a:r>
                <a:r>
                  <a:rPr lang="en-US" altLang="zh-CN" b="0" dirty="0" err="1"/>
                  <a:t>spatialKeyness</a:t>
                </a:r>
                <a:r>
                  <a:rPr lang="zh-CN" altLang="en-US" b="0" dirty="0"/>
                  <a:t>表示</a:t>
                </a:r>
                <a:r>
                  <a:rPr lang="zh-CN" altLang="en-US" sz="1200" kern="1200" dirty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rPr>
                  <a:t>匹配的表格中以</a:t>
                </a:r>
                <a:r>
                  <a:rPr lang="en-US" altLang="zh-CN" sz="1200" kern="1200" dirty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kern="1200" dirty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rPr>
                  <a:t>为自然键的表格数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。等等。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54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769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其次是考虑数据集中</a:t>
                </a:r>
                <a:r>
                  <a:rPr lang="zh-CN" altLang="en-US" b="0" dirty="0"/>
                  <a:t>存在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b="0" dirty="0"/>
                  <a:t>中值的引用，这个可以导出一个特征，就是</a:t>
                </a:r>
                <a:r>
                  <a:rPr lang="en-US" altLang="zh-CN" b="0" dirty="0" err="1"/>
                  <a:t>referenceCount</a:t>
                </a:r>
                <a:r>
                  <a:rPr lang="zh-CN" altLang="en-US" b="0" dirty="0"/>
                  <a:t>，表示在其他表格中提到候选键</a:t>
                </a:r>
                <a:r>
                  <a:rPr lang="en-US" altLang="zh-CN" b="0" dirty="0"/>
                  <a:t>C</a:t>
                </a:r>
                <a:r>
                  <a:rPr lang="zh-CN" altLang="en-US" b="0" dirty="0"/>
                  <a:t>中某一列的次数。</a:t>
                </a:r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其次是考虑数据集中</a:t>
                </a:r>
                <a:r>
                  <a:rPr lang="zh-CN" altLang="en-US" b="0" dirty="0"/>
                  <a:t>存在</a:t>
                </a:r>
                <a:r>
                  <a:rPr lang="en-US" altLang="zh-CN" b="0" dirty="0"/>
                  <a:t> </a:t>
                </a:r>
                <a:r>
                  <a:rPr lang="en-US" altLang="zh-CN" b="0" i="0" dirty="0">
                    <a:latin typeface="Cambria Math" panose="02040503050406030204" pitchFamily="18" charset="0"/>
                  </a:rPr>
                  <a:t>𝐶</a:t>
                </a:r>
                <a:r>
                  <a:rPr lang="zh-CN" altLang="en-US" b="0" dirty="0"/>
                  <a:t>中值的引用，这个可以导出一个特征，就是</a:t>
                </a:r>
                <a:r>
                  <a:rPr lang="en-US" altLang="zh-CN" b="0" dirty="0" err="1"/>
                  <a:t>referenceCount</a:t>
                </a:r>
                <a:r>
                  <a:rPr lang="zh-CN" altLang="en-US" b="0" dirty="0"/>
                  <a:t>，表示在其他表格中提到候选键</a:t>
                </a:r>
                <a:r>
                  <a:rPr lang="en-US" altLang="zh-CN" b="0" dirty="0"/>
                  <a:t>C</a:t>
                </a:r>
                <a:r>
                  <a:rPr lang="zh-CN" altLang="en-US" b="0" dirty="0"/>
                  <a:t>中某一列的次数。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4862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这篇文章的数据集包括</a:t>
            </a:r>
            <a:r>
              <a:rPr lang="en-US" altLang="zh-CN" dirty="0"/>
              <a:t>7295</a:t>
            </a:r>
            <a:r>
              <a:rPr lang="zh-CN" altLang="en-US" dirty="0"/>
              <a:t>张从</a:t>
            </a:r>
            <a:r>
              <a:rPr lang="en-US" altLang="zh-CN" dirty="0"/>
              <a:t>Wikipedia</a:t>
            </a:r>
            <a:r>
              <a:rPr lang="zh-CN" altLang="en-US" dirty="0"/>
              <a:t>网页上抽取的表格，从数据分布上可以看出，单列自然键的出现的次数最多，两列到多列自然键相对较少。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本文还使用了四种对比算法，分别是 选择第一个</a:t>
            </a:r>
            <a:r>
              <a:rPr lang="en-US" altLang="zh-CN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unique column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作为自然键、选择第一个 </a:t>
            </a:r>
            <a:r>
              <a:rPr lang="en-US" altLang="zh-CN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non-numeric unique column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作为自然键、基于查找 </a:t>
            </a:r>
            <a:r>
              <a:rPr lang="en-US" altLang="zh-CN" sz="12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rdfs:label</a:t>
            </a:r>
            <a:r>
              <a:rPr lang="en-US" altLang="zh-CN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属性的启发式方法、基于打分的方法，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TableMiner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看出本文的方法在较高召回率下精度依然很</a:t>
            </a:r>
            <a:r>
              <a:rPr lang="zh-CN" altLang="en-US"/>
              <a:t>高，并且远远</a:t>
            </a:r>
            <a:r>
              <a:rPr lang="zh-CN" altLang="en-US" dirty="0"/>
              <a:t>高于</a:t>
            </a:r>
            <a:r>
              <a:rPr lang="en-US" altLang="zh-CN" dirty="0" err="1"/>
              <a:t>TableMiner</a:t>
            </a:r>
            <a:r>
              <a:rPr lang="en-US" altLang="zh-CN" dirty="0"/>
              <a:t>+</a:t>
            </a:r>
            <a:r>
              <a:rPr lang="zh-CN" altLang="en-US" dirty="0"/>
              <a:t>这个对比算法。本文的方法能够很好的平衡精度和召回率。</a:t>
            </a:r>
            <a:endParaRPr lang="en-US" altLang="zh-CN" dirty="0"/>
          </a:p>
          <a:p>
            <a:r>
              <a:rPr lang="zh-CN" altLang="en-US" dirty="0"/>
              <a:t>此外，下表体现了本文方法和对比方法的</a:t>
            </a:r>
            <a:r>
              <a:rPr lang="en-US" altLang="zh-CN" dirty="0"/>
              <a:t>F</a:t>
            </a:r>
            <a:r>
              <a:rPr lang="zh-CN" altLang="en-US" dirty="0"/>
              <a:t>值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值较高的时候说明试验方法有效，结果比较符合预期，可以看出本文的方法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值最高，性能比其他方法好得多。对于全局自然键，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LT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LTS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最好；对于本地自然键，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LTS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最好。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879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自然键发现有什么用：</a:t>
            </a:r>
            <a:endParaRPr lang="en-US" altLang="zh-CN" dirty="0"/>
          </a:p>
          <a:p>
            <a:r>
              <a:rPr lang="zh-CN" altLang="en-US" sz="1800" dirty="0">
                <a:latin typeface=""/>
              </a:rPr>
              <a:t>可以用于信息集成：场景</a:t>
            </a:r>
            <a:endParaRPr lang="en-US" altLang="zh-CN" sz="1800" dirty="0">
              <a:latin typeface=""/>
            </a:endParaRPr>
          </a:p>
          <a:p>
            <a:r>
              <a:rPr lang="zh-CN" altLang="en-US" sz="1800" dirty="0">
                <a:latin typeface=""/>
              </a:rPr>
              <a:t>表格扩充：场景</a:t>
            </a:r>
            <a:endParaRPr lang="en-US" altLang="zh-CN" sz="1800" dirty="0">
              <a:latin typeface=""/>
            </a:endParaRPr>
          </a:p>
          <a:p>
            <a:r>
              <a:rPr lang="zh-CN" altLang="en-US" sz="1800" dirty="0">
                <a:latin typeface=""/>
              </a:rPr>
              <a:t>或者随时间跟踪实体的更改：场景</a:t>
            </a:r>
            <a:endParaRPr lang="en-US" altLang="zh-CN" sz="1800" dirty="0">
              <a:latin typeface=""/>
            </a:endParaRPr>
          </a:p>
          <a:p>
            <a:r>
              <a:rPr lang="zh-CN" altLang="en-US" sz="1800" dirty="0">
                <a:latin typeface=""/>
              </a:rPr>
              <a:t>对于我们现在做的事有什么帮助：在实体链接这个步骤之前识别哪些列包含实体。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936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222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网络表格在我们的日常网上冲浪中随处可见，我们通常把网络表格分为两种类型，一种是存放了关系型数据的，我们称之为关系型表格；一种是用于网页布局的，我们称之为布局表格。布局表格主要用于组织图片、文本等不同元素的位置，网页上常见的导航栏也属于布局表格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本文主要关注关系型表格，它类似于数据库中的表格，相比于布局表格，包含了更加有意义的数据。根据</a:t>
            </a:r>
            <a:r>
              <a:rPr lang="en-US" altLang="zh-CN" dirty="0"/>
              <a:t>2013</a:t>
            </a:r>
            <a:r>
              <a:rPr lang="zh-CN" altLang="en-US" dirty="0"/>
              <a:t>年的研究显示，在网络中的所有关系型表格中，水平表占比更多，这种类型的特点是，竖着看，每一列的内容都描述了同一个事物类型；横着看，每一行描述了同一个事物的不同方面。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关系型表格携带了纯文本信息难以传达的语义信息，我们把这些数据加工和处理，可以得到有价值的信息（知识）。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608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那么网络表格与数据库表格有什么区别呢？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我们看一下数据库表格的特点：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数据库表格通常有确定的模式（</a:t>
            </a:r>
            <a:r>
              <a:rPr lang="en-US" altLang="zh-CN" dirty="0"/>
              <a:t>Schema</a:t>
            </a:r>
            <a:r>
              <a:rPr lang="zh-CN" altLang="en-US" dirty="0"/>
              <a:t>）：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数据库表格的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Schema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包括数据类型（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int bool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）、两个表间的关系、主键，外键等等。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右边是数据库中只有三张表的模式图的例子，可以看到三个表及其表中数据的类型、表之间的关系以及主键和外键。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网络表格和数据库表格的不同之处就在于网络表格缺少</a:t>
            </a:r>
            <a:r>
              <a:rPr lang="en-US" altLang="zh-CN" dirty="0"/>
              <a:t>Schema(metadata)</a:t>
            </a:r>
            <a:r>
              <a:rPr lang="zh-CN" altLang="en-US" dirty="0"/>
              <a:t> ，所以</a:t>
            </a:r>
            <a:r>
              <a:rPr lang="zh-CN" altLang="en-US" sz="1200" b="0" dirty="0">
                <a:latin typeface="Calibri" panose="020F0502020204030204" pitchFamily="34" charset="0"/>
                <a:ea typeface="微软雅黑" panose="020B0503020204020204" pitchFamily="34" charset="-122"/>
              </a:rPr>
              <a:t>网络表格中的知识很难自动识别出来的。</a:t>
            </a:r>
            <a:endParaRPr lang="en-US" altLang="zh-CN" sz="1200" b="0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031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/>
              <a:t>如何提取网络表格的语义信息，目前主要由三个方面的研究，分别是列类型标注，列关系标注、单元格实体标注。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CTA</a:t>
            </a:r>
            <a:r>
              <a:rPr lang="zh-CN" altLang="en-US" b="0" dirty="0"/>
              <a:t>是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为列分配语义类型，在表中表现为把第一列标注为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wikidata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中的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country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这个类型，因为</a:t>
            </a:r>
            <a:r>
              <a:rPr lang="zh-CN" altLang="en-US" dirty="0"/>
              <a:t>如果一列中有埃及，德国等文字，那么这一列大概率指代国家。</a:t>
            </a:r>
            <a:endParaRPr lang="en-US" altLang="zh-CN" b="0" dirty="0"/>
          </a:p>
          <a:p>
            <a:r>
              <a:rPr lang="en-US" altLang="zh-CN" b="0" dirty="0"/>
              <a:t>CPA</a:t>
            </a:r>
            <a:r>
              <a:rPr lang="zh-CN" altLang="en-US" b="0" dirty="0"/>
              <a:t>是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将知识库中的属性分配给两个列之间的关系，</a:t>
            </a:r>
            <a:r>
              <a:rPr lang="zh-CN" altLang="en-US" dirty="0"/>
              <a:t>比如德国的首都是柏林。埃及的首都是开罗，所以这两列的关系就是首都关系。</a:t>
            </a:r>
            <a:endParaRPr lang="en-US" altLang="zh-CN" dirty="0"/>
          </a:p>
          <a:p>
            <a:r>
              <a:rPr lang="en-US" altLang="zh-CN" b="0" dirty="0"/>
              <a:t>CEA</a:t>
            </a:r>
            <a:r>
              <a:rPr lang="zh-CN" altLang="en-US" b="0" dirty="0"/>
              <a:t>是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将单元格与知识库中的实体匹配。</a:t>
            </a:r>
            <a:r>
              <a:rPr lang="zh-CN" altLang="en-US" dirty="0"/>
              <a:t>比如把德国映射到</a:t>
            </a:r>
            <a:r>
              <a:rPr lang="en-US" altLang="zh-CN" dirty="0" err="1"/>
              <a:t>wikidata</a:t>
            </a:r>
            <a:r>
              <a:rPr lang="zh-CN" altLang="en-US" dirty="0"/>
              <a:t>中的</a:t>
            </a:r>
            <a:r>
              <a:rPr lang="en-US" altLang="zh-CN" dirty="0"/>
              <a:t>Q183</a:t>
            </a:r>
            <a:r>
              <a:rPr lang="zh-CN" altLang="en-US" dirty="0"/>
              <a:t>这个实体上，表示欧洲中部的一个国家</a:t>
            </a:r>
            <a:endParaRPr lang="en-US" altLang="zh-CN" b="0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  <a:p>
            <a:r>
              <a:rPr lang="zh-CN" altLang="en-US" b="0" dirty="0"/>
              <a:t>然后很多研究都都使用了“主列检测”这个预处理操作，来缩小候选集、提高标注的精度。接下来我来介绍一下什么是主列以及主列检测的常用方法。</a:t>
            </a: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304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什么是主列。主列可以理解为一个最能描述表格主题的实体列，其他列描述了主列中实体的属性。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比如说这张表中，第一列</a:t>
            </a:r>
            <a:r>
              <a:rPr lang="en-US" altLang="zh-CN" dirty="0"/>
              <a:t>Winner</a:t>
            </a:r>
            <a:r>
              <a:rPr lang="zh-CN" altLang="en-US" dirty="0"/>
              <a:t>表示赛马的名字，第二列表示骑手，第三列表示马术训练员，第四列表示一匹赛马的拥有者。在这里面最左侧的赛马名就是主列，因为骑手、训练员、拥有者都可以通过赛马这一列来找到。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1800" dirty="0">
                <a:latin typeface=""/>
              </a:rPr>
              <a:t>prior work</a:t>
            </a:r>
            <a:r>
              <a:rPr lang="zh-CN" altLang="en-US" sz="1800" dirty="0">
                <a:latin typeface=""/>
              </a:rPr>
              <a:t>使用主列来标识表格中实体的实体，但是存在一些问题</a:t>
            </a:r>
            <a:r>
              <a:rPr lang="zh-CN" altLang="en-US" sz="1800" dirty="0">
                <a:latin typeface=""/>
                <a:sym typeface="Wingdings" panose="05000000000000000000" pitchFamily="2" charset="2"/>
              </a:rPr>
              <a:t> ：</a:t>
            </a:r>
            <a:endParaRPr lang="en-US" altLang="zh-CN" sz="1800" dirty="0">
              <a:latin typeface="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effectLst/>
                <a:latin typeface=""/>
              </a:rPr>
              <a:t>（</a:t>
            </a:r>
            <a:r>
              <a:rPr lang="en-US" altLang="zh-CN" sz="1800" dirty="0">
                <a:effectLst/>
                <a:latin typeface=""/>
              </a:rPr>
              <a:t>1</a:t>
            </a:r>
            <a:r>
              <a:rPr lang="zh-CN" altLang="en-US" sz="1800" dirty="0">
                <a:effectLst/>
                <a:latin typeface=""/>
              </a:rPr>
              <a:t>）</a:t>
            </a:r>
            <a:r>
              <a:rPr lang="zh-CN" altLang="en-US" sz="2800" dirty="0">
                <a:effectLst/>
                <a:latin typeface="Arial" panose="020B0604020202020204" pitchFamily="34" charset="0"/>
              </a:rPr>
              <a:t>主列发现方法通常会丢弃数字列，如赛事的年份这种有意义的标识符</a:t>
            </a:r>
            <a:r>
              <a:rPr lang="zh-CN" altLang="en-US" sz="1800" dirty="0">
                <a:latin typeface=""/>
              </a:rPr>
              <a:t>。 例：年份是有意义的，</a:t>
            </a:r>
            <a:r>
              <a:rPr lang="en-US" altLang="zh-CN" sz="1800" dirty="0">
                <a:latin typeface=""/>
              </a:rPr>
              <a:t>1990</a:t>
            </a:r>
            <a:r>
              <a:rPr lang="zh-CN" altLang="en-US" sz="1800" dirty="0">
                <a:latin typeface=""/>
              </a:rPr>
              <a:t>就是一个实体。</a:t>
            </a:r>
            <a:endParaRPr lang="en-US" altLang="zh-CN" sz="1800" dirty="0">
              <a:latin typeface=""/>
            </a:endParaRPr>
          </a:p>
          <a:p>
            <a:r>
              <a:rPr lang="zh-CN" altLang="en-US" sz="1800" dirty="0">
                <a:latin typeface=""/>
              </a:rPr>
              <a:t>（</a:t>
            </a:r>
            <a:r>
              <a:rPr lang="en-US" altLang="zh-CN" sz="1800" dirty="0">
                <a:latin typeface=""/>
              </a:rPr>
              <a:t>2</a:t>
            </a:r>
            <a:r>
              <a:rPr lang="zh-CN" altLang="en-US" sz="1800" dirty="0">
                <a:latin typeface=""/>
              </a:rPr>
              <a:t>）无法处理实体标识符有多个列的情况。 例：会议</a:t>
            </a:r>
            <a:r>
              <a:rPr lang="en-US" altLang="zh-CN" sz="1800" dirty="0">
                <a:latin typeface=""/>
              </a:rPr>
              <a:t>: WWW+2020/WWW+2021</a:t>
            </a:r>
            <a:r>
              <a:rPr lang="zh-CN" altLang="en-US" sz="1800" dirty="0">
                <a:latin typeface=""/>
              </a:rPr>
              <a:t>都是可以标识具体的会议。</a:t>
            </a:r>
            <a:endParaRPr lang="en-US" altLang="zh-CN" sz="1800" dirty="0">
              <a:latin typeface=""/>
            </a:endParaRPr>
          </a:p>
          <a:p>
            <a:endParaRPr lang="en-US" altLang="zh-CN" sz="1800" dirty="0">
              <a:latin typeface=""/>
            </a:endParaRPr>
          </a:p>
          <a:p>
            <a:r>
              <a:rPr lang="zh-CN" altLang="en-US" sz="1800" dirty="0">
                <a:latin typeface=""/>
              </a:rPr>
              <a:t>那么如何应对主列存在的这些问题呢，我们提出使用自然键的概念。</a:t>
            </a:r>
            <a:endParaRPr lang="en-US" altLang="zh-CN" sz="1800" dirty="0">
              <a:latin typeface="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060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natural key</a:t>
            </a:r>
            <a:r>
              <a:rPr lang="zh-CN" altLang="en-US" dirty="0"/>
              <a:t>的定义：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/>
              <a:t>在数据库中，自然键是由现实世界中已经存在的属性组成的键，具有唯一标识性，比如身份证</a:t>
            </a:r>
            <a:r>
              <a:rPr lang="en-US" altLang="zh-CN" sz="1200" b="0" dirty="0"/>
              <a:t>ID</a:t>
            </a:r>
            <a:r>
              <a:rPr lang="zh-CN" altLang="en-US" sz="1200" b="0" dirty="0"/>
              <a:t>、护照编码和快递编号等。</a:t>
            </a:r>
            <a:endParaRPr lang="en-US" altLang="zh-CN" sz="12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例如上表所示，美国公民被分配了一个唯一的社会保险号（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）。那么社会保险号就可以作为人这个实体的自然键。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  <a:p>
            <a:r>
              <a:rPr lang="zh-CN" altLang="en-US" sz="1200" b="0" dirty="0"/>
              <a:t>但这种定义存在一些问题</a:t>
            </a:r>
            <a:r>
              <a:rPr lang="zh-CN" altLang="en-US" dirty="0"/>
              <a:t>：比如电影的精确票房收入是唯一的，也是现实世界的属性，但是不能作为</a:t>
            </a:r>
            <a:r>
              <a:rPr lang="en-US" altLang="zh-CN" dirty="0"/>
              <a:t>natural key</a:t>
            </a:r>
            <a:r>
              <a:rPr lang="zh-CN" altLang="en-US" dirty="0"/>
              <a:t>，因为随时间改变，并且难以仅根据票房来找更多信息。</a:t>
            </a:r>
            <a:endParaRPr lang="en-US" altLang="zh-CN" dirty="0"/>
          </a:p>
          <a:p>
            <a:r>
              <a:rPr lang="zh-CN" altLang="en-US" dirty="0"/>
              <a:t>因此我们希望重新定义自然键的概念，为信息集成、表格扩充等应用提供有效信息。</a:t>
            </a:r>
            <a:endParaRPr lang="en-US" altLang="zh-CN" dirty="0"/>
          </a:p>
          <a:p>
            <a:r>
              <a:rPr lang="zh-CN" altLang="en-US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07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natural key</a:t>
            </a:r>
            <a:r>
              <a:rPr lang="zh-CN" altLang="en-US" dirty="0"/>
              <a:t>的定义： </a:t>
            </a:r>
          </a:p>
          <a:p>
            <a:r>
              <a:rPr lang="zh-CN" altLang="en-US" dirty="0"/>
              <a:t>全局自然键</a:t>
            </a:r>
            <a:r>
              <a:rPr lang="en-US" altLang="zh-CN" dirty="0"/>
              <a:t>global natural key</a:t>
            </a:r>
            <a:r>
              <a:rPr lang="zh-CN" altLang="en-US" dirty="0"/>
              <a:t>是一组列</a:t>
            </a:r>
            <a:r>
              <a:rPr lang="en-US" altLang="zh-CN" dirty="0"/>
              <a:t>C</a:t>
            </a:r>
            <a:r>
              <a:rPr lang="zh-CN" altLang="en-US" dirty="0"/>
              <a:t>，具有三个特性：具有主键的所有特性、具有时间稳定性，也就是自然键中的值不随时间变化，这个性质用来排除偶然出现的属性造成的影响、还有空间可标识性，也就是自然键中的值可以被不同来源的表格使用，比如做外键。 </a:t>
            </a:r>
            <a:endParaRPr lang="en-US" altLang="zh-CN" dirty="0"/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比如说在表格下面的表格中，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Season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Title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这两列可以看做一个全局自然键。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但是全局自然键会有一个问题，就是很多表格没有全局自然键，如果没有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title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这一列，那么在这个表内部，理论上可以使用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season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作为唯一标识符。但是在全局环境下，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season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又有可能表示四季，因此在全局环境下，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Season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这个标识符就不是惟一的。这就引出了本地自然键的概念。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74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;p2"/>
          <p:cNvSpPr/>
          <p:nvPr userDrawn="1"/>
        </p:nvSpPr>
        <p:spPr>
          <a:xfrm>
            <a:off x="628650" y="1923011"/>
            <a:ext cx="7886700" cy="2234930"/>
          </a:xfrm>
          <a:prstGeom prst="rect">
            <a:avLst/>
          </a:prstGeom>
          <a:noFill/>
          <a:ln w="25400" cap="flat" cmpd="sng">
            <a:solidFill>
              <a:srgbClr val="0240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Footer Placeholder 4"/>
          <p:cNvSpPr txBox="1"/>
          <p:nvPr userDrawn="1"/>
        </p:nvSpPr>
        <p:spPr>
          <a:xfrm>
            <a:off x="3036282" y="641347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lang="en-US" altLang="zh-CN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Southeast University</a:t>
            </a:r>
          </a:p>
        </p:txBody>
      </p:sp>
      <p:sp>
        <p:nvSpPr>
          <p:cNvPr id="25" name="日期占位符 3"/>
          <p:cNvSpPr txBox="1"/>
          <p:nvPr userDrawn="1"/>
        </p:nvSpPr>
        <p:spPr>
          <a:xfrm>
            <a:off x="628650" y="64134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650424-F945-4EC2-8594-4948CA017EDA}" type="datetime1">
              <a:rPr lang="zh-CN" altLang="en-US" sz="1200" smtClean="0">
                <a:solidFill>
                  <a:schemeClr val="tx1"/>
                </a:solidFill>
                <a:latin typeface="+mn-lt"/>
              </a:rPr>
              <a:t>2022/5/25</a:t>
            </a:fld>
            <a:endParaRPr lang="zh-CN" altLang="en-US" sz="12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29122" y="6407032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162000" y="172128"/>
            <a:ext cx="8820000" cy="6167075"/>
            <a:chOff x="162000" y="172128"/>
            <a:chExt cx="8820000" cy="6167075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162000" y="172128"/>
              <a:ext cx="8820000" cy="6167075"/>
              <a:chOff x="431514" y="174661"/>
              <a:chExt cx="8280971" cy="6155314"/>
            </a:xfrm>
          </p:grpSpPr>
          <p:sp>
            <p:nvSpPr>
              <p:cNvPr id="9" name="Google Shape;10;p2"/>
              <p:cNvSpPr/>
              <p:nvPr/>
            </p:nvSpPr>
            <p:spPr>
              <a:xfrm>
                <a:off x="431514" y="760288"/>
                <a:ext cx="8280971" cy="5569687"/>
              </a:xfrm>
              <a:prstGeom prst="rect">
                <a:avLst/>
              </a:prstGeom>
              <a:noFill/>
              <a:ln w="25400" cap="flat" cmpd="sng">
                <a:solidFill>
                  <a:srgbClr val="0240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31514" y="174661"/>
                <a:ext cx="8280971" cy="585627"/>
              </a:xfrm>
              <a:prstGeom prst="rect">
                <a:avLst/>
              </a:prstGeom>
              <a:solidFill>
                <a:srgbClr val="02409A"/>
              </a:solidFill>
              <a:ln w="25400">
                <a:solidFill>
                  <a:srgbClr val="0240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Google Shape;835;p34"/>
            <p:cNvGrpSpPr/>
            <p:nvPr userDrawn="1"/>
          </p:nvGrpSpPr>
          <p:grpSpPr>
            <a:xfrm>
              <a:off x="199071" y="297017"/>
              <a:ext cx="196346" cy="282999"/>
              <a:chOff x="5083925" y="2066350"/>
              <a:chExt cx="28825" cy="41550"/>
            </a:xfrm>
          </p:grpSpPr>
          <p:sp>
            <p:nvSpPr>
              <p:cNvPr id="18" name="Google Shape;836;p34"/>
              <p:cNvSpPr/>
              <p:nvPr/>
            </p:nvSpPr>
            <p:spPr>
              <a:xfrm>
                <a:off x="5084050" y="2066350"/>
                <a:ext cx="28700" cy="41550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662" extrusionOk="0">
                    <a:moveTo>
                      <a:pt x="52" y="1"/>
                    </a:moveTo>
                    <a:cubicBezTo>
                      <a:pt x="27" y="1"/>
                      <a:pt x="0" y="24"/>
                      <a:pt x="0" y="56"/>
                    </a:cubicBezTo>
                    <a:lnTo>
                      <a:pt x="0" y="200"/>
                    </a:lnTo>
                    <a:cubicBezTo>
                      <a:pt x="0" y="243"/>
                      <a:pt x="22" y="279"/>
                      <a:pt x="51" y="308"/>
                    </a:cubicBezTo>
                    <a:lnTo>
                      <a:pt x="700" y="791"/>
                    </a:lnTo>
                    <a:cubicBezTo>
                      <a:pt x="729" y="813"/>
                      <a:pt x="729" y="849"/>
                      <a:pt x="700" y="871"/>
                    </a:cubicBezTo>
                    <a:lnTo>
                      <a:pt x="51" y="1354"/>
                    </a:lnTo>
                    <a:cubicBezTo>
                      <a:pt x="22" y="1383"/>
                      <a:pt x="0" y="1419"/>
                      <a:pt x="0" y="1462"/>
                    </a:cubicBezTo>
                    <a:lnTo>
                      <a:pt x="0" y="1613"/>
                    </a:lnTo>
                    <a:cubicBezTo>
                      <a:pt x="0" y="1639"/>
                      <a:pt x="26" y="1661"/>
                      <a:pt x="51" y="1661"/>
                    </a:cubicBezTo>
                    <a:cubicBezTo>
                      <a:pt x="61" y="1661"/>
                      <a:pt x="71" y="1658"/>
                      <a:pt x="80" y="1649"/>
                    </a:cubicBezTo>
                    <a:lnTo>
                      <a:pt x="1111" y="878"/>
                    </a:lnTo>
                    <a:cubicBezTo>
                      <a:pt x="1147" y="856"/>
                      <a:pt x="1147" y="806"/>
                      <a:pt x="1111" y="784"/>
                    </a:cubicBezTo>
                    <a:lnTo>
                      <a:pt x="80" y="12"/>
                    </a:lnTo>
                    <a:cubicBezTo>
                      <a:pt x="72" y="4"/>
                      <a:pt x="62" y="1"/>
                      <a:pt x="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37;p34"/>
              <p:cNvSpPr/>
              <p:nvPr/>
            </p:nvSpPr>
            <p:spPr>
              <a:xfrm>
                <a:off x="5083925" y="2081325"/>
                <a:ext cx="8800" cy="1160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64" extrusionOk="0">
                    <a:moveTo>
                      <a:pt x="53" y="0"/>
                    </a:moveTo>
                    <a:cubicBezTo>
                      <a:pt x="25" y="0"/>
                      <a:pt x="0" y="24"/>
                      <a:pt x="5" y="55"/>
                    </a:cubicBezTo>
                    <a:lnTo>
                      <a:pt x="5" y="416"/>
                    </a:lnTo>
                    <a:cubicBezTo>
                      <a:pt x="5" y="442"/>
                      <a:pt x="31" y="464"/>
                      <a:pt x="56" y="464"/>
                    </a:cubicBezTo>
                    <a:cubicBezTo>
                      <a:pt x="66" y="464"/>
                      <a:pt x="76" y="460"/>
                      <a:pt x="85" y="452"/>
                    </a:cubicBezTo>
                    <a:lnTo>
                      <a:pt x="323" y="279"/>
                    </a:lnTo>
                    <a:cubicBezTo>
                      <a:pt x="352" y="257"/>
                      <a:pt x="352" y="207"/>
                      <a:pt x="323" y="185"/>
                    </a:cubicBezTo>
                    <a:lnTo>
                      <a:pt x="85" y="12"/>
                    </a:lnTo>
                    <a:cubicBezTo>
                      <a:pt x="75" y="4"/>
                      <a:pt x="63" y="0"/>
                      <a:pt x="53" y="0"/>
                    </a:cubicBez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" name="图片 11"/>
            <p:cNvPicPr/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9" t="-1" r="68184" b="524"/>
            <a:stretch>
              <a:fillRect/>
            </a:stretch>
          </p:blipFill>
          <p:spPr>
            <a:xfrm>
              <a:off x="8404974" y="202608"/>
              <a:ext cx="532800" cy="5328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3466" y="3866329"/>
            <a:ext cx="2390210" cy="1661357"/>
          </a:xfrm>
          <a:prstGeom prst="rect">
            <a:avLst/>
          </a:prstGeom>
        </p:spPr>
      </p:pic>
      <p:pic>
        <p:nvPicPr>
          <p:cNvPr id="10" name="图片 9"/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907430" y="3866329"/>
            <a:ext cx="2326247" cy="1661363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1455870" y="3167418"/>
            <a:ext cx="12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平衡色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793578" y="3708165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793578" y="1015879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907430" y="469320"/>
            <a:ext cx="232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同频色</a:t>
            </a:r>
          </a:p>
        </p:txBody>
      </p:sp>
      <p:pic>
        <p:nvPicPr>
          <p:cNvPr id="15" name="图片 14"/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6131435" y="1165514"/>
            <a:ext cx="2326247" cy="1661363"/>
          </a:xfrm>
          <a:prstGeom prst="rect">
            <a:avLst/>
          </a:prstGeom>
        </p:spPr>
      </p:pic>
      <p:pic>
        <p:nvPicPr>
          <p:cNvPr id="16" name="图片 15"/>
          <p:cNvPicPr/>
          <p:nvPr userDrawn="1"/>
        </p:nvPicPr>
        <p:blipFill>
          <a:blip r:embed="rId5"/>
          <a:stretch>
            <a:fillRect/>
          </a:stretch>
        </p:blipFill>
        <p:spPr>
          <a:xfrm>
            <a:off x="3695977" y="1165515"/>
            <a:ext cx="2326247" cy="1661363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5189425" y="469320"/>
            <a:ext cx="1884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浅色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深色</a:t>
            </a: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5854460" y="1015879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06117" y="1164020"/>
            <a:ext cx="2328874" cy="166435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523465" y="4697007"/>
            <a:ext cx="1447800" cy="2476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11" y="3708165"/>
            <a:ext cx="1676189" cy="532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Southeast University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29122" y="6407032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654820" y="1369609"/>
            <a:ext cx="7834360" cy="3363240"/>
            <a:chOff x="2406920" y="1481369"/>
            <a:chExt cx="4325080" cy="3363240"/>
          </a:xfrm>
        </p:grpSpPr>
        <p:sp>
          <p:nvSpPr>
            <p:cNvPr id="6" name="Google Shape;10;p2"/>
            <p:cNvSpPr/>
            <p:nvPr/>
          </p:nvSpPr>
          <p:spPr>
            <a:xfrm>
              <a:off x="2412000" y="1481369"/>
              <a:ext cx="4320000" cy="2700000"/>
            </a:xfrm>
            <a:prstGeom prst="rect">
              <a:avLst/>
            </a:prstGeom>
            <a:noFill/>
            <a:ln w="28575" cap="flat" cmpd="sng">
              <a:solidFill>
                <a:srgbClr val="02409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矩形 7"/>
            <p:cNvSpPr/>
            <p:nvPr/>
          </p:nvSpPr>
          <p:spPr>
            <a:xfrm>
              <a:off x="2406920" y="4196609"/>
              <a:ext cx="4325080" cy="648000"/>
            </a:xfrm>
            <a:prstGeom prst="rect">
              <a:avLst/>
            </a:prstGeom>
            <a:solidFill>
              <a:srgbClr val="02409A"/>
            </a:solidFill>
            <a:ln w="2540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692873" y="2079603"/>
              <a:ext cx="35493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4800" b="1" dirty="0">
                  <a:solidFill>
                    <a:srgbClr val="C00000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 欢迎指正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621324" y="3849858"/>
              <a:ext cx="1800000" cy="0"/>
            </a:xfrm>
            <a:prstGeom prst="line">
              <a:avLst/>
            </a:prstGeom>
            <a:ln w="25400" cap="rnd">
              <a:solidFill>
                <a:srgbClr val="3C3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532035" y="4335943"/>
              <a:ext cx="4074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1800" b="1" dirty="0">
                  <a:solidFill>
                    <a:schemeClr val="bg1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汇报人：丁婧伊   汇报时间：</a:t>
              </a:r>
              <a:r>
                <a:rPr lang="en-US" altLang="zh-CN" sz="1800" b="1" dirty="0">
                  <a:solidFill>
                    <a:schemeClr val="bg1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2022/5/25</a:t>
              </a:r>
              <a:endParaRPr lang="zh-CN" altLang="en-US" sz="1800" b="1" dirty="0">
                <a:solidFill>
                  <a:schemeClr val="bg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ea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CFFD6-F58A-4D20-9F2A-46EA578AFD1E}" type="datetime1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Southeast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74708" y="4759441"/>
            <a:ext cx="2794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140" dirty="0">
                <a:solidFill>
                  <a:srgbClr val="02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汇报人：丁婧伊</a:t>
            </a:r>
            <a:endParaRPr lang="en-US" altLang="zh-CN" spc="140" dirty="0">
              <a:solidFill>
                <a:srgbClr val="0240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022" y="2481371"/>
            <a:ext cx="7305929" cy="53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rgbClr val="02409A"/>
                </a:solidFill>
                <a:ea typeface="微软雅黑" panose="020B0503020204020204" pitchFamily="34" charset="-122"/>
              </a:rPr>
              <a:t>Natural Key Discovery in Wikipedia Tables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5972" y="3348694"/>
            <a:ext cx="7752031" cy="78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	Leon </a:t>
            </a:r>
            <a:r>
              <a:rPr lang="en-US" altLang="zh-CN" b="1" i="1" dirty="0" err="1">
                <a:solidFill>
                  <a:srgbClr val="6B2D0B"/>
                </a:solidFill>
                <a:ea typeface="微软雅黑" panose="020B0503020204020204" pitchFamily="34" charset="-122"/>
              </a:rPr>
              <a:t>Bornemann</a:t>
            </a:r>
            <a:r>
              <a:rPr lang="en-US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, Tobias </a:t>
            </a:r>
            <a:r>
              <a:rPr lang="en-US" altLang="zh-CN" b="1" i="1" dirty="0" err="1">
                <a:solidFill>
                  <a:srgbClr val="6B2D0B"/>
                </a:solidFill>
                <a:ea typeface="微软雅黑" panose="020B0503020204020204" pitchFamily="34" charset="-122"/>
              </a:rPr>
              <a:t>Bleifuß</a:t>
            </a:r>
            <a:r>
              <a:rPr lang="en-US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,</a:t>
            </a:r>
            <a:r>
              <a:rPr lang="zh-CN" altLang="en-US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Dmitri Kalashnikov, et al. </a:t>
            </a:r>
          </a:p>
          <a:p>
            <a:pPr algn="ctr">
              <a:lnSpc>
                <a:spcPct val="130000"/>
              </a:lnSpc>
            </a:pPr>
            <a:r>
              <a:rPr lang="en-US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WWW 2020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" y="777875"/>
            <a:ext cx="2268855" cy="8718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FDB89B3F-DCC7-4AC7-961B-80D317433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215" y="4402777"/>
            <a:ext cx="5456586" cy="162978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8281" y="199434"/>
            <a:ext cx="5058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自然键（主列概念的扩展）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CBAACDB-FB79-4D08-BF2F-4799D048B067}"/>
                  </a:ext>
                </a:extLst>
              </p:cNvPr>
              <p:cNvSpPr txBox="1"/>
              <p:nvPr/>
            </p:nvSpPr>
            <p:spPr>
              <a:xfrm>
                <a:off x="336907" y="1520106"/>
                <a:ext cx="809221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本地自然键（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Local natural key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给定表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和其上下文组成的列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𝑪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’</m:t>
                    </m:r>
                  </m:oMath>
                </a14:m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𝑪</m:t>
                    </m:r>
                  </m:oMath>
                </a14:m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𝑻</m:t>
                    </m:r>
                  </m:oMath>
                </a14:m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的本地自然键，当且仅当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𝑪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⊆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𝑻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且存在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𝑪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 ⊆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𝑪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’</m:t>
                    </m:r>
                  </m:oMath>
                </a14:m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𝑪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∪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𝑪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</m:oMath>
                </a14:m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是全局自然键。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本地自然键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+ Context columns = 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全局自然键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CBAACDB-FB79-4D08-BF2F-4799D048B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07" y="1520106"/>
                <a:ext cx="8092216" cy="1477328"/>
              </a:xfrm>
              <a:prstGeom prst="rect">
                <a:avLst/>
              </a:prstGeom>
              <a:blipFill>
                <a:blip r:embed="rId4"/>
                <a:stretch>
                  <a:fillRect l="-602" t="-2058" b="-5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10FDF001-DBCC-4C8E-862B-782AA82D41A7}"/>
              </a:ext>
            </a:extLst>
          </p:cNvPr>
          <p:cNvSpPr/>
          <p:nvPr/>
        </p:nvSpPr>
        <p:spPr>
          <a:xfrm>
            <a:off x="336906" y="92298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重新定义：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298615-FBB2-42E0-865B-73A9D50ED309}"/>
              </a:ext>
            </a:extLst>
          </p:cNvPr>
          <p:cNvSpPr/>
          <p:nvPr/>
        </p:nvSpPr>
        <p:spPr>
          <a:xfrm>
            <a:off x="3119318" y="4023999"/>
            <a:ext cx="339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2409A"/>
                </a:solidFill>
              </a:rPr>
              <a:t>全局自然键：</a:t>
            </a:r>
            <a:r>
              <a:rPr lang="en-US" altLang="zh-CN" b="1" dirty="0">
                <a:solidFill>
                  <a:srgbClr val="02409A"/>
                </a:solidFill>
              </a:rPr>
              <a:t>Season + Page Title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697B35C-FED4-464D-A46F-4CBEA323D1D5}"/>
              </a:ext>
            </a:extLst>
          </p:cNvPr>
          <p:cNvSpPr/>
          <p:nvPr/>
        </p:nvSpPr>
        <p:spPr>
          <a:xfrm>
            <a:off x="1033979" y="5857343"/>
            <a:ext cx="2246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2409A"/>
                </a:solidFill>
              </a:rPr>
              <a:t>本地自然键：</a:t>
            </a:r>
            <a:r>
              <a:rPr lang="en-US" altLang="zh-CN" b="1" dirty="0">
                <a:solidFill>
                  <a:srgbClr val="02409A"/>
                </a:solidFill>
              </a:rPr>
              <a:t>Season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EBB31ADA-F558-4D12-A398-1BDEF56FF66B}"/>
              </a:ext>
            </a:extLst>
          </p:cNvPr>
          <p:cNvCxnSpPr>
            <a:cxnSpLocks/>
            <a:stCxn id="29" idx="0"/>
            <a:endCxn id="8" idx="1"/>
          </p:cNvCxnSpPr>
          <p:nvPr/>
        </p:nvCxnSpPr>
        <p:spPr>
          <a:xfrm rot="5400000" flipH="1" flipV="1">
            <a:off x="2506968" y="4124374"/>
            <a:ext cx="528059" cy="696642"/>
          </a:xfrm>
          <a:prstGeom prst="bentConnector2">
            <a:avLst/>
          </a:prstGeom>
          <a:ln w="19050">
            <a:solidFill>
              <a:srgbClr val="0240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75517A66-405A-4DC5-95A5-02634295315C}"/>
              </a:ext>
            </a:extLst>
          </p:cNvPr>
          <p:cNvCxnSpPr>
            <a:cxnSpLocks/>
            <a:stCxn id="33" idx="0"/>
            <a:endCxn id="8" idx="3"/>
          </p:cNvCxnSpPr>
          <p:nvPr/>
        </p:nvCxnSpPr>
        <p:spPr>
          <a:xfrm rot="16200000" flipV="1">
            <a:off x="6459961" y="4264530"/>
            <a:ext cx="556527" cy="444798"/>
          </a:xfrm>
          <a:prstGeom prst="bentConnector2">
            <a:avLst/>
          </a:prstGeom>
          <a:ln w="19050">
            <a:solidFill>
              <a:srgbClr val="0240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2804EDB0-A857-4FD3-8572-B5DACB690741}"/>
              </a:ext>
            </a:extLst>
          </p:cNvPr>
          <p:cNvSpPr/>
          <p:nvPr/>
        </p:nvSpPr>
        <p:spPr>
          <a:xfrm>
            <a:off x="2060690" y="4736724"/>
            <a:ext cx="723971" cy="1024486"/>
          </a:xfrm>
          <a:prstGeom prst="rect">
            <a:avLst/>
          </a:prstGeom>
          <a:noFill/>
          <a:ln w="19050">
            <a:solidFill>
              <a:srgbClr val="02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3F53261-19A6-47CD-87C1-B83E410EB001}"/>
              </a:ext>
            </a:extLst>
          </p:cNvPr>
          <p:cNvSpPr/>
          <p:nvPr/>
        </p:nvSpPr>
        <p:spPr>
          <a:xfrm>
            <a:off x="6502236" y="4765192"/>
            <a:ext cx="916773" cy="996018"/>
          </a:xfrm>
          <a:prstGeom prst="rect">
            <a:avLst/>
          </a:prstGeom>
          <a:noFill/>
          <a:ln w="19050">
            <a:solidFill>
              <a:srgbClr val="02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3300296-0E2B-4129-88D0-492FC07FDFFE}"/>
              </a:ext>
            </a:extLst>
          </p:cNvPr>
          <p:cNvCxnSpPr>
            <a:cxnSpLocks/>
          </p:cNvCxnSpPr>
          <p:nvPr/>
        </p:nvCxnSpPr>
        <p:spPr>
          <a:xfrm flipV="1">
            <a:off x="428281" y="3681569"/>
            <a:ext cx="8268679" cy="12246"/>
          </a:xfrm>
          <a:prstGeom prst="line">
            <a:avLst/>
          </a:prstGeom>
          <a:ln w="19050">
            <a:solidFill>
              <a:srgbClr val="02409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3D968D3-07C1-02F8-7D77-0B6AFA2C4608}"/>
              </a:ext>
            </a:extLst>
          </p:cNvPr>
          <p:cNvSpPr txBox="1"/>
          <p:nvPr/>
        </p:nvSpPr>
        <p:spPr>
          <a:xfrm>
            <a:off x="1705525" y="3003745"/>
            <a:ext cx="343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例：页面标题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(Page Title)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24ED0AA-81DC-7AFA-E314-49741E8C1FD2}"/>
              </a:ext>
            </a:extLst>
          </p:cNvPr>
          <p:cNvCxnSpPr>
            <a:cxnSpLocks/>
          </p:cNvCxnSpPr>
          <p:nvPr/>
        </p:nvCxnSpPr>
        <p:spPr>
          <a:xfrm>
            <a:off x="2060455" y="2997434"/>
            <a:ext cx="20251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25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8281" y="199434"/>
            <a:ext cx="3259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目标与挑战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0F72CB6-ACAF-D624-D3F5-04EEB818A82D}"/>
              </a:ext>
            </a:extLst>
          </p:cNvPr>
          <p:cNvGrpSpPr/>
          <p:nvPr/>
        </p:nvGrpSpPr>
        <p:grpSpPr>
          <a:xfrm>
            <a:off x="1222657" y="2304672"/>
            <a:ext cx="6698686" cy="2396284"/>
            <a:chOff x="1252800" y="2211631"/>
            <a:chExt cx="6698686" cy="239628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619FAD0-B5AA-46E7-8A49-F6B41F2C16DE}"/>
                </a:ext>
              </a:extLst>
            </p:cNvPr>
            <p:cNvSpPr/>
            <p:nvPr/>
          </p:nvSpPr>
          <p:spPr>
            <a:xfrm>
              <a:off x="1252800" y="2211631"/>
              <a:ext cx="6698686" cy="239628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ADF31B1-F10C-E0DE-1A7A-7FAA41679CD7}"/>
                </a:ext>
              </a:extLst>
            </p:cNvPr>
            <p:cNvSpPr/>
            <p:nvPr/>
          </p:nvSpPr>
          <p:spPr>
            <a:xfrm>
              <a:off x="1300091" y="2908950"/>
              <a:ext cx="3321771" cy="1372171"/>
            </a:xfrm>
            <a:prstGeom prst="rect">
              <a:avLst/>
            </a:prstGeom>
            <a:ln w="19050"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目标</a:t>
              </a:r>
              <a:r>
                <a:rPr lang="en-US" altLang="zh-CN" b="1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 </a:t>
              </a:r>
            </a:p>
            <a:p>
              <a:pPr algn="ctr"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02409A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检测</a:t>
              </a:r>
              <a:r>
                <a:rPr lang="en-US" altLang="zh-CN" sz="2400" b="1" dirty="0">
                  <a:solidFill>
                    <a:srgbClr val="02409A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Wikipedia</a:t>
              </a:r>
              <a:r>
                <a:rPr lang="zh-CN" altLang="en-US" sz="2400" b="1" dirty="0">
                  <a:solidFill>
                    <a:srgbClr val="02409A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表格中的本地和全局自然键</a:t>
              </a:r>
              <a:endParaRPr lang="en-US" altLang="zh-CN" sz="2400" b="1" dirty="0">
                <a:solidFill>
                  <a:srgbClr val="02409A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28F56A5-E31B-6BAA-AD6B-5A6AFB94A629}"/>
                </a:ext>
              </a:extLst>
            </p:cNvPr>
            <p:cNvSpPr/>
            <p:nvPr/>
          </p:nvSpPr>
          <p:spPr>
            <a:xfrm>
              <a:off x="4621862" y="2917405"/>
              <a:ext cx="3321771" cy="1372171"/>
            </a:xfrm>
            <a:prstGeom prst="rect">
              <a:avLst/>
            </a:prstGeom>
            <a:ln w="19050"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挑战</a:t>
              </a:r>
              <a:endPara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 </a:t>
              </a:r>
              <a:r>
                <a:rPr lang="zh-CN" altLang="en-US" sz="2400" b="1" dirty="0">
                  <a:solidFill>
                    <a:srgbClr val="02409A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时间稳定性</a:t>
              </a:r>
              <a:endParaRPr lang="en-US" altLang="zh-CN" sz="2400" b="1" dirty="0">
                <a:solidFill>
                  <a:srgbClr val="02409A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02409A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空间可标识性</a:t>
              </a:r>
              <a:endParaRPr lang="en-US" altLang="zh-CN" b="1" dirty="0">
                <a:solidFill>
                  <a:srgbClr val="02409A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02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0C124319-2A3D-4007-A58C-5DA2C99B53B3}"/>
              </a:ext>
            </a:extLst>
          </p:cNvPr>
          <p:cNvGrpSpPr/>
          <p:nvPr/>
        </p:nvGrpSpPr>
        <p:grpSpPr>
          <a:xfrm>
            <a:off x="2122163" y="2348556"/>
            <a:ext cx="5772155" cy="2233913"/>
            <a:chOff x="1549246" y="2331574"/>
            <a:chExt cx="5772155" cy="2233913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34A5EBAA-83F5-455A-9ECF-C0EE96CF8EB3}"/>
                </a:ext>
              </a:extLst>
            </p:cNvPr>
            <p:cNvGrpSpPr/>
            <p:nvPr/>
          </p:nvGrpSpPr>
          <p:grpSpPr>
            <a:xfrm>
              <a:off x="1549246" y="3167389"/>
              <a:ext cx="2323652" cy="523220"/>
              <a:chOff x="1104898" y="1549242"/>
              <a:chExt cx="2323652" cy="523220"/>
            </a:xfrm>
          </p:grpSpPr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3E6EB1F-BCA7-4B0E-A735-6B84D4A3CE39}"/>
                  </a:ext>
                </a:extLst>
              </p:cNvPr>
              <p:cNvSpPr txBox="1"/>
              <p:nvPr/>
            </p:nvSpPr>
            <p:spPr>
              <a:xfrm>
                <a:off x="1463657" y="1549242"/>
                <a:ext cx="19648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技术路线</a:t>
                </a:r>
              </a:p>
            </p:txBody>
          </p:sp>
          <p:grpSp>
            <p:nvGrpSpPr>
              <p:cNvPr id="45" name="Google Shape;1483;p78">
                <a:extLst>
                  <a:ext uri="{FF2B5EF4-FFF2-40B4-BE49-F238E27FC236}">
                    <a16:creationId xmlns:a16="http://schemas.microsoft.com/office/drawing/2014/main" id="{91F68560-79E9-4CDB-8481-975B2C8CAAB9}"/>
                  </a:ext>
                </a:extLst>
              </p:cNvPr>
              <p:cNvGrpSpPr/>
              <p:nvPr/>
            </p:nvGrpSpPr>
            <p:grpSpPr>
              <a:xfrm>
                <a:off x="1104898" y="1661974"/>
                <a:ext cx="206582" cy="297757"/>
                <a:chOff x="5083925" y="2066350"/>
                <a:chExt cx="28825" cy="41550"/>
              </a:xfrm>
            </p:grpSpPr>
            <p:sp>
              <p:nvSpPr>
                <p:cNvPr id="46" name="Google Shape;1484;p78">
                  <a:extLst>
                    <a:ext uri="{FF2B5EF4-FFF2-40B4-BE49-F238E27FC236}">
                      <a16:creationId xmlns:a16="http://schemas.microsoft.com/office/drawing/2014/main" id="{834B5B9E-2D22-4CB6-BC0B-42F28AA9DDFA}"/>
                    </a:ext>
                  </a:extLst>
                </p:cNvPr>
                <p:cNvSpPr/>
                <p:nvPr/>
              </p:nvSpPr>
              <p:spPr>
                <a:xfrm>
                  <a:off x="5084050" y="2066350"/>
                  <a:ext cx="28700" cy="4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662" extrusionOk="0">
                      <a:moveTo>
                        <a:pt x="52" y="1"/>
                      </a:moveTo>
                      <a:cubicBezTo>
                        <a:pt x="27" y="1"/>
                        <a:pt x="0" y="24"/>
                        <a:pt x="0" y="56"/>
                      </a:cubicBezTo>
                      <a:lnTo>
                        <a:pt x="0" y="200"/>
                      </a:lnTo>
                      <a:cubicBezTo>
                        <a:pt x="0" y="243"/>
                        <a:pt x="22" y="279"/>
                        <a:pt x="51" y="308"/>
                      </a:cubicBezTo>
                      <a:lnTo>
                        <a:pt x="700" y="791"/>
                      </a:lnTo>
                      <a:cubicBezTo>
                        <a:pt x="729" y="813"/>
                        <a:pt x="729" y="849"/>
                        <a:pt x="700" y="871"/>
                      </a:cubicBezTo>
                      <a:lnTo>
                        <a:pt x="51" y="1354"/>
                      </a:lnTo>
                      <a:cubicBezTo>
                        <a:pt x="22" y="1383"/>
                        <a:pt x="0" y="1419"/>
                        <a:pt x="0" y="1462"/>
                      </a:cubicBezTo>
                      <a:lnTo>
                        <a:pt x="0" y="1613"/>
                      </a:lnTo>
                      <a:cubicBezTo>
                        <a:pt x="0" y="1639"/>
                        <a:pt x="26" y="1661"/>
                        <a:pt x="51" y="1661"/>
                      </a:cubicBezTo>
                      <a:cubicBezTo>
                        <a:pt x="61" y="1661"/>
                        <a:pt x="71" y="1658"/>
                        <a:pt x="80" y="1649"/>
                      </a:cubicBezTo>
                      <a:lnTo>
                        <a:pt x="1111" y="878"/>
                      </a:lnTo>
                      <a:cubicBezTo>
                        <a:pt x="1147" y="856"/>
                        <a:pt x="1147" y="806"/>
                        <a:pt x="1111" y="784"/>
                      </a:cubicBezTo>
                      <a:lnTo>
                        <a:pt x="80" y="12"/>
                      </a:lnTo>
                      <a:cubicBezTo>
                        <a:pt x="72" y="4"/>
                        <a:pt x="62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024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485;p78">
                  <a:extLst>
                    <a:ext uri="{FF2B5EF4-FFF2-40B4-BE49-F238E27FC236}">
                      <a16:creationId xmlns:a16="http://schemas.microsoft.com/office/drawing/2014/main" id="{010EFA4A-D291-436E-9321-F01C25BEDB3D}"/>
                    </a:ext>
                  </a:extLst>
                </p:cNvPr>
                <p:cNvSpPr/>
                <p:nvPr/>
              </p:nvSpPr>
              <p:spPr>
                <a:xfrm>
                  <a:off x="5083925" y="2081325"/>
                  <a:ext cx="8800" cy="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464" extrusionOk="0">
                      <a:moveTo>
                        <a:pt x="53" y="0"/>
                      </a:moveTo>
                      <a:cubicBezTo>
                        <a:pt x="25" y="0"/>
                        <a:pt x="0" y="24"/>
                        <a:pt x="5" y="55"/>
                      </a:cubicBezTo>
                      <a:lnTo>
                        <a:pt x="5" y="416"/>
                      </a:lnTo>
                      <a:cubicBezTo>
                        <a:pt x="5" y="442"/>
                        <a:pt x="31" y="464"/>
                        <a:pt x="56" y="464"/>
                      </a:cubicBezTo>
                      <a:cubicBezTo>
                        <a:pt x="66" y="464"/>
                        <a:pt x="76" y="460"/>
                        <a:pt x="85" y="452"/>
                      </a:cubicBezTo>
                      <a:lnTo>
                        <a:pt x="323" y="279"/>
                      </a:lnTo>
                      <a:cubicBezTo>
                        <a:pt x="352" y="257"/>
                        <a:pt x="352" y="207"/>
                        <a:pt x="323" y="185"/>
                      </a:cubicBezTo>
                      <a:lnTo>
                        <a:pt x="85" y="12"/>
                      </a:lnTo>
                      <a:cubicBezTo>
                        <a:pt x="75" y="4"/>
                        <a:pt x="63" y="0"/>
                        <a:pt x="53" y="0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0F00ED1-3BB4-4DD7-9468-A8264DD334C5}"/>
                </a:ext>
              </a:extLst>
            </p:cNvPr>
            <p:cNvSpPr txBox="1"/>
            <p:nvPr/>
          </p:nvSpPr>
          <p:spPr>
            <a:xfrm>
              <a:off x="4426209" y="4103822"/>
              <a:ext cx="2895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2400" b="1" spc="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2A2FC62-6967-42A3-A806-A3935AB451A7}"/>
                </a:ext>
              </a:extLst>
            </p:cNvPr>
            <p:cNvSpPr txBox="1"/>
            <p:nvPr/>
          </p:nvSpPr>
          <p:spPr>
            <a:xfrm>
              <a:off x="4426209" y="3217697"/>
              <a:ext cx="2270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模型设计思路</a:t>
              </a:r>
              <a:endParaRPr lang="en-US" altLang="zh-CN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18C4B8A-6684-42A2-9108-45785C1C1BD6}"/>
                </a:ext>
              </a:extLst>
            </p:cNvPr>
            <p:cNvCxnSpPr>
              <a:cxnSpLocks/>
            </p:cNvCxnSpPr>
            <p:nvPr/>
          </p:nvCxnSpPr>
          <p:spPr>
            <a:xfrm>
              <a:off x="3999083" y="2331574"/>
              <a:ext cx="0" cy="2233913"/>
            </a:xfrm>
            <a:prstGeom prst="line">
              <a:avLst/>
            </a:prstGeom>
            <a:ln w="19050"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方法建模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2B84A05-F943-4942-BB0B-5AF60B44E2D2}"/>
              </a:ext>
            </a:extLst>
          </p:cNvPr>
          <p:cNvSpPr txBox="1"/>
          <p:nvPr/>
        </p:nvSpPr>
        <p:spPr>
          <a:xfrm>
            <a:off x="428281" y="897250"/>
            <a:ext cx="7616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将自然键发现建模为二分类问题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A75093-1854-4ED0-8B33-56591FCDC410}"/>
              </a:ext>
            </a:extLst>
          </p:cNvPr>
          <p:cNvSpPr/>
          <p:nvPr/>
        </p:nvSpPr>
        <p:spPr>
          <a:xfrm>
            <a:off x="3131326" y="2133456"/>
            <a:ext cx="1175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Instance: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C, T, H, S)    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AED402-9723-E125-16A3-5075D018FFC5}"/>
              </a:ext>
            </a:extLst>
          </p:cNvPr>
          <p:cNvSpPr/>
          <p:nvPr/>
        </p:nvSpPr>
        <p:spPr>
          <a:xfrm>
            <a:off x="7782554" y="1768675"/>
            <a:ext cx="920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True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998F29-94AA-3569-68EC-D216D69B9899}"/>
              </a:ext>
            </a:extLst>
          </p:cNvPr>
          <p:cNvSpPr/>
          <p:nvPr/>
        </p:nvSpPr>
        <p:spPr>
          <a:xfrm>
            <a:off x="7782555" y="2841966"/>
            <a:ext cx="920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False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327B27-7F89-A872-9F4A-C8663FC8A0AF}"/>
              </a:ext>
            </a:extLst>
          </p:cNvPr>
          <p:cNvSpPr/>
          <p:nvPr/>
        </p:nvSpPr>
        <p:spPr>
          <a:xfrm>
            <a:off x="4960999" y="2163122"/>
            <a:ext cx="1175488" cy="560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分类器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CD41CD0-ADD8-67DB-A9AA-D8365DD90E3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4306815" y="2443220"/>
            <a:ext cx="654184" cy="13402"/>
          </a:xfrm>
          <a:prstGeom prst="straightConnector1">
            <a:avLst/>
          </a:prstGeom>
          <a:ln w="19050">
            <a:solidFill>
              <a:srgbClr val="0240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E783263-1DE1-0B62-8191-C0FAE1206A2F}"/>
              </a:ext>
            </a:extLst>
          </p:cNvPr>
          <p:cNvSpPr/>
          <p:nvPr/>
        </p:nvSpPr>
        <p:spPr>
          <a:xfrm>
            <a:off x="253202" y="1925358"/>
            <a:ext cx="25795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</a:t>
            </a:r>
            <a:r>
              <a:rPr lang="zh-CN" altLang="en-US" b="1" dirty="0"/>
              <a:t>：表格</a:t>
            </a:r>
            <a:r>
              <a:rPr lang="en-US" altLang="zh-CN" b="1" dirty="0"/>
              <a:t>T</a:t>
            </a:r>
            <a:r>
              <a:rPr lang="zh-CN" altLang="en-US" b="1" dirty="0"/>
              <a:t>中的一组列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T</a:t>
            </a:r>
            <a:r>
              <a:rPr lang="zh-CN" altLang="en-US" b="1" dirty="0"/>
              <a:t>：表格</a:t>
            </a:r>
            <a:r>
              <a:rPr lang="en-US" altLang="zh-CN" b="1" dirty="0"/>
              <a:t>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H</a:t>
            </a:r>
            <a:r>
              <a:rPr lang="zh-CN" altLang="en-US" b="1" dirty="0"/>
              <a:t>：表格</a:t>
            </a:r>
            <a:r>
              <a:rPr lang="en-US" altLang="zh-CN" b="1" dirty="0"/>
              <a:t>T</a:t>
            </a:r>
            <a:r>
              <a:rPr lang="zh-CN" altLang="en-US" b="1" dirty="0"/>
              <a:t>的不同版本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S</a:t>
            </a:r>
            <a:r>
              <a:rPr lang="zh-CN" altLang="en-US" b="1" dirty="0"/>
              <a:t>：表格语料库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70B53CE6-99A6-D743-E011-7C1E59C5F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76105"/>
              </p:ext>
            </p:extLst>
          </p:nvPr>
        </p:nvGraphicFramePr>
        <p:xfrm>
          <a:off x="646412" y="4258529"/>
          <a:ext cx="280036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770">
                  <a:extLst>
                    <a:ext uri="{9D8B030D-6E8A-4147-A177-3AD203B41FA5}">
                      <a16:colId xmlns:a16="http://schemas.microsoft.com/office/drawing/2014/main" val="1651526724"/>
                    </a:ext>
                  </a:extLst>
                </a:gridCol>
                <a:gridCol w="1001963">
                  <a:extLst>
                    <a:ext uri="{9D8B030D-6E8A-4147-A177-3AD203B41FA5}">
                      <a16:colId xmlns:a16="http://schemas.microsoft.com/office/drawing/2014/main" val="1625798283"/>
                    </a:ext>
                  </a:extLst>
                </a:gridCol>
                <a:gridCol w="898635">
                  <a:extLst>
                    <a:ext uri="{9D8B030D-6E8A-4147-A177-3AD203B41FA5}">
                      <a16:colId xmlns:a16="http://schemas.microsoft.com/office/drawing/2014/main" val="1283449300"/>
                    </a:ext>
                  </a:extLst>
                </a:gridCol>
              </a:tblGrid>
              <a:tr h="167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H3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225629"/>
                  </a:ext>
                </a:extLst>
              </a:tr>
              <a:tr h="2735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V3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081805"/>
                  </a:ext>
                </a:extLst>
              </a:tr>
              <a:tr h="273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V6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466775"/>
                  </a:ext>
                </a:extLst>
              </a:tr>
              <a:tr h="273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V9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613075"/>
                  </a:ext>
                </a:extLst>
              </a:tr>
            </a:tbl>
          </a:graphicData>
        </a:graphic>
      </p:graphicFrame>
      <p:sp>
        <p:nvSpPr>
          <p:cNvPr id="35" name="矩形 34">
            <a:extLst>
              <a:ext uri="{FF2B5EF4-FFF2-40B4-BE49-F238E27FC236}">
                <a16:creationId xmlns:a16="http://schemas.microsoft.com/office/drawing/2014/main" id="{8007D2D2-FAAA-96D7-3A2E-6A3C37210CC8}"/>
              </a:ext>
            </a:extLst>
          </p:cNvPr>
          <p:cNvSpPr/>
          <p:nvPr/>
        </p:nvSpPr>
        <p:spPr>
          <a:xfrm>
            <a:off x="1603887" y="5584260"/>
            <a:ext cx="1055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表格</a:t>
            </a:r>
            <a:r>
              <a:rPr lang="en-US" altLang="zh-CN" b="1" dirty="0" err="1"/>
              <a:t>T</a:t>
            </a:r>
            <a:r>
              <a:rPr lang="en-US" altLang="zh-CN" b="1" baseline="-25000" dirty="0" err="1"/>
              <a:t>i</a:t>
            </a:r>
            <a:endParaRPr lang="en-US" altLang="zh-CN" b="1" baseline="-25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B0D50A1-7381-BD56-AD8C-B2FBDBA70568}"/>
              </a:ext>
            </a:extLst>
          </p:cNvPr>
          <p:cNvSpPr/>
          <p:nvPr/>
        </p:nvSpPr>
        <p:spPr>
          <a:xfrm>
            <a:off x="6329505" y="1558101"/>
            <a:ext cx="1282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 </a:t>
            </a:r>
            <a:r>
              <a:rPr lang="zh-CN" altLang="en-US" b="1" dirty="0"/>
              <a:t>是自然键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AD11892-FAEC-A144-A288-11DA93264C0F}"/>
              </a:ext>
            </a:extLst>
          </p:cNvPr>
          <p:cNvSpPr/>
          <p:nvPr/>
        </p:nvSpPr>
        <p:spPr>
          <a:xfrm>
            <a:off x="6329505" y="2619740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 </a:t>
            </a:r>
            <a:r>
              <a:rPr lang="zh-CN" altLang="en-US" b="1" dirty="0"/>
              <a:t>不是自然键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2F23D7CD-7B63-97AC-5C72-E6D4FBDBB34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136487" y="1931426"/>
            <a:ext cx="1628754" cy="511794"/>
          </a:xfrm>
          <a:prstGeom prst="bentConnector3">
            <a:avLst>
              <a:gd name="adj1" fmla="val 16054"/>
            </a:avLst>
          </a:prstGeom>
          <a:ln w="19050">
            <a:solidFill>
              <a:srgbClr val="0240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F26E13F7-A351-A461-CDA9-408B753C678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136487" y="2443220"/>
            <a:ext cx="1628755" cy="561497"/>
          </a:xfrm>
          <a:prstGeom prst="bentConnector3">
            <a:avLst>
              <a:gd name="adj1" fmla="val 16069"/>
            </a:avLst>
          </a:prstGeom>
          <a:ln w="19050">
            <a:solidFill>
              <a:srgbClr val="0240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E8BED85B-78CE-0486-C8F1-EEAABF7B3846}"/>
              </a:ext>
            </a:extLst>
          </p:cNvPr>
          <p:cNvSpPr/>
          <p:nvPr/>
        </p:nvSpPr>
        <p:spPr>
          <a:xfrm>
            <a:off x="933519" y="3769437"/>
            <a:ext cx="2274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例子：</a:t>
            </a:r>
            <a:r>
              <a:rPr lang="en-US" altLang="zh-CN" b="1" dirty="0"/>
              <a:t>{{1,2}, </a:t>
            </a:r>
            <a:r>
              <a:rPr lang="en-US" altLang="zh-CN" b="1" dirty="0" err="1"/>
              <a:t>T</a:t>
            </a:r>
            <a:r>
              <a:rPr lang="en-US" altLang="zh-CN" b="1" baseline="-25000" dirty="0" err="1"/>
              <a:t>i</a:t>
            </a:r>
            <a:r>
              <a:rPr lang="en-US" altLang="zh-CN" b="1" dirty="0"/>
              <a:t>, H, S}</a:t>
            </a:r>
            <a:endParaRPr lang="en-US" altLang="zh-CN" b="1" baseline="-25000" dirty="0"/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DD064A42-44A1-E310-40CD-239F0F71F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815" y="5167836"/>
            <a:ext cx="4542001" cy="996435"/>
          </a:xfrm>
          <a:prstGeom prst="rect">
            <a:avLst/>
          </a:prstGeom>
        </p:spPr>
      </p:pic>
      <p:sp>
        <p:nvSpPr>
          <p:cNvPr id="57" name="矩形 56">
            <a:extLst>
              <a:ext uri="{FF2B5EF4-FFF2-40B4-BE49-F238E27FC236}">
                <a16:creationId xmlns:a16="http://schemas.microsoft.com/office/drawing/2014/main" id="{2E4ED738-C747-A47D-26C4-386F51766534}"/>
              </a:ext>
            </a:extLst>
          </p:cNvPr>
          <p:cNvSpPr/>
          <p:nvPr/>
        </p:nvSpPr>
        <p:spPr>
          <a:xfrm>
            <a:off x="630829" y="4237010"/>
            <a:ext cx="1946116" cy="12729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CCC866E-8860-63A4-9902-F3F27149F15D}"/>
              </a:ext>
            </a:extLst>
          </p:cNvPr>
          <p:cNvSpPr/>
          <p:nvPr/>
        </p:nvSpPr>
        <p:spPr>
          <a:xfrm>
            <a:off x="4306815" y="3708676"/>
            <a:ext cx="45822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</a:t>
            </a:r>
            <a:r>
              <a:rPr lang="zh-CN" altLang="en-US" b="1" dirty="0"/>
              <a:t>：</a:t>
            </a:r>
            <a:r>
              <a:rPr lang="en-US" altLang="zh-CN" b="1" dirty="0"/>
              <a:t>{H1, H2}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T</a:t>
            </a:r>
            <a:r>
              <a:rPr lang="zh-CN" altLang="en-US" b="1" dirty="0"/>
              <a:t>：表格</a:t>
            </a:r>
            <a:r>
              <a:rPr lang="en-US" altLang="zh-CN" b="1" dirty="0" err="1"/>
              <a:t>T</a:t>
            </a:r>
            <a:r>
              <a:rPr lang="en-US" altLang="zh-CN" b="1" baseline="-25000" dirty="0" err="1"/>
              <a:t>i</a:t>
            </a:r>
            <a:endParaRPr lang="en-US" altLang="zh-CN" b="1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H</a:t>
            </a:r>
            <a:r>
              <a:rPr lang="zh-CN" altLang="en-US" b="1" dirty="0"/>
              <a:t>：</a:t>
            </a:r>
            <a:r>
              <a:rPr lang="en-US" altLang="zh-CN" b="1" dirty="0"/>
              <a:t>Wikipedia</a:t>
            </a:r>
            <a:r>
              <a:rPr lang="zh-CN" altLang="en-US" b="1" dirty="0"/>
              <a:t>历史页面中不同版本的表格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S</a:t>
            </a:r>
            <a:r>
              <a:rPr lang="zh-CN" altLang="en-US" b="1" dirty="0"/>
              <a:t>：截止至</a:t>
            </a:r>
            <a:r>
              <a:rPr lang="en-US" altLang="zh-CN" b="1" dirty="0"/>
              <a:t>2017</a:t>
            </a:r>
            <a:r>
              <a:rPr lang="zh-CN" altLang="en-US" b="1" dirty="0"/>
              <a:t>年</a:t>
            </a:r>
            <a:r>
              <a:rPr lang="en-US" altLang="zh-CN" b="1" dirty="0"/>
              <a:t>11</a:t>
            </a:r>
            <a:r>
              <a:rPr lang="zh-CN" altLang="en-US" b="1" dirty="0"/>
              <a:t>月</a:t>
            </a:r>
            <a:r>
              <a:rPr lang="zh-CN" altLang="en-US" b="1" dirty="0">
                <a:effectLst/>
                <a:latin typeface="Arial" panose="020B0604020202020204" pitchFamily="34" charset="0"/>
              </a:rPr>
              <a:t>英文维基百科页面中的所有表格集</a:t>
            </a:r>
            <a:endParaRPr lang="zh-CN" altLang="en-US" b="1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8163C6A-268A-4DB3-04E3-25691C283E1D}"/>
              </a:ext>
            </a:extLst>
          </p:cNvPr>
          <p:cNvCxnSpPr>
            <a:cxnSpLocks/>
          </p:cNvCxnSpPr>
          <p:nvPr/>
        </p:nvCxnSpPr>
        <p:spPr>
          <a:xfrm>
            <a:off x="435928" y="3471587"/>
            <a:ext cx="8272143" cy="0"/>
          </a:xfrm>
          <a:prstGeom prst="line">
            <a:avLst/>
          </a:prstGeom>
          <a:ln w="19050">
            <a:solidFill>
              <a:srgbClr val="02409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FD5F456-E658-DBAC-B209-8B93066729B2}"/>
              </a:ext>
            </a:extLst>
          </p:cNvPr>
          <p:cNvCxnSpPr>
            <a:cxnSpLocks/>
          </p:cNvCxnSpPr>
          <p:nvPr/>
        </p:nvCxnSpPr>
        <p:spPr>
          <a:xfrm>
            <a:off x="4051880" y="3493802"/>
            <a:ext cx="0" cy="2778845"/>
          </a:xfrm>
          <a:prstGeom prst="line">
            <a:avLst/>
          </a:prstGeom>
          <a:ln w="19050">
            <a:solidFill>
              <a:srgbClr val="02409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2B4F82AF-41AF-41E3-6527-B21C8EBFE8D9}"/>
              </a:ext>
            </a:extLst>
          </p:cNvPr>
          <p:cNvSpPr/>
          <p:nvPr/>
        </p:nvSpPr>
        <p:spPr>
          <a:xfrm>
            <a:off x="2850067" y="1963882"/>
            <a:ext cx="281259" cy="1161803"/>
          </a:xfrm>
          <a:prstGeom prst="rightBrace">
            <a:avLst>
              <a:gd name="adj1" fmla="val 42356"/>
              <a:gd name="adj2" fmla="val 50000"/>
            </a:avLst>
          </a:prstGeom>
          <a:ln w="19050">
            <a:solidFill>
              <a:srgbClr val="0240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381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BF53178-D70E-4ACC-AC48-848D306D7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880" y="1315156"/>
            <a:ext cx="7350462" cy="4963724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方法建模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13CC98-A37D-4D10-B74C-774775C685C5}"/>
              </a:ext>
            </a:extLst>
          </p:cNvPr>
          <p:cNvSpPr txBox="1"/>
          <p:nvPr/>
        </p:nvSpPr>
        <p:spPr>
          <a:xfrm>
            <a:off x="428281" y="853491"/>
            <a:ext cx="7616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设计思路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Model Overview</a:t>
            </a:r>
          </a:p>
          <a:p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AB7938-B353-C769-95D1-E94BC007387B}"/>
              </a:ext>
            </a:extLst>
          </p:cNvPr>
          <p:cNvSpPr/>
          <p:nvPr/>
        </p:nvSpPr>
        <p:spPr>
          <a:xfrm>
            <a:off x="5852716" y="3429000"/>
            <a:ext cx="2352328" cy="1293725"/>
          </a:xfrm>
          <a:prstGeom prst="rect">
            <a:avLst/>
          </a:prstGeom>
          <a:noFill/>
          <a:ln w="19050">
            <a:solidFill>
              <a:srgbClr val="02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468AD2-4C06-AE0A-30D6-BB06EEC1BDDB}"/>
              </a:ext>
            </a:extLst>
          </p:cNvPr>
          <p:cNvSpPr/>
          <p:nvPr/>
        </p:nvSpPr>
        <p:spPr>
          <a:xfrm>
            <a:off x="4277052" y="4743332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随机森林 </a:t>
            </a:r>
            <a:endParaRPr lang="en-US" altLang="zh-CN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9A976D-61DA-4858-46A3-2DCA84338787}"/>
              </a:ext>
            </a:extLst>
          </p:cNvPr>
          <p:cNvSpPr/>
          <p:nvPr/>
        </p:nvSpPr>
        <p:spPr>
          <a:xfrm>
            <a:off x="6013218" y="478123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特征抽取（三类）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B08298-A220-F7FB-E968-DD49E08EBCAF}"/>
              </a:ext>
            </a:extLst>
          </p:cNvPr>
          <p:cNvSpPr/>
          <p:nvPr/>
        </p:nvSpPr>
        <p:spPr>
          <a:xfrm>
            <a:off x="6084236" y="777756"/>
            <a:ext cx="2120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相邻列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键列 </a:t>
            </a:r>
            <a:r>
              <a:rPr lang="en-US" altLang="zh-CN" b="1" dirty="0"/>
              <a:t>+ </a:t>
            </a:r>
            <a:r>
              <a:rPr lang="zh-CN" altLang="en-US" b="1" dirty="0"/>
              <a:t>非键列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29789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方法建模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73C8E6-6A36-99FC-B784-A72D39E081C0}"/>
              </a:ext>
            </a:extLst>
          </p:cNvPr>
          <p:cNvSpPr txBox="1"/>
          <p:nvPr/>
        </p:nvSpPr>
        <p:spPr>
          <a:xfrm>
            <a:off x="428281" y="853491"/>
            <a:ext cx="7616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特征抽取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Extracted features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C333D1-FB7E-45CB-B374-A4F346A3CF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62" r="72856" b="44878"/>
          <a:stretch/>
        </p:blipFill>
        <p:spPr>
          <a:xfrm>
            <a:off x="3977501" y="1626848"/>
            <a:ext cx="1700160" cy="225150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4C33005-8F6D-4D5A-A6B7-2939450E93A7}"/>
              </a:ext>
            </a:extLst>
          </p:cNvPr>
          <p:cNvSpPr/>
          <p:nvPr/>
        </p:nvSpPr>
        <p:spPr>
          <a:xfrm>
            <a:off x="4220026" y="3938666"/>
            <a:ext cx="1353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Local features</a:t>
            </a:r>
            <a:r>
              <a:rPr lang="en-US" altLang="zh-CN" sz="1400" b="1" baseline="30000" dirty="0"/>
              <a:t>[2]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641D1E0-3248-42BF-8F67-B89641EB0FD1}"/>
              </a:ext>
            </a:extLst>
          </p:cNvPr>
          <p:cNvSpPr/>
          <p:nvPr/>
        </p:nvSpPr>
        <p:spPr>
          <a:xfrm>
            <a:off x="6138375" y="2772783"/>
            <a:ext cx="1530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Temporal features</a:t>
            </a:r>
            <a:endParaRPr lang="zh-CN" altLang="en-US" sz="1400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9E6C36C-F0E7-4A7E-8BBD-7E1A9C691CA3}"/>
              </a:ext>
            </a:extLst>
          </p:cNvPr>
          <p:cNvSpPr/>
          <p:nvPr/>
        </p:nvSpPr>
        <p:spPr>
          <a:xfrm>
            <a:off x="6231252" y="3938666"/>
            <a:ext cx="13447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Spatial features</a:t>
            </a:r>
            <a:endParaRPr lang="zh-CN" altLang="en-US" sz="1400" b="1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7C53832-F03D-4DBD-8726-2E5C1FEB7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443" y="2180274"/>
            <a:ext cx="1676545" cy="1135478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8670ED65-FFD7-4331-83BF-768D3840D724}"/>
              </a:ext>
            </a:extLst>
          </p:cNvPr>
          <p:cNvSpPr/>
          <p:nvPr/>
        </p:nvSpPr>
        <p:spPr>
          <a:xfrm>
            <a:off x="1393436" y="3306179"/>
            <a:ext cx="1071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instances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76EAF78D-E988-4450-B02C-AEBE9E99BF46}"/>
              </a:ext>
            </a:extLst>
          </p:cNvPr>
          <p:cNvSpPr/>
          <p:nvPr/>
        </p:nvSpPr>
        <p:spPr>
          <a:xfrm>
            <a:off x="2885912" y="2621727"/>
            <a:ext cx="964720" cy="252572"/>
          </a:xfrm>
          <a:prstGeom prst="rightArrow">
            <a:avLst/>
          </a:prstGeom>
          <a:solidFill>
            <a:srgbClr val="024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F812FF0-C514-45E1-9436-56E3938FD6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312" r="72856" b="18912"/>
          <a:stretch/>
        </p:blipFill>
        <p:spPr>
          <a:xfrm>
            <a:off x="5990326" y="1639478"/>
            <a:ext cx="1826646" cy="111395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3A20E71-7D4E-467A-B880-77EEAB85A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850" r="72856"/>
          <a:stretch/>
        </p:blipFill>
        <p:spPr>
          <a:xfrm>
            <a:off x="5990326" y="3080560"/>
            <a:ext cx="1826646" cy="838754"/>
          </a:xfrm>
          <a:prstGeom prst="rect">
            <a:avLst/>
          </a:prstGeom>
        </p:spPr>
      </p:pic>
      <p:sp>
        <p:nvSpPr>
          <p:cNvPr id="26" name="箭头: 右 25">
            <a:extLst>
              <a:ext uri="{FF2B5EF4-FFF2-40B4-BE49-F238E27FC236}">
                <a16:creationId xmlns:a16="http://schemas.microsoft.com/office/drawing/2014/main" id="{9CD7F941-5988-4DDA-8389-9040346B0AFE}"/>
              </a:ext>
            </a:extLst>
          </p:cNvPr>
          <p:cNvSpPr/>
          <p:nvPr/>
        </p:nvSpPr>
        <p:spPr>
          <a:xfrm rot="5400000">
            <a:off x="5621802" y="4327305"/>
            <a:ext cx="484475" cy="252572"/>
          </a:xfrm>
          <a:prstGeom prst="rightArrow">
            <a:avLst/>
          </a:prstGeom>
          <a:solidFill>
            <a:srgbClr val="024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11D58157-3B60-4AE2-9934-2F619AC09D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8893" y="4782550"/>
            <a:ext cx="4622866" cy="1501489"/>
          </a:xfrm>
          <a:prstGeom prst="rect">
            <a:avLst/>
          </a:prstGeom>
        </p:spPr>
      </p:pic>
      <p:sp>
        <p:nvSpPr>
          <p:cNvPr id="28" name="箭头: 右 27">
            <a:extLst>
              <a:ext uri="{FF2B5EF4-FFF2-40B4-BE49-F238E27FC236}">
                <a16:creationId xmlns:a16="http://schemas.microsoft.com/office/drawing/2014/main" id="{8BD5D823-0749-49CA-8691-B006BB7FDEAB}"/>
              </a:ext>
            </a:extLst>
          </p:cNvPr>
          <p:cNvSpPr/>
          <p:nvPr/>
        </p:nvSpPr>
        <p:spPr>
          <a:xfrm rot="10800000">
            <a:off x="2885912" y="5407008"/>
            <a:ext cx="801664" cy="252572"/>
          </a:xfrm>
          <a:prstGeom prst="rightArrow">
            <a:avLst/>
          </a:prstGeom>
          <a:solidFill>
            <a:srgbClr val="024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F73901F0-0FE1-4155-9854-5F441F7EE76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75" r="5270"/>
          <a:stretch/>
        </p:blipFill>
        <p:spPr>
          <a:xfrm>
            <a:off x="1332241" y="4882560"/>
            <a:ext cx="1252988" cy="89161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150BB1A9-F09C-4336-E095-17701434E1F8}"/>
              </a:ext>
            </a:extLst>
          </p:cNvPr>
          <p:cNvSpPr/>
          <p:nvPr/>
        </p:nvSpPr>
        <p:spPr>
          <a:xfrm>
            <a:off x="1507329" y="577417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训练模型</a:t>
            </a:r>
            <a:endParaRPr lang="en-US" altLang="zh-CN" sz="1400" b="1" dirty="0"/>
          </a:p>
        </p:txBody>
      </p:sp>
      <p:sp>
        <p:nvSpPr>
          <p:cNvPr id="31" name="页脚占位符 2">
            <a:extLst>
              <a:ext uri="{FF2B5EF4-FFF2-40B4-BE49-F238E27FC236}">
                <a16:creationId xmlns:a16="http://schemas.microsoft.com/office/drawing/2014/main" id="{4991551F-B5F0-91B0-9CFA-D47DEE1C71E0}"/>
              </a:ext>
            </a:extLst>
          </p:cNvPr>
          <p:cNvSpPr txBox="1"/>
          <p:nvPr/>
        </p:nvSpPr>
        <p:spPr>
          <a:xfrm>
            <a:off x="183008" y="6356351"/>
            <a:ext cx="8246114" cy="41580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[2] </a:t>
            </a:r>
            <a:r>
              <a:rPr lang="de-DE" altLang="zh-CN" dirty="0"/>
              <a:t>Papenbrock 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et</a:t>
            </a:r>
            <a:r>
              <a:rPr lang="zh-CN" altLang="en-US" dirty="0"/>
              <a:t> </a:t>
            </a:r>
            <a:r>
              <a:rPr lang="en-US" altLang="zh-CN" dirty="0"/>
              <a:t>al.</a:t>
            </a:r>
            <a:r>
              <a:rPr lang="zh-CN" altLang="en-US" b="1" i="1" dirty="0">
                <a:solidFill>
                  <a:srgbClr val="02409A"/>
                </a:solidFill>
              </a:rPr>
              <a:t> </a:t>
            </a:r>
            <a:r>
              <a:rPr lang="de-DE" altLang="zh-CN" b="1" i="1" dirty="0">
                <a:solidFill>
                  <a:srgbClr val="02409A"/>
                </a:solidFill>
              </a:rPr>
              <a:t>Data-driven Schema Normalization</a:t>
            </a:r>
            <a:r>
              <a:rPr lang="en-US" altLang="zh-CN" dirty="0"/>
              <a:t>[C]. EDBT, 2017, 17:342-353.</a:t>
            </a:r>
          </a:p>
        </p:txBody>
      </p:sp>
    </p:spTree>
    <p:extLst>
      <p:ext uri="{BB962C8B-B14F-4D97-AF65-F5344CB8AC3E}">
        <p14:creationId xmlns:p14="http://schemas.microsoft.com/office/powerpoint/2010/main" val="2200313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方法建模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73C8E6-6A36-99FC-B784-A72D39E081C0}"/>
              </a:ext>
            </a:extLst>
          </p:cNvPr>
          <p:cNvSpPr txBox="1"/>
          <p:nvPr/>
        </p:nvSpPr>
        <p:spPr>
          <a:xfrm>
            <a:off x="428281" y="853491"/>
            <a:ext cx="7616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特征抽取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Extracted features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27CCE8A-F256-4AB8-B9C3-82E9A86999F4}"/>
              </a:ext>
            </a:extLst>
          </p:cNvPr>
          <p:cNvSpPr/>
          <p:nvPr/>
        </p:nvSpPr>
        <p:spPr>
          <a:xfrm>
            <a:off x="477230" y="2098293"/>
            <a:ext cx="4143717" cy="3529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sng" dirty="0">
                <a:solidFill>
                  <a:srgbClr val="FF0000"/>
                </a:solidFill>
              </a:rPr>
              <a:t>Local features </a:t>
            </a:r>
            <a:r>
              <a:rPr lang="zh-CN" altLang="en-US" b="1" u="sng" dirty="0">
                <a:solidFill>
                  <a:srgbClr val="FF0000"/>
                </a:solidFill>
              </a:rPr>
              <a:t>本地特征</a:t>
            </a:r>
            <a:endParaRPr lang="en-US" altLang="zh-CN" b="1" u="sng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Layout of T </a:t>
            </a:r>
            <a:r>
              <a:rPr lang="zh-CN" altLang="en-US" b="1" dirty="0"/>
              <a:t>表格布局</a:t>
            </a:r>
            <a:endParaRPr lang="en-US" altLang="zh-CN" b="1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Content of T </a:t>
            </a:r>
            <a:r>
              <a:rPr lang="zh-CN" altLang="en-US" b="1" dirty="0"/>
              <a:t>表格内容</a:t>
            </a:r>
            <a:endParaRPr lang="en-US" altLang="zh-CN" b="1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Current key candidate </a:t>
            </a:r>
            <a:r>
              <a:rPr lang="zh-CN" altLang="en-US" b="1" dirty="0"/>
              <a:t>候选键</a:t>
            </a:r>
            <a:endParaRPr lang="en-US" altLang="zh-CN" b="1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b="1" u="sng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b="1" u="sng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b="1" u="sng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303AD1-6E78-47CB-8DA6-6EE7F972B220}"/>
              </a:ext>
            </a:extLst>
          </p:cNvPr>
          <p:cNvSpPr/>
          <p:nvPr/>
        </p:nvSpPr>
        <p:spPr>
          <a:xfrm>
            <a:off x="428281" y="1653848"/>
            <a:ext cx="2120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I = (C, T, H, S) , c</a:t>
            </a:r>
            <a:r>
              <a:rPr lang="zh-CN" altLang="en-US" b="1" dirty="0"/>
              <a:t>∈</a:t>
            </a:r>
            <a:r>
              <a:rPr lang="en-US" altLang="zh-CN" b="1" dirty="0"/>
              <a:t>C 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9DF8BBE-7385-4308-9189-D867FDEF9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148417"/>
              </p:ext>
            </p:extLst>
          </p:nvPr>
        </p:nvGraphicFramePr>
        <p:xfrm>
          <a:off x="1737396" y="365635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74093483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178341196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17870481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4122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Feature names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IGR</a:t>
                      </a:r>
                      <a:r>
                        <a:rPr lang="en-US" altLang="zh-CN" baseline="-25000" dirty="0"/>
                        <a:t>G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IGR</a:t>
                      </a:r>
                      <a:r>
                        <a:rPr lang="en-US" altLang="zh-CN" baseline="-25000" dirty="0"/>
                        <a:t>L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0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dimensions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表 </a:t>
                      </a:r>
                      <a:r>
                        <a:rPr lang="en-US" altLang="zh-CN" dirty="0"/>
                        <a:t>T </a:t>
                      </a:r>
                      <a:r>
                        <a:rPr lang="zh-CN" altLang="en-US" dirty="0"/>
                        <a:t>中行和列的数量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0.043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10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words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列 </a:t>
                      </a:r>
                      <a:r>
                        <a:rPr lang="en-US" altLang="zh-CN" dirty="0"/>
                        <a:t>c </a:t>
                      </a:r>
                      <a:r>
                        <a:rPr lang="zh-CN" altLang="en-US" dirty="0"/>
                        <a:t>所有单词的数量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colPosition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列 </a:t>
                      </a:r>
                      <a:r>
                        <a:rPr lang="en-US" altLang="zh-CN" dirty="0"/>
                        <a:t>c </a:t>
                      </a:r>
                      <a:r>
                        <a:rPr lang="zh-CN" altLang="en-US" dirty="0"/>
                        <a:t>左侧所有列的数量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940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dataType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列 </a:t>
                      </a:r>
                      <a:r>
                        <a:rPr lang="en-US" altLang="zh-CN" dirty="0"/>
                        <a:t>c </a:t>
                      </a:r>
                      <a:r>
                        <a:rPr lang="zh-CN" altLang="en-US" dirty="0"/>
                        <a:t>的数据类型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2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keyArity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候选键所包含的列数 </a:t>
                      </a:r>
                      <a:r>
                        <a:rPr lang="en-US" altLang="zh-CN" dirty="0"/>
                        <a:t>|C|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0791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……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019942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771832AA-C205-4A7D-93CD-8A29BC51ABBF}"/>
              </a:ext>
            </a:extLst>
          </p:cNvPr>
          <p:cNvSpPr/>
          <p:nvPr/>
        </p:nvSpPr>
        <p:spPr>
          <a:xfrm>
            <a:off x="4155313" y="2822057"/>
            <a:ext cx="4143717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02409A"/>
                </a:solidFill>
              </a:rPr>
              <a:t>全局</a:t>
            </a:r>
            <a:r>
              <a:rPr lang="en-US" altLang="zh-CN" dirty="0">
                <a:solidFill>
                  <a:srgbClr val="02409A"/>
                </a:solidFill>
              </a:rPr>
              <a:t>/</a:t>
            </a:r>
            <a:r>
              <a:rPr lang="zh-CN" altLang="en-US" dirty="0">
                <a:solidFill>
                  <a:srgbClr val="02409A"/>
                </a:solidFill>
              </a:rPr>
              <a:t>局部自然键发现的信息增益比</a:t>
            </a:r>
            <a:endParaRPr lang="en-US" altLang="zh-CN" dirty="0">
              <a:solidFill>
                <a:srgbClr val="02409A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02409A"/>
                </a:solidFill>
              </a:rPr>
              <a:t>Information gain</a:t>
            </a:r>
            <a:r>
              <a:rPr lang="zh-CN" altLang="en-US" dirty="0">
                <a:solidFill>
                  <a:srgbClr val="02409A"/>
                </a:solidFill>
              </a:rPr>
              <a:t> </a:t>
            </a:r>
            <a:r>
              <a:rPr lang="en-US" altLang="zh-CN" dirty="0">
                <a:solidFill>
                  <a:srgbClr val="02409A"/>
                </a:solidFill>
              </a:rPr>
              <a:t>ratios</a:t>
            </a: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14857DDD-A553-4DA2-8C7A-65C8842BB8A4}"/>
              </a:ext>
            </a:extLst>
          </p:cNvPr>
          <p:cNvSpPr/>
          <p:nvPr/>
        </p:nvSpPr>
        <p:spPr>
          <a:xfrm rot="5400000">
            <a:off x="6808118" y="2995486"/>
            <a:ext cx="250584" cy="8670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378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方法建模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73C8E6-6A36-99FC-B784-A72D39E081C0}"/>
              </a:ext>
            </a:extLst>
          </p:cNvPr>
          <p:cNvSpPr txBox="1"/>
          <p:nvPr/>
        </p:nvSpPr>
        <p:spPr>
          <a:xfrm>
            <a:off x="428281" y="853491"/>
            <a:ext cx="7616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特征抽取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Extracted features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27CCE8A-F256-4AB8-B9C3-82E9A86999F4}"/>
              </a:ext>
            </a:extLst>
          </p:cNvPr>
          <p:cNvSpPr/>
          <p:nvPr/>
        </p:nvSpPr>
        <p:spPr>
          <a:xfrm>
            <a:off x="428281" y="1992540"/>
            <a:ext cx="7077419" cy="757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sng" dirty="0">
                <a:solidFill>
                  <a:srgbClr val="FF0000"/>
                </a:solidFill>
              </a:rPr>
              <a:t>Temporal features </a:t>
            </a:r>
            <a:r>
              <a:rPr lang="zh-CN" altLang="en-US" b="1" u="sng" dirty="0">
                <a:solidFill>
                  <a:srgbClr val="FF0000"/>
                </a:solidFill>
              </a:rPr>
              <a:t>时间特征</a:t>
            </a:r>
            <a:endParaRPr lang="en-US" altLang="zh-CN" b="1" u="sng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b="1" dirty="0"/>
              <a:t>使用表 </a:t>
            </a:r>
            <a:r>
              <a:rPr lang="en-US" altLang="zh-CN" b="1" dirty="0"/>
              <a:t>T </a:t>
            </a:r>
            <a:r>
              <a:rPr lang="zh-CN" altLang="en-US" b="1" dirty="0"/>
              <a:t>的历史版本 </a:t>
            </a:r>
            <a:r>
              <a:rPr lang="en-US" altLang="zh-CN" b="1" dirty="0"/>
              <a:t>H </a:t>
            </a:r>
            <a:r>
              <a:rPr lang="zh-CN" altLang="en-US" b="1" dirty="0"/>
              <a:t>来评估候选键 </a:t>
            </a:r>
            <a:r>
              <a:rPr lang="en-US" altLang="zh-CN" b="1" dirty="0"/>
              <a:t>C </a:t>
            </a:r>
            <a:r>
              <a:rPr lang="zh-CN" altLang="en-US" b="1" dirty="0"/>
              <a:t>的时间稳定性</a:t>
            </a:r>
            <a:endParaRPr lang="en-US" altLang="zh-CN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303AD1-6E78-47CB-8DA6-6EE7F972B220}"/>
              </a:ext>
            </a:extLst>
          </p:cNvPr>
          <p:cNvSpPr/>
          <p:nvPr/>
        </p:nvSpPr>
        <p:spPr>
          <a:xfrm>
            <a:off x="428281" y="1653848"/>
            <a:ext cx="2120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I = (C, T, H, S) , c</a:t>
            </a:r>
            <a:r>
              <a:rPr lang="zh-CN" altLang="en-US" b="1" dirty="0"/>
              <a:t>∈</a:t>
            </a:r>
            <a:r>
              <a:rPr lang="en-US" altLang="zh-CN" b="1" dirty="0"/>
              <a:t>C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23532827-8CDF-AB89-1739-EF2AA557DF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4834226"/>
                  </p:ext>
                </p:extLst>
              </p:nvPr>
            </p:nvGraphicFramePr>
            <p:xfrm>
              <a:off x="625995" y="2940494"/>
              <a:ext cx="7892010" cy="32664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17205">
                      <a:extLst>
                        <a:ext uri="{9D8B030D-6E8A-4147-A177-3AD203B41FA5}">
                          <a16:colId xmlns:a16="http://schemas.microsoft.com/office/drawing/2014/main" val="74093483"/>
                        </a:ext>
                      </a:extLst>
                    </a:gridCol>
                    <a:gridCol w="3970116">
                      <a:extLst>
                        <a:ext uri="{9D8B030D-6E8A-4147-A177-3AD203B41FA5}">
                          <a16:colId xmlns:a16="http://schemas.microsoft.com/office/drawing/2014/main" val="1783411966"/>
                        </a:ext>
                      </a:extLst>
                    </a:gridCol>
                    <a:gridCol w="875962">
                      <a:extLst>
                        <a:ext uri="{9D8B030D-6E8A-4147-A177-3AD203B41FA5}">
                          <a16:colId xmlns:a16="http://schemas.microsoft.com/office/drawing/2014/main" val="3178704815"/>
                        </a:ext>
                      </a:extLst>
                    </a:gridCol>
                    <a:gridCol w="928727">
                      <a:extLst>
                        <a:ext uri="{9D8B030D-6E8A-4147-A177-3AD203B41FA5}">
                          <a16:colId xmlns:a16="http://schemas.microsoft.com/office/drawing/2014/main" val="324122745"/>
                        </a:ext>
                      </a:extLst>
                    </a:gridCol>
                  </a:tblGrid>
                  <a:tr h="4123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Feature names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Description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IGR</a:t>
                          </a:r>
                          <a:r>
                            <a:rPr lang="en-US" altLang="zh-CN" baseline="-25000" dirty="0"/>
                            <a:t>G</a:t>
                          </a:r>
                          <a:endParaRPr lang="zh-CN" alt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IGR</a:t>
                          </a:r>
                          <a:r>
                            <a:rPr lang="en-US" altLang="zh-CN" baseline="-25000" dirty="0"/>
                            <a:t>L</a:t>
                          </a:r>
                          <a:endParaRPr lang="zh-CN" altLang="en-US" baseline="-25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5800961"/>
                      </a:ext>
                    </a:extLst>
                  </a:tr>
                  <a:tr h="3865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/>
                            <a:t>colPositionChanges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列 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 </a:t>
                          </a: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更改位置的版本数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0.014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0.017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8940868"/>
                      </a:ext>
                    </a:extLst>
                  </a:tr>
                  <a:tr h="3889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deletes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在所有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{</m:t>
                              </m:r>
                              <m:r>
                                <a:rPr lang="en-US" altLang="zh-CN" sz="18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lang="en-US" altLang="zh-CN" sz="18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′[</m:t>
                              </m:r>
                              <m:r>
                                <a:rPr lang="en-US" altLang="zh-CN" sz="18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  <m:r>
                                <a:rPr lang="en-US" altLang="zh-CN" sz="18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 | </m:t>
                              </m:r>
                              <m:r>
                                <a:rPr lang="en-US" altLang="zh-CN" sz="18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lang="en-US" altLang="zh-CN" sz="18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′∈</m:t>
                              </m:r>
                              <m:r>
                                <a:rPr lang="en-US" altLang="zh-CN" sz="18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𝐻</m:t>
                              </m:r>
                              <m:r>
                                <a:rPr lang="en-US" altLang="zh-CN" sz="18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∧ </m:t>
                              </m:r>
                              <m:r>
                                <a:rPr lang="en-US" altLang="zh-CN" sz="18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  <m:r>
                                <a:rPr lang="en-US" altLang="zh-CN" sz="18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⊆</m:t>
                              </m:r>
                              <m:r>
                                <a:rPr lang="en-US" altLang="zh-CN" sz="18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lang="en-US" altLang="zh-CN" sz="18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′} </m:t>
                              </m:r>
                            </m:oMath>
                          </a14:m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中删除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old value</a:t>
                          </a: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的次数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 0.026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0.029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7322336"/>
                      </a:ext>
                    </a:extLst>
                  </a:tr>
                  <a:tr h="1619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Inserts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在所有</a:t>
                          </a: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en-US" altLang="zh-CN" sz="1800" i="1" kern="1200" dirty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800" i="1" kern="1200" dirty="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i="1" kern="1200" dirty="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US" altLang="zh-CN" sz="1800" i="1" kern="1200" dirty="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800" i="1" kern="1200" dirty="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i="1" kern="1200" dirty="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𝐶</m:t>
                                      </m:r>
                                    </m:e>
                                  </m:d>
                                  <m:r>
                                    <a:rPr lang="en-US" altLang="zh-CN" sz="1800" b="0" i="1" kern="1200" dirty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altLang="zh-CN" sz="18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n-US" altLang="zh-CN" sz="18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lang="en-US" altLang="zh-CN" sz="18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′∈</m:t>
                              </m:r>
                              <m:r>
                                <a:rPr lang="en-US" altLang="zh-CN" sz="18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𝐻</m:t>
                              </m:r>
                              <m:r>
                                <a:rPr lang="en-US" altLang="zh-CN" sz="18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∧ </m:t>
                              </m:r>
                              <m:r>
                                <a:rPr lang="en-US" altLang="zh-CN" sz="18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  <m:r>
                                <a:rPr lang="en-US" altLang="zh-CN" sz="18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⊆</m:t>
                              </m:r>
                              <m:r>
                                <a:rPr lang="en-US" altLang="zh-CN" sz="18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lang="en-US" altLang="zh-CN" sz="18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′} </m:t>
                              </m:r>
                            </m:oMath>
                          </a14:m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中插入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new value</a:t>
                          </a: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的次数</a:t>
                          </a:r>
                          <a:endParaRPr lang="en-US" altLang="zh-CN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0.016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0.017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2257875"/>
                      </a:ext>
                    </a:extLst>
                  </a:tr>
                  <a:tr h="3356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/>
                            <a:t>otherOccurences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 |{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 ′ | 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 ′∈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 ∧ 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 ′≠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 ∧ 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 ′}|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0.022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0.023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2701176"/>
                      </a:ext>
                    </a:extLst>
                  </a:tr>
                  <a:tr h="410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/>
                            <a:t>isolatedUpdates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 </a:t>
                          </a: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中值的更新次数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0.002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0.004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3907917"/>
                      </a:ext>
                    </a:extLst>
                  </a:tr>
                  <a:tr h="410775"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/>
                            <a:t>……</a:t>
                          </a:r>
                          <a:endParaRPr lang="zh-CN" altLang="en-US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/>
                            <a:t>……</a:t>
                          </a:r>
                          <a:endParaRPr lang="zh-CN" altLang="en-US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6074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23532827-8CDF-AB89-1739-EF2AA557DF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4834226"/>
                  </p:ext>
                </p:extLst>
              </p:nvPr>
            </p:nvGraphicFramePr>
            <p:xfrm>
              <a:off x="625995" y="2940494"/>
              <a:ext cx="7892010" cy="32664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17205">
                      <a:extLst>
                        <a:ext uri="{9D8B030D-6E8A-4147-A177-3AD203B41FA5}">
                          <a16:colId xmlns:a16="http://schemas.microsoft.com/office/drawing/2014/main" val="74093483"/>
                        </a:ext>
                      </a:extLst>
                    </a:gridCol>
                    <a:gridCol w="3970116">
                      <a:extLst>
                        <a:ext uri="{9D8B030D-6E8A-4147-A177-3AD203B41FA5}">
                          <a16:colId xmlns:a16="http://schemas.microsoft.com/office/drawing/2014/main" val="1783411966"/>
                        </a:ext>
                      </a:extLst>
                    </a:gridCol>
                    <a:gridCol w="875962">
                      <a:extLst>
                        <a:ext uri="{9D8B030D-6E8A-4147-A177-3AD203B41FA5}">
                          <a16:colId xmlns:a16="http://schemas.microsoft.com/office/drawing/2014/main" val="3178704815"/>
                        </a:ext>
                      </a:extLst>
                    </a:gridCol>
                    <a:gridCol w="928727">
                      <a:extLst>
                        <a:ext uri="{9D8B030D-6E8A-4147-A177-3AD203B41FA5}">
                          <a16:colId xmlns:a16="http://schemas.microsoft.com/office/drawing/2014/main" val="324122745"/>
                        </a:ext>
                      </a:extLst>
                    </a:gridCol>
                  </a:tblGrid>
                  <a:tr h="4123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Feature names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Description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IGR</a:t>
                          </a:r>
                          <a:r>
                            <a:rPr lang="en-US" altLang="zh-CN" baseline="-25000" dirty="0"/>
                            <a:t>G</a:t>
                          </a:r>
                          <a:endParaRPr lang="zh-CN" alt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IGR</a:t>
                          </a:r>
                          <a:r>
                            <a:rPr lang="en-US" altLang="zh-CN" baseline="-25000" dirty="0"/>
                            <a:t>L</a:t>
                          </a:r>
                          <a:endParaRPr lang="zh-CN" altLang="en-US" baseline="-25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5800961"/>
                      </a:ext>
                    </a:extLst>
                  </a:tr>
                  <a:tr h="3865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/>
                            <a:t>colPositionChanges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列 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 </a:t>
                          </a: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更改位置的版本数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0.014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0.017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894086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deletes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3528" t="-128302" r="-46012" b="-2905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 0.026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0.029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732233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Inserts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3528" t="-230476" r="-46012" b="-1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0.016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0.017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22578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/>
                            <a:t>otherOccurences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3528" t="-578333" r="-46012" b="-2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0.022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0.023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2701176"/>
                      </a:ext>
                    </a:extLst>
                  </a:tr>
                  <a:tr h="410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/>
                            <a:t>isolatedUpdates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 </a:t>
                          </a: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中值的更新次数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0.002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0.004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3907917"/>
                      </a:ext>
                    </a:extLst>
                  </a:tr>
                  <a:tr h="410775"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/>
                            <a:t>……</a:t>
                          </a:r>
                          <a:endParaRPr lang="zh-CN" altLang="en-US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/>
                            <a:t>……</a:t>
                          </a:r>
                          <a:endParaRPr lang="zh-CN" altLang="en-US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6074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7893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方法建模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73C8E6-6A36-99FC-B784-A72D39E081C0}"/>
              </a:ext>
            </a:extLst>
          </p:cNvPr>
          <p:cNvSpPr txBox="1"/>
          <p:nvPr/>
        </p:nvSpPr>
        <p:spPr>
          <a:xfrm>
            <a:off x="428281" y="853491"/>
            <a:ext cx="7616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特征抽取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Extracted features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FA9ADAC-0216-4075-B30C-16EEF42F2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214" y="6934195"/>
            <a:ext cx="4784601" cy="21264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27CCE8A-F256-4AB8-B9C3-82E9A86999F4}"/>
                  </a:ext>
                </a:extLst>
              </p:cNvPr>
              <p:cNvSpPr/>
              <p:nvPr/>
            </p:nvSpPr>
            <p:spPr>
              <a:xfrm>
                <a:off x="428281" y="1992540"/>
                <a:ext cx="7077419" cy="7579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b="1" u="sng" dirty="0">
                    <a:solidFill>
                      <a:srgbClr val="FF0000"/>
                    </a:solidFill>
                  </a:rPr>
                  <a:t>Spatial features </a:t>
                </a:r>
                <a:r>
                  <a:rPr lang="zh-CN" altLang="en-US" b="1" u="sng" dirty="0">
                    <a:solidFill>
                      <a:srgbClr val="FF0000"/>
                    </a:solidFill>
                  </a:rPr>
                  <a:t>空间特征</a:t>
                </a:r>
                <a:endParaRPr lang="en-US" altLang="zh-CN" b="1" u="sng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b="1" dirty="0"/>
                  <a:t>考虑其他独立创建的表集合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27CCE8A-F256-4AB8-B9C3-82E9A8699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81" y="1992540"/>
                <a:ext cx="7077419" cy="757900"/>
              </a:xfrm>
              <a:prstGeom prst="rect">
                <a:avLst/>
              </a:prstGeom>
              <a:blipFill>
                <a:blip r:embed="rId4"/>
                <a:stretch>
                  <a:fillRect l="-689"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BF303AD1-6E78-47CB-8DA6-6EE7F972B220}"/>
              </a:ext>
            </a:extLst>
          </p:cNvPr>
          <p:cNvSpPr/>
          <p:nvPr/>
        </p:nvSpPr>
        <p:spPr>
          <a:xfrm>
            <a:off x="428281" y="1653848"/>
            <a:ext cx="2120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I = (C, T, H, S) , c</a:t>
            </a:r>
            <a:r>
              <a:rPr lang="zh-CN" altLang="en-US" b="1" dirty="0"/>
              <a:t>∈</a:t>
            </a:r>
            <a:r>
              <a:rPr lang="en-US" altLang="zh-CN" b="1" dirty="0"/>
              <a:t>C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2809BFF-44B7-411E-92AF-6594CAAF3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947" y="6934195"/>
            <a:ext cx="7952954" cy="14668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93C758A-01FD-3661-44F4-CFF8B1FF0518}"/>
                  </a:ext>
                </a:extLst>
              </p:cNvPr>
              <p:cNvSpPr txBox="1"/>
              <p:nvPr/>
            </p:nvSpPr>
            <p:spPr>
              <a:xfrm>
                <a:off x="408158" y="4237070"/>
                <a:ext cx="389198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rgbClr val="02409A"/>
                    </a:solidFill>
                  </a:rPr>
                  <a:t>The usage of columns similar to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2409A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altLang="zh-CN" b="1" dirty="0">
                    <a:solidFill>
                      <a:srgbClr val="02409A"/>
                    </a:solidFill>
                  </a:rPr>
                  <a:t> as a natural key</a:t>
                </a:r>
              </a:p>
              <a:p>
                <a:r>
                  <a:rPr lang="en-US" altLang="zh-CN" b="1" dirty="0"/>
                  <a:t>S</a:t>
                </a:r>
                <a:r>
                  <a:rPr lang="zh-CN" altLang="en-US" b="1" dirty="0"/>
                  <a:t>中的表使用和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b="1" dirty="0"/>
                  <a:t>相似的列作为自然键</a:t>
                </a:r>
              </a:p>
              <a:p>
                <a:r>
                  <a:rPr lang="en-US" altLang="zh-CN" b="1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93C758A-01FD-3661-44F4-CFF8B1FF0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58" y="4237070"/>
                <a:ext cx="3891982" cy="1200329"/>
              </a:xfrm>
              <a:prstGeom prst="rect">
                <a:avLst/>
              </a:prstGeom>
              <a:blipFill>
                <a:blip r:embed="rId6"/>
                <a:stretch>
                  <a:fillRect l="-1411" t="-2538" r="-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B406A6D-CCEA-80EC-91AB-5C37F8B8D5BD}"/>
                  </a:ext>
                </a:extLst>
              </p:cNvPr>
              <p:cNvSpPr txBox="1"/>
              <p:nvPr/>
            </p:nvSpPr>
            <p:spPr>
              <a:xfrm>
                <a:off x="4864189" y="4237070"/>
                <a:ext cx="4107537" cy="1104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b="1" dirty="0">
                    <a:solidFill>
                      <a:srgbClr val="02409A"/>
                    </a:solidFill>
                  </a:rPr>
                  <a:t>The existence of references to the values in C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b="1" dirty="0"/>
                  <a:t>S</a:t>
                </a:r>
                <a:r>
                  <a:rPr lang="zh-CN" altLang="en-US" b="1" dirty="0"/>
                  <a:t>中的表存在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b="1" dirty="0"/>
                  <a:t>中值的引用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B406A6D-CCEA-80EC-91AB-5C37F8B8D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189" y="4237070"/>
                <a:ext cx="4107537" cy="1104148"/>
              </a:xfrm>
              <a:prstGeom prst="rect">
                <a:avLst/>
              </a:prstGeom>
              <a:blipFill>
                <a:blip r:embed="rId7"/>
                <a:stretch>
                  <a:fillRect l="-1335" r="-445" b="-82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: 圆角 7">
            <a:extLst>
              <a:ext uri="{FF2B5EF4-FFF2-40B4-BE49-F238E27FC236}">
                <a16:creationId xmlns:a16="http://schemas.microsoft.com/office/drawing/2014/main" id="{A8AE35BA-0CF3-85A1-E0C7-2234B5A52AC4}"/>
              </a:ext>
            </a:extLst>
          </p:cNvPr>
          <p:cNvSpPr/>
          <p:nvPr/>
        </p:nvSpPr>
        <p:spPr>
          <a:xfrm>
            <a:off x="387830" y="4237070"/>
            <a:ext cx="3848582" cy="120032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CCB66B5-59CC-26FD-AAFA-2948F37F6C39}"/>
              </a:ext>
            </a:extLst>
          </p:cNvPr>
          <p:cNvSpPr/>
          <p:nvPr/>
        </p:nvSpPr>
        <p:spPr>
          <a:xfrm>
            <a:off x="4864189" y="4203008"/>
            <a:ext cx="3978059" cy="120032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C494C69-49AB-B1FC-9DA9-CCD94ECFBB6E}"/>
              </a:ext>
            </a:extLst>
          </p:cNvPr>
          <p:cNvSpPr txBox="1"/>
          <p:nvPr/>
        </p:nvSpPr>
        <p:spPr>
          <a:xfrm>
            <a:off x="3839361" y="3244335"/>
            <a:ext cx="1487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考虑两方面</a:t>
            </a:r>
            <a:endParaRPr lang="zh-CN" altLang="en-US" dirty="0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E528DCC8-52D3-6FF7-6169-CE3BF484710D}"/>
              </a:ext>
            </a:extLst>
          </p:cNvPr>
          <p:cNvCxnSpPr>
            <a:stCxn id="20" idx="1"/>
            <a:endCxn id="8" idx="0"/>
          </p:cNvCxnSpPr>
          <p:nvPr/>
        </p:nvCxnSpPr>
        <p:spPr>
          <a:xfrm rot="10800000" flipV="1">
            <a:off x="2312121" y="3429000"/>
            <a:ext cx="1527240" cy="80806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06CAA60D-902F-1BC9-CA9E-C44F6B1A085C}"/>
              </a:ext>
            </a:extLst>
          </p:cNvPr>
          <p:cNvCxnSpPr>
            <a:stCxn id="20" idx="3"/>
            <a:endCxn id="18" idx="0"/>
          </p:cNvCxnSpPr>
          <p:nvPr/>
        </p:nvCxnSpPr>
        <p:spPr>
          <a:xfrm>
            <a:off x="5326708" y="3429001"/>
            <a:ext cx="1526511" cy="77400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37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方法建模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73C8E6-6A36-99FC-B784-A72D39E081C0}"/>
              </a:ext>
            </a:extLst>
          </p:cNvPr>
          <p:cNvSpPr txBox="1"/>
          <p:nvPr/>
        </p:nvSpPr>
        <p:spPr>
          <a:xfrm>
            <a:off x="428281" y="853491"/>
            <a:ext cx="7616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特征抽取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Extracted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E937701-6AF8-47DF-A0E3-DF0F91B5E9A4}"/>
                  </a:ext>
                </a:extLst>
              </p:cNvPr>
              <p:cNvSpPr/>
              <p:nvPr/>
            </p:nvSpPr>
            <p:spPr>
              <a:xfrm>
                <a:off x="251404" y="1684488"/>
                <a:ext cx="8449020" cy="7579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b="1" dirty="0"/>
                  <a:t>（</a:t>
                </a:r>
                <a:r>
                  <a:rPr lang="en-US" altLang="zh-CN" b="1" dirty="0"/>
                  <a:t>1</a:t>
                </a:r>
                <a:r>
                  <a:rPr lang="zh-CN" altLang="en-US" b="1" dirty="0"/>
                  <a:t>）使用和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b="1" dirty="0"/>
                  <a:t>相似的列作为自然键（计算</a:t>
                </a:r>
                <a:r>
                  <a:rPr lang="en-US" altLang="zh-CN" b="1" dirty="0"/>
                  <a:t>header</a:t>
                </a:r>
                <a:r>
                  <a:rPr lang="zh-CN" altLang="en-US" b="1" dirty="0"/>
                  <a:t>之间的距离）</a:t>
                </a:r>
                <a:r>
                  <a:rPr lang="en-US" altLang="zh-CN" b="1" dirty="0"/>
                  <a:t>	</a:t>
                </a:r>
              </a:p>
              <a:p>
                <a:pPr marL="742950" lvl="1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1" dirty="0"/>
                  <a:t>计算</a:t>
                </a:r>
                <a:r>
                  <a:rPr lang="en-US" altLang="zh-CN" b="1" dirty="0"/>
                  <a:t>T</a:t>
                </a:r>
                <a:r>
                  <a:rPr lang="en-US" altLang="zh-CN" b="1" baseline="-25000" dirty="0"/>
                  <a:t>1</a:t>
                </a:r>
                <a:r>
                  <a:rPr lang="zh-CN" altLang="en-US" b="1" dirty="0"/>
                  <a:t>和</a:t>
                </a:r>
                <a:r>
                  <a:rPr lang="en-US" altLang="zh-CN" b="1" dirty="0"/>
                  <a:t>T</a:t>
                </a:r>
                <a:r>
                  <a:rPr lang="en-US" altLang="zh-CN" b="1" baseline="-25000" dirty="0"/>
                  <a:t>2</a:t>
                </a:r>
                <a:r>
                  <a:rPr lang="zh-CN" altLang="en-US" b="1" dirty="0"/>
                  <a:t>之间的距离</a:t>
                </a:r>
                <a:r>
                  <a:rPr lang="en-US" altLang="zh-CN" b="1" i="1" dirty="0" err="1"/>
                  <a:t>d</a:t>
                </a:r>
                <a:r>
                  <a:rPr lang="en-US" altLang="zh-CN" b="1" i="1" baseline="-25000" dirty="0" err="1"/>
                  <a:t>TH</a:t>
                </a:r>
                <a:r>
                  <a:rPr lang="en-US" altLang="zh-CN" b="1" i="1" baseline="-25000" dirty="0"/>
                  <a:t> </a:t>
                </a:r>
                <a:r>
                  <a:rPr lang="en-US" altLang="zh-CN" b="1" i="1" dirty="0"/>
                  <a:t>(</a:t>
                </a:r>
                <a:r>
                  <a:rPr lang="en-US" altLang="zh-CN" b="1" dirty="0"/>
                  <a:t>T</a:t>
                </a:r>
                <a:r>
                  <a:rPr lang="en-US" altLang="zh-CN" b="1" baseline="-25000" dirty="0"/>
                  <a:t>1,</a:t>
                </a:r>
                <a:r>
                  <a:rPr lang="en-US" altLang="zh-CN" b="1" dirty="0"/>
                  <a:t> T</a:t>
                </a:r>
                <a:r>
                  <a:rPr lang="en-US" altLang="zh-CN" b="1" baseline="-25000" dirty="0"/>
                  <a:t>2</a:t>
                </a:r>
                <a:r>
                  <a:rPr lang="en-US" altLang="zh-CN" b="1" i="1" dirty="0"/>
                  <a:t>)</a:t>
                </a:r>
                <a:r>
                  <a:rPr lang="zh-CN" altLang="en-US" b="1" dirty="0"/>
                  <a:t>：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E937701-6AF8-47DF-A0E3-DF0F91B5E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04" y="1684488"/>
                <a:ext cx="8449020" cy="757900"/>
              </a:xfrm>
              <a:prstGeom prst="rect">
                <a:avLst/>
              </a:prstGeom>
              <a:blipFill>
                <a:blip r:embed="rId3"/>
                <a:stretch>
                  <a:fillRect l="-577" b="-1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27318B1-A296-47C3-861E-62C2BF271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141" y="2340566"/>
            <a:ext cx="4594585" cy="171385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F81EB23-B50B-47A2-9468-B752C68DCC36}"/>
              </a:ext>
            </a:extLst>
          </p:cNvPr>
          <p:cNvSpPr/>
          <p:nvPr/>
        </p:nvSpPr>
        <p:spPr>
          <a:xfrm>
            <a:off x="428281" y="2646322"/>
            <a:ext cx="38295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2409A"/>
                </a:solidFill>
              </a:rPr>
              <a:t>n,m</a:t>
            </a:r>
            <a:r>
              <a:rPr lang="zh-CN" altLang="en-US" dirty="0">
                <a:solidFill>
                  <a:srgbClr val="02409A"/>
                </a:solidFill>
              </a:rPr>
              <a:t>：两个表头</a:t>
            </a:r>
            <a:r>
              <a:rPr lang="en-US" altLang="zh-CN" dirty="0">
                <a:solidFill>
                  <a:srgbClr val="02409A"/>
                </a:solidFill>
              </a:rPr>
              <a:t>TH</a:t>
            </a:r>
            <a:r>
              <a:rPr lang="en-US" altLang="zh-CN" baseline="-25000" dirty="0">
                <a:solidFill>
                  <a:srgbClr val="02409A"/>
                </a:solidFill>
              </a:rPr>
              <a:t>1</a:t>
            </a:r>
            <a:r>
              <a:rPr lang="en-US" altLang="zh-CN" dirty="0">
                <a:solidFill>
                  <a:srgbClr val="02409A"/>
                </a:solidFill>
              </a:rPr>
              <a:t>TH</a:t>
            </a:r>
            <a:r>
              <a:rPr lang="en-US" altLang="zh-CN" baseline="-25000" dirty="0">
                <a:solidFill>
                  <a:srgbClr val="02409A"/>
                </a:solidFill>
              </a:rPr>
              <a:t>2</a:t>
            </a:r>
            <a:r>
              <a:rPr lang="zh-CN" altLang="en-US" dirty="0">
                <a:solidFill>
                  <a:srgbClr val="02409A"/>
                </a:solidFill>
              </a:rPr>
              <a:t>的最大行列数</a:t>
            </a:r>
            <a:endParaRPr lang="en-US" altLang="zh-CN" dirty="0">
              <a:solidFill>
                <a:srgbClr val="02409A"/>
              </a:solidFill>
            </a:endParaRPr>
          </a:p>
          <a:p>
            <a:r>
              <a:rPr lang="en-US" altLang="zh-CN" dirty="0" err="1">
                <a:solidFill>
                  <a:srgbClr val="02409A"/>
                </a:solidFill>
              </a:rPr>
              <a:t>δs</a:t>
            </a:r>
            <a:r>
              <a:rPr lang="zh-CN" altLang="en-US" dirty="0">
                <a:solidFill>
                  <a:srgbClr val="02409A"/>
                </a:solidFill>
              </a:rPr>
              <a:t>：字符串距离</a:t>
            </a:r>
            <a:endParaRPr lang="en-US" altLang="zh-CN" dirty="0">
              <a:solidFill>
                <a:srgbClr val="02409A"/>
              </a:solidFill>
            </a:endParaRPr>
          </a:p>
          <a:p>
            <a:r>
              <a:rPr lang="en-US" altLang="zh-CN" dirty="0" err="1">
                <a:solidFill>
                  <a:srgbClr val="02409A"/>
                </a:solidFill>
              </a:rPr>
              <a:t>δe</a:t>
            </a:r>
            <a:r>
              <a:rPr lang="zh-CN" altLang="en-US" dirty="0">
                <a:solidFill>
                  <a:srgbClr val="02409A"/>
                </a:solidFill>
              </a:rPr>
              <a:t>：一个单元格和</a:t>
            </a:r>
            <a:r>
              <a:rPr lang="en-US" altLang="zh-CN" dirty="0">
                <a:solidFill>
                  <a:srgbClr val="02409A"/>
                </a:solidFill>
              </a:rPr>
              <a:t>s</a:t>
            </a:r>
            <a:r>
              <a:rPr lang="zh-CN" altLang="en-US" dirty="0">
                <a:solidFill>
                  <a:srgbClr val="02409A"/>
                </a:solidFill>
              </a:rPr>
              <a:t>一个不存在的单元格的距离</a:t>
            </a:r>
            <a:endParaRPr lang="en-US" altLang="zh-CN" dirty="0">
              <a:solidFill>
                <a:srgbClr val="02409A"/>
              </a:solidFill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D21A576A-A67A-4B33-A8F3-3E6361EE3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901953"/>
              </p:ext>
            </p:extLst>
          </p:nvPr>
        </p:nvGraphicFramePr>
        <p:xfrm>
          <a:off x="625995" y="4054418"/>
          <a:ext cx="7892010" cy="2193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205">
                  <a:extLst>
                    <a:ext uri="{9D8B030D-6E8A-4147-A177-3AD203B41FA5}">
                      <a16:colId xmlns:a16="http://schemas.microsoft.com/office/drawing/2014/main" val="74093483"/>
                    </a:ext>
                  </a:extLst>
                </a:gridCol>
                <a:gridCol w="3970116">
                  <a:extLst>
                    <a:ext uri="{9D8B030D-6E8A-4147-A177-3AD203B41FA5}">
                      <a16:colId xmlns:a16="http://schemas.microsoft.com/office/drawing/2014/main" val="1783411966"/>
                    </a:ext>
                  </a:extLst>
                </a:gridCol>
                <a:gridCol w="875962">
                  <a:extLst>
                    <a:ext uri="{9D8B030D-6E8A-4147-A177-3AD203B41FA5}">
                      <a16:colId xmlns:a16="http://schemas.microsoft.com/office/drawing/2014/main" val="3178704815"/>
                    </a:ext>
                  </a:extLst>
                </a:gridCol>
                <a:gridCol w="928727">
                  <a:extLst>
                    <a:ext uri="{9D8B030D-6E8A-4147-A177-3AD203B41FA5}">
                      <a16:colId xmlns:a16="http://schemas.microsoft.com/office/drawing/2014/main" val="324122745"/>
                    </a:ext>
                  </a:extLst>
                </a:gridCol>
              </a:tblGrid>
              <a:tr h="4123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Feature names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IGR</a:t>
                      </a:r>
                      <a:r>
                        <a:rPr lang="en-US" altLang="zh-CN" baseline="-25000" dirty="0"/>
                        <a:t>G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IGR</a:t>
                      </a:r>
                      <a:r>
                        <a:rPr lang="en-US" altLang="zh-CN" baseline="-25000" dirty="0"/>
                        <a:t>L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00961"/>
                  </a:ext>
                </a:extLst>
              </a:tr>
              <a:tr h="386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matches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表集</a:t>
                      </a:r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中与表</a:t>
                      </a:r>
                      <a:r>
                        <a:rPr lang="en-US" altLang="zh-CN" dirty="0"/>
                        <a:t>T</a:t>
                      </a:r>
                      <a:r>
                        <a:rPr lang="zh-CN" altLang="en-US" dirty="0"/>
                        <a:t>在阈值内匹配的表格数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940868"/>
                  </a:ext>
                </a:extLst>
              </a:tr>
              <a:tr h="3889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spatialKeyness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匹配的表格中以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为自然键的表格数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0.040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22336"/>
                  </a:ext>
                </a:extLst>
              </a:tr>
              <a:tr h="1619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nnKey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布尔值，判断是否是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altLang="zh-CN" sz="1800" kern="1200" baseline="-250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最小的表，且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做自然键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57875"/>
                  </a:ext>
                </a:extLst>
              </a:tr>
              <a:tr h="3356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nnDisk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r>
                        <a:rPr lang="zh-CN" altLang="en-US" dirty="0"/>
                        <a:t>和其最近邻的距离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altLang="zh-CN" sz="1800" kern="1200" baseline="-250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0.105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01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91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131902" y="2186985"/>
            <a:ext cx="4880195" cy="2484029"/>
            <a:chOff x="2131902" y="1751811"/>
            <a:chExt cx="4880195" cy="2484029"/>
          </a:xfrm>
        </p:grpSpPr>
        <p:grpSp>
          <p:nvGrpSpPr>
            <p:cNvPr id="64" name="组合 63"/>
            <p:cNvGrpSpPr/>
            <p:nvPr/>
          </p:nvGrpSpPr>
          <p:grpSpPr>
            <a:xfrm>
              <a:off x="2131902" y="1751811"/>
              <a:ext cx="4880195" cy="460375"/>
              <a:chOff x="2318742" y="2198492"/>
              <a:chExt cx="4880195" cy="460375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2692422" y="2198492"/>
                <a:ext cx="4132835" cy="46037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研究背景</a:t>
                </a:r>
                <a:r>
                  <a: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&amp;</a:t>
                </a: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目标</a:t>
                </a:r>
              </a:p>
            </p:txBody>
          </p:sp>
          <p:grpSp>
            <p:nvGrpSpPr>
              <p:cNvPr id="54" name="Google Shape;863;p65"/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55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" name="Google Shape;863;p65"/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62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" name="组合 64"/>
            <p:cNvGrpSpPr/>
            <p:nvPr/>
          </p:nvGrpSpPr>
          <p:grpSpPr>
            <a:xfrm>
              <a:off x="2131902" y="2762993"/>
              <a:ext cx="4880195" cy="461665"/>
              <a:chOff x="2318742" y="2198492"/>
              <a:chExt cx="4880195" cy="461665"/>
            </a:xfrm>
          </p:grpSpPr>
          <p:sp>
            <p:nvSpPr>
              <p:cNvPr id="66" name="文本框 65"/>
              <p:cNvSpPr txBox="1"/>
              <p:nvPr/>
            </p:nvSpPr>
            <p:spPr>
              <a:xfrm>
                <a:off x="2692422" y="2198492"/>
                <a:ext cx="4132835" cy="46166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技术路线</a:t>
                </a:r>
              </a:p>
            </p:txBody>
          </p:sp>
          <p:grpSp>
            <p:nvGrpSpPr>
              <p:cNvPr id="67" name="Google Shape;863;p65"/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71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" name="Google Shape;863;p65"/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69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" name="组合 73"/>
            <p:cNvGrpSpPr/>
            <p:nvPr/>
          </p:nvGrpSpPr>
          <p:grpSpPr>
            <a:xfrm>
              <a:off x="2131902" y="3774175"/>
              <a:ext cx="4880195" cy="461665"/>
              <a:chOff x="2318742" y="2198492"/>
              <a:chExt cx="4880195" cy="461665"/>
            </a:xfrm>
          </p:grpSpPr>
          <p:sp>
            <p:nvSpPr>
              <p:cNvPr id="75" name="文本框 74"/>
              <p:cNvSpPr txBox="1"/>
              <p:nvPr/>
            </p:nvSpPr>
            <p:spPr>
              <a:xfrm>
                <a:off x="2692422" y="2198492"/>
                <a:ext cx="4132835" cy="46166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实验</a:t>
                </a:r>
                <a:r>
                  <a: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&amp;</a:t>
                </a: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总结</a:t>
                </a:r>
              </a:p>
            </p:txBody>
          </p:sp>
          <p:grpSp>
            <p:nvGrpSpPr>
              <p:cNvPr id="76" name="Google Shape;863;p65"/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80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" name="Google Shape;863;p65"/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78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7" name="文本框 36"/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方法建模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73C8E6-6A36-99FC-B784-A72D39E081C0}"/>
              </a:ext>
            </a:extLst>
          </p:cNvPr>
          <p:cNvSpPr txBox="1"/>
          <p:nvPr/>
        </p:nvSpPr>
        <p:spPr>
          <a:xfrm>
            <a:off x="428281" y="853491"/>
            <a:ext cx="7616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特征抽取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Extracted features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FA9ADAC-0216-4075-B30C-16EEF42F2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214" y="6934195"/>
            <a:ext cx="4784601" cy="21264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2809BFF-44B7-411E-92AF-6594CAAF3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947" y="6934195"/>
            <a:ext cx="7952954" cy="14668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E937701-6AF8-47DF-A0E3-DF0F91B5E9A4}"/>
                  </a:ext>
                </a:extLst>
              </p:cNvPr>
              <p:cNvSpPr/>
              <p:nvPr/>
            </p:nvSpPr>
            <p:spPr>
              <a:xfrm>
                <a:off x="251404" y="1684488"/>
                <a:ext cx="8449020" cy="4116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b="1" dirty="0"/>
                  <a:t>（</a:t>
                </a:r>
                <a:r>
                  <a:rPr lang="en-US" altLang="zh-CN" b="1" dirty="0"/>
                  <a:t>2</a:t>
                </a:r>
                <a:r>
                  <a:rPr lang="zh-CN" altLang="en-US" b="1" dirty="0"/>
                  <a:t>）存在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b="1" dirty="0"/>
                  <a:t>中值的引用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E937701-6AF8-47DF-A0E3-DF0F91B5E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04" y="1684488"/>
                <a:ext cx="8449020" cy="411651"/>
              </a:xfrm>
              <a:prstGeom prst="rect">
                <a:avLst/>
              </a:prstGeom>
              <a:blipFill>
                <a:blip r:embed="rId5"/>
                <a:stretch>
                  <a:fillRect l="-577" b="-22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A1FC054-D2C2-2F1C-2F1E-B33337A55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260010"/>
              </p:ext>
            </p:extLst>
          </p:nvPr>
        </p:nvGraphicFramePr>
        <p:xfrm>
          <a:off x="625995" y="2471453"/>
          <a:ext cx="7892010" cy="798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205">
                  <a:extLst>
                    <a:ext uri="{9D8B030D-6E8A-4147-A177-3AD203B41FA5}">
                      <a16:colId xmlns:a16="http://schemas.microsoft.com/office/drawing/2014/main" val="74093483"/>
                    </a:ext>
                  </a:extLst>
                </a:gridCol>
                <a:gridCol w="3970116">
                  <a:extLst>
                    <a:ext uri="{9D8B030D-6E8A-4147-A177-3AD203B41FA5}">
                      <a16:colId xmlns:a16="http://schemas.microsoft.com/office/drawing/2014/main" val="1783411966"/>
                    </a:ext>
                  </a:extLst>
                </a:gridCol>
                <a:gridCol w="875962">
                  <a:extLst>
                    <a:ext uri="{9D8B030D-6E8A-4147-A177-3AD203B41FA5}">
                      <a16:colId xmlns:a16="http://schemas.microsoft.com/office/drawing/2014/main" val="3178704815"/>
                    </a:ext>
                  </a:extLst>
                </a:gridCol>
                <a:gridCol w="928727">
                  <a:extLst>
                    <a:ext uri="{9D8B030D-6E8A-4147-A177-3AD203B41FA5}">
                      <a16:colId xmlns:a16="http://schemas.microsoft.com/office/drawing/2014/main" val="324122745"/>
                    </a:ext>
                  </a:extLst>
                </a:gridCol>
              </a:tblGrid>
              <a:tr h="4123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Feature names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IGR</a:t>
                      </a:r>
                      <a:r>
                        <a:rPr lang="en-US" altLang="zh-CN" baseline="-25000" dirty="0"/>
                        <a:t>G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IGR</a:t>
                      </a:r>
                      <a:r>
                        <a:rPr lang="en-US" altLang="zh-CN" baseline="-25000" dirty="0"/>
                        <a:t>L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00961"/>
                  </a:ext>
                </a:extLst>
              </a:tr>
              <a:tr h="386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referenceCount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在其他表格中提到</a:t>
                      </a:r>
                      <a:r>
                        <a:rPr lang="en-US" altLang="zh-CN" b="0" dirty="0"/>
                        <a:t>c</a:t>
                      </a:r>
                      <a:r>
                        <a:rPr lang="zh-CN" altLang="en-US" b="0" dirty="0"/>
                        <a:t>∈</a:t>
                      </a:r>
                      <a:r>
                        <a:rPr lang="en-US" altLang="zh-CN" b="0" dirty="0"/>
                        <a:t>C</a:t>
                      </a:r>
                      <a:r>
                        <a:rPr lang="zh-CN" altLang="en-US" b="0" dirty="0"/>
                        <a:t>的数量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940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272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A1F7301-FE62-430E-936C-E36BFB4603FC}"/>
              </a:ext>
            </a:extLst>
          </p:cNvPr>
          <p:cNvGrpSpPr/>
          <p:nvPr/>
        </p:nvGrpSpPr>
        <p:grpSpPr>
          <a:xfrm>
            <a:off x="2122163" y="2348556"/>
            <a:ext cx="5644446" cy="2233913"/>
            <a:chOff x="1549246" y="2331574"/>
            <a:chExt cx="5644446" cy="2233913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80846726-3222-471E-B546-44018946E2CF}"/>
                </a:ext>
              </a:extLst>
            </p:cNvPr>
            <p:cNvGrpSpPr/>
            <p:nvPr/>
          </p:nvGrpSpPr>
          <p:grpSpPr>
            <a:xfrm>
              <a:off x="1549246" y="3167389"/>
              <a:ext cx="2520169" cy="523220"/>
              <a:chOff x="1104898" y="1549242"/>
              <a:chExt cx="2520169" cy="523220"/>
            </a:xfrm>
          </p:grpSpPr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9FBE6F7-64D2-43D9-9D56-F406DC540F9C}"/>
                  </a:ext>
                </a:extLst>
              </p:cNvPr>
              <p:cNvSpPr txBox="1"/>
              <p:nvPr/>
            </p:nvSpPr>
            <p:spPr>
              <a:xfrm>
                <a:off x="1463656" y="1549242"/>
                <a:ext cx="21614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</a:t>
                </a:r>
                <a:r>
                  <a:rPr lang="en-US" altLang="zh-CN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思考</a:t>
                </a:r>
              </a:p>
            </p:txBody>
          </p:sp>
          <p:grpSp>
            <p:nvGrpSpPr>
              <p:cNvPr id="45" name="Google Shape;1483;p78">
                <a:extLst>
                  <a:ext uri="{FF2B5EF4-FFF2-40B4-BE49-F238E27FC236}">
                    <a16:creationId xmlns:a16="http://schemas.microsoft.com/office/drawing/2014/main" id="{B3A2D1C0-B7D6-4A50-8964-F9DDCCC5032E}"/>
                  </a:ext>
                </a:extLst>
              </p:cNvPr>
              <p:cNvGrpSpPr/>
              <p:nvPr/>
            </p:nvGrpSpPr>
            <p:grpSpPr>
              <a:xfrm>
                <a:off x="1104898" y="1661974"/>
                <a:ext cx="206582" cy="297757"/>
                <a:chOff x="5083925" y="2066350"/>
                <a:chExt cx="28825" cy="41550"/>
              </a:xfrm>
            </p:grpSpPr>
            <p:sp>
              <p:nvSpPr>
                <p:cNvPr id="46" name="Google Shape;1484;p78">
                  <a:extLst>
                    <a:ext uri="{FF2B5EF4-FFF2-40B4-BE49-F238E27FC236}">
                      <a16:creationId xmlns:a16="http://schemas.microsoft.com/office/drawing/2014/main" id="{0F8B5536-2B2E-4DB7-B5E6-526CE60425E5}"/>
                    </a:ext>
                  </a:extLst>
                </p:cNvPr>
                <p:cNvSpPr/>
                <p:nvPr/>
              </p:nvSpPr>
              <p:spPr>
                <a:xfrm>
                  <a:off x="5084050" y="2066350"/>
                  <a:ext cx="28700" cy="4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662" extrusionOk="0">
                      <a:moveTo>
                        <a:pt x="52" y="1"/>
                      </a:moveTo>
                      <a:cubicBezTo>
                        <a:pt x="27" y="1"/>
                        <a:pt x="0" y="24"/>
                        <a:pt x="0" y="56"/>
                      </a:cubicBezTo>
                      <a:lnTo>
                        <a:pt x="0" y="200"/>
                      </a:lnTo>
                      <a:cubicBezTo>
                        <a:pt x="0" y="243"/>
                        <a:pt x="22" y="279"/>
                        <a:pt x="51" y="308"/>
                      </a:cubicBezTo>
                      <a:lnTo>
                        <a:pt x="700" y="791"/>
                      </a:lnTo>
                      <a:cubicBezTo>
                        <a:pt x="729" y="813"/>
                        <a:pt x="729" y="849"/>
                        <a:pt x="700" y="871"/>
                      </a:cubicBezTo>
                      <a:lnTo>
                        <a:pt x="51" y="1354"/>
                      </a:lnTo>
                      <a:cubicBezTo>
                        <a:pt x="22" y="1383"/>
                        <a:pt x="0" y="1419"/>
                        <a:pt x="0" y="1462"/>
                      </a:cubicBezTo>
                      <a:lnTo>
                        <a:pt x="0" y="1613"/>
                      </a:lnTo>
                      <a:cubicBezTo>
                        <a:pt x="0" y="1639"/>
                        <a:pt x="26" y="1661"/>
                        <a:pt x="51" y="1661"/>
                      </a:cubicBezTo>
                      <a:cubicBezTo>
                        <a:pt x="61" y="1661"/>
                        <a:pt x="71" y="1658"/>
                        <a:pt x="80" y="1649"/>
                      </a:cubicBezTo>
                      <a:lnTo>
                        <a:pt x="1111" y="878"/>
                      </a:lnTo>
                      <a:cubicBezTo>
                        <a:pt x="1147" y="856"/>
                        <a:pt x="1147" y="806"/>
                        <a:pt x="1111" y="784"/>
                      </a:cubicBezTo>
                      <a:lnTo>
                        <a:pt x="80" y="12"/>
                      </a:lnTo>
                      <a:cubicBezTo>
                        <a:pt x="72" y="4"/>
                        <a:pt x="62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024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485;p78">
                  <a:extLst>
                    <a:ext uri="{FF2B5EF4-FFF2-40B4-BE49-F238E27FC236}">
                      <a16:creationId xmlns:a16="http://schemas.microsoft.com/office/drawing/2014/main" id="{E34210D9-5DBF-4ED7-BC03-1B67B3654EBC}"/>
                    </a:ext>
                  </a:extLst>
                </p:cNvPr>
                <p:cNvSpPr/>
                <p:nvPr/>
              </p:nvSpPr>
              <p:spPr>
                <a:xfrm>
                  <a:off x="5083925" y="2081325"/>
                  <a:ext cx="8800" cy="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464" extrusionOk="0">
                      <a:moveTo>
                        <a:pt x="53" y="0"/>
                      </a:moveTo>
                      <a:cubicBezTo>
                        <a:pt x="25" y="0"/>
                        <a:pt x="0" y="24"/>
                        <a:pt x="5" y="55"/>
                      </a:cubicBezTo>
                      <a:lnTo>
                        <a:pt x="5" y="416"/>
                      </a:lnTo>
                      <a:cubicBezTo>
                        <a:pt x="5" y="442"/>
                        <a:pt x="31" y="464"/>
                        <a:pt x="56" y="464"/>
                      </a:cubicBezTo>
                      <a:cubicBezTo>
                        <a:pt x="66" y="464"/>
                        <a:pt x="76" y="460"/>
                        <a:pt x="85" y="452"/>
                      </a:cubicBezTo>
                      <a:lnTo>
                        <a:pt x="323" y="279"/>
                      </a:lnTo>
                      <a:cubicBezTo>
                        <a:pt x="352" y="257"/>
                        <a:pt x="352" y="207"/>
                        <a:pt x="323" y="185"/>
                      </a:cubicBezTo>
                      <a:lnTo>
                        <a:pt x="85" y="12"/>
                      </a:lnTo>
                      <a:cubicBezTo>
                        <a:pt x="75" y="4"/>
                        <a:pt x="63" y="0"/>
                        <a:pt x="53" y="0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6AD9950-EBC2-48DD-8A90-547E7D4AEE0E}"/>
                </a:ext>
              </a:extLst>
            </p:cNvPr>
            <p:cNvSpPr txBox="1"/>
            <p:nvPr/>
          </p:nvSpPr>
          <p:spPr>
            <a:xfrm>
              <a:off x="4426210" y="3887395"/>
              <a:ext cx="2767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总结与思考</a:t>
              </a:r>
              <a:endParaRPr lang="en-US" altLang="zh-CN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6F26D89F-6C6F-4D07-A881-D8855DE7CF7F}"/>
                </a:ext>
              </a:extLst>
            </p:cNvPr>
            <p:cNvSpPr txBox="1"/>
            <p:nvPr/>
          </p:nvSpPr>
          <p:spPr>
            <a:xfrm>
              <a:off x="4426210" y="2474977"/>
              <a:ext cx="2362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endParaRPr lang="en-US" altLang="zh-CN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357AD28-5538-42BC-83AE-EF44F5E6C88E}"/>
                </a:ext>
              </a:extLst>
            </p:cNvPr>
            <p:cNvCxnSpPr>
              <a:cxnSpLocks/>
            </p:cNvCxnSpPr>
            <p:nvPr/>
          </p:nvCxnSpPr>
          <p:spPr>
            <a:xfrm>
              <a:off x="3999083" y="2331574"/>
              <a:ext cx="0" cy="2233913"/>
            </a:xfrm>
            <a:prstGeom prst="line">
              <a:avLst/>
            </a:prstGeom>
            <a:ln w="19050"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实验设置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1E9CD3-0D68-427B-B445-D26ECC5AB7B1}"/>
              </a:ext>
            </a:extLst>
          </p:cNvPr>
          <p:cNvSpPr txBox="1"/>
          <p:nvPr/>
        </p:nvSpPr>
        <p:spPr>
          <a:xfrm>
            <a:off x="428281" y="122053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1CA2E4-9BA9-44C1-B544-764368936413}"/>
              </a:ext>
            </a:extLst>
          </p:cNvPr>
          <p:cNvSpPr txBox="1"/>
          <p:nvPr/>
        </p:nvSpPr>
        <p:spPr>
          <a:xfrm>
            <a:off x="428281" y="375134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对比算法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371134-02EC-468B-8F19-310679C81136}"/>
              </a:ext>
            </a:extLst>
          </p:cNvPr>
          <p:cNvSpPr txBox="1"/>
          <p:nvPr/>
        </p:nvSpPr>
        <p:spPr>
          <a:xfrm>
            <a:off x="5664763" y="1841028"/>
            <a:ext cx="30378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7295 Wikipedia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Arity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：自然键包含的列数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包含一列的最多，两列到多列的很少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00B415F-EE44-200A-C756-09B9B4C05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52" y="1841028"/>
            <a:ext cx="5029511" cy="130807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4C40546-BD3B-703C-1A3C-B9E09698AEFA}"/>
              </a:ext>
            </a:extLst>
          </p:cNvPr>
          <p:cNvSpPr/>
          <p:nvPr/>
        </p:nvSpPr>
        <p:spPr>
          <a:xfrm>
            <a:off x="635252" y="4330893"/>
            <a:ext cx="69056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选择第一个 </a:t>
            </a:r>
            <a:r>
              <a:rPr lang="en-US" altLang="zh-CN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unique column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作为自然键</a:t>
            </a: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UNM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选择第一个 </a:t>
            </a:r>
            <a:r>
              <a:rPr lang="en-US" altLang="zh-CN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non-numeric unique column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作为自然键</a:t>
            </a: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基于查找 </a:t>
            </a:r>
            <a:r>
              <a:rPr lang="en-US" altLang="zh-CN" sz="16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rdfs:label</a:t>
            </a:r>
            <a:r>
              <a:rPr lang="en-US" altLang="zh-CN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属性的启发式方法</a:t>
            </a: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ZH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基于打分的方法，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TableMiner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实验结果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140E7C-217F-47D6-A047-6CF774FE3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30" y="1938945"/>
            <a:ext cx="3970364" cy="225571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85F9D5D-E556-41C9-BF1D-80E7E3B94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550" y="1943309"/>
            <a:ext cx="3970362" cy="22765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A68971D-084E-4DA0-9D15-BBE2EFE16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978" y="4510673"/>
            <a:ext cx="4496190" cy="132599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38DD7DF-EA1C-4780-A1D5-540774F120A2}"/>
              </a:ext>
            </a:extLst>
          </p:cNvPr>
          <p:cNvSpPr txBox="1"/>
          <p:nvPr/>
        </p:nvSpPr>
        <p:spPr>
          <a:xfrm>
            <a:off x="428281" y="853491"/>
            <a:ext cx="4274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Baseline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的对比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指标为 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Recall</a:t>
            </a: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Precision </a:t>
            </a:r>
            <a:endParaRPr lang="en-US" altLang="zh-CN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AE4675F-9559-402B-BE52-47CA3D638D87}"/>
              </a:ext>
            </a:extLst>
          </p:cNvPr>
          <p:cNvCxnSpPr/>
          <p:nvPr/>
        </p:nvCxnSpPr>
        <p:spPr>
          <a:xfrm>
            <a:off x="3537907" y="5582668"/>
            <a:ext cx="431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B0A5D28-75EA-4300-9FA8-E54CA8CEC358}"/>
              </a:ext>
            </a:extLst>
          </p:cNvPr>
          <p:cNvCxnSpPr/>
          <p:nvPr/>
        </p:nvCxnSpPr>
        <p:spPr>
          <a:xfrm>
            <a:off x="4486729" y="5582668"/>
            <a:ext cx="431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F10D953-ADA0-4B1E-894B-597876C6B16C}"/>
              </a:ext>
            </a:extLst>
          </p:cNvPr>
          <p:cNvCxnSpPr/>
          <p:nvPr/>
        </p:nvCxnSpPr>
        <p:spPr>
          <a:xfrm>
            <a:off x="4486729" y="5788408"/>
            <a:ext cx="431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1D09A7AE-0966-0742-DC6F-3B93F58C44F9}"/>
              </a:ext>
            </a:extLst>
          </p:cNvPr>
          <p:cNvSpPr/>
          <p:nvPr/>
        </p:nvSpPr>
        <p:spPr>
          <a:xfrm>
            <a:off x="5192189" y="4759450"/>
            <a:ext cx="35917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local features</a:t>
            </a: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local and temporal features</a:t>
            </a: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spatial features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LTS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full feature set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86CCBBD-1AF3-4BBA-35F2-7084996B2496}"/>
              </a:ext>
            </a:extLst>
          </p:cNvPr>
          <p:cNvSpPr/>
          <p:nvPr/>
        </p:nvSpPr>
        <p:spPr>
          <a:xfrm>
            <a:off x="3477481" y="1666799"/>
            <a:ext cx="3591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i="0" dirty="0">
                <a:solidFill>
                  <a:srgbClr val="000000"/>
                </a:solidFill>
                <a:effectLst/>
                <a:latin typeface="Optima-Regular"/>
              </a:rPr>
              <a:t>Precision-Recall</a:t>
            </a:r>
            <a:r>
              <a:rPr lang="zh-CN" altLang="en-US" sz="16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曲线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5000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总结与思考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850DF9-A6BC-435D-8F82-3FC5AE79543C}"/>
              </a:ext>
            </a:extLst>
          </p:cNvPr>
          <p:cNvSpPr txBox="1"/>
          <p:nvPr/>
        </p:nvSpPr>
        <p:spPr>
          <a:xfrm>
            <a:off x="428281" y="1140753"/>
            <a:ext cx="84261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+mn-ea"/>
              </a:rPr>
              <a:t>本文总结</a:t>
            </a:r>
            <a:endParaRPr lang="en-US" altLang="zh-CN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使用</a:t>
            </a:r>
            <a:r>
              <a:rPr lang="zh-CN" altLang="en-US" b="1" dirty="0">
                <a:latin typeface="+mn-ea"/>
              </a:rPr>
              <a:t>时间稳定性和空间可识别性</a:t>
            </a:r>
            <a:r>
              <a:rPr lang="zh-CN" altLang="en-US" dirty="0">
                <a:latin typeface="+mn-ea"/>
              </a:rPr>
              <a:t>重新定义自然键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使用</a:t>
            </a:r>
            <a:r>
              <a:rPr lang="zh-CN" altLang="en-US" b="1" dirty="0">
                <a:latin typeface="+mn-ea"/>
              </a:rPr>
              <a:t>时间特征和空间特征</a:t>
            </a:r>
            <a:r>
              <a:rPr lang="zh-CN" altLang="en-US" dirty="0">
                <a:latin typeface="+mn-ea"/>
              </a:rPr>
              <a:t>实现自然键发现的分类算法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+mn-ea"/>
              </a:rPr>
              <a:t>思考</a:t>
            </a:r>
            <a:endParaRPr lang="en-US" altLang="zh-CN" b="1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	</a:t>
            </a:r>
            <a:r>
              <a:rPr lang="zh-CN" altLang="en-US" dirty="0">
                <a:latin typeface="+mn-ea"/>
              </a:rPr>
              <a:t>这篇文章新颖的点在于</a:t>
            </a:r>
            <a:r>
              <a:rPr lang="zh-CN" altLang="en-US" b="1" dirty="0">
                <a:latin typeface="+mn-ea"/>
              </a:rPr>
              <a:t>自然键的定义</a:t>
            </a:r>
            <a:r>
              <a:rPr lang="zh-CN" altLang="en-US" dirty="0">
                <a:latin typeface="+mn-ea"/>
              </a:rPr>
              <a:t>脱离了传统数据库，本文的自然键是有意</a:t>
            </a:r>
            <a:r>
              <a:rPr lang="en-US" altLang="zh-CN" dirty="0">
                <a:latin typeface="+mn-ea"/>
              </a:rPr>
              <a:t>	</a:t>
            </a:r>
            <a:r>
              <a:rPr lang="zh-CN" altLang="en-US" dirty="0">
                <a:latin typeface="+mn-ea"/>
              </a:rPr>
              <a:t>义的标识符，可以协助获取更多信息。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	</a:t>
            </a:r>
            <a:r>
              <a:rPr lang="zh-CN" altLang="en-US" dirty="0">
                <a:latin typeface="+mn-ea"/>
              </a:rPr>
              <a:t>不足之处在于</a:t>
            </a:r>
            <a:r>
              <a:rPr lang="zh-CN" altLang="en-US" b="1" dirty="0">
                <a:latin typeface="+mn-ea"/>
              </a:rPr>
              <a:t>没有应用在表格语义解释、表格扩充等实际任务上</a:t>
            </a:r>
            <a:r>
              <a:rPr lang="zh-CN" altLang="en-US" dirty="0">
                <a:latin typeface="+mn-ea"/>
              </a:rPr>
              <a:t>，来证明此</a:t>
            </a:r>
            <a:r>
              <a:rPr lang="en-US" altLang="zh-CN" dirty="0">
                <a:latin typeface="+mn-ea"/>
              </a:rPr>
              <a:t>	</a:t>
            </a:r>
            <a:r>
              <a:rPr lang="zh-CN" altLang="en-US" dirty="0">
                <a:latin typeface="+mn-ea"/>
              </a:rPr>
              <a:t>方法在实际任务中的有效性。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	</a:t>
            </a: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0390A8-A470-4C3C-81BD-F9C2724E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1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C399192-5FE5-4228-92DF-B87720108D6D}"/>
              </a:ext>
            </a:extLst>
          </p:cNvPr>
          <p:cNvGrpSpPr/>
          <p:nvPr/>
        </p:nvGrpSpPr>
        <p:grpSpPr>
          <a:xfrm>
            <a:off x="1900094" y="2312043"/>
            <a:ext cx="6306959" cy="2233913"/>
            <a:chOff x="1549246" y="2295061"/>
            <a:chExt cx="5851403" cy="2233913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FEAEA0E-7D17-47DD-9A49-65F4E98737ED}"/>
                </a:ext>
              </a:extLst>
            </p:cNvPr>
            <p:cNvGrpSpPr/>
            <p:nvPr/>
          </p:nvGrpSpPr>
          <p:grpSpPr>
            <a:xfrm>
              <a:off x="1549246" y="3167389"/>
              <a:ext cx="2323652" cy="954107"/>
              <a:chOff x="1104898" y="1549242"/>
              <a:chExt cx="2323652" cy="954107"/>
            </a:xfrm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1CA3B81-BF9B-417D-B0F2-4D1A5AF00FD4}"/>
                  </a:ext>
                </a:extLst>
              </p:cNvPr>
              <p:cNvSpPr txBox="1"/>
              <p:nvPr/>
            </p:nvSpPr>
            <p:spPr>
              <a:xfrm>
                <a:off x="1463657" y="1549242"/>
                <a:ext cx="196489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研究背景</a:t>
                </a:r>
                <a:r>
                  <a:rPr lang="en-US" altLang="zh-CN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&amp;</a:t>
                </a:r>
                <a:r>
                  <a:rPr lang="zh-CN" altLang="en-US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目标</a:t>
                </a:r>
              </a:p>
            </p:txBody>
          </p:sp>
          <p:grpSp>
            <p:nvGrpSpPr>
              <p:cNvPr id="29" name="Google Shape;1483;p78">
                <a:extLst>
                  <a:ext uri="{FF2B5EF4-FFF2-40B4-BE49-F238E27FC236}">
                    <a16:creationId xmlns:a16="http://schemas.microsoft.com/office/drawing/2014/main" id="{E65DDAE4-FF4E-43D1-A653-6661960A3064}"/>
                  </a:ext>
                </a:extLst>
              </p:cNvPr>
              <p:cNvGrpSpPr/>
              <p:nvPr/>
            </p:nvGrpSpPr>
            <p:grpSpPr>
              <a:xfrm>
                <a:off x="1104898" y="1661974"/>
                <a:ext cx="206582" cy="297757"/>
                <a:chOff x="5083925" y="2066350"/>
                <a:chExt cx="28825" cy="41550"/>
              </a:xfrm>
            </p:grpSpPr>
            <p:sp>
              <p:nvSpPr>
                <p:cNvPr id="30" name="Google Shape;1484;p78">
                  <a:extLst>
                    <a:ext uri="{FF2B5EF4-FFF2-40B4-BE49-F238E27FC236}">
                      <a16:creationId xmlns:a16="http://schemas.microsoft.com/office/drawing/2014/main" id="{3CC906EF-68BE-4E6B-BBA6-CA1FEC0AEAA9}"/>
                    </a:ext>
                  </a:extLst>
                </p:cNvPr>
                <p:cNvSpPr/>
                <p:nvPr/>
              </p:nvSpPr>
              <p:spPr>
                <a:xfrm>
                  <a:off x="5084050" y="2066350"/>
                  <a:ext cx="28700" cy="4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662" extrusionOk="0">
                      <a:moveTo>
                        <a:pt x="52" y="1"/>
                      </a:moveTo>
                      <a:cubicBezTo>
                        <a:pt x="27" y="1"/>
                        <a:pt x="0" y="24"/>
                        <a:pt x="0" y="56"/>
                      </a:cubicBezTo>
                      <a:lnTo>
                        <a:pt x="0" y="200"/>
                      </a:lnTo>
                      <a:cubicBezTo>
                        <a:pt x="0" y="243"/>
                        <a:pt x="22" y="279"/>
                        <a:pt x="51" y="308"/>
                      </a:cubicBezTo>
                      <a:lnTo>
                        <a:pt x="700" y="791"/>
                      </a:lnTo>
                      <a:cubicBezTo>
                        <a:pt x="729" y="813"/>
                        <a:pt x="729" y="849"/>
                        <a:pt x="700" y="871"/>
                      </a:cubicBezTo>
                      <a:lnTo>
                        <a:pt x="51" y="1354"/>
                      </a:lnTo>
                      <a:cubicBezTo>
                        <a:pt x="22" y="1383"/>
                        <a:pt x="0" y="1419"/>
                        <a:pt x="0" y="1462"/>
                      </a:cubicBezTo>
                      <a:lnTo>
                        <a:pt x="0" y="1613"/>
                      </a:lnTo>
                      <a:cubicBezTo>
                        <a:pt x="0" y="1639"/>
                        <a:pt x="26" y="1661"/>
                        <a:pt x="51" y="1661"/>
                      </a:cubicBezTo>
                      <a:cubicBezTo>
                        <a:pt x="61" y="1661"/>
                        <a:pt x="71" y="1658"/>
                        <a:pt x="80" y="1649"/>
                      </a:cubicBezTo>
                      <a:lnTo>
                        <a:pt x="1111" y="878"/>
                      </a:lnTo>
                      <a:cubicBezTo>
                        <a:pt x="1147" y="856"/>
                        <a:pt x="1147" y="806"/>
                        <a:pt x="1111" y="784"/>
                      </a:cubicBezTo>
                      <a:lnTo>
                        <a:pt x="80" y="12"/>
                      </a:lnTo>
                      <a:cubicBezTo>
                        <a:pt x="72" y="4"/>
                        <a:pt x="62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024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485;p78">
                  <a:extLst>
                    <a:ext uri="{FF2B5EF4-FFF2-40B4-BE49-F238E27FC236}">
                      <a16:creationId xmlns:a16="http://schemas.microsoft.com/office/drawing/2014/main" id="{6CC32271-43AA-4E34-AB81-FD6634AEB2DA}"/>
                    </a:ext>
                  </a:extLst>
                </p:cNvPr>
                <p:cNvSpPr/>
                <p:nvPr/>
              </p:nvSpPr>
              <p:spPr>
                <a:xfrm>
                  <a:off x="5083925" y="2081325"/>
                  <a:ext cx="8800" cy="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464" extrusionOk="0">
                      <a:moveTo>
                        <a:pt x="53" y="0"/>
                      </a:moveTo>
                      <a:cubicBezTo>
                        <a:pt x="25" y="0"/>
                        <a:pt x="0" y="24"/>
                        <a:pt x="5" y="55"/>
                      </a:cubicBezTo>
                      <a:lnTo>
                        <a:pt x="5" y="416"/>
                      </a:lnTo>
                      <a:cubicBezTo>
                        <a:pt x="5" y="442"/>
                        <a:pt x="31" y="464"/>
                        <a:pt x="56" y="464"/>
                      </a:cubicBezTo>
                      <a:cubicBezTo>
                        <a:pt x="66" y="464"/>
                        <a:pt x="76" y="460"/>
                        <a:pt x="85" y="452"/>
                      </a:cubicBezTo>
                      <a:lnTo>
                        <a:pt x="323" y="279"/>
                      </a:lnTo>
                      <a:cubicBezTo>
                        <a:pt x="352" y="257"/>
                        <a:pt x="352" y="207"/>
                        <a:pt x="323" y="185"/>
                      </a:cubicBezTo>
                      <a:lnTo>
                        <a:pt x="85" y="12"/>
                      </a:lnTo>
                      <a:cubicBezTo>
                        <a:pt x="75" y="4"/>
                        <a:pt x="63" y="0"/>
                        <a:pt x="53" y="0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921245F-2ECF-46E8-87C1-F363A255CEAD}"/>
                </a:ext>
              </a:extLst>
            </p:cNvPr>
            <p:cNvSpPr txBox="1"/>
            <p:nvPr/>
          </p:nvSpPr>
          <p:spPr>
            <a:xfrm>
              <a:off x="4426208" y="3659832"/>
              <a:ext cx="2270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目标与挑战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FF8C696-A5D1-4897-80EF-75EA44EE7E14}"/>
                </a:ext>
              </a:extLst>
            </p:cNvPr>
            <p:cNvSpPr txBox="1"/>
            <p:nvPr/>
          </p:nvSpPr>
          <p:spPr>
            <a:xfrm>
              <a:off x="4426208" y="2702540"/>
              <a:ext cx="2974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网络表格自然键发现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EE2AF55E-8850-41C0-AE13-EC22642C0A2B}"/>
                </a:ext>
              </a:extLst>
            </p:cNvPr>
            <p:cNvCxnSpPr>
              <a:cxnSpLocks/>
            </p:cNvCxnSpPr>
            <p:nvPr/>
          </p:nvCxnSpPr>
          <p:spPr>
            <a:xfrm>
              <a:off x="4009131" y="2295061"/>
              <a:ext cx="0" cy="2233913"/>
            </a:xfrm>
            <a:prstGeom prst="line">
              <a:avLst/>
            </a:prstGeom>
            <a:ln w="19050"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0FE33FE6-D5BD-4EFF-B31D-119F9E487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914" y="932812"/>
            <a:ext cx="2235413" cy="136470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8281" y="199434"/>
            <a:ext cx="3259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网络表格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733C3D-2922-47AF-96B5-4B4558780D81}"/>
              </a:ext>
            </a:extLst>
          </p:cNvPr>
          <p:cNvSpPr txBox="1"/>
          <p:nvPr/>
        </p:nvSpPr>
        <p:spPr>
          <a:xfrm>
            <a:off x="428281" y="853491"/>
            <a:ext cx="8000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常见的网络表格</a:t>
            </a:r>
            <a:r>
              <a:rPr lang="en-US" altLang="zh-CN" sz="2400" b="1" baseline="30000" dirty="0">
                <a:latin typeface="Calibri" panose="020F0502020204030204" pitchFamily="34" charset="0"/>
                <a:ea typeface="微软雅黑" panose="020B0503020204020204" pitchFamily="34" charset="-122"/>
              </a:rPr>
              <a:t>[1]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：</a:t>
            </a:r>
            <a:endParaRPr lang="en-US" altLang="zh-CN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页脚占位符 2">
            <a:extLst>
              <a:ext uri="{FF2B5EF4-FFF2-40B4-BE49-F238E27FC236}">
                <a16:creationId xmlns:a16="http://schemas.microsoft.com/office/drawing/2014/main" id="{A906FBE7-197D-4B44-BEA1-8123908F4ED5}"/>
              </a:ext>
            </a:extLst>
          </p:cNvPr>
          <p:cNvSpPr txBox="1"/>
          <p:nvPr/>
        </p:nvSpPr>
        <p:spPr>
          <a:xfrm>
            <a:off x="183008" y="6356351"/>
            <a:ext cx="8246114" cy="41580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[1] </a:t>
            </a:r>
            <a:r>
              <a:rPr lang="en-US" altLang="zh-CN" dirty="0" err="1"/>
              <a:t>Lautert</a:t>
            </a:r>
            <a:r>
              <a:rPr lang="en-US" altLang="zh-CN" dirty="0"/>
              <a:t> L R,</a:t>
            </a:r>
            <a:r>
              <a:rPr lang="zh-CN" altLang="en-US" dirty="0"/>
              <a:t> </a:t>
            </a:r>
            <a:r>
              <a:rPr lang="en-US" altLang="zh-CN" dirty="0"/>
              <a:t>et</a:t>
            </a:r>
            <a:r>
              <a:rPr lang="zh-CN" altLang="en-US" dirty="0"/>
              <a:t> </a:t>
            </a:r>
            <a:r>
              <a:rPr lang="en-US" altLang="zh-CN" dirty="0"/>
              <a:t>al.</a:t>
            </a:r>
            <a:r>
              <a:rPr lang="zh-CN" altLang="en-US" dirty="0"/>
              <a:t> </a:t>
            </a:r>
            <a:r>
              <a:rPr lang="en-US" altLang="zh-CN" b="1" i="1" dirty="0">
                <a:solidFill>
                  <a:srgbClr val="02409A"/>
                </a:solidFill>
              </a:rPr>
              <a:t>Web table taxonomy and formalization</a:t>
            </a:r>
            <a:r>
              <a:rPr lang="en-US" altLang="zh-CN" dirty="0"/>
              <a:t>[J]. ACM SIGMOD Record. 2013.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5E6E911-5121-441B-B6D8-0472460CF6E4}"/>
              </a:ext>
            </a:extLst>
          </p:cNvPr>
          <p:cNvSpPr/>
          <p:nvPr/>
        </p:nvSpPr>
        <p:spPr>
          <a:xfrm>
            <a:off x="3510504" y="1366245"/>
            <a:ext cx="1544824" cy="53626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网络表格（</a:t>
            </a:r>
            <a:r>
              <a:rPr lang="en-US" altLang="zh-CN" b="1" dirty="0">
                <a:solidFill>
                  <a:schemeClr val="tx1"/>
                </a:solidFill>
              </a:rPr>
              <a:t>HTML</a:t>
            </a:r>
            <a:r>
              <a:rPr lang="zh-CN" altLang="en-US" b="1" dirty="0">
                <a:solidFill>
                  <a:schemeClr val="tx1"/>
                </a:solidFill>
              </a:rPr>
              <a:t>表格）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2E48DB8-9AAC-4971-8734-6FED19222355}"/>
              </a:ext>
            </a:extLst>
          </p:cNvPr>
          <p:cNvSpPr/>
          <p:nvPr/>
        </p:nvSpPr>
        <p:spPr>
          <a:xfrm>
            <a:off x="1467639" y="2358592"/>
            <a:ext cx="1784731" cy="37688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关系型表格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6982D72-4964-4C70-AAF7-4E6DE6C079BB}"/>
              </a:ext>
            </a:extLst>
          </p:cNvPr>
          <p:cNvSpPr/>
          <p:nvPr/>
        </p:nvSpPr>
        <p:spPr>
          <a:xfrm>
            <a:off x="5632597" y="2358592"/>
            <a:ext cx="1648757" cy="37688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布局表格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4CBF73B-EAA6-4E5B-90BC-74C8DE2D20D4}"/>
              </a:ext>
            </a:extLst>
          </p:cNvPr>
          <p:cNvSpPr/>
          <p:nvPr/>
        </p:nvSpPr>
        <p:spPr>
          <a:xfrm>
            <a:off x="723501" y="3731099"/>
            <a:ext cx="965945" cy="37688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水平型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8133124-AF61-427F-B805-5CACBFC3A274}"/>
              </a:ext>
            </a:extLst>
          </p:cNvPr>
          <p:cNvSpPr/>
          <p:nvPr/>
        </p:nvSpPr>
        <p:spPr>
          <a:xfrm>
            <a:off x="2719787" y="3770609"/>
            <a:ext cx="965945" cy="37688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垂直型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FD54949-CEFD-4A11-A82F-87B6C3FEFCC1}"/>
              </a:ext>
            </a:extLst>
          </p:cNvPr>
          <p:cNvSpPr/>
          <p:nvPr/>
        </p:nvSpPr>
        <p:spPr>
          <a:xfrm>
            <a:off x="2719787" y="4422112"/>
            <a:ext cx="965945" cy="37688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矩阵型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C08CEF-6B89-40D0-A854-AB57BBFC2978}"/>
              </a:ext>
            </a:extLst>
          </p:cNvPr>
          <p:cNvSpPr/>
          <p:nvPr/>
        </p:nvSpPr>
        <p:spPr>
          <a:xfrm>
            <a:off x="6309354" y="4453290"/>
            <a:ext cx="1777427" cy="3064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组织不同元素</a:t>
            </a: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ABAE9C52-B409-4866-90C3-FD018AA7FC38}"/>
              </a:ext>
            </a:extLst>
          </p:cNvPr>
          <p:cNvCxnSpPr>
            <a:cxnSpLocks/>
            <a:stCxn id="24" idx="0"/>
            <a:endCxn id="25" idx="0"/>
          </p:cNvCxnSpPr>
          <p:nvPr/>
        </p:nvCxnSpPr>
        <p:spPr>
          <a:xfrm rot="5400000" flipH="1" flipV="1">
            <a:off x="4408490" y="310107"/>
            <a:ext cx="12700" cy="4096971"/>
          </a:xfrm>
          <a:prstGeom prst="bentConnector3">
            <a:avLst>
              <a:gd name="adj1" fmla="val 1800000"/>
            </a:avLst>
          </a:prstGeom>
          <a:ln w="19050">
            <a:solidFill>
              <a:srgbClr val="0240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09A99B5-800E-41D5-9ABB-72CDC6FEE507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4282916" y="1902506"/>
            <a:ext cx="0" cy="243286"/>
          </a:xfrm>
          <a:prstGeom prst="line">
            <a:avLst/>
          </a:prstGeom>
          <a:ln w="19050">
            <a:solidFill>
              <a:srgbClr val="0240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395A28D0-D09A-40A4-A7F2-6D8993EF6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20" y="2891055"/>
            <a:ext cx="1903996" cy="901656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58942C8C-3D27-44E7-9B6C-DC7A23B99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382" y="2935822"/>
            <a:ext cx="2433948" cy="473688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5E828D95-4A35-4A41-8432-0A77CF7789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7240" y="2923210"/>
            <a:ext cx="1811444" cy="867497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0C47D7FE-447E-4111-9411-92DA41237B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370" y="4201331"/>
            <a:ext cx="2432096" cy="675031"/>
          </a:xfrm>
          <a:prstGeom prst="rect">
            <a:avLst/>
          </a:prstGeom>
        </p:spPr>
      </p:pic>
      <p:sp>
        <p:nvSpPr>
          <p:cNvPr id="78" name="矩形 77">
            <a:extLst>
              <a:ext uri="{FF2B5EF4-FFF2-40B4-BE49-F238E27FC236}">
                <a16:creationId xmlns:a16="http://schemas.microsoft.com/office/drawing/2014/main" id="{7563F050-9A72-4914-812C-1A4ECCD478EA}"/>
              </a:ext>
            </a:extLst>
          </p:cNvPr>
          <p:cNvSpPr/>
          <p:nvPr/>
        </p:nvSpPr>
        <p:spPr>
          <a:xfrm>
            <a:off x="6768665" y="3528326"/>
            <a:ext cx="1452929" cy="27619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导航栏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67881A84-F186-49CB-A537-6E1BE8946369}"/>
              </a:ext>
            </a:extLst>
          </p:cNvPr>
          <p:cNvSpPr/>
          <p:nvPr/>
        </p:nvSpPr>
        <p:spPr>
          <a:xfrm>
            <a:off x="329417" y="2963794"/>
            <a:ext cx="1714771" cy="163885"/>
          </a:xfrm>
          <a:prstGeom prst="rect">
            <a:avLst/>
          </a:prstGeom>
          <a:solidFill>
            <a:schemeClr val="bg2">
              <a:lumMod val="90000"/>
              <a:alpha val="27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FC75A060-6287-486C-93FC-4F89E4D12E56}"/>
              </a:ext>
            </a:extLst>
          </p:cNvPr>
          <p:cNvSpPr/>
          <p:nvPr/>
        </p:nvSpPr>
        <p:spPr>
          <a:xfrm>
            <a:off x="2387825" y="3157828"/>
            <a:ext cx="730943" cy="592847"/>
          </a:xfrm>
          <a:prstGeom prst="rect">
            <a:avLst/>
          </a:prstGeom>
          <a:solidFill>
            <a:schemeClr val="bg2">
              <a:lumMod val="90000"/>
              <a:alpha val="27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052EDEA3-4381-4AC0-92ED-D676016F4604}"/>
              </a:ext>
            </a:extLst>
          </p:cNvPr>
          <p:cNvSpPr/>
          <p:nvPr/>
        </p:nvSpPr>
        <p:spPr>
          <a:xfrm>
            <a:off x="2390291" y="2968474"/>
            <a:ext cx="1731677" cy="189965"/>
          </a:xfrm>
          <a:prstGeom prst="rect">
            <a:avLst/>
          </a:prstGeom>
          <a:solidFill>
            <a:schemeClr val="bg2">
              <a:lumMod val="90000"/>
              <a:alpha val="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C0DB1BE-A93E-44DE-8D03-28247FE7A6BF}"/>
              </a:ext>
            </a:extLst>
          </p:cNvPr>
          <p:cNvSpPr/>
          <p:nvPr/>
        </p:nvSpPr>
        <p:spPr>
          <a:xfrm>
            <a:off x="3121235" y="3158439"/>
            <a:ext cx="1000734" cy="592847"/>
          </a:xfrm>
          <a:prstGeom prst="rect">
            <a:avLst/>
          </a:prstGeom>
          <a:solidFill>
            <a:schemeClr val="bg2">
              <a:lumMod val="90000"/>
              <a:alpha val="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6AF1205-18AA-4D8A-9BCD-315BD13404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9680" y="2930750"/>
            <a:ext cx="1539674" cy="1868248"/>
          </a:xfrm>
          <a:prstGeom prst="rect">
            <a:avLst/>
          </a:prstGeom>
        </p:spPr>
      </p:pic>
      <p:sp>
        <p:nvSpPr>
          <p:cNvPr id="84" name="矩形 83">
            <a:extLst>
              <a:ext uri="{FF2B5EF4-FFF2-40B4-BE49-F238E27FC236}">
                <a16:creationId xmlns:a16="http://schemas.microsoft.com/office/drawing/2014/main" id="{04F91FB9-1F5A-4D9E-8D6F-AFE7BA7CA6CD}"/>
              </a:ext>
            </a:extLst>
          </p:cNvPr>
          <p:cNvSpPr/>
          <p:nvPr/>
        </p:nvSpPr>
        <p:spPr>
          <a:xfrm>
            <a:off x="702390" y="5238234"/>
            <a:ext cx="2935114" cy="3693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2409A"/>
                </a:solidFill>
              </a:rPr>
              <a:t>重点关注水平型关系表格</a:t>
            </a:r>
          </a:p>
        </p:txBody>
      </p:sp>
      <p:sp>
        <p:nvSpPr>
          <p:cNvPr id="85" name="右中括号 84">
            <a:extLst>
              <a:ext uri="{FF2B5EF4-FFF2-40B4-BE49-F238E27FC236}">
                <a16:creationId xmlns:a16="http://schemas.microsoft.com/office/drawing/2014/main" id="{3752062C-3F58-454A-8F54-AE8B9A18837B}"/>
              </a:ext>
            </a:extLst>
          </p:cNvPr>
          <p:cNvSpPr/>
          <p:nvPr/>
        </p:nvSpPr>
        <p:spPr>
          <a:xfrm rot="5400000">
            <a:off x="2144259" y="3202124"/>
            <a:ext cx="179620" cy="3775798"/>
          </a:xfrm>
          <a:prstGeom prst="rightBracket">
            <a:avLst/>
          </a:prstGeom>
          <a:ln w="19050">
            <a:solidFill>
              <a:srgbClr val="0240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26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8281" y="199434"/>
            <a:ext cx="3259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网络表格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733C3D-2922-47AF-96B5-4B4558780D81}"/>
              </a:ext>
            </a:extLst>
          </p:cNvPr>
          <p:cNvSpPr txBox="1"/>
          <p:nvPr/>
        </p:nvSpPr>
        <p:spPr>
          <a:xfrm>
            <a:off x="428281" y="853491"/>
            <a:ext cx="686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数据库模式（</a:t>
            </a: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Schema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）：</a:t>
            </a:r>
            <a:endParaRPr lang="en-US" altLang="zh-CN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1AB8A4-72A3-4EC5-AB7B-82FD9BAFB8BB}"/>
              </a:ext>
            </a:extLst>
          </p:cNvPr>
          <p:cNvSpPr/>
          <p:nvPr/>
        </p:nvSpPr>
        <p:spPr>
          <a:xfrm>
            <a:off x="583352" y="1692738"/>
            <a:ext cx="7193525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/>
              <a:t>Schema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数据类型</a:t>
            </a:r>
            <a:endParaRPr lang="en-US" altLang="zh-CN" dirty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表间关系</a:t>
            </a:r>
            <a:endParaRPr lang="en-US" altLang="zh-CN" dirty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主键（唯一标识一条数据）</a:t>
            </a:r>
            <a:endParaRPr lang="en-US" altLang="zh-CN" dirty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外键（与其他表建立联系）</a:t>
            </a:r>
            <a:endParaRPr lang="en-US" altLang="zh-CN" dirty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······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958FB0-8633-4552-9608-DC983A39F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92517"/>
            <a:ext cx="3556512" cy="2682153"/>
          </a:xfrm>
          <a:prstGeom prst="rect">
            <a:avLst/>
          </a:prstGeom>
        </p:spPr>
      </p:pic>
      <p:sp>
        <p:nvSpPr>
          <p:cNvPr id="8" name="TextBox 24">
            <a:extLst>
              <a:ext uri="{FF2B5EF4-FFF2-40B4-BE49-F238E27FC236}">
                <a16:creationId xmlns:a16="http://schemas.microsoft.com/office/drawing/2014/main" id="{107BA0F2-9773-4387-B73E-8E5E171678DE}"/>
              </a:ext>
            </a:extLst>
          </p:cNvPr>
          <p:cNvSpPr txBox="1"/>
          <p:nvPr/>
        </p:nvSpPr>
        <p:spPr>
          <a:xfrm>
            <a:off x="4564352" y="3956507"/>
            <a:ext cx="35565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数据库中只有三张表的模式图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schema diagram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492D45B-E3AC-4672-B977-B63387604CB6}"/>
              </a:ext>
            </a:extLst>
          </p:cNvPr>
          <p:cNvCxnSpPr>
            <a:cxnSpLocks/>
          </p:cNvCxnSpPr>
          <p:nvPr/>
        </p:nvCxnSpPr>
        <p:spPr>
          <a:xfrm>
            <a:off x="428281" y="4784708"/>
            <a:ext cx="8272143" cy="0"/>
          </a:xfrm>
          <a:prstGeom prst="line">
            <a:avLst/>
          </a:prstGeom>
          <a:ln w="19050">
            <a:solidFill>
              <a:srgbClr val="02409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0D317F3E-0928-4154-AB74-A5D2D983C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808" y="4925590"/>
            <a:ext cx="1903996" cy="90165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8CE75B0-DFE8-46A7-BDFD-4F1F56BB92BA}"/>
              </a:ext>
            </a:extLst>
          </p:cNvPr>
          <p:cNvSpPr/>
          <p:nvPr/>
        </p:nvSpPr>
        <p:spPr>
          <a:xfrm>
            <a:off x="384549" y="4995352"/>
            <a:ext cx="5025651" cy="757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/>
              <a:t>网络表格需要手动</a:t>
            </a:r>
            <a:r>
              <a:rPr lang="en-US" altLang="zh-CN" b="1" dirty="0"/>
              <a:t>/</a:t>
            </a:r>
            <a:r>
              <a:rPr lang="zh-CN" altLang="en-US" b="1" dirty="0"/>
              <a:t>使用自动方法来识别表格的语义信息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509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图片 77">
            <a:extLst>
              <a:ext uri="{FF2B5EF4-FFF2-40B4-BE49-F238E27FC236}">
                <a16:creationId xmlns:a16="http://schemas.microsoft.com/office/drawing/2014/main" id="{A7DBD9ED-A25F-4F38-9F96-08A2C250BB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6224"/>
          <a:stretch/>
        </p:blipFill>
        <p:spPr>
          <a:xfrm>
            <a:off x="6417115" y="3576535"/>
            <a:ext cx="2133937" cy="927106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33A43A28-ED93-4939-9898-A82D5CFC9D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734" b="11331"/>
          <a:stretch/>
        </p:blipFill>
        <p:spPr>
          <a:xfrm>
            <a:off x="300089" y="3690929"/>
            <a:ext cx="2109918" cy="87998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8281" y="199434"/>
            <a:ext cx="3259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网络表格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A5BEBE-72CC-459C-BD12-AAE53222C0E8}"/>
              </a:ext>
            </a:extLst>
          </p:cNvPr>
          <p:cNvSpPr/>
          <p:nvPr/>
        </p:nvSpPr>
        <p:spPr>
          <a:xfrm>
            <a:off x="527407" y="1476828"/>
            <a:ext cx="5715738" cy="1451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列类型标注（</a:t>
            </a:r>
            <a:r>
              <a:rPr lang="en-US" altLang="zh-CN" b="1" dirty="0"/>
              <a:t>Column-Type Annotation</a:t>
            </a:r>
            <a:r>
              <a:rPr lang="zh-CN" altLang="en-US" b="1" dirty="0"/>
              <a:t>，</a:t>
            </a:r>
            <a:r>
              <a:rPr lang="en-US" altLang="zh-CN" b="1" dirty="0"/>
              <a:t>CTA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列关系标注（</a:t>
            </a:r>
            <a:r>
              <a:rPr lang="en-US" altLang="zh-CN" b="1" dirty="0"/>
              <a:t>Columns-Property Annotation</a:t>
            </a:r>
            <a:r>
              <a:rPr lang="zh-CN" altLang="en-US" b="1" dirty="0"/>
              <a:t>，</a:t>
            </a:r>
            <a:r>
              <a:rPr lang="en-US" altLang="zh-CN" b="1" dirty="0"/>
              <a:t>CPA</a:t>
            </a:r>
            <a:r>
              <a:rPr lang="zh-CN" altLang="en-US" b="1" dirty="0"/>
              <a:t>）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单元格实体标注（</a:t>
            </a:r>
            <a:r>
              <a:rPr lang="en-US" altLang="zh-CN" b="1" dirty="0"/>
              <a:t>Cell-Entity Annotation</a:t>
            </a:r>
            <a:r>
              <a:rPr lang="zh-CN" altLang="en-US" b="1" dirty="0"/>
              <a:t>，</a:t>
            </a:r>
            <a:r>
              <a:rPr lang="en-US" altLang="zh-CN" b="1" dirty="0"/>
              <a:t> CEA 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······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733C3D-2922-47AF-96B5-4B4558780D81}"/>
              </a:ext>
            </a:extLst>
          </p:cNvPr>
          <p:cNvSpPr txBox="1"/>
          <p:nvPr/>
        </p:nvSpPr>
        <p:spPr>
          <a:xfrm>
            <a:off x="428281" y="853491"/>
            <a:ext cx="5082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获取网络表格知识的相关技术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FF83C9-F7A2-4DED-B807-D574C4DDEF9B}"/>
              </a:ext>
            </a:extLst>
          </p:cNvPr>
          <p:cNvSpPr/>
          <p:nvPr/>
        </p:nvSpPr>
        <p:spPr>
          <a:xfrm>
            <a:off x="6102540" y="1667354"/>
            <a:ext cx="28595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主列检测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Core Column Detection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DA2B52A6-6C70-41F0-A47C-84C67D20D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32180"/>
              </p:ext>
            </p:extLst>
          </p:nvPr>
        </p:nvGraphicFramePr>
        <p:xfrm>
          <a:off x="3175723" y="3449203"/>
          <a:ext cx="280036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770">
                  <a:extLst>
                    <a:ext uri="{9D8B030D-6E8A-4147-A177-3AD203B41FA5}">
                      <a16:colId xmlns:a16="http://schemas.microsoft.com/office/drawing/2014/main" val="1651526724"/>
                    </a:ext>
                  </a:extLst>
                </a:gridCol>
                <a:gridCol w="1001963">
                  <a:extLst>
                    <a:ext uri="{9D8B030D-6E8A-4147-A177-3AD203B41FA5}">
                      <a16:colId xmlns:a16="http://schemas.microsoft.com/office/drawing/2014/main" val="1625798283"/>
                    </a:ext>
                  </a:extLst>
                </a:gridCol>
                <a:gridCol w="898635">
                  <a:extLst>
                    <a:ext uri="{9D8B030D-6E8A-4147-A177-3AD203B41FA5}">
                      <a16:colId xmlns:a16="http://schemas.microsoft.com/office/drawing/2014/main" val="1283449300"/>
                    </a:ext>
                  </a:extLst>
                </a:gridCol>
              </a:tblGrid>
              <a:tr h="2735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Country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Area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Capital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225629"/>
                  </a:ext>
                </a:extLst>
              </a:tr>
              <a:tr h="2735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Egypt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1,010,408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Cairo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081805"/>
                  </a:ext>
                </a:extLst>
              </a:tr>
              <a:tr h="2735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Germany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357,386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Berlin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466775"/>
                  </a:ext>
                </a:extLst>
              </a:tr>
            </a:tbl>
          </a:graphicData>
        </a:graphic>
      </p:graphicFrame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6A33A68-4A21-466B-A02A-C191606D1EE8}"/>
              </a:ext>
            </a:extLst>
          </p:cNvPr>
          <p:cNvCxnSpPr>
            <a:cxnSpLocks/>
          </p:cNvCxnSpPr>
          <p:nvPr/>
        </p:nvCxnSpPr>
        <p:spPr>
          <a:xfrm flipH="1">
            <a:off x="3616748" y="4352750"/>
            <a:ext cx="1" cy="47862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A768FF88-624E-4DCB-B10B-6DC3BDD83CA6}"/>
              </a:ext>
            </a:extLst>
          </p:cNvPr>
          <p:cNvSpPr/>
          <p:nvPr/>
        </p:nvSpPr>
        <p:spPr>
          <a:xfrm>
            <a:off x="3175723" y="4063215"/>
            <a:ext cx="882049" cy="30038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D40CC732-A93D-47DD-8441-DF33845F24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5755"/>
          <a:stretch/>
        </p:blipFill>
        <p:spPr>
          <a:xfrm>
            <a:off x="3203516" y="5107432"/>
            <a:ext cx="2167498" cy="946193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82D150B8-2A18-4B2C-B3CE-F1EC54BDC7B1}"/>
              </a:ext>
            </a:extLst>
          </p:cNvPr>
          <p:cNvSpPr/>
          <p:nvPr/>
        </p:nvSpPr>
        <p:spPr>
          <a:xfrm>
            <a:off x="3237076" y="5120914"/>
            <a:ext cx="2133938" cy="914400"/>
          </a:xfrm>
          <a:prstGeom prst="rect">
            <a:avLst/>
          </a:prstGeom>
          <a:noFill/>
          <a:ln w="19050">
            <a:solidFill>
              <a:srgbClr val="02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9ABFFA2-9FC9-4DF7-A79E-1FD88C775017}"/>
              </a:ext>
            </a:extLst>
          </p:cNvPr>
          <p:cNvSpPr/>
          <p:nvPr/>
        </p:nvSpPr>
        <p:spPr>
          <a:xfrm>
            <a:off x="3117745" y="5987418"/>
            <a:ext cx="30446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 </a:t>
            </a:r>
            <a:r>
              <a:rPr lang="en-US" altLang="zh-CN" sz="1400" b="1" dirty="0">
                <a:solidFill>
                  <a:srgbClr val="02409A"/>
                </a:solidFill>
              </a:rPr>
              <a:t>https://www.wikidata.org/wiki/Q183</a:t>
            </a:r>
            <a:endParaRPr lang="zh-CN" altLang="en-US" sz="14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63C45ED-8AEE-45F6-A5EC-5882F74B3F03}"/>
              </a:ext>
            </a:extLst>
          </p:cNvPr>
          <p:cNvSpPr/>
          <p:nvPr/>
        </p:nvSpPr>
        <p:spPr>
          <a:xfrm>
            <a:off x="3152031" y="4813137"/>
            <a:ext cx="20900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单元格实体标注（</a:t>
            </a:r>
            <a:r>
              <a:rPr lang="en-US" altLang="zh-CN" sz="1400" b="1" dirty="0"/>
              <a:t>CEA</a:t>
            </a:r>
            <a:r>
              <a:rPr lang="zh-CN" altLang="en-US" sz="1400" b="1" dirty="0"/>
              <a:t>）</a:t>
            </a:r>
            <a:endParaRPr lang="zh-CN" altLang="en-US" sz="14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E2DB62A-F59E-471D-8DFE-B54EFAD795C5}"/>
              </a:ext>
            </a:extLst>
          </p:cNvPr>
          <p:cNvSpPr/>
          <p:nvPr/>
        </p:nvSpPr>
        <p:spPr>
          <a:xfrm>
            <a:off x="3134651" y="3412158"/>
            <a:ext cx="981100" cy="100370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292881E-A3B8-4A0C-8480-355B308D473E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2517003" y="3914010"/>
            <a:ext cx="617648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15F13F0A-CC01-419E-856E-049EA43E45D3}"/>
              </a:ext>
            </a:extLst>
          </p:cNvPr>
          <p:cNvSpPr/>
          <p:nvPr/>
        </p:nvSpPr>
        <p:spPr>
          <a:xfrm>
            <a:off x="291376" y="3678429"/>
            <a:ext cx="2133938" cy="914400"/>
          </a:xfrm>
          <a:prstGeom prst="rect">
            <a:avLst/>
          </a:prstGeom>
          <a:noFill/>
          <a:ln w="19050">
            <a:solidFill>
              <a:srgbClr val="02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6190FBF-BE0C-4561-9314-3AAE4E4CA5C0}"/>
              </a:ext>
            </a:extLst>
          </p:cNvPr>
          <p:cNvSpPr/>
          <p:nvPr/>
        </p:nvSpPr>
        <p:spPr>
          <a:xfrm>
            <a:off x="101089" y="4637781"/>
            <a:ext cx="3135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 </a:t>
            </a:r>
            <a:r>
              <a:rPr lang="en-US" altLang="zh-CN" sz="1400" b="1" dirty="0">
                <a:solidFill>
                  <a:srgbClr val="02409A"/>
                </a:solidFill>
              </a:rPr>
              <a:t>https://www.wikidata.org/wiki/Q6256</a:t>
            </a:r>
            <a:endParaRPr lang="zh-CN" altLang="en-US" sz="14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DA28483-ED0E-46FE-9AC9-47A082070E35}"/>
              </a:ext>
            </a:extLst>
          </p:cNvPr>
          <p:cNvSpPr/>
          <p:nvPr/>
        </p:nvSpPr>
        <p:spPr>
          <a:xfrm>
            <a:off x="206331" y="3370652"/>
            <a:ext cx="1719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列类型标注（</a:t>
            </a:r>
            <a:r>
              <a:rPr lang="en-US" altLang="zh-CN" sz="1400" b="1" dirty="0"/>
              <a:t>CTA</a:t>
            </a:r>
            <a:r>
              <a:rPr lang="zh-CN" altLang="en-US" sz="1400" b="1" dirty="0"/>
              <a:t>）</a:t>
            </a:r>
            <a:endParaRPr lang="zh-CN" altLang="en-US" sz="14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2CE30AB-87EE-470A-BA29-86B88DFBA3F9}"/>
              </a:ext>
            </a:extLst>
          </p:cNvPr>
          <p:cNvSpPr/>
          <p:nvPr/>
        </p:nvSpPr>
        <p:spPr>
          <a:xfrm>
            <a:off x="5054891" y="3361842"/>
            <a:ext cx="947420" cy="1118909"/>
          </a:xfrm>
          <a:prstGeom prst="rect">
            <a:avLst/>
          </a:prstGeom>
          <a:noFill/>
          <a:ln w="19050">
            <a:solidFill>
              <a:srgbClr val="02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028DD3A-8892-4ED0-B3E9-911C385C75E3}"/>
              </a:ext>
            </a:extLst>
          </p:cNvPr>
          <p:cNvSpPr/>
          <p:nvPr/>
        </p:nvSpPr>
        <p:spPr>
          <a:xfrm>
            <a:off x="3072135" y="3332055"/>
            <a:ext cx="1089223" cy="1148696"/>
          </a:xfrm>
          <a:prstGeom prst="rect">
            <a:avLst/>
          </a:prstGeom>
          <a:noFill/>
          <a:ln w="19050">
            <a:solidFill>
              <a:srgbClr val="02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BD2F231E-BDBD-427F-8129-3D7C2123182C}"/>
              </a:ext>
            </a:extLst>
          </p:cNvPr>
          <p:cNvCxnSpPr>
            <a:stCxn id="64" idx="0"/>
            <a:endCxn id="63" idx="0"/>
          </p:cNvCxnSpPr>
          <p:nvPr/>
        </p:nvCxnSpPr>
        <p:spPr>
          <a:xfrm rot="16200000" flipH="1">
            <a:off x="4557780" y="2391021"/>
            <a:ext cx="29787" cy="1911854"/>
          </a:xfrm>
          <a:prstGeom prst="curvedConnector3">
            <a:avLst>
              <a:gd name="adj1" fmla="val -767449"/>
            </a:avLst>
          </a:prstGeom>
          <a:ln w="19050">
            <a:solidFill>
              <a:srgbClr val="02409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0177F0DC-D912-4742-A5A6-154D61CD4FEB}"/>
              </a:ext>
            </a:extLst>
          </p:cNvPr>
          <p:cNvSpPr/>
          <p:nvPr/>
        </p:nvSpPr>
        <p:spPr>
          <a:xfrm>
            <a:off x="6431444" y="3582888"/>
            <a:ext cx="2133938" cy="914400"/>
          </a:xfrm>
          <a:prstGeom prst="rect">
            <a:avLst/>
          </a:prstGeom>
          <a:noFill/>
          <a:ln w="19050">
            <a:solidFill>
              <a:srgbClr val="02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5E3F60F-9DE6-4C74-BDDC-304868C18483}"/>
              </a:ext>
            </a:extLst>
          </p:cNvPr>
          <p:cNvSpPr/>
          <p:nvPr/>
        </p:nvSpPr>
        <p:spPr>
          <a:xfrm>
            <a:off x="5688590" y="4551629"/>
            <a:ext cx="3135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 </a:t>
            </a:r>
            <a:r>
              <a:rPr lang="en-US" altLang="zh-CN" sz="1400" b="1" dirty="0">
                <a:solidFill>
                  <a:srgbClr val="02409A"/>
                </a:solidFill>
              </a:rPr>
              <a:t>https://www.wikidata.org/wiki/Q5119</a:t>
            </a:r>
            <a:endParaRPr lang="zh-CN" altLang="en-US" sz="14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ACB5E31-9515-4537-B02F-41EAA4EFCDEA}"/>
              </a:ext>
            </a:extLst>
          </p:cNvPr>
          <p:cNvSpPr/>
          <p:nvPr/>
        </p:nvSpPr>
        <p:spPr>
          <a:xfrm>
            <a:off x="6346399" y="3275111"/>
            <a:ext cx="17289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列关系标注（</a:t>
            </a:r>
            <a:r>
              <a:rPr lang="en-US" altLang="zh-CN" sz="1400" b="1" dirty="0"/>
              <a:t>CPA</a:t>
            </a:r>
            <a:r>
              <a:rPr lang="zh-CN" altLang="en-US" sz="1400" b="1" dirty="0"/>
              <a:t>）</a:t>
            </a:r>
            <a:endParaRPr lang="zh-CN" altLang="en-US" sz="1400" dirty="0"/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0ACA4E28-3793-45AB-815E-6993EACC56D9}"/>
              </a:ext>
            </a:extLst>
          </p:cNvPr>
          <p:cNvCxnSpPr>
            <a:cxnSpLocks/>
            <a:endCxn id="75" idx="0"/>
          </p:cNvCxnSpPr>
          <p:nvPr/>
        </p:nvCxnSpPr>
        <p:spPr>
          <a:xfrm rot="16200000" flipH="1">
            <a:off x="5771685" y="1835897"/>
            <a:ext cx="153889" cy="2724538"/>
          </a:xfrm>
          <a:prstGeom prst="bentConnector3">
            <a:avLst>
              <a:gd name="adj1" fmla="val -97326"/>
            </a:avLst>
          </a:prstGeom>
          <a:ln w="19050">
            <a:solidFill>
              <a:srgbClr val="0240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右中括号 88">
            <a:extLst>
              <a:ext uri="{FF2B5EF4-FFF2-40B4-BE49-F238E27FC236}">
                <a16:creationId xmlns:a16="http://schemas.microsoft.com/office/drawing/2014/main" id="{D068C87A-07D6-45DB-AE19-DABF4A11B245}"/>
              </a:ext>
            </a:extLst>
          </p:cNvPr>
          <p:cNvSpPr/>
          <p:nvPr/>
        </p:nvSpPr>
        <p:spPr>
          <a:xfrm>
            <a:off x="6102540" y="1576766"/>
            <a:ext cx="74244" cy="965399"/>
          </a:xfrm>
          <a:prstGeom prst="rightBracket">
            <a:avLst/>
          </a:prstGeom>
          <a:ln w="19050">
            <a:solidFill>
              <a:srgbClr val="0240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70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8281" y="199434"/>
            <a:ext cx="3259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主列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DDA9C65-60A4-48F7-B4FA-259F7A973BE9}"/>
              </a:ext>
            </a:extLst>
          </p:cNvPr>
          <p:cNvSpPr txBox="1"/>
          <p:nvPr/>
        </p:nvSpPr>
        <p:spPr>
          <a:xfrm>
            <a:off x="428281" y="853491"/>
            <a:ext cx="8368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主列定义：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51569F7-C65C-4578-9CAF-38FD8CA1EA8A}"/>
              </a:ext>
            </a:extLst>
          </p:cNvPr>
          <p:cNvSpPr/>
          <p:nvPr/>
        </p:nvSpPr>
        <p:spPr>
          <a:xfrm>
            <a:off x="396531" y="4552830"/>
            <a:ext cx="3945994" cy="1451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/>
              <a:t>主列检测方法</a:t>
            </a:r>
            <a:endParaRPr lang="en-US" altLang="zh-CN" b="1" dirty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最左侧的列</a:t>
            </a:r>
            <a:endParaRPr lang="en-US" altLang="zh-CN" dirty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最多 </a:t>
            </a:r>
            <a:r>
              <a:rPr lang="en-US" altLang="zh-CN" dirty="0"/>
              <a:t>unique value </a:t>
            </a:r>
            <a:r>
              <a:rPr lang="zh-CN" altLang="en-US" dirty="0"/>
              <a:t>的列</a:t>
            </a:r>
            <a:endParaRPr lang="en-US" altLang="zh-CN" dirty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······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5E16FE1-660F-43CC-A0F4-1959553514CF}"/>
              </a:ext>
            </a:extLst>
          </p:cNvPr>
          <p:cNvSpPr txBox="1"/>
          <p:nvPr/>
        </p:nvSpPr>
        <p:spPr>
          <a:xfrm>
            <a:off x="4143400" y="4527580"/>
            <a:ext cx="4482160" cy="1450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Calibri" panose="020F0502020204030204" pitchFamily="34" charset="0"/>
                <a:ea typeface="微软雅黑" panose="020B0503020204020204" pitchFamily="34" charset="-122"/>
              </a:rPr>
              <a:t>问题</a:t>
            </a:r>
            <a:endParaRPr lang="en-US" altLang="zh-CN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  <a:latin typeface="Arial" panose="020B0604020202020204" pitchFamily="34" charset="0"/>
              </a:rPr>
              <a:t>主列发现方法通常会丢弃数字列，如赛事的年份这种有意义的标识符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主列也可能有多个列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D8E4B1-459E-466D-A704-DDE3CB9BBC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08" t="17295" r="9387" b="20115"/>
          <a:stretch/>
        </p:blipFill>
        <p:spPr>
          <a:xfrm>
            <a:off x="1631761" y="2075732"/>
            <a:ext cx="5898582" cy="118500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3F40F927-D1AE-4952-ACC3-8E84C592292F}"/>
              </a:ext>
            </a:extLst>
          </p:cNvPr>
          <p:cNvSpPr/>
          <p:nvPr/>
        </p:nvSpPr>
        <p:spPr>
          <a:xfrm>
            <a:off x="1631761" y="2048702"/>
            <a:ext cx="1134105" cy="11992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17C0837-40EC-42F0-A632-131181AFF558}"/>
              </a:ext>
            </a:extLst>
          </p:cNvPr>
          <p:cNvSpPr/>
          <p:nvPr/>
        </p:nvSpPr>
        <p:spPr>
          <a:xfrm>
            <a:off x="1565830" y="1618835"/>
            <a:ext cx="2478485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/>
              <a:t>主列</a:t>
            </a:r>
            <a:endParaRPr lang="en-US" altLang="zh-CN" b="1" dirty="0"/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203D321D-1837-4D2B-A451-E989DCE9F713}"/>
              </a:ext>
            </a:extLst>
          </p:cNvPr>
          <p:cNvCxnSpPr>
            <a:cxnSpLocks/>
            <a:stCxn id="38" idx="0"/>
          </p:cNvCxnSpPr>
          <p:nvPr/>
        </p:nvCxnSpPr>
        <p:spPr>
          <a:xfrm rot="16200000" flipH="1">
            <a:off x="2751202" y="1496313"/>
            <a:ext cx="52945" cy="1157723"/>
          </a:xfrm>
          <a:prstGeom prst="curvedConnector3">
            <a:avLst>
              <a:gd name="adj1" fmla="val -31663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DF615D04-EC91-4D80-9CE0-7DA67089B738}"/>
              </a:ext>
            </a:extLst>
          </p:cNvPr>
          <p:cNvCxnSpPr>
            <a:cxnSpLocks/>
            <a:stCxn id="38" idx="0"/>
          </p:cNvCxnSpPr>
          <p:nvPr/>
        </p:nvCxnSpPr>
        <p:spPr>
          <a:xfrm rot="16200000" flipH="1">
            <a:off x="3337282" y="910233"/>
            <a:ext cx="61339" cy="2338276"/>
          </a:xfrm>
          <a:prstGeom prst="curvedConnector3">
            <a:avLst>
              <a:gd name="adj1" fmla="val -4348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1C9D64D7-C330-40A2-B15F-1725E185A93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02028" y="-47983"/>
            <a:ext cx="50308" cy="4256738"/>
          </a:xfrm>
          <a:prstGeom prst="curvedConnector3">
            <a:avLst>
              <a:gd name="adj1" fmla="val -802775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图片 67">
            <a:extLst>
              <a:ext uri="{FF2B5EF4-FFF2-40B4-BE49-F238E27FC236}">
                <a16:creationId xmlns:a16="http://schemas.microsoft.com/office/drawing/2014/main" id="{00FC10DF-6429-4695-8D33-A7C7687C55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460" r="-750"/>
          <a:stretch/>
        </p:blipFill>
        <p:spPr>
          <a:xfrm>
            <a:off x="1547725" y="3460888"/>
            <a:ext cx="1129771" cy="772197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7B65CEA4-390C-400A-AB8A-3368A97893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9069"/>
          <a:stretch/>
        </p:blipFill>
        <p:spPr>
          <a:xfrm>
            <a:off x="2939386" y="3444768"/>
            <a:ext cx="929351" cy="760356"/>
          </a:xfrm>
          <a:prstGeom prst="rect">
            <a:avLst/>
          </a:prstGeom>
        </p:spPr>
      </p:pic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6053A038-3916-4816-8BD3-8192997990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5" r="7346"/>
          <a:stretch/>
        </p:blipFill>
        <p:spPr bwMode="auto">
          <a:xfrm>
            <a:off x="4254476" y="3444768"/>
            <a:ext cx="1153957" cy="76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oto of Zayat Stables, LLC">
            <a:extLst>
              <a:ext uri="{FF2B5EF4-FFF2-40B4-BE49-F238E27FC236}">
                <a16:creationId xmlns:a16="http://schemas.microsoft.com/office/drawing/2014/main" id="{2B8465E9-B236-4005-AEF2-105AAA0878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" b="5746"/>
          <a:stretch/>
        </p:blipFill>
        <p:spPr bwMode="auto">
          <a:xfrm>
            <a:off x="6013166" y="3445700"/>
            <a:ext cx="1028638" cy="74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矩形 69">
            <a:extLst>
              <a:ext uri="{FF2B5EF4-FFF2-40B4-BE49-F238E27FC236}">
                <a16:creationId xmlns:a16="http://schemas.microsoft.com/office/drawing/2014/main" id="{05E619DF-E1FB-4F91-B6B4-3CD1BB3F4B20}"/>
              </a:ext>
            </a:extLst>
          </p:cNvPr>
          <p:cNvSpPr/>
          <p:nvPr/>
        </p:nvSpPr>
        <p:spPr>
          <a:xfrm>
            <a:off x="3153308" y="880023"/>
            <a:ext cx="5990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“a column that lists the entities the table is about”</a:t>
            </a:r>
          </a:p>
          <a:p>
            <a:pPr algn="ctr"/>
            <a:r>
              <a:rPr lang="zh-CN" altLang="zh-CN" b="1" dirty="0"/>
              <a:t>一个最能描述表格</a:t>
            </a:r>
            <a:r>
              <a:rPr lang="zh-CN" altLang="en-US" b="1" dirty="0"/>
              <a:t>主题</a:t>
            </a:r>
            <a:r>
              <a:rPr lang="zh-CN" altLang="zh-CN" b="1" dirty="0"/>
              <a:t>的实体列</a:t>
            </a:r>
            <a:endParaRPr lang="en-US" altLang="zh-CN" b="1" dirty="0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6D18E216-80BF-4846-9C66-3A745AC70254}"/>
              </a:ext>
            </a:extLst>
          </p:cNvPr>
          <p:cNvCxnSpPr>
            <a:cxnSpLocks/>
          </p:cNvCxnSpPr>
          <p:nvPr/>
        </p:nvCxnSpPr>
        <p:spPr>
          <a:xfrm>
            <a:off x="3676001" y="4552830"/>
            <a:ext cx="0" cy="1743798"/>
          </a:xfrm>
          <a:prstGeom prst="line">
            <a:avLst/>
          </a:prstGeom>
          <a:ln w="19050">
            <a:solidFill>
              <a:srgbClr val="02409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71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8281" y="199434"/>
            <a:ext cx="5058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自然键（主列概念的扩展）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1EBEDB5-A958-47A1-9D98-D58A368AE46C}"/>
              </a:ext>
            </a:extLst>
          </p:cNvPr>
          <p:cNvSpPr txBox="1"/>
          <p:nvPr/>
        </p:nvSpPr>
        <p:spPr>
          <a:xfrm>
            <a:off x="428281" y="853491"/>
            <a:ext cx="8368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一般定义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2C9C3B3-7594-4CD2-ADE4-525AFC816F77}"/>
              </a:ext>
            </a:extLst>
          </p:cNvPr>
          <p:cNvSpPr/>
          <p:nvPr/>
        </p:nvSpPr>
        <p:spPr>
          <a:xfrm>
            <a:off x="428281" y="4197149"/>
            <a:ext cx="347242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问题</a:t>
            </a:r>
            <a:r>
              <a:rPr lang="zh-CN" altLang="en-US" b="1" dirty="0"/>
              <a:t>：选择电影票房做自然键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唯一标识 √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现实世界属性 √</a:t>
            </a:r>
            <a:r>
              <a:rPr lang="en-US" altLang="zh-CN" b="1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随时间改变 </a:t>
            </a:r>
            <a:r>
              <a:rPr lang="en-US" altLang="zh-CN" b="1" dirty="0"/>
              <a:t>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无法根据票房获取更多信息 </a:t>
            </a:r>
            <a:r>
              <a:rPr lang="en-US" altLang="zh-CN" b="1" dirty="0"/>
              <a:t>×</a:t>
            </a:r>
            <a:endParaRPr lang="zh-CN" altLang="en-US" b="1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F692DBC0-FEDD-4DF1-B8A4-51D8E14D0919}"/>
              </a:ext>
            </a:extLst>
          </p:cNvPr>
          <p:cNvSpPr/>
          <p:nvPr/>
        </p:nvSpPr>
        <p:spPr>
          <a:xfrm>
            <a:off x="4096743" y="4273290"/>
            <a:ext cx="1443814" cy="217049"/>
          </a:xfrm>
          <a:prstGeom prst="rightArrow">
            <a:avLst/>
          </a:prstGeom>
          <a:solidFill>
            <a:srgbClr val="024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3FBCA04-3B45-4074-AE72-95A3AC3BBCA7}"/>
              </a:ext>
            </a:extLst>
          </p:cNvPr>
          <p:cNvSpPr/>
          <p:nvPr/>
        </p:nvSpPr>
        <p:spPr>
          <a:xfrm>
            <a:off x="5863251" y="4197149"/>
            <a:ext cx="27815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重新定义自然键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信息集成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表格扩充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随时间跟踪实体的更改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C4CEA1-2774-BDFB-8F8B-5C77666BF8E8}"/>
              </a:ext>
            </a:extLst>
          </p:cNvPr>
          <p:cNvSpPr txBox="1"/>
          <p:nvPr/>
        </p:nvSpPr>
        <p:spPr>
          <a:xfrm>
            <a:off x="478282" y="1460521"/>
            <a:ext cx="8268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自然键（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Natural key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1800" b="1" dirty="0"/>
              <a:t>由现实世界中已经存在的属性组成的键，具有唯一标识性，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1" dirty="0"/>
              <a:t>身份证</a:t>
            </a:r>
            <a:r>
              <a:rPr lang="en-US" altLang="zh-CN" sz="1800" b="1" dirty="0"/>
              <a:t>ID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1" dirty="0"/>
              <a:t>护照编码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1" dirty="0"/>
              <a:t>快递单号</a:t>
            </a:r>
            <a:endParaRPr lang="en-US" altLang="zh-CN" sz="1800" b="1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86E1ABA8-81B0-7817-9438-EDC933299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574684"/>
              </p:ext>
            </p:extLst>
          </p:nvPr>
        </p:nvGraphicFramePr>
        <p:xfrm>
          <a:off x="2251056" y="2145682"/>
          <a:ext cx="5628013" cy="1091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304">
                  <a:extLst>
                    <a:ext uri="{9D8B030D-6E8A-4147-A177-3AD203B41FA5}">
                      <a16:colId xmlns:a16="http://schemas.microsoft.com/office/drawing/2014/main" val="1651526724"/>
                    </a:ext>
                  </a:extLst>
                </a:gridCol>
                <a:gridCol w="2013686">
                  <a:extLst>
                    <a:ext uri="{9D8B030D-6E8A-4147-A177-3AD203B41FA5}">
                      <a16:colId xmlns:a16="http://schemas.microsoft.com/office/drawing/2014/main" val="1625798283"/>
                    </a:ext>
                  </a:extLst>
                </a:gridCol>
                <a:gridCol w="1806023">
                  <a:extLst>
                    <a:ext uri="{9D8B030D-6E8A-4147-A177-3AD203B41FA5}">
                      <a16:colId xmlns:a16="http://schemas.microsoft.com/office/drawing/2014/main" val="1283449300"/>
                    </a:ext>
                  </a:extLst>
                </a:gridCol>
              </a:tblGrid>
              <a:tr h="363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EMP_ID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NAME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SSN</a:t>
                      </a:r>
                      <a:r>
                        <a:rPr lang="zh-CN" altLang="en-US" sz="1600" dirty="0"/>
                        <a:t>（社保号）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225629"/>
                  </a:ext>
                </a:extLst>
              </a:tr>
              <a:tr h="363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123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ABC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123-456-789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081805"/>
                  </a:ext>
                </a:extLst>
              </a:tr>
              <a:tr h="3638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124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XYZ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789-345-5678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466775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E5F5942B-3DB0-69BD-B1C3-CA55B08AF7E2}"/>
              </a:ext>
            </a:extLst>
          </p:cNvPr>
          <p:cNvSpPr/>
          <p:nvPr/>
        </p:nvSpPr>
        <p:spPr>
          <a:xfrm>
            <a:off x="6255846" y="3271199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2409A"/>
                </a:solidFill>
              </a:rPr>
              <a:t>自然键：</a:t>
            </a:r>
            <a:r>
              <a:rPr lang="en-US" altLang="zh-CN" b="1" dirty="0">
                <a:solidFill>
                  <a:srgbClr val="02409A"/>
                </a:solidFill>
              </a:rPr>
              <a:t>SSN</a:t>
            </a:r>
            <a:endParaRPr lang="zh-CN" altLang="en-US" dirty="0">
              <a:solidFill>
                <a:srgbClr val="02409A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FB7B33-D613-74D1-C6A9-BF47D99FD25D}"/>
              </a:ext>
            </a:extLst>
          </p:cNvPr>
          <p:cNvSpPr/>
          <p:nvPr/>
        </p:nvSpPr>
        <p:spPr>
          <a:xfrm>
            <a:off x="6078576" y="2145682"/>
            <a:ext cx="1800493" cy="1494849"/>
          </a:xfrm>
          <a:prstGeom prst="rect">
            <a:avLst/>
          </a:prstGeom>
          <a:noFill/>
          <a:ln w="19050">
            <a:solidFill>
              <a:srgbClr val="02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08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FDB89B3F-DCC7-4AC7-961B-80D317433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455" y="4573746"/>
            <a:ext cx="5456586" cy="162978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8281" y="199434"/>
            <a:ext cx="5058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自然键（主列概念的扩展）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92664CC-E0B1-4FE5-9E63-3875C16EDD08}"/>
                  </a:ext>
                </a:extLst>
              </p:cNvPr>
              <p:cNvSpPr txBox="1"/>
              <p:nvPr/>
            </p:nvSpPr>
            <p:spPr>
              <a:xfrm>
                <a:off x="384742" y="1505778"/>
                <a:ext cx="858698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全局自然键（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Global natural key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的自然键是一组列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𝑪</m:t>
                    </m:r>
                  </m:oMath>
                </a14:m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，有以下性质：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Keyness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：具有主键的所有特性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Temporal Stability (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时间稳定性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中的值不随时间变化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Spatial Identifiability (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空间可标识性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其他独立表把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中的值作为唯一标识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92664CC-E0B1-4FE5-9E63-3875C16ED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42" y="1505778"/>
                <a:ext cx="8586984" cy="1477328"/>
              </a:xfrm>
              <a:prstGeom prst="rect">
                <a:avLst/>
              </a:prstGeom>
              <a:blipFill>
                <a:blip r:embed="rId4"/>
                <a:stretch>
                  <a:fillRect l="-568" t="-2066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10FDF001-DBCC-4C8E-862B-782AA82D41A7}"/>
              </a:ext>
            </a:extLst>
          </p:cNvPr>
          <p:cNvSpPr/>
          <p:nvPr/>
        </p:nvSpPr>
        <p:spPr>
          <a:xfrm>
            <a:off x="336906" y="92298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重新定义：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1A4432-7879-4658-B346-C73FCF0BEB97}"/>
              </a:ext>
            </a:extLst>
          </p:cNvPr>
          <p:cNvSpPr txBox="1"/>
          <p:nvPr/>
        </p:nvSpPr>
        <p:spPr>
          <a:xfrm>
            <a:off x="565590" y="3190200"/>
            <a:ext cx="7950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问题：有些表没有全局自然键         本地自然键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Season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在表内是唯一标识符，但是在全局环境下可看做季节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298615-FBB2-42E0-865B-73A9D50ED309}"/>
              </a:ext>
            </a:extLst>
          </p:cNvPr>
          <p:cNvSpPr/>
          <p:nvPr/>
        </p:nvSpPr>
        <p:spPr>
          <a:xfrm>
            <a:off x="3158558" y="4194968"/>
            <a:ext cx="339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2409A"/>
                </a:solidFill>
              </a:rPr>
              <a:t>全局自然键：</a:t>
            </a:r>
            <a:r>
              <a:rPr lang="en-US" altLang="zh-CN" b="1" dirty="0">
                <a:solidFill>
                  <a:srgbClr val="02409A"/>
                </a:solidFill>
              </a:rPr>
              <a:t>Season + Page Title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EBB31ADA-F558-4D12-A398-1BDEF56FF66B}"/>
              </a:ext>
            </a:extLst>
          </p:cNvPr>
          <p:cNvCxnSpPr>
            <a:cxnSpLocks/>
            <a:endCxn id="8" idx="1"/>
          </p:cNvCxnSpPr>
          <p:nvPr/>
        </p:nvCxnSpPr>
        <p:spPr>
          <a:xfrm rot="5400000" flipH="1" flipV="1">
            <a:off x="2550359" y="4299494"/>
            <a:ext cx="528059" cy="688340"/>
          </a:xfrm>
          <a:prstGeom prst="bentConnector2">
            <a:avLst/>
          </a:prstGeom>
          <a:ln w="19050">
            <a:solidFill>
              <a:srgbClr val="0240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75517A66-405A-4DC5-95A5-02634295315C}"/>
              </a:ext>
            </a:extLst>
          </p:cNvPr>
          <p:cNvCxnSpPr>
            <a:cxnSpLocks/>
            <a:stCxn id="33" idx="0"/>
            <a:endCxn id="8" idx="3"/>
          </p:cNvCxnSpPr>
          <p:nvPr/>
        </p:nvCxnSpPr>
        <p:spPr>
          <a:xfrm rot="16200000" flipV="1">
            <a:off x="6499201" y="4435499"/>
            <a:ext cx="556527" cy="444798"/>
          </a:xfrm>
          <a:prstGeom prst="bentConnector2">
            <a:avLst/>
          </a:prstGeom>
          <a:ln w="19050">
            <a:solidFill>
              <a:srgbClr val="0240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C3F53261-19A6-47CD-87C1-B83E410EB001}"/>
              </a:ext>
            </a:extLst>
          </p:cNvPr>
          <p:cNvSpPr/>
          <p:nvPr/>
        </p:nvSpPr>
        <p:spPr>
          <a:xfrm>
            <a:off x="6541476" y="4936161"/>
            <a:ext cx="916773" cy="996018"/>
          </a:xfrm>
          <a:prstGeom prst="rect">
            <a:avLst/>
          </a:prstGeom>
          <a:noFill/>
          <a:ln w="19050">
            <a:solidFill>
              <a:srgbClr val="02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3300296-0E2B-4129-88D0-492FC07FDFFE}"/>
              </a:ext>
            </a:extLst>
          </p:cNvPr>
          <p:cNvCxnSpPr>
            <a:cxnSpLocks/>
          </p:cNvCxnSpPr>
          <p:nvPr/>
        </p:nvCxnSpPr>
        <p:spPr>
          <a:xfrm flipV="1">
            <a:off x="428281" y="4102158"/>
            <a:ext cx="8268679" cy="12246"/>
          </a:xfrm>
          <a:prstGeom prst="line">
            <a:avLst/>
          </a:prstGeom>
          <a:ln w="19050">
            <a:solidFill>
              <a:srgbClr val="02409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3611459-7AD4-7A39-CB55-5ABFD224C4DF}"/>
              </a:ext>
            </a:extLst>
          </p:cNvPr>
          <p:cNvSpPr/>
          <p:nvPr/>
        </p:nvSpPr>
        <p:spPr>
          <a:xfrm>
            <a:off x="384742" y="3116485"/>
            <a:ext cx="8312218" cy="81354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E15EC6E-A503-2B79-B21C-755E6A73FFFE}"/>
              </a:ext>
            </a:extLst>
          </p:cNvPr>
          <p:cNvCxnSpPr/>
          <p:nvPr/>
        </p:nvCxnSpPr>
        <p:spPr>
          <a:xfrm>
            <a:off x="3751385" y="3330136"/>
            <a:ext cx="422031" cy="0"/>
          </a:xfrm>
          <a:prstGeom prst="straightConnector1">
            <a:avLst/>
          </a:prstGeom>
          <a:ln w="19050">
            <a:solidFill>
              <a:srgbClr val="0240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6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组会字体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6810</TotalTime>
  <Words>3972</Words>
  <Application>Microsoft Office PowerPoint</Application>
  <PresentationFormat>全屏显示(4:3)</PresentationFormat>
  <Paragraphs>462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-apple-system</vt:lpstr>
      <vt:lpstr>Optima-Regular</vt:lpstr>
      <vt:lpstr>等线</vt:lpstr>
      <vt:lpstr>思源黑体 CN</vt:lpstr>
      <vt:lpstr>微软雅黑</vt:lpstr>
      <vt:lpstr>Arial</vt:lpstr>
      <vt:lpstr>Calibri</vt:lpstr>
      <vt:lpstr>Cambria Math</vt:lpstr>
      <vt:lpstr>tahoma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王宇晨</dc:creator>
  <cp:lastModifiedBy>丁 婧伊</cp:lastModifiedBy>
  <cp:revision>4341</cp:revision>
  <dcterms:created xsi:type="dcterms:W3CDTF">2021-05-16T02:35:00Z</dcterms:created>
  <dcterms:modified xsi:type="dcterms:W3CDTF">2022-05-25T12:51:31Z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964AEE1AC5894263A2F91DECAF4939F2</vt:lpwstr>
  </property>
  <property fmtid="{D5CDD505-2E9C-101B-9397-08002B2CF9AE}" pid="3" name="KSOProductBuildVer">
    <vt:lpwstr>2052-11.1.0.11194</vt:lpwstr>
  </property>
</Properties>
</file>