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60" r:id="rId2"/>
    <p:sldId id="257" r:id="rId3"/>
    <p:sldId id="258" r:id="rId4"/>
    <p:sldId id="405" r:id="rId5"/>
    <p:sldId id="419" r:id="rId6"/>
    <p:sldId id="406" r:id="rId7"/>
    <p:sldId id="370" r:id="rId8"/>
    <p:sldId id="377" r:id="rId9"/>
    <p:sldId id="397" r:id="rId10"/>
    <p:sldId id="378" r:id="rId11"/>
    <p:sldId id="398" r:id="rId12"/>
    <p:sldId id="413" r:id="rId13"/>
    <p:sldId id="379" r:id="rId14"/>
    <p:sldId id="407" r:id="rId15"/>
    <p:sldId id="410" r:id="rId16"/>
    <p:sldId id="389" r:id="rId17"/>
    <p:sldId id="403" r:id="rId18"/>
    <p:sldId id="390" r:id="rId19"/>
    <p:sldId id="408" r:id="rId20"/>
    <p:sldId id="411" r:id="rId21"/>
    <p:sldId id="412" r:id="rId22"/>
    <p:sldId id="414" r:id="rId23"/>
    <p:sldId id="415" r:id="rId24"/>
    <p:sldId id="416" r:id="rId25"/>
    <p:sldId id="417" r:id="rId26"/>
    <p:sldId id="409" r:id="rId27"/>
    <p:sldId id="418" r:id="rId28"/>
    <p:sldId id="28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2409A"/>
    <a:srgbClr val="BDD7EE"/>
    <a:srgbClr val="FFFFFF"/>
    <a:srgbClr val="5B9BD5"/>
    <a:srgbClr val="E6E6E6"/>
    <a:srgbClr val="ED7D31"/>
    <a:srgbClr val="2D81F3"/>
    <a:srgbClr val="41CC8F"/>
    <a:srgbClr val="FFC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5961" autoAdjust="0"/>
  </p:normalViewPr>
  <p:slideViewPr>
    <p:cSldViewPr snapToGrid="0">
      <p:cViewPr varScale="1">
        <p:scale>
          <a:sx n="98" d="100"/>
          <a:sy n="98" d="100"/>
        </p:scale>
        <p:origin x="169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781"/>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t>2021/5/13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t>‹#›</a:t>
            </a:fld>
            <a:endParaRPr lang="zh-CN" altLang="en-US"/>
          </a:p>
        </p:txBody>
      </p:sp>
    </p:spTree>
    <p:extLst>
      <p:ext uri="{BB962C8B-B14F-4D97-AF65-F5344CB8AC3E}">
        <p14:creationId xmlns:p14="http://schemas.microsoft.com/office/powerpoint/2010/main" val="165599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spcBef>
                <a:spcPct val="0"/>
              </a:spcBef>
              <a:defRPr/>
            </a:pPr>
            <a:endParaRPr lang="zh-CN" altLang="en-US" dirty="0" smtClean="0"/>
          </a:p>
        </p:txBody>
      </p:sp>
    </p:spTree>
    <p:extLst>
      <p:ext uri="{BB962C8B-B14F-4D97-AF65-F5344CB8AC3E}">
        <p14:creationId xmlns:p14="http://schemas.microsoft.com/office/powerpoint/2010/main" val="248978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首先来看影响电动汽车选择充电站的因素。影响电动汽车选择充电站的因素主要有以下三点，分别是定价因素、距离因素以及排队因素；对于定价因素，假设一辆汽车面临两个充电站的选择，当在其他因素一定的情况下，若一家充电站的定价是</a:t>
            </a:r>
            <a:r>
              <a:rPr lang="en-US" altLang="zh-CN" dirty="0" smtClean="0"/>
              <a:t>1</a:t>
            </a:r>
            <a:r>
              <a:rPr lang="zh-CN" altLang="en-US" dirty="0" smtClean="0"/>
              <a:t>元，另一家是</a:t>
            </a:r>
            <a:r>
              <a:rPr lang="en-US" altLang="zh-CN" dirty="0" smtClean="0"/>
              <a:t>1.5</a:t>
            </a:r>
            <a:r>
              <a:rPr lang="zh-CN" altLang="en-US" dirty="0" smtClean="0"/>
              <a:t>元，那电动汽车为了降低成本，肯定会选择第一家充电站。</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53414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我们再来看影响充电运营公司定价的因素；首先是地理位置因素，一般而言，在商业区车流量大，充电的需求量高，定价就会较高；而郊区的车流量小，充电需求量较低，因此定价会比较低；然后是商业竞争因素，一般而言，</a:t>
            </a:r>
            <a:r>
              <a:rPr lang="zh-CN" altLang="en-US" sz="1200" dirty="0" smtClean="0">
                <a:latin typeface="微软雅黑" panose="020B0503020204020204" pitchFamily="34" charset="-122"/>
                <a:ea typeface="微软雅黑" panose="020B0503020204020204" pitchFamily="34" charset="-122"/>
              </a:rPr>
              <a:t>不同充电站价格的差异，会导致前往不同</a:t>
            </a:r>
            <a:r>
              <a:rPr lang="zh-CN" altLang="en-US" sz="1200" dirty="0" smtClean="0">
                <a:solidFill>
                  <a:srgbClr val="FF0000"/>
                </a:solidFill>
                <a:latin typeface="微软雅黑" panose="020B0503020204020204" pitchFamily="34" charset="-122"/>
                <a:ea typeface="微软雅黑" panose="020B0503020204020204" pitchFamily="34" charset="-122"/>
              </a:rPr>
              <a:t>充电站充电的车辆数</a:t>
            </a:r>
            <a:r>
              <a:rPr lang="zh-CN" altLang="en-US" sz="1200" dirty="0" smtClean="0">
                <a:latin typeface="微软雅黑" panose="020B0503020204020204" pitchFamily="34" charset="-122"/>
                <a:ea typeface="微软雅黑" panose="020B0503020204020204" pitchFamily="34" charset="-122"/>
              </a:rPr>
              <a:t>不同，从而</a:t>
            </a:r>
            <a:r>
              <a:rPr lang="zh-CN" altLang="en-US" sz="1200" dirty="0" smtClean="0">
                <a:solidFill>
                  <a:srgbClr val="FF0000"/>
                </a:solidFill>
                <a:latin typeface="微软雅黑" panose="020B0503020204020204" pitchFamily="34" charset="-122"/>
                <a:ea typeface="微软雅黑" panose="020B0503020204020204" pitchFamily="34" charset="-122"/>
              </a:rPr>
              <a:t>影响充电站收益；这个车辆数可以看做是在充电站的排队情况。因此，不同公司的充电站之间的价格会相互制约。</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微软雅黑" panose="020B0503020204020204" pitchFamily="34" charset="-122"/>
                <a:ea typeface="微软雅黑" panose="020B0503020204020204" pitchFamily="34" charset="-122"/>
              </a:rPr>
              <a:t>总结一下，无论是地理位置因素，还是商业竞争因素，其影响的都是在充电站充电的汽车数量，或者说是排队情况，从而影响运营公司给充电站的定价。</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917030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充电运营公司与电动汽车之间的交互可以看成是一个层次化的博弈；首先，</a:t>
            </a:r>
            <a:r>
              <a:rPr lang="zh-CN" altLang="en-US" b="1" dirty="0" smtClean="0"/>
              <a:t>运营公司的</a:t>
            </a:r>
            <a:r>
              <a:rPr lang="zh-CN" altLang="en-US" b="1" dirty="0" smtClean="0">
                <a:latin typeface="微软雅黑" panose="020B0503020204020204" pitchFamily="34" charset="-122"/>
                <a:ea typeface="微软雅黑" panose="020B0503020204020204" pitchFamily="34" charset="-122"/>
              </a:rPr>
              <a:t>充电站的定价会</a:t>
            </a:r>
            <a:r>
              <a:rPr lang="zh-CN" altLang="en-US" b="1" dirty="0" smtClean="0">
                <a:solidFill>
                  <a:srgbClr val="FF0000"/>
                </a:solidFill>
                <a:latin typeface="微软雅黑" panose="020B0503020204020204" pitchFamily="34" charset="-122"/>
                <a:ea typeface="微软雅黑" panose="020B0503020204020204" pitchFamily="34" charset="-122"/>
              </a:rPr>
              <a:t>影响汽车决策；</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其次，</a:t>
            </a:r>
            <a:r>
              <a:rPr lang="zh-CN" altLang="en-US" b="1" dirty="0" smtClean="0">
                <a:latin typeface="微软雅黑" panose="020B0503020204020204" pitchFamily="34" charset="-122"/>
                <a:ea typeface="微软雅黑" panose="020B0503020204020204" pitchFamily="34" charset="-122"/>
              </a:rPr>
              <a:t> 汽车的决策</a:t>
            </a:r>
            <a:r>
              <a:rPr lang="zh-CN" altLang="en-US" b="1" dirty="0" smtClean="0">
                <a:solidFill>
                  <a:srgbClr val="FF0000"/>
                </a:solidFill>
                <a:latin typeface="微软雅黑" panose="020B0503020204020204" pitchFamily="34" charset="-122"/>
                <a:ea typeface="微软雅黑" panose="020B0503020204020204" pitchFamily="34" charset="-122"/>
              </a:rPr>
              <a:t>影响充电站定价；</a:t>
            </a: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03537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基于前面的背景，我们可以提出充电站的定价机制优化问题；我们已经知道，竞争公司的定价以及在充电站充电的汽车数量会影响充电站价格的设置，因此，充电运营公司如何根据</a:t>
            </a:r>
            <a:r>
              <a:rPr lang="en-US" altLang="zh-CN" dirty="0" smtClean="0"/>
              <a:t>…..</a:t>
            </a:r>
            <a:r>
              <a:rPr lang="zh-CN" altLang="en-US" dirty="0" smtClean="0"/>
              <a:t>以最大化充电效益，是需要优化的问题；另外，充电站的定价、到充电站的距离以及充电站的排队情况都会影响电动汽车选择充电站，这里的排队对应于上面的在充电站充电的汽车数量。因此电动汽车如何根据这三点因素选择充电站？以最小化充电成本呢？</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10261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954413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91475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63236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75766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562380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72948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338742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33062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029135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504455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403564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84594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009256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827284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761660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聆听</a:t>
            </a:r>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t>28</a:t>
            </a:fld>
            <a:endParaRPr lang="zh-CN" altLang="en-US"/>
          </a:p>
        </p:txBody>
      </p:sp>
    </p:spTree>
    <p:extLst>
      <p:ext uri="{BB962C8B-B14F-4D97-AF65-F5344CB8AC3E}">
        <p14:creationId xmlns:p14="http://schemas.microsoft.com/office/powerpoint/2010/main" val="247043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74802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13770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96687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05467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zh-CN" altLang="zh-CN" sz="1200" kern="1200" dirty="0" smtClean="0">
                <a:solidFill>
                  <a:schemeClr val="tx1"/>
                </a:solidFill>
                <a:effectLst/>
                <a:latin typeface="+mn-lt"/>
                <a:ea typeface="+mn-ea"/>
                <a:cs typeface="+mn-cs"/>
              </a:rPr>
              <a:t>近年来，随着</a:t>
            </a:r>
            <a:r>
              <a:rPr lang="zh-CN" altLang="en-US" sz="1200" kern="1200" dirty="0" smtClean="0">
                <a:solidFill>
                  <a:schemeClr val="tx1"/>
                </a:solidFill>
                <a:effectLst/>
                <a:latin typeface="+mn-lt"/>
                <a:ea typeface="+mn-ea"/>
                <a:cs typeface="+mn-cs"/>
              </a:rPr>
              <a:t>快速充电技术</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发展</a:t>
            </a:r>
            <a:r>
              <a:rPr lang="zh-CN" altLang="zh-CN" sz="1200" kern="1200" dirty="0" smtClean="0">
                <a:solidFill>
                  <a:schemeClr val="tx1"/>
                </a:solidFill>
                <a:effectLst/>
                <a:latin typeface="+mn-lt"/>
                <a:ea typeface="+mn-ea"/>
                <a:cs typeface="+mn-cs"/>
              </a:rPr>
              <a:t>，电动汽车</a:t>
            </a:r>
            <a:r>
              <a:rPr lang="zh-CN" altLang="en-US" sz="1200" kern="1200" dirty="0" smtClean="0">
                <a:solidFill>
                  <a:schemeClr val="tx1"/>
                </a:solidFill>
                <a:effectLst/>
                <a:latin typeface="+mn-lt"/>
                <a:ea typeface="+mn-ea"/>
                <a:cs typeface="+mn-cs"/>
              </a:rPr>
              <a:t>产业</a:t>
            </a:r>
            <a:r>
              <a:rPr lang="zh-CN" altLang="zh-CN" sz="1200" kern="1200" dirty="0" smtClean="0">
                <a:solidFill>
                  <a:schemeClr val="tx1"/>
                </a:solidFill>
                <a:effectLst/>
                <a:latin typeface="+mn-lt"/>
                <a:ea typeface="+mn-ea"/>
                <a:cs typeface="+mn-cs"/>
              </a:rPr>
              <a:t>迎来了</a:t>
            </a:r>
            <a:r>
              <a:rPr lang="zh-CN" altLang="en-US" sz="1200" kern="1200" dirty="0" smtClean="0">
                <a:solidFill>
                  <a:schemeClr val="tx1"/>
                </a:solidFill>
                <a:effectLst/>
                <a:latin typeface="+mn-lt"/>
                <a:ea typeface="+mn-ea"/>
                <a:cs typeface="+mn-cs"/>
              </a:rPr>
              <a:t>高</a:t>
            </a:r>
            <a:r>
              <a:rPr lang="zh-CN" altLang="zh-CN" sz="1200" kern="1200" dirty="0" smtClean="0">
                <a:solidFill>
                  <a:schemeClr val="tx1"/>
                </a:solidFill>
                <a:effectLst/>
                <a:latin typeface="+mn-lt"/>
                <a:ea typeface="+mn-ea"/>
                <a:cs typeface="+mn-cs"/>
              </a:rPr>
              <a:t>速的发展</a:t>
            </a:r>
            <a:r>
              <a:rPr lang="zh-CN" altLang="en-US" sz="1200" kern="1200" dirty="0" smtClean="0">
                <a:solidFill>
                  <a:schemeClr val="tx1"/>
                </a:solidFill>
                <a:effectLst/>
                <a:latin typeface="+mn-lt"/>
                <a:ea typeface="+mn-ea"/>
                <a:cs typeface="+mn-cs"/>
              </a:rPr>
              <a:t>。电动汽车</a:t>
            </a:r>
            <a:r>
              <a:rPr kumimoji="0" lang="zh-CN" altLang="en-US"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rPr>
              <a:t>相比传统的燃料汽车有很多优点：比如环保、节能等等。作为</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一种解决全球范围内日益严重的能源危机和环境污染的有前景的交通方案，已经吸引了很多国家和地区的广泛关注。</a:t>
            </a: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这里有两张图，分别是</a:t>
            </a:r>
            <a:r>
              <a:rPr lang="zh-CN" altLang="en-US" sz="1200" dirty="0" smtClean="0">
                <a:latin typeface="微软雅黑" panose="020B0503020204020204" pitchFamily="34" charset="-122"/>
                <a:ea typeface="微软雅黑" panose="020B0503020204020204" pitchFamily="34" charset="-122"/>
              </a:rPr>
              <a:t>我国电动汽车产量销量图和全球电动汽车保有量图，可以看到电动汽车的数量是在不断上升的，同时也可以预料到，在未来几年，电动汽车数量还会继续上升。</a:t>
            </a:r>
          </a:p>
          <a:p>
            <a:pPr marL="171450" lvl="0" indent="-171450" defTabSz="914400">
              <a:lnSpc>
                <a:spcPct val="130000"/>
              </a:lnSpc>
              <a:buFont typeface="Arial" panose="020B0604020202020204" pitchFamily="34" charset="0"/>
              <a:buChar char="•"/>
              <a:defRPr/>
            </a:pP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a:p>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87863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基于以上背景，越来越多的公司（特来电、星星、国家电网等等）开始在城市里面部署充电站并运营自己的充电业务</a:t>
            </a:r>
            <a:r>
              <a:rPr lang="zh-CN" altLang="en-US" sz="1200" kern="1200" dirty="0" smtClean="0">
                <a:solidFill>
                  <a:schemeClr val="tx1"/>
                </a:solidFill>
                <a:effectLst/>
                <a:latin typeface="+mn-lt"/>
                <a:ea typeface="+mn-ea"/>
                <a:cs typeface="+mn-cs"/>
              </a:rPr>
              <a:t>；这里有一张江宁区的充电站分布图，可以看到充电站是非常多的；这里有一张</a:t>
            </a:r>
            <a:r>
              <a:rPr lang="zh-CN" altLang="en-US" sz="1200" dirty="0" smtClean="0">
                <a:latin typeface="微软雅黑" panose="020B0503020204020204" pitchFamily="34" charset="-122"/>
                <a:ea typeface="微软雅黑" panose="020B0503020204020204" pitchFamily="34" charset="-122"/>
              </a:rPr>
              <a:t>国内历年充电站保有量图，可以看到充电站的数量是不断增加的。总结一下，随着。。。。</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80012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在整个充电运营</a:t>
            </a:r>
            <a:r>
              <a:rPr lang="zh-CN" altLang="en-US" sz="1200" kern="1200" dirty="0" smtClean="0">
                <a:solidFill>
                  <a:schemeClr val="tx1"/>
                </a:solidFill>
                <a:effectLst/>
                <a:latin typeface="+mn-lt"/>
                <a:ea typeface="+mn-ea"/>
                <a:cs typeface="+mn-cs"/>
              </a:rPr>
              <a:t>市场</a:t>
            </a:r>
            <a:r>
              <a:rPr lang="zh-CN" altLang="zh-CN" sz="1200" kern="1200" dirty="0" smtClean="0">
                <a:solidFill>
                  <a:schemeClr val="tx1"/>
                </a:solidFill>
                <a:effectLst/>
                <a:latin typeface="+mn-lt"/>
                <a:ea typeface="+mn-ea"/>
                <a:cs typeface="+mn-cs"/>
              </a:rPr>
              <a:t>中，参与者包括不同的</a:t>
            </a:r>
            <a:r>
              <a:rPr lang="zh-CN" altLang="en-US" sz="1200" kern="1200" dirty="0" smtClean="0">
                <a:solidFill>
                  <a:schemeClr val="tx1"/>
                </a:solidFill>
                <a:effectLst/>
                <a:latin typeface="+mn-lt"/>
                <a:ea typeface="+mn-ea"/>
                <a:cs typeface="+mn-cs"/>
              </a:rPr>
              <a:t>充电运营</a:t>
            </a:r>
            <a:r>
              <a:rPr lang="zh-CN" altLang="zh-CN" sz="1200" kern="1200" dirty="0" smtClean="0">
                <a:solidFill>
                  <a:schemeClr val="tx1"/>
                </a:solidFill>
                <a:effectLst/>
                <a:latin typeface="+mn-lt"/>
                <a:ea typeface="+mn-ea"/>
                <a:cs typeface="+mn-cs"/>
              </a:rPr>
              <a:t>公司、</a:t>
            </a:r>
            <a:r>
              <a:rPr lang="zh-CN" altLang="en-US" sz="1200" kern="1200" dirty="0" smtClean="0">
                <a:solidFill>
                  <a:schemeClr val="tx1"/>
                </a:solidFill>
                <a:effectLst/>
                <a:latin typeface="+mn-lt"/>
                <a:ea typeface="+mn-ea"/>
                <a:cs typeface="+mn-cs"/>
              </a:rPr>
              <a:t>电动汽车、以及</a:t>
            </a:r>
            <a:r>
              <a:rPr lang="zh-CN" altLang="zh-CN" sz="1200" kern="1200" dirty="0" smtClean="0">
                <a:solidFill>
                  <a:schemeClr val="tx1"/>
                </a:solidFill>
                <a:effectLst/>
                <a:latin typeface="+mn-lt"/>
                <a:ea typeface="+mn-ea"/>
                <a:cs typeface="+mn-cs"/>
              </a:rPr>
              <a:t>公司</a:t>
            </a:r>
            <a:r>
              <a:rPr lang="zh-CN" altLang="en-US" sz="1200" kern="1200" dirty="0" smtClean="0">
                <a:solidFill>
                  <a:schemeClr val="tx1"/>
                </a:solidFill>
                <a:effectLst/>
                <a:latin typeface="+mn-lt"/>
                <a:ea typeface="+mn-ea"/>
                <a:cs typeface="+mn-cs"/>
              </a:rPr>
              <a:t>运营</a:t>
            </a:r>
            <a:r>
              <a:rPr lang="zh-CN" altLang="zh-CN" sz="1200" kern="1200" dirty="0" smtClean="0">
                <a:solidFill>
                  <a:schemeClr val="tx1"/>
                </a:solidFill>
                <a:effectLst/>
                <a:latin typeface="+mn-lt"/>
                <a:ea typeface="+mn-ea"/>
                <a:cs typeface="+mn-cs"/>
              </a:rPr>
              <a:t>的充电站</a:t>
            </a:r>
            <a:r>
              <a:rPr lang="zh-CN" altLang="en-US" sz="1200" kern="1200" dirty="0" smtClean="0">
                <a:solidFill>
                  <a:schemeClr val="tx1"/>
                </a:solidFill>
                <a:effectLst/>
                <a:latin typeface="+mn-lt"/>
                <a:ea typeface="+mn-ea"/>
                <a:cs typeface="+mn-cs"/>
              </a:rPr>
              <a:t>。如图所示，他们分布在城市的各个地方，因此存在着空间上的距离；</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在充电市场中，电动汽车和充电站之间存在交互关系，对于充电站来说，充电运营公司如何定价以激励汽车前来充电是一个需要考虑的问题；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对于电动汽车来说，汽车车主如何选择充电站也是一个需要考虑的问题。</a:t>
            </a:r>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64768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3052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10047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90566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49552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0799DD-D3E5-4E24-AD88-A63545DCAA71}" type="datetime1">
              <a:rPr lang="zh-CN" altLang="en-US" smtClean="0"/>
              <a:t>2021/5/13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38549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50242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t>2021/5/13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404837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t>2021/5/13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28040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t>2021/5/13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2212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8391206-07F0-445B-B660-314F3ADCAD04}" type="datetime1">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00733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D5D438-7EB6-4040-B786-346B4723771B}" type="datetime1">
              <a:rPr lang="zh-CN" altLang="en-US" smtClean="0"/>
              <a:t>2021/5/13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72871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t>2021/5/13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685655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4.jpe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en-US" altLang="zh-CN" sz="3200" b="1" dirty="0" smtClean="0">
                <a:solidFill>
                  <a:srgbClr val="FFFFFF"/>
                </a:solidFill>
                <a:latin typeface="Arial" panose="020B0604020202020204" pitchFamily="34" charset="0"/>
                <a:ea typeface="微软雅黑" panose="020B0503020204020204" pitchFamily="34" charset="-122"/>
                <a:cs typeface="Arial" panose="020B0604020202020204" pitchFamily="34" charset="0"/>
              </a:rPr>
              <a:t>Revenue Maximization of Electric Vehicle</a:t>
            </a:r>
          </a:p>
          <a:p>
            <a:pPr algn="ctr">
              <a:spcBef>
                <a:spcPct val="0"/>
              </a:spcBef>
              <a:defRPr/>
            </a:pPr>
            <a:r>
              <a:rPr lang="en-US" altLang="zh-CN" sz="3200" b="1" dirty="0" smtClean="0">
                <a:solidFill>
                  <a:srgbClr val="FFFFFF"/>
                </a:solidFill>
                <a:latin typeface="Arial" panose="020B0604020202020204" pitchFamily="34" charset="0"/>
                <a:ea typeface="微软雅黑" panose="020B0503020204020204" pitchFamily="34" charset="-122"/>
                <a:cs typeface="Arial" panose="020B0604020202020204" pitchFamily="34" charset="0"/>
              </a:rPr>
              <a:t>Charging Services with Hierarchical Game</a:t>
            </a:r>
            <a:endParaRPr lang="zh-CN" altLang="en-US" sz="3200" b="1"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副标题 2"/>
          <p:cNvSpPr>
            <a:spLocks noGrp="1"/>
          </p:cNvSpPr>
          <p:nvPr>
            <p:ph type="subTitle" idx="1"/>
          </p:nvPr>
        </p:nvSpPr>
        <p:spPr>
          <a:xfrm>
            <a:off x="2254713" y="4475218"/>
            <a:ext cx="4494256" cy="1140464"/>
          </a:xfrm>
        </p:spPr>
        <p:txBody>
          <a:bodyPr vert="horz" lIns="91440" tIns="45720" rIns="91440" bIns="45720" rtlCol="0">
            <a:normAutofit/>
          </a:bodyPr>
          <a:lstStyle/>
          <a:p>
            <a:pPr>
              <a:spcBef>
                <a:spcPts val="800"/>
              </a:spcBef>
              <a:spcAft>
                <a:spcPts val="800"/>
              </a:spcAft>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吴碧伟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spcBef>
                <a:spcPts val="800"/>
              </a:spcBef>
              <a:spcAft>
                <a:spcPts val="800"/>
              </a:spcAft>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2021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月</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13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87" y="690681"/>
            <a:ext cx="2780463" cy="789652"/>
          </a:xfrm>
          <a:prstGeom prst="rect">
            <a:avLst/>
          </a:prstGeom>
        </p:spPr>
      </p:pic>
    </p:spTree>
    <p:extLst>
      <p:ext uri="{BB962C8B-B14F-4D97-AF65-F5344CB8AC3E}">
        <p14:creationId xmlns:p14="http://schemas.microsoft.com/office/powerpoint/2010/main" val="1995118909"/>
      </p:ext>
    </p:extLst>
  </p:cSld>
  <p:clrMapOvr>
    <a:masterClrMapping/>
  </p:clrMapOvr>
  <mc:AlternateContent xmlns:mc="http://schemas.openxmlformats.org/markup-compatibility/2006" xmlns:p14="http://schemas.microsoft.com/office/powerpoint/2010/main">
    <mc:Choice Requires="p14">
      <p:transition spd="slow" p14:dur="2000" advTm="1711"/>
    </mc:Choice>
    <mc:Fallback xmlns="">
      <p:transition spd="slow" advTm="17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5" name="矩形 39974"/>
          <p:cNvSpPr/>
          <p:nvPr/>
        </p:nvSpPr>
        <p:spPr>
          <a:xfrm>
            <a:off x="576263" y="2802635"/>
            <a:ext cx="5366315" cy="2567842"/>
          </a:xfrm>
          <a:prstGeom prst="rect">
            <a:avLst/>
          </a:prstGeom>
          <a:noFill/>
          <a:ln>
            <a:solidFill>
              <a:srgbClr val="5B9B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影响</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电动汽车选择充电站的因素</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a:xfrm>
            <a:off x="6457950" y="6370728"/>
            <a:ext cx="2057400" cy="350748"/>
          </a:xfrm>
        </p:spPr>
        <p:txBody>
          <a:bodyPr/>
          <a:lstStyle/>
          <a:p>
            <a:fld id="{94B6E62B-4DEC-4954-AD3A-658470571C9E}" type="slidenum">
              <a:rPr lang="zh-CN" altLang="en-US" smtClean="0"/>
              <a:t>10</a:t>
            </a:fld>
            <a:endParaRPr lang="zh-CN" altLang="en-US" dirty="0"/>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301" b="13862"/>
          <a:stretch/>
        </p:blipFill>
        <p:spPr>
          <a:xfrm>
            <a:off x="662918" y="4047045"/>
            <a:ext cx="702713" cy="469667"/>
          </a:xfrm>
          <a:prstGeom prst="rect">
            <a:avLst/>
          </a:prstGeom>
        </p:spPr>
      </p:pic>
      <p:pic>
        <p:nvPicPr>
          <p:cNvPr id="35" name="图片 34"/>
          <p:cNvPicPr>
            <a:picLocks noChangeAspect="1"/>
          </p:cNvPicPr>
          <p:nvPr/>
        </p:nvPicPr>
        <p:blipFill>
          <a:blip r:embed="rId4"/>
          <a:stretch>
            <a:fillRect/>
          </a:stretch>
        </p:blipFill>
        <p:spPr>
          <a:xfrm>
            <a:off x="2483707" y="3220811"/>
            <a:ext cx="469286" cy="739244"/>
          </a:xfrm>
          <a:prstGeom prst="rect">
            <a:avLst/>
          </a:prstGeom>
        </p:spPr>
      </p:pic>
      <p:cxnSp>
        <p:nvCxnSpPr>
          <p:cNvPr id="61" name="直接箭头连接符 60"/>
          <p:cNvCxnSpPr>
            <a:stCxn id="2" idx="3"/>
            <a:endCxn id="35" idx="1"/>
          </p:cNvCxnSpPr>
          <p:nvPr/>
        </p:nvCxnSpPr>
        <p:spPr>
          <a:xfrm flipV="1">
            <a:off x="1365631" y="3590433"/>
            <a:ext cx="1118076" cy="6914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 idx="3"/>
            <a:endCxn id="3" idx="1"/>
          </p:cNvCxnSpPr>
          <p:nvPr/>
        </p:nvCxnSpPr>
        <p:spPr>
          <a:xfrm>
            <a:off x="1365631" y="4281879"/>
            <a:ext cx="1113207" cy="651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944" name="文本框 39943"/>
          <p:cNvSpPr txBox="1"/>
          <p:nvPr/>
        </p:nvSpPr>
        <p:spPr>
          <a:xfrm>
            <a:off x="1269931" y="3567828"/>
            <a:ext cx="82926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定价</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元</a:t>
            </a:r>
            <a:endParaRPr lang="zh-CN" altLang="en-US" sz="1400"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1220426" y="4710075"/>
            <a:ext cx="101797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定价</a:t>
            </a:r>
            <a:r>
              <a:rPr lang="en-US" altLang="zh-CN" sz="1400" dirty="0" smtClean="0">
                <a:latin typeface="微软雅黑" panose="020B0503020204020204" pitchFamily="34" charset="-122"/>
                <a:ea typeface="微软雅黑" panose="020B0503020204020204" pitchFamily="34" charset="-122"/>
              </a:rPr>
              <a:t>1</a:t>
            </a:r>
            <a:r>
              <a:rPr lang="en-US" altLang="zh-CN" sz="1400" dirty="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元</a:t>
            </a:r>
            <a:endParaRPr lang="zh-CN" altLang="en-US" sz="1400" dirty="0">
              <a:latin typeface="微软雅黑" panose="020B0503020204020204" pitchFamily="34" charset="-122"/>
              <a:ea typeface="微软雅黑" panose="020B0503020204020204" pitchFamily="34" charset="-122"/>
            </a:endParaRPr>
          </a:p>
        </p:txBody>
      </p:sp>
      <p:sp>
        <p:nvSpPr>
          <p:cNvPr id="39945" name="椭圆 39944"/>
          <p:cNvSpPr/>
          <p:nvPr/>
        </p:nvSpPr>
        <p:spPr>
          <a:xfrm>
            <a:off x="2133561" y="3108682"/>
            <a:ext cx="992209" cy="9383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a:stCxn id="105" idx="3"/>
            <a:endCxn id="115" idx="1"/>
          </p:cNvCxnSpPr>
          <p:nvPr/>
        </p:nvCxnSpPr>
        <p:spPr>
          <a:xfrm flipV="1">
            <a:off x="4101276" y="3629060"/>
            <a:ext cx="1107424" cy="724812"/>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5" idx="3"/>
            <a:endCxn id="51" idx="1"/>
          </p:cNvCxnSpPr>
          <p:nvPr/>
        </p:nvCxnSpPr>
        <p:spPr>
          <a:xfrm>
            <a:off x="4101276" y="4353872"/>
            <a:ext cx="1047175" cy="5685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964961" y="3617011"/>
            <a:ext cx="94394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距离</a:t>
            </a:r>
            <a:r>
              <a:rPr lang="en-US" altLang="zh-CN" sz="1400" dirty="0" smtClean="0">
                <a:latin typeface="微软雅黑" panose="020B0503020204020204" pitchFamily="34" charset="-122"/>
                <a:ea typeface="微软雅黑" panose="020B0503020204020204" pitchFamily="34" charset="-122"/>
              </a:rPr>
              <a:t>1KM</a:t>
            </a:r>
            <a:endParaRPr lang="zh-CN" altLang="en-US" sz="14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3972451" y="4718562"/>
            <a:ext cx="97430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距离</a:t>
            </a:r>
            <a:r>
              <a:rPr lang="en-US" altLang="zh-CN" sz="1400" dirty="0" smtClean="0">
                <a:latin typeface="微软雅黑" panose="020B0503020204020204" pitchFamily="34" charset="-122"/>
                <a:ea typeface="微软雅黑" panose="020B0503020204020204" pitchFamily="34" charset="-122"/>
              </a:rPr>
              <a:t>2KM</a:t>
            </a:r>
            <a:endParaRPr lang="zh-CN" altLang="en-US" sz="1400" dirty="0">
              <a:latin typeface="微软雅黑" panose="020B0503020204020204" pitchFamily="34" charset="-122"/>
              <a:ea typeface="微软雅黑" panose="020B0503020204020204" pitchFamily="34" charset="-122"/>
            </a:endParaRPr>
          </a:p>
        </p:txBody>
      </p:sp>
      <p:sp>
        <p:nvSpPr>
          <p:cNvPr id="39948" name="矩形 39947"/>
          <p:cNvSpPr/>
          <p:nvPr/>
        </p:nvSpPr>
        <p:spPr>
          <a:xfrm>
            <a:off x="616221" y="2802635"/>
            <a:ext cx="1338828" cy="507831"/>
          </a:xfrm>
          <a:prstGeom prst="rect">
            <a:avLst/>
          </a:prstGeom>
        </p:spPr>
        <p:txBody>
          <a:bodyPr wrap="none">
            <a:spAutoFit/>
          </a:bodyPr>
          <a:lstStyle/>
          <a:p>
            <a:pPr>
              <a:lnSpc>
                <a:spcPct val="150000"/>
              </a:lnSpc>
            </a:pPr>
            <a:r>
              <a:rPr lang="zh-CN" altLang="en-US" b="1" dirty="0" smtClean="0">
                <a:solidFill>
                  <a:srgbClr val="2F5597"/>
                </a:solidFill>
                <a:latin typeface="微软雅黑" panose="020B0503020204020204" pitchFamily="34" charset="-122"/>
                <a:ea typeface="微软雅黑" panose="020B0503020204020204" pitchFamily="34" charset="-122"/>
              </a:rPr>
              <a:t>定价因素：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700931" y="3233832"/>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3334272" y="2802635"/>
            <a:ext cx="1338828"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距离</a:t>
            </a:r>
            <a:r>
              <a:rPr lang="zh-CN" altLang="en-US" b="1" dirty="0" smtClean="0">
                <a:solidFill>
                  <a:srgbClr val="2F5597"/>
                </a:solidFill>
                <a:latin typeface="微软雅黑" panose="020B0503020204020204" pitchFamily="34" charset="-122"/>
                <a:ea typeface="微软雅黑" panose="020B0503020204020204" pitchFamily="34" charset="-122"/>
              </a:rPr>
              <a:t>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3418982" y="3233832"/>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 name="图片 104"/>
          <p:cNvPicPr>
            <a:picLocks noChangeAspect="1"/>
          </p:cNvPicPr>
          <p:nvPr/>
        </p:nvPicPr>
        <p:blipFill rotWithShape="1">
          <a:blip r:embed="rId5" cstate="print">
            <a:extLst>
              <a:ext uri="{28A0092B-C50C-407E-A947-70E740481C1C}">
                <a14:useLocalDpi xmlns:a14="http://schemas.microsoft.com/office/drawing/2010/main" val="0"/>
              </a:ext>
            </a:extLst>
          </a:blip>
          <a:srcRect t="19301" b="13862"/>
          <a:stretch/>
        </p:blipFill>
        <p:spPr>
          <a:xfrm>
            <a:off x="3386922" y="4115148"/>
            <a:ext cx="714354" cy="477447"/>
          </a:xfrm>
          <a:prstGeom prst="rect">
            <a:avLst/>
          </a:prstGeom>
        </p:spPr>
      </p:pic>
      <p:pic>
        <p:nvPicPr>
          <p:cNvPr id="115" name="图片 114"/>
          <p:cNvPicPr>
            <a:picLocks noChangeAspect="1"/>
          </p:cNvPicPr>
          <p:nvPr/>
        </p:nvPicPr>
        <p:blipFill>
          <a:blip r:embed="rId4"/>
          <a:stretch>
            <a:fillRect/>
          </a:stretch>
        </p:blipFill>
        <p:spPr>
          <a:xfrm>
            <a:off x="5208700" y="3283961"/>
            <a:ext cx="438150" cy="690197"/>
          </a:xfrm>
          <a:prstGeom prst="rect">
            <a:avLst/>
          </a:prstGeom>
        </p:spPr>
      </p:pic>
      <p:sp>
        <p:nvSpPr>
          <p:cNvPr id="120" name="椭圆 119"/>
          <p:cNvSpPr/>
          <p:nvPr/>
        </p:nvSpPr>
        <p:spPr>
          <a:xfrm>
            <a:off x="4874221" y="3151905"/>
            <a:ext cx="975527" cy="93836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rotWithShape="1">
          <a:blip r:embed="rId6" cstate="print">
            <a:extLst>
              <a:ext uri="{28A0092B-C50C-407E-A947-70E740481C1C}">
                <a14:useLocalDpi xmlns:a14="http://schemas.microsoft.com/office/drawing/2010/main" val="0"/>
              </a:ext>
            </a:extLst>
          </a:blip>
          <a:srcRect t="19301" b="13862"/>
          <a:stretch/>
        </p:blipFill>
        <p:spPr>
          <a:xfrm>
            <a:off x="6130385" y="4115148"/>
            <a:ext cx="763725" cy="477446"/>
          </a:xfrm>
          <a:prstGeom prst="rect">
            <a:avLst/>
          </a:prstGeom>
        </p:spPr>
      </p:pic>
      <p:pic>
        <p:nvPicPr>
          <p:cNvPr id="123" name="图片 122"/>
          <p:cNvPicPr>
            <a:picLocks noChangeAspect="1"/>
          </p:cNvPicPr>
          <p:nvPr/>
        </p:nvPicPr>
        <p:blipFill>
          <a:blip r:embed="rId4"/>
          <a:stretch>
            <a:fillRect/>
          </a:stretch>
        </p:blipFill>
        <p:spPr>
          <a:xfrm>
            <a:off x="7954138" y="3268499"/>
            <a:ext cx="476546" cy="721120"/>
          </a:xfrm>
          <a:prstGeom prst="rect">
            <a:avLst/>
          </a:prstGeom>
        </p:spPr>
      </p:pic>
      <p:cxnSp>
        <p:nvCxnSpPr>
          <p:cNvPr id="124" name="直接箭头连接符 123"/>
          <p:cNvCxnSpPr>
            <a:stCxn id="121" idx="3"/>
            <a:endCxn id="123" idx="1"/>
          </p:cNvCxnSpPr>
          <p:nvPr/>
        </p:nvCxnSpPr>
        <p:spPr>
          <a:xfrm flipV="1">
            <a:off x="6894110" y="3629059"/>
            <a:ext cx="1060028" cy="724812"/>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1" idx="3"/>
            <a:endCxn id="54" idx="1"/>
          </p:cNvCxnSpPr>
          <p:nvPr/>
        </p:nvCxnSpPr>
        <p:spPr>
          <a:xfrm>
            <a:off x="6894110" y="4353871"/>
            <a:ext cx="1025751" cy="5949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505549" y="3630742"/>
            <a:ext cx="1265287"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排队</a:t>
            </a:r>
            <a:r>
              <a:rPr lang="en-US" altLang="zh-CN" sz="1400" dirty="0">
                <a:latin typeface="微软雅黑" panose="020B0503020204020204" pitchFamily="34" charset="-122"/>
                <a:ea typeface="微软雅黑" panose="020B0503020204020204" pitchFamily="34" charset="-122"/>
              </a:rPr>
              <a:t>1</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分钟</a:t>
            </a:r>
            <a:endParaRPr lang="zh-CN" altLang="en-US" sz="1400" dirty="0">
              <a:latin typeface="微软雅黑" panose="020B0503020204020204" pitchFamily="34" charset="-122"/>
              <a:ea typeface="微软雅黑" panose="020B0503020204020204" pitchFamily="34" charset="-122"/>
            </a:endParaRPr>
          </a:p>
        </p:txBody>
      </p:sp>
      <p:sp>
        <p:nvSpPr>
          <p:cNvPr id="128" name="椭圆 127"/>
          <p:cNvSpPr/>
          <p:nvPr/>
        </p:nvSpPr>
        <p:spPr>
          <a:xfrm>
            <a:off x="7619222" y="3152885"/>
            <a:ext cx="959595" cy="93738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6092718" y="2802635"/>
            <a:ext cx="1451038"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排队</a:t>
            </a:r>
            <a:r>
              <a:rPr lang="zh-CN" altLang="en-US" b="1" dirty="0" smtClean="0">
                <a:solidFill>
                  <a:srgbClr val="2F5597"/>
                </a:solidFill>
                <a:latin typeface="微软雅黑" panose="020B0503020204020204" pitchFamily="34" charset="-122"/>
                <a:ea typeface="微软雅黑" panose="020B0503020204020204" pitchFamily="34" charset="-122"/>
              </a:rPr>
              <a:t>因素</a:t>
            </a:r>
            <a:r>
              <a:rPr lang="zh-CN" altLang="en-US"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2F5597"/>
                </a:solidFill>
                <a:latin typeface="微软雅黑" panose="020B0503020204020204" pitchFamily="34" charset="-122"/>
                <a:ea typeface="微软雅黑" panose="020B0503020204020204" pitchFamily="34" charset="-122"/>
              </a:rPr>
              <a:t>：</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130" name="直接连接符 129"/>
          <p:cNvCxnSpPr/>
          <p:nvPr/>
        </p:nvCxnSpPr>
        <p:spPr>
          <a:xfrm>
            <a:off x="6208657" y="3248007"/>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6507761" y="4712799"/>
            <a:ext cx="124152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排队</a:t>
            </a:r>
            <a:r>
              <a:rPr lang="en-US" altLang="zh-CN" sz="1400" dirty="0" smtClean="0">
                <a:latin typeface="微软雅黑" panose="020B0503020204020204" pitchFamily="34" charset="-122"/>
                <a:ea typeface="微软雅黑" panose="020B0503020204020204" pitchFamily="34" charset="-122"/>
              </a:rPr>
              <a:t>30</a:t>
            </a:r>
            <a:r>
              <a:rPr lang="zh-CN" altLang="en-US" sz="1400" dirty="0" smtClean="0">
                <a:latin typeface="微软雅黑" panose="020B0503020204020204" pitchFamily="34" charset="-122"/>
                <a:ea typeface="微软雅黑" panose="020B0503020204020204" pitchFamily="34" charset="-122"/>
              </a:rPr>
              <a:t>分钟</a:t>
            </a:r>
            <a:endParaRPr lang="zh-CN" altLang="en-US" sz="1400" dirty="0">
              <a:latin typeface="微软雅黑" panose="020B0503020204020204" pitchFamily="34" charset="-122"/>
              <a:ea typeface="微软雅黑" panose="020B0503020204020204" pitchFamily="34" charset="-122"/>
            </a:endParaRPr>
          </a:p>
        </p:txBody>
      </p:sp>
      <p:sp>
        <p:nvSpPr>
          <p:cNvPr id="39980" name="圆角矩形 39979"/>
          <p:cNvSpPr/>
          <p:nvPr/>
        </p:nvSpPr>
        <p:spPr>
          <a:xfrm>
            <a:off x="3050465" y="1021261"/>
            <a:ext cx="2925029" cy="53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影响因素</a:t>
            </a:r>
            <a:endParaRPr lang="zh-CN" altLang="en-US" b="1" dirty="0">
              <a:latin typeface="微软雅黑" panose="020B0503020204020204" pitchFamily="34" charset="-122"/>
              <a:ea typeface="微软雅黑" panose="020B0503020204020204" pitchFamily="34" charset="-122"/>
            </a:endParaRPr>
          </a:p>
        </p:txBody>
      </p:sp>
      <p:sp>
        <p:nvSpPr>
          <p:cNvPr id="39981" name="圆角矩形 39980"/>
          <p:cNvSpPr/>
          <p:nvPr/>
        </p:nvSpPr>
        <p:spPr>
          <a:xfrm>
            <a:off x="6226848" y="2073803"/>
            <a:ext cx="1838192" cy="555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排队</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139" name="圆角矩形 138"/>
          <p:cNvSpPr/>
          <p:nvPr/>
        </p:nvSpPr>
        <p:spPr>
          <a:xfrm>
            <a:off x="3648173" y="2074582"/>
            <a:ext cx="1785400" cy="555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距离</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140" name="圆角矩形 139"/>
          <p:cNvSpPr/>
          <p:nvPr/>
        </p:nvSpPr>
        <p:spPr>
          <a:xfrm>
            <a:off x="1155665" y="2064618"/>
            <a:ext cx="1699233" cy="575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定价</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75" name="文本框 74"/>
          <p:cNvSpPr txBox="1"/>
          <p:nvPr/>
        </p:nvSpPr>
        <p:spPr>
          <a:xfrm>
            <a:off x="4547055" y="5608901"/>
            <a:ext cx="3815342"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solidFill>
                  <a:srgbClr val="FF0000"/>
                </a:solidFill>
                <a:latin typeface="微软雅黑" panose="020B0503020204020204" pitchFamily="34" charset="-122"/>
                <a:ea typeface="微软雅黑" panose="020B0503020204020204" pitchFamily="34" charset="-122"/>
              </a:rPr>
              <a:t>排队因素</a:t>
            </a:r>
            <a:r>
              <a:rPr lang="zh-CN" altLang="en-US" sz="1600" dirty="0">
                <a:latin typeface="微软雅黑" panose="020B0503020204020204" pitchFamily="34" charset="-122"/>
                <a:ea typeface="微软雅黑" panose="020B0503020204020204" pitchFamily="34" charset="-122"/>
              </a:rPr>
              <a:t>由选择在同一充电站充电的车的数量所</a:t>
            </a:r>
            <a:r>
              <a:rPr lang="zh-CN" altLang="en-US" sz="1600" dirty="0" smtClean="0">
                <a:latin typeface="微软雅黑" panose="020B0503020204020204" pitchFamily="34" charset="-122"/>
                <a:ea typeface="微软雅黑" panose="020B0503020204020204" pitchFamily="34" charset="-122"/>
              </a:rPr>
              <a:t>决定，受其他电动汽车选择充电站的决策影响；</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2478838" y="4517532"/>
            <a:ext cx="561340" cy="830852"/>
          </a:xfrm>
          <a:prstGeom prst="rect">
            <a:avLst/>
          </a:prstGeom>
        </p:spPr>
      </p:pic>
      <p:pic>
        <p:nvPicPr>
          <p:cNvPr id="51" name="图片 50"/>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5148451" y="4496868"/>
            <a:ext cx="575037" cy="851125"/>
          </a:xfrm>
          <a:prstGeom prst="rect">
            <a:avLst/>
          </a:prstGeom>
        </p:spPr>
      </p:pic>
      <p:pic>
        <p:nvPicPr>
          <p:cNvPr id="54" name="图片 53"/>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7919861" y="4527121"/>
            <a:ext cx="569788" cy="843356"/>
          </a:xfrm>
          <a:prstGeom prst="rect">
            <a:avLst/>
          </a:prstGeom>
        </p:spPr>
      </p:pic>
      <p:sp>
        <p:nvSpPr>
          <p:cNvPr id="4" name="矩形 3"/>
          <p:cNvSpPr/>
          <p:nvPr/>
        </p:nvSpPr>
        <p:spPr>
          <a:xfrm>
            <a:off x="998432" y="5620950"/>
            <a:ext cx="3674668" cy="830997"/>
          </a:xfrm>
          <a:prstGeom prst="rect">
            <a:avLst/>
          </a:prstGeom>
        </p:spPr>
        <p:txBody>
          <a:bodyPr wrap="square">
            <a:spAutoFit/>
          </a:bodyPr>
          <a:lstStyle/>
          <a:p>
            <a:pPr marL="285750" indent="-285750">
              <a:buFont typeface="Wingdings" panose="05000000000000000000" pitchFamily="2" charset="2"/>
              <a:buChar char="Ø"/>
            </a:pPr>
            <a:r>
              <a:rPr lang="zh-CN" altLang="en-US" sz="1600" dirty="0" smtClean="0">
                <a:solidFill>
                  <a:srgbClr val="FF0000"/>
                </a:solidFill>
                <a:latin typeface="微软雅黑" panose="020B0503020204020204" pitchFamily="34" charset="-122"/>
                <a:ea typeface="微软雅黑" panose="020B0503020204020204" pitchFamily="34" charset="-122"/>
              </a:rPr>
              <a:t>定价</a:t>
            </a:r>
            <a:r>
              <a:rPr lang="zh-CN" altLang="en-US" sz="1600" dirty="0">
                <a:solidFill>
                  <a:srgbClr val="FF0000"/>
                </a:solidFill>
                <a:latin typeface="微软雅黑" panose="020B0503020204020204" pitchFamily="34" charset="-122"/>
                <a:ea typeface="微软雅黑" panose="020B0503020204020204" pitchFamily="34" charset="-122"/>
              </a:rPr>
              <a:t>因素</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距离</a:t>
            </a:r>
            <a:r>
              <a:rPr lang="zh-CN" altLang="en-US" sz="1600" dirty="0" smtClean="0">
                <a:solidFill>
                  <a:srgbClr val="FF0000"/>
                </a:solidFill>
                <a:latin typeface="微软雅黑" panose="020B0503020204020204" pitchFamily="34" charset="-122"/>
                <a:ea typeface="微软雅黑" panose="020B0503020204020204" pitchFamily="34" charset="-122"/>
              </a:rPr>
              <a:t>因素</a:t>
            </a:r>
            <a:r>
              <a:rPr lang="zh-CN" altLang="en-US" sz="1600" dirty="0" smtClean="0">
                <a:latin typeface="微软雅黑" panose="020B0503020204020204" pitchFamily="34" charset="-122"/>
                <a:ea typeface="微软雅黑" panose="020B0503020204020204" pitchFamily="34" charset="-122"/>
              </a:rPr>
              <a:t>由</a:t>
            </a:r>
            <a:r>
              <a:rPr lang="zh-CN" altLang="en-US" sz="1600" dirty="0">
                <a:latin typeface="微软雅黑" panose="020B0503020204020204" pitchFamily="34" charset="-122"/>
                <a:ea typeface="微软雅黑" panose="020B0503020204020204" pitchFamily="34" charset="-122"/>
              </a:rPr>
              <a:t>充电站当前的</a:t>
            </a:r>
            <a:r>
              <a:rPr lang="zh-CN" altLang="en-US" sz="1600" dirty="0" smtClean="0">
                <a:latin typeface="微软雅黑" panose="020B0503020204020204" pitchFamily="34" charset="-122"/>
                <a:ea typeface="微软雅黑" panose="020B0503020204020204" pitchFamily="34" charset="-122"/>
              </a:rPr>
              <a:t>定价和电动汽车所在的位置决定，不</a:t>
            </a:r>
            <a:r>
              <a:rPr lang="zh-CN" altLang="en-US" sz="1600" dirty="0">
                <a:latin typeface="微软雅黑" panose="020B0503020204020204" pitchFamily="34" charset="-122"/>
                <a:ea typeface="微软雅黑" panose="020B0503020204020204" pitchFamily="34" charset="-122"/>
              </a:rPr>
              <a:t>受其他电动汽车的</a:t>
            </a:r>
            <a:r>
              <a:rPr lang="zh-CN" altLang="en-US" sz="1600" dirty="0" smtClean="0">
                <a:latin typeface="微软雅黑" panose="020B0503020204020204" pitchFamily="34" charset="-122"/>
                <a:ea typeface="微软雅黑" panose="020B0503020204020204" pitchFamily="34" charset="-122"/>
              </a:rPr>
              <a:t>影响；</a:t>
            </a:r>
            <a:endParaRPr lang="en-US" altLang="zh-CN" sz="1600" dirty="0">
              <a:latin typeface="微软雅黑" panose="020B0503020204020204" pitchFamily="34" charset="-122"/>
              <a:ea typeface="微软雅黑" panose="020B0503020204020204" pitchFamily="34" charset="-122"/>
            </a:endParaRPr>
          </a:p>
        </p:txBody>
      </p:sp>
      <p:sp>
        <p:nvSpPr>
          <p:cNvPr id="132" name="矩形 131"/>
          <p:cNvSpPr/>
          <p:nvPr/>
        </p:nvSpPr>
        <p:spPr>
          <a:xfrm>
            <a:off x="6050799" y="2802336"/>
            <a:ext cx="2632115" cy="2567842"/>
          </a:xfrm>
          <a:prstGeom prst="rect">
            <a:avLst/>
          </a:prstGeom>
          <a:noFill/>
          <a:ln>
            <a:solidFill>
              <a:srgbClr val="5B9B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9482135">
            <a:off x="2200309" y="1600086"/>
            <a:ext cx="898505" cy="3184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4352861" y="1612600"/>
            <a:ext cx="320239" cy="42301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rot="1409055">
            <a:off x="5931674" y="1600111"/>
            <a:ext cx="868236" cy="3184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64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44"/>
                                        </p:tgtEl>
                                        <p:attrNameLst>
                                          <p:attrName>style.visibility</p:attrName>
                                        </p:attrNameLst>
                                      </p:cBhvr>
                                      <p:to>
                                        <p:strVal val="visible"/>
                                      </p:to>
                                    </p:set>
                                    <p:animEffect transition="in" filter="fade">
                                      <p:cBhvr>
                                        <p:cTn id="19" dur="500"/>
                                        <p:tgtEl>
                                          <p:spTgt spid="399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48"/>
                                        </p:tgtEl>
                                        <p:attrNameLst>
                                          <p:attrName>style.visibility</p:attrName>
                                        </p:attrNameLst>
                                      </p:cBhvr>
                                      <p:to>
                                        <p:strVal val="visible"/>
                                      </p:to>
                                    </p:set>
                                    <p:animEffect transition="in" filter="fade">
                                      <p:cBhvr>
                                        <p:cTn id="25" dur="500"/>
                                        <p:tgtEl>
                                          <p:spTgt spid="39948"/>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45"/>
                                        </p:tgtEl>
                                        <p:attrNameLst>
                                          <p:attrName>style.visibility</p:attrName>
                                        </p:attrNameLst>
                                      </p:cBhvr>
                                      <p:to>
                                        <p:strVal val="visible"/>
                                      </p:to>
                                    </p:set>
                                    <p:animEffect transition="in" filter="fade">
                                      <p:cBhvr>
                                        <p:cTn id="36" dur="500"/>
                                        <p:tgtEl>
                                          <p:spTgt spid="39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par>
                                <p:cTn id="42" presetID="10" presetClass="entr" presetSubtype="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500"/>
                                        <p:tgtEl>
                                          <p:spTgt spid="8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par>
                                <p:cTn id="54" presetID="10" presetClass="entr" presetSubtype="0" fill="hold" nodeType="with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500"/>
                                        <p:tgtEl>
                                          <p:spTgt spid="90"/>
                                        </p:tgtEl>
                                      </p:cBhvr>
                                    </p:animEffect>
                                  </p:childTnLst>
                                </p:cTn>
                              </p:par>
                              <p:par>
                                <p:cTn id="57" presetID="10" presetClass="entr" presetSubtype="0" fill="hold" nodeType="with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par>
                                <p:cTn id="60" presetID="10" presetClass="entr" presetSubtype="0" fill="hold" nodeType="with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fade">
                                      <p:cBhvr>
                                        <p:cTn id="62" dur="500"/>
                                        <p:tgtEl>
                                          <p:spTgt spid="115"/>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500"/>
                                        <p:tgtEl>
                                          <p:spTgt spid="1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1"/>
                                        </p:tgtEl>
                                        <p:attrNameLst>
                                          <p:attrName>style.visibility</p:attrName>
                                        </p:attrNameLst>
                                      </p:cBhvr>
                                      <p:to>
                                        <p:strVal val="visible"/>
                                      </p:to>
                                    </p:set>
                                    <p:animEffect transition="in" filter="fade">
                                      <p:cBhvr>
                                        <p:cTn id="75" dur="500"/>
                                        <p:tgtEl>
                                          <p:spTgt spid="121"/>
                                        </p:tgtEl>
                                      </p:cBhvr>
                                    </p:animEffect>
                                  </p:childTnLst>
                                </p:cTn>
                              </p:par>
                              <p:par>
                                <p:cTn id="76" presetID="10" presetClass="entr" presetSubtype="0" fill="hold"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fade">
                                      <p:cBhvr>
                                        <p:cTn id="78" dur="500"/>
                                        <p:tgtEl>
                                          <p:spTgt spid="123"/>
                                        </p:tgtEl>
                                      </p:cBhvr>
                                    </p:animEffect>
                                  </p:childTnLst>
                                </p:cTn>
                              </p:par>
                              <p:par>
                                <p:cTn id="79" presetID="10" presetClass="entr" presetSubtype="0" fill="hold" nodeType="withEffect">
                                  <p:stCondLst>
                                    <p:cond delay="0"/>
                                  </p:stCondLst>
                                  <p:childTnLst>
                                    <p:set>
                                      <p:cBhvr>
                                        <p:cTn id="80" dur="1" fill="hold">
                                          <p:stCondLst>
                                            <p:cond delay="0"/>
                                          </p:stCondLst>
                                        </p:cTn>
                                        <p:tgtEl>
                                          <p:spTgt spid="124"/>
                                        </p:tgtEl>
                                        <p:attrNameLst>
                                          <p:attrName>style.visibility</p:attrName>
                                        </p:attrNameLst>
                                      </p:cBhvr>
                                      <p:to>
                                        <p:strVal val="visible"/>
                                      </p:to>
                                    </p:set>
                                    <p:animEffect transition="in" filter="fade">
                                      <p:cBhvr>
                                        <p:cTn id="81" dur="500"/>
                                        <p:tgtEl>
                                          <p:spTgt spid="124"/>
                                        </p:tgtEl>
                                      </p:cBhvr>
                                    </p:animEffect>
                                  </p:childTnLst>
                                </p:cTn>
                              </p:par>
                              <p:par>
                                <p:cTn id="82" presetID="10" presetClass="entr" presetSubtype="0" fill="hold" nodeType="withEffect">
                                  <p:stCondLst>
                                    <p:cond delay="0"/>
                                  </p:stCondLst>
                                  <p:childTnLst>
                                    <p:set>
                                      <p:cBhvr>
                                        <p:cTn id="83" dur="1" fill="hold">
                                          <p:stCondLst>
                                            <p:cond delay="0"/>
                                          </p:stCondLst>
                                        </p:cTn>
                                        <p:tgtEl>
                                          <p:spTgt spid="125"/>
                                        </p:tgtEl>
                                        <p:attrNameLst>
                                          <p:attrName>style.visibility</p:attrName>
                                        </p:attrNameLst>
                                      </p:cBhvr>
                                      <p:to>
                                        <p:strVal val="visible"/>
                                      </p:to>
                                    </p:set>
                                    <p:animEffect transition="in" filter="fade">
                                      <p:cBhvr>
                                        <p:cTn id="84" dur="500"/>
                                        <p:tgtEl>
                                          <p:spTgt spid="1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animEffect transition="in" filter="fade">
                                      <p:cBhvr>
                                        <p:cTn id="87" dur="500"/>
                                        <p:tgtEl>
                                          <p:spTgt spid="1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9"/>
                                        </p:tgtEl>
                                        <p:attrNameLst>
                                          <p:attrName>style.visibility</p:attrName>
                                        </p:attrNameLst>
                                      </p:cBhvr>
                                      <p:to>
                                        <p:strVal val="visible"/>
                                      </p:to>
                                    </p:set>
                                    <p:animEffect transition="in" filter="fade">
                                      <p:cBhvr>
                                        <p:cTn id="90" dur="500"/>
                                        <p:tgtEl>
                                          <p:spTgt spid="129"/>
                                        </p:tgtEl>
                                      </p:cBhvr>
                                    </p:animEffect>
                                  </p:childTnLst>
                                </p:cTn>
                              </p:par>
                              <p:par>
                                <p:cTn id="91" presetID="10" presetClass="entr" presetSubtype="0" fill="hold" nodeType="withEffect">
                                  <p:stCondLst>
                                    <p:cond delay="0"/>
                                  </p:stCondLst>
                                  <p:childTnLst>
                                    <p:set>
                                      <p:cBhvr>
                                        <p:cTn id="92" dur="1" fill="hold">
                                          <p:stCondLst>
                                            <p:cond delay="0"/>
                                          </p:stCondLst>
                                        </p:cTn>
                                        <p:tgtEl>
                                          <p:spTgt spid="130"/>
                                        </p:tgtEl>
                                        <p:attrNameLst>
                                          <p:attrName>style.visibility</p:attrName>
                                        </p:attrNameLst>
                                      </p:cBhvr>
                                      <p:to>
                                        <p:strVal val="visible"/>
                                      </p:to>
                                    </p:set>
                                    <p:animEffect transition="in" filter="fade">
                                      <p:cBhvr>
                                        <p:cTn id="93" dur="500"/>
                                        <p:tgtEl>
                                          <p:spTgt spid="1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28"/>
                                        </p:tgtEl>
                                        <p:attrNameLst>
                                          <p:attrName>style.visibility</p:attrName>
                                        </p:attrNameLst>
                                      </p:cBhvr>
                                      <p:to>
                                        <p:strVal val="visible"/>
                                      </p:to>
                                    </p:set>
                                    <p:animEffect transition="in" filter="fade">
                                      <p:cBhvr>
                                        <p:cTn id="104" dur="500"/>
                                        <p:tgtEl>
                                          <p:spTgt spid="128"/>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39975"/>
                                        </p:tgtEl>
                                        <p:attrNameLst>
                                          <p:attrName>style.visibility</p:attrName>
                                        </p:attrNameLst>
                                      </p:cBhvr>
                                      <p:to>
                                        <p:strVal val="visible"/>
                                      </p:to>
                                    </p:set>
                                    <p:animEffect transition="in" filter="barn(inVertical)">
                                      <p:cBhvr>
                                        <p:cTn id="109" dur="500"/>
                                        <p:tgtEl>
                                          <p:spTgt spid="39975"/>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arn(inVertical)">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barn(inVertical)">
                                      <p:cBhvr>
                                        <p:cTn id="117" dur="500"/>
                                        <p:tgtEl>
                                          <p:spTgt spid="132"/>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barn(inVertical)">
                                      <p:cBhvr>
                                        <p:cTn id="12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5" grpId="0" animBg="1"/>
      <p:bldP spid="39944" grpId="0"/>
      <p:bldP spid="76" grpId="0"/>
      <p:bldP spid="39945" grpId="0" animBg="1"/>
      <p:bldP spid="85" grpId="0"/>
      <p:bldP spid="86" grpId="0"/>
      <p:bldP spid="39948" grpId="0"/>
      <p:bldP spid="89" grpId="0"/>
      <p:bldP spid="120" grpId="0" animBg="1"/>
      <p:bldP spid="126" grpId="0"/>
      <p:bldP spid="128" grpId="0" animBg="1"/>
      <p:bldP spid="129" grpId="0"/>
      <p:bldP spid="133" grpId="0"/>
      <p:bldP spid="75" grpId="0"/>
      <p:bldP spid="4" grpId="0"/>
      <p:bldP spid="1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影响充电运营公司定价的因素</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11</a:t>
            </a:fld>
            <a:endParaRPr lang="zh-CN" altLang="en-US" dirty="0"/>
          </a:p>
        </p:txBody>
      </p:sp>
      <p:pic>
        <p:nvPicPr>
          <p:cNvPr id="14" name="图片 13"/>
          <p:cNvPicPr>
            <a:picLocks noChangeAspect="1"/>
          </p:cNvPicPr>
          <p:nvPr/>
        </p:nvPicPr>
        <p:blipFill>
          <a:blip r:embed="rId3"/>
          <a:stretch>
            <a:fillRect/>
          </a:stretch>
        </p:blipFill>
        <p:spPr>
          <a:xfrm>
            <a:off x="6103008" y="1578191"/>
            <a:ext cx="737965" cy="116248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536" y="1624461"/>
            <a:ext cx="2142041" cy="1482292"/>
          </a:xfrm>
          <a:prstGeom prst="rect">
            <a:avLst/>
          </a:prstGeom>
        </p:spPr>
      </p:pic>
      <p:sp>
        <p:nvSpPr>
          <p:cNvPr id="8" name="文本框 7"/>
          <p:cNvSpPr txBox="1"/>
          <p:nvPr/>
        </p:nvSpPr>
        <p:spPr>
          <a:xfrm>
            <a:off x="2936595" y="1976948"/>
            <a:ext cx="1711215" cy="1077218"/>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商业区车流量大，</a:t>
            </a:r>
            <a:r>
              <a:rPr lang="zh-CN" altLang="en-US" sz="1600" dirty="0" smtClean="0">
                <a:solidFill>
                  <a:srgbClr val="FF0000"/>
                </a:solidFill>
                <a:latin typeface="微软雅黑" panose="020B0503020204020204" pitchFamily="34" charset="-122"/>
                <a:ea typeface="微软雅黑" panose="020B0503020204020204" pitchFamily="34" charset="-122"/>
              </a:rPr>
              <a:t>充电需求量高</a:t>
            </a:r>
            <a:r>
              <a:rPr lang="zh-CN" altLang="en-US" sz="1600" dirty="0" smtClean="0">
                <a:latin typeface="微软雅黑" panose="020B0503020204020204" pitchFamily="34" charset="-122"/>
                <a:ea typeface="微软雅黑" panose="020B0503020204020204" pitchFamily="34" charset="-122"/>
              </a:rPr>
              <a:t>！买方多，定价高！</a:t>
            </a:r>
            <a:endParaRPr lang="zh-CN" altLang="en-US" sz="1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r="1863" b="9871"/>
          <a:stretch/>
        </p:blipFill>
        <p:spPr>
          <a:xfrm>
            <a:off x="692535" y="3196746"/>
            <a:ext cx="2142041" cy="1487345"/>
          </a:xfrm>
          <a:prstGeom prst="rect">
            <a:avLst/>
          </a:prstGeom>
        </p:spPr>
      </p:pic>
      <p:sp>
        <p:nvSpPr>
          <p:cNvPr id="11" name="矩形 10"/>
          <p:cNvSpPr/>
          <p:nvPr/>
        </p:nvSpPr>
        <p:spPr>
          <a:xfrm>
            <a:off x="2890908" y="3472740"/>
            <a:ext cx="1717953" cy="1077218"/>
          </a:xfrm>
          <a:prstGeom prst="rect">
            <a:avLst/>
          </a:prstGeom>
        </p:spPr>
        <p:txBody>
          <a:bodyPr wrap="square">
            <a:spAutoFit/>
          </a:bodyPr>
          <a:lstStyle/>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郊区的车流量小，</a:t>
            </a:r>
            <a:r>
              <a:rPr lang="zh-CN" altLang="en-US" sz="1600" dirty="0">
                <a:solidFill>
                  <a:srgbClr val="FF0000"/>
                </a:solidFill>
                <a:latin typeface="微软雅黑" panose="020B0503020204020204" pitchFamily="34" charset="-122"/>
                <a:ea typeface="微软雅黑" panose="020B0503020204020204" pitchFamily="34" charset="-122"/>
              </a:rPr>
              <a:t>充电</a:t>
            </a:r>
            <a:r>
              <a:rPr lang="zh-CN" altLang="en-US" sz="1600" dirty="0" smtClean="0">
                <a:solidFill>
                  <a:srgbClr val="FF0000"/>
                </a:solidFill>
                <a:latin typeface="微软雅黑" panose="020B0503020204020204" pitchFamily="34" charset="-122"/>
                <a:ea typeface="微软雅黑" panose="020B0503020204020204" pitchFamily="34" charset="-122"/>
              </a:rPr>
              <a:t>需求量低！</a:t>
            </a:r>
            <a:r>
              <a:rPr lang="zh-CN" altLang="en-US" sz="1600" dirty="0" smtClean="0">
                <a:latin typeface="微软雅黑" panose="020B0503020204020204" pitchFamily="34" charset="-122"/>
                <a:ea typeface="微软雅黑" panose="020B0503020204020204" pitchFamily="34" charset="-122"/>
              </a:rPr>
              <a:t>买方少，定价低！</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598201" y="966199"/>
            <a:ext cx="1800493"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地理位置</a:t>
            </a:r>
            <a:r>
              <a:rPr lang="zh-CN" altLang="en-US" b="1" dirty="0" smtClean="0">
                <a:solidFill>
                  <a:srgbClr val="2F5597"/>
                </a:solidFill>
                <a:latin typeface="微软雅黑" panose="020B0503020204020204" pitchFamily="34" charset="-122"/>
                <a:ea typeface="微软雅黑" panose="020B0503020204020204" pitchFamily="34" charset="-122"/>
              </a:rPr>
              <a:t>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82911" y="1397396"/>
            <a:ext cx="1399006" cy="353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971747" y="978801"/>
            <a:ext cx="1800493" cy="507831"/>
          </a:xfrm>
          <a:prstGeom prst="rect">
            <a:avLst/>
          </a:prstGeom>
        </p:spPr>
        <p:txBody>
          <a:bodyPr wrap="none">
            <a:spAutoFit/>
          </a:bodyPr>
          <a:lstStyle/>
          <a:p>
            <a:pPr>
              <a:lnSpc>
                <a:spcPct val="150000"/>
              </a:lnSpc>
            </a:pPr>
            <a:r>
              <a:rPr lang="zh-CN" altLang="en-US" b="1" dirty="0" smtClean="0">
                <a:solidFill>
                  <a:srgbClr val="2F5597"/>
                </a:solidFill>
                <a:latin typeface="微软雅黑" panose="020B0503020204020204" pitchFamily="34" charset="-122"/>
                <a:ea typeface="微软雅黑" panose="020B0503020204020204" pitchFamily="34" charset="-122"/>
              </a:rPr>
              <a:t>商业竞争因素：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5058944" y="1397397"/>
            <a:ext cx="1399006" cy="353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6104406" y="2705012"/>
                <a:ext cx="6321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1</m:t>
                          </m:r>
                        </m:sub>
                      </m:sSub>
                    </m:oMath>
                  </m:oMathPara>
                </a14:m>
                <a:endParaRPr lang="zh-CN" altLang="en-US" i="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6104406" y="2705012"/>
                <a:ext cx="632123" cy="369332"/>
              </a:xfrm>
              <a:prstGeom prst="rect">
                <a:avLst/>
              </a:prstGeom>
              <a:blipFill>
                <a:blip r:embed="rId6"/>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824142" y="2721507"/>
                <a:ext cx="6321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oMath>
                  </m:oMathPara>
                </a14:m>
                <a:endParaRPr lang="zh-CN" altLang="en-US"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824142" y="2721507"/>
                <a:ext cx="632123" cy="369332"/>
              </a:xfrm>
              <a:prstGeom prst="rect">
                <a:avLst/>
              </a:prstGeom>
              <a:blipFill>
                <a:blip r:embed="rId7"/>
                <a:stretch>
                  <a:fillRect b="-6557"/>
                </a:stretch>
              </a:blipFill>
            </p:spPr>
            <p:txBody>
              <a:bodyPr/>
              <a:lstStyle/>
              <a:p>
                <a:r>
                  <a:rPr lang="zh-CN" altLang="en-US">
                    <a:noFill/>
                  </a:rPr>
                  <a:t> </a:t>
                </a:r>
              </a:p>
            </p:txBody>
          </p:sp>
        </mc:Fallback>
      </mc:AlternateContent>
      <p:sp>
        <p:nvSpPr>
          <p:cNvPr id="18" name="圆角矩形 17"/>
          <p:cNvSpPr/>
          <p:nvPr/>
        </p:nvSpPr>
        <p:spPr>
          <a:xfrm>
            <a:off x="778505" y="4986004"/>
            <a:ext cx="198875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地理位置因素</a:t>
            </a:r>
            <a:endParaRPr lang="zh-CN" altLang="en-US" sz="1600" dirty="0">
              <a:latin typeface="微软雅黑" panose="020B0503020204020204" pitchFamily="34" charset="-122"/>
              <a:ea typeface="微软雅黑" panose="020B0503020204020204" pitchFamily="34" charset="-122"/>
            </a:endParaRPr>
          </a:p>
        </p:txBody>
      </p:sp>
      <p:sp>
        <p:nvSpPr>
          <p:cNvPr id="33" name="圆角矩形 32"/>
          <p:cNvSpPr/>
          <p:nvPr/>
        </p:nvSpPr>
        <p:spPr>
          <a:xfrm>
            <a:off x="778505" y="5858167"/>
            <a:ext cx="198875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商业竞争因素</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971746" y="3104548"/>
            <a:ext cx="3767422" cy="163121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不同充电站价格的差异，会导致前往不同</a:t>
            </a:r>
            <a:r>
              <a:rPr lang="zh-CN" altLang="en-US" sz="1600" dirty="0" smtClean="0">
                <a:solidFill>
                  <a:srgbClr val="FF0000"/>
                </a:solidFill>
                <a:latin typeface="微软雅黑" panose="020B0503020204020204" pitchFamily="34" charset="-122"/>
                <a:ea typeface="微软雅黑" panose="020B0503020204020204" pitchFamily="34" charset="-122"/>
              </a:rPr>
              <a:t>充电站充电的车辆数</a:t>
            </a:r>
            <a:r>
              <a:rPr lang="zh-CN" altLang="en-US" sz="1600" dirty="0" smtClean="0">
                <a:latin typeface="微软雅黑" panose="020B0503020204020204" pitchFamily="34" charset="-122"/>
                <a:ea typeface="微软雅黑" panose="020B0503020204020204" pitchFamily="34" charset="-122"/>
              </a:rPr>
              <a:t>不同，从而</a:t>
            </a:r>
            <a:r>
              <a:rPr lang="zh-CN" altLang="en-US" sz="1600" dirty="0" smtClean="0">
                <a:solidFill>
                  <a:srgbClr val="FF0000"/>
                </a:solidFill>
                <a:latin typeface="微软雅黑" panose="020B0503020204020204" pitchFamily="34" charset="-122"/>
                <a:ea typeface="微软雅黑" panose="020B0503020204020204" pitchFamily="34" charset="-122"/>
              </a:rPr>
              <a:t>影响充电站收益</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因此，不同公司的充电站之间的价格会</a:t>
            </a:r>
            <a:r>
              <a:rPr lang="zh-CN" altLang="en-US" sz="1600" dirty="0" smtClean="0">
                <a:solidFill>
                  <a:srgbClr val="FF0000"/>
                </a:solidFill>
                <a:latin typeface="微软雅黑" panose="020B0503020204020204" pitchFamily="34" charset="-122"/>
                <a:ea typeface="微软雅黑" panose="020B0503020204020204" pitchFamily="34" charset="-122"/>
              </a:rPr>
              <a:t>互相制约</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右箭头 38"/>
          <p:cNvSpPr/>
          <p:nvPr/>
        </p:nvSpPr>
        <p:spPr>
          <a:xfrm rot="1721713">
            <a:off x="3032730" y="5223475"/>
            <a:ext cx="577515" cy="392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814389" y="5210293"/>
            <a:ext cx="1832982" cy="91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影响在充电站充电的</a:t>
            </a:r>
            <a:r>
              <a:rPr lang="zh-CN" altLang="en-US" sz="1600" dirty="0" smtClean="0">
                <a:solidFill>
                  <a:srgbClr val="FFFF00"/>
                </a:solidFill>
                <a:latin typeface="微软雅黑" panose="020B0503020204020204" pitchFamily="34" charset="-122"/>
                <a:ea typeface="微软雅黑" panose="020B0503020204020204" pitchFamily="34" charset="-122"/>
              </a:rPr>
              <a:t>汽车</a:t>
            </a:r>
            <a:r>
              <a:rPr lang="zh-CN" altLang="en-US" sz="1600" dirty="0" smtClean="0">
                <a:solidFill>
                  <a:srgbClr val="FFFF00"/>
                </a:solidFill>
                <a:latin typeface="微软雅黑" panose="020B0503020204020204" pitchFamily="34" charset="-122"/>
                <a:ea typeface="微软雅黑" panose="020B0503020204020204" pitchFamily="34" charset="-122"/>
              </a:rPr>
              <a:t>数量</a:t>
            </a:r>
            <a:endParaRPr lang="zh-CN" altLang="en-US" sz="1600" dirty="0">
              <a:solidFill>
                <a:srgbClr val="FFFF00"/>
              </a:solidFill>
              <a:latin typeface="微软雅黑" panose="020B0503020204020204" pitchFamily="34" charset="-122"/>
              <a:ea typeface="微软雅黑" panose="020B0503020204020204" pitchFamily="34" charset="-122"/>
            </a:endParaRPr>
          </a:p>
        </p:txBody>
      </p:sp>
      <p:sp>
        <p:nvSpPr>
          <p:cNvPr id="41" name="右箭头 40"/>
          <p:cNvSpPr/>
          <p:nvPr/>
        </p:nvSpPr>
        <p:spPr>
          <a:xfrm>
            <a:off x="5880435" y="5463096"/>
            <a:ext cx="577515" cy="415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630836" y="5202260"/>
            <a:ext cx="1737872" cy="904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影响充电站定价</a:t>
            </a:r>
            <a:endParaRPr lang="zh-CN" altLang="en-US" sz="1600" dirty="0">
              <a:latin typeface="微软雅黑" panose="020B0503020204020204" pitchFamily="34" charset="-122"/>
              <a:ea typeface="微软雅黑" panose="020B0503020204020204" pitchFamily="34" charset="-122"/>
            </a:endParaRPr>
          </a:p>
        </p:txBody>
      </p:sp>
      <p:sp>
        <p:nvSpPr>
          <p:cNvPr id="43" name="右箭头 42"/>
          <p:cNvSpPr/>
          <p:nvPr/>
        </p:nvSpPr>
        <p:spPr>
          <a:xfrm rot="19683614">
            <a:off x="3042375" y="5790317"/>
            <a:ext cx="577515" cy="392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1646944"/>
            <a:ext cx="496329" cy="331728"/>
          </a:xfrm>
          <a:prstGeom prst="rect">
            <a:avLst/>
          </a:prstGeom>
        </p:spPr>
      </p:pic>
      <p:pic>
        <p:nvPicPr>
          <p:cNvPr id="34" name="图片 33"/>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2038706"/>
            <a:ext cx="496329" cy="331728"/>
          </a:xfrm>
          <a:prstGeom prst="rect">
            <a:avLst/>
          </a:prstGeom>
        </p:spPr>
      </p:pic>
      <p:pic>
        <p:nvPicPr>
          <p:cNvPr id="36" name="图片 35"/>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2419566"/>
            <a:ext cx="496329" cy="331728"/>
          </a:xfrm>
          <a:prstGeom prst="rect">
            <a:avLst/>
          </a:prstGeom>
        </p:spPr>
      </p:pic>
      <p:pic>
        <p:nvPicPr>
          <p:cNvPr id="38" name="图片 37"/>
          <p:cNvPicPr>
            <a:picLocks noChangeAspect="1"/>
          </p:cNvPicPr>
          <p:nvPr/>
        </p:nvPicPr>
        <p:blipFill>
          <a:blip r:embed="rId3"/>
          <a:stretch>
            <a:fillRect/>
          </a:stretch>
        </p:blipFill>
        <p:spPr>
          <a:xfrm>
            <a:off x="7824142" y="1582157"/>
            <a:ext cx="737965" cy="1162481"/>
          </a:xfrm>
          <a:prstGeom prst="rect">
            <a:avLst/>
          </a:prstGeom>
        </p:spPr>
      </p:pic>
      <p:pic>
        <p:nvPicPr>
          <p:cNvPr id="44" name="图片 43"/>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7252654" y="1804716"/>
            <a:ext cx="496329" cy="331728"/>
          </a:xfrm>
          <a:prstGeom prst="rect">
            <a:avLst/>
          </a:prstGeom>
        </p:spPr>
      </p:pic>
      <p:pic>
        <p:nvPicPr>
          <p:cNvPr id="46" name="图片 45"/>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7290233" y="2232176"/>
            <a:ext cx="496329" cy="331728"/>
          </a:xfrm>
          <a:prstGeom prst="rect">
            <a:avLst/>
          </a:prstGeom>
        </p:spPr>
      </p:pic>
    </p:spTree>
    <p:extLst>
      <p:ext uri="{BB962C8B-B14F-4D97-AF65-F5344CB8AC3E}">
        <p14:creationId xmlns:p14="http://schemas.microsoft.com/office/powerpoint/2010/main" val="39998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p:bldP spid="32" grpId="0"/>
      <p:bldP spid="18" grpId="0" animBg="1"/>
      <p:bldP spid="33" grpId="0" animBg="1"/>
      <p:bldP spid="20" grpId="0"/>
      <p:bldP spid="39" grpId="0" animBg="1"/>
      <p:bldP spid="40"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充电站与电动汽车的交互</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12</a:t>
            </a:fld>
            <a:endParaRPr lang="zh-CN" altLang="en-US"/>
          </a:p>
        </p:txBody>
      </p:sp>
      <p:sp>
        <p:nvSpPr>
          <p:cNvPr id="3" name="左弧形箭头 2"/>
          <p:cNvSpPr/>
          <p:nvPr/>
        </p:nvSpPr>
        <p:spPr>
          <a:xfrm>
            <a:off x="1121458" y="1934492"/>
            <a:ext cx="815546" cy="23049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左弧形箭头 14"/>
          <p:cNvSpPr/>
          <p:nvPr/>
        </p:nvSpPr>
        <p:spPr>
          <a:xfrm flipH="1" flipV="1">
            <a:off x="3098531" y="1847115"/>
            <a:ext cx="881449" cy="23009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1948147" y="1118620"/>
            <a:ext cx="1272746" cy="105032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充电运营公司</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椭圆 16"/>
          <p:cNvSpPr/>
          <p:nvPr/>
        </p:nvSpPr>
        <p:spPr>
          <a:xfrm>
            <a:off x="1729862" y="4057403"/>
            <a:ext cx="1575813" cy="105032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电动汽车</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5005" y="2936775"/>
            <a:ext cx="606453"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定价</a:t>
            </a:r>
            <a:endParaRPr lang="zh-CN" altLang="en-US" dirty="0"/>
          </a:p>
        </p:txBody>
      </p:sp>
      <p:sp>
        <p:nvSpPr>
          <p:cNvPr id="20" name="文本框 19"/>
          <p:cNvSpPr txBox="1"/>
          <p:nvPr/>
        </p:nvSpPr>
        <p:spPr>
          <a:xfrm>
            <a:off x="3979982" y="2966089"/>
            <a:ext cx="637804"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车流</a:t>
            </a:r>
            <a:endParaRPr lang="zh-CN" altLang="en-US" b="1" dirty="0"/>
          </a:p>
        </p:txBody>
      </p:sp>
      <p:sp>
        <p:nvSpPr>
          <p:cNvPr id="9" name="上下箭头 8"/>
          <p:cNvSpPr/>
          <p:nvPr/>
        </p:nvSpPr>
        <p:spPr>
          <a:xfrm>
            <a:off x="2110881" y="2205657"/>
            <a:ext cx="883800" cy="1816096"/>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充电运营市场</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5C675A90-C336-41E4-B909-ACF521F8CBE5}"/>
              </a:ext>
            </a:extLst>
          </p:cNvPr>
          <p:cNvGrpSpPr/>
          <p:nvPr/>
        </p:nvGrpSpPr>
        <p:grpSpPr>
          <a:xfrm>
            <a:off x="4759104" y="1304115"/>
            <a:ext cx="3906158" cy="3569798"/>
            <a:chOff x="4877086" y="4040153"/>
            <a:chExt cx="1922629" cy="904002"/>
          </a:xfrm>
        </p:grpSpPr>
        <p:sp>
          <p:nvSpPr>
            <p:cNvPr id="23" name="文本框 22">
              <a:extLst>
                <a:ext uri="{FF2B5EF4-FFF2-40B4-BE49-F238E27FC236}">
                  <a16:creationId xmlns:a16="http://schemas.microsoft.com/office/drawing/2014/main" id="{D033C949-C956-4DF2-98F1-913B1AF8DD02}"/>
                </a:ext>
              </a:extLst>
            </p:cNvPr>
            <p:cNvSpPr txBox="1"/>
            <p:nvPr/>
          </p:nvSpPr>
          <p:spPr>
            <a:xfrm>
              <a:off x="4877086" y="4040153"/>
              <a:ext cx="836180" cy="101322"/>
            </a:xfrm>
            <a:prstGeom prst="rect">
              <a:avLst/>
            </a:prstGeom>
            <a:solidFill>
              <a:srgbClr val="0070C0"/>
            </a:solidFill>
            <a:ln w="28575">
              <a:solidFill>
                <a:srgbClr val="0070C0"/>
              </a:solidFill>
            </a:ln>
            <a:effectLst>
              <a:glow rad="63500">
                <a:schemeClr val="accent3">
                  <a:satMod val="175000"/>
                  <a:alpha val="40000"/>
                </a:schemeClr>
              </a:glow>
            </a:effectLst>
          </p:spPr>
          <p:txBody>
            <a:bodyPr wrap="square" rtlCol="0" anchor="ctr">
              <a:spAutoFit/>
            </a:bodyPr>
            <a:lstStyle/>
            <a:p>
              <a:pPr fontAlgn="base">
                <a:spcBef>
                  <a:spcPct val="0"/>
                </a:spcBef>
                <a:spcAft>
                  <a:spcPct val="0"/>
                </a:spcAft>
              </a:pPr>
              <a:r>
                <a:rPr lang="zh-CN" altLang="en-US" sz="20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a:t>
              </a:r>
              <a:endParaRPr lang="zh-CN" altLang="en-US" sz="2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4" name="文本框 23">
              <a:extLst>
                <a:ext uri="{FF2B5EF4-FFF2-40B4-BE49-F238E27FC236}">
                  <a16:creationId xmlns:a16="http://schemas.microsoft.com/office/drawing/2014/main" id="{7863A93F-1C74-424B-997C-28096DE7042F}"/>
                </a:ext>
              </a:extLst>
            </p:cNvPr>
            <p:cNvSpPr txBox="1"/>
            <p:nvPr/>
          </p:nvSpPr>
          <p:spPr>
            <a:xfrm>
              <a:off x="4877086" y="4149165"/>
              <a:ext cx="1922629" cy="794990"/>
            </a:xfrm>
            <a:prstGeom prst="rect">
              <a:avLst/>
            </a:prstGeom>
            <a:noFill/>
            <a:ln w="28575">
              <a:solidFill>
                <a:schemeClr val="accent1">
                  <a:lumMod val="60000"/>
                  <a:lumOff val="40000"/>
                </a:schemeClr>
              </a:solidFill>
            </a:ln>
          </p:spPr>
          <p:txBody>
            <a:bodyPr wrap="square" rtlCol="0" anchor="ctr">
              <a:spAutoFit/>
            </a:bodyPr>
            <a:lstStyle/>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充电站的定价</a:t>
              </a:r>
              <a:r>
                <a:rPr lang="zh-CN" altLang="en-US" b="1" dirty="0" smtClean="0">
                  <a:solidFill>
                    <a:srgbClr val="FF0000"/>
                  </a:solidFill>
                  <a:latin typeface="微软雅黑" panose="020B0503020204020204" pitchFamily="34" charset="-122"/>
                  <a:ea typeface="微软雅黑" panose="020B0503020204020204" pitchFamily="34" charset="-122"/>
                </a:rPr>
                <a:t>影响汽车决策</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不同充电站价格的高低，会影响电动汽车对充电站的选择，进而影响前往不同充电站的车流；</a:t>
              </a:r>
              <a:r>
                <a:rPr lang="zh-CN" altLang="en-US" sz="1600" dirty="0" smtClean="0">
                  <a:solidFill>
                    <a:srgbClr val="FF0000"/>
                  </a:solidFill>
                  <a:latin typeface="微软雅黑" panose="020B0503020204020204" pitchFamily="34" charset="-122"/>
                  <a:ea typeface="微软雅黑" panose="020B0503020204020204" pitchFamily="34" charset="-122"/>
                </a:rPr>
                <a:t>（上层对下层的影响）</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汽车的决策</a:t>
              </a:r>
              <a:r>
                <a:rPr lang="zh-CN" altLang="en-US" b="1" dirty="0" smtClean="0">
                  <a:solidFill>
                    <a:srgbClr val="FF0000"/>
                  </a:solidFill>
                  <a:latin typeface="微软雅黑" panose="020B0503020204020204" pitchFamily="34" charset="-122"/>
                  <a:ea typeface="微软雅黑" panose="020B0503020204020204" pitchFamily="34" charset="-122"/>
                </a:rPr>
                <a:t>影响充电站定价</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汽车的决策影响在充电站</a:t>
              </a:r>
              <a:r>
                <a:rPr lang="zh-CN" altLang="en-US" sz="1600" dirty="0">
                  <a:latin typeface="微软雅黑" panose="020B0503020204020204" pitchFamily="34" charset="-122"/>
                  <a:ea typeface="微软雅黑" panose="020B0503020204020204" pitchFamily="34" charset="-122"/>
                </a:rPr>
                <a:t>充电的汽车</a:t>
              </a:r>
              <a:r>
                <a:rPr lang="zh-CN" altLang="en-US" sz="1600" dirty="0" smtClean="0">
                  <a:latin typeface="微软雅黑" panose="020B0503020204020204" pitchFamily="34" charset="-122"/>
                  <a:ea typeface="微软雅黑" panose="020B0503020204020204" pitchFamily="34" charset="-122"/>
                </a:rPr>
                <a:t>数量，从而影响充电站的收益，公司为提升收益调整定价；</a:t>
              </a:r>
              <a:r>
                <a:rPr lang="zh-CN" altLang="en-US" sz="1600" dirty="0" smtClean="0">
                  <a:solidFill>
                    <a:srgbClr val="FF0000"/>
                  </a:solidFill>
                  <a:latin typeface="微软雅黑" panose="020B0503020204020204" pitchFamily="34" charset="-122"/>
                  <a:ea typeface="微软雅黑" panose="020B0503020204020204" pitchFamily="34" charset="-122"/>
                </a:rPr>
                <a:t>（下层对上层</a:t>
              </a:r>
              <a:r>
                <a:rPr lang="zh-CN" altLang="en-US" sz="1600" dirty="0">
                  <a:solidFill>
                    <a:srgbClr val="FF0000"/>
                  </a:solidFill>
                  <a:latin typeface="微软雅黑" panose="020B0503020204020204" pitchFamily="34" charset="-122"/>
                  <a:ea typeface="微软雅黑" panose="020B0503020204020204" pitchFamily="34" charset="-122"/>
                </a:rPr>
                <a:t>的影响</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grpSp>
      <p:sp>
        <p:nvSpPr>
          <p:cNvPr id="25" name="圆角矩形 22">
            <a:extLst>
              <a:ext uri="{FF2B5EF4-FFF2-40B4-BE49-F238E27FC236}">
                <a16:creationId xmlns:a16="http://schemas.microsoft.com/office/drawing/2014/main" id="{0D6ECC98-EE8C-4CD6-B592-CA8A7EA59754}"/>
              </a:ext>
            </a:extLst>
          </p:cNvPr>
          <p:cNvSpPr/>
          <p:nvPr/>
        </p:nvSpPr>
        <p:spPr>
          <a:xfrm>
            <a:off x="511175" y="5389734"/>
            <a:ext cx="8204068" cy="1000581"/>
          </a:xfrm>
          <a:prstGeom prst="roundRect">
            <a:avLst>
              <a:gd name="adj" fmla="val 11014"/>
            </a:avLst>
          </a:prstGeom>
          <a:solidFill>
            <a:schemeClr val="bg1"/>
          </a:solidFill>
          <a:ln w="57150">
            <a:solidFill>
              <a:srgbClr val="00B0F0"/>
            </a:solidFill>
          </a:ln>
          <a:effectLst>
            <a:glow rad="254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研究充电站的定价策略具有</a:t>
            </a:r>
            <a:r>
              <a:rPr lang="zh-CN" altLang="en-US" sz="2400" b="1" dirty="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重要</a:t>
            </a:r>
            <a:r>
              <a:rPr lang="zh-CN" altLang="en-US" sz="2400" b="1" dirty="0" smtClean="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现实意义，最优的定价策略可以帮助充电运营公司实现最大收益！</a:t>
            </a:r>
            <a:endParaRPr lang="zh-CN" altLang="en-US" sz="2400" b="1" dirty="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0252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圆角 26">
            <a:extLst>
              <a:ext uri="{FF2B5EF4-FFF2-40B4-BE49-F238E27FC236}">
                <a16:creationId xmlns:a16="http://schemas.microsoft.com/office/drawing/2014/main" id="{92961D8D-6B93-4547-AD03-5B96AF7C2E26}"/>
              </a:ext>
            </a:extLst>
          </p:cNvPr>
          <p:cNvSpPr/>
          <p:nvPr/>
        </p:nvSpPr>
        <p:spPr>
          <a:xfrm>
            <a:off x="402333" y="5176785"/>
            <a:ext cx="8339334" cy="104049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定价</a:t>
            </a: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机制</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优化问题</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13</a:t>
            </a:fld>
            <a:endParaRPr lang="zh-CN" altLang="en-US" dirty="0"/>
          </a:p>
        </p:txBody>
      </p:sp>
      <p:sp>
        <p:nvSpPr>
          <p:cNvPr id="21" name="矩形: 圆角 26">
            <a:extLst>
              <a:ext uri="{FF2B5EF4-FFF2-40B4-BE49-F238E27FC236}">
                <a16:creationId xmlns:a16="http://schemas.microsoft.com/office/drawing/2014/main" id="{92961D8D-6B93-4547-AD03-5B96AF7C2E26}"/>
              </a:ext>
            </a:extLst>
          </p:cNvPr>
          <p:cNvSpPr/>
          <p:nvPr/>
        </p:nvSpPr>
        <p:spPr>
          <a:xfrm>
            <a:off x="402333" y="1180867"/>
            <a:ext cx="8339334" cy="104049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60">
            <a:extLst>
              <a:ext uri="{FF2B5EF4-FFF2-40B4-BE49-F238E27FC236}">
                <a16:creationId xmlns:a16="http://schemas.microsoft.com/office/drawing/2014/main" id="{4D6EB4CA-2BA8-460F-B712-5CF10C7C7AAC}"/>
              </a:ext>
            </a:extLst>
          </p:cNvPr>
          <p:cNvSpPr/>
          <p:nvPr/>
        </p:nvSpPr>
        <p:spPr>
          <a:xfrm flipH="1">
            <a:off x="2319250" y="1495202"/>
            <a:ext cx="584891" cy="444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46CABC4-302A-4730-9181-72F72273DF8B}"/>
              </a:ext>
            </a:extLst>
          </p:cNvPr>
          <p:cNvSpPr/>
          <p:nvPr/>
        </p:nvSpPr>
        <p:spPr>
          <a:xfrm>
            <a:off x="671352" y="1347173"/>
            <a:ext cx="1500405" cy="70788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充电站设置</a:t>
            </a:r>
            <a:endParaRPr lang="en-US" altLang="zh-CN" sz="2000" dirty="0" smtClean="0">
              <a:latin typeface="微软雅黑" panose="020B0503020204020204" pitchFamily="34" charset="-122"/>
              <a:ea typeface="微软雅黑" panose="020B0503020204020204" pitchFamily="34" charset="-122"/>
            </a:endParaRPr>
          </a:p>
          <a:p>
            <a:pPr algn="ctr"/>
            <a:r>
              <a:rPr lang="zh-CN" altLang="en-US" sz="2000" dirty="0" smtClean="0">
                <a:latin typeface="微软雅黑" panose="020B0503020204020204" pitchFamily="34" charset="-122"/>
                <a:ea typeface="微软雅黑" panose="020B0503020204020204" pitchFamily="34" charset="-122"/>
              </a:rPr>
              <a:t>充电价格</a:t>
            </a:r>
            <a:endParaRPr lang="zh-CN" altLang="en-US" sz="2000" dirty="0"/>
          </a:p>
        </p:txBody>
      </p:sp>
      <p:sp>
        <p:nvSpPr>
          <p:cNvPr id="35" name="矩形 34">
            <a:extLst>
              <a:ext uri="{FF2B5EF4-FFF2-40B4-BE49-F238E27FC236}">
                <a16:creationId xmlns:a16="http://schemas.microsoft.com/office/drawing/2014/main" id="{8001CB36-EC3C-4E61-A747-BC48BE4C6255}"/>
              </a:ext>
            </a:extLst>
          </p:cNvPr>
          <p:cNvSpPr/>
          <p:nvPr/>
        </p:nvSpPr>
        <p:spPr>
          <a:xfrm>
            <a:off x="3116290" y="1447200"/>
            <a:ext cx="1990404" cy="5078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竞争</a:t>
            </a:r>
            <a:r>
              <a:rPr lang="zh-CN" altLang="en-US" dirty="0">
                <a:latin typeface="微软雅黑" panose="020B0503020204020204" pitchFamily="34" charset="-122"/>
                <a:ea typeface="微软雅黑" panose="020B0503020204020204" pitchFamily="34" charset="-122"/>
              </a:rPr>
              <a:t>公司</a:t>
            </a:r>
            <a:r>
              <a:rPr lang="zh-CN" altLang="en-US" dirty="0" smtClean="0">
                <a:latin typeface="微软雅黑" panose="020B0503020204020204" pitchFamily="34" charset="-122"/>
                <a:ea typeface="微软雅黑" panose="020B0503020204020204" pitchFamily="34" charset="-122"/>
              </a:rPr>
              <a:t>的定价</a:t>
            </a:r>
            <a:endParaRPr lang="zh-CN" altLang="en-US" dirty="0"/>
          </a:p>
        </p:txBody>
      </p:sp>
      <p:sp>
        <p:nvSpPr>
          <p:cNvPr id="36" name="矩形 35">
            <a:extLst>
              <a:ext uri="{FF2B5EF4-FFF2-40B4-BE49-F238E27FC236}">
                <a16:creationId xmlns:a16="http://schemas.microsoft.com/office/drawing/2014/main" id="{FEDB870E-5670-4BCF-B3C5-E1A4F63F6CE1}"/>
              </a:ext>
            </a:extLst>
          </p:cNvPr>
          <p:cNvSpPr/>
          <p:nvPr/>
        </p:nvSpPr>
        <p:spPr>
          <a:xfrm>
            <a:off x="671352" y="5361281"/>
            <a:ext cx="122310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zh-CN" altLang="en-US" dirty="0" smtClean="0">
                <a:latin typeface="微软雅黑" panose="020B0503020204020204" pitchFamily="34" charset="-122"/>
                <a:ea typeface="微软雅黑" panose="020B0503020204020204" pitchFamily="34" charset="-122"/>
              </a:rPr>
              <a:t>充电站的定价</a:t>
            </a:r>
            <a:endParaRPr lang="zh-CN" altLang="en-US" dirty="0"/>
          </a:p>
        </p:txBody>
      </p:sp>
      <p:sp>
        <p:nvSpPr>
          <p:cNvPr id="37" name="矩形 36">
            <a:extLst>
              <a:ext uri="{FF2B5EF4-FFF2-40B4-BE49-F238E27FC236}">
                <a16:creationId xmlns:a16="http://schemas.microsoft.com/office/drawing/2014/main" id="{BBDBB41E-C9B9-4A05-8984-DFDF28EB94A0}"/>
              </a:ext>
            </a:extLst>
          </p:cNvPr>
          <p:cNvSpPr/>
          <p:nvPr/>
        </p:nvSpPr>
        <p:spPr>
          <a:xfrm>
            <a:off x="2558868" y="5368629"/>
            <a:ext cx="1338828" cy="646331"/>
          </a:xfrm>
          <a:prstGeom prst="rect">
            <a:avLst/>
          </a:prstGeom>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r>
              <a:rPr lang="zh-CN" altLang="en-US" dirty="0">
                <a:latin typeface="微软雅黑" panose="020B0503020204020204" pitchFamily="34" charset="-122"/>
                <a:ea typeface="微软雅黑" panose="020B0503020204020204" pitchFamily="34" charset="-122"/>
              </a:rPr>
              <a:t>到充电站</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距离</a:t>
            </a:r>
            <a:endParaRPr lang="zh-CN" altLang="en-US" dirty="0"/>
          </a:p>
        </p:txBody>
      </p:sp>
      <p:sp>
        <p:nvSpPr>
          <p:cNvPr id="38" name="矩形 37">
            <a:extLst>
              <a:ext uri="{FF2B5EF4-FFF2-40B4-BE49-F238E27FC236}">
                <a16:creationId xmlns:a16="http://schemas.microsoft.com/office/drawing/2014/main" id="{8C3FA0CE-222F-4F73-B73F-56FFB572D836}"/>
              </a:ext>
            </a:extLst>
          </p:cNvPr>
          <p:cNvSpPr/>
          <p:nvPr/>
        </p:nvSpPr>
        <p:spPr>
          <a:xfrm>
            <a:off x="4665857" y="5366420"/>
            <a:ext cx="123507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zh-CN" altLang="en-US" dirty="0" smtClean="0">
                <a:latin typeface="微软雅黑" panose="020B0503020204020204" pitchFamily="34" charset="-122"/>
                <a:ea typeface="微软雅黑" panose="020B0503020204020204" pitchFamily="34" charset="-122"/>
              </a:rPr>
              <a:t>充电站的</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排队</a:t>
            </a:r>
            <a:endParaRPr lang="zh-CN" altLang="en-US" dirty="0"/>
          </a:p>
        </p:txBody>
      </p:sp>
      <p:sp>
        <p:nvSpPr>
          <p:cNvPr id="39" name="加号 38">
            <a:extLst>
              <a:ext uri="{FF2B5EF4-FFF2-40B4-BE49-F238E27FC236}">
                <a16:creationId xmlns:a16="http://schemas.microsoft.com/office/drawing/2014/main" id="{FA8274FE-9FAF-4EA6-A6F1-28D16B66373A}"/>
              </a:ext>
            </a:extLst>
          </p:cNvPr>
          <p:cNvSpPr/>
          <p:nvPr/>
        </p:nvSpPr>
        <p:spPr>
          <a:xfrm>
            <a:off x="1947899" y="5446265"/>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21">
            <a:extLst>
              <a:ext uri="{FF2B5EF4-FFF2-40B4-BE49-F238E27FC236}">
                <a16:creationId xmlns:a16="http://schemas.microsoft.com/office/drawing/2014/main" id="{C4D9AF28-BF75-4A80-BE6E-705DCFD5CC01}"/>
              </a:ext>
            </a:extLst>
          </p:cNvPr>
          <p:cNvSpPr/>
          <p:nvPr/>
        </p:nvSpPr>
        <p:spPr>
          <a:xfrm>
            <a:off x="6096101" y="5448005"/>
            <a:ext cx="591494" cy="446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7C7EED5-E76F-4850-8335-9952B162EEF1}"/>
              </a:ext>
            </a:extLst>
          </p:cNvPr>
          <p:cNvSpPr/>
          <p:nvPr/>
        </p:nvSpPr>
        <p:spPr>
          <a:xfrm>
            <a:off x="6840666" y="5290686"/>
            <a:ext cx="1674684" cy="707886"/>
          </a:xfrm>
          <a:prstGeom prst="rect">
            <a:avLst/>
          </a:prstGeom>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r>
              <a:rPr lang="zh-CN" altLang="en-US" sz="2000" dirty="0" smtClean="0">
                <a:latin typeface="微软雅黑" panose="020B0503020204020204" pitchFamily="34" charset="-122"/>
                <a:ea typeface="微软雅黑" panose="020B0503020204020204" pitchFamily="34" charset="-122"/>
              </a:rPr>
              <a:t>电动汽车选择充电站</a:t>
            </a:r>
            <a:endParaRPr lang="zh-CN" altLang="en-US" sz="2000" dirty="0"/>
          </a:p>
        </p:txBody>
      </p:sp>
      <p:sp>
        <p:nvSpPr>
          <p:cNvPr id="43" name="加号 42">
            <a:extLst>
              <a:ext uri="{FF2B5EF4-FFF2-40B4-BE49-F238E27FC236}">
                <a16:creationId xmlns:a16="http://schemas.microsoft.com/office/drawing/2014/main" id="{FA8274FE-9FAF-4EA6-A6F1-28D16B66373A}"/>
              </a:ext>
            </a:extLst>
          </p:cNvPr>
          <p:cNvSpPr/>
          <p:nvPr/>
        </p:nvSpPr>
        <p:spPr>
          <a:xfrm>
            <a:off x="4026206" y="5454211"/>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加号 39">
            <a:extLst>
              <a:ext uri="{FF2B5EF4-FFF2-40B4-BE49-F238E27FC236}">
                <a16:creationId xmlns:a16="http://schemas.microsoft.com/office/drawing/2014/main" id="{FA8274FE-9FAF-4EA6-A6F1-28D16B66373A}"/>
              </a:ext>
            </a:extLst>
          </p:cNvPr>
          <p:cNvSpPr/>
          <p:nvPr/>
        </p:nvSpPr>
        <p:spPr>
          <a:xfrm>
            <a:off x="5189937" y="1449374"/>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8001CB36-EC3C-4E61-A747-BC48BE4C6255}"/>
              </a:ext>
            </a:extLst>
          </p:cNvPr>
          <p:cNvSpPr/>
          <p:nvPr/>
        </p:nvSpPr>
        <p:spPr>
          <a:xfrm>
            <a:off x="5790104" y="1439440"/>
            <a:ext cx="2725246" cy="5078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在充电站充电的汽车数量</a:t>
            </a: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r="33064"/>
          <a:stretch/>
        </p:blipFill>
        <p:spPr>
          <a:xfrm>
            <a:off x="267993" y="2283567"/>
            <a:ext cx="1808075" cy="1543212"/>
          </a:xfrm>
          <a:prstGeom prst="rect">
            <a:avLst/>
          </a:prstGeom>
        </p:spPr>
      </p:pic>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8619" t="7391" r="7035" b="11506"/>
          <a:stretch/>
        </p:blipFill>
        <p:spPr>
          <a:xfrm>
            <a:off x="6391848" y="3847350"/>
            <a:ext cx="2277688" cy="997527"/>
          </a:xfrm>
          <a:prstGeom prst="rect">
            <a:avLst/>
          </a:prstGeom>
        </p:spPr>
      </p:pic>
      <p:sp>
        <p:nvSpPr>
          <p:cNvPr id="32" name="文本框 31"/>
          <p:cNvSpPr txBox="1"/>
          <p:nvPr/>
        </p:nvSpPr>
        <p:spPr>
          <a:xfrm>
            <a:off x="2076068" y="4163607"/>
            <a:ext cx="3824867" cy="830997"/>
          </a:xfrm>
          <a:prstGeom prst="rect">
            <a:avLst/>
          </a:prstGeom>
          <a:noFill/>
        </p:spPr>
        <p:txBody>
          <a:bodyPr wrap="square" rtlCol="0">
            <a:spAutoFit/>
          </a:bodyPr>
          <a:lstStyle/>
          <a:p>
            <a:pPr marL="342900" indent="-342900">
              <a:buFont typeface="+mj-ea"/>
              <a:buAutoNum type="circleNumDbPlain" startAt="2"/>
            </a:pPr>
            <a:r>
              <a:rPr lang="zh-CN" altLang="en-US" sz="1600" dirty="0" smtClean="0">
                <a:latin typeface="微软雅黑" panose="020B0503020204020204" pitchFamily="34" charset="-122"/>
                <a:ea typeface="微软雅黑" panose="020B0503020204020204" pitchFamily="34" charset="-122"/>
              </a:rPr>
              <a:t>电动汽车如何根据</a:t>
            </a:r>
            <a:r>
              <a:rPr lang="zh-CN" altLang="en-US" sz="1600" dirty="0">
                <a:solidFill>
                  <a:srgbClr val="FF0000"/>
                </a:solidFill>
                <a:latin typeface="微软雅黑" panose="020B0503020204020204" pitchFamily="34" charset="-122"/>
                <a:ea typeface="微软雅黑" panose="020B0503020204020204" pitchFamily="34" charset="-122"/>
              </a:rPr>
              <a:t>充电站的</a:t>
            </a:r>
            <a:r>
              <a:rPr lang="zh-CN" altLang="en-US" sz="1600" dirty="0" smtClean="0">
                <a:solidFill>
                  <a:srgbClr val="FF0000"/>
                </a:solidFill>
                <a:latin typeface="微软雅黑" panose="020B0503020204020204" pitchFamily="34" charset="-122"/>
                <a:ea typeface="微软雅黑" panose="020B0503020204020204" pitchFamily="34" charset="-122"/>
              </a:rPr>
              <a:t>定价</a:t>
            </a:r>
            <a:r>
              <a:rPr lang="zh-CN" altLang="en-US" sz="1600" dirty="0" smtClean="0">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到充电站</a:t>
            </a:r>
            <a:r>
              <a:rPr lang="zh-CN" altLang="en-US" sz="1600" dirty="0" smtClean="0">
                <a:solidFill>
                  <a:srgbClr val="FF0000"/>
                </a:solidFill>
                <a:latin typeface="微软雅黑" panose="020B0503020204020204" pitchFamily="34" charset="-122"/>
                <a:ea typeface="微软雅黑" panose="020B0503020204020204" pitchFamily="34" charset="-122"/>
              </a:rPr>
              <a:t>的距离</a:t>
            </a:r>
            <a:r>
              <a:rPr lang="zh-CN" altLang="en-US" sz="1600" dirty="0" smtClean="0">
                <a:latin typeface="微软雅黑" panose="020B0503020204020204" pitchFamily="34" charset="-122"/>
                <a:ea typeface="微软雅黑" panose="020B0503020204020204" pitchFamily="34" charset="-122"/>
              </a:rPr>
              <a:t>以及</a:t>
            </a:r>
            <a:r>
              <a:rPr lang="zh-CN" altLang="en-US" sz="1600" dirty="0">
                <a:solidFill>
                  <a:srgbClr val="FF0000"/>
                </a:solidFill>
                <a:latin typeface="微软雅黑" panose="020B0503020204020204" pitchFamily="34" charset="-122"/>
                <a:ea typeface="微软雅黑" panose="020B0503020204020204" pitchFamily="34" charset="-122"/>
              </a:rPr>
              <a:t>充电站</a:t>
            </a:r>
            <a:r>
              <a:rPr lang="zh-CN" altLang="en-US" sz="1600" dirty="0" smtClean="0">
                <a:solidFill>
                  <a:srgbClr val="FF0000"/>
                </a:solidFill>
                <a:latin typeface="微软雅黑" panose="020B0503020204020204" pitchFamily="34" charset="-122"/>
                <a:ea typeface="微软雅黑" panose="020B0503020204020204" pitchFamily="34" charset="-122"/>
              </a:rPr>
              <a:t>的排队情况</a:t>
            </a:r>
            <a:r>
              <a:rPr lang="zh-CN" altLang="en-US" sz="1600" dirty="0" smtClean="0">
                <a:latin typeface="微软雅黑" panose="020B0503020204020204" pitchFamily="34" charset="-122"/>
                <a:ea typeface="微软雅黑" panose="020B0503020204020204" pitchFamily="34" charset="-122"/>
              </a:rPr>
              <a:t>选择充电站？以最小化充电成本。</a:t>
            </a:r>
            <a:endParaRPr lang="zh-CN" altLang="en-US" sz="16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116290" y="2474040"/>
            <a:ext cx="3630793" cy="830997"/>
          </a:xfrm>
          <a:prstGeom prst="rect">
            <a:avLst/>
          </a:prstGeom>
          <a:noFill/>
        </p:spPr>
        <p:txBody>
          <a:bodyPr wrap="square" rtlCol="0">
            <a:spAutoFit/>
          </a:bodyPr>
          <a:lstStyle/>
          <a:p>
            <a:pPr marL="342900" indent="-342900">
              <a:buFont typeface="+mj-ea"/>
              <a:buAutoNum type="circleNumDbPlain"/>
            </a:pPr>
            <a:r>
              <a:rPr lang="zh-CN" altLang="en-US" sz="1600" dirty="0" smtClean="0">
                <a:latin typeface="微软雅黑" panose="020B0503020204020204" pitchFamily="34" charset="-122"/>
                <a:ea typeface="微软雅黑" panose="020B0503020204020204" pitchFamily="34" charset="-122"/>
              </a:rPr>
              <a:t>运营公司如何根据</a:t>
            </a:r>
            <a:r>
              <a:rPr lang="zh-CN" altLang="en-US" sz="1600" dirty="0" smtClean="0">
                <a:solidFill>
                  <a:srgbClr val="FF0000"/>
                </a:solidFill>
                <a:latin typeface="微软雅黑" panose="020B0503020204020204" pitchFamily="34" charset="-122"/>
                <a:ea typeface="微软雅黑" panose="020B0503020204020204" pitchFamily="34" charset="-122"/>
              </a:rPr>
              <a:t>竞争对手的定价</a:t>
            </a:r>
            <a:r>
              <a:rPr lang="zh-CN" altLang="en-US" sz="1600" dirty="0" smtClean="0">
                <a:latin typeface="微软雅黑" panose="020B0503020204020204" pitchFamily="34" charset="-122"/>
                <a:ea typeface="微软雅黑" panose="020B0503020204020204" pitchFamily="34" charset="-122"/>
              </a:rPr>
              <a:t>，以及</a:t>
            </a:r>
            <a:r>
              <a:rPr lang="zh-CN" altLang="en-US" sz="1600" dirty="0" smtClean="0">
                <a:solidFill>
                  <a:srgbClr val="FF0000"/>
                </a:solidFill>
                <a:latin typeface="微软雅黑" panose="020B0503020204020204" pitchFamily="34" charset="-122"/>
                <a:ea typeface="微软雅黑" panose="020B0503020204020204" pitchFamily="34" charset="-122"/>
              </a:rPr>
              <a:t>在</a:t>
            </a:r>
            <a:r>
              <a:rPr lang="zh-CN" altLang="en-US" sz="1600" dirty="0">
                <a:solidFill>
                  <a:srgbClr val="FF0000"/>
                </a:solidFill>
                <a:latin typeface="微软雅黑" panose="020B0503020204020204" pitchFamily="34" charset="-122"/>
                <a:ea typeface="微软雅黑" panose="020B0503020204020204" pitchFamily="34" charset="-122"/>
              </a:rPr>
              <a:t>充电站充电的汽车</a:t>
            </a:r>
            <a:r>
              <a:rPr lang="zh-CN" altLang="en-US" sz="1600" dirty="0" smtClean="0">
                <a:solidFill>
                  <a:srgbClr val="FF0000"/>
                </a:solidFill>
                <a:latin typeface="微软雅黑" panose="020B0503020204020204" pitchFamily="34" charset="-122"/>
                <a:ea typeface="微软雅黑" panose="020B0503020204020204" pitchFamily="34" charset="-122"/>
              </a:rPr>
              <a:t>数量</a:t>
            </a:r>
            <a:r>
              <a:rPr lang="zh-CN" altLang="en-US" sz="1600" dirty="0" smtClean="0">
                <a:latin typeface="微软雅黑" panose="020B0503020204020204" pitchFamily="34" charset="-122"/>
                <a:ea typeface="微软雅黑" panose="020B0503020204020204" pitchFamily="34" charset="-122"/>
              </a:rPr>
              <a:t>设置充电定价？以最大化充电收益。</a:t>
            </a:r>
            <a:endParaRPr lang="zh-CN" altLang="en-US" sz="1600" dirty="0">
              <a:latin typeface="微软雅黑" panose="020B0503020204020204" pitchFamily="34" charset="-122"/>
              <a:ea typeface="微软雅黑" panose="020B0503020204020204" pitchFamily="34" charset="-122"/>
            </a:endParaRPr>
          </a:p>
        </p:txBody>
      </p:sp>
      <p:sp>
        <p:nvSpPr>
          <p:cNvPr id="11" name="右箭头 10"/>
          <p:cNvSpPr/>
          <p:nvPr/>
        </p:nvSpPr>
        <p:spPr>
          <a:xfrm>
            <a:off x="2367959" y="3292790"/>
            <a:ext cx="5470943" cy="222653"/>
          </a:xfrm>
          <a:prstGeom prs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flipH="1">
            <a:off x="1255222" y="3878752"/>
            <a:ext cx="5005787" cy="222653"/>
          </a:xfrm>
          <a:prstGeom prs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33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38" grpId="0" animBg="1"/>
      <p:bldP spid="39" grpId="0" animBg="1"/>
      <p:bldP spid="41" grpId="0" animBg="1"/>
      <p:bldP spid="42" grpId="0" animBg="1"/>
      <p:bldP spid="43" grpId="0" animBg="1"/>
      <p:bldP spid="32" grpId="0"/>
      <p:bldP spid="44" grpId="0"/>
      <p:bldP spid="11"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509682" y="2636836"/>
            <a:ext cx="3948267" cy="792163"/>
            <a:chOff x="1329" y="1795"/>
            <a:chExt cx="2943" cy="499"/>
          </a:xfrm>
          <a:solidFill>
            <a:srgbClr val="02409A"/>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模型构建</a:t>
              </a:r>
              <a:endParaRPr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505362" y="3585366"/>
            <a:ext cx="3952588" cy="792162"/>
            <a:chOff x="1329" y="1795"/>
            <a:chExt cx="2943" cy="499"/>
          </a:xfrm>
          <a:solidFill>
            <a:schemeClr val="accent1">
              <a:lumMod val="40000"/>
              <a:lumOff val="60000"/>
            </a:schemeClr>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分析求解</a:t>
              </a:r>
              <a:endParaRPr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总结展望</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14</a:t>
            </a:fld>
            <a:endParaRPr lang="zh-CN" altLang="en-US"/>
          </a:p>
        </p:txBody>
      </p:sp>
      <p:grpSp>
        <p:nvGrpSpPr>
          <p:cNvPr id="20" name="Group 51">
            <a:extLst>
              <a:ext uri="{FF2B5EF4-FFF2-40B4-BE49-F238E27FC236}">
                <a16:creationId xmlns:a16="http://schemas.microsoft.com/office/drawing/2014/main" id="{E3DF6996-7B2A-48BA-BC2C-392BBCDD1964}"/>
              </a:ext>
            </a:extLst>
          </p:cNvPr>
          <p:cNvGrpSpPr>
            <a:grpSpLocks/>
          </p:cNvGrpSpPr>
          <p:nvPr/>
        </p:nvGrpSpPr>
        <p:grpSpPr bwMode="auto">
          <a:xfrm>
            <a:off x="2505361" y="1688307"/>
            <a:ext cx="3952588" cy="792162"/>
            <a:chOff x="1329" y="1795"/>
            <a:chExt cx="2943" cy="499"/>
          </a:xfrm>
          <a:solidFill>
            <a:srgbClr val="BDD7EE"/>
          </a:solidFill>
        </p:grpSpPr>
        <p:sp>
          <p:nvSpPr>
            <p:cNvPr id="21"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背景介绍</a:t>
              </a:r>
              <a:endParaRPr kumimoji="0" lang="en-US" altLang="zh-CN" sz="2400" b="1" dirty="0">
                <a:solidFill>
                  <a:schemeClr val="bg1">
                    <a:lumMod val="95000"/>
                  </a:schemeClr>
                </a:solidFill>
                <a:ea typeface="微软雅黑" pitchFamily="34" charset="-122"/>
              </a:endParaRPr>
            </a:p>
          </p:txBody>
        </p:sp>
        <p:sp>
          <p:nvSpPr>
            <p:cNvPr id="22"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spTree>
    <p:extLst>
      <p:ext uri="{BB962C8B-B14F-4D97-AF65-F5344CB8AC3E}">
        <p14:creationId xmlns:p14="http://schemas.microsoft.com/office/powerpoint/2010/main" val="2735747888"/>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200" b="1" dirty="0">
                <a:solidFill>
                  <a:prstClr val="white"/>
                </a:solidFill>
                <a:latin typeface="微软雅黑" panose="020B0503020204020204" pitchFamily="34" charset="-122"/>
                <a:ea typeface="微软雅黑" panose="020B0503020204020204" pitchFamily="34" charset="-122"/>
                <a:cs typeface="Arial" pitchFamily="34" charset="0"/>
              </a:rPr>
              <a:t>层次化博弈模型构建</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15</a:t>
            </a:fld>
            <a:endParaRPr lang="zh-CN" altLang="en-US"/>
          </a:p>
        </p:txBody>
      </p:sp>
      <p:pic>
        <p:nvPicPr>
          <p:cNvPr id="3" name="图片 2"/>
          <p:cNvPicPr>
            <a:picLocks noChangeAspect="1"/>
          </p:cNvPicPr>
          <p:nvPr/>
        </p:nvPicPr>
        <p:blipFill>
          <a:blip r:embed="rId3"/>
          <a:stretch>
            <a:fillRect/>
          </a:stretch>
        </p:blipFill>
        <p:spPr>
          <a:xfrm>
            <a:off x="1082733" y="1298967"/>
            <a:ext cx="6786944" cy="4595029"/>
          </a:xfrm>
          <a:prstGeom prst="rect">
            <a:avLst/>
          </a:prstGeom>
        </p:spPr>
      </p:pic>
    </p:spTree>
    <p:extLst>
      <p:ext uri="{BB962C8B-B14F-4D97-AF65-F5344CB8AC3E}">
        <p14:creationId xmlns:p14="http://schemas.microsoft.com/office/powerpoint/2010/main" val="2471775817"/>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层次化博弈模型构建</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16</a:t>
            </a:fld>
            <a:endParaRPr lang="zh-CN" altLang="en-US"/>
          </a:p>
        </p:txBody>
      </p:sp>
      <p:sp>
        <p:nvSpPr>
          <p:cNvPr id="22" name="文本框 21"/>
          <p:cNvSpPr txBox="1"/>
          <p:nvPr/>
        </p:nvSpPr>
        <p:spPr>
          <a:xfrm>
            <a:off x="511175" y="1020729"/>
            <a:ext cx="1915909"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符号参数表：</a:t>
            </a:r>
            <a:endParaRPr lang="zh-CN" altLang="en-US"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76263" y="3861795"/>
            <a:ext cx="3369833"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区域总车流的充电成本函数 </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4841264" y="5146219"/>
                <a:ext cx="3674086" cy="956800"/>
              </a:xfrm>
              <a:prstGeom prst="rect">
                <a:avLst/>
              </a:prstGeom>
            </p:spPr>
            <p:txBody>
              <a:bodyPr wrap="square">
                <a:spAutoFit/>
              </a:bodyPr>
              <a:lstStyle/>
              <a:p>
                <a:pPr marL="342900" indent="-342900">
                  <a:lnSpc>
                    <a:spcPct val="150000"/>
                  </a:lnSpc>
                  <a:buFont typeface="Arial" panose="020B0604020202020204" pitchFamily="34" charset="0"/>
                  <a:buChar char="•"/>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𝑗</m:t>
                        </m:r>
                      </m:sub>
                    </m:sSub>
                  </m:oMath>
                </a14:m>
                <a:r>
                  <a:rPr lang="zh-CN" altLang="en-US" dirty="0" smtClean="0">
                    <a:latin typeface="微软雅黑" panose="020B0503020204020204" pitchFamily="34" charset="-122"/>
                    <a:ea typeface="微软雅黑" panose="020B0503020204020204" pitchFamily="34" charset="-122"/>
                  </a:rPr>
                  <a:t>体现</a:t>
                </a:r>
                <a:r>
                  <a:rPr lang="zh-CN" altLang="en-US" dirty="0">
                    <a:latin typeface="微软雅黑" panose="020B0503020204020204" pitchFamily="34" charset="-122"/>
                    <a:ea typeface="微软雅黑" panose="020B0503020204020204" pitchFamily="34" charset="-122"/>
                  </a:rPr>
                  <a:t>不同电动汽车的</a:t>
                </a:r>
                <a:r>
                  <a:rPr lang="zh-CN" altLang="en-US" dirty="0">
                    <a:solidFill>
                      <a:srgbClr val="FF0000"/>
                    </a:solidFill>
                    <a:latin typeface="微软雅黑" panose="020B0503020204020204" pitchFamily="34" charset="-122"/>
                    <a:ea typeface="微软雅黑" panose="020B0503020204020204" pitchFamily="34" charset="-122"/>
                  </a:rPr>
                  <a:t>充电</a:t>
                </a:r>
                <a:r>
                  <a:rPr lang="zh-CN" altLang="en-US" dirty="0" smtClean="0">
                    <a:solidFill>
                      <a:srgbClr val="FF0000"/>
                    </a:solidFill>
                    <a:latin typeface="微软雅黑" panose="020B0503020204020204" pitchFamily="34" charset="-122"/>
                    <a:ea typeface="微软雅黑" panose="020B0503020204020204" pitchFamily="34" charset="-122"/>
                  </a:rPr>
                  <a:t>决策相互</a:t>
                </a:r>
                <a:r>
                  <a:rPr lang="zh-CN" altLang="en-US" dirty="0">
                    <a:solidFill>
                      <a:srgbClr val="FF0000"/>
                    </a:solidFill>
                    <a:latin typeface="微软雅黑" panose="020B0503020204020204" pitchFamily="34" charset="-122"/>
                    <a:ea typeface="微软雅黑" panose="020B0503020204020204" pitchFamily="34" charset="-122"/>
                  </a:rPr>
                  <a:t>影响</a:t>
                </a:r>
                <a:endParaRPr lang="en-US" altLang="zh-CN"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4841264" y="5146219"/>
                <a:ext cx="3674086" cy="956800"/>
              </a:xfrm>
              <a:prstGeom prst="rect">
                <a:avLst/>
              </a:prstGeom>
              <a:blipFill>
                <a:blip r:embed="rId3"/>
                <a:stretch>
                  <a:fillRect l="-995" b="-4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841264" y="4289870"/>
                <a:ext cx="3574531" cy="956800"/>
              </a:xfrm>
              <a:prstGeom prst="rect">
                <a:avLst/>
              </a:prstGeom>
            </p:spPr>
            <p:txBody>
              <a:bodyPr wrap="square">
                <a:spAutoFit/>
              </a:bodyPr>
              <a:lstStyle/>
              <a:p>
                <a:pPr marL="342900" indent="-342900">
                  <a:lnSpc>
                    <a:spcPct val="150000"/>
                  </a:lnSpc>
                  <a:buFont typeface="Arial" panose="020B0604020202020204" pitchFamily="34" charset="0"/>
                  <a:buChar char="•"/>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oMath>
                </a14:m>
                <a:r>
                  <a:rPr lang="zh-CN" altLang="en-US" dirty="0" smtClean="0">
                    <a:latin typeface="微软雅黑" panose="020B0503020204020204" pitchFamily="34" charset="-122"/>
                    <a:ea typeface="微软雅黑" panose="020B0503020204020204" pitchFamily="34" charset="-122"/>
                  </a:rPr>
                  <a:t>体现</a:t>
                </a:r>
                <a:r>
                  <a:rPr lang="zh-CN" altLang="en-US" dirty="0">
                    <a:latin typeface="微软雅黑" panose="020B0503020204020204" pitchFamily="34" charset="-122"/>
                    <a:ea typeface="微软雅黑" panose="020B0503020204020204" pitchFamily="34" charset="-122"/>
                  </a:rPr>
                  <a:t>充电站的</a:t>
                </a:r>
                <a:r>
                  <a:rPr lang="zh-CN" altLang="en-US" dirty="0">
                    <a:solidFill>
                      <a:srgbClr val="FF0000"/>
                    </a:solidFill>
                    <a:latin typeface="微软雅黑" panose="020B0503020204020204" pitchFamily="34" charset="-122"/>
                    <a:ea typeface="微软雅黑" panose="020B0503020204020204" pitchFamily="34" charset="-122"/>
                  </a:rPr>
                  <a:t>定价影响电动汽车的</a:t>
                </a:r>
                <a:r>
                  <a:rPr lang="zh-CN" altLang="en-US" dirty="0" smtClean="0">
                    <a:solidFill>
                      <a:srgbClr val="FF0000"/>
                    </a:solidFill>
                    <a:latin typeface="微软雅黑" panose="020B0503020204020204" pitchFamily="34" charset="-122"/>
                    <a:ea typeface="微软雅黑" panose="020B0503020204020204" pitchFamily="34" charset="-122"/>
                  </a:rPr>
                  <a:t>决策</a:t>
                </a:r>
                <a:endParaRPr lang="en-US" altLang="zh-CN"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4841264" y="4289870"/>
                <a:ext cx="3574531" cy="956800"/>
              </a:xfrm>
              <a:prstGeom prst="rect">
                <a:avLst/>
              </a:prstGeom>
              <a:blipFill>
                <a:blip r:embed="rId4"/>
                <a:stretch>
                  <a:fillRect l="-1022" b="-4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27395853"/>
                  </p:ext>
                </p:extLst>
              </p:nvPr>
            </p:nvGraphicFramePr>
            <p:xfrm>
              <a:off x="1502764" y="1569288"/>
              <a:ext cx="6096000" cy="2113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67428283"/>
                        </a:ext>
                      </a:extLst>
                    </a:gridCol>
                    <a:gridCol w="1524000">
                      <a:extLst>
                        <a:ext uri="{9D8B030D-6E8A-4147-A177-3AD203B41FA5}">
                          <a16:colId xmlns:a16="http://schemas.microsoft.com/office/drawing/2014/main" val="3765805647"/>
                        </a:ext>
                      </a:extLst>
                    </a:gridCol>
                    <a:gridCol w="1524000">
                      <a:extLst>
                        <a:ext uri="{9D8B030D-6E8A-4147-A177-3AD203B41FA5}">
                          <a16:colId xmlns:a16="http://schemas.microsoft.com/office/drawing/2014/main" val="1687895933"/>
                        </a:ext>
                      </a:extLst>
                    </a:gridCol>
                    <a:gridCol w="1524000">
                      <a:extLst>
                        <a:ext uri="{9D8B030D-6E8A-4147-A177-3AD203B41FA5}">
                          <a16:colId xmlns:a16="http://schemas.microsoft.com/office/drawing/2014/main" val="173384222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𝑚</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𝐿</m:t>
                                    </m:r>
                                  </m:e>
                                  <m:sub>
                                    <m:r>
                                      <a:rPr lang="en-US" altLang="zh-CN" sz="1200" i="1" kern="1200">
                                        <a:solidFill>
                                          <a:schemeClr val="dk1"/>
                                        </a:solidFill>
                                        <a:effectLst/>
                                        <a:latin typeface="Cambria Math" panose="02040503050406030204" pitchFamily="18" charset="0"/>
                                        <a:ea typeface="+mn-ea"/>
                                        <a:cs typeface="+mn-cs"/>
                                      </a:rPr>
                                      <m:t>𝑠</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53866932"/>
                      </a:ext>
                    </a:extLst>
                  </a:tr>
                  <a:tr h="370840">
                    <a:tc>
                      <a:txBody>
                        <a:bodyPr/>
                        <a:lstStyle/>
                        <a:p>
                          <a:pPr algn="ctr"/>
                          <a14:m>
                            <m:oMathPara xmlns:m="http://schemas.openxmlformats.org/officeDocument/2006/math">
                              <m:oMathParaPr>
                                <m:jc m:val="center"/>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𝑛</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𝑝</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54911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𝑁</m:t>
                                    </m:r>
                                  </m:e>
                                  <m:sub>
                                    <m:r>
                                      <a:rPr lang="en-US" altLang="zh-CN" sz="1200" i="1" kern="1200">
                                        <a:solidFill>
                                          <a:schemeClr val="dk1"/>
                                        </a:solidFill>
                                        <a:effectLst/>
                                        <a:latin typeface="Cambria Math" panose="02040503050406030204" pitchFamily="18" charset="0"/>
                                        <a:ea typeface="+mn-ea"/>
                                        <a:cs typeface="+mn-cs"/>
                                      </a:rPr>
                                      <m:t>𝑖</m:t>
                                    </m:r>
                                  </m:sub>
                                </m:sSub>
                              </m:oMath>
                            </m:oMathPara>
                          </a14:m>
                          <a:endParaRPr lang="zh-CN" altLang="en-US" sz="10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en-US" sz="1200" i="1" smtClean="0">
                                        <a:latin typeface="Cambria Math" panose="02040503050406030204" pitchFamily="18" charset="0"/>
                                      </a:rPr>
                                    </m:ctrlPr>
                                  </m:sSubPr>
                                  <m:e>
                                    <m:r>
                                      <a:rPr lang="en-US" altLang="zh-CN" sz="1200" i="1">
                                        <a:latin typeface="Cambria Math" panose="02040503050406030204" pitchFamily="18" charset="0"/>
                                      </a:rPr>
                                      <m:t>𝑓</m:t>
                                    </m:r>
                                  </m:e>
                                  <m:sub>
                                    <m:r>
                                      <a:rPr lang="zh-CN" altLang="en-US" sz="1200" i="1">
                                        <a:latin typeface="Cambria Math" panose="02040503050406030204" pitchFamily="18" charset="0"/>
                                      </a:rPr>
                                      <m:t>𝑖𝑗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168179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1200" i="1" smtClean="0">
                                    <a:latin typeface="Cambria Math" panose="02040503050406030204" pitchFamily="18" charset="0"/>
                                    <a:ea typeface="黑体" panose="02010609060101010101" pitchFamily="49" charset="-122"/>
                                  </a:rPr>
                                  <m:t>𝑠</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𝜀</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65163070"/>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27395853"/>
                  </p:ext>
                </p:extLst>
              </p:nvPr>
            </p:nvGraphicFramePr>
            <p:xfrm>
              <a:off x="1502764" y="1569288"/>
              <a:ext cx="6096000" cy="2113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67428283"/>
                        </a:ext>
                      </a:extLst>
                    </a:gridCol>
                    <a:gridCol w="1524000">
                      <a:extLst>
                        <a:ext uri="{9D8B030D-6E8A-4147-A177-3AD203B41FA5}">
                          <a16:colId xmlns:a16="http://schemas.microsoft.com/office/drawing/2014/main" val="3765805647"/>
                        </a:ext>
                      </a:extLst>
                    </a:gridCol>
                    <a:gridCol w="1524000">
                      <a:extLst>
                        <a:ext uri="{9D8B030D-6E8A-4147-A177-3AD203B41FA5}">
                          <a16:colId xmlns:a16="http://schemas.microsoft.com/office/drawing/2014/main" val="1687895933"/>
                        </a:ext>
                      </a:extLst>
                    </a:gridCol>
                    <a:gridCol w="1524000">
                      <a:extLst>
                        <a:ext uri="{9D8B030D-6E8A-4147-A177-3AD203B41FA5}">
                          <a16:colId xmlns:a16="http://schemas.microsoft.com/office/drawing/2014/main" val="173384222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457200">
                    <a:tc>
                      <a:txBody>
                        <a:bodyPr/>
                        <a:lstStyle/>
                        <a:p>
                          <a:endParaRPr lang="zh-CN"/>
                        </a:p>
                      </a:txBody>
                      <a:tcPr anchor="ctr" anchorCtr="1">
                        <a:blipFill>
                          <a:blip r:embed="rId5"/>
                          <a:stretch>
                            <a:fillRect l="-400" t="-82667" r="-302000" b="-292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5"/>
                          <a:stretch>
                            <a:fillRect l="-200800" t="-82667" r="-101600" b="-292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53866932"/>
                      </a:ext>
                    </a:extLst>
                  </a:tr>
                  <a:tr h="370840">
                    <a:tc>
                      <a:txBody>
                        <a:bodyPr/>
                        <a:lstStyle/>
                        <a:p>
                          <a:endParaRPr lang="zh-CN"/>
                        </a:p>
                      </a:txBody>
                      <a:tcPr anchor="ctr" anchorCtr="1">
                        <a:blipFill>
                          <a:blip r:embed="rId5"/>
                          <a:stretch>
                            <a:fillRect l="-400" t="-224590" r="-302000" b="-259016"/>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5"/>
                          <a:stretch>
                            <a:fillRect l="-200800" t="-224590" r="-101600" b="-259016"/>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549117580"/>
                      </a:ext>
                    </a:extLst>
                  </a:tr>
                  <a:tr h="457200">
                    <a:tc>
                      <a:txBody>
                        <a:bodyPr/>
                        <a:lstStyle/>
                        <a:p>
                          <a:endParaRPr lang="zh-CN"/>
                        </a:p>
                      </a:txBody>
                      <a:tcPr anchor="ctr" anchorCtr="1">
                        <a:blipFill>
                          <a:blip r:embed="rId5"/>
                          <a:stretch>
                            <a:fillRect l="-400" t="-260526" r="-302000" b="-10789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5"/>
                          <a:stretch>
                            <a:fillRect l="-200800" t="-260526" r="-101600" b="-10789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16817963"/>
                      </a:ext>
                    </a:extLst>
                  </a:tr>
                  <a:tr h="457200">
                    <a:tc>
                      <a:txBody>
                        <a:bodyPr/>
                        <a:lstStyle/>
                        <a:p>
                          <a:endParaRPr lang="zh-CN"/>
                        </a:p>
                      </a:txBody>
                      <a:tcPr anchor="ctr" anchorCtr="1">
                        <a:blipFill>
                          <a:blip r:embed="rId5"/>
                          <a:stretch>
                            <a:fillRect l="-400" t="-365333" r="-302000" b="-9333"/>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5"/>
                          <a:stretch>
                            <a:fillRect l="-200800" t="-365333" r="-101600" b="-9333"/>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65163070"/>
                      </a:ext>
                    </a:extLst>
                  </a:tr>
                </a:tbl>
              </a:graphicData>
            </a:graphic>
          </p:graphicFrame>
        </mc:Fallback>
      </mc:AlternateContent>
      <p:pic>
        <p:nvPicPr>
          <p:cNvPr id="8" name="图片 7"/>
          <p:cNvPicPr>
            <a:picLocks noChangeAspect="1"/>
          </p:cNvPicPr>
          <p:nvPr/>
        </p:nvPicPr>
        <p:blipFill>
          <a:blip r:embed="rId6"/>
          <a:stretch>
            <a:fillRect/>
          </a:stretch>
        </p:blipFill>
        <p:spPr>
          <a:xfrm>
            <a:off x="963038" y="4377824"/>
            <a:ext cx="3754889" cy="570187"/>
          </a:xfrm>
          <a:prstGeom prst="rect">
            <a:avLst/>
          </a:prstGeom>
        </p:spPr>
      </p:pic>
      <p:pic>
        <p:nvPicPr>
          <p:cNvPr id="9" name="图片 8"/>
          <p:cNvPicPr>
            <a:picLocks noChangeAspect="1"/>
          </p:cNvPicPr>
          <p:nvPr/>
        </p:nvPicPr>
        <p:blipFill>
          <a:blip r:embed="rId7"/>
          <a:stretch>
            <a:fillRect/>
          </a:stretch>
        </p:blipFill>
        <p:spPr>
          <a:xfrm>
            <a:off x="1502764" y="4876598"/>
            <a:ext cx="2443332" cy="838082"/>
          </a:xfrm>
          <a:prstGeom prst="rect">
            <a:avLst/>
          </a:prstGeom>
        </p:spPr>
      </p:pic>
      <p:pic>
        <p:nvPicPr>
          <p:cNvPr id="10" name="图片 9"/>
          <p:cNvPicPr>
            <a:picLocks noChangeAspect="1"/>
          </p:cNvPicPr>
          <p:nvPr/>
        </p:nvPicPr>
        <p:blipFill>
          <a:blip r:embed="rId8"/>
          <a:stretch>
            <a:fillRect/>
          </a:stretch>
        </p:blipFill>
        <p:spPr>
          <a:xfrm>
            <a:off x="2001460" y="5643267"/>
            <a:ext cx="1445939" cy="746104"/>
          </a:xfrm>
          <a:prstGeom prst="rect">
            <a:avLst/>
          </a:prstGeom>
        </p:spPr>
      </p:pic>
    </p:spTree>
    <p:extLst>
      <p:ext uri="{BB962C8B-B14F-4D97-AF65-F5344CB8AC3E}">
        <p14:creationId xmlns:p14="http://schemas.microsoft.com/office/powerpoint/2010/main" val="5769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层次化博弈模型构建</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3" name="矩形 2"/>
              <p:cNvSpPr/>
              <p:nvPr/>
            </p:nvSpPr>
            <p:spPr>
              <a:xfrm>
                <a:off x="4572000" y="4541059"/>
                <a:ext cx="3765136" cy="956800"/>
              </a:xfrm>
              <a:prstGeom prst="rect">
                <a:avLst/>
              </a:prstGeom>
            </p:spPr>
            <p:txBody>
              <a:bodyPr wrap="square">
                <a:spAutoFit/>
              </a:bodyPr>
              <a:lstStyle/>
              <a:p>
                <a:pPr marL="342900" indent="-342900">
                  <a:lnSpc>
                    <a:spcPct val="150000"/>
                  </a:lnSpc>
                  <a:buFont typeface="Arial" panose="020B0604020202020204" pitchFamily="34" charset="0"/>
                  <a:buChar char="•"/>
                </a:pPr>
                <a14:m>
                  <m:oMath xmlns:m="http://schemas.openxmlformats.org/officeDocument/2006/math">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en-US" i="1">
                                <a:latin typeface="Cambria Math" panose="02040503050406030204" pitchFamily="18" charset="0"/>
                              </a:rPr>
                            </m:ctrlPr>
                          </m:sSubPr>
                          <m:e>
                            <m:r>
                              <a:rPr lang="en-US" altLang="zh-CN" i="1">
                                <a:latin typeface="Cambria Math" panose="02040503050406030204" pitchFamily="18" charset="0"/>
                              </a:rPr>
                              <m:t>𝑓</m:t>
                            </m:r>
                          </m:e>
                          <m:sub>
                            <m:r>
                              <a:rPr lang="zh-CN" altLang="en-US" i="1">
                                <a:latin typeface="Cambria Math" panose="02040503050406030204" pitchFamily="18" charset="0"/>
                              </a:rPr>
                              <m:t>𝑖𝑗</m:t>
                            </m:r>
                          </m:sub>
                        </m:sSub>
                      </m:e>
                    </m:nary>
                  </m:oMath>
                </a14:m>
                <a:r>
                  <a:rPr lang="zh-CN" altLang="en-US" dirty="0" smtClean="0">
                    <a:latin typeface="微软雅黑" panose="020B0503020204020204" pitchFamily="34" charset="-122"/>
                    <a:ea typeface="微软雅黑" panose="020B0503020204020204" pitchFamily="34" charset="-122"/>
                  </a:rPr>
                  <a:t>体现</a:t>
                </a:r>
                <a:r>
                  <a:rPr lang="zh-CN" altLang="zh-CN" dirty="0">
                    <a:latin typeface="微软雅黑" panose="020B0503020204020204" pitchFamily="34" charset="-122"/>
                    <a:ea typeface="微软雅黑" panose="020B0503020204020204" pitchFamily="34" charset="-122"/>
                  </a:rPr>
                  <a:t>电动汽车</a:t>
                </a:r>
                <a:r>
                  <a:rPr lang="zh-CN" altLang="zh-CN" dirty="0">
                    <a:solidFill>
                      <a:srgbClr val="FF0000"/>
                    </a:solidFill>
                    <a:latin typeface="微软雅黑" panose="020B0503020204020204" pitchFamily="34" charset="-122"/>
                    <a:ea typeface="微软雅黑" panose="020B0503020204020204" pitchFamily="34" charset="-122"/>
                  </a:rPr>
                  <a:t>决策</a:t>
                </a:r>
                <a:r>
                  <a:rPr lang="zh-CN" altLang="en-US" dirty="0" smtClean="0">
                    <a:solidFill>
                      <a:srgbClr val="FF0000"/>
                    </a:solidFill>
                    <a:latin typeface="微软雅黑" panose="020B0503020204020204" pitchFamily="34" charset="-122"/>
                    <a:ea typeface="微软雅黑" panose="020B0503020204020204" pitchFamily="34" charset="-122"/>
                  </a:rPr>
                  <a:t>结果</a:t>
                </a:r>
                <a:r>
                  <a:rPr lang="zh-CN" altLang="zh-CN" dirty="0" smtClean="0">
                    <a:solidFill>
                      <a:srgbClr val="FF0000"/>
                    </a:solidFill>
                    <a:latin typeface="微软雅黑" panose="020B0503020204020204" pitchFamily="34" charset="-122"/>
                    <a:ea typeface="微软雅黑" panose="020B0503020204020204" pitchFamily="34" charset="-122"/>
                  </a:rPr>
                  <a:t>影响</a:t>
                </a:r>
                <a:r>
                  <a:rPr lang="zh-CN" altLang="zh-CN" dirty="0">
                    <a:solidFill>
                      <a:srgbClr val="FF0000"/>
                    </a:solidFill>
                    <a:latin typeface="微软雅黑" panose="020B0503020204020204" pitchFamily="34" charset="-122"/>
                    <a:ea typeface="微软雅黑" panose="020B0503020204020204" pitchFamily="34" charset="-122"/>
                  </a:rPr>
                  <a:t>充电站定价</a:t>
                </a:r>
                <a:endParaRPr lang="en-US" altLang="zh-CN"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4572000" y="4541059"/>
                <a:ext cx="3765136" cy="956800"/>
              </a:xfrm>
              <a:prstGeom prst="rect">
                <a:avLst/>
              </a:prstGeom>
              <a:blipFill>
                <a:blip r:embed="rId3"/>
                <a:stretch>
                  <a:fillRect l="-971" t="-34395" r="-1294" b="-22293"/>
                </a:stretch>
              </a:blipFill>
            </p:spPr>
            <p:txBody>
              <a:bodyPr/>
              <a:lstStyle/>
              <a:p>
                <a:r>
                  <a:rPr lang="zh-CN" altLang="en-US">
                    <a:noFill/>
                  </a:rPr>
                  <a:t> </a:t>
                </a:r>
              </a:p>
            </p:txBody>
          </p:sp>
        </mc:Fallback>
      </mc:AlternateContent>
      <p:sp>
        <p:nvSpPr>
          <p:cNvPr id="23" name="文本框 22"/>
          <p:cNvSpPr txBox="1"/>
          <p:nvPr/>
        </p:nvSpPr>
        <p:spPr>
          <a:xfrm>
            <a:off x="511175" y="1020729"/>
            <a:ext cx="1915909"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符号参数表：</a:t>
            </a:r>
            <a:endParaRPr lang="zh-CN" altLang="en-US"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6263" y="3861795"/>
            <a:ext cx="2677336"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公司的充电收益函数 </a:t>
            </a:r>
          </a:p>
        </p:txBody>
      </p:sp>
      <p:pic>
        <p:nvPicPr>
          <p:cNvPr id="5" name="图片 4"/>
          <p:cNvPicPr>
            <a:picLocks noChangeAspect="1"/>
          </p:cNvPicPr>
          <p:nvPr/>
        </p:nvPicPr>
        <p:blipFill>
          <a:blip r:embed="rId4"/>
          <a:stretch>
            <a:fillRect/>
          </a:stretch>
        </p:blipFill>
        <p:spPr>
          <a:xfrm>
            <a:off x="1352289" y="4410042"/>
            <a:ext cx="2324768" cy="570362"/>
          </a:xfrm>
          <a:prstGeom prst="rect">
            <a:avLst/>
          </a:prstGeom>
        </p:spPr>
      </p:pic>
      <p:pic>
        <p:nvPicPr>
          <p:cNvPr id="7" name="图片 6"/>
          <p:cNvPicPr>
            <a:picLocks noChangeAspect="1"/>
          </p:cNvPicPr>
          <p:nvPr/>
        </p:nvPicPr>
        <p:blipFill>
          <a:blip r:embed="rId5"/>
          <a:stretch>
            <a:fillRect/>
          </a:stretch>
        </p:blipFill>
        <p:spPr>
          <a:xfrm>
            <a:off x="779212" y="5159319"/>
            <a:ext cx="3470922" cy="901626"/>
          </a:xfrm>
          <a:prstGeom prst="rect">
            <a:avLst/>
          </a:prstGeom>
        </p:spPr>
      </p:pic>
      <mc:AlternateContent xmlns:mc="http://schemas.openxmlformats.org/markup-compatibility/2006" xmlns:a14="http://schemas.microsoft.com/office/drawing/2010/main">
        <mc:Choice Requires="a14">
          <p:graphicFrame>
            <p:nvGraphicFramePr>
              <p:cNvPr id="28" name="表格 27"/>
              <p:cNvGraphicFramePr>
                <a:graphicFrameLocks noGrp="1"/>
              </p:cNvGraphicFramePr>
              <p:nvPr>
                <p:extLst>
                  <p:ext uri="{D42A27DB-BD31-4B8C-83A1-F6EECF244321}">
                    <p14:modId xmlns:p14="http://schemas.microsoft.com/office/powerpoint/2010/main" val="642595524"/>
                  </p:ext>
                </p:extLst>
              </p:nvPr>
            </p:nvGraphicFramePr>
            <p:xfrm>
              <a:off x="1502764" y="1569288"/>
              <a:ext cx="6096000" cy="2113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67428283"/>
                        </a:ext>
                      </a:extLst>
                    </a:gridCol>
                    <a:gridCol w="1524000">
                      <a:extLst>
                        <a:ext uri="{9D8B030D-6E8A-4147-A177-3AD203B41FA5}">
                          <a16:colId xmlns:a16="http://schemas.microsoft.com/office/drawing/2014/main" val="3765805647"/>
                        </a:ext>
                      </a:extLst>
                    </a:gridCol>
                    <a:gridCol w="1524000">
                      <a:extLst>
                        <a:ext uri="{9D8B030D-6E8A-4147-A177-3AD203B41FA5}">
                          <a16:colId xmlns:a16="http://schemas.microsoft.com/office/drawing/2014/main" val="1687895933"/>
                        </a:ext>
                      </a:extLst>
                    </a:gridCol>
                    <a:gridCol w="1524000">
                      <a:extLst>
                        <a:ext uri="{9D8B030D-6E8A-4147-A177-3AD203B41FA5}">
                          <a16:colId xmlns:a16="http://schemas.microsoft.com/office/drawing/2014/main" val="173384222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𝑚</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𝐿</m:t>
                                    </m:r>
                                  </m:e>
                                  <m:sub>
                                    <m:r>
                                      <a:rPr lang="en-US" altLang="zh-CN" sz="1200" i="1" kern="1200">
                                        <a:solidFill>
                                          <a:schemeClr val="dk1"/>
                                        </a:solidFill>
                                        <a:effectLst/>
                                        <a:latin typeface="Cambria Math" panose="02040503050406030204" pitchFamily="18" charset="0"/>
                                        <a:ea typeface="+mn-ea"/>
                                        <a:cs typeface="+mn-cs"/>
                                      </a:rPr>
                                      <m:t>𝑠</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53866932"/>
                      </a:ext>
                    </a:extLst>
                  </a:tr>
                  <a:tr h="370840">
                    <a:tc>
                      <a:txBody>
                        <a:bodyPr/>
                        <a:lstStyle/>
                        <a:p>
                          <a:pPr algn="ctr"/>
                          <a14:m>
                            <m:oMathPara xmlns:m="http://schemas.openxmlformats.org/officeDocument/2006/math">
                              <m:oMathParaPr>
                                <m:jc m:val="center"/>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𝑛</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𝑝</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54911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𝑁</m:t>
                                    </m:r>
                                  </m:e>
                                  <m:sub>
                                    <m:r>
                                      <a:rPr lang="en-US" altLang="zh-CN" sz="1200" i="1" kern="1200">
                                        <a:solidFill>
                                          <a:schemeClr val="dk1"/>
                                        </a:solidFill>
                                        <a:effectLst/>
                                        <a:latin typeface="Cambria Math" panose="02040503050406030204" pitchFamily="18" charset="0"/>
                                        <a:ea typeface="+mn-ea"/>
                                        <a:cs typeface="+mn-cs"/>
                                      </a:rPr>
                                      <m:t>𝑖</m:t>
                                    </m:r>
                                  </m:sub>
                                </m:sSub>
                              </m:oMath>
                            </m:oMathPara>
                          </a14:m>
                          <a:endParaRPr lang="zh-CN" altLang="en-US" sz="10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en-US" sz="1200" i="1" smtClean="0">
                                        <a:latin typeface="Cambria Math" panose="02040503050406030204" pitchFamily="18" charset="0"/>
                                      </a:rPr>
                                    </m:ctrlPr>
                                  </m:sSubPr>
                                  <m:e>
                                    <m:r>
                                      <a:rPr lang="en-US" altLang="zh-CN" sz="1200" i="1">
                                        <a:latin typeface="Cambria Math" panose="02040503050406030204" pitchFamily="18" charset="0"/>
                                      </a:rPr>
                                      <m:t>𝑓</m:t>
                                    </m:r>
                                  </m:e>
                                  <m:sub>
                                    <m:r>
                                      <a:rPr lang="zh-CN" altLang="en-US" sz="1200" i="1">
                                        <a:latin typeface="Cambria Math" panose="02040503050406030204" pitchFamily="18" charset="0"/>
                                      </a:rPr>
                                      <m:t>𝑖𝑗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168179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1200" i="1" smtClean="0">
                                    <a:latin typeface="Cambria Math" panose="02040503050406030204" pitchFamily="18" charset="0"/>
                                    <a:ea typeface="黑体" panose="02010609060101010101" pitchFamily="49" charset="-122"/>
                                  </a:rPr>
                                  <m:t>𝑠</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𝜀</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65163070"/>
                      </a:ext>
                    </a:extLst>
                  </a:tr>
                </a:tbl>
              </a:graphicData>
            </a:graphic>
          </p:graphicFrame>
        </mc:Choice>
        <mc:Fallback xmlns="">
          <p:graphicFrame>
            <p:nvGraphicFramePr>
              <p:cNvPr id="28" name="表格 27"/>
              <p:cNvGraphicFramePr>
                <a:graphicFrameLocks noGrp="1"/>
              </p:cNvGraphicFramePr>
              <p:nvPr>
                <p:extLst>
                  <p:ext uri="{D42A27DB-BD31-4B8C-83A1-F6EECF244321}">
                    <p14:modId xmlns:p14="http://schemas.microsoft.com/office/powerpoint/2010/main" val="642595524"/>
                  </p:ext>
                </p:extLst>
              </p:nvPr>
            </p:nvGraphicFramePr>
            <p:xfrm>
              <a:off x="1502764" y="1569288"/>
              <a:ext cx="6096000" cy="2113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67428283"/>
                        </a:ext>
                      </a:extLst>
                    </a:gridCol>
                    <a:gridCol w="1524000">
                      <a:extLst>
                        <a:ext uri="{9D8B030D-6E8A-4147-A177-3AD203B41FA5}">
                          <a16:colId xmlns:a16="http://schemas.microsoft.com/office/drawing/2014/main" val="3765805647"/>
                        </a:ext>
                      </a:extLst>
                    </a:gridCol>
                    <a:gridCol w="1524000">
                      <a:extLst>
                        <a:ext uri="{9D8B030D-6E8A-4147-A177-3AD203B41FA5}">
                          <a16:colId xmlns:a16="http://schemas.microsoft.com/office/drawing/2014/main" val="1687895933"/>
                        </a:ext>
                      </a:extLst>
                    </a:gridCol>
                    <a:gridCol w="1524000">
                      <a:extLst>
                        <a:ext uri="{9D8B030D-6E8A-4147-A177-3AD203B41FA5}">
                          <a16:colId xmlns:a16="http://schemas.microsoft.com/office/drawing/2014/main" val="173384222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符号表示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物理意义</a:t>
                          </a:r>
                        </a:p>
                      </a:txBody>
                      <a:tcPr/>
                    </a:tc>
                    <a:extLst>
                      <a:ext uri="{0D108BD9-81ED-4DB2-BD59-A6C34878D82A}">
                        <a16:rowId xmlns:a16="http://schemas.microsoft.com/office/drawing/2014/main" val="605181547"/>
                      </a:ext>
                    </a:extLst>
                  </a:tr>
                  <a:tr h="457200">
                    <a:tc>
                      <a:txBody>
                        <a:bodyPr/>
                        <a:lstStyle/>
                        <a:p>
                          <a:endParaRPr lang="zh-CN"/>
                        </a:p>
                      </a:txBody>
                      <a:tcPr anchor="ctr" anchorCtr="1">
                        <a:blipFill>
                          <a:blip r:embed="rId6"/>
                          <a:stretch>
                            <a:fillRect l="-400" t="-82667" r="-302000" b="-292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6"/>
                          <a:stretch>
                            <a:fillRect l="-200800" t="-82667" r="-101600" b="-292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53866932"/>
                      </a:ext>
                    </a:extLst>
                  </a:tr>
                  <a:tr h="370840">
                    <a:tc>
                      <a:txBody>
                        <a:bodyPr/>
                        <a:lstStyle/>
                        <a:p>
                          <a:endParaRPr lang="zh-CN"/>
                        </a:p>
                      </a:txBody>
                      <a:tcPr anchor="ctr" anchorCtr="1">
                        <a:blipFill>
                          <a:blip r:embed="rId6"/>
                          <a:stretch>
                            <a:fillRect l="-400" t="-224590" r="-302000" b="-259016"/>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6"/>
                          <a:stretch>
                            <a:fillRect l="-200800" t="-224590" r="-101600" b="-259016"/>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549117580"/>
                      </a:ext>
                    </a:extLst>
                  </a:tr>
                  <a:tr h="457200">
                    <a:tc>
                      <a:txBody>
                        <a:bodyPr/>
                        <a:lstStyle/>
                        <a:p>
                          <a:endParaRPr lang="zh-CN"/>
                        </a:p>
                      </a:txBody>
                      <a:tcPr anchor="ctr" anchorCtr="1">
                        <a:blipFill>
                          <a:blip r:embed="rId6"/>
                          <a:stretch>
                            <a:fillRect l="-400" t="-260526" r="-302000" b="-10789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6"/>
                          <a:stretch>
                            <a:fillRect l="-200800" t="-260526" r="-101600" b="-10789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16817963"/>
                      </a:ext>
                    </a:extLst>
                  </a:tr>
                  <a:tr h="457200">
                    <a:tc>
                      <a:txBody>
                        <a:bodyPr/>
                        <a:lstStyle/>
                        <a:p>
                          <a:endParaRPr lang="zh-CN"/>
                        </a:p>
                      </a:txBody>
                      <a:tcPr anchor="ctr" anchorCtr="1">
                        <a:blipFill>
                          <a:blip r:embed="rId6"/>
                          <a:stretch>
                            <a:fillRect l="-400" t="-365333" r="-302000" b="-9333"/>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tc>
                      <a:txBody>
                        <a:bodyPr/>
                        <a:lstStyle/>
                        <a:p>
                          <a:endParaRPr lang="zh-CN"/>
                        </a:p>
                      </a:txBody>
                      <a:tcPr anchor="ctr" anchorCtr="1">
                        <a:blipFill>
                          <a:blip r:embed="rId6"/>
                          <a:stretch>
                            <a:fillRect l="-200800" t="-365333" r="-101600" b="-9333"/>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465163070"/>
                      </a:ext>
                    </a:extLst>
                  </a:tr>
                </a:tbl>
              </a:graphicData>
            </a:graphic>
          </p:graphicFrame>
        </mc:Fallback>
      </mc:AlternateContent>
    </p:spTree>
    <p:extLst>
      <p:ext uri="{BB962C8B-B14F-4D97-AF65-F5344CB8AC3E}">
        <p14:creationId xmlns:p14="http://schemas.microsoft.com/office/powerpoint/2010/main" val="416293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优化问题定义</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18</a:t>
            </a:fld>
            <a:endParaRPr lang="zh-CN" altLang="en-US" dirty="0"/>
          </a:p>
        </p:txBody>
      </p:sp>
      <p:sp>
        <p:nvSpPr>
          <p:cNvPr id="27" name="文本框 26"/>
          <p:cNvSpPr txBox="1"/>
          <p:nvPr/>
        </p:nvSpPr>
        <p:spPr>
          <a:xfrm>
            <a:off x="511175" y="2430675"/>
            <a:ext cx="2908168"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区域总车流的优化问题 </a:t>
            </a:r>
            <a:endParaRPr lang="zh-CN" altLang="en-US" b="1"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540839" y="4623257"/>
            <a:ext cx="2677336"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公司的收益优化问题 </a:t>
            </a:r>
            <a:endParaRPr lang="zh-CN" altLang="en-US" b="1" dirty="0">
              <a:latin typeface="微软雅黑" panose="020B0503020204020204" pitchFamily="34" charset="-122"/>
              <a:ea typeface="微软雅黑" panose="020B0503020204020204" pitchFamily="34" charset="-122"/>
            </a:endParaRPr>
          </a:p>
        </p:txBody>
      </p:sp>
      <p:sp>
        <p:nvSpPr>
          <p:cNvPr id="29" name="矩形 28"/>
          <p:cNvSpPr/>
          <p:nvPr/>
        </p:nvSpPr>
        <p:spPr>
          <a:xfrm>
            <a:off x="4264853" y="2880334"/>
            <a:ext cx="4381328" cy="369332"/>
          </a:xfrm>
          <a:prstGeom prst="rect">
            <a:avLst/>
          </a:prstGeom>
        </p:spPr>
        <p:txBody>
          <a:bodyPr wrap="none">
            <a:spAutoFit/>
          </a:bodyPr>
          <a:lstStyle/>
          <a:p>
            <a:pPr marL="285750" indent="-285750">
              <a:buFont typeface="Wingdings" panose="05000000000000000000" pitchFamily="2" charset="2"/>
              <a:buChar char="Ø"/>
            </a:pPr>
            <a:r>
              <a:rPr lang="zh-CN" altLang="en-US" b="1" dirty="0" smtClean="0">
                <a:solidFill>
                  <a:srgbClr val="FF0000"/>
                </a:solidFill>
                <a:latin typeface="微软雅黑" panose="020B0503020204020204" pitchFamily="34" charset="-122"/>
                <a:ea typeface="微软雅黑" panose="020B0503020204020204" pitchFamily="34" charset="-122"/>
              </a:rPr>
              <a:t>带均衡约束的数学规划问题（</a:t>
            </a:r>
            <a:r>
              <a:rPr lang="en-US" altLang="zh-CN" b="1" dirty="0" smtClean="0">
                <a:solidFill>
                  <a:srgbClr val="FF0000"/>
                </a:solidFill>
                <a:latin typeface="微软雅黑" panose="020B0503020204020204" pitchFamily="34" charset="-122"/>
                <a:ea typeface="微软雅黑" panose="020B0503020204020204" pitchFamily="34" charset="-122"/>
              </a:rPr>
              <a:t>MPEC</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36717" y="1519025"/>
            <a:ext cx="5128174" cy="7078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运营公司优化目标</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最大化总体的充电收益</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充电车流优化目标</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最小化车流总体充电成本</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11175" y="1129093"/>
            <a:ext cx="3993401"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定义公司和充电车流的优化目标：</a:t>
            </a:r>
          </a:p>
        </p:txBody>
      </p:sp>
      <p:sp>
        <p:nvSpPr>
          <p:cNvPr id="7" name="右箭头 6"/>
          <p:cNvSpPr/>
          <p:nvPr/>
        </p:nvSpPr>
        <p:spPr>
          <a:xfrm>
            <a:off x="3738607" y="4364014"/>
            <a:ext cx="534238" cy="35243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769604" y="2853668"/>
            <a:ext cx="3503241" cy="1438755"/>
          </a:xfrm>
          <a:prstGeom prst="rect">
            <a:avLst/>
          </a:prstGeom>
        </p:spPr>
      </p:pic>
      <p:pic>
        <p:nvPicPr>
          <p:cNvPr id="9" name="图片 8"/>
          <p:cNvPicPr>
            <a:picLocks noChangeAspect="1"/>
          </p:cNvPicPr>
          <p:nvPr/>
        </p:nvPicPr>
        <p:blipFill>
          <a:blip r:embed="rId4"/>
          <a:stretch>
            <a:fillRect/>
          </a:stretch>
        </p:blipFill>
        <p:spPr>
          <a:xfrm>
            <a:off x="855256" y="5140482"/>
            <a:ext cx="2604506" cy="1060620"/>
          </a:xfrm>
          <a:prstGeom prst="rect">
            <a:avLst/>
          </a:prstGeom>
        </p:spPr>
      </p:pic>
      <p:pic>
        <p:nvPicPr>
          <p:cNvPr id="13" name="图片 12"/>
          <p:cNvPicPr>
            <a:picLocks noChangeAspect="1"/>
          </p:cNvPicPr>
          <p:nvPr/>
        </p:nvPicPr>
        <p:blipFill>
          <a:blip r:embed="rId5"/>
          <a:stretch>
            <a:fillRect/>
          </a:stretch>
        </p:blipFill>
        <p:spPr>
          <a:xfrm>
            <a:off x="4381685" y="3451433"/>
            <a:ext cx="4501342" cy="2017283"/>
          </a:xfrm>
          <a:prstGeom prst="rect">
            <a:avLst/>
          </a:prstGeom>
        </p:spPr>
      </p:pic>
      <p:sp>
        <p:nvSpPr>
          <p:cNvPr id="14" name="矩形 13"/>
          <p:cNvSpPr/>
          <p:nvPr/>
        </p:nvSpPr>
        <p:spPr>
          <a:xfrm>
            <a:off x="5297935" y="4518216"/>
            <a:ext cx="3585092" cy="95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536483" y="5884569"/>
            <a:ext cx="1107996"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均衡约束</a:t>
            </a:r>
            <a:endParaRPr lang="zh-CN" altLang="en-US" dirty="0"/>
          </a:p>
        </p:txBody>
      </p:sp>
      <p:cxnSp>
        <p:nvCxnSpPr>
          <p:cNvPr id="22" name="直接箭头连接符 21"/>
          <p:cNvCxnSpPr>
            <a:stCxn id="15" idx="0"/>
            <a:endCxn id="14" idx="2"/>
          </p:cNvCxnSpPr>
          <p:nvPr/>
        </p:nvCxnSpPr>
        <p:spPr>
          <a:xfrm flipV="1">
            <a:off x="7090481" y="5468716"/>
            <a:ext cx="0" cy="4158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970835" y="3451433"/>
            <a:ext cx="1935804" cy="741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535766" y="3621660"/>
            <a:ext cx="1110415"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数学规划</a:t>
            </a:r>
            <a:endParaRPr lang="zh-CN" altLang="en-US" b="1" dirty="0">
              <a:solidFill>
                <a:srgbClr val="FF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1"/>
          </p:cNvCxnSpPr>
          <p:nvPr/>
        </p:nvCxnSpPr>
        <p:spPr>
          <a:xfrm flipH="1">
            <a:off x="6906639" y="3806326"/>
            <a:ext cx="6291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6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29" grpId="0"/>
      <p:bldP spid="7" grpId="0" animBg="1"/>
      <p:bldP spid="14" grpId="0" animBg="1"/>
      <p:bldP spid="15" grpId="0"/>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509682" y="2636836"/>
            <a:ext cx="3948267" cy="792163"/>
            <a:chOff x="1329" y="1795"/>
            <a:chExt cx="2943" cy="499"/>
          </a:xfrm>
          <a:solidFill>
            <a:srgbClr val="BDD7EE"/>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模型构建</a:t>
              </a:r>
              <a:endParaRPr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505362" y="3585366"/>
            <a:ext cx="3952588" cy="792162"/>
            <a:chOff x="1329" y="1795"/>
            <a:chExt cx="2943" cy="499"/>
          </a:xfrm>
          <a:solidFill>
            <a:srgbClr val="02409A"/>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分析求解</a:t>
              </a:r>
              <a:endParaRPr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总结展望</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19</a:t>
            </a:fld>
            <a:endParaRPr lang="zh-CN" altLang="en-US"/>
          </a:p>
        </p:txBody>
      </p:sp>
      <p:grpSp>
        <p:nvGrpSpPr>
          <p:cNvPr id="20" name="Group 51">
            <a:extLst>
              <a:ext uri="{FF2B5EF4-FFF2-40B4-BE49-F238E27FC236}">
                <a16:creationId xmlns:a16="http://schemas.microsoft.com/office/drawing/2014/main" id="{E3DF6996-7B2A-48BA-BC2C-392BBCDD1964}"/>
              </a:ext>
            </a:extLst>
          </p:cNvPr>
          <p:cNvGrpSpPr>
            <a:grpSpLocks/>
          </p:cNvGrpSpPr>
          <p:nvPr/>
        </p:nvGrpSpPr>
        <p:grpSpPr bwMode="auto">
          <a:xfrm>
            <a:off x="2505361" y="1688307"/>
            <a:ext cx="3952588" cy="792162"/>
            <a:chOff x="1329" y="1795"/>
            <a:chExt cx="2943" cy="499"/>
          </a:xfrm>
          <a:solidFill>
            <a:srgbClr val="BDD7EE"/>
          </a:solidFill>
        </p:grpSpPr>
        <p:sp>
          <p:nvSpPr>
            <p:cNvPr id="21"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背景介绍</a:t>
              </a:r>
              <a:endParaRPr kumimoji="0" lang="en-US" altLang="zh-CN" sz="2400" b="1" dirty="0">
                <a:solidFill>
                  <a:schemeClr val="bg1">
                    <a:lumMod val="95000"/>
                  </a:schemeClr>
                </a:solidFill>
                <a:ea typeface="微软雅黑" pitchFamily="34" charset="-122"/>
              </a:endParaRPr>
            </a:p>
          </p:txBody>
        </p:sp>
        <p:sp>
          <p:nvSpPr>
            <p:cNvPr id="22"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spTree>
    <p:extLst>
      <p:ext uri="{BB962C8B-B14F-4D97-AF65-F5344CB8AC3E}">
        <p14:creationId xmlns:p14="http://schemas.microsoft.com/office/powerpoint/2010/main" val="496994263"/>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497424" y="2696369"/>
            <a:ext cx="3960526" cy="792163"/>
            <a:chOff x="1329" y="1795"/>
            <a:chExt cx="2943" cy="499"/>
          </a:xfrm>
          <a:solidFill>
            <a:srgbClr val="02409A"/>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模型构建</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505361" y="1688307"/>
            <a:ext cx="3952588" cy="792162"/>
            <a:chOff x="1329" y="1795"/>
            <a:chExt cx="2943" cy="499"/>
          </a:xfrm>
          <a:solidFill>
            <a:srgbClr val="02409A"/>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背景介绍</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497424" y="3704432"/>
            <a:ext cx="3960526" cy="792162"/>
            <a:chOff x="1329" y="1795"/>
            <a:chExt cx="2943" cy="499"/>
          </a:xfrm>
          <a:solidFill>
            <a:srgbClr val="02409A"/>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分析求解</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505361" y="4712494"/>
            <a:ext cx="3952588" cy="792163"/>
            <a:chOff x="1329" y="1795"/>
            <a:chExt cx="2943" cy="499"/>
          </a:xfrm>
          <a:solidFill>
            <a:srgbClr val="02409A"/>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总结展望</a:t>
              </a:r>
              <a:endParaRPr kumimoji="0" lang="zh-CN" altLang="en-US" sz="2400" b="1" dirty="0">
                <a:solidFill>
                  <a:schemeClr val="bg1">
                    <a:lumMod val="95000"/>
                  </a:schemeClr>
                </a:solidFill>
                <a:ea typeface="微软雅黑" pitchFamily="34" charset="-122"/>
              </a:endParaRP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extLst>
      <p:ext uri="{BB962C8B-B14F-4D97-AF65-F5344CB8AC3E}">
        <p14:creationId xmlns:p14="http://schemas.microsoft.com/office/powerpoint/2010/main" val="2758079404"/>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下层车流优化问题分析</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20</a:t>
            </a:fld>
            <a:endParaRPr lang="zh-CN" altLang="en-US" dirty="0"/>
          </a:p>
        </p:txBody>
      </p:sp>
      <p:sp>
        <p:nvSpPr>
          <p:cNvPr id="36" name="文本框 35"/>
          <p:cNvSpPr txBox="1"/>
          <p:nvPr/>
        </p:nvSpPr>
        <p:spPr>
          <a:xfrm>
            <a:off x="511175" y="1129093"/>
            <a:ext cx="3762568"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下层车流的充电成本优化问题：</a:t>
            </a:r>
            <a:endParaRPr lang="zh-CN" altLang="en-US"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E890A76-CD76-4E01-ACE7-7996214E293D}"/>
              </a:ext>
            </a:extLst>
          </p:cNvPr>
          <p:cNvSpPr txBox="1"/>
          <p:nvPr/>
        </p:nvSpPr>
        <p:spPr>
          <a:xfrm>
            <a:off x="970459" y="4663950"/>
            <a:ext cx="4224233"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下层</a:t>
            </a:r>
            <a:r>
              <a:rPr lang="zh-CN" altLang="en-US" dirty="0">
                <a:latin typeface="微软雅黑" panose="020B0503020204020204" pitchFamily="34" charset="-122"/>
                <a:ea typeface="微软雅黑" panose="020B0503020204020204" pitchFamily="34" charset="-122"/>
              </a:rPr>
              <a:t>充电成本优化问题</a:t>
            </a:r>
            <a:r>
              <a:rPr lang="zh-CN" altLang="en-US" dirty="0" smtClean="0">
                <a:latin typeface="微软雅黑" panose="020B0503020204020204" pitchFamily="34" charset="-122"/>
                <a:ea typeface="微软雅黑" panose="020B0503020204020204" pitchFamily="34" charset="-122"/>
              </a:rPr>
              <a:t>的均衡解刻画</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矩形 20"/>
              <p:cNvSpPr/>
              <p:nvPr/>
            </p:nvSpPr>
            <p:spPr>
              <a:xfrm>
                <a:off x="2436367" y="5116296"/>
                <a:ext cx="46493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en-US" altLang="zh-CN" b="1" i="1">
                                  <a:latin typeface="Cambria Math" panose="02040503050406030204" pitchFamily="18" charset="0"/>
                                </a:rPr>
                                <m:t>𝒇</m:t>
                              </m:r>
                            </m:e>
                            <m:sub>
                              <m:r>
                                <a:rPr lang="zh-CN" altLang="en-US" b="1" i="1">
                                  <a:latin typeface="Cambria Math" panose="02040503050406030204" pitchFamily="18" charset="0"/>
                                </a:rPr>
                                <m:t>𝒊</m:t>
                              </m:r>
                            </m:sub>
                            <m:sup>
                              <m:r>
                                <a:rPr lang="zh-CN" altLang="en-US" b="0" i="1">
                                  <a:latin typeface="Cambria Math" panose="02040503050406030204" pitchFamily="18" charset="0"/>
                                </a:rPr>
                                <m:t>∗</m:t>
                              </m:r>
                            </m:sup>
                          </m:sSubSup>
                          <m:r>
                            <a:rPr lang="zh-CN" altLang="en-US" b="0" i="1">
                              <a:latin typeface="Cambria Math" panose="02040503050406030204" pitchFamily="18" charset="0"/>
                            </a:rPr>
                            <m:t>,</m:t>
                          </m:r>
                          <m:r>
                            <a:rPr lang="zh-CN" altLang="en-US" b="1" i="1">
                              <a:latin typeface="Cambria Math" panose="02040503050406030204" pitchFamily="18" charset="0"/>
                            </a:rPr>
                            <m:t>𝒑</m:t>
                          </m:r>
                          <m:r>
                            <a:rPr lang="zh-CN" altLang="en-US" b="0" i="1">
                              <a:latin typeface="Cambria Math" panose="02040503050406030204" pitchFamily="18" charset="0"/>
                            </a:rPr>
                            <m:t>;</m:t>
                          </m:r>
                          <m:sSub>
                            <m:sSubPr>
                              <m:ctrlPr>
                                <a:rPr lang="zh-CN" altLang="en-US" b="0" i="1">
                                  <a:latin typeface="Cambria Math" panose="02040503050406030204" pitchFamily="18" charset="0"/>
                                </a:rPr>
                              </m:ctrlPr>
                            </m:sSubPr>
                            <m:e>
                              <m:r>
                                <a:rPr lang="en-US" altLang="zh-CN" b="1" i="1">
                                  <a:latin typeface="Cambria Math" panose="02040503050406030204" pitchFamily="18" charset="0"/>
                                </a:rPr>
                                <m:t>𝒇</m:t>
                              </m:r>
                            </m:e>
                            <m:sub>
                              <m:r>
                                <a:rPr lang="zh-CN" altLang="en-US" b="0" i="1">
                                  <a:latin typeface="Cambria Math" panose="02040503050406030204" pitchFamily="18" charset="0"/>
                                </a:rPr>
                                <m:t>−</m:t>
                              </m:r>
                              <m:r>
                                <a:rPr lang="zh-CN" altLang="en-US" b="1" i="1">
                                  <a:latin typeface="Cambria Math" panose="02040503050406030204" pitchFamily="18" charset="0"/>
                                </a:rPr>
                                <m:t>𝒊</m:t>
                              </m:r>
                            </m:sub>
                          </m:sSub>
                        </m:e>
                      </m:d>
                      <m:r>
                        <a:rPr lang="zh-CN" altLang="en-US" b="0" i="1">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𝐶</m:t>
                          </m:r>
                        </m:e>
                        <m:sub>
                          <m:r>
                            <a:rPr lang="zh-CN" altLang="en-US" b="0" i="1">
                              <a:latin typeface="Cambria Math" panose="02040503050406030204" pitchFamily="18" charset="0"/>
                            </a:rPr>
                            <m:t>𝑖</m:t>
                          </m:r>
                        </m:sub>
                      </m:sSub>
                      <m:d>
                        <m:dPr>
                          <m:ctrlPr>
                            <a:rPr lang="zh-CN" altLang="en-US" b="0" i="1">
                              <a:latin typeface="Cambria Math" panose="02040503050406030204" pitchFamily="18" charset="0"/>
                            </a:rPr>
                          </m:ctrlPr>
                        </m:dPr>
                        <m:e>
                          <m:sSub>
                            <m:sSubPr>
                              <m:ctrlPr>
                                <a:rPr lang="zh-CN" altLang="en-US" b="1" i="1">
                                  <a:latin typeface="Cambria Math" panose="02040503050406030204" pitchFamily="18" charset="0"/>
                                </a:rPr>
                              </m:ctrlPr>
                            </m:sSubPr>
                            <m:e>
                              <m:r>
                                <a:rPr lang="en-US" altLang="zh-CN" b="1" i="1">
                                  <a:latin typeface="Cambria Math" panose="02040503050406030204" pitchFamily="18" charset="0"/>
                                </a:rPr>
                                <m:t>𝒇</m:t>
                              </m:r>
                            </m:e>
                            <m:sub>
                              <m:r>
                                <a:rPr lang="zh-CN" altLang="en-US" b="1" i="1">
                                  <a:latin typeface="Cambria Math" panose="02040503050406030204" pitchFamily="18" charset="0"/>
                                </a:rPr>
                                <m:t>𝒊</m:t>
                              </m:r>
                            </m:sub>
                          </m:sSub>
                          <m:r>
                            <a:rPr lang="zh-CN" altLang="en-US" b="0" i="1">
                              <a:latin typeface="Cambria Math" panose="02040503050406030204" pitchFamily="18" charset="0"/>
                            </a:rPr>
                            <m:t>,</m:t>
                          </m:r>
                          <m:r>
                            <a:rPr lang="zh-CN" altLang="en-US" b="1" i="1">
                              <a:latin typeface="Cambria Math" panose="02040503050406030204" pitchFamily="18" charset="0"/>
                            </a:rPr>
                            <m:t>𝒑</m:t>
                          </m:r>
                          <m:r>
                            <a:rPr lang="zh-CN" altLang="en-US" b="0" i="1">
                              <a:latin typeface="Cambria Math" panose="02040503050406030204" pitchFamily="18" charset="0"/>
                            </a:rPr>
                            <m:t>;</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𝒇</m:t>
                              </m:r>
                            </m:e>
                            <m:sub>
                              <m:r>
                                <a:rPr lang="zh-CN" altLang="en-US" b="1" i="1">
                                  <a:latin typeface="Cambria Math" panose="02040503050406030204" pitchFamily="18" charset="0"/>
                                </a:rPr>
                                <m:t>−</m:t>
                              </m:r>
                              <m:r>
                                <a:rPr lang="zh-CN" altLang="en-US" b="1" i="1">
                                  <a:latin typeface="Cambria Math" panose="02040503050406030204" pitchFamily="18" charset="0"/>
                                </a:rPr>
                                <m:t>𝒊</m:t>
                              </m:r>
                            </m:sub>
                          </m:sSub>
                        </m:e>
                      </m:d>
                      <m:r>
                        <a:rPr lang="zh-CN" altLang="en-US" b="0" i="1">
                          <a:latin typeface="Cambria Math" panose="02040503050406030204" pitchFamily="18" charset="0"/>
                        </a:rPr>
                        <m:t> </m:t>
                      </m:r>
                      <m:r>
                        <a:rPr lang="en-US" altLang="zh-CN" b="0" i="1" smtClean="0">
                          <a:latin typeface="Cambria Math" panose="02040503050406030204" pitchFamily="18" charset="0"/>
                        </a:rPr>
                        <m:t>, </m:t>
                      </m:r>
                      <m:r>
                        <a:rPr lang="zh-CN" altLang="en-US" b="0" i="1">
                          <a:latin typeface="Cambria Math" panose="02040503050406030204" pitchFamily="18" charset="0"/>
                        </a:rPr>
                        <m:t>∀</m:t>
                      </m:r>
                      <m:r>
                        <a:rPr lang="zh-CN" altLang="en-US" b="0" i="1">
                          <a:latin typeface="Cambria Math" panose="02040503050406030204" pitchFamily="18" charset="0"/>
                        </a:rPr>
                        <m:t>𝑖</m:t>
                      </m:r>
                      <m:r>
                        <a:rPr lang="zh-CN" altLang="en-US" b="0" i="1">
                          <a:latin typeface="Cambria Math" panose="02040503050406030204" pitchFamily="18" charset="0"/>
                        </a:rPr>
                        <m:t>∈</m:t>
                      </m:r>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1,2,…,</m:t>
                          </m:r>
                          <m:r>
                            <a:rPr lang="zh-CN" altLang="en-US" b="0" i="1">
                              <a:latin typeface="Cambria Math" panose="02040503050406030204" pitchFamily="18" charset="0"/>
                            </a:rPr>
                            <m:t>𝑛</m:t>
                          </m:r>
                        </m:e>
                      </m:d>
                    </m:oMath>
                  </m:oMathPara>
                </a14:m>
                <a:endParaRPr lang="zh-CN" altLang="en-US" i="1" dirty="0"/>
              </a:p>
            </p:txBody>
          </p:sp>
        </mc:Choice>
        <mc:Fallback xmlns="">
          <p:sp>
            <p:nvSpPr>
              <p:cNvPr id="21" name="矩形 20"/>
              <p:cNvSpPr>
                <a:spLocks noRot="1" noChangeAspect="1" noMove="1" noResize="1" noEditPoints="1" noAdjustHandles="1" noChangeArrowheads="1" noChangeShapeType="1" noTextEdit="1"/>
              </p:cNvSpPr>
              <p:nvPr/>
            </p:nvSpPr>
            <p:spPr>
              <a:xfrm>
                <a:off x="2436367" y="5116296"/>
                <a:ext cx="4649350" cy="369332"/>
              </a:xfrm>
              <a:prstGeom prst="rect">
                <a:avLst/>
              </a:prstGeom>
              <a:blipFill>
                <a:blip r:embed="rId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5425525" y="5542090"/>
                <a:ext cx="2078133" cy="3488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b="1" i="1">
                              <a:latin typeface="Cambria Math" panose="02040503050406030204" pitchFamily="18" charset="0"/>
                            </a:rPr>
                          </m:ctrlPr>
                        </m:sSubSupPr>
                        <m:e>
                          <m:r>
                            <a:rPr lang="en-US" altLang="zh-CN" sz="1600" b="1" i="1">
                              <a:latin typeface="Cambria Math" panose="02040503050406030204" pitchFamily="18" charset="0"/>
                            </a:rPr>
                            <m:t>𝒇</m:t>
                          </m:r>
                        </m:e>
                        <m:sub>
                          <m:r>
                            <a:rPr lang="zh-CN" altLang="en-US" sz="1600" b="1" i="1">
                              <a:latin typeface="Cambria Math" panose="02040503050406030204" pitchFamily="18" charset="0"/>
                            </a:rPr>
                            <m:t>𝒊</m:t>
                          </m:r>
                        </m:sub>
                        <m:sup>
                          <m:r>
                            <a:rPr lang="zh-CN" altLang="en-US" sz="1600" b="0" i="0">
                              <a:latin typeface="Cambria Math" panose="02040503050406030204" pitchFamily="18" charset="0"/>
                            </a:rPr>
                            <m:t>∗</m:t>
                          </m:r>
                        </m:sup>
                      </m:sSubSup>
                      <m:r>
                        <a:rPr lang="zh-CN" altLang="en-US" sz="1600" b="0" i="0">
                          <a:latin typeface="Cambria Math" panose="02040503050406030204" pitchFamily="18" charset="0"/>
                        </a:rPr>
                        <m:t>=</m:t>
                      </m:r>
                      <m:sSup>
                        <m:sSupPr>
                          <m:ctrlPr>
                            <a:rPr lang="zh-CN" altLang="en-US" sz="1600" b="0" i="1">
                              <a:latin typeface="Cambria Math" panose="02040503050406030204" pitchFamily="18" charset="0"/>
                            </a:rPr>
                          </m:ctrlPr>
                        </m:sSupPr>
                        <m:e>
                          <m:d>
                            <m:dPr>
                              <m:begChr m:val="["/>
                              <m:endChr m:val="]"/>
                              <m:ctrlPr>
                                <a:rPr lang="zh-CN" altLang="en-US" sz="1600" b="0" i="1">
                                  <a:latin typeface="Cambria Math" panose="02040503050406030204" pitchFamily="18" charset="0"/>
                                </a:rPr>
                              </m:ctrlPr>
                            </m:dPr>
                            <m:e>
                              <m:sSubSup>
                                <m:sSubSupPr>
                                  <m:ctrlPr>
                                    <a:rPr lang="zh-CN" altLang="en-US" sz="1600" b="0" i="1">
                                      <a:latin typeface="Cambria Math" panose="02040503050406030204" pitchFamily="18" charset="0"/>
                                    </a:rPr>
                                  </m:ctrlPr>
                                </m:sSubSupPr>
                                <m:e>
                                  <m:r>
                                    <a:rPr lang="en-US" altLang="zh-CN" sz="1600" i="1">
                                      <a:latin typeface="Cambria Math" panose="02040503050406030204" pitchFamily="18" charset="0"/>
                                    </a:rPr>
                                    <m:t>𝑓</m:t>
                                  </m:r>
                                </m:e>
                                <m:sub>
                                  <m:r>
                                    <a:rPr lang="zh-CN" altLang="en-US" sz="1600" b="0" i="1">
                                      <a:latin typeface="Cambria Math" panose="02040503050406030204" pitchFamily="18" charset="0"/>
                                    </a:rPr>
                                    <m:t>𝑖</m:t>
                                  </m:r>
                                  <m:r>
                                    <a:rPr lang="zh-CN" altLang="en-US" sz="1600" b="0" i="1">
                                      <a:latin typeface="Cambria Math" panose="02040503050406030204" pitchFamily="18" charset="0"/>
                                    </a:rPr>
                                    <m:t>1</m:t>
                                  </m:r>
                                </m:sub>
                                <m:sup>
                                  <m:r>
                                    <a:rPr lang="zh-CN" altLang="en-US" sz="1600" b="0" i="1">
                                      <a:latin typeface="Cambria Math" panose="02040503050406030204" pitchFamily="18" charset="0"/>
                                    </a:rPr>
                                    <m:t>∗</m:t>
                                  </m:r>
                                </m:sup>
                              </m:sSubSup>
                              <m:r>
                                <a:rPr lang="zh-CN" altLang="en-US" sz="1600" b="0" i="0">
                                  <a:latin typeface="Cambria Math" panose="02040503050406030204" pitchFamily="18" charset="0"/>
                                </a:rPr>
                                <m:t>,</m:t>
                              </m:r>
                              <m:sSubSup>
                                <m:sSubSupPr>
                                  <m:ctrlPr>
                                    <a:rPr lang="zh-CN" altLang="en-US" sz="1600" b="0" i="1">
                                      <a:latin typeface="Cambria Math" panose="02040503050406030204" pitchFamily="18" charset="0"/>
                                    </a:rPr>
                                  </m:ctrlPr>
                                </m:sSubSupPr>
                                <m:e>
                                  <m:r>
                                    <a:rPr lang="en-US" altLang="zh-CN" sz="1600" i="1">
                                      <a:latin typeface="Cambria Math" panose="02040503050406030204" pitchFamily="18" charset="0"/>
                                    </a:rPr>
                                    <m:t>𝑓</m:t>
                                  </m:r>
                                </m:e>
                                <m:sub>
                                  <m:r>
                                    <a:rPr lang="zh-CN" altLang="en-US" sz="1600" b="0" i="1">
                                      <a:latin typeface="Cambria Math" panose="02040503050406030204" pitchFamily="18" charset="0"/>
                                    </a:rPr>
                                    <m:t>𝑖</m:t>
                                  </m:r>
                                  <m:r>
                                    <a:rPr lang="zh-CN" altLang="en-US" sz="1600" b="0" i="1">
                                      <a:latin typeface="Cambria Math" panose="02040503050406030204" pitchFamily="18" charset="0"/>
                                    </a:rPr>
                                    <m:t>2</m:t>
                                  </m:r>
                                </m:sub>
                                <m:sup>
                                  <m:r>
                                    <a:rPr lang="zh-CN" altLang="en-US" sz="1600" b="0" i="1">
                                      <a:latin typeface="Cambria Math" panose="02040503050406030204" pitchFamily="18" charset="0"/>
                                    </a:rPr>
                                    <m:t>∗</m:t>
                                  </m:r>
                                </m:sup>
                              </m:sSubSup>
                              <m:r>
                                <a:rPr lang="zh-CN" altLang="en-US" sz="1600" b="0" i="0">
                                  <a:latin typeface="Cambria Math" panose="02040503050406030204" pitchFamily="18" charset="0"/>
                                </a:rPr>
                                <m:t>,…,</m:t>
                              </m:r>
                              <m:sSubSup>
                                <m:sSubSupPr>
                                  <m:ctrlPr>
                                    <a:rPr lang="zh-CN" altLang="en-US" sz="1600" b="0" i="1">
                                      <a:latin typeface="Cambria Math" panose="02040503050406030204" pitchFamily="18" charset="0"/>
                                    </a:rPr>
                                  </m:ctrlPr>
                                </m:sSubSupPr>
                                <m:e>
                                  <m:r>
                                    <a:rPr lang="en-US" altLang="zh-CN" sz="1600" i="1">
                                      <a:latin typeface="Cambria Math" panose="02040503050406030204" pitchFamily="18" charset="0"/>
                                    </a:rPr>
                                    <m:t>𝑓</m:t>
                                  </m:r>
                                </m:e>
                                <m:sub>
                                  <m:r>
                                    <a:rPr lang="zh-CN" altLang="en-US" sz="1600" b="0" i="1">
                                      <a:latin typeface="Cambria Math" panose="02040503050406030204" pitchFamily="18" charset="0"/>
                                    </a:rPr>
                                    <m:t>𝑖𝑚</m:t>
                                  </m:r>
                                </m:sub>
                                <m:sup>
                                  <m:r>
                                    <a:rPr lang="zh-CN" altLang="en-US" sz="1600" b="0" i="1">
                                      <a:latin typeface="Cambria Math" panose="02040503050406030204" pitchFamily="18" charset="0"/>
                                    </a:rPr>
                                    <m:t>∗</m:t>
                                  </m:r>
                                </m:sup>
                              </m:sSubSup>
                            </m:e>
                          </m:d>
                        </m:e>
                        <m:sup>
                          <m:r>
                            <a:rPr lang="zh-CN" altLang="en-US" sz="1600" b="1" i="1">
                              <a:latin typeface="Cambria Math" panose="02040503050406030204" pitchFamily="18" charset="0"/>
                            </a:rPr>
                            <m:t>𝑻</m:t>
                          </m:r>
                        </m:sup>
                      </m:sSup>
                    </m:oMath>
                  </m:oMathPara>
                </a14:m>
                <a:endParaRPr lang="zh-CN" altLang="en-US" sz="1600" dirty="0"/>
              </a:p>
            </p:txBody>
          </p:sp>
        </mc:Choice>
        <mc:Fallback xmlns="">
          <p:sp>
            <p:nvSpPr>
              <p:cNvPr id="23" name="矩形 22"/>
              <p:cNvSpPr>
                <a:spLocks noRot="1" noChangeAspect="1" noMove="1" noResize="1" noEditPoints="1" noAdjustHandles="1" noChangeArrowheads="1" noChangeShapeType="1" noTextEdit="1"/>
              </p:cNvSpPr>
              <p:nvPr/>
            </p:nvSpPr>
            <p:spPr>
              <a:xfrm>
                <a:off x="5425525" y="5542090"/>
                <a:ext cx="2078133" cy="348813"/>
              </a:xfrm>
              <a:prstGeom prst="rect">
                <a:avLst/>
              </a:prstGeom>
              <a:blipFill>
                <a:blip r:embed="rId4"/>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582888" y="5560820"/>
                <a:ext cx="4042004" cy="351891"/>
              </a:xfrm>
              <a:prstGeom prst="rect">
                <a:avLst/>
              </a:prstGeom>
            </p:spPr>
            <p:txBody>
              <a:bodyPr wrap="none">
                <a:spAutoFit/>
              </a:bodyPr>
              <a:lstStyle/>
              <a:p>
                <a:pPr marL="285750" indent="-285750">
                  <a:buFont typeface="Wingdings" panose="05000000000000000000" pitchFamily="2" charset="2"/>
                  <a:buChar char="l"/>
                </a:pPr>
                <a14:m>
                  <m:oMath xmlns:m="http://schemas.openxmlformats.org/officeDocument/2006/math">
                    <m:sSubSup>
                      <m:sSubSupPr>
                        <m:ctrlPr>
                          <a:rPr lang="zh-CN" altLang="zh-CN" sz="1600" b="1" i="1">
                            <a:latin typeface="Cambria Math" panose="02040503050406030204" pitchFamily="18" charset="0"/>
                            <a:ea typeface="Cambria Math" panose="02040503050406030204" pitchFamily="18" charset="0"/>
                          </a:rPr>
                        </m:ctrlPr>
                      </m:sSubSupPr>
                      <m:e>
                        <m:r>
                          <a:rPr lang="en-US" altLang="zh-CN" sz="1600" b="1" i="1">
                            <a:latin typeface="Cambria Math" panose="02040503050406030204" pitchFamily="18" charset="0"/>
                            <a:ea typeface="Cambria Math" panose="02040503050406030204" pitchFamily="18" charset="0"/>
                          </a:rPr>
                          <m:t>𝒇</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𝒊</m:t>
                        </m:r>
                      </m:sub>
                      <m:sup>
                        <m:r>
                          <a:rPr lang="zh-CN" altLang="en-US" sz="1600" b="1" i="1">
                            <a:latin typeface="Cambria Math" panose="02040503050406030204" pitchFamily="18" charset="0"/>
                            <a:ea typeface="MS Gothic" panose="020B0609070205080204" pitchFamily="49" charset="-128"/>
                            <a:cs typeface="MS Gothic" panose="020B0609070205080204" pitchFamily="49" charset="-128"/>
                          </a:rPr>
                          <m:t>∗</m:t>
                        </m:r>
                      </m:sup>
                    </m:sSubSup>
                  </m:oMath>
                </a14:m>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区域</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电动汽车</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最优充电</a:t>
                </a:r>
                <a:r>
                  <a:rPr lang="zh-CN" altLang="zh-CN"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策略</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p>
            </p:txBody>
          </p:sp>
        </mc:Choice>
        <mc:Fallback xmlns="">
          <p:sp>
            <p:nvSpPr>
              <p:cNvPr id="24" name="矩形 23"/>
              <p:cNvSpPr>
                <a:spLocks noRot="1" noChangeAspect="1" noMove="1" noResize="1" noEditPoints="1" noAdjustHandles="1" noChangeArrowheads="1" noChangeShapeType="1" noTextEdit="1"/>
              </p:cNvSpPr>
              <p:nvPr/>
            </p:nvSpPr>
            <p:spPr>
              <a:xfrm>
                <a:off x="1582888" y="5560820"/>
                <a:ext cx="4042004" cy="351891"/>
              </a:xfrm>
              <a:prstGeom prst="rect">
                <a:avLst/>
              </a:prstGeom>
              <a:blipFill>
                <a:blip r:embed="rId5"/>
                <a:stretch>
                  <a:fillRect l="-603" t="-6897" b="-15517"/>
                </a:stretch>
              </a:blipFill>
            </p:spPr>
            <p:txBody>
              <a:bodyPr/>
              <a:lstStyle/>
              <a:p>
                <a:r>
                  <a:rPr lang="zh-CN" altLang="en-US">
                    <a:noFill/>
                  </a:rPr>
                  <a:t> </a:t>
                </a:r>
              </a:p>
            </p:txBody>
          </p:sp>
        </mc:Fallback>
      </mc:AlternateContent>
      <p:sp>
        <p:nvSpPr>
          <p:cNvPr id="2" name="矩形 1"/>
          <p:cNvSpPr/>
          <p:nvPr/>
        </p:nvSpPr>
        <p:spPr>
          <a:xfrm>
            <a:off x="970459" y="3149856"/>
            <a:ext cx="7138254" cy="646331"/>
          </a:xfrm>
          <a:prstGeom prst="rect">
            <a:avLst/>
          </a:prstGeom>
        </p:spPr>
        <p:txBody>
          <a:bodyPr wrap="square">
            <a:spAutoFit/>
          </a:bodyPr>
          <a:lstStyle/>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不管上层充电站的定价如何设置，在给定定价配置之后，下层不同区域的博弈总会存在一个唯一的均衡解。</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5" name="图片 24"/>
          <p:cNvPicPr>
            <a:picLocks noChangeAspect="1"/>
          </p:cNvPicPr>
          <p:nvPr/>
        </p:nvPicPr>
        <p:blipFill>
          <a:blip r:embed="rId6"/>
          <a:stretch>
            <a:fillRect/>
          </a:stretch>
        </p:blipFill>
        <p:spPr>
          <a:xfrm>
            <a:off x="1636281" y="1573764"/>
            <a:ext cx="3503241" cy="1438755"/>
          </a:xfrm>
          <a:prstGeom prst="rect">
            <a:avLst/>
          </a:prstGeom>
        </p:spPr>
      </p:pic>
      <p:pic>
        <p:nvPicPr>
          <p:cNvPr id="26" name="图片 25"/>
          <p:cNvPicPr>
            <a:picLocks noChangeAspect="1"/>
          </p:cNvPicPr>
          <p:nvPr/>
        </p:nvPicPr>
        <p:blipFill>
          <a:blip r:embed="rId7"/>
          <a:stretch>
            <a:fillRect/>
          </a:stretch>
        </p:blipFill>
        <p:spPr>
          <a:xfrm>
            <a:off x="4197463" y="1606023"/>
            <a:ext cx="3683629" cy="559366"/>
          </a:xfrm>
          <a:prstGeom prst="rect">
            <a:avLst/>
          </a:prstGeom>
        </p:spPr>
      </p:pic>
      <mc:AlternateContent xmlns:mc="http://schemas.openxmlformats.org/markup-compatibility/2006" xmlns:a14="http://schemas.microsoft.com/office/drawing/2010/main">
        <mc:Choice Requires="a14">
          <p:sp>
            <p:nvSpPr>
              <p:cNvPr id="28" name="矩形 27"/>
              <p:cNvSpPr/>
              <p:nvPr/>
            </p:nvSpPr>
            <p:spPr>
              <a:xfrm>
                <a:off x="1582888" y="3895189"/>
                <a:ext cx="2435282" cy="584775"/>
              </a:xfrm>
              <a:prstGeom prst="rect">
                <a:avLst/>
              </a:prstGeom>
            </p:spPr>
            <p:txBody>
              <a:bodyPr wrap="none">
                <a:spAutoFit/>
              </a:bodyPr>
              <a:lstStyle/>
              <a:p>
                <a:pPr marL="285750" indent="-285750">
                  <a:buFont typeface="Wingdings" panose="05000000000000000000" pitchFamily="2" charset="2"/>
                  <a:buChar char="l"/>
                </a:pP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𝑁</m:t>
                    </m:r>
                  </m:oMath>
                </a14:m>
                <a:r>
                  <a:rPr lang="en-US" altLang="zh-CN" sz="1600" i="1" dirty="0" smtClean="0">
                    <a:latin typeface="Times New Roman" panose="02020603050405020304" pitchFamily="18" charset="0"/>
                    <a:cs typeface="Times New Roman" panose="02020603050405020304" pitchFamily="18" charset="0"/>
                  </a:rPr>
                  <a:t>-Person Game</a:t>
                </a:r>
                <a:r>
                  <a:rPr lang="zh-CN" altLang="en-US" sz="1600" dirty="0" smtClean="0">
                    <a:latin typeface="微软雅黑" panose="020B0503020204020204" pitchFamily="34" charset="-122"/>
                    <a:ea typeface="微软雅黑" panose="020B0503020204020204" pitchFamily="34" charset="-122"/>
                  </a:rPr>
                  <a:t>的性质</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优化问题为</a:t>
                </a:r>
                <a:r>
                  <a:rPr lang="zh-CN" altLang="en-US" sz="1600" dirty="0" smtClean="0">
                    <a:solidFill>
                      <a:srgbClr val="FF0000"/>
                    </a:solidFill>
                    <a:latin typeface="微软雅黑" panose="020B0503020204020204" pitchFamily="34" charset="-122"/>
                    <a:ea typeface="微软雅黑" panose="020B0503020204020204" pitchFamily="34" charset="-122"/>
                  </a:rPr>
                  <a:t>凸问题</a:t>
                </a:r>
                <a:endParaRPr lang="zh-CN" altLang="en-US" sz="16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1582888" y="3895189"/>
                <a:ext cx="2435282" cy="584775"/>
              </a:xfrm>
              <a:prstGeom prst="rect">
                <a:avLst/>
              </a:prstGeom>
              <a:blipFill>
                <a:blip r:embed="rId8"/>
                <a:stretch>
                  <a:fillRect l="-1003" t="-3125" r="-251"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22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P spid="2"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en-US" altLang="zh-CN"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MPEC</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的形式变化</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21</a:t>
            </a:fld>
            <a:endParaRPr lang="zh-CN" altLang="en-US" dirty="0"/>
          </a:p>
        </p:txBody>
      </p:sp>
      <p:pic>
        <p:nvPicPr>
          <p:cNvPr id="20" name="图片 19"/>
          <p:cNvPicPr>
            <a:picLocks noChangeAspect="1"/>
          </p:cNvPicPr>
          <p:nvPr/>
        </p:nvPicPr>
        <p:blipFill>
          <a:blip r:embed="rId3"/>
          <a:stretch>
            <a:fillRect/>
          </a:stretch>
        </p:blipFill>
        <p:spPr>
          <a:xfrm>
            <a:off x="860273" y="1006475"/>
            <a:ext cx="4501342" cy="2017283"/>
          </a:xfrm>
          <a:prstGeom prst="rect">
            <a:avLst/>
          </a:prstGeom>
        </p:spPr>
      </p:pic>
      <p:pic>
        <p:nvPicPr>
          <p:cNvPr id="2" name="图片 1"/>
          <p:cNvPicPr>
            <a:picLocks noChangeAspect="1"/>
          </p:cNvPicPr>
          <p:nvPr/>
        </p:nvPicPr>
        <p:blipFill>
          <a:blip r:embed="rId4"/>
          <a:stretch>
            <a:fillRect/>
          </a:stretch>
        </p:blipFill>
        <p:spPr>
          <a:xfrm>
            <a:off x="860273" y="3825966"/>
            <a:ext cx="5136103" cy="2233433"/>
          </a:xfrm>
          <a:prstGeom prst="rect">
            <a:avLst/>
          </a:prstGeom>
        </p:spPr>
      </p:pic>
      <p:sp>
        <p:nvSpPr>
          <p:cNvPr id="3" name="下箭头 2"/>
          <p:cNvSpPr/>
          <p:nvPr/>
        </p:nvSpPr>
        <p:spPr>
          <a:xfrm>
            <a:off x="4103165" y="3273625"/>
            <a:ext cx="196461" cy="120109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50979" y="2081719"/>
            <a:ext cx="3610636" cy="9420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50978" y="4858660"/>
            <a:ext cx="4245397" cy="1134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36978" y="2368072"/>
            <a:ext cx="176327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抽象问题</a:t>
            </a:r>
            <a:r>
              <a:rPr lang="zh-CN" altLang="en-US" dirty="0" smtClean="0">
                <a:latin typeface="微软雅黑" panose="020B0503020204020204" pitchFamily="34" charset="-122"/>
                <a:ea typeface="微软雅黑" panose="020B0503020204020204" pitchFamily="34" charset="-122"/>
              </a:rPr>
              <a:t>形式</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659548" y="3410468"/>
            <a:ext cx="3453319"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基于</a:t>
            </a:r>
            <a:r>
              <a:rPr lang="zh-CN" altLang="en-US" sz="1600" dirty="0" smtClean="0">
                <a:solidFill>
                  <a:srgbClr val="FF0000"/>
                </a:solidFill>
                <a:latin typeface="微软雅黑" panose="020B0503020204020204" pitchFamily="34" charset="-122"/>
                <a:ea typeface="微软雅黑" panose="020B0503020204020204" pitchFamily="34" charset="-122"/>
              </a:rPr>
              <a:t>最优化理论</a:t>
            </a:r>
            <a:r>
              <a:rPr lang="zh-CN" altLang="en-US" sz="1600" dirty="0" smtClean="0">
                <a:latin typeface="微软雅黑" panose="020B0503020204020204" pitchFamily="34" charset="-122"/>
                <a:ea typeface="微软雅黑" panose="020B0503020204020204" pitchFamily="34" charset="-122"/>
              </a:rPr>
              <a:t>进行变形；</a:t>
            </a:r>
            <a:endParaRPr lang="en-US" altLang="zh-CN" sz="16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用</a:t>
            </a:r>
            <a:r>
              <a:rPr lang="en-US" altLang="zh-CN" sz="1600" dirty="0" smtClean="0">
                <a:solidFill>
                  <a:srgbClr val="FF0000"/>
                </a:solidFill>
                <a:latin typeface="微软雅黑" panose="020B0503020204020204" pitchFamily="34" charset="-122"/>
                <a:ea typeface="微软雅黑" panose="020B0503020204020204" pitchFamily="34" charset="-122"/>
              </a:rPr>
              <a:t>KKT</a:t>
            </a:r>
            <a:r>
              <a:rPr lang="zh-CN" altLang="en-US" sz="1600" dirty="0" smtClean="0">
                <a:solidFill>
                  <a:srgbClr val="FF0000"/>
                </a:solidFill>
                <a:latin typeface="微软雅黑" panose="020B0503020204020204" pitchFamily="34" charset="-122"/>
                <a:ea typeface="微软雅黑" panose="020B0503020204020204" pitchFamily="34" charset="-122"/>
              </a:rPr>
              <a:t>条件</a:t>
            </a:r>
            <a:r>
              <a:rPr lang="zh-CN" altLang="en-US" sz="1600" dirty="0" smtClean="0">
                <a:latin typeface="微软雅黑" panose="020B0503020204020204" pitchFamily="34" charset="-122"/>
                <a:ea typeface="微软雅黑" panose="020B0503020204020204" pitchFamily="34" charset="-122"/>
              </a:rPr>
              <a:t>表示下层每个区域车流的优化问题的最优解形式；</a:t>
            </a: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157589" y="4452084"/>
            <a:ext cx="2436789"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拉格朗日函数求导等于</a:t>
            </a:r>
            <a:r>
              <a:rPr lang="en-US" altLang="zh-CN" sz="1600"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cxnSp>
        <p:nvCxnSpPr>
          <p:cNvPr id="18" name="直接箭头连接符 17"/>
          <p:cNvCxnSpPr>
            <a:stCxn id="16" idx="1"/>
          </p:cNvCxnSpPr>
          <p:nvPr/>
        </p:nvCxnSpPr>
        <p:spPr>
          <a:xfrm flipH="1">
            <a:off x="4494179" y="4621361"/>
            <a:ext cx="1663410" cy="3721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536978" y="4901505"/>
            <a:ext cx="1687421"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原始问题的约束</a:t>
            </a:r>
            <a:endParaRPr lang="zh-CN" altLang="en-US" sz="1600" dirty="0">
              <a:latin typeface="微软雅黑" panose="020B0503020204020204" pitchFamily="34" charset="-122"/>
              <a:ea typeface="微软雅黑" panose="020B0503020204020204" pitchFamily="34" charset="-122"/>
            </a:endParaRPr>
          </a:p>
        </p:txBody>
      </p:sp>
      <p:cxnSp>
        <p:nvCxnSpPr>
          <p:cNvPr id="39" name="直接箭头连接符 38"/>
          <p:cNvCxnSpPr>
            <a:stCxn id="38" idx="1"/>
          </p:cNvCxnSpPr>
          <p:nvPr/>
        </p:nvCxnSpPr>
        <p:spPr>
          <a:xfrm flipH="1">
            <a:off x="4844374" y="5070782"/>
            <a:ext cx="1692604" cy="1838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536979" y="5353694"/>
            <a:ext cx="1118690"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互补条件</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cxnSp>
        <p:nvCxnSpPr>
          <p:cNvPr id="46" name="直接箭头连接符 45"/>
          <p:cNvCxnSpPr>
            <a:stCxn id="45" idx="1"/>
          </p:cNvCxnSpPr>
          <p:nvPr/>
        </p:nvCxnSpPr>
        <p:spPr>
          <a:xfrm flipH="1">
            <a:off x="5817141" y="5522971"/>
            <a:ext cx="7198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536977" y="5750021"/>
            <a:ext cx="1826026"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拉格朗日乘子约束</a:t>
            </a:r>
            <a:endParaRPr lang="zh-CN" altLang="en-US" sz="1600" dirty="0">
              <a:latin typeface="微软雅黑" panose="020B0503020204020204" pitchFamily="34" charset="-122"/>
              <a:ea typeface="微软雅黑" panose="020B0503020204020204" pitchFamily="34" charset="-122"/>
            </a:endParaRPr>
          </a:p>
        </p:txBody>
      </p:sp>
      <p:cxnSp>
        <p:nvCxnSpPr>
          <p:cNvPr id="50" name="直接箭头连接符 49"/>
          <p:cNvCxnSpPr>
            <a:stCxn id="52" idx="1"/>
          </p:cNvCxnSpPr>
          <p:nvPr/>
        </p:nvCxnSpPr>
        <p:spPr>
          <a:xfrm flipH="1" flipV="1">
            <a:off x="5690676" y="5845387"/>
            <a:ext cx="846301" cy="739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6" idx="1"/>
            <a:endCxn id="5" idx="3"/>
          </p:cNvCxnSpPr>
          <p:nvPr/>
        </p:nvCxnSpPr>
        <p:spPr>
          <a:xfrm flipH="1">
            <a:off x="5361615" y="2552738"/>
            <a:ext cx="11753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9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0"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24" grpId="0" animBg="1"/>
      <p:bldP spid="26" grpId="0"/>
      <p:bldP spid="12" grpId="0"/>
      <p:bldP spid="16" grpId="0"/>
      <p:bldP spid="38" grpId="0"/>
      <p:bldP spid="45"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互补条件处理</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22</a:t>
            </a:fld>
            <a:endParaRPr lang="zh-CN" altLang="en-US" dirty="0"/>
          </a:p>
        </p:txBody>
      </p:sp>
      <p:pic>
        <p:nvPicPr>
          <p:cNvPr id="25" name="图片 24"/>
          <p:cNvPicPr>
            <a:picLocks noChangeAspect="1"/>
          </p:cNvPicPr>
          <p:nvPr/>
        </p:nvPicPr>
        <p:blipFill>
          <a:blip r:embed="rId3"/>
          <a:stretch>
            <a:fillRect/>
          </a:stretch>
        </p:blipFill>
        <p:spPr>
          <a:xfrm>
            <a:off x="694903" y="1006475"/>
            <a:ext cx="5136103" cy="2233433"/>
          </a:xfrm>
          <a:prstGeom prst="rect">
            <a:avLst/>
          </a:prstGeom>
        </p:spPr>
      </p:pic>
      <p:sp>
        <p:nvSpPr>
          <p:cNvPr id="27" name="矩形 26"/>
          <p:cNvSpPr/>
          <p:nvPr/>
        </p:nvSpPr>
        <p:spPr>
          <a:xfrm>
            <a:off x="1585608" y="2588280"/>
            <a:ext cx="4245397" cy="297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992219" y="1632593"/>
            <a:ext cx="2436789"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拉格朗日函数求导等于</a:t>
            </a:r>
            <a:r>
              <a:rPr lang="en-US" altLang="zh-CN" sz="1600"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cxnSp>
        <p:nvCxnSpPr>
          <p:cNvPr id="29" name="直接箭头连接符 28"/>
          <p:cNvCxnSpPr>
            <a:stCxn id="28" idx="1"/>
          </p:cNvCxnSpPr>
          <p:nvPr/>
        </p:nvCxnSpPr>
        <p:spPr>
          <a:xfrm flipH="1">
            <a:off x="4328809" y="1801870"/>
            <a:ext cx="1663410" cy="3721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371608" y="2082014"/>
            <a:ext cx="1687421"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原始问题的约束</a:t>
            </a:r>
            <a:endParaRPr lang="zh-CN" altLang="en-US" sz="1600" dirty="0">
              <a:latin typeface="微软雅黑" panose="020B0503020204020204" pitchFamily="34" charset="-122"/>
              <a:ea typeface="微软雅黑" panose="020B0503020204020204" pitchFamily="34" charset="-122"/>
            </a:endParaRPr>
          </a:p>
        </p:txBody>
      </p:sp>
      <p:cxnSp>
        <p:nvCxnSpPr>
          <p:cNvPr id="31" name="直接箭头连接符 30"/>
          <p:cNvCxnSpPr>
            <a:stCxn id="30" idx="1"/>
          </p:cNvCxnSpPr>
          <p:nvPr/>
        </p:nvCxnSpPr>
        <p:spPr>
          <a:xfrm flipH="1">
            <a:off x="4679004" y="2251291"/>
            <a:ext cx="1692604" cy="1838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371609" y="2534203"/>
            <a:ext cx="1118690"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互补条件</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cxnSp>
        <p:nvCxnSpPr>
          <p:cNvPr id="33" name="直接箭头连接符 32"/>
          <p:cNvCxnSpPr>
            <a:stCxn id="32" idx="1"/>
          </p:cNvCxnSpPr>
          <p:nvPr/>
        </p:nvCxnSpPr>
        <p:spPr>
          <a:xfrm flipH="1">
            <a:off x="5651771" y="2703480"/>
            <a:ext cx="7198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371607" y="2930530"/>
            <a:ext cx="1826026"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拉格朗日乘子约束</a:t>
            </a:r>
            <a:endParaRPr lang="zh-CN" altLang="en-US" sz="1600" dirty="0">
              <a:latin typeface="微软雅黑" panose="020B0503020204020204" pitchFamily="34" charset="-122"/>
              <a:ea typeface="微软雅黑" panose="020B0503020204020204" pitchFamily="34" charset="-122"/>
            </a:endParaRPr>
          </a:p>
        </p:txBody>
      </p:sp>
      <p:cxnSp>
        <p:nvCxnSpPr>
          <p:cNvPr id="35" name="直接箭头连接符 34"/>
          <p:cNvCxnSpPr>
            <a:stCxn id="34" idx="1"/>
          </p:cNvCxnSpPr>
          <p:nvPr/>
        </p:nvCxnSpPr>
        <p:spPr>
          <a:xfrm flipH="1" flipV="1">
            <a:off x="5525306" y="3025896"/>
            <a:ext cx="846301" cy="73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694903" y="3843921"/>
            <a:ext cx="5297316" cy="2373228"/>
          </a:xfrm>
          <a:prstGeom prst="rect">
            <a:avLst/>
          </a:prstGeom>
        </p:spPr>
      </p:pic>
      <p:sp>
        <p:nvSpPr>
          <p:cNvPr id="36" name="矩形 35"/>
          <p:cNvSpPr/>
          <p:nvPr/>
        </p:nvSpPr>
        <p:spPr>
          <a:xfrm>
            <a:off x="1609918" y="5620069"/>
            <a:ext cx="4382301" cy="5278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4516570" y="3314937"/>
            <a:ext cx="177979" cy="181153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文本框 39"/>
              <p:cNvSpPr txBox="1"/>
              <p:nvPr/>
            </p:nvSpPr>
            <p:spPr>
              <a:xfrm>
                <a:off x="4975689" y="3489808"/>
                <a:ext cx="3453319" cy="840230"/>
              </a:xfrm>
              <a:prstGeom prst="rect">
                <a:avLst/>
              </a:prstGeom>
              <a:noFill/>
            </p:spPr>
            <p:txBody>
              <a:bodyPr wrap="square" rtlCol="0">
                <a:spAutoFit/>
              </a:bodyPr>
              <a:lstStyle/>
              <a:p>
                <a:pPr marL="342900" indent="-34290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引入辅助变量 </a:t>
                </a:r>
                <a14:m>
                  <m:oMath xmlns:m="http://schemas.openxmlformats.org/officeDocument/2006/math">
                    <m:r>
                      <a:rPr lang="en-US" altLang="zh-CN" sz="1600" b="1" i="1" dirty="0">
                        <a:latin typeface="Cambria Math" panose="02040503050406030204" pitchFamily="18" charset="0"/>
                        <a:ea typeface="Cambria Math" panose="02040503050406030204" pitchFamily="18" charset="0"/>
                        <a:cs typeface="Times New Roman" panose="02020603050405020304" pitchFamily="18" charset="0"/>
                      </a:rPr>
                      <m:t>𝒛</m:t>
                    </m:r>
                    <m:r>
                      <a:rPr lang="en-US" altLang="zh-CN" sz="160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m:t>𝑚</m:t>
                        </m:r>
                        <m: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dirty="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引入参数 </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𝜇</m:t>
                    </m:r>
                  </m:oMath>
                </a14:m>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1600" i="1" dirty="0">
                        <a:latin typeface="Cambria Math" panose="02040503050406030204" pitchFamily="18" charset="0"/>
                        <a:ea typeface="微软雅黑" panose="020B0503020204020204" pitchFamily="34" charset="-122"/>
                      </a:rPr>
                      <m:t>𝜇</m:t>
                    </m:r>
                    <m:r>
                      <a:rPr lang="en-US" altLang="zh-CN" sz="1600" i="1" dirty="0" smtClean="0">
                        <a:latin typeface="Cambria Math" panose="02040503050406030204" pitchFamily="18" charset="0"/>
                        <a:ea typeface="微软雅黑" panose="020B0503020204020204" pitchFamily="34" charset="-122"/>
                      </a:rPr>
                      <m:t>=0</m:t>
                    </m:r>
                  </m:oMath>
                </a14:m>
                <a:r>
                  <a:rPr lang="zh-CN" altLang="en-US" sz="1600" dirty="0" smtClean="0">
                    <a:latin typeface="微软雅黑" panose="020B0503020204020204" pitchFamily="34" charset="-122"/>
                    <a:ea typeface="微软雅黑" panose="020B0503020204020204" pitchFamily="34" charset="-122"/>
                  </a:rPr>
                  <a:t>时，上下两个问题等价：</a:t>
                </a:r>
                <a:endParaRPr lang="en-US" altLang="zh-CN" sz="1600" dirty="0" smtClean="0">
                  <a:latin typeface="微软雅黑" panose="020B0503020204020204" pitchFamily="34" charset="-122"/>
                  <a:ea typeface="微软雅黑" panose="020B0503020204020204" pitchFamily="34" charset="-122"/>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4975689" y="3489808"/>
                <a:ext cx="3453319" cy="840230"/>
              </a:xfrm>
              <a:prstGeom prst="rect">
                <a:avLst/>
              </a:prstGeom>
              <a:blipFill>
                <a:blip r:embed="rId5"/>
                <a:stretch>
                  <a:fillRect l="-705" t="-725" r="-6878"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525306" y="4282958"/>
                <a:ext cx="3184842" cy="1094530"/>
              </a:xfrm>
              <a:prstGeom prst="rect">
                <a:avLst/>
              </a:prstGeom>
              <a:noFill/>
            </p:spPr>
            <p:txBody>
              <a:bodyPr wrap="square" rtlCol="0">
                <a:spAutoFit/>
              </a:bodyPr>
              <a:lstStyle/>
              <a:p>
                <a:pPr marL="342900" indent="-342900">
                  <a:buFont typeface="+mj-lt"/>
                  <a:buAutoNum type="arabicPeriod"/>
                </a:pP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𝑣</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r>
                      <a:rPr lang="en-US" altLang="zh-CN" sz="1600" b="0" i="1" smtClean="0">
                        <a:latin typeface="Cambria Math" panose="02040503050406030204" pitchFamily="18" charset="0"/>
                      </a:rPr>
                      <m:t>0, </m:t>
                    </m:r>
                    <m:r>
                      <m:rPr>
                        <m:sty m:val="p"/>
                      </m:rPr>
                      <a:rPr lang="en-US" altLang="zh-CN" sz="1600" i="1">
                        <a:latin typeface="Cambria Math" panose="02040503050406030204" pitchFamily="18" charset="0"/>
                      </a:rPr>
                      <m:t>and</m:t>
                    </m:r>
                  </m:oMath>
                </a14:m>
                <a:r>
                  <a:rPr lang="zh-CN" altLang="en-US" sz="1600" i="1" dirty="0" smtClean="0"/>
                  <a:t> </a:t>
                </a:r>
                <a14:m>
                  <m:oMath xmlns:m="http://schemas.openxmlformats.org/officeDocument/2006/math">
                    <m:rad>
                      <m:radPr>
                        <m:degHide m:val="on"/>
                        <m:ctrlPr>
                          <a:rPr lang="zh-CN" altLang="en-US" sz="1600" i="1" dirty="0" smtClean="0">
                            <a:latin typeface="Cambria Math" panose="02040503050406030204" pitchFamily="18" charset="0"/>
                          </a:rPr>
                        </m:ctrlPr>
                      </m:radPr>
                      <m:deg/>
                      <m:e>
                        <m:sSubSup>
                          <m:sSubSupPr>
                            <m:ctrlPr>
                              <a:rPr lang="en-US" altLang="zh-CN" sz="1600" i="1" dirty="0" smtClean="0">
                                <a:latin typeface="Cambria Math" panose="02040503050406030204" pitchFamily="18" charset="0"/>
                              </a:rPr>
                            </m:ctrlPr>
                          </m:sSubSupPr>
                          <m:e>
                            <m:r>
                              <a:rPr lang="en-US" altLang="zh-CN" sz="1600" i="1" dirty="0">
                                <a:latin typeface="Cambria Math" panose="02040503050406030204" pitchFamily="18" charset="0"/>
                              </a:rPr>
                              <m:t>𝑧</m:t>
                            </m:r>
                          </m:e>
                          <m:sub>
                            <m:r>
                              <a:rPr lang="en-US" altLang="zh-CN" sz="1600" i="1" dirty="0">
                                <a:latin typeface="Cambria Math" panose="02040503050406030204" pitchFamily="18" charset="0"/>
                              </a:rPr>
                              <m:t>𝑖𝑗</m:t>
                            </m:r>
                          </m:sub>
                          <m:sup>
                            <m:r>
                              <a:rPr lang="en-US" altLang="zh-CN" sz="1600" b="0" i="1" dirty="0" smtClean="0">
                                <a:latin typeface="Cambria Math" panose="02040503050406030204" pitchFamily="18" charset="0"/>
                              </a:rPr>
                              <m:t>2</m:t>
                            </m:r>
                          </m:sup>
                        </m:sSubSup>
                      </m:e>
                    </m:rad>
                    <m:r>
                      <a:rPr lang="en-US" altLang="zh-CN" sz="1600" i="1" dirty="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en-US" altLang="zh-CN" sz="1600" i="1" dirty="0">
                            <a:latin typeface="Cambria Math" panose="02040503050406030204" pitchFamily="18" charset="0"/>
                          </a:rPr>
                          <m:t>𝑧</m:t>
                        </m:r>
                      </m:e>
                      <m:sub>
                        <m:r>
                          <a:rPr lang="en-US" altLang="zh-CN" sz="1600" i="1" dirty="0">
                            <a:latin typeface="Cambria Math" panose="02040503050406030204" pitchFamily="18" charset="0"/>
                          </a:rPr>
                          <m:t>𝑖𝑗</m:t>
                        </m:r>
                      </m:sub>
                    </m:sSub>
                    <m:r>
                      <a:rPr lang="en-US" altLang="zh-CN" sz="1600" i="1" dirty="0">
                        <a:latin typeface="Cambria Math" panose="02040503050406030204" pitchFamily="18" charset="0"/>
                      </a:rPr>
                      <m:t>=</m:t>
                    </m:r>
                    <m:r>
                      <a:rPr lang="en-US" altLang="zh-CN" sz="1600" b="0" i="1" dirty="0" smtClean="0">
                        <a:latin typeface="Cambria Math" panose="02040503050406030204" pitchFamily="18" charset="0"/>
                      </a:rPr>
                      <m:t>0;</m:t>
                    </m:r>
                  </m:oMath>
                </a14:m>
                <a:endParaRPr lang="en-US" altLang="zh-CN" sz="1600" dirty="0" smtClean="0"/>
              </a:p>
              <a:p>
                <a:pPr marL="342900" indent="-342900">
                  <a:buFont typeface="+mj-lt"/>
                  <a:buAutoNum type="arabicPeriod"/>
                </a:pPr>
                <a14:m>
                  <m:oMath xmlns:m="http://schemas.openxmlformats.org/officeDocument/2006/math">
                    <m:sSub>
                      <m:sSubPr>
                        <m:ctrlPr>
                          <a:rPr lang="en-US" altLang="zh-CN" sz="1600" i="1">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=0</m:t>
                    </m:r>
                    <m:r>
                      <a:rPr lang="en-US" altLang="zh-CN" sz="1600" b="0" i="1" smtClean="0">
                        <a:latin typeface="Cambria Math" panose="02040503050406030204" pitchFamily="18" charset="0"/>
                      </a:rPr>
                      <m:t>,</m:t>
                    </m:r>
                    <m:r>
                      <m:rPr>
                        <m:sty m:val="p"/>
                      </m:rPr>
                      <a:rPr lang="en-US" altLang="zh-CN" sz="1600" i="1">
                        <a:latin typeface="Cambria Math" panose="02040503050406030204" pitchFamily="18" charset="0"/>
                      </a:rPr>
                      <m:t>and</m:t>
                    </m:r>
                    <m:rad>
                      <m:radPr>
                        <m:degHide m:val="on"/>
                        <m:ctrlPr>
                          <a:rPr lang="zh-CN" altLang="en-US" sz="1600" i="1" dirty="0">
                            <a:latin typeface="Cambria Math" panose="02040503050406030204" pitchFamily="18" charset="0"/>
                          </a:rPr>
                        </m:ctrlPr>
                      </m:radPr>
                      <m:deg/>
                      <m:e>
                        <m:sSubSup>
                          <m:sSubSupPr>
                            <m:ctrlPr>
                              <a:rPr lang="en-US" altLang="zh-CN" sz="1600" i="1" dirty="0" smtClean="0">
                                <a:latin typeface="Cambria Math" panose="02040503050406030204" pitchFamily="18" charset="0"/>
                              </a:rPr>
                            </m:ctrlPr>
                          </m:sSubSupPr>
                          <m:e>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𝑣</m:t>
                            </m:r>
                            <m:r>
                              <a:rPr lang="en-US" altLang="zh-CN" sz="1600" b="0" i="1" dirty="0" smtClean="0">
                                <a:latin typeface="Cambria Math" panose="02040503050406030204" pitchFamily="18" charset="0"/>
                              </a:rPr>
                              <m:t>)</m:t>
                            </m:r>
                          </m:e>
                          <m:sub>
                            <m:r>
                              <a:rPr lang="en-US" altLang="zh-CN" sz="1600" i="1" dirty="0">
                                <a:latin typeface="Cambria Math" panose="02040503050406030204" pitchFamily="18" charset="0"/>
                              </a:rPr>
                              <m:t>𝑖𝑗</m:t>
                            </m:r>
                          </m:sub>
                          <m:sup>
                            <m:r>
                              <a:rPr lang="en-US" altLang="zh-CN" sz="1600" i="1" dirty="0">
                                <a:latin typeface="Cambria Math" panose="02040503050406030204" pitchFamily="18" charset="0"/>
                              </a:rPr>
                              <m:t>2</m:t>
                            </m:r>
                          </m:sup>
                        </m:sSubSup>
                      </m:e>
                    </m:rad>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b="0" i="1" dirty="0" smtClean="0">
                            <a:latin typeface="Cambria Math" panose="02040503050406030204" pitchFamily="18" charset="0"/>
                          </a:rPr>
                          <m:t>𝑣</m:t>
                        </m:r>
                      </m:e>
                      <m:sub>
                        <m:r>
                          <a:rPr lang="en-US" altLang="zh-CN" sz="1600" i="1" dirty="0">
                            <a:latin typeface="Cambria Math" panose="02040503050406030204" pitchFamily="18" charset="0"/>
                          </a:rPr>
                          <m:t>𝑖𝑗</m:t>
                        </m:r>
                      </m:sub>
                    </m:sSub>
                    <m:r>
                      <a:rPr lang="en-US" altLang="zh-CN" sz="1600" i="1" dirty="0">
                        <a:latin typeface="Cambria Math" panose="02040503050406030204" pitchFamily="18" charset="0"/>
                      </a:rPr>
                      <m:t>=0</m:t>
                    </m:r>
                    <m:r>
                      <a:rPr lang="en-US" altLang="zh-CN" sz="1600" b="0" i="1" dirty="0" smtClean="0">
                        <a:latin typeface="Cambria Math" panose="02040503050406030204" pitchFamily="18" charset="0"/>
                      </a:rPr>
                      <m:t>;</m:t>
                    </m:r>
                  </m:oMath>
                </a14:m>
                <a:endParaRPr lang="zh-CN" altLang="en-US" sz="1600" i="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525306" y="4282958"/>
                <a:ext cx="3184842" cy="109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80194" y="3452721"/>
                <a:ext cx="1261055" cy="1077218"/>
              </a:xfrm>
              <a:prstGeom prst="rect">
                <a:avLst/>
              </a:prstGeom>
            </p:spPr>
            <p:txBody>
              <a:bodyPr wrap="square">
                <a:spAutoFit/>
              </a:bodyPr>
              <a:lstStyle/>
              <a:p>
                <a:r>
                  <a:rPr lang="zh-CN" altLang="en-US" sz="1600" b="1" dirty="0" smtClean="0">
                    <a:solidFill>
                      <a:srgbClr val="FF0000"/>
                    </a:solidFill>
                    <a:latin typeface="Times New Roman" panose="02020603050405020304" pitchFamily="18" charset="0"/>
                    <a:cs typeface="Times New Roman" panose="02020603050405020304" pitchFamily="18" charset="0"/>
                  </a:rPr>
                  <a:t> </a:t>
                </a:r>
                <a:r>
                  <a:rPr lang="en-US" altLang="zh-CN" sz="1600" b="1" dirty="0" smtClean="0">
                    <a:solidFill>
                      <a:srgbClr val="FF0000"/>
                    </a:solidFill>
                    <a:latin typeface="Times New Roman" panose="02020603050405020304" pitchFamily="18" charset="0"/>
                    <a:cs typeface="Times New Roman" panose="02020603050405020304" pitchFamily="18" charset="0"/>
                  </a:rPr>
                  <a:t>A</a:t>
                </a:r>
                <a:r>
                  <a:rPr lang="zh-CN" altLang="en-US" sz="1600" b="1" dirty="0" smtClean="0">
                    <a:solidFill>
                      <a:srgbClr val="FF0000"/>
                    </a:solidFill>
                    <a:latin typeface="Times New Roman" panose="02020603050405020304" pitchFamily="18" charset="0"/>
                    <a:cs typeface="Times New Roman" panose="02020603050405020304" pitchFamily="18" charset="0"/>
                  </a:rPr>
                  <a:t> </a:t>
                </a:r>
                <a:r>
                  <a:rPr lang="zh-CN" altLang="en-US" sz="1600" b="1" dirty="0">
                    <a:solidFill>
                      <a:srgbClr val="FF0000"/>
                    </a:solidFill>
                    <a:latin typeface="Times New Roman" panose="02020603050405020304" pitchFamily="18" charset="0"/>
                    <a:cs typeface="Times New Roman" panose="02020603050405020304" pitchFamily="18" charset="0"/>
                  </a:rPr>
                  <a:t>sequence </a:t>
                </a:r>
                <a:r>
                  <a:rPr lang="zh-CN" altLang="en-US" sz="1600" b="1" dirty="0" smtClean="0">
                    <a:solidFill>
                      <a:srgbClr val="FF0000"/>
                    </a:solidFill>
                    <a:latin typeface="Times New Roman" panose="02020603050405020304" pitchFamily="18" charset="0"/>
                    <a:cs typeface="Times New Roman" panose="02020603050405020304" pitchFamily="18" charset="0"/>
                  </a:rPr>
                  <a:t>of </a:t>
                </a:r>
                <a:r>
                  <a:rPr lang="en-US" altLang="zh-CN" sz="1600" b="1" dirty="0">
                    <a:solidFill>
                      <a:srgbClr val="FF0000"/>
                    </a:solidFill>
                    <a:latin typeface="Times New Roman" panose="02020603050405020304" pitchFamily="18" charset="0"/>
                    <a:cs typeface="Times New Roman" panose="02020603050405020304" pitchFamily="18" charset="0"/>
                  </a:rPr>
                  <a:t>smooth </a:t>
                </a:r>
                <a:r>
                  <a:rPr lang="en-US" altLang="zh-CN" sz="1600" b="1" dirty="0" smtClean="0">
                    <a:solidFill>
                      <a:srgbClr val="FF0000"/>
                    </a:solidFill>
                    <a:latin typeface="Times New Roman" panose="02020603050405020304" pitchFamily="18" charset="0"/>
                    <a:cs typeface="Times New Roman" panose="02020603050405020304" pitchFamily="18" charset="0"/>
                  </a:rPr>
                  <a:t>problems </a:t>
                </a:r>
                <a14:m>
                  <m:oMath xmlns:m="http://schemas.openxmlformats.org/officeDocument/2006/math">
                    <m:r>
                      <a:rPr lang="en-US" altLang="zh-CN" sz="1600" b="1" i="1" smtClean="0">
                        <a:solidFill>
                          <a:srgbClr val="FF0000"/>
                        </a:solidFill>
                        <a:latin typeface="Cambria Math" panose="02040503050406030204" pitchFamily="18" charset="0"/>
                        <a:cs typeface="Times New Roman" panose="02020603050405020304" pitchFamily="18" charset="0"/>
                      </a:rPr>
                      <m:t>𝑷</m:t>
                    </m:r>
                    <m:r>
                      <a:rPr lang="en-US" altLang="zh-CN" sz="1600" b="1" i="1" smtClean="0">
                        <a:solidFill>
                          <a:srgbClr val="FF0000"/>
                        </a:solidFill>
                        <a:latin typeface="Cambria Math" panose="02040503050406030204" pitchFamily="18" charset="0"/>
                        <a:cs typeface="Times New Roman" panose="02020603050405020304" pitchFamily="18" charset="0"/>
                      </a:rPr>
                      <m:t>(</m:t>
                    </m:r>
                    <m:r>
                      <a:rPr lang="en-US" altLang="zh-CN" sz="1600" b="1" i="1">
                        <a:solidFill>
                          <a:srgbClr val="FF0000"/>
                        </a:solidFill>
                        <a:latin typeface="Cambria Math" panose="02040503050406030204" pitchFamily="18" charset="0"/>
                        <a:cs typeface="Times New Roman" panose="02020603050405020304" pitchFamily="18" charset="0"/>
                      </a:rPr>
                      <m:t>𝝁</m:t>
                    </m:r>
                    <m:r>
                      <a:rPr lang="en-US" altLang="zh-CN" sz="1600" b="1" i="1" smtClean="0">
                        <a:solidFill>
                          <a:srgbClr val="FF0000"/>
                        </a:solidFill>
                        <a:latin typeface="Cambria Math" panose="02040503050406030204" pitchFamily="18" charset="0"/>
                        <a:cs typeface="Times New Roman" panose="02020603050405020304" pitchFamily="18" charset="0"/>
                      </a:rPr>
                      <m:t>)</m:t>
                    </m:r>
                  </m:oMath>
                </a14:m>
                <a:endParaRPr lang="zh-CN" altLang="en-US" sz="1600" b="1" i="1" dirty="0">
                  <a:solidFill>
                    <a:srgbClr val="FF0000"/>
                  </a:solidFill>
                  <a:latin typeface="Cambria Math" panose="02040503050406030204" pitchFamily="18" charset="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3380194" y="3452721"/>
                <a:ext cx="1261055" cy="1077218"/>
              </a:xfrm>
              <a:prstGeom prst="rect">
                <a:avLst/>
              </a:prstGeom>
              <a:blipFill>
                <a:blip r:embed="rId7"/>
                <a:stretch>
                  <a:fillRect l="-2415" t="-1695" r="-966" b="-2825"/>
                </a:stretch>
              </a:blipFill>
            </p:spPr>
            <p:txBody>
              <a:bodyPr/>
              <a:lstStyle/>
              <a:p>
                <a:r>
                  <a:rPr lang="zh-CN" altLang="en-US">
                    <a:noFill/>
                  </a:rPr>
                  <a:t> </a:t>
                </a:r>
              </a:p>
            </p:txBody>
          </p:sp>
        </mc:Fallback>
      </mc:AlternateContent>
      <p:sp>
        <p:nvSpPr>
          <p:cNvPr id="48" name="文本框 47"/>
          <p:cNvSpPr txBox="1"/>
          <p:nvPr/>
        </p:nvSpPr>
        <p:spPr>
          <a:xfrm>
            <a:off x="6498067" y="5743378"/>
            <a:ext cx="1699565" cy="338554"/>
          </a:xfrm>
          <a:prstGeom prst="rect">
            <a:avLst/>
          </a:prstGeom>
          <a:noFill/>
        </p:spPr>
        <p:txBody>
          <a:bodyPr wrap="square" rtlCol="0">
            <a:spAutoFit/>
          </a:bodyPr>
          <a:lstStyle/>
          <a:p>
            <a:r>
              <a:rPr lang="en-US" altLang="zh-CN" sz="1600" b="1" dirty="0" smtClean="0">
                <a:solidFill>
                  <a:srgbClr val="FF0000"/>
                </a:solidFill>
                <a:latin typeface="微软雅黑" panose="020B0503020204020204" pitchFamily="34" charset="-122"/>
                <a:ea typeface="微软雅黑" panose="020B0503020204020204" pitchFamily="34" charset="-122"/>
              </a:rPr>
              <a:t>Well-defined</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cxnSp>
        <p:nvCxnSpPr>
          <p:cNvPr id="22" name="直接箭头连接符 21"/>
          <p:cNvCxnSpPr>
            <a:stCxn id="48" idx="1"/>
          </p:cNvCxnSpPr>
          <p:nvPr/>
        </p:nvCxnSpPr>
        <p:spPr>
          <a:xfrm flipH="1">
            <a:off x="5719864" y="5912655"/>
            <a:ext cx="778203" cy="1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45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p:bldP spid="13" grpId="0"/>
      <p:bldP spid="15" grpId="0"/>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en-US" altLang="zh-CN"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Smooth</a:t>
            </a:r>
            <a:r>
              <a:rPr lang="zh-CN" altLang="en-US"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算法</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23</a:t>
            </a:fld>
            <a:endParaRPr lang="zh-CN" altLang="en-US" dirty="0"/>
          </a:p>
        </p:txBody>
      </p:sp>
      <p:pic>
        <p:nvPicPr>
          <p:cNvPr id="2" name="图片 1"/>
          <p:cNvPicPr>
            <a:picLocks noChangeAspect="1"/>
          </p:cNvPicPr>
          <p:nvPr/>
        </p:nvPicPr>
        <p:blipFill>
          <a:blip r:embed="rId3"/>
          <a:stretch>
            <a:fillRect/>
          </a:stretch>
        </p:blipFill>
        <p:spPr>
          <a:xfrm>
            <a:off x="647475" y="1137648"/>
            <a:ext cx="7946903" cy="2484302"/>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992221" y="3841937"/>
                <a:ext cx="716928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通过上述算法迭代求解一系列的</a:t>
                </a:r>
                <a14:m>
                  <m:oMath xmlns:m="http://schemas.openxmlformats.org/officeDocument/2006/math">
                    <m:r>
                      <a:rPr lang="en-US" altLang="zh-CN" b="1" i="1" smtClean="0">
                        <a:solidFill>
                          <a:schemeClr val="tx1"/>
                        </a:solidFill>
                        <a:latin typeface="Cambria Math" panose="02040503050406030204" pitchFamily="18" charset="0"/>
                        <a:cs typeface="Times New Roman" panose="02020603050405020304" pitchFamily="18" charset="0"/>
                      </a:rPr>
                      <m:t>𝑷</m:t>
                    </m:r>
                    <m:r>
                      <a:rPr lang="en-US" altLang="zh-CN" b="1" i="1" smtClean="0">
                        <a:solidFill>
                          <a:schemeClr val="tx1"/>
                        </a:solidFill>
                        <a:latin typeface="Cambria Math" panose="02040503050406030204" pitchFamily="18" charset="0"/>
                        <a:cs typeface="Times New Roman" panose="02020603050405020304" pitchFamily="18" charset="0"/>
                      </a:rPr>
                      <m:t>(</m:t>
                    </m:r>
                    <m:r>
                      <a:rPr lang="en-US" altLang="zh-CN" b="1" i="1">
                        <a:solidFill>
                          <a:schemeClr val="tx1"/>
                        </a:solidFill>
                        <a:latin typeface="Cambria Math" panose="02040503050406030204" pitchFamily="18" charset="0"/>
                        <a:cs typeface="Times New Roman" panose="02020603050405020304" pitchFamily="18" charset="0"/>
                      </a:rPr>
                      <m:t>𝝁</m:t>
                    </m:r>
                    <m:r>
                      <a:rPr lang="en-US" altLang="zh-CN" b="1" i="1">
                        <a:solidFill>
                          <a:schemeClr val="tx1"/>
                        </a:solidFill>
                        <a:latin typeface="Cambria Math" panose="02040503050406030204" pitchFamily="18" charset="0"/>
                        <a:cs typeface="Times New Roman" panose="02020603050405020304" pitchFamily="18" charset="0"/>
                      </a:rPr>
                      <m:t>)</m:t>
                    </m:r>
                  </m:oMath>
                </a14:m>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以得到原始</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MPEC</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的解；</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992221" y="3841937"/>
                <a:ext cx="7169285" cy="369332"/>
              </a:xfrm>
              <a:prstGeom prst="rect">
                <a:avLst/>
              </a:prstGeom>
              <a:blipFill>
                <a:blip r:embed="rId4"/>
                <a:stretch>
                  <a:fillRect l="-595" t="-8197" b="-24590"/>
                </a:stretch>
              </a:blipFill>
            </p:spPr>
            <p:txBody>
              <a:bodyPr/>
              <a:lstStyle/>
              <a:p>
                <a:r>
                  <a:rPr lang="zh-CN" altLang="en-US">
                    <a:noFill/>
                  </a:rPr>
                  <a:t> </a:t>
                </a:r>
              </a:p>
            </p:txBody>
          </p:sp>
        </mc:Fallback>
      </mc:AlternateContent>
      <p:sp>
        <p:nvSpPr>
          <p:cNvPr id="5" name="矩形 4"/>
          <p:cNvSpPr/>
          <p:nvPr/>
        </p:nvSpPr>
        <p:spPr>
          <a:xfrm>
            <a:off x="992221" y="4264456"/>
            <a:ext cx="3704860" cy="369332"/>
          </a:xfrm>
          <a:prstGeom prst="rect">
            <a:avLst/>
          </a:prstGeom>
        </p:spPr>
        <p:txBody>
          <a:bodyPr wrap="non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选择问题中所有变量的初始值：</a:t>
            </a:r>
          </a:p>
        </p:txBody>
      </p:sp>
      <p:pic>
        <p:nvPicPr>
          <p:cNvPr id="8" name="图片 7"/>
          <p:cNvPicPr>
            <a:picLocks noChangeAspect="1"/>
          </p:cNvPicPr>
          <p:nvPr/>
        </p:nvPicPr>
        <p:blipFill>
          <a:blip r:embed="rId5"/>
          <a:stretch>
            <a:fillRect/>
          </a:stretch>
        </p:blipFill>
        <p:spPr>
          <a:xfrm>
            <a:off x="2844651" y="4726172"/>
            <a:ext cx="3228984" cy="404551"/>
          </a:xfrm>
          <a:prstGeom prst="rect">
            <a:avLst/>
          </a:prstGeom>
        </p:spPr>
      </p:pic>
      <mc:AlternateContent xmlns:mc="http://schemas.openxmlformats.org/markup-compatibility/2006" xmlns:a14="http://schemas.microsoft.com/office/drawing/2010/main">
        <mc:Choice Requires="a14">
          <p:sp>
            <p:nvSpPr>
              <p:cNvPr id="26" name="矩形 25"/>
              <p:cNvSpPr/>
              <p:nvPr/>
            </p:nvSpPr>
            <p:spPr>
              <a:xfrm>
                <a:off x="992221" y="5223107"/>
                <a:ext cx="3510898"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通过标准优化工具求解</a:t>
                </a:r>
                <a14:m>
                  <m:oMath xmlns:m="http://schemas.openxmlformats.org/officeDocument/2006/math">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𝝁</m:t>
                    </m:r>
                    <m:r>
                      <a:rPr lang="en-US" altLang="zh-CN" b="1" i="1">
                        <a:latin typeface="Cambria Math" panose="02040503050406030204" pitchFamily="18" charset="0"/>
                        <a:cs typeface="Times New Roman" panose="02020603050405020304" pitchFamily="18" charset="0"/>
                      </a:rPr>
                      <m:t>)</m:t>
                    </m:r>
                  </m:oMath>
                </a14:m>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6" name="矩形 25"/>
              <p:cNvSpPr>
                <a:spLocks noRot="1" noChangeAspect="1" noMove="1" noResize="1" noEditPoints="1" noAdjustHandles="1" noChangeArrowheads="1" noChangeShapeType="1" noTextEdit="1"/>
              </p:cNvSpPr>
              <p:nvPr/>
            </p:nvSpPr>
            <p:spPr>
              <a:xfrm>
                <a:off x="992221" y="5223107"/>
                <a:ext cx="3510898" cy="369332"/>
              </a:xfrm>
              <a:prstGeom prst="rect">
                <a:avLst/>
              </a:prstGeom>
              <a:blipFill>
                <a:blip r:embed="rId6"/>
                <a:stretch>
                  <a:fillRect l="-1215" t="-10000" r="-868" b="-26667"/>
                </a:stretch>
              </a:blipFill>
            </p:spPr>
            <p:txBody>
              <a:bodyPr/>
              <a:lstStyle/>
              <a:p>
                <a:r>
                  <a:rPr lang="zh-CN" altLang="en-US">
                    <a:noFill/>
                  </a:rPr>
                  <a:t> </a:t>
                </a:r>
              </a:p>
            </p:txBody>
          </p:sp>
        </mc:Fallback>
      </mc:AlternateContent>
      <p:sp>
        <p:nvSpPr>
          <p:cNvPr id="38" name="矩形 37"/>
          <p:cNvSpPr/>
          <p:nvPr/>
        </p:nvSpPr>
        <p:spPr>
          <a:xfrm>
            <a:off x="992221" y="5701254"/>
            <a:ext cx="6705682"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计算相邻两次迭代之间参数的欧氏距离，以此判断是否收敛；</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377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实验设置</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24</a:t>
            </a:fld>
            <a:endParaRPr lang="zh-CN" altLang="en-US" dirty="0"/>
          </a:p>
        </p:txBody>
      </p:sp>
      <p:sp>
        <p:nvSpPr>
          <p:cNvPr id="17" name="文本框 16"/>
          <p:cNvSpPr txBox="1"/>
          <p:nvPr/>
        </p:nvSpPr>
        <p:spPr>
          <a:xfrm>
            <a:off x="511175" y="1129093"/>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实验数据</a:t>
            </a:r>
            <a:endParaRPr lang="zh-CN" altLang="en-US"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885218" y="1692612"/>
            <a:ext cx="7538935"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从</a:t>
            </a:r>
            <a:r>
              <a:rPr lang="zh-CN" altLang="en-US" sz="1600" dirty="0">
                <a:latin typeface="微软雅黑" panose="020B0503020204020204" pitchFamily="34" charset="-122"/>
                <a:ea typeface="微软雅黑" panose="020B0503020204020204" pitchFamily="34" charset="-122"/>
              </a:rPr>
              <a:t>网页上，或者特来电等</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上获取的</a:t>
            </a:r>
            <a:r>
              <a:rPr lang="zh-CN" altLang="en-US" sz="1600" dirty="0" smtClean="0">
                <a:latin typeface="微软雅黑" panose="020B0503020204020204" pitchFamily="34" charset="-122"/>
                <a:ea typeface="微软雅黑" panose="020B0503020204020204" pitchFamily="34" charset="-122"/>
              </a:rPr>
              <a:t>南京市和武汉市的区域划分数量、实际充电站</a:t>
            </a:r>
            <a:r>
              <a:rPr lang="zh-CN" altLang="en-US" sz="1600" dirty="0">
                <a:latin typeface="微软雅黑" panose="020B0503020204020204" pitchFamily="34" charset="-122"/>
                <a:ea typeface="微软雅黑" panose="020B0503020204020204" pitchFamily="34" charset="-122"/>
              </a:rPr>
              <a:t>的数量，另外还有南京市内估计的电动汽车数量。</a:t>
            </a:r>
          </a:p>
        </p:txBody>
      </p:sp>
      <p:sp>
        <p:nvSpPr>
          <p:cNvPr id="12" name="矩形 11"/>
          <p:cNvSpPr/>
          <p:nvPr/>
        </p:nvSpPr>
        <p:spPr>
          <a:xfrm>
            <a:off x="449263" y="4754714"/>
            <a:ext cx="7845807" cy="1015663"/>
          </a:xfrm>
          <a:prstGeom prst="rect">
            <a:avLst/>
          </a:prstGeom>
        </p:spPr>
        <p:txBody>
          <a:bodyPr wrap="square">
            <a:spAutoFit/>
          </a:bodyPr>
          <a:lstStyle/>
          <a:p>
            <a:pPr marL="800100" lvl="1" indent="-342900">
              <a:lnSpc>
                <a:spcPct val="125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一家</a:t>
            </a:r>
            <a:r>
              <a:rPr lang="zh-CN" altLang="en-US" sz="1600" b="1" dirty="0">
                <a:latin typeface="微软雅黑" panose="020B0503020204020204" pitchFamily="34" charset="-122"/>
                <a:ea typeface="微软雅黑" panose="020B0503020204020204" pitchFamily="34" charset="-122"/>
              </a:rPr>
              <a:t>公司所运营的充电站的总体收益。</a:t>
            </a:r>
            <a:r>
              <a:rPr lang="zh-CN" altLang="en-US" sz="1600" dirty="0">
                <a:latin typeface="微软雅黑" panose="020B0503020204020204" pitchFamily="34" charset="-122"/>
                <a:ea typeface="微软雅黑" panose="020B0503020204020204" pitchFamily="34" charset="-122"/>
              </a:rPr>
              <a:t>通过对比在不同的定价策略下公司所运营的充电站的总体收益，以检验本文定价策略的高效性。</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模型求解的收敛速度</a:t>
            </a:r>
            <a:r>
              <a:rPr lang="zh-CN" altLang="en-US" sz="1600"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主要是将</a:t>
            </a:r>
            <a:r>
              <a:rPr lang="en-US" altLang="zh-CN" sz="1600" dirty="0" smtClean="0">
                <a:latin typeface="微软雅黑" panose="020B0503020204020204" pitchFamily="34" charset="-122"/>
                <a:ea typeface="微软雅黑" panose="020B0503020204020204" pitchFamily="34" charset="-122"/>
              </a:rPr>
              <a:t>Smooth</a:t>
            </a:r>
            <a:r>
              <a:rPr lang="zh-CN" altLang="en-US" sz="1600" dirty="0" smtClean="0">
                <a:latin typeface="微软雅黑" panose="020B0503020204020204" pitchFamily="34" charset="-122"/>
                <a:ea typeface="微软雅黑" panose="020B0503020204020204" pitchFamily="34" charset="-122"/>
              </a:rPr>
              <a:t>算法和</a:t>
            </a:r>
            <a:r>
              <a:rPr lang="en-US" altLang="zh-CN" sz="1600" dirty="0" smtClean="0">
                <a:latin typeface="微软雅黑" panose="020B0503020204020204" pitchFamily="34" charset="-122"/>
                <a:ea typeface="微软雅黑" panose="020B0503020204020204" pitchFamily="34" charset="-122"/>
              </a:rPr>
              <a:t>BCD</a:t>
            </a:r>
            <a:r>
              <a:rPr lang="zh-CN" altLang="en-US" sz="1600" dirty="0" smtClean="0">
                <a:latin typeface="微软雅黑" panose="020B0503020204020204" pitchFamily="34" charset="-122"/>
                <a:ea typeface="微软雅黑" panose="020B0503020204020204" pitchFamily="34" charset="-122"/>
              </a:rPr>
              <a:t>算法进行对比。</a:t>
            </a:r>
            <a:endParaRPr lang="en-US" altLang="zh-CN" sz="1600" dirty="0">
              <a:latin typeface="微软雅黑" panose="020B0503020204020204" pitchFamily="34" charset="-122"/>
              <a:ea typeface="微软雅黑" panose="020B0503020204020204" pitchFamily="34" charset="-122"/>
            </a:endParaRPr>
          </a:p>
        </p:txBody>
      </p:sp>
      <p:sp>
        <p:nvSpPr>
          <p:cNvPr id="13" name="矩形 12"/>
          <p:cNvSpPr/>
          <p:nvPr/>
        </p:nvSpPr>
        <p:spPr>
          <a:xfrm>
            <a:off x="540029" y="4071863"/>
            <a:ext cx="1396536" cy="562783"/>
          </a:xfrm>
          <a:prstGeom prst="rect">
            <a:avLst/>
          </a:prstGeom>
        </p:spPr>
        <p:txBody>
          <a:bodyPr wrap="none">
            <a:spAutoFit/>
          </a:bodyPr>
          <a:lstStyle/>
          <a:p>
            <a:pPr marL="285750" indent="-285750">
              <a:lnSpc>
                <a:spcPct val="20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评测指标</a:t>
            </a:r>
            <a:endParaRPr lang="en-US" altLang="zh-CN"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511175" y="2367756"/>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对比算法</a:t>
            </a:r>
            <a:endParaRPr lang="zh-CN" altLang="en-US"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885219" y="2928994"/>
            <a:ext cx="4085616"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Smooth</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分块坐标轮换法（</a:t>
            </a:r>
            <a:r>
              <a:rPr lang="en-US" altLang="zh-CN" sz="1600" dirty="0" smtClean="0">
                <a:latin typeface="微软雅黑" panose="020B0503020204020204" pitchFamily="34" charset="-122"/>
                <a:ea typeface="微软雅黑" panose="020B0503020204020204" pitchFamily="34" charset="-122"/>
              </a:rPr>
              <a:t>BCD</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固定最大取值</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固定最小取值</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126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Arial" panose="020B0604020202020204" pitchFamily="34" charset="0"/>
                <a:ea typeface="微软雅黑" panose="020B0503020204020204" pitchFamily="34" charset="-122"/>
                <a:cs typeface="Arial" panose="020B0604020202020204" pitchFamily="34" charset="0"/>
              </a:rPr>
              <a:t>实验设置</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25</a:t>
            </a:fld>
            <a:endParaRPr lang="zh-CN" altLang="en-US" dirty="0"/>
          </a:p>
        </p:txBody>
      </p:sp>
      <p:pic>
        <p:nvPicPr>
          <p:cNvPr id="7" name="图片 6"/>
          <p:cNvPicPr>
            <a:picLocks noChangeAspect="1"/>
          </p:cNvPicPr>
          <p:nvPr/>
        </p:nvPicPr>
        <p:blipFill>
          <a:blip r:embed="rId3"/>
          <a:stretch>
            <a:fillRect/>
          </a:stretch>
        </p:blipFill>
        <p:spPr>
          <a:xfrm>
            <a:off x="1737999" y="1686390"/>
            <a:ext cx="5307263" cy="2038690"/>
          </a:xfrm>
          <a:prstGeom prst="rect">
            <a:avLst/>
          </a:prstGeom>
        </p:spPr>
      </p:pic>
      <p:pic>
        <p:nvPicPr>
          <p:cNvPr id="9" name="图片 8"/>
          <p:cNvPicPr>
            <a:picLocks noChangeAspect="1"/>
          </p:cNvPicPr>
          <p:nvPr/>
        </p:nvPicPr>
        <p:blipFill>
          <a:blip r:embed="rId4"/>
          <a:stretch>
            <a:fillRect/>
          </a:stretch>
        </p:blipFill>
        <p:spPr>
          <a:xfrm>
            <a:off x="1737999" y="4051569"/>
            <a:ext cx="5479925" cy="1993563"/>
          </a:xfrm>
          <a:prstGeom prst="rect">
            <a:avLst/>
          </a:prstGeom>
        </p:spPr>
      </p:pic>
      <p:sp>
        <p:nvSpPr>
          <p:cNvPr id="10" name="文本框 9"/>
          <p:cNvSpPr txBox="1"/>
          <p:nvPr/>
        </p:nvSpPr>
        <p:spPr>
          <a:xfrm>
            <a:off x="511175" y="1129093"/>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实验参数</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138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509682" y="2636836"/>
            <a:ext cx="3948267" cy="792163"/>
            <a:chOff x="1329" y="1795"/>
            <a:chExt cx="2943" cy="499"/>
          </a:xfrm>
          <a:solidFill>
            <a:srgbClr val="BDD7EE"/>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模型构建</a:t>
              </a:r>
              <a:endParaRPr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505362" y="3585366"/>
            <a:ext cx="3952588" cy="792162"/>
            <a:chOff x="1329" y="1795"/>
            <a:chExt cx="2943" cy="499"/>
          </a:xfrm>
          <a:solidFill>
            <a:srgbClr val="BDD7EE"/>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分析求解</a:t>
              </a:r>
              <a:endParaRPr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505361" y="4539057"/>
            <a:ext cx="3952588" cy="792163"/>
            <a:chOff x="1329" y="1795"/>
            <a:chExt cx="2943" cy="499"/>
          </a:xfrm>
          <a:solidFill>
            <a:srgbClr val="02409A"/>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总结展望</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26</a:t>
            </a:fld>
            <a:endParaRPr lang="zh-CN" altLang="en-US"/>
          </a:p>
        </p:txBody>
      </p:sp>
      <p:grpSp>
        <p:nvGrpSpPr>
          <p:cNvPr id="20" name="Group 51">
            <a:extLst>
              <a:ext uri="{FF2B5EF4-FFF2-40B4-BE49-F238E27FC236}">
                <a16:creationId xmlns:a16="http://schemas.microsoft.com/office/drawing/2014/main" id="{E3DF6996-7B2A-48BA-BC2C-392BBCDD1964}"/>
              </a:ext>
            </a:extLst>
          </p:cNvPr>
          <p:cNvGrpSpPr>
            <a:grpSpLocks/>
          </p:cNvGrpSpPr>
          <p:nvPr/>
        </p:nvGrpSpPr>
        <p:grpSpPr bwMode="auto">
          <a:xfrm>
            <a:off x="2505361" y="1688307"/>
            <a:ext cx="3952588" cy="792162"/>
            <a:chOff x="1329" y="1795"/>
            <a:chExt cx="2943" cy="499"/>
          </a:xfrm>
          <a:solidFill>
            <a:srgbClr val="BDD7EE"/>
          </a:solidFill>
        </p:grpSpPr>
        <p:sp>
          <p:nvSpPr>
            <p:cNvPr id="21"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背景介绍</a:t>
              </a:r>
              <a:endParaRPr kumimoji="0" lang="en-US" altLang="zh-CN" sz="2400" b="1" dirty="0">
                <a:solidFill>
                  <a:schemeClr val="bg1">
                    <a:lumMod val="95000"/>
                  </a:schemeClr>
                </a:solidFill>
                <a:ea typeface="微软雅黑" pitchFamily="34" charset="-122"/>
              </a:endParaRPr>
            </a:p>
          </p:txBody>
        </p:sp>
        <p:sp>
          <p:nvSpPr>
            <p:cNvPr id="22"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no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spTree>
    <p:extLst>
      <p:ext uri="{BB962C8B-B14F-4D97-AF65-F5344CB8AC3E}">
        <p14:creationId xmlns:p14="http://schemas.microsoft.com/office/powerpoint/2010/main" val="1632093197"/>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总结与展望</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27</a:t>
            </a:fld>
            <a:endParaRPr lang="zh-CN" altLang="en-US"/>
          </a:p>
        </p:txBody>
      </p:sp>
      <p:sp>
        <p:nvSpPr>
          <p:cNvPr id="23" name="文本框 22"/>
          <p:cNvSpPr txBox="1"/>
          <p:nvPr/>
        </p:nvSpPr>
        <p:spPr>
          <a:xfrm>
            <a:off x="511175" y="1129093"/>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本文总结</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07464" y="1498425"/>
            <a:ext cx="6997835" cy="30030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本文</a:t>
            </a:r>
            <a:r>
              <a:rPr lang="zh-CN" altLang="en-US" sz="1600" dirty="0" smtClean="0">
                <a:latin typeface="微软雅黑" panose="020B0503020204020204" pitchFamily="34" charset="-122"/>
                <a:ea typeface="微软雅黑" panose="020B0503020204020204" pitchFamily="34" charset="-122"/>
              </a:rPr>
              <a:t>将</a:t>
            </a:r>
            <a:r>
              <a:rPr lang="zh-CN" altLang="en-US" sz="1600" dirty="0">
                <a:latin typeface="微软雅黑" panose="020B0503020204020204" pitchFamily="34" charset="-122"/>
                <a:ea typeface="微软雅黑" panose="020B0503020204020204" pitchFamily="34" charset="-122"/>
              </a:rPr>
              <a:t>电动汽车的收费</a:t>
            </a:r>
            <a:r>
              <a:rPr lang="zh-CN" altLang="en-US" sz="1600" dirty="0" smtClean="0">
                <a:latin typeface="微软雅黑" panose="020B0503020204020204" pitchFamily="34" charset="-122"/>
                <a:ea typeface="微软雅黑" panose="020B0503020204020204" pitchFamily="34" charset="-122"/>
              </a:rPr>
              <a:t>和充电站的定价</a:t>
            </a:r>
            <a:r>
              <a:rPr lang="zh-CN" altLang="en-US" sz="1600" dirty="0">
                <a:latin typeface="微软雅黑" panose="020B0503020204020204" pitchFamily="34" charset="-122"/>
                <a:ea typeface="微软雅黑" panose="020B0503020204020204" pitchFamily="34" charset="-122"/>
              </a:rPr>
              <a:t>问题建模</a:t>
            </a:r>
            <a:r>
              <a:rPr lang="zh-CN" altLang="en-US" sz="1600" dirty="0" smtClean="0">
                <a:latin typeface="微软雅黑" panose="020B0503020204020204" pitchFamily="34" charset="-122"/>
                <a:ea typeface="微软雅黑" panose="020B0503020204020204" pitchFamily="34" charset="-122"/>
              </a:rPr>
              <a:t>为层次化的斯塔克伯格博弈，</a:t>
            </a:r>
            <a:r>
              <a:rPr lang="zh-CN" altLang="en-US" sz="1600" dirty="0">
                <a:latin typeface="微软雅黑" panose="020B0503020204020204" pitchFamily="34" charset="-122"/>
                <a:ea typeface="微软雅黑" panose="020B0503020204020204" pitchFamily="34" charset="-122"/>
              </a:rPr>
              <a:t>以公司为领导者，而电动汽车</a:t>
            </a:r>
            <a:r>
              <a:rPr lang="zh-CN" altLang="en-US" sz="1600" dirty="0" smtClean="0">
                <a:latin typeface="微软雅黑" panose="020B0503020204020204" pitchFamily="34" charset="-122"/>
                <a:ea typeface="微软雅黑" panose="020B0503020204020204" pitchFamily="34" charset="-122"/>
              </a:rPr>
              <a:t>流为</a:t>
            </a:r>
            <a:r>
              <a:rPr lang="zh-CN" altLang="en-US" sz="1600" dirty="0">
                <a:latin typeface="微软雅黑" panose="020B0503020204020204" pitchFamily="34" charset="-122"/>
                <a:ea typeface="微软雅黑" panose="020B0503020204020204" pitchFamily="34" charset="-122"/>
              </a:rPr>
              <a:t>追随者</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本文</a:t>
            </a:r>
            <a:r>
              <a:rPr lang="zh-CN" altLang="en-US" sz="1600" dirty="0">
                <a:latin typeface="微软雅黑" panose="020B0503020204020204" pitchFamily="34" charset="-122"/>
                <a:ea typeface="微软雅黑" panose="020B0503020204020204" pitchFamily="34" charset="-122"/>
              </a:rPr>
              <a:t>同时</a:t>
            </a:r>
            <a:r>
              <a:rPr lang="zh-CN" altLang="en-US" sz="1600" dirty="0" smtClean="0">
                <a:latin typeface="微软雅黑" panose="020B0503020204020204" pitchFamily="34" charset="-122"/>
                <a:ea typeface="微软雅黑" panose="020B0503020204020204" pitchFamily="34" charset="-122"/>
              </a:rPr>
              <a:t>考虑了公司</a:t>
            </a:r>
            <a:r>
              <a:rPr lang="zh-CN" altLang="en-US" sz="1600" dirty="0">
                <a:latin typeface="微软雅黑" panose="020B0503020204020204" pitchFamily="34" charset="-122"/>
                <a:ea typeface="微软雅黑" panose="020B0503020204020204" pitchFamily="34" charset="-122"/>
              </a:rPr>
              <a:t>管理</a:t>
            </a:r>
            <a:r>
              <a:rPr lang="zh-CN" altLang="en-US" sz="1600" dirty="0" smtClean="0">
                <a:latin typeface="微软雅黑" panose="020B0503020204020204" pitchFamily="34" charset="-122"/>
                <a:ea typeface="微软雅黑" panose="020B0503020204020204" pitchFamily="34" charset="-122"/>
              </a:rPr>
              <a:t>的充电站的</a:t>
            </a:r>
            <a:r>
              <a:rPr lang="zh-CN" altLang="en-US" sz="1600" dirty="0">
                <a:latin typeface="微软雅黑" panose="020B0503020204020204" pitchFamily="34" charset="-122"/>
                <a:ea typeface="微软雅黑" panose="020B0503020204020204" pitchFamily="34" charset="-122"/>
              </a:rPr>
              <a:t>定价</a:t>
            </a:r>
            <a:r>
              <a:rPr lang="zh-CN" altLang="en-US" sz="1600" dirty="0" smtClean="0">
                <a:latin typeface="微软雅黑" panose="020B0503020204020204" pitchFamily="34" charset="-122"/>
                <a:ea typeface="微软雅黑" panose="020B0503020204020204" pitchFamily="34" charset="-122"/>
              </a:rPr>
              <a:t>优化问题以及电动汽车流的</a:t>
            </a:r>
            <a:r>
              <a:rPr lang="zh-CN" altLang="en-US" sz="1600" dirty="0">
                <a:latin typeface="微软雅黑" panose="020B0503020204020204" pitchFamily="34" charset="-122"/>
                <a:ea typeface="微软雅黑" panose="020B0503020204020204" pitchFamily="34" charset="-122"/>
              </a:rPr>
              <a:t>充电成本</a:t>
            </a:r>
            <a:r>
              <a:rPr lang="zh-CN" altLang="en-US" sz="1600" dirty="0" smtClean="0">
                <a:latin typeface="微软雅黑" panose="020B0503020204020204" pitchFamily="34" charset="-122"/>
                <a:ea typeface="微软雅黑" panose="020B0503020204020204" pitchFamily="34" charset="-122"/>
              </a:rPr>
              <a:t>优化问题。</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本文</a:t>
            </a:r>
            <a:r>
              <a:rPr lang="zh-CN" altLang="en-US" sz="1600" dirty="0" smtClean="0">
                <a:latin typeface="微软雅黑" panose="020B0503020204020204" pitchFamily="34" charset="-122"/>
                <a:ea typeface="微软雅黑" panose="020B0503020204020204" pitchFamily="34" charset="-122"/>
              </a:rPr>
              <a:t>分析了</a:t>
            </a:r>
            <a:r>
              <a:rPr lang="zh-CN" altLang="en-US" sz="1600" dirty="0">
                <a:latin typeface="微软雅黑" panose="020B0503020204020204" pitchFamily="34" charset="-122"/>
                <a:ea typeface="微软雅黑" panose="020B0503020204020204" pitchFamily="34" charset="-122"/>
              </a:rPr>
              <a:t>层次化</a:t>
            </a:r>
            <a:r>
              <a:rPr lang="zh-CN" altLang="en-US" sz="1600" dirty="0" smtClean="0">
                <a:latin typeface="微软雅黑" panose="020B0503020204020204" pitchFamily="34" charset="-122"/>
                <a:ea typeface="微软雅黑" panose="020B0503020204020204" pitchFamily="34" charset="-122"/>
              </a:rPr>
              <a:t>博弈</a:t>
            </a:r>
            <a:r>
              <a:rPr lang="zh-CN" altLang="en-US" sz="1600" dirty="0">
                <a:latin typeface="微软雅黑" panose="020B0503020204020204" pitchFamily="34" charset="-122"/>
                <a:ea typeface="微软雅黑" panose="020B0503020204020204" pitchFamily="34" charset="-122"/>
              </a:rPr>
              <a:t>均衡解的存在性，并将</a:t>
            </a:r>
            <a:r>
              <a:rPr lang="zh-CN" altLang="en-US" sz="1600" dirty="0" smtClean="0">
                <a:latin typeface="微软雅黑" panose="020B0503020204020204" pitchFamily="34" charset="-122"/>
                <a:ea typeface="微软雅黑" panose="020B0503020204020204" pitchFamily="34" charset="-122"/>
              </a:rPr>
              <a:t>该</a:t>
            </a:r>
            <a:r>
              <a:rPr lang="zh-CN" altLang="en-US" sz="1600" dirty="0">
                <a:latin typeface="微软雅黑" panose="020B0503020204020204" pitchFamily="34" charset="-122"/>
                <a:ea typeface="微软雅黑" panose="020B0503020204020204" pitchFamily="34" charset="-122"/>
              </a:rPr>
              <a:t>层次化</a:t>
            </a:r>
            <a:r>
              <a:rPr lang="zh-CN" altLang="en-US" sz="1600" dirty="0" smtClean="0">
                <a:latin typeface="微软雅黑" panose="020B0503020204020204" pitchFamily="34" charset="-122"/>
                <a:ea typeface="微软雅黑" panose="020B0503020204020204" pitchFamily="34" charset="-122"/>
              </a:rPr>
              <a:t>博弈形式化为一个</a:t>
            </a:r>
            <a:r>
              <a:rPr lang="en-US" altLang="zh-CN" sz="1600" dirty="0" smtClean="0">
                <a:latin typeface="Arial" panose="020B0604020202020204" pitchFamily="34" charset="0"/>
                <a:ea typeface="Cambria Math" panose="02040503050406030204" pitchFamily="18" charset="0"/>
                <a:cs typeface="Arial" panose="020B0604020202020204" pitchFamily="34" charset="0"/>
              </a:rPr>
              <a:t>MPEC</a:t>
            </a:r>
            <a:r>
              <a:rPr lang="zh-CN" altLang="en-US" sz="1600" dirty="0" smtClean="0">
                <a:latin typeface="Arial" panose="020B0604020202020204" pitchFamily="34" charset="0"/>
                <a:ea typeface="Cambria Math" panose="02040503050406030204" pitchFamily="18" charset="0"/>
                <a:cs typeface="Arial" panose="020B0604020202020204" pitchFamily="34" charset="0"/>
              </a:rPr>
              <a:t>。</a:t>
            </a:r>
            <a:endParaRPr lang="en-US" altLang="zh-CN" sz="1600" dirty="0" smtClean="0">
              <a:latin typeface="Arial" panose="020B0604020202020204" pitchFamily="34" charset="0"/>
              <a:ea typeface="Cambria Math" panose="020405030504060302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zh-CN" altLang="en-US" sz="1600" dirty="0">
                <a:latin typeface="Arial" panose="020B0604020202020204" pitchFamily="34" charset="0"/>
                <a:ea typeface="微软雅黑" panose="020B0503020204020204" pitchFamily="34" charset="-122"/>
                <a:cs typeface="Arial" panose="020B0604020202020204" pitchFamily="34" charset="0"/>
              </a:rPr>
              <a:t>本文</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应用了</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Smooth</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算法来</a:t>
            </a:r>
            <a:r>
              <a:rPr lang="zh-CN" altLang="en-US" sz="1600" dirty="0">
                <a:latin typeface="Arial" panose="020B0604020202020204" pitchFamily="34" charset="0"/>
                <a:ea typeface="微软雅黑" panose="020B0503020204020204" pitchFamily="34" charset="-122"/>
                <a:cs typeface="Arial" panose="020B0604020202020204" pitchFamily="34" charset="0"/>
              </a:rPr>
              <a:t>求解</a:t>
            </a:r>
            <a:r>
              <a:rPr lang="en-US" altLang="zh-CN" sz="1600" dirty="0">
                <a:latin typeface="Arial" panose="020B0604020202020204" pitchFamily="34" charset="0"/>
                <a:ea typeface="微软雅黑" panose="020B0503020204020204" pitchFamily="34" charset="-122"/>
                <a:cs typeface="Arial" panose="020B0604020202020204" pitchFamily="34" charset="0"/>
              </a:rPr>
              <a:t>MPEC</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600" dirty="0">
                <a:latin typeface="Arial" panose="020B0604020202020204" pitchFamily="34" charset="0"/>
                <a:ea typeface="微软雅黑" panose="020B0503020204020204" pitchFamily="34" charset="-122"/>
                <a:cs typeface="Arial" panose="020B0604020202020204" pitchFamily="34" charset="0"/>
              </a:rPr>
              <a:t>实验</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结果</a:t>
            </a:r>
            <a:r>
              <a:rPr lang="zh-CN" altLang="en-US" sz="1600" dirty="0">
                <a:latin typeface="Arial" panose="020B0604020202020204" pitchFamily="34" charset="0"/>
                <a:ea typeface="微软雅黑" panose="020B0503020204020204" pitchFamily="34" charset="-122"/>
                <a:cs typeface="Arial" panose="020B0604020202020204" pitchFamily="34" charset="0"/>
              </a:rPr>
              <a:t>验证</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了</a:t>
            </a:r>
            <a:r>
              <a:rPr lang="zh-CN" altLang="en-US" sz="1600" dirty="0">
                <a:latin typeface="Arial" panose="020B0604020202020204" pitchFamily="34" charset="0"/>
                <a:ea typeface="微软雅黑" panose="020B0503020204020204" pitchFamily="34" charset="-122"/>
                <a:cs typeface="Arial" panose="020B0604020202020204" pitchFamily="34" charset="0"/>
              </a:rPr>
              <a:t>本文</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理论</a:t>
            </a:r>
            <a:r>
              <a:rPr lang="zh-CN" altLang="en-US" sz="1600" dirty="0">
                <a:latin typeface="Arial" panose="020B0604020202020204" pitchFamily="34" charset="0"/>
                <a:ea typeface="微软雅黑" panose="020B0503020204020204" pitchFamily="34" charset="-122"/>
                <a:cs typeface="Arial" panose="020B0604020202020204" pitchFamily="34" charset="0"/>
              </a:rPr>
              <a:t>分析的</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正确性以及算法的有效性。</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511175" y="4748932"/>
            <a:ext cx="145424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工作展望</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1007464" y="5163303"/>
            <a:ext cx="6997836" cy="78752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在只考虑一个充电站收益的情况下，设计算法求解该充电站的最优定价；</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基于上述最优定价找出不同充电站之间的定价均衡解。</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8257668"/>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itchFamily="34" charset="-122"/>
              <a:ea typeface="微软雅黑"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smtClean="0">
                <a:solidFill>
                  <a:prstClr val="white"/>
                </a:solidFill>
                <a:latin typeface="微软雅黑" panose="020B0503020204020204" pitchFamily="34" charset="-122"/>
                <a:ea typeface="微软雅黑" panose="020B0503020204020204" pitchFamily="34" charset="-122"/>
              </a:rPr>
              <a:t>  感谢各位老师和同学的聆听！</a:t>
            </a:r>
          </a:p>
          <a:p>
            <a:pPr algn="ctr">
              <a:defRPr/>
            </a:pPr>
            <a:r>
              <a:rPr lang="en-US" altLang="zh-CN" sz="4400" b="1" dirty="0" smtClean="0">
                <a:solidFill>
                  <a:prstClr val="white"/>
                </a:solidFill>
                <a:latin typeface="微软雅黑" panose="020B0503020204020204" pitchFamily="34" charset="-122"/>
                <a:ea typeface="微软雅黑" panose="020B0503020204020204" pitchFamily="34" charset="-122"/>
              </a:rPr>
              <a:t>Q&amp;A</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28</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87" y="690681"/>
            <a:ext cx="2780463" cy="789652"/>
          </a:xfrm>
          <a:prstGeom prst="rect">
            <a:avLst/>
          </a:prstGeom>
        </p:spPr>
      </p:pic>
    </p:spTree>
    <p:extLst>
      <p:ext uri="{BB962C8B-B14F-4D97-AF65-F5344CB8AC3E}">
        <p14:creationId xmlns:p14="http://schemas.microsoft.com/office/powerpoint/2010/main" val="465552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509682" y="2636836"/>
            <a:ext cx="3948267" cy="792163"/>
            <a:chOff x="1329" y="1795"/>
            <a:chExt cx="2943" cy="499"/>
          </a:xfrm>
          <a:solidFill>
            <a:schemeClr val="accent1">
              <a:lumMod val="40000"/>
              <a:lumOff val="60000"/>
            </a:schemeClr>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模型构建</a:t>
              </a:r>
              <a:endParaRPr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505362" y="3585366"/>
            <a:ext cx="3952588" cy="792162"/>
            <a:chOff x="1329" y="1795"/>
            <a:chExt cx="2943" cy="499"/>
          </a:xfrm>
          <a:solidFill>
            <a:schemeClr val="accent1">
              <a:lumMod val="40000"/>
              <a:lumOff val="60000"/>
            </a:schemeClr>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分析求解</a:t>
              </a:r>
              <a:endParaRPr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505361" y="4539057"/>
            <a:ext cx="3952588"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itchFamily="34" charset="-122"/>
                </a:rPr>
                <a:t>总结展望</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grpSp>
        <p:nvGrpSpPr>
          <p:cNvPr id="20" name="Group 51">
            <a:extLst>
              <a:ext uri="{FF2B5EF4-FFF2-40B4-BE49-F238E27FC236}">
                <a16:creationId xmlns:a16="http://schemas.microsoft.com/office/drawing/2014/main" id="{E3DF6996-7B2A-48BA-BC2C-392BBCDD1964}"/>
              </a:ext>
            </a:extLst>
          </p:cNvPr>
          <p:cNvGrpSpPr>
            <a:grpSpLocks/>
          </p:cNvGrpSpPr>
          <p:nvPr/>
        </p:nvGrpSpPr>
        <p:grpSpPr bwMode="auto">
          <a:xfrm>
            <a:off x="2505361" y="1688307"/>
            <a:ext cx="3952588" cy="792162"/>
            <a:chOff x="1329" y="1795"/>
            <a:chExt cx="2943" cy="499"/>
          </a:xfrm>
          <a:solidFill>
            <a:srgbClr val="02409A"/>
          </a:solidFill>
        </p:grpSpPr>
        <p:sp>
          <p:nvSpPr>
            <p:cNvPr id="21"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itchFamily="34" charset="-122"/>
                </a:rPr>
                <a:t>背景介绍</a:t>
              </a:r>
              <a:endParaRPr kumimoji="0" lang="en-US" altLang="zh-CN" sz="2400" b="1" dirty="0">
                <a:solidFill>
                  <a:schemeClr val="bg1">
                    <a:lumMod val="95000"/>
                  </a:schemeClr>
                </a:solidFill>
                <a:ea typeface="微软雅黑" pitchFamily="34" charset="-122"/>
              </a:endParaRPr>
            </a:p>
          </p:txBody>
        </p:sp>
        <p:sp>
          <p:nvSpPr>
            <p:cNvPr id="22"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spTree>
    <p:extLst>
      <p:ext uri="{BB962C8B-B14F-4D97-AF65-F5344CB8AC3E}">
        <p14:creationId xmlns:p14="http://schemas.microsoft.com/office/powerpoint/2010/main" val="4259019093"/>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浅谈定价（</a:t>
            </a:r>
            <a:r>
              <a:rPr lang="en-US" altLang="zh-CN" sz="3000" b="1" dirty="0">
                <a:solidFill>
                  <a:prstClr val="white"/>
                </a:solidFill>
                <a:latin typeface="Arial" panose="020B0604020202020204" pitchFamily="34" charset="0"/>
                <a:ea typeface="微软雅黑" panose="020B0503020204020204" pitchFamily="34" charset="-122"/>
                <a:cs typeface="Arial" panose="020B0604020202020204" pitchFamily="34" charset="0"/>
              </a:rPr>
              <a:t>Pricing</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）机制（一）</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4</a:t>
            </a:fld>
            <a:endParaRPr lang="zh-CN" altLang="en-US"/>
          </a:p>
        </p:txBody>
      </p:sp>
      <p:pic>
        <p:nvPicPr>
          <p:cNvPr id="1026" name="Picture 2" descr="https://gimg2.baidu.com/image_search/src=http%3A%2F%2Fdpic.tiankong.com%2Fxs%2F8s%2FQJ6812599326.jpg&amp;refer=http%3A%2F%2Fdpic.tiankong.com&amp;app=2002&amp;size=f9999,10000&amp;q=a80&amp;n=0&amp;g=0n&amp;fmt=jpeg?sec=1623315596&amp;t=d11e849d0be04ac09beeeff82a1c29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539" y="3928346"/>
            <a:ext cx="2031401" cy="123509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9262" y="1218855"/>
            <a:ext cx="3529351"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以九龙湖校区西瓜定价为例</a:t>
            </a:r>
            <a:endParaRPr lang="zh-CN" altLang="en-US" dirty="0">
              <a:latin typeface="微软雅黑" panose="020B0503020204020204" pitchFamily="34" charset="-122"/>
              <a:ea typeface="微软雅黑" panose="020B0503020204020204" pitchFamily="34" charset="-122"/>
            </a:endParaRPr>
          </a:p>
        </p:txBody>
      </p:sp>
      <p:sp>
        <p:nvSpPr>
          <p:cNvPr id="23" name="圆角矩形 22"/>
          <p:cNvSpPr/>
          <p:nvPr/>
        </p:nvSpPr>
        <p:spPr>
          <a:xfrm>
            <a:off x="6729138" y="5414393"/>
            <a:ext cx="1541042" cy="650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梅园水果店</a:t>
            </a:r>
            <a:endParaRPr lang="zh-CN" altLang="en-US" dirty="0">
              <a:latin typeface="微软雅黑" panose="020B0503020204020204" pitchFamily="34" charset="-122"/>
              <a:ea typeface="微软雅黑" panose="020B0503020204020204" pitchFamily="34" charset="-122"/>
            </a:endParaRPr>
          </a:p>
        </p:txBody>
      </p:sp>
      <p:sp>
        <p:nvSpPr>
          <p:cNvPr id="24" name="圆角矩形 23"/>
          <p:cNvSpPr/>
          <p:nvPr/>
        </p:nvSpPr>
        <p:spPr>
          <a:xfrm>
            <a:off x="6729138" y="3580361"/>
            <a:ext cx="1541042" cy="67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桃园水果店</a:t>
            </a:r>
            <a:endParaRPr lang="zh-CN" altLang="en-US" dirty="0">
              <a:latin typeface="微软雅黑" panose="020B0503020204020204" pitchFamily="34" charset="-122"/>
              <a:ea typeface="微软雅黑" panose="020B0503020204020204" pitchFamily="34" charset="-122"/>
            </a:endParaRPr>
          </a:p>
        </p:txBody>
      </p:sp>
      <p:sp>
        <p:nvSpPr>
          <p:cNvPr id="25" name="圆角矩形 24"/>
          <p:cNvSpPr/>
          <p:nvPr/>
        </p:nvSpPr>
        <p:spPr>
          <a:xfrm>
            <a:off x="858874" y="5289283"/>
            <a:ext cx="1541042" cy="650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橘</a:t>
            </a:r>
            <a:r>
              <a:rPr lang="zh-CN" altLang="en-US" dirty="0" smtClean="0">
                <a:latin typeface="微软雅黑" panose="020B0503020204020204" pitchFamily="34" charset="-122"/>
                <a:ea typeface="微软雅黑" panose="020B0503020204020204" pitchFamily="34" charset="-122"/>
              </a:rPr>
              <a:t>园水果店</a:t>
            </a:r>
            <a:endParaRPr lang="zh-CN" altLang="en-US" dirty="0">
              <a:latin typeface="微软雅黑" panose="020B0503020204020204" pitchFamily="34" charset="-122"/>
              <a:ea typeface="微软雅黑" panose="020B0503020204020204" pitchFamily="34" charset="-122"/>
            </a:endParaRPr>
          </a:p>
        </p:txBody>
      </p:sp>
      <p:cxnSp>
        <p:nvCxnSpPr>
          <p:cNvPr id="6" name="直接箭头连接符 5"/>
          <p:cNvCxnSpPr>
            <a:stCxn id="25" idx="0"/>
            <a:endCxn id="1026" idx="1"/>
          </p:cNvCxnSpPr>
          <p:nvPr/>
        </p:nvCxnSpPr>
        <p:spPr>
          <a:xfrm flipV="1">
            <a:off x="1629395" y="4545892"/>
            <a:ext cx="2080144" cy="7433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4" idx="1"/>
          </p:cNvCxnSpPr>
          <p:nvPr/>
        </p:nvCxnSpPr>
        <p:spPr>
          <a:xfrm flipH="1">
            <a:off x="4990290" y="3915793"/>
            <a:ext cx="1738848" cy="289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3" idx="1"/>
          </p:cNvCxnSpPr>
          <p:nvPr/>
        </p:nvCxnSpPr>
        <p:spPr>
          <a:xfrm flipH="1" flipV="1">
            <a:off x="4990290" y="5293368"/>
            <a:ext cx="1738848" cy="446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77821" y="4520185"/>
            <a:ext cx="1079948"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4.8</a:t>
            </a:r>
            <a:r>
              <a:rPr lang="zh-CN" altLang="en-US" sz="1600" dirty="0" smtClean="0">
                <a:latin typeface="微软雅黑" panose="020B0503020204020204" pitchFamily="34" charset="-122"/>
                <a:ea typeface="微软雅黑" panose="020B0503020204020204" pitchFamily="34" charset="-122"/>
              </a:rPr>
              <a:t>元</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斤</a:t>
            </a:r>
            <a:endParaRPr lang="zh-CN" altLang="en-US" sz="16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5398718" y="5654101"/>
            <a:ext cx="105743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4.5</a:t>
            </a:r>
            <a:r>
              <a:rPr lang="zh-CN" altLang="en-US" sz="1600" dirty="0" smtClean="0">
                <a:latin typeface="微软雅黑" panose="020B0503020204020204" pitchFamily="34" charset="-122"/>
                <a:ea typeface="微软雅黑" panose="020B0503020204020204" pitchFamily="34" charset="-122"/>
              </a:rPr>
              <a:t>元</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斤</a:t>
            </a:r>
            <a:endParaRPr lang="zh-CN" altLang="en-US" sz="1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5378048" y="4155475"/>
            <a:ext cx="107810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4.2</a:t>
            </a:r>
            <a:r>
              <a:rPr lang="zh-CN" altLang="en-US" sz="1600" dirty="0" smtClean="0">
                <a:latin typeface="微软雅黑" panose="020B0503020204020204" pitchFamily="34" charset="-122"/>
                <a:ea typeface="微软雅黑" panose="020B0503020204020204" pitchFamily="34" charset="-122"/>
              </a:rPr>
              <a:t>元</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斤</a:t>
            </a:r>
            <a:endParaRPr lang="zh-CN" altLang="en-US" sz="1600" dirty="0">
              <a:latin typeface="微软雅黑" panose="020B0503020204020204" pitchFamily="34" charset="-122"/>
              <a:ea typeface="微软雅黑" panose="020B0503020204020204" pitchFamily="34" charset="-122"/>
            </a:endParaRPr>
          </a:p>
        </p:txBody>
      </p:sp>
      <p:sp>
        <p:nvSpPr>
          <p:cNvPr id="49" name="圆角矩形 48"/>
          <p:cNvSpPr/>
          <p:nvPr/>
        </p:nvSpPr>
        <p:spPr>
          <a:xfrm>
            <a:off x="6729138" y="1417533"/>
            <a:ext cx="1541042" cy="67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殷巷</a:t>
            </a:r>
            <a:r>
              <a:rPr lang="zh-CN" altLang="en-US" dirty="0" smtClean="0">
                <a:latin typeface="微软雅黑" panose="020B0503020204020204" pitchFamily="34" charset="-122"/>
                <a:ea typeface="微软雅黑" panose="020B0503020204020204" pitchFamily="34" charset="-122"/>
              </a:rPr>
              <a:t>水果店</a:t>
            </a:r>
            <a:endParaRPr lang="zh-CN" altLang="en-US" dirty="0">
              <a:latin typeface="微软雅黑" panose="020B0503020204020204" pitchFamily="34" charset="-122"/>
              <a:ea typeface="微软雅黑" panose="020B0503020204020204" pitchFamily="34" charset="-122"/>
            </a:endParaRPr>
          </a:p>
        </p:txBody>
      </p:sp>
      <p:cxnSp>
        <p:nvCxnSpPr>
          <p:cNvPr id="33" name="直接箭头连接符 32"/>
          <p:cNvCxnSpPr>
            <a:stCxn id="49" idx="1"/>
            <a:endCxn id="1026" idx="0"/>
          </p:cNvCxnSpPr>
          <p:nvPr/>
        </p:nvCxnSpPr>
        <p:spPr>
          <a:xfrm flipH="1">
            <a:off x="4725240" y="1752965"/>
            <a:ext cx="2003898" cy="21753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740940" y="2711385"/>
            <a:ext cx="107810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3.5</a:t>
            </a:r>
            <a:r>
              <a:rPr lang="zh-CN" altLang="en-US" sz="1600" dirty="0" smtClean="0">
                <a:latin typeface="微软雅黑" panose="020B0503020204020204" pitchFamily="34" charset="-122"/>
                <a:ea typeface="微软雅黑" panose="020B0503020204020204" pitchFamily="34" charset="-122"/>
              </a:rPr>
              <a:t>元</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斤</a:t>
            </a:r>
            <a:endParaRPr lang="zh-CN" altLang="en-US" sz="1600"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622299" y="1733151"/>
            <a:ext cx="3268765"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不同水果店的西瓜定价不一样；</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22300" y="2084258"/>
            <a:ext cx="3832968"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不同定价激励师生产生不同购买行为；</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22300" y="2452224"/>
            <a:ext cx="2276543"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为什么要这样定价？</a:t>
            </a:r>
            <a:endParaRPr lang="en-US" altLang="zh-CN" sz="1600" dirty="0" smtClean="0">
              <a:latin typeface="微软雅黑" panose="020B0503020204020204" pitchFamily="34" charset="-122"/>
              <a:ea typeface="微软雅黑" panose="020B0503020204020204" pitchFamily="34" charset="-122"/>
            </a:endParaRPr>
          </a:p>
        </p:txBody>
      </p:sp>
      <p:sp>
        <p:nvSpPr>
          <p:cNvPr id="57" name="文本框 56"/>
          <p:cNvSpPr txBox="1"/>
          <p:nvPr/>
        </p:nvSpPr>
        <p:spPr>
          <a:xfrm>
            <a:off x="622300" y="3444258"/>
            <a:ext cx="3652781"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定价高低会对收益产生什么影响？</a:t>
            </a:r>
            <a:endParaRPr lang="en-US" altLang="zh-CN" sz="1600" dirty="0" smtClean="0">
              <a:latin typeface="微软雅黑" panose="020B0503020204020204" pitchFamily="34" charset="-122"/>
              <a:ea typeface="微软雅黑" panose="020B0503020204020204" pitchFamily="34" charset="-122"/>
            </a:endParaRPr>
          </a:p>
        </p:txBody>
      </p:sp>
      <p:sp>
        <p:nvSpPr>
          <p:cNvPr id="38" name="文本框 37"/>
          <p:cNvSpPr txBox="1"/>
          <p:nvPr/>
        </p:nvSpPr>
        <p:spPr>
          <a:xfrm>
            <a:off x="891938" y="2788979"/>
            <a:ext cx="1753985"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是否时令水果</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商业竞争</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312994" y="5739845"/>
            <a:ext cx="1473082"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价格</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距离</a:t>
            </a:r>
            <a:endParaRPr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3669558" y="1738854"/>
            <a:ext cx="1415772" cy="338554"/>
          </a:xfrm>
          <a:prstGeom prst="rect">
            <a:avLst/>
          </a:prstGeom>
        </p:spPr>
        <p:txBody>
          <a:bodyPr wrap="non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（多智能体）</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4197541" y="2089961"/>
            <a:ext cx="1415772" cy="338554"/>
          </a:xfrm>
          <a:prstGeom prst="rect">
            <a:avLst/>
          </a:prstGeom>
        </p:spPr>
        <p:txBody>
          <a:bodyPr wrap="non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（激励机制）</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2435931" y="2794987"/>
            <a:ext cx="1826141" cy="338554"/>
          </a:xfrm>
          <a:prstGeom prst="rect">
            <a:avLst/>
          </a:prstGeom>
        </p:spPr>
        <p:txBody>
          <a:bodyPr wrap="non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（定价策略空间）</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101876" y="3039674"/>
            <a:ext cx="1005403" cy="338554"/>
          </a:xfrm>
          <a:prstGeom prst="rect">
            <a:avLst/>
          </a:prstGeom>
        </p:spPr>
        <p:txBody>
          <a:bodyPr wrap="non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博弈）</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2645522" y="3751087"/>
            <a:ext cx="1415772" cy="338554"/>
          </a:xfrm>
          <a:prstGeom prst="rect">
            <a:avLst/>
          </a:prstGeom>
        </p:spPr>
        <p:txBody>
          <a:bodyPr wrap="non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（优化目标）</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5220363"/>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500"/>
                                        <p:tgtEl>
                                          <p:spTgt spid="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12" grpId="0"/>
      <p:bldP spid="34" grpId="0"/>
      <p:bldP spid="35" grpId="0"/>
      <p:bldP spid="49" grpId="0" animBg="1"/>
      <p:bldP spid="52" grpId="0"/>
      <p:bldP spid="37" grpId="0"/>
      <p:bldP spid="55" grpId="0"/>
      <p:bldP spid="56" grpId="0"/>
      <p:bldP spid="57" grpId="0"/>
      <p:bldP spid="38" grpId="0"/>
      <p:bldP spid="27" grpId="0"/>
      <p:bldP spid="3" grpId="0"/>
      <p:bldP spid="5"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浅谈定价（</a:t>
            </a:r>
            <a:r>
              <a:rPr lang="en-US" altLang="zh-CN" sz="3000" b="1" dirty="0">
                <a:solidFill>
                  <a:prstClr val="white"/>
                </a:solidFill>
                <a:latin typeface="Arial" panose="020B0604020202020204" pitchFamily="34" charset="0"/>
                <a:ea typeface="微软雅黑" panose="020B0503020204020204" pitchFamily="34" charset="-122"/>
                <a:cs typeface="Arial" panose="020B0604020202020204" pitchFamily="34" charset="0"/>
              </a:rPr>
              <a:t>Pricing</a:t>
            </a: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）机制</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（二）</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5</a:t>
            </a:fld>
            <a:endParaRPr lang="zh-CN" altLang="en-US" dirty="0"/>
          </a:p>
        </p:txBody>
      </p:sp>
      <p:sp>
        <p:nvSpPr>
          <p:cNvPr id="2" name="文本框 1"/>
          <p:cNvSpPr txBox="1"/>
          <p:nvPr/>
        </p:nvSpPr>
        <p:spPr>
          <a:xfrm>
            <a:off x="449263" y="1218855"/>
            <a:ext cx="3451528"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以橘园食堂窗口定价为例</a:t>
            </a:r>
            <a:endParaRPr lang="zh-CN" altLang="en-US" dirty="0">
              <a:latin typeface="微软雅黑" panose="020B0503020204020204" pitchFamily="34" charset="-122"/>
              <a:ea typeface="微软雅黑" panose="020B0503020204020204" pitchFamily="34" charset="-122"/>
            </a:endParaRPr>
          </a:p>
        </p:txBody>
      </p:sp>
      <p:sp>
        <p:nvSpPr>
          <p:cNvPr id="3" name="圆角矩形 2"/>
          <p:cNvSpPr/>
          <p:nvPr/>
        </p:nvSpPr>
        <p:spPr>
          <a:xfrm>
            <a:off x="749029" y="1819072"/>
            <a:ext cx="7645941" cy="1171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31743" y="2324911"/>
            <a:ext cx="1149381" cy="54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基本大伙</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2537097" y="2324911"/>
            <a:ext cx="1052410" cy="54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铁板烧</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017522" y="2324911"/>
            <a:ext cx="1157593" cy="54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川香小苑</a:t>
            </a:r>
            <a:endParaRPr lang="zh-CN" altLang="en-US" sz="1600" dirty="0">
              <a:latin typeface="微软雅黑" panose="020B0503020204020204" pitchFamily="34" charset="-122"/>
              <a:ea typeface="微软雅黑" panose="020B0503020204020204" pitchFamily="34" charset="-122"/>
            </a:endParaRPr>
          </a:p>
        </p:txBody>
      </p:sp>
      <p:sp>
        <p:nvSpPr>
          <p:cNvPr id="31" name="圆角矩形 30"/>
          <p:cNvSpPr/>
          <p:nvPr/>
        </p:nvSpPr>
        <p:spPr>
          <a:xfrm>
            <a:off x="7062289" y="2324911"/>
            <a:ext cx="1109566" cy="54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麻辣烫</a:t>
            </a:r>
            <a:endParaRPr lang="zh-CN" altLang="en-US" sz="1600" dirty="0">
              <a:latin typeface="微软雅黑" panose="020B0503020204020204" pitchFamily="34" charset="-122"/>
              <a:ea typeface="微软雅黑" panose="020B0503020204020204" pitchFamily="34" charset="-122"/>
            </a:endParaRPr>
          </a:p>
        </p:txBody>
      </p:sp>
      <p:sp>
        <p:nvSpPr>
          <p:cNvPr id="32" name="圆角矩形 31"/>
          <p:cNvSpPr/>
          <p:nvPr/>
        </p:nvSpPr>
        <p:spPr>
          <a:xfrm>
            <a:off x="5563613" y="2323128"/>
            <a:ext cx="1130229" cy="54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嘿</a:t>
            </a:r>
            <a:r>
              <a:rPr lang="zh-CN" altLang="en-US" sz="1600" dirty="0" smtClean="0">
                <a:latin typeface="微软雅黑" panose="020B0503020204020204" pitchFamily="34" charset="-122"/>
                <a:ea typeface="微软雅黑" panose="020B0503020204020204" pitchFamily="34" charset="-122"/>
              </a:rPr>
              <a:t>米牛肉</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22964" y="1912063"/>
            <a:ext cx="729574"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10</a:t>
            </a:r>
            <a:r>
              <a:rPr lang="zh-CN" altLang="en-US" dirty="0" smtClean="0">
                <a:latin typeface="微软雅黑" panose="020B0503020204020204" pitchFamily="34" charset="-122"/>
                <a:ea typeface="微软雅黑" panose="020B0503020204020204" pitchFamily="34" charset="-122"/>
              </a:rPr>
              <a:t>元</a:t>
            </a:r>
            <a:endParaRPr lang="zh-CN" altLang="en-US"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2738944" y="1912063"/>
            <a:ext cx="729574"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13</a:t>
            </a:r>
            <a:r>
              <a:rPr lang="zh-CN" altLang="en-US" dirty="0" smtClean="0">
                <a:latin typeface="微软雅黑" panose="020B0503020204020204" pitchFamily="34" charset="-122"/>
                <a:ea typeface="微软雅黑" panose="020B0503020204020204" pitchFamily="34" charset="-122"/>
              </a:rPr>
              <a:t>元</a:t>
            </a:r>
            <a:endParaRPr lang="zh-CN" altLang="en-US"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4226668" y="1912063"/>
            <a:ext cx="729574"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11</a:t>
            </a:r>
            <a:r>
              <a:rPr lang="zh-CN" altLang="en-US" dirty="0" smtClean="0">
                <a:latin typeface="微软雅黑" panose="020B0503020204020204" pitchFamily="34" charset="-122"/>
                <a:ea typeface="微软雅黑" panose="020B0503020204020204" pitchFamily="34" charset="-122"/>
              </a:rPr>
              <a:t>元</a:t>
            </a:r>
            <a:endParaRPr lang="zh-CN" altLang="en-US"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7266267" y="1912063"/>
            <a:ext cx="729574"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18</a:t>
            </a:r>
            <a:r>
              <a:rPr lang="zh-CN" altLang="en-US" dirty="0" smtClean="0">
                <a:latin typeface="微软雅黑" panose="020B0503020204020204" pitchFamily="34" charset="-122"/>
                <a:ea typeface="微软雅黑" panose="020B0503020204020204" pitchFamily="34" charset="-122"/>
              </a:rPr>
              <a:t>元</a:t>
            </a:r>
            <a:endParaRPr lang="zh-CN" altLang="en-US"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5730193" y="1910280"/>
            <a:ext cx="729574"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15</a:t>
            </a:r>
            <a:r>
              <a:rPr lang="zh-CN" altLang="en-US" dirty="0" smtClean="0">
                <a:latin typeface="微软雅黑" panose="020B0503020204020204" pitchFamily="34" charset="-122"/>
                <a:ea typeface="微软雅黑" panose="020B0503020204020204" pitchFamily="34" charset="-122"/>
              </a:rPr>
              <a:t>元</a:t>
            </a:r>
            <a:endParaRPr lang="zh-CN" altLang="en-US" dirty="0">
              <a:latin typeface="微软雅黑" panose="020B0503020204020204" pitchFamily="34" charset="-122"/>
              <a:ea typeface="微软雅黑" panose="020B0503020204020204" pitchFamily="34" charset="-122"/>
            </a:endParaRPr>
          </a:p>
        </p:txBody>
      </p:sp>
      <p:sp>
        <p:nvSpPr>
          <p:cNvPr id="13" name="下箭头 12"/>
          <p:cNvSpPr/>
          <p:nvPr/>
        </p:nvSpPr>
        <p:spPr>
          <a:xfrm flipV="1">
            <a:off x="1559165" y="2923287"/>
            <a:ext cx="257172" cy="36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271589" y="37568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271589" y="3441298"/>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271589" y="40661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271589" y="43753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271589" y="46846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下箭头 58"/>
          <p:cNvSpPr/>
          <p:nvPr/>
        </p:nvSpPr>
        <p:spPr>
          <a:xfrm flipV="1">
            <a:off x="7476019" y="2923287"/>
            <a:ext cx="257172" cy="36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188443" y="37568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188443" y="3441298"/>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7188443" y="40661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188443" y="43753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188443" y="46846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7188443" y="49938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下箭头 66"/>
          <p:cNvSpPr/>
          <p:nvPr/>
        </p:nvSpPr>
        <p:spPr>
          <a:xfrm flipV="1">
            <a:off x="2914049" y="2923287"/>
            <a:ext cx="257172" cy="36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626473" y="37568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626473" y="3441298"/>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626473" y="40661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626473" y="43753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下箭头 74"/>
          <p:cNvSpPr/>
          <p:nvPr/>
        </p:nvSpPr>
        <p:spPr>
          <a:xfrm flipV="1">
            <a:off x="6017769" y="2923769"/>
            <a:ext cx="257172" cy="36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730193" y="3757359"/>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5730193" y="3441780"/>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30193" y="4066609"/>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下箭头 82"/>
          <p:cNvSpPr/>
          <p:nvPr/>
        </p:nvSpPr>
        <p:spPr>
          <a:xfrm flipV="1">
            <a:off x="4486578" y="2923287"/>
            <a:ext cx="257172" cy="36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4199002" y="37568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99002" y="3441298"/>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199002" y="406612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4199002" y="4375377"/>
            <a:ext cx="807398" cy="20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4226668" y="5293794"/>
            <a:ext cx="807398" cy="439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你</a:t>
            </a:r>
          </a:p>
        </p:txBody>
      </p:sp>
      <p:cxnSp>
        <p:nvCxnSpPr>
          <p:cNvPr id="16" name="直接箭头连接符 15"/>
          <p:cNvCxnSpPr>
            <a:stCxn id="90" idx="1"/>
            <a:endCxn id="48" idx="2"/>
          </p:cNvCxnSpPr>
          <p:nvPr/>
        </p:nvCxnSpPr>
        <p:spPr>
          <a:xfrm flipH="1" flipV="1">
            <a:off x="1675288" y="4890029"/>
            <a:ext cx="2551380" cy="6233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0" idx="1"/>
            <a:endCxn id="71" idx="2"/>
          </p:cNvCxnSpPr>
          <p:nvPr/>
        </p:nvCxnSpPr>
        <p:spPr>
          <a:xfrm flipH="1" flipV="1">
            <a:off x="3030172" y="4580779"/>
            <a:ext cx="1196496" cy="9326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0" idx="0"/>
            <a:endCxn id="87" idx="2"/>
          </p:cNvCxnSpPr>
          <p:nvPr/>
        </p:nvCxnSpPr>
        <p:spPr>
          <a:xfrm flipH="1" flipV="1">
            <a:off x="4602701" y="4580779"/>
            <a:ext cx="27666" cy="71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936" name="直接箭头连接符 39935"/>
          <p:cNvCxnSpPr>
            <a:stCxn id="90" idx="3"/>
            <a:endCxn id="65" idx="2"/>
          </p:cNvCxnSpPr>
          <p:nvPr/>
        </p:nvCxnSpPr>
        <p:spPr>
          <a:xfrm flipV="1">
            <a:off x="5034066" y="5199279"/>
            <a:ext cx="2558076" cy="314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942" name="直接箭头连接符 39941"/>
          <p:cNvCxnSpPr>
            <a:stCxn id="90" idx="3"/>
            <a:endCxn id="78" idx="2"/>
          </p:cNvCxnSpPr>
          <p:nvPr/>
        </p:nvCxnSpPr>
        <p:spPr>
          <a:xfrm flipV="1">
            <a:off x="5034066" y="4272011"/>
            <a:ext cx="1099826" cy="1241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947" name="文本框 39946"/>
          <p:cNvSpPr txBox="1"/>
          <p:nvPr/>
        </p:nvSpPr>
        <p:spPr>
          <a:xfrm>
            <a:off x="444430" y="3942483"/>
            <a:ext cx="739913"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排队</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9962" name="文本框 39961"/>
          <p:cNvSpPr txBox="1"/>
          <p:nvPr/>
        </p:nvSpPr>
        <p:spPr>
          <a:xfrm>
            <a:off x="3646242" y="6043207"/>
            <a:ext cx="219501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价格</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口味</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排队</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550238"/>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500"/>
                                        <p:tgtEl>
                                          <p:spTgt spid="7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4"/>
                                        </p:tgtEl>
                                        <p:attrNameLst>
                                          <p:attrName>style.visibility</p:attrName>
                                        </p:attrNameLst>
                                      </p:cBhvr>
                                      <p:to>
                                        <p:strVal val="visible"/>
                                      </p:to>
                                    </p:set>
                                    <p:animEffect transition="in" filter="fade">
                                      <p:cBhvr>
                                        <p:cTn id="76" dur="500"/>
                                        <p:tgtEl>
                                          <p:spTgt spid="8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fade">
                                      <p:cBhvr>
                                        <p:cTn id="79" dur="500"/>
                                        <p:tgtEl>
                                          <p:spTgt spid="8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500"/>
                                        <p:tgtEl>
                                          <p:spTgt spid="8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fade">
                                      <p:cBhvr>
                                        <p:cTn id="85" dur="500"/>
                                        <p:tgtEl>
                                          <p:spTgt spid="8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947"/>
                                        </p:tgtEl>
                                        <p:attrNameLst>
                                          <p:attrName>style.visibility</p:attrName>
                                        </p:attrNameLst>
                                      </p:cBhvr>
                                      <p:to>
                                        <p:strVal val="visible"/>
                                      </p:to>
                                    </p:set>
                                    <p:animEffect transition="in" filter="fade">
                                      <p:cBhvr>
                                        <p:cTn id="88" dur="500"/>
                                        <p:tgtEl>
                                          <p:spTgt spid="3994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par>
                                <p:cTn id="97" presetID="10"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942"/>
                                        </p:tgtEl>
                                        <p:attrNameLst>
                                          <p:attrName>style.visibility</p:attrName>
                                        </p:attrNameLst>
                                      </p:cBhvr>
                                      <p:to>
                                        <p:strVal val="visible"/>
                                      </p:to>
                                    </p:set>
                                    <p:animEffect transition="in" filter="fade">
                                      <p:cBhvr>
                                        <p:cTn id="102" dur="500"/>
                                        <p:tgtEl>
                                          <p:spTgt spid="39942"/>
                                        </p:tgtEl>
                                      </p:cBhvr>
                                    </p:animEffect>
                                  </p:childTnLst>
                                </p:cTn>
                              </p:par>
                              <p:par>
                                <p:cTn id="103" presetID="10" presetClass="entr" presetSubtype="0" fill="hold" nodeType="withEffect">
                                  <p:stCondLst>
                                    <p:cond delay="0"/>
                                  </p:stCondLst>
                                  <p:childTnLst>
                                    <p:set>
                                      <p:cBhvr>
                                        <p:cTn id="104" dur="1" fill="hold">
                                          <p:stCondLst>
                                            <p:cond delay="0"/>
                                          </p:stCondLst>
                                        </p:cTn>
                                        <p:tgtEl>
                                          <p:spTgt spid="39936"/>
                                        </p:tgtEl>
                                        <p:attrNameLst>
                                          <p:attrName>style.visibility</p:attrName>
                                        </p:attrNameLst>
                                      </p:cBhvr>
                                      <p:to>
                                        <p:strVal val="visible"/>
                                      </p:to>
                                    </p:set>
                                    <p:animEffect transition="in" filter="fade">
                                      <p:cBhvr>
                                        <p:cTn id="105" dur="500"/>
                                        <p:tgtEl>
                                          <p:spTgt spid="3993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9962"/>
                                        </p:tgtEl>
                                        <p:attrNameLst>
                                          <p:attrName>style.visibility</p:attrName>
                                        </p:attrNameLst>
                                      </p:cBhvr>
                                      <p:to>
                                        <p:strVal val="visible"/>
                                      </p:to>
                                    </p:set>
                                    <p:animEffect transition="in" filter="fade">
                                      <p:cBhvr>
                                        <p:cTn id="111" dur="500"/>
                                        <p:tgtEl>
                                          <p:spTgt spid="39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2" grpId="0" animBg="1"/>
      <p:bldP spid="45" grpId="0" animBg="1"/>
      <p:bldP spid="46" grpId="0" animBg="1"/>
      <p:bldP spid="47" grpId="0" animBg="1"/>
      <p:bldP spid="48" grpId="0" animBg="1"/>
      <p:bldP spid="59" grpId="0" animBg="1"/>
      <p:bldP spid="60" grpId="0" animBg="1"/>
      <p:bldP spid="61" grpId="0" animBg="1"/>
      <p:bldP spid="62" grpId="0" animBg="1"/>
      <p:bldP spid="63" grpId="0" animBg="1"/>
      <p:bldP spid="64" grpId="0" animBg="1"/>
      <p:bldP spid="65" grpId="0" animBg="1"/>
      <p:bldP spid="67" grpId="0" animBg="1"/>
      <p:bldP spid="68" grpId="0" animBg="1"/>
      <p:bldP spid="69" grpId="0" animBg="1"/>
      <p:bldP spid="70" grpId="0" animBg="1"/>
      <p:bldP spid="71" grpId="0" animBg="1"/>
      <p:bldP spid="75" grpId="0" animBg="1"/>
      <p:bldP spid="76" grpId="0" animBg="1"/>
      <p:bldP spid="77" grpId="0" animBg="1"/>
      <p:bldP spid="78" grpId="0" animBg="1"/>
      <p:bldP spid="83" grpId="0" animBg="1"/>
      <p:bldP spid="84" grpId="0" animBg="1"/>
      <p:bldP spid="85" grpId="0" animBg="1"/>
      <p:bldP spid="86" grpId="0" animBg="1"/>
      <p:bldP spid="87" grpId="0" animBg="1"/>
      <p:bldP spid="90" grpId="0" animBg="1"/>
      <p:bldP spid="39947" grpId="0"/>
      <p:bldP spid="399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定价与智能交通系统</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t>6</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67" y="1306680"/>
            <a:ext cx="2921672" cy="1945834"/>
          </a:xfrm>
          <a:prstGeom prst="rect">
            <a:avLst/>
          </a:prstGeom>
        </p:spPr>
      </p:pic>
      <p:sp>
        <p:nvSpPr>
          <p:cNvPr id="2" name="文本框 1"/>
          <p:cNvSpPr txBox="1"/>
          <p:nvPr/>
        </p:nvSpPr>
        <p:spPr>
          <a:xfrm>
            <a:off x="1136246" y="3332045"/>
            <a:ext cx="2782111"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Dynamic </a:t>
            </a:r>
            <a:r>
              <a:rPr lang="en-US" altLang="zh-CN" dirty="0" smtClean="0">
                <a:solidFill>
                  <a:srgbClr val="FF0000"/>
                </a:solidFill>
                <a:latin typeface="Arial" panose="020B0604020202020204" pitchFamily="34" charset="0"/>
                <a:cs typeface="Arial" panose="020B0604020202020204" pitchFamily="34" charset="0"/>
              </a:rPr>
              <a:t>fare</a:t>
            </a:r>
            <a:r>
              <a:rPr lang="en-US" altLang="zh-CN" dirty="0" smtClean="0">
                <a:latin typeface="Arial" panose="020B0604020202020204" pitchFamily="34" charset="0"/>
                <a:cs typeface="Arial" panose="020B0604020202020204" pitchFamily="34" charset="0"/>
              </a:rPr>
              <a:t> pricing</a:t>
            </a:r>
            <a:endParaRPr lang="zh-CN" altLang="en-US"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6608"/>
          <a:stretch/>
        </p:blipFill>
        <p:spPr>
          <a:xfrm>
            <a:off x="5004152" y="1306680"/>
            <a:ext cx="2907595" cy="1945834"/>
          </a:xfrm>
          <a:prstGeom prst="rect">
            <a:avLst/>
          </a:prstGeom>
        </p:spPr>
      </p:pic>
      <p:sp>
        <p:nvSpPr>
          <p:cNvPr id="6" name="矩形 5"/>
          <p:cNvSpPr/>
          <p:nvPr/>
        </p:nvSpPr>
        <p:spPr>
          <a:xfrm>
            <a:off x="5139850" y="3332045"/>
            <a:ext cx="2636197" cy="369332"/>
          </a:xfrm>
          <a:prstGeom prst="rect">
            <a:avLst/>
          </a:prstGeom>
        </p:spPr>
        <p:txBody>
          <a:bodyPr wrap="square">
            <a:spAutoFit/>
          </a:bodyPr>
          <a:lstStyle/>
          <a:p>
            <a:r>
              <a:rPr lang="zh-CN" altLang="en-US" dirty="0">
                <a:latin typeface="Arial" panose="020B0604020202020204" pitchFamily="34" charset="0"/>
                <a:cs typeface="Arial" panose="020B0604020202020204" pitchFamily="34" charset="0"/>
              </a:rPr>
              <a:t>Dynamic </a:t>
            </a:r>
            <a:r>
              <a:rPr lang="zh-CN" altLang="en-US" dirty="0" smtClean="0">
                <a:solidFill>
                  <a:srgbClr val="FF0000"/>
                </a:solidFill>
                <a:latin typeface="Arial" panose="020B0604020202020204" pitchFamily="34" charset="0"/>
                <a:cs typeface="Arial" panose="020B0604020202020204" pitchFamily="34" charset="0"/>
              </a:rPr>
              <a:t>parking</a:t>
            </a:r>
            <a:r>
              <a:rPr lang="zh-CN" altLang="en-US" dirty="0" smtClean="0">
                <a:latin typeface="Arial" panose="020B0604020202020204" pitchFamily="34" charset="0"/>
                <a:cs typeface="Arial" panose="020B0604020202020204" pitchFamily="34" charset="0"/>
              </a:rPr>
              <a:t> pricing</a:t>
            </a:r>
            <a:endParaRPr lang="zh-CN" altLang="en-US"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b="7354"/>
          <a:stretch/>
        </p:blipFill>
        <p:spPr>
          <a:xfrm>
            <a:off x="1066467" y="4017523"/>
            <a:ext cx="2921672" cy="1945532"/>
          </a:xfrm>
          <a:prstGeom prst="rect">
            <a:avLst/>
          </a:prstGeom>
        </p:spPr>
      </p:pic>
      <p:sp>
        <p:nvSpPr>
          <p:cNvPr id="9" name="矩形 8"/>
          <p:cNvSpPr/>
          <p:nvPr/>
        </p:nvSpPr>
        <p:spPr>
          <a:xfrm>
            <a:off x="1066467" y="6064092"/>
            <a:ext cx="3064011"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Dynamic </a:t>
            </a:r>
            <a:r>
              <a:rPr lang="zh-CN" altLang="en-US" dirty="0" smtClean="0">
                <a:solidFill>
                  <a:srgbClr val="FF0000"/>
                </a:solidFill>
                <a:latin typeface="Arial" panose="020B0604020202020204" pitchFamily="34" charset="0"/>
                <a:cs typeface="Arial" panose="020B0604020202020204" pitchFamily="34" charset="0"/>
              </a:rPr>
              <a:t>congestion</a:t>
            </a:r>
            <a:r>
              <a:rPr lang="zh-CN" altLang="en-US" dirty="0" smtClean="0">
                <a:latin typeface="Arial" panose="020B0604020202020204" pitchFamily="34" charset="0"/>
                <a:cs typeface="Arial" panose="020B0604020202020204" pitchFamily="34" charset="0"/>
              </a:rPr>
              <a:t> pricing</a:t>
            </a:r>
            <a:endParaRPr lang="zh-CN" altLang="en-US" dirty="0">
              <a:latin typeface="Arial" panose="020B0604020202020204" pitchFamily="34" charset="0"/>
              <a:cs typeface="Arial" panose="020B0604020202020204" pitchFamily="34" charset="0"/>
            </a:endParaRPr>
          </a:p>
        </p:txBody>
      </p:sp>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12308" r="11973"/>
          <a:stretch/>
        </p:blipFill>
        <p:spPr>
          <a:xfrm>
            <a:off x="5004153" y="4017523"/>
            <a:ext cx="2909898" cy="1945532"/>
          </a:xfrm>
          <a:prstGeom prst="rect">
            <a:avLst/>
          </a:prstGeom>
        </p:spPr>
      </p:pic>
      <p:sp>
        <p:nvSpPr>
          <p:cNvPr id="11" name="矩形 10"/>
          <p:cNvSpPr/>
          <p:nvPr/>
        </p:nvSpPr>
        <p:spPr>
          <a:xfrm>
            <a:off x="5071999" y="6064092"/>
            <a:ext cx="2771897" cy="369332"/>
          </a:xfrm>
          <a:prstGeom prst="rect">
            <a:avLst/>
          </a:prstGeom>
        </p:spPr>
        <p:txBody>
          <a:bodyPr wrap="square">
            <a:spAutoFit/>
          </a:bodyPr>
          <a:lstStyle/>
          <a:p>
            <a:r>
              <a:rPr lang="zh-CN" altLang="en-US" dirty="0">
                <a:latin typeface="Arial" panose="020B0604020202020204" pitchFamily="34" charset="0"/>
                <a:cs typeface="Arial" panose="020B0604020202020204" pitchFamily="34" charset="0"/>
              </a:rPr>
              <a:t>Dynamic </a:t>
            </a:r>
            <a:r>
              <a:rPr lang="zh-CN" altLang="en-US" dirty="0" smtClean="0">
                <a:solidFill>
                  <a:srgbClr val="FF0000"/>
                </a:solidFill>
                <a:latin typeface="Arial" panose="020B0604020202020204" pitchFamily="34" charset="0"/>
                <a:cs typeface="Arial" panose="020B0604020202020204" pitchFamily="34" charset="0"/>
              </a:rPr>
              <a:t>charging</a:t>
            </a:r>
            <a:r>
              <a:rPr lang="zh-CN" altLang="en-US" dirty="0" smtClean="0">
                <a:latin typeface="Arial" panose="020B0604020202020204" pitchFamily="34" charset="0"/>
                <a:cs typeface="Arial" panose="020B0604020202020204" pitchFamily="34" charset="0"/>
              </a:rPr>
              <a:t> pricing</a:t>
            </a:r>
            <a:endParaRPr lang="zh-CN" altLang="en-US" dirty="0">
              <a:latin typeface="Arial" panose="020B0604020202020204" pitchFamily="34" charset="0"/>
              <a:cs typeface="Arial" panose="020B0604020202020204" pitchFamily="34" charset="0"/>
            </a:endParaRPr>
          </a:p>
        </p:txBody>
      </p:sp>
      <p:sp>
        <p:nvSpPr>
          <p:cNvPr id="3" name="矩形 2"/>
          <p:cNvSpPr/>
          <p:nvPr/>
        </p:nvSpPr>
        <p:spPr>
          <a:xfrm>
            <a:off x="4640094" y="3822970"/>
            <a:ext cx="3618689" cy="27529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4944329"/>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高</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速发展的电动汽车市场</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250" y="1099238"/>
            <a:ext cx="2934943" cy="1380742"/>
          </a:xfrm>
          <a:prstGeom prst="rect">
            <a:avLst/>
          </a:prstGeom>
        </p:spPr>
      </p:pic>
      <p:grpSp>
        <p:nvGrpSpPr>
          <p:cNvPr id="28" name="组合 27"/>
          <p:cNvGrpSpPr/>
          <p:nvPr/>
        </p:nvGrpSpPr>
        <p:grpSpPr>
          <a:xfrm>
            <a:off x="4227386" y="1210592"/>
            <a:ext cx="4300319" cy="1158033"/>
            <a:chOff x="8030484" y="1701366"/>
            <a:chExt cx="3296542" cy="1158033"/>
          </a:xfrm>
        </p:grpSpPr>
        <p:sp>
          <p:nvSpPr>
            <p:cNvPr id="29" name="文本框 28"/>
            <p:cNvSpPr txBox="1"/>
            <p:nvPr/>
          </p:nvSpPr>
          <p:spPr>
            <a:xfrm>
              <a:off x="8030484" y="2046869"/>
              <a:ext cx="3296542" cy="812530"/>
            </a:xfrm>
            <a:prstGeom prst="rect">
              <a:avLst/>
            </a:prstGeom>
            <a:noFill/>
            <a:ln w="19050">
              <a:solidFill>
                <a:schemeClr val="bg2">
                  <a:lumMod val="7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0" indent="-171450" defTabSz="914400">
                <a:lnSpc>
                  <a:spcPct val="130000"/>
                </a:lnSpc>
                <a:buFont typeface="Arial" panose="020B0604020202020204" pitchFamily="34" charset="0"/>
                <a:buChar char="•"/>
                <a:defRPr/>
              </a:pPr>
              <a:r>
                <a:rPr kumimoji="0" lang="zh-CN" altLang="en-US"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rPr>
                <a:t>相比传统的燃料汽车有很多优点：环保、节能等等。</a:t>
              </a:r>
              <a:endParaRPr kumimoji="0" lang="en-US" altLang="zh-CN"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endParaRPr>
            </a:p>
            <a:p>
              <a:pPr marL="171450" lvl="0" indent="-171450" defTabSz="914400">
                <a:lnSpc>
                  <a:spcPct val="130000"/>
                </a:lnSpc>
                <a:buFont typeface="Arial" panose="020B0604020202020204" pitchFamily="34" charset="0"/>
                <a:buChar char="•"/>
                <a:defRPr/>
              </a:pP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一种解决</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全球范围内日益严重的</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能源危机的有</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前景</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的交通方案，已经吸引了很多国家的广泛关注</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
              </a: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30" name="文本框 29"/>
            <p:cNvSpPr txBox="1"/>
            <p:nvPr/>
          </p:nvSpPr>
          <p:spPr>
            <a:xfrm>
              <a:off x="8030484" y="1701366"/>
              <a:ext cx="2654020" cy="338554"/>
            </a:xfrm>
            <a:prstGeom prst="rect">
              <a:avLst/>
            </a:prstGeom>
            <a:solidFill>
              <a:schemeClr val="bg2">
                <a:lumMod val="90000"/>
              </a:schemeClr>
            </a:solidFill>
            <a:ln w="19050">
              <a:solidFill>
                <a:schemeClr val="bg2">
                  <a:lumMod val="7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1" dirty="0">
                  <a:latin typeface="Arial" panose="020B0604020202020204" pitchFamily="34" charset="0"/>
                  <a:cs typeface="Arial" panose="020B0604020202020204" pitchFamily="34" charset="0"/>
                </a:rPr>
                <a:t>Electric </a:t>
              </a:r>
              <a:r>
                <a:rPr lang="en-US" altLang="zh-CN" sz="1600" b="1" dirty="0" smtClean="0">
                  <a:latin typeface="Arial" panose="020B0604020202020204" pitchFamily="34" charset="0"/>
                  <a:cs typeface="Arial" panose="020B0604020202020204" pitchFamily="34" charset="0"/>
                </a:rPr>
                <a:t>Vehicles</a:t>
              </a:r>
              <a:r>
                <a:rPr lang="zh-CN" altLang="en-US" sz="1600" b="1" dirty="0" smtClean="0"/>
                <a:t>（</a:t>
              </a:r>
              <a:r>
                <a:rPr lang="zh-CN" altLang="en-US" sz="1600" b="1" dirty="0" smtClean="0">
                  <a:latin typeface="微软雅黑" panose="020B0503020204020204" pitchFamily="34" charset="-122"/>
                  <a:ea typeface="微软雅黑" panose="020B0503020204020204" pitchFamily="34" charset="-122"/>
                </a:rPr>
                <a:t>电动汽车</a:t>
              </a:r>
              <a:r>
                <a:rPr lang="zh-CN" altLang="en-US" sz="1600" b="1" dirty="0" smtClean="0">
                  <a:latin typeface="Arial" panose="020B0604020202020204" pitchFamily="34" charset="0"/>
                  <a:cs typeface="Arial" panose="020B0604020202020204" pitchFamily="34" charset="0"/>
                </a:rPr>
                <a:t>，</a:t>
              </a:r>
              <a:r>
                <a:rPr lang="en-US" altLang="zh-CN" sz="1600" b="1" dirty="0" smtClean="0">
                  <a:latin typeface="Arial" panose="020B0604020202020204" pitchFamily="34" charset="0"/>
                  <a:cs typeface="Arial" panose="020B0604020202020204" pitchFamily="34" charset="0"/>
                </a:rPr>
                <a:t>EV</a:t>
              </a:r>
              <a:r>
                <a:rPr lang="zh-CN" altLang="en-US" sz="1600" b="1" dirty="0" smtClean="0"/>
                <a:t>）</a:t>
              </a:r>
              <a:endParaRPr lang="zh-CN" altLang="en-US" sz="1600" b="1" dirty="0"/>
            </a:p>
          </p:txBody>
        </p:sp>
      </p:grpSp>
      <p:sp>
        <p:nvSpPr>
          <p:cNvPr id="17" name="文本框 16"/>
          <p:cNvSpPr txBox="1"/>
          <p:nvPr/>
        </p:nvSpPr>
        <p:spPr>
          <a:xfrm>
            <a:off x="1462084" y="4891947"/>
            <a:ext cx="244663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我国电动汽车产销量图</a:t>
            </a:r>
            <a:endParaRPr lang="zh-CN" altLang="en-US" sz="1600" dirty="0">
              <a:latin typeface="微软雅黑" panose="020B0503020204020204" pitchFamily="34" charset="-122"/>
              <a:ea typeface="微软雅黑" panose="020B0503020204020204" pitchFamily="34" charset="-122"/>
            </a:endParaRPr>
          </a:p>
        </p:txBody>
      </p:sp>
      <p:sp>
        <p:nvSpPr>
          <p:cNvPr id="41" name="圆角矩形 86"/>
          <p:cNvSpPr/>
          <p:nvPr/>
        </p:nvSpPr>
        <p:spPr>
          <a:xfrm>
            <a:off x="576263" y="5457432"/>
            <a:ext cx="8043569" cy="1024820"/>
          </a:xfrm>
          <a:prstGeom prst="roundRect">
            <a:avLst>
              <a:gd name="adj" fmla="val 11014"/>
            </a:avLst>
          </a:prstGeom>
          <a:solidFill>
            <a:schemeClr val="bg1"/>
          </a:solidFill>
          <a:ln w="57150">
            <a:solidFill>
              <a:srgbClr val="02409A"/>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smtClean="0">
                <a:ln w="0"/>
                <a:solidFill>
                  <a:srgbClr val="FF0000"/>
                </a:solidFill>
                <a:latin typeface="黑体" panose="02010609060101010101" pitchFamily="49" charset="-122"/>
                <a:ea typeface="黑体" panose="02010609060101010101" pitchFamily="49" charset="-122"/>
                <a:cs typeface="Times New Roman" panose="02020603050405020304" pitchFamily="18" charset="0"/>
              </a:rPr>
              <a:t>高速发展的电动汽车</a:t>
            </a:r>
            <a:r>
              <a:rPr lang="zh-CN" altLang="en-US" sz="2000" b="1" dirty="0">
                <a:ln w="0"/>
                <a:solidFill>
                  <a:srgbClr val="FF0000"/>
                </a:solidFill>
                <a:latin typeface="黑体" panose="02010609060101010101" pitchFamily="49" charset="-122"/>
                <a:ea typeface="黑体" panose="02010609060101010101" pitchFamily="49" charset="-122"/>
                <a:cs typeface="Times New Roman" panose="02020603050405020304" pitchFamily="18" charset="0"/>
              </a:rPr>
              <a:t>产业</a:t>
            </a:r>
            <a:r>
              <a:rPr lang="zh-CN" altLang="en-US"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rPr>
              <a:t>促进了电动汽车公共充电设施的</a:t>
            </a:r>
            <a:endParaRPr lang="en-US" altLang="zh-CN"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150000"/>
              </a:lnSpc>
            </a:pPr>
            <a:r>
              <a:rPr lang="zh-CN" altLang="en-US"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rPr>
              <a:t>大量部署，</a:t>
            </a:r>
            <a:r>
              <a:rPr lang="zh-CN" altLang="en-US" sz="2000" b="1" dirty="0">
                <a:ln w="0"/>
                <a:solidFill>
                  <a:schemeClr val="tx1"/>
                </a:solidFill>
                <a:latin typeface="黑体" panose="02010609060101010101" pitchFamily="49" charset="-122"/>
                <a:ea typeface="黑体" panose="02010609060101010101" pitchFamily="49" charset="-122"/>
                <a:cs typeface="Times New Roman" panose="02020603050405020304" pitchFamily="18" charset="0"/>
              </a:rPr>
              <a:t>也</a:t>
            </a:r>
            <a:r>
              <a:rPr lang="zh-CN" altLang="en-US"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rPr>
              <a:t>出现了越来越多的充电运营公司</a:t>
            </a:r>
            <a:endParaRPr lang="zh-CN" altLang="en-US" sz="2000" b="1" dirty="0">
              <a:ln w="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8" name="文本框 17"/>
          <p:cNvSpPr txBox="1"/>
          <p:nvPr/>
        </p:nvSpPr>
        <p:spPr>
          <a:xfrm>
            <a:off x="5568114" y="4891947"/>
            <a:ext cx="2246101"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全球</a:t>
            </a:r>
            <a:r>
              <a:rPr lang="zh-CN" altLang="en-US" sz="1600" dirty="0" smtClean="0">
                <a:latin typeface="微软雅黑" panose="020B0503020204020204" pitchFamily="34" charset="-122"/>
                <a:ea typeface="微软雅黑" panose="020B0503020204020204" pitchFamily="34" charset="-122"/>
              </a:rPr>
              <a:t>电动汽车保有量图</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63" y="2403891"/>
            <a:ext cx="4472273" cy="2487332"/>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0391" y="2479981"/>
            <a:ext cx="4061548" cy="2335152"/>
          </a:xfrm>
          <a:prstGeom prst="rect">
            <a:avLst/>
          </a:prstGeom>
        </p:spPr>
      </p:pic>
    </p:spTree>
    <p:extLst>
      <p:ext uri="{BB962C8B-B14F-4D97-AF65-F5344CB8AC3E}">
        <p14:creationId xmlns:p14="http://schemas.microsoft.com/office/powerpoint/2010/main" val="333363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电动汽车充电运营公司</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8</a:t>
            </a:fld>
            <a:endParaRPr lang="zh-CN" altLang="en-US" dirty="0"/>
          </a:p>
        </p:txBody>
      </p:sp>
      <p:pic>
        <p:nvPicPr>
          <p:cNvPr id="12" name="图片 11"/>
          <p:cNvPicPr>
            <a:picLocks noChangeAspect="1"/>
          </p:cNvPicPr>
          <p:nvPr/>
        </p:nvPicPr>
        <p:blipFill>
          <a:blip r:embed="rId3"/>
          <a:stretch>
            <a:fillRect/>
          </a:stretch>
        </p:blipFill>
        <p:spPr>
          <a:xfrm>
            <a:off x="5208934" y="2343882"/>
            <a:ext cx="3306416" cy="1892187"/>
          </a:xfrm>
          <a:prstGeom prst="rect">
            <a:avLst/>
          </a:prstGeom>
        </p:spPr>
      </p:pic>
      <p:sp>
        <p:nvSpPr>
          <p:cNvPr id="2" name="文本框 1"/>
          <p:cNvSpPr txBox="1"/>
          <p:nvPr/>
        </p:nvSpPr>
        <p:spPr>
          <a:xfrm>
            <a:off x="5750873" y="4251458"/>
            <a:ext cx="250418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国内历年充电站保有量图</a:t>
            </a:r>
            <a:endParaRPr lang="zh-CN" altLang="en-US" sz="1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54" y="1006475"/>
            <a:ext cx="2093023" cy="1406512"/>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8638" y="1212723"/>
            <a:ext cx="1164638" cy="1123875"/>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69504" y="1421465"/>
            <a:ext cx="2292187" cy="665173"/>
          </a:xfrm>
          <a:prstGeom prst="rect">
            <a:avLst/>
          </a:prstGeom>
        </p:spPr>
      </p:pic>
      <p:sp>
        <p:nvSpPr>
          <p:cNvPr id="39" name="文本框 38"/>
          <p:cNvSpPr txBox="1"/>
          <p:nvPr/>
        </p:nvSpPr>
        <p:spPr>
          <a:xfrm>
            <a:off x="5066270" y="4585910"/>
            <a:ext cx="3449080" cy="184011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随着电动汽车数量</a:t>
            </a:r>
            <a:r>
              <a:rPr lang="zh-CN" altLang="en-US" sz="1600" dirty="0">
                <a:solidFill>
                  <a:srgbClr val="FF0000"/>
                </a:solidFill>
                <a:latin typeface="微软雅黑" panose="020B0503020204020204" pitchFamily="34" charset="-122"/>
                <a:ea typeface="微软雅黑" panose="020B0503020204020204" pitchFamily="34" charset="-122"/>
              </a:rPr>
              <a:t>越来越多</a:t>
            </a:r>
            <a:r>
              <a:rPr lang="zh-CN" altLang="en-US" sz="1600" dirty="0">
                <a:latin typeface="微软雅黑" panose="020B0503020204020204" pitchFamily="34" charset="-122"/>
                <a:ea typeface="微软雅黑" panose="020B0503020204020204" pitchFamily="34" charset="-122"/>
              </a:rPr>
              <a:t>，充电站的数量也随之</a:t>
            </a:r>
            <a:r>
              <a:rPr lang="zh-CN" altLang="en-US" sz="1600" dirty="0">
                <a:solidFill>
                  <a:srgbClr val="FF0000"/>
                </a:solidFill>
                <a:latin typeface="微软雅黑" panose="020B0503020204020204" pitchFamily="34" charset="-122"/>
                <a:ea typeface="微软雅黑" panose="020B0503020204020204" pitchFamily="34" charset="-122"/>
              </a:rPr>
              <a:t>不断</a:t>
            </a:r>
            <a:r>
              <a:rPr lang="zh-CN" altLang="en-US" sz="1600" dirty="0" smtClean="0">
                <a:solidFill>
                  <a:srgbClr val="FF0000"/>
                </a:solidFill>
                <a:latin typeface="微软雅黑" panose="020B0503020204020204" pitchFamily="34" charset="-122"/>
                <a:ea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越来越多的公司在城市里面</a:t>
            </a:r>
            <a:r>
              <a:rPr lang="zh-CN" altLang="en-US" sz="1600" dirty="0">
                <a:latin typeface="微软雅黑" panose="020B0503020204020204" pitchFamily="34" charset="-122"/>
                <a:ea typeface="微软雅黑" panose="020B0503020204020204" pitchFamily="34" charset="-122"/>
              </a:rPr>
              <a:t>部署充电站</a:t>
            </a:r>
            <a:r>
              <a:rPr lang="zh-CN" altLang="en-US" sz="1600" dirty="0" smtClean="0">
                <a:latin typeface="微软雅黑" panose="020B0503020204020204" pitchFamily="34" charset="-122"/>
                <a:ea typeface="微软雅黑" panose="020B0503020204020204" pitchFamily="34" charset="-122"/>
              </a:rPr>
              <a:t>，运营</a:t>
            </a:r>
            <a:r>
              <a:rPr lang="zh-CN" altLang="en-US" sz="1600" dirty="0">
                <a:latin typeface="微软雅黑" panose="020B0503020204020204" pitchFamily="34" charset="-122"/>
                <a:ea typeface="微软雅黑" panose="020B0503020204020204" pitchFamily="34" charset="-122"/>
              </a:rPr>
              <a:t>自己的</a:t>
            </a:r>
            <a:r>
              <a:rPr lang="zh-CN" altLang="en-US" sz="1600" dirty="0">
                <a:solidFill>
                  <a:srgbClr val="FF0000"/>
                </a:solidFill>
                <a:latin typeface="微软雅黑" panose="020B0503020204020204" pitchFamily="34" charset="-122"/>
                <a:ea typeface="微软雅黑" panose="020B0503020204020204" pitchFamily="34" charset="-122"/>
              </a:rPr>
              <a:t>充电</a:t>
            </a:r>
            <a:r>
              <a:rPr lang="zh-CN" altLang="en-US" sz="1600" dirty="0" smtClean="0">
                <a:solidFill>
                  <a:srgbClr val="FF0000"/>
                </a:solidFill>
                <a:latin typeface="微软雅黑" panose="020B0503020204020204" pitchFamily="34" charset="-122"/>
                <a:ea typeface="微软雅黑" panose="020B0503020204020204" pitchFamily="34" charset="-122"/>
              </a:rPr>
              <a:t>业务</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不同的充电运营公司之间存在着</a:t>
            </a:r>
            <a:r>
              <a:rPr lang="zh-CN" altLang="en-US" sz="1600" dirty="0" smtClean="0">
                <a:solidFill>
                  <a:srgbClr val="FF0000"/>
                </a:solidFill>
                <a:latin typeface="微软雅黑" panose="020B0503020204020204" pitchFamily="34" charset="-122"/>
                <a:ea typeface="微软雅黑" panose="020B0503020204020204" pitchFamily="34" charset="-122"/>
              </a:rPr>
              <a:t>商业竞争，</a:t>
            </a:r>
            <a:r>
              <a:rPr lang="zh-CN" altLang="en-US" sz="1600" dirty="0" smtClean="0">
                <a:latin typeface="微软雅黑" panose="020B0503020204020204" pitchFamily="34" charset="-122"/>
                <a:ea typeface="微软雅黑" panose="020B0503020204020204" pitchFamily="34" charset="-122"/>
              </a:rPr>
              <a:t>都想</a:t>
            </a:r>
            <a:r>
              <a:rPr lang="zh-CN" altLang="en-US" sz="1600" dirty="0" smtClean="0">
                <a:solidFill>
                  <a:srgbClr val="FF0000"/>
                </a:solidFill>
                <a:latin typeface="微软雅黑" panose="020B0503020204020204" pitchFamily="34" charset="-122"/>
                <a:ea typeface="微软雅黑" panose="020B0503020204020204" pitchFamily="34" charset="-122"/>
              </a:rPr>
              <a:t>最大化收益</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7" cstate="print">
            <a:extLst>
              <a:ext uri="{28A0092B-C50C-407E-A947-70E740481C1C}">
                <a14:useLocalDpi xmlns:a14="http://schemas.microsoft.com/office/drawing/2010/main" val="0"/>
              </a:ext>
            </a:extLst>
          </a:blip>
          <a:srcRect t="2692" b="25495"/>
          <a:stretch/>
        </p:blipFill>
        <p:spPr>
          <a:xfrm>
            <a:off x="933654" y="2815470"/>
            <a:ext cx="3879911" cy="3540881"/>
          </a:xfrm>
          <a:prstGeom prst="rect">
            <a:avLst/>
          </a:prstGeom>
        </p:spPr>
      </p:pic>
      <p:sp>
        <p:nvSpPr>
          <p:cNvPr id="27" name="五边形 26"/>
          <p:cNvSpPr/>
          <p:nvPr/>
        </p:nvSpPr>
        <p:spPr>
          <a:xfrm>
            <a:off x="933654" y="2470416"/>
            <a:ext cx="2310060" cy="341183"/>
          </a:xfrm>
          <a:prstGeom prst="homePlat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江宁区充电站分布图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95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充电运营市场</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9</a:t>
            </a:fld>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793" y="1053131"/>
            <a:ext cx="5160060" cy="2554372"/>
          </a:xfrm>
          <a:prstGeom prst="rect">
            <a:avLst/>
          </a:prstGeom>
        </p:spPr>
      </p:pic>
      <p:grpSp>
        <p:nvGrpSpPr>
          <p:cNvPr id="21" name="组合 20">
            <a:extLst>
              <a:ext uri="{FF2B5EF4-FFF2-40B4-BE49-F238E27FC236}">
                <a16:creationId xmlns:a16="http://schemas.microsoft.com/office/drawing/2014/main" id="{5C675A90-C336-41E4-B909-ACF521F8CBE5}"/>
              </a:ext>
            </a:extLst>
          </p:cNvPr>
          <p:cNvGrpSpPr/>
          <p:nvPr/>
        </p:nvGrpSpPr>
        <p:grpSpPr>
          <a:xfrm>
            <a:off x="708676" y="1325091"/>
            <a:ext cx="1924017" cy="1759021"/>
            <a:chOff x="4877087" y="3728763"/>
            <a:chExt cx="1805226" cy="3300215"/>
          </a:xfrm>
        </p:grpSpPr>
        <p:sp>
          <p:nvSpPr>
            <p:cNvPr id="22" name="文本框 21">
              <a:extLst>
                <a:ext uri="{FF2B5EF4-FFF2-40B4-BE49-F238E27FC236}">
                  <a16:creationId xmlns:a16="http://schemas.microsoft.com/office/drawing/2014/main" id="{D033C949-C956-4DF2-98F1-913B1AF8DD02}"/>
                </a:ext>
              </a:extLst>
            </p:cNvPr>
            <p:cNvSpPr txBox="1"/>
            <p:nvPr/>
          </p:nvSpPr>
          <p:spPr>
            <a:xfrm>
              <a:off x="4877087" y="3728763"/>
              <a:ext cx="1418646" cy="750673"/>
            </a:xfrm>
            <a:prstGeom prst="rect">
              <a:avLst/>
            </a:prstGeom>
            <a:solidFill>
              <a:srgbClr val="0070C0"/>
            </a:solidFill>
            <a:ln w="28575">
              <a:solidFill>
                <a:srgbClr val="0070C0"/>
              </a:solidFill>
            </a:ln>
            <a:effectLst>
              <a:glow rad="63500">
                <a:schemeClr val="accent3">
                  <a:satMod val="175000"/>
                  <a:alpha val="40000"/>
                </a:schemeClr>
              </a:glow>
            </a:effectLst>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市场参与者：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863A93F-1C74-424B-997C-28096DE7042F}"/>
                </a:ext>
              </a:extLst>
            </p:cNvPr>
            <p:cNvSpPr txBox="1"/>
            <p:nvPr/>
          </p:nvSpPr>
          <p:spPr>
            <a:xfrm>
              <a:off x="4877087" y="4517115"/>
              <a:ext cx="1805226" cy="2511863"/>
            </a:xfrm>
            <a:prstGeom prst="rect">
              <a:avLst/>
            </a:prstGeom>
            <a:noFill/>
            <a:ln w="28575">
              <a:solidFill>
                <a:schemeClr val="accent1">
                  <a:lumMod val="60000"/>
                  <a:lumOff val="40000"/>
                </a:schemeClr>
              </a:solidFill>
            </a:ln>
          </p:spPr>
          <p:txBody>
            <a:bodyPr wrap="square" rtlCol="0">
              <a:spAutoFit/>
            </a:bodyPr>
            <a:lstStyle/>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充电运营公司</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电动汽车</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充电站</a:t>
              </a:r>
              <a:endParaRPr lang="en-US" altLang="zh-CN" dirty="0" smtClean="0">
                <a:latin typeface="微软雅黑" panose="020B0503020204020204" pitchFamily="34" charset="-122"/>
                <a:ea typeface="微软雅黑" panose="020B0503020204020204" pitchFamily="34" charset="-122"/>
              </a:endParaRPr>
            </a:p>
          </p:txBody>
        </p:sp>
      </p:grpSp>
      <p:sp>
        <p:nvSpPr>
          <p:cNvPr id="13" name="右箭头 12"/>
          <p:cNvSpPr/>
          <p:nvPr/>
        </p:nvSpPr>
        <p:spPr>
          <a:xfrm>
            <a:off x="2992746" y="2090519"/>
            <a:ext cx="647098" cy="462013"/>
          </a:xfrm>
          <a:prstGeom prst="rightArrow">
            <a:avLst>
              <a:gd name="adj1" fmla="val 50000"/>
              <a:gd name="adj2" fmla="val 447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49263" y="3773763"/>
            <a:ext cx="3907857" cy="365760"/>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电动汽车和充电站之间存在交互</a:t>
            </a:r>
            <a:endParaRPr lang="zh-CN" altLang="en-US"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786" y="4427628"/>
            <a:ext cx="2318067" cy="1390840"/>
          </a:xfrm>
          <a:prstGeom prst="rect">
            <a:avLst/>
          </a:prstGeom>
        </p:spPr>
      </p:pic>
      <p:cxnSp>
        <p:nvCxnSpPr>
          <p:cNvPr id="29" name="直接箭头连接符 28"/>
          <p:cNvCxnSpPr/>
          <p:nvPr/>
        </p:nvCxnSpPr>
        <p:spPr>
          <a:xfrm flipH="1">
            <a:off x="2992746" y="5337894"/>
            <a:ext cx="3436040" cy="1"/>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263" y="4427628"/>
            <a:ext cx="2360405" cy="1575570"/>
          </a:xfrm>
          <a:prstGeom prst="rect">
            <a:avLst/>
          </a:prstGeom>
        </p:spPr>
      </p:pic>
      <p:sp>
        <p:nvSpPr>
          <p:cNvPr id="40" name="圆角矩形 39"/>
          <p:cNvSpPr/>
          <p:nvPr/>
        </p:nvSpPr>
        <p:spPr>
          <a:xfrm>
            <a:off x="3639844" y="5515801"/>
            <a:ext cx="2331398" cy="723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电动汽车车主如何</a:t>
            </a:r>
            <a:r>
              <a:rPr lang="zh-CN" altLang="en-US" sz="1600" dirty="0">
                <a:solidFill>
                  <a:srgbClr val="FFFF00"/>
                </a:solidFill>
                <a:latin typeface="微软雅黑" panose="020B0503020204020204" pitchFamily="34" charset="-122"/>
                <a:ea typeface="微软雅黑" panose="020B0503020204020204" pitchFamily="34" charset="-122"/>
              </a:rPr>
              <a:t>选择充电站</a:t>
            </a:r>
            <a:r>
              <a:rPr lang="zh-CN" altLang="en-US"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3011996" y="5180198"/>
            <a:ext cx="3436040" cy="0"/>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3639845" y="4203094"/>
            <a:ext cx="2331398" cy="79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dirty="0" smtClean="0">
                <a:latin typeface="微软雅黑" panose="020B0503020204020204" pitchFamily="34" charset="-122"/>
                <a:ea typeface="微软雅黑" panose="020B0503020204020204" pitchFamily="34" charset="-122"/>
              </a:rPr>
              <a:t>充电运营公司如何定价</a:t>
            </a:r>
            <a:r>
              <a:rPr lang="zh-CN" altLang="en-US" sz="1600" dirty="0" smtClean="0">
                <a:solidFill>
                  <a:srgbClr val="FFFF00"/>
                </a:solidFill>
                <a:latin typeface="微软雅黑" panose="020B0503020204020204" pitchFamily="34" charset="-122"/>
                <a:ea typeface="微软雅黑" panose="020B0503020204020204" pitchFamily="34" charset="-122"/>
              </a:rPr>
              <a:t>激励汽车前来充电</a:t>
            </a:r>
            <a:r>
              <a:rPr lang="zh-CN" altLang="en-US" sz="160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5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0" grpId="0" animBg="1"/>
      <p:bldP spid="4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57763</TotalTime>
  <Words>2425</Words>
  <Application>Microsoft Office PowerPoint</Application>
  <PresentationFormat>全屏显示(4:3)</PresentationFormat>
  <Paragraphs>351</Paragraphs>
  <Slides>28</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MS Gothic</vt:lpstr>
      <vt:lpstr>等线</vt:lpstr>
      <vt:lpstr>等线</vt:lpstr>
      <vt:lpstr>等线 Light</vt:lpstr>
      <vt:lpstr>黑体</vt:lpstr>
      <vt:lpstr>宋体</vt:lpstr>
      <vt:lpstr>微软雅黑</vt:lpstr>
      <vt:lpstr>Arial</vt:lpstr>
      <vt:lpstr>Calibri</vt:lpstr>
      <vt:lpstr>Calibri Light</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Windows 用户</cp:lastModifiedBy>
  <cp:revision>3261</cp:revision>
  <dcterms:created xsi:type="dcterms:W3CDTF">2018-12-04T05:33:03Z</dcterms:created>
  <dcterms:modified xsi:type="dcterms:W3CDTF">2021-05-13T07:22:35Z</dcterms:modified>
</cp:coreProperties>
</file>