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7" r:id="rId2"/>
  </p:sldMasterIdLst>
  <p:notesMasterIdLst>
    <p:notesMasterId r:id="rId20"/>
  </p:notesMasterIdLst>
  <p:handoutMasterIdLst>
    <p:handoutMasterId r:id="rId21"/>
  </p:handoutMasterIdLst>
  <p:sldIdLst>
    <p:sldId id="523" r:id="rId3"/>
    <p:sldId id="304" r:id="rId4"/>
    <p:sldId id="522" r:id="rId5"/>
    <p:sldId id="586" r:id="rId6"/>
    <p:sldId id="573" r:id="rId7"/>
    <p:sldId id="574" r:id="rId8"/>
    <p:sldId id="575" r:id="rId9"/>
    <p:sldId id="576" r:id="rId10"/>
    <p:sldId id="577" r:id="rId11"/>
    <p:sldId id="579" r:id="rId12"/>
    <p:sldId id="580" r:id="rId13"/>
    <p:sldId id="581" r:id="rId14"/>
    <p:sldId id="582" r:id="rId15"/>
    <p:sldId id="583" r:id="rId16"/>
    <p:sldId id="584" r:id="rId17"/>
    <p:sldId id="585" r:id="rId18"/>
    <p:sldId id="527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E784DC63-9A47-4B17-8E6B-73E505EE63F6}">
          <p14:sldIdLst>
            <p14:sldId id="523"/>
          </p14:sldIdLst>
        </p14:section>
        <p14:section name="目录" id="{D3C2D7EC-0F97-40D5-844C-839BA5840E61}">
          <p14:sldIdLst>
            <p14:sldId id="304"/>
            <p14:sldId id="522"/>
            <p14:sldId id="586"/>
            <p14:sldId id="573"/>
            <p14:sldId id="574"/>
            <p14:sldId id="575"/>
            <p14:sldId id="576"/>
            <p14:sldId id="577"/>
            <p14:sldId id="579"/>
            <p14:sldId id="580"/>
            <p14:sldId id="581"/>
            <p14:sldId id="582"/>
            <p14:sldId id="583"/>
            <p14:sldId id="584"/>
            <p14:sldId id="585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50" userDrawn="1">
          <p15:clr>
            <a:srgbClr val="A4A3A4"/>
          </p15:clr>
        </p15:guide>
        <p15:guide id="4" pos="6630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31" userDrawn="1">
          <p15:clr>
            <a:srgbClr val="A4A3A4"/>
          </p15:clr>
        </p15:guide>
        <p15:guide id="7" orient="horz" pos="3952" userDrawn="1">
          <p15:clr>
            <a:srgbClr val="A4A3A4"/>
          </p15:clr>
        </p15:guide>
        <p15:guide id="8" orient="horz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叶 丁" initials="叶" lastIdx="2" clrIdx="0">
    <p:extLst>
      <p:ext uri="{19B8F6BF-5375-455C-9EA6-DF929625EA0E}">
        <p15:presenceInfo xmlns:p15="http://schemas.microsoft.com/office/powerpoint/2012/main" userId="7525c676c6ae86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7D2B"/>
    <a:srgbClr val="505122"/>
    <a:srgbClr val="817222"/>
    <a:srgbClr val="515223"/>
    <a:srgbClr val="FECD54"/>
    <a:srgbClr val="9A8B3D"/>
    <a:srgbClr val="141213"/>
    <a:srgbClr val="D3D1D2"/>
    <a:srgbClr val="56565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59" autoAdjust="0"/>
    <p:restoredTop sz="71848" autoAdjust="0"/>
  </p:normalViewPr>
  <p:slideViewPr>
    <p:cSldViewPr snapToGrid="0" showGuides="1">
      <p:cViewPr varScale="1">
        <p:scale>
          <a:sx n="63" d="100"/>
          <a:sy n="63" d="100"/>
        </p:scale>
        <p:origin x="1099" y="68"/>
      </p:cViewPr>
      <p:guideLst>
        <p:guide orient="horz" pos="2273"/>
        <p:guide pos="3840"/>
        <p:guide pos="1050"/>
        <p:guide pos="6630"/>
        <p:guide orient="horz" pos="648"/>
        <p:guide orient="horz" pos="731"/>
        <p:guide orient="horz" pos="3952"/>
        <p:guide orient="horz"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88"/>
    </p:cViewPr>
  </p:sorterViewPr>
  <p:notesViewPr>
    <p:cSldViewPr snapToGrid="0" showGuides="1">
      <p:cViewPr varScale="1">
        <p:scale>
          <a:sx n="47" d="100"/>
          <a:sy n="47" d="100"/>
        </p:scale>
        <p:origin x="1924" y="56"/>
      </p:cViewPr>
      <p:guideLst/>
    </p:cSldViewPr>
  </p:notesViewPr>
  <p:gridSpacing cx="46800" cy="46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8C176BC-2537-496C-92BE-280C92B96E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32F750-D334-4736-B10E-0035158269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1325C-51CE-41A1-8630-1A52C13085BB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9A2961-3AD5-4B21-AA67-7500903979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9F27F7-0D80-46EC-B423-14DAAD04B5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E3C29-C726-4695-AB77-50247DBF3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40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B8505-E7BC-4327-812D-12C5E82484FC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1B729-817F-448C-AF52-5327A9569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zh-CN" altLang="en-US" b="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90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56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824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638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454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782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9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545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01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31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267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64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幻灯片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箭头: 五边形 46">
            <a:extLst>
              <a:ext uri="{FF2B5EF4-FFF2-40B4-BE49-F238E27FC236}">
                <a16:creationId xmlns:a16="http://schemas.microsoft.com/office/drawing/2014/main" id="{E27F0E8A-FBE3-41B6-A56B-7A14F7AAA7BA}"/>
              </a:ext>
            </a:extLst>
          </p:cNvPr>
          <p:cNvSpPr/>
          <p:nvPr userDrawn="1"/>
        </p:nvSpPr>
        <p:spPr>
          <a:xfrm rot="5400000">
            <a:off x="-1070579" y="2025798"/>
            <a:ext cx="6858002" cy="2806406"/>
          </a:xfrm>
          <a:prstGeom prst="homePlate">
            <a:avLst>
              <a:gd name="adj" fmla="val 322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AB9554-0968-7F4C-B17C-055427BAAC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42" y="2263721"/>
            <a:ext cx="2330560" cy="233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5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长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EF621E98-351F-489A-ADCE-3FC79FDE6DDD}"/>
              </a:ext>
            </a:extLst>
          </p:cNvPr>
          <p:cNvSpPr/>
          <p:nvPr userDrawn="1"/>
        </p:nvSpPr>
        <p:spPr>
          <a:xfrm rot="19659736">
            <a:off x="-59387" y="6355211"/>
            <a:ext cx="1593667" cy="240022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五边形 24">
            <a:extLst>
              <a:ext uri="{FF2B5EF4-FFF2-40B4-BE49-F238E27FC236}">
                <a16:creationId xmlns:a16="http://schemas.microsoft.com/office/drawing/2014/main" id="{C25A5A92-C8E6-4CA8-AB93-8B885C5EA989}"/>
              </a:ext>
            </a:extLst>
          </p:cNvPr>
          <p:cNvSpPr/>
          <p:nvPr userDrawn="1"/>
        </p:nvSpPr>
        <p:spPr>
          <a:xfrm rot="19659736">
            <a:off x="501875" y="5626509"/>
            <a:ext cx="1198809" cy="202681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五边形 25">
            <a:extLst>
              <a:ext uri="{FF2B5EF4-FFF2-40B4-BE49-F238E27FC236}">
                <a16:creationId xmlns:a16="http://schemas.microsoft.com/office/drawing/2014/main" id="{0B284135-360D-47CC-8BC2-5C03015968F7}"/>
              </a:ext>
            </a:extLst>
          </p:cNvPr>
          <p:cNvSpPr/>
          <p:nvPr userDrawn="1"/>
        </p:nvSpPr>
        <p:spPr>
          <a:xfrm rot="19659736">
            <a:off x="11343042" y="442070"/>
            <a:ext cx="869215" cy="124045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D0824BE2-0B1A-47B1-BAAF-7C29E1879AE7}"/>
              </a:ext>
            </a:extLst>
          </p:cNvPr>
          <p:cNvSpPr/>
          <p:nvPr userDrawn="1"/>
        </p:nvSpPr>
        <p:spPr>
          <a:xfrm rot="19659736">
            <a:off x="10829985" y="427917"/>
            <a:ext cx="542830" cy="99029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19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53D6D2E-F110-4473-8442-17B28C05A741}"/>
              </a:ext>
            </a:extLst>
          </p:cNvPr>
          <p:cNvSpPr/>
          <p:nvPr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BEB427-D252-4942-9F34-301C64219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7358D7B-1DA9-9E4B-AFF1-9A13B20D43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ACA3C166-80E6-1B4A-AD5B-C8D47456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28291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横向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1" name="图片占位符 90">
            <a:extLst>
              <a:ext uri="{FF2B5EF4-FFF2-40B4-BE49-F238E27FC236}">
                <a16:creationId xmlns:a16="http://schemas.microsoft.com/office/drawing/2014/main" id="{1B0862E3-9A13-49FB-8057-D6463602E7B6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862171" y="1825888"/>
            <a:ext cx="4826535" cy="2736000"/>
          </a:xfrm>
          <a:custGeom>
            <a:avLst/>
            <a:gdLst>
              <a:gd name="connsiteX0" fmla="*/ 0 w 4241800"/>
              <a:gd name="connsiteY0" fmla="*/ 0 h 2404533"/>
              <a:gd name="connsiteX1" fmla="*/ 4241800 w 4241800"/>
              <a:gd name="connsiteY1" fmla="*/ 0 h 2404533"/>
              <a:gd name="connsiteX2" fmla="*/ 4241800 w 4241800"/>
              <a:gd name="connsiteY2" fmla="*/ 2404533 h 2404533"/>
              <a:gd name="connsiteX3" fmla="*/ 0 w 4241800"/>
              <a:gd name="connsiteY3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1800" h="2404533">
                <a:moveTo>
                  <a:pt x="0" y="0"/>
                </a:moveTo>
                <a:lnTo>
                  <a:pt x="4241800" y="0"/>
                </a:lnTo>
                <a:lnTo>
                  <a:pt x="4241800" y="2404533"/>
                </a:lnTo>
                <a:lnTo>
                  <a:pt x="0" y="24045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33B73963-4941-42F0-9B00-7431FEF61A6C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>
            <a:extLst>
              <a:ext uri="{FF2B5EF4-FFF2-40B4-BE49-F238E27FC236}">
                <a16:creationId xmlns:a16="http://schemas.microsoft.com/office/drawing/2014/main" id="{9C71AABC-C91A-43D0-9AF8-0B6162ED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A32A9019-0CBC-4C4A-90F0-2676ED9FCD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1D06DB6D-BC70-544C-8EA4-3A3874C968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32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0" name="图片占位符 6">
            <a:extLst>
              <a:ext uri="{FF2B5EF4-FFF2-40B4-BE49-F238E27FC236}">
                <a16:creationId xmlns:a16="http://schemas.microsoft.com/office/drawing/2014/main" id="{B49F2142-CAF1-4747-9CF9-CF77EE8A915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692274" y="1541374"/>
            <a:ext cx="3238088" cy="4320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1727DAFC-E61B-4F89-B5C2-9CC360B9928B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>
            <a:extLst>
              <a:ext uri="{FF2B5EF4-FFF2-40B4-BE49-F238E27FC236}">
                <a16:creationId xmlns:a16="http://schemas.microsoft.com/office/drawing/2014/main" id="{80DB1628-9D3D-4F59-B275-C695A900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F01A7288-9F85-304B-887D-2D1E13D7A2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DE14FD2D-7810-B34E-8AFB-9A17BDEA70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93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-圆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F03BE017-E7F3-4A34-ABC3-ECA964258175}"/>
              </a:ext>
            </a:extLst>
          </p:cNvPr>
          <p:cNvSpPr/>
          <p:nvPr userDrawn="1"/>
        </p:nvSpPr>
        <p:spPr>
          <a:xfrm>
            <a:off x="660400" y="1531871"/>
            <a:ext cx="10858500" cy="4491875"/>
          </a:xfrm>
          <a:custGeom>
            <a:avLst/>
            <a:gdLst>
              <a:gd name="connsiteX0" fmla="*/ 2682382 w 10858500"/>
              <a:gd name="connsiteY0" fmla="*/ 0 h 4491875"/>
              <a:gd name="connsiteX1" fmla="*/ 4661514 w 10858500"/>
              <a:gd name="connsiteY1" fmla="*/ 1979131 h 4491875"/>
              <a:gd name="connsiteX2" fmla="*/ 4081840 w 10858500"/>
              <a:gd name="connsiteY2" fmla="*/ 3378588 h 4491875"/>
              <a:gd name="connsiteX3" fmla="*/ 3948253 w 10858500"/>
              <a:gd name="connsiteY3" fmla="*/ 3500000 h 4491875"/>
              <a:gd name="connsiteX4" fmla="*/ 10858500 w 10858500"/>
              <a:gd name="connsiteY4" fmla="*/ 3500000 h 4491875"/>
              <a:gd name="connsiteX5" fmla="*/ 10858500 w 10858500"/>
              <a:gd name="connsiteY5" fmla="*/ 4491875 h 4491875"/>
              <a:gd name="connsiteX6" fmla="*/ 0 w 10858500"/>
              <a:gd name="connsiteY6" fmla="*/ 4491875 h 4491875"/>
              <a:gd name="connsiteX7" fmla="*/ 0 w 10858500"/>
              <a:gd name="connsiteY7" fmla="*/ 3500000 h 4491875"/>
              <a:gd name="connsiteX8" fmla="*/ 1416512 w 10858500"/>
              <a:gd name="connsiteY8" fmla="*/ 3500000 h 4491875"/>
              <a:gd name="connsiteX9" fmla="*/ 1282925 w 10858500"/>
              <a:gd name="connsiteY9" fmla="*/ 3378588 h 4491875"/>
              <a:gd name="connsiteX10" fmla="*/ 703250 w 10858500"/>
              <a:gd name="connsiteY10" fmla="*/ 1979131 h 4491875"/>
              <a:gd name="connsiteX11" fmla="*/ 2682382 w 10858500"/>
              <a:gd name="connsiteY11" fmla="*/ 0 h 449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58500" h="4491875">
                <a:moveTo>
                  <a:pt x="2682382" y="0"/>
                </a:moveTo>
                <a:cubicBezTo>
                  <a:pt x="3775426" y="0"/>
                  <a:pt x="4661514" y="886087"/>
                  <a:pt x="4661514" y="1979131"/>
                </a:cubicBezTo>
                <a:cubicBezTo>
                  <a:pt x="4661514" y="2525653"/>
                  <a:pt x="4439992" y="3020436"/>
                  <a:pt x="4081840" y="3378588"/>
                </a:cubicBezTo>
                <a:lnTo>
                  <a:pt x="3948253" y="3500000"/>
                </a:lnTo>
                <a:lnTo>
                  <a:pt x="10858500" y="3500000"/>
                </a:lnTo>
                <a:lnTo>
                  <a:pt x="10858500" y="4491875"/>
                </a:lnTo>
                <a:lnTo>
                  <a:pt x="0" y="4491875"/>
                </a:lnTo>
                <a:lnTo>
                  <a:pt x="0" y="3500000"/>
                </a:lnTo>
                <a:lnTo>
                  <a:pt x="1416512" y="3500000"/>
                </a:lnTo>
                <a:lnTo>
                  <a:pt x="1282925" y="3378588"/>
                </a:lnTo>
                <a:cubicBezTo>
                  <a:pt x="924772" y="3020436"/>
                  <a:pt x="703250" y="2525653"/>
                  <a:pt x="703250" y="1979131"/>
                </a:cubicBezTo>
                <a:cubicBezTo>
                  <a:pt x="703250" y="886087"/>
                  <a:pt x="1589338" y="0"/>
                  <a:pt x="2682382" y="0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blurRad="127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1727DAFC-E61B-4F89-B5C2-9CC360B9928B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图片占位符 91">
            <a:extLst>
              <a:ext uri="{FF2B5EF4-FFF2-40B4-BE49-F238E27FC236}">
                <a16:creationId xmlns:a16="http://schemas.microsoft.com/office/drawing/2014/main" id="{D3B0A0DB-185C-4430-9224-1C0A227377F5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451524" y="1608975"/>
            <a:ext cx="3780000" cy="3780000"/>
          </a:xfrm>
          <a:custGeom>
            <a:avLst/>
            <a:gdLst>
              <a:gd name="connsiteX0" fmla="*/ 1657350 w 3314700"/>
              <a:gd name="connsiteY0" fmla="*/ 0 h 3314700"/>
              <a:gd name="connsiteX1" fmla="*/ 3314700 w 3314700"/>
              <a:gd name="connsiteY1" fmla="*/ 1657350 h 3314700"/>
              <a:gd name="connsiteX2" fmla="*/ 1657350 w 3314700"/>
              <a:gd name="connsiteY2" fmla="*/ 3314700 h 3314700"/>
              <a:gd name="connsiteX3" fmla="*/ 0 w 3314700"/>
              <a:gd name="connsiteY3" fmla="*/ 1657350 h 3314700"/>
              <a:gd name="connsiteX4" fmla="*/ 1657350 w 3314700"/>
              <a:gd name="connsiteY4" fmla="*/ 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700" h="3314700">
                <a:moveTo>
                  <a:pt x="1657350" y="0"/>
                </a:moveTo>
                <a:cubicBezTo>
                  <a:pt x="2572679" y="0"/>
                  <a:pt x="3314700" y="742021"/>
                  <a:pt x="3314700" y="1657350"/>
                </a:cubicBezTo>
                <a:cubicBezTo>
                  <a:pt x="3314700" y="2572679"/>
                  <a:pt x="2572679" y="3314700"/>
                  <a:pt x="1657350" y="3314700"/>
                </a:cubicBezTo>
                <a:cubicBezTo>
                  <a:pt x="742021" y="3314700"/>
                  <a:pt x="0" y="2572679"/>
                  <a:pt x="0" y="1657350"/>
                </a:cubicBezTo>
                <a:cubicBezTo>
                  <a:pt x="0" y="742021"/>
                  <a:pt x="742021" y="0"/>
                  <a:pt x="1657350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/>
          <a:p>
            <a:endParaRPr lang="zh-CN" altLang="en-US" dirty="0"/>
          </a:p>
        </p:txBody>
      </p:sp>
      <p:sp>
        <p:nvSpPr>
          <p:cNvPr id="90" name="标题 1">
            <a:extLst>
              <a:ext uri="{FF2B5EF4-FFF2-40B4-BE49-F238E27FC236}">
                <a16:creationId xmlns:a16="http://schemas.microsoft.com/office/drawing/2014/main" id="{E3FA308D-84A8-4382-ADA4-2CD6EA62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68876A75-1BD3-9D4E-9D34-C6453E6DC7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48222E54-5ACA-6D4B-9A58-9B51C83B62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4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0" name="图片占位符 6">
            <a:extLst>
              <a:ext uri="{FF2B5EF4-FFF2-40B4-BE49-F238E27FC236}">
                <a16:creationId xmlns:a16="http://schemas.microsoft.com/office/drawing/2014/main" id="{B49F2142-CAF1-4747-9CF9-CF77EE8A915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114722" y="1132945"/>
            <a:ext cx="1735608" cy="231551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1" name="图片占位符 6">
            <a:extLst>
              <a:ext uri="{FF2B5EF4-FFF2-40B4-BE49-F238E27FC236}">
                <a16:creationId xmlns:a16="http://schemas.microsoft.com/office/drawing/2014/main" id="{260C43B2-4304-44E2-A6F0-062D59008B9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9351363" y="3674135"/>
            <a:ext cx="1755000" cy="234138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11D8ADCD-C58A-41B8-80C4-2341BB348593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3" name="标题 1">
            <a:extLst>
              <a:ext uri="{FF2B5EF4-FFF2-40B4-BE49-F238E27FC236}">
                <a16:creationId xmlns:a16="http://schemas.microsoft.com/office/drawing/2014/main" id="{841EB5B4-0657-4AE7-A427-642106D5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EC81340F-C45F-6B4F-9864-73BF32BA90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31D45924-509B-5D4C-A99D-FF1FB6F34B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9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1" name="图片占位符 90">
            <a:extLst>
              <a:ext uri="{FF2B5EF4-FFF2-40B4-BE49-F238E27FC236}">
                <a16:creationId xmlns:a16="http://schemas.microsoft.com/office/drawing/2014/main" id="{1D88D36A-B7BF-4F3A-AA10-0BECE80A55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9984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5" name="图片占位符 94">
            <a:extLst>
              <a:ext uri="{FF2B5EF4-FFF2-40B4-BE49-F238E27FC236}">
                <a16:creationId xmlns:a16="http://schemas.microsoft.com/office/drawing/2014/main" id="{DEC9F75E-9249-4FFE-AF96-E92B201A18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9946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8" name="图片占位符 97">
            <a:extLst>
              <a:ext uri="{FF2B5EF4-FFF2-40B4-BE49-F238E27FC236}">
                <a16:creationId xmlns:a16="http://schemas.microsoft.com/office/drawing/2014/main" id="{E7782F2A-850E-4B5F-8330-CF50AC9EFA7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36638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9" name="图片占位符 98">
            <a:extLst>
              <a:ext uri="{FF2B5EF4-FFF2-40B4-BE49-F238E27FC236}">
                <a16:creationId xmlns:a16="http://schemas.microsoft.com/office/drawing/2014/main" id="{25096E3E-9433-4D85-BA39-301B214A355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53292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DF883148-B063-4C5A-9CC7-CE69774A8C94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>
            <a:extLst>
              <a:ext uri="{FF2B5EF4-FFF2-40B4-BE49-F238E27FC236}">
                <a16:creationId xmlns:a16="http://schemas.microsoft.com/office/drawing/2014/main" id="{B8A4FF80-ED1E-4D1D-9434-215EB5FB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B3A067A2-39E8-0940-8B54-688BC270D1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7D982EDC-1B4A-034E-9CE9-9172DBAF4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619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 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F00C798-F4CB-49E3-81E0-4CD12D5AE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35420" y="2971800"/>
            <a:ext cx="7783479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8C1695A4-3593-4E25-8722-4214E3CC76B6}"/>
              </a:ext>
            </a:extLst>
          </p:cNvPr>
          <p:cNvSpPr/>
          <p:nvPr userDrawn="1"/>
        </p:nvSpPr>
        <p:spPr>
          <a:xfrm rot="16200000">
            <a:off x="10605854" y="5156200"/>
            <a:ext cx="2879387" cy="3403600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29C0276-5751-4797-BFA5-F68D05ACBB63}"/>
              </a:ext>
            </a:extLst>
          </p:cNvPr>
          <p:cNvSpPr/>
          <p:nvPr userDrawn="1"/>
        </p:nvSpPr>
        <p:spPr>
          <a:xfrm>
            <a:off x="-2680781" y="0"/>
            <a:ext cx="5753100" cy="9620654"/>
          </a:xfrm>
          <a:prstGeom prst="homePlate">
            <a:avLst>
              <a:gd name="adj" fmla="val 508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85E25CC-A5BC-44E2-9950-5BDC824D9AC1}"/>
              </a:ext>
            </a:extLst>
          </p:cNvPr>
          <p:cNvSpPr/>
          <p:nvPr userDrawn="1"/>
        </p:nvSpPr>
        <p:spPr>
          <a:xfrm rot="5400000">
            <a:off x="7310335" y="-1872573"/>
            <a:ext cx="2616740" cy="4241259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326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EB2DFB5F-1361-46F4-B3DF-471ECD4DCA18}"/>
              </a:ext>
            </a:extLst>
          </p:cNvPr>
          <p:cNvSpPr/>
          <p:nvPr userDrawn="1"/>
        </p:nvSpPr>
        <p:spPr>
          <a:xfrm>
            <a:off x="-2319371" y="4211980"/>
            <a:ext cx="5113371" cy="51133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85D4CE6-0BBF-450D-B3AB-7C163A40E793}"/>
              </a:ext>
            </a:extLst>
          </p:cNvPr>
          <p:cNvSpPr/>
          <p:nvPr userDrawn="1"/>
        </p:nvSpPr>
        <p:spPr>
          <a:xfrm>
            <a:off x="10560051" y="-2647819"/>
            <a:ext cx="4418254" cy="44182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1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1B478B4D-326B-4F22-B792-98AB7E9C8268}"/>
              </a:ext>
            </a:extLst>
          </p:cNvPr>
          <p:cNvSpPr/>
          <p:nvPr userDrawn="1"/>
        </p:nvSpPr>
        <p:spPr bwMode="auto">
          <a:xfrm rot="5400000">
            <a:off x="4539448" y="-380490"/>
            <a:ext cx="3113105" cy="2609911"/>
          </a:xfrm>
          <a:custGeom>
            <a:avLst/>
            <a:gdLst>
              <a:gd name="connsiteX0" fmla="*/ 0 w 3113105"/>
              <a:gd name="connsiteY0" fmla="*/ 2609911 h 2609911"/>
              <a:gd name="connsiteX1" fmla="*/ 0 w 3113105"/>
              <a:gd name="connsiteY1" fmla="*/ 0 h 2609911"/>
              <a:gd name="connsiteX2" fmla="*/ 2301594 w 3113105"/>
              <a:gd name="connsiteY2" fmla="*/ 0 h 2609911"/>
              <a:gd name="connsiteX3" fmla="*/ 3113105 w 3113105"/>
              <a:gd name="connsiteY3" fmla="*/ 1304956 h 2609911"/>
              <a:gd name="connsiteX4" fmla="*/ 2301594 w 3113105"/>
              <a:gd name="connsiteY4" fmla="*/ 2609910 h 2609911"/>
              <a:gd name="connsiteX5" fmla="*/ 2301594 w 3113105"/>
              <a:gd name="connsiteY5" fmla="*/ 2609911 h 2609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3105" h="2609911">
                <a:moveTo>
                  <a:pt x="0" y="2609911"/>
                </a:moveTo>
                <a:lnTo>
                  <a:pt x="0" y="0"/>
                </a:lnTo>
                <a:lnTo>
                  <a:pt x="2301594" y="0"/>
                </a:lnTo>
                <a:lnTo>
                  <a:pt x="3113105" y="1304956"/>
                </a:lnTo>
                <a:lnTo>
                  <a:pt x="2301594" y="2609910"/>
                </a:lnTo>
                <a:lnTo>
                  <a:pt x="2301594" y="26099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742BE2E-64C4-45DC-B5F2-9CE85916052B}"/>
              </a:ext>
            </a:extLst>
          </p:cNvPr>
          <p:cNvSpPr txBox="1"/>
          <p:nvPr userDrawn="1"/>
        </p:nvSpPr>
        <p:spPr>
          <a:xfrm>
            <a:off x="5127626" y="543216"/>
            <a:ext cx="1936749" cy="1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BEB662E1-75A1-469F-B2C5-6EC6E8255C44}"/>
              </a:ext>
            </a:extLst>
          </p:cNvPr>
          <p:cNvSpPr/>
          <p:nvPr userDrawn="1"/>
        </p:nvSpPr>
        <p:spPr bwMode="auto">
          <a:xfrm rot="5400000">
            <a:off x="4384812" y="-485285"/>
            <a:ext cx="3422377" cy="3128773"/>
          </a:xfrm>
          <a:custGeom>
            <a:avLst/>
            <a:gdLst>
              <a:gd name="connsiteX0" fmla="*/ 0 w 3422377"/>
              <a:gd name="connsiteY0" fmla="*/ 3128773 h 3128773"/>
              <a:gd name="connsiteX1" fmla="*/ 0 w 3422377"/>
              <a:gd name="connsiteY1" fmla="*/ 0 h 3128773"/>
              <a:gd name="connsiteX2" fmla="*/ 2449535 w 3422377"/>
              <a:gd name="connsiteY2" fmla="*/ 0 h 3128773"/>
              <a:gd name="connsiteX3" fmla="*/ 3422377 w 3422377"/>
              <a:gd name="connsiteY3" fmla="*/ 1564387 h 3128773"/>
              <a:gd name="connsiteX4" fmla="*/ 2449535 w 3422377"/>
              <a:gd name="connsiteY4" fmla="*/ 3128772 h 3128773"/>
              <a:gd name="connsiteX5" fmla="*/ 2449535 w 3422377"/>
              <a:gd name="connsiteY5" fmla="*/ 3128773 h 312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2377" h="3128773">
                <a:moveTo>
                  <a:pt x="0" y="3128773"/>
                </a:moveTo>
                <a:lnTo>
                  <a:pt x="0" y="0"/>
                </a:lnTo>
                <a:lnTo>
                  <a:pt x="2449535" y="0"/>
                </a:lnTo>
                <a:lnTo>
                  <a:pt x="3422377" y="1564387"/>
                </a:lnTo>
                <a:lnTo>
                  <a:pt x="2449535" y="3128772"/>
                </a:lnTo>
                <a:lnTo>
                  <a:pt x="2449535" y="312877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CF32DCCF-D109-144D-93EF-7A463349CB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0" y="0"/>
            <a:ext cx="6858000" cy="6858000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D607238F-89BF-434F-A2F2-C5D1BB90B6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0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E7CB78A0-538A-4F4C-97AC-5D6B9B36EAE3}"/>
              </a:ext>
            </a:extLst>
          </p:cNvPr>
          <p:cNvSpPr/>
          <p:nvPr userDrawn="1"/>
        </p:nvSpPr>
        <p:spPr>
          <a:xfrm>
            <a:off x="3997387" y="1330387"/>
            <a:ext cx="4197226" cy="41972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D3F2D1-9FCF-4792-8D92-8CA0C104ED79}"/>
              </a:ext>
            </a:extLst>
          </p:cNvPr>
          <p:cNvSpPr txBox="1"/>
          <p:nvPr userDrawn="1"/>
        </p:nvSpPr>
        <p:spPr>
          <a:xfrm>
            <a:off x="5093161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01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1FBCD60-E317-434E-9948-6517EE806648}"/>
              </a:ext>
            </a:extLst>
          </p:cNvPr>
          <p:cNvCxnSpPr>
            <a:cxnSpLocks/>
          </p:cNvCxnSpPr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E5FF972F-6C72-4EB1-91BD-22FC6A6BFE55}"/>
              </a:ext>
            </a:extLst>
          </p:cNvPr>
          <p:cNvSpPr/>
          <p:nvPr userDrawn="1"/>
        </p:nvSpPr>
        <p:spPr>
          <a:xfrm>
            <a:off x="3775702" y="1108702"/>
            <a:ext cx="4640596" cy="464059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ED22ADE-3337-4765-824B-2BCE393B3BC8}"/>
              </a:ext>
            </a:extLst>
          </p:cNvPr>
          <p:cNvSpPr/>
          <p:nvPr userDrawn="1"/>
        </p:nvSpPr>
        <p:spPr>
          <a:xfrm>
            <a:off x="9613900" y="5273613"/>
            <a:ext cx="764381" cy="7643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7F0E457-CBAE-48A1-9FDD-0AD48E16BB0E}"/>
              </a:ext>
            </a:extLst>
          </p:cNvPr>
          <p:cNvSpPr/>
          <p:nvPr userDrawn="1"/>
        </p:nvSpPr>
        <p:spPr>
          <a:xfrm>
            <a:off x="2209800" y="6134100"/>
            <a:ext cx="1130300" cy="1130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F5B61E3-C874-41BD-9977-575DE377EF7C}"/>
              </a:ext>
            </a:extLst>
          </p:cNvPr>
          <p:cNvSpPr/>
          <p:nvPr userDrawn="1"/>
        </p:nvSpPr>
        <p:spPr>
          <a:xfrm>
            <a:off x="10818188" y="-911691"/>
            <a:ext cx="2092326" cy="20923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79C958C-4261-4C02-847F-E854178B5EDF}"/>
              </a:ext>
            </a:extLst>
          </p:cNvPr>
          <p:cNvSpPr/>
          <p:nvPr userDrawn="1"/>
        </p:nvSpPr>
        <p:spPr>
          <a:xfrm>
            <a:off x="-1048048" y="-250249"/>
            <a:ext cx="2861767" cy="286176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50FB6E99-D418-4444-914B-2306780544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8000" y="3951320"/>
            <a:ext cx="3996000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54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5FB16484-E5F7-4B77-B7A5-FDAB1703AF52}"/>
              </a:ext>
            </a:extLst>
          </p:cNvPr>
          <p:cNvSpPr/>
          <p:nvPr userDrawn="1"/>
        </p:nvSpPr>
        <p:spPr>
          <a:xfrm>
            <a:off x="4000500" y="1050677"/>
            <a:ext cx="4191000" cy="40978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FD6F57-F8D0-494A-A461-A05057362E38}"/>
              </a:ext>
            </a:extLst>
          </p:cNvPr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02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F3C94DC-BC3D-4914-BCEA-9BADE3C91715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D3B89C71-934D-411D-A2EA-05C70F77FCCA}"/>
              </a:ext>
            </a:extLst>
          </p:cNvPr>
          <p:cNvSpPr/>
          <p:nvPr userDrawn="1"/>
        </p:nvSpPr>
        <p:spPr>
          <a:xfrm>
            <a:off x="3564087" y="505131"/>
            <a:ext cx="5063826" cy="4951296"/>
          </a:xfrm>
          <a:prstGeom prst="triangle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A837D7F3-A47E-4687-B46E-2D3048C16002}"/>
              </a:ext>
            </a:extLst>
          </p:cNvPr>
          <p:cNvSpPr/>
          <p:nvPr userDrawn="1"/>
        </p:nvSpPr>
        <p:spPr>
          <a:xfrm rot="10800000">
            <a:off x="1390650" y="6496115"/>
            <a:ext cx="1493560" cy="146037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FE10A76B-7B22-4776-AAF9-D0EEE0D973D2}"/>
              </a:ext>
            </a:extLst>
          </p:cNvPr>
          <p:cNvSpPr/>
          <p:nvPr userDrawn="1"/>
        </p:nvSpPr>
        <p:spPr>
          <a:xfrm>
            <a:off x="11153775" y="1013971"/>
            <a:ext cx="2076450" cy="203030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80425897-AA01-4101-B050-A034992317B0}"/>
              </a:ext>
            </a:extLst>
          </p:cNvPr>
          <p:cNvSpPr/>
          <p:nvPr userDrawn="1"/>
        </p:nvSpPr>
        <p:spPr>
          <a:xfrm rot="10800000">
            <a:off x="-414337" y="-187450"/>
            <a:ext cx="2386788" cy="2333749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1DC1ADFB-E837-4D7F-B9F3-657D2F4ACAB6}"/>
              </a:ext>
            </a:extLst>
          </p:cNvPr>
          <p:cNvSpPr/>
          <p:nvPr userDrawn="1"/>
        </p:nvSpPr>
        <p:spPr>
          <a:xfrm rot="5400000">
            <a:off x="9449232" y="5270665"/>
            <a:ext cx="883117" cy="86349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034BB7AD-2674-4436-98EF-FC7061F098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98000" y="3959372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8546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E3D9E87-D3B4-4F53-99F3-7438B7E4D4AB}"/>
              </a:ext>
            </a:extLst>
          </p:cNvPr>
          <p:cNvSpPr/>
          <p:nvPr userDrawn="1"/>
        </p:nvSpPr>
        <p:spPr>
          <a:xfrm rot="18893364">
            <a:off x="4380710" y="1706822"/>
            <a:ext cx="3444573" cy="3444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D21FE1-F1E4-4E14-BF8F-A4D4ED823FBC}"/>
              </a:ext>
            </a:extLst>
          </p:cNvPr>
          <p:cNvSpPr/>
          <p:nvPr userDrawn="1"/>
        </p:nvSpPr>
        <p:spPr>
          <a:xfrm rot="18893364">
            <a:off x="4161891" y="1495013"/>
            <a:ext cx="3868219" cy="386821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76C3FD-32D6-4E41-B7F5-97F8A47A3D05}"/>
              </a:ext>
            </a:extLst>
          </p:cNvPr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03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DD83EE6-28E8-42E1-9D1D-CEA16A3EF647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2CCFA9F-ED6D-4706-AB87-12B0B7099A55}"/>
              </a:ext>
            </a:extLst>
          </p:cNvPr>
          <p:cNvSpPr/>
          <p:nvPr userDrawn="1"/>
        </p:nvSpPr>
        <p:spPr>
          <a:xfrm rot="18893364">
            <a:off x="-897505" y="-513190"/>
            <a:ext cx="2663805" cy="2663805"/>
          </a:xfrm>
          <a:prstGeom prst="rect">
            <a:avLst/>
          </a:prstGeom>
          <a:solidFill>
            <a:srgbClr val="A4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3FD0E-8CED-473A-8132-8C32D5EB7E41}"/>
              </a:ext>
            </a:extLst>
          </p:cNvPr>
          <p:cNvSpPr/>
          <p:nvPr userDrawn="1"/>
        </p:nvSpPr>
        <p:spPr>
          <a:xfrm rot="18893364">
            <a:off x="725976" y="6497388"/>
            <a:ext cx="1300124" cy="1300124"/>
          </a:xfrm>
          <a:prstGeom prst="rect">
            <a:avLst/>
          </a:prstGeom>
          <a:solidFill>
            <a:srgbClr val="C3C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6A2882-5AAA-4796-ACBF-11DE20417AB5}"/>
              </a:ext>
            </a:extLst>
          </p:cNvPr>
          <p:cNvSpPr/>
          <p:nvPr userDrawn="1"/>
        </p:nvSpPr>
        <p:spPr>
          <a:xfrm rot="18893364">
            <a:off x="11407699" y="1261300"/>
            <a:ext cx="1568601" cy="156860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5BF0DA-9E98-46CA-BC5A-2F733F99C372}"/>
              </a:ext>
            </a:extLst>
          </p:cNvPr>
          <p:cNvSpPr/>
          <p:nvPr userDrawn="1"/>
        </p:nvSpPr>
        <p:spPr>
          <a:xfrm rot="18893364">
            <a:off x="9270159" y="5188596"/>
            <a:ext cx="861175" cy="861175"/>
          </a:xfrm>
          <a:prstGeom prst="rect">
            <a:avLst/>
          </a:prstGeom>
          <a:solidFill>
            <a:srgbClr val="85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44B3714-021E-44F1-A9C0-8DB23D7B89EA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101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>
            <a:extLst>
              <a:ext uri="{FF2B5EF4-FFF2-40B4-BE49-F238E27FC236}">
                <a16:creationId xmlns:a16="http://schemas.microsoft.com/office/drawing/2014/main" id="{F4B8A56B-7F99-43EE-87F0-42D96BE6E0C1}"/>
              </a:ext>
            </a:extLst>
          </p:cNvPr>
          <p:cNvSpPr>
            <a:spLocks noChangeAspect="1"/>
          </p:cNvSpPr>
          <p:nvPr userDrawn="1"/>
        </p:nvSpPr>
        <p:spPr>
          <a:xfrm>
            <a:off x="3870642" y="1106412"/>
            <a:ext cx="4450715" cy="4238776"/>
          </a:xfrm>
          <a:prstGeom prst="pen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7A4933-BE2B-4B78-BB0B-EFF272C44588}"/>
              </a:ext>
            </a:extLst>
          </p:cNvPr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04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73394E7-E5C6-4B02-8A31-9C03D9C6FA0B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边形 8">
            <a:extLst>
              <a:ext uri="{FF2B5EF4-FFF2-40B4-BE49-F238E27FC236}">
                <a16:creationId xmlns:a16="http://schemas.microsoft.com/office/drawing/2014/main" id="{9FDAE5AE-1C3F-4A93-B305-B77CDC3F4BE2}"/>
              </a:ext>
            </a:extLst>
          </p:cNvPr>
          <p:cNvSpPr>
            <a:spLocks noChangeAspect="1"/>
          </p:cNvSpPr>
          <p:nvPr userDrawn="1"/>
        </p:nvSpPr>
        <p:spPr>
          <a:xfrm>
            <a:off x="3575685" y="806045"/>
            <a:ext cx="5040628" cy="4800598"/>
          </a:xfrm>
          <a:prstGeom prst="pentagon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>
            <a:extLst>
              <a:ext uri="{FF2B5EF4-FFF2-40B4-BE49-F238E27FC236}">
                <a16:creationId xmlns:a16="http://schemas.microsoft.com/office/drawing/2014/main" id="{8B831D4E-CDC6-4513-9163-9BB77DDB0516}"/>
              </a:ext>
            </a:extLst>
          </p:cNvPr>
          <p:cNvSpPr>
            <a:spLocks noChangeAspect="1"/>
          </p:cNvSpPr>
          <p:nvPr userDrawn="1"/>
        </p:nvSpPr>
        <p:spPr>
          <a:xfrm rot="18978551">
            <a:off x="1199607" y="5189314"/>
            <a:ext cx="1114961" cy="1061868"/>
          </a:xfrm>
          <a:prstGeom prst="pent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五边形 10">
            <a:extLst>
              <a:ext uri="{FF2B5EF4-FFF2-40B4-BE49-F238E27FC236}">
                <a16:creationId xmlns:a16="http://schemas.microsoft.com/office/drawing/2014/main" id="{25618009-D285-438D-BF60-F87BDBE0685A}"/>
              </a:ext>
            </a:extLst>
          </p:cNvPr>
          <p:cNvSpPr>
            <a:spLocks noChangeAspect="1"/>
          </p:cNvSpPr>
          <p:nvPr userDrawn="1"/>
        </p:nvSpPr>
        <p:spPr>
          <a:xfrm>
            <a:off x="-1122630" y="516786"/>
            <a:ext cx="2245259" cy="2138343"/>
          </a:xfrm>
          <a:prstGeom prst="pent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边形 11">
            <a:extLst>
              <a:ext uri="{FF2B5EF4-FFF2-40B4-BE49-F238E27FC236}">
                <a16:creationId xmlns:a16="http://schemas.microsoft.com/office/drawing/2014/main" id="{4A10CB81-B3E3-411C-90C9-3480A10EDB9B}"/>
              </a:ext>
            </a:extLst>
          </p:cNvPr>
          <p:cNvSpPr>
            <a:spLocks noChangeAspect="1"/>
          </p:cNvSpPr>
          <p:nvPr userDrawn="1"/>
        </p:nvSpPr>
        <p:spPr>
          <a:xfrm rot="6589711">
            <a:off x="10153440" y="4944146"/>
            <a:ext cx="2774574" cy="2642453"/>
          </a:xfrm>
          <a:prstGeom prst="pentagon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边形 12">
            <a:extLst>
              <a:ext uri="{FF2B5EF4-FFF2-40B4-BE49-F238E27FC236}">
                <a16:creationId xmlns:a16="http://schemas.microsoft.com/office/drawing/2014/main" id="{D251409D-FDB9-430B-A00F-D4A65811924B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9654125" y="-530934"/>
            <a:ext cx="1114961" cy="1061868"/>
          </a:xfrm>
          <a:prstGeom prst="pent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63A1AFEA-57CF-4E71-AF6C-91E549CCF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424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>
            <a:extLst>
              <a:ext uri="{FF2B5EF4-FFF2-40B4-BE49-F238E27FC236}">
                <a16:creationId xmlns:a16="http://schemas.microsoft.com/office/drawing/2014/main" id="{03B97F61-153E-4B6E-8D40-C8B9A7E64D60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3978962" y="1603967"/>
            <a:ext cx="4234076" cy="365006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B2B8D9-D400-4BD8-9CF6-DCEAAC82BDD5}"/>
              </a:ext>
            </a:extLst>
          </p:cNvPr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05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85F31B-D145-4BD9-A54B-96E8E681B170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六边形 9">
            <a:extLst>
              <a:ext uri="{FF2B5EF4-FFF2-40B4-BE49-F238E27FC236}">
                <a16:creationId xmlns:a16="http://schemas.microsoft.com/office/drawing/2014/main" id="{883EB526-2712-4265-9BF4-5874AAB98515}"/>
              </a:ext>
            </a:extLst>
          </p:cNvPr>
          <p:cNvSpPr/>
          <p:nvPr userDrawn="1"/>
        </p:nvSpPr>
        <p:spPr>
          <a:xfrm rot="16200000">
            <a:off x="3695701" y="1359776"/>
            <a:ext cx="4800598" cy="4138446"/>
          </a:xfrm>
          <a:prstGeom prst="hex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C7D4DE0F-D1AF-4276-ADBB-A15A5BFE8CB9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-687663" y="4872077"/>
            <a:ext cx="2798353" cy="241237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DFA316F4-7F98-4275-AAEF-578596A20622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9480973" y="5159003"/>
            <a:ext cx="1015781" cy="875673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219BA2AF-DF75-4C32-85E3-CB62BA8F756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493500" y="210644"/>
            <a:ext cx="1397000" cy="1204310"/>
          </a:xfrm>
          <a:prstGeom prst="hex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A86D27D2-3D87-4A30-89B6-7FAFD15E7EA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41459" y="-437837"/>
            <a:ext cx="1015781" cy="875673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BD5DBA0-D1E0-4B8B-AF12-F77A29B64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3338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七边形 5">
            <a:extLst>
              <a:ext uri="{FF2B5EF4-FFF2-40B4-BE49-F238E27FC236}">
                <a16:creationId xmlns:a16="http://schemas.microsoft.com/office/drawing/2014/main" id="{60753701-EC64-455B-B060-1320051E3FE3}"/>
              </a:ext>
            </a:extLst>
          </p:cNvPr>
          <p:cNvSpPr>
            <a:spLocks noChangeAspect="1"/>
          </p:cNvSpPr>
          <p:nvPr userDrawn="1"/>
        </p:nvSpPr>
        <p:spPr>
          <a:xfrm>
            <a:off x="3972000" y="1047224"/>
            <a:ext cx="4248000" cy="4248000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CBE861-C433-4078-A9A5-2C401EE3B270}"/>
              </a:ext>
            </a:extLst>
          </p:cNvPr>
          <p:cNvSpPr txBox="1"/>
          <p:nvPr userDrawn="1"/>
        </p:nvSpPr>
        <p:spPr>
          <a:xfrm>
            <a:off x="5093161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06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3DD6575-0576-4AFA-9BC4-891ADAB845BD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七边形 9">
            <a:extLst>
              <a:ext uri="{FF2B5EF4-FFF2-40B4-BE49-F238E27FC236}">
                <a16:creationId xmlns:a16="http://schemas.microsoft.com/office/drawing/2014/main" id="{C48532B4-0A1B-49CC-99AA-FE75395721EF}"/>
              </a:ext>
            </a:extLst>
          </p:cNvPr>
          <p:cNvSpPr/>
          <p:nvPr userDrawn="1"/>
        </p:nvSpPr>
        <p:spPr>
          <a:xfrm rot="1563509">
            <a:off x="10682028" y="-776191"/>
            <a:ext cx="3268663" cy="3268663"/>
          </a:xfrm>
          <a:prstGeom prst="hept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七边形 10">
            <a:extLst>
              <a:ext uri="{FF2B5EF4-FFF2-40B4-BE49-F238E27FC236}">
                <a16:creationId xmlns:a16="http://schemas.microsoft.com/office/drawing/2014/main" id="{32356412-5283-4799-9197-98AEACE613AC}"/>
              </a:ext>
            </a:extLst>
          </p:cNvPr>
          <p:cNvSpPr/>
          <p:nvPr userDrawn="1"/>
        </p:nvSpPr>
        <p:spPr>
          <a:xfrm>
            <a:off x="1384129" y="5078241"/>
            <a:ext cx="1047921" cy="1047921"/>
          </a:xfrm>
          <a:prstGeom prst="hept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七边形 11">
            <a:extLst>
              <a:ext uri="{FF2B5EF4-FFF2-40B4-BE49-F238E27FC236}">
                <a16:creationId xmlns:a16="http://schemas.microsoft.com/office/drawing/2014/main" id="{4E421018-60A0-4F10-A9A6-A6EE3BBD8BF9}"/>
              </a:ext>
            </a:extLst>
          </p:cNvPr>
          <p:cNvSpPr/>
          <p:nvPr userDrawn="1"/>
        </p:nvSpPr>
        <p:spPr>
          <a:xfrm rot="20151602">
            <a:off x="-1111336" y="360448"/>
            <a:ext cx="2222671" cy="2222671"/>
          </a:xfrm>
          <a:prstGeom prst="heptag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七边形 12">
            <a:extLst>
              <a:ext uri="{FF2B5EF4-FFF2-40B4-BE49-F238E27FC236}">
                <a16:creationId xmlns:a16="http://schemas.microsoft.com/office/drawing/2014/main" id="{9B17F2FA-61E0-4197-AD3A-2DE5104FF5C1}"/>
              </a:ext>
            </a:extLst>
          </p:cNvPr>
          <p:cNvSpPr/>
          <p:nvPr userDrawn="1"/>
        </p:nvSpPr>
        <p:spPr>
          <a:xfrm rot="20592885">
            <a:off x="8879510" y="6235700"/>
            <a:ext cx="2222671" cy="2222671"/>
          </a:xfrm>
          <a:prstGeom prst="hept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七边形 13">
            <a:extLst>
              <a:ext uri="{FF2B5EF4-FFF2-40B4-BE49-F238E27FC236}">
                <a16:creationId xmlns:a16="http://schemas.microsoft.com/office/drawing/2014/main" id="{1C86E54A-170E-4CA4-BE8B-1118DA74B7C4}"/>
              </a:ext>
            </a:extLst>
          </p:cNvPr>
          <p:cNvSpPr>
            <a:spLocks noChangeAspect="1"/>
          </p:cNvSpPr>
          <p:nvPr userDrawn="1"/>
        </p:nvSpPr>
        <p:spPr>
          <a:xfrm>
            <a:off x="3683000" y="774700"/>
            <a:ext cx="4826000" cy="4826000"/>
          </a:xfrm>
          <a:prstGeom prst="hept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A5976A4D-F088-4D08-ABB4-FDF23F9CA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8000" y="3966909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016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长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82CF8FAE-6DBB-42F8-A821-12D15C788E8C}"/>
              </a:ext>
            </a:extLst>
          </p:cNvPr>
          <p:cNvSpPr/>
          <p:nvPr userDrawn="1"/>
        </p:nvSpPr>
        <p:spPr>
          <a:xfrm>
            <a:off x="2" y="0"/>
            <a:ext cx="2835871" cy="6858000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958D3BC-E7F4-4914-8CAC-14D6BF0FFFB3}"/>
              </a:ext>
            </a:extLst>
          </p:cNvPr>
          <p:cNvSpPr/>
          <p:nvPr/>
        </p:nvSpPr>
        <p:spPr>
          <a:xfrm>
            <a:off x="609314" y="1962606"/>
            <a:ext cx="1617246" cy="2932788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53FC77-9263-4C53-8F22-D64EBC3880B1}"/>
              </a:ext>
            </a:extLst>
          </p:cNvPr>
          <p:cNvSpPr/>
          <p:nvPr userDrawn="1"/>
        </p:nvSpPr>
        <p:spPr>
          <a:xfrm>
            <a:off x="2782511" y="612708"/>
            <a:ext cx="8695230" cy="5632585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B3BEEB7-FA72-410F-B92D-7D208F847B83}"/>
              </a:ext>
            </a:extLst>
          </p:cNvPr>
          <p:cNvSpPr txBox="1"/>
          <p:nvPr/>
        </p:nvSpPr>
        <p:spPr>
          <a:xfrm>
            <a:off x="730724" y="2258512"/>
            <a:ext cx="1374427" cy="234097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lnSpcReduction="10000"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目</a:t>
            </a:r>
            <a:endParaRPr lang="en-US" alt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录</a:t>
            </a:r>
            <a:endParaRPr lang="zh-CN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C02326B7-0E5A-F24B-8BE7-D58545042A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9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23B942-3F1B-403C-8E85-6382B206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17487"/>
            <a:ext cx="10858500" cy="81121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93AE5-CDDD-4CA4-8BCF-44DD4A714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383BD-F3E7-403E-84A3-6F01BCC23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A1635-4D35-4F49-9AAC-DA6F5F037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6FD9E9-D991-439F-8738-F1CD489BA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757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994C284-E105-48E5-B7ED-E6DDC39F64AA}"/>
              </a:ext>
            </a:extLst>
          </p:cNvPr>
          <p:cNvSpPr/>
          <p:nvPr userDrawn="1"/>
        </p:nvSpPr>
        <p:spPr>
          <a:xfrm>
            <a:off x="4749800" y="-45720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9773E7-896B-4ABE-A918-DD345AEA7B33}"/>
              </a:ext>
            </a:extLst>
          </p:cNvPr>
          <p:cNvSpPr/>
          <p:nvPr userDrawn="1"/>
        </p:nvSpPr>
        <p:spPr>
          <a:xfrm>
            <a:off x="4572000" y="90932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2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1" r:id="rId9"/>
    <p:sldLayoutId id="2147483669" r:id="rId10"/>
    <p:sldLayoutId id="2147483671" r:id="rId11"/>
    <p:sldLayoutId id="2147483674" r:id="rId12"/>
    <p:sldLayoutId id="2147483654" r:id="rId13"/>
    <p:sldLayoutId id="2147483675" r:id="rId14"/>
    <p:sldLayoutId id="2147483672" r:id="rId15"/>
    <p:sldLayoutId id="2147483673" r:id="rId16"/>
    <p:sldLayoutId id="2147483659" r:id="rId17"/>
    <p:sldLayoutId id="2147483657" r:id="rId18"/>
    <p:sldLayoutId id="2147483676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>
          <p15:clr>
            <a:srgbClr val="F26B43"/>
          </p15:clr>
        </p15:guide>
        <p15:guide id="2" pos="3840">
          <p15:clr>
            <a:srgbClr val="F26B43"/>
          </p15:clr>
        </p15:guide>
        <p15:guide id="3" pos="416">
          <p15:clr>
            <a:srgbClr val="F26B43"/>
          </p15:clr>
        </p15:guide>
        <p15:guide id="4" pos="7256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712">
          <p15:clr>
            <a:srgbClr val="F26B43"/>
          </p15:clr>
        </p15:guide>
        <p15:guide id="7" orient="horz" pos="3928">
          <p15:clr>
            <a:srgbClr val="F26B43"/>
          </p15:clr>
        </p15:guide>
        <p15:guide id="8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020933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472">
          <p15:clr>
            <a:srgbClr val="F26B43"/>
          </p15:clr>
        </p15:guide>
        <p15:guide id="7" orient="horz" pos="4104">
          <p15:clr>
            <a:srgbClr val="F26B43"/>
          </p15:clr>
        </p15:guide>
        <p15:guide id="8" orient="horz" pos="40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3FDA94B7-63AB-4449-B259-ABBFB1BD1237}"/>
              </a:ext>
            </a:extLst>
          </p:cNvPr>
          <p:cNvSpPr/>
          <p:nvPr/>
        </p:nvSpPr>
        <p:spPr>
          <a:xfrm>
            <a:off x="6763445" y="5206812"/>
            <a:ext cx="2072329" cy="45345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2021</a:t>
            </a: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年</a:t>
            </a:r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06</a:t>
            </a: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月</a:t>
            </a:r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10</a:t>
            </a: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日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993F5B2-B1FA-4937-8A72-4D85BD9C8F1B}"/>
              </a:ext>
            </a:extLst>
          </p:cNvPr>
          <p:cNvSpPr/>
          <p:nvPr/>
        </p:nvSpPr>
        <p:spPr>
          <a:xfrm>
            <a:off x="7150366" y="4175765"/>
            <a:ext cx="1298489" cy="597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施崭</a:t>
            </a:r>
            <a:endParaRPr lang="en-US" altLang="zh-CN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B450EC-372C-4B17-8EBF-7BA40772B064}"/>
              </a:ext>
            </a:extLst>
          </p:cNvPr>
          <p:cNvSpPr txBox="1"/>
          <p:nvPr/>
        </p:nvSpPr>
        <p:spPr>
          <a:xfrm>
            <a:off x="4145993" y="975150"/>
            <a:ext cx="7307237" cy="221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n-US" altLang="zh-CN" sz="3700" b="1" dirty="0">
                <a:solidFill>
                  <a:schemeClr val="accent1"/>
                </a:solidFill>
                <a:cs typeface="+mn-ea"/>
              </a:rPr>
              <a:t>Group Knowledge Transfer:</a:t>
            </a:r>
          </a:p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n-US" altLang="zh-CN" sz="3700" b="1" dirty="0">
                <a:solidFill>
                  <a:schemeClr val="accent1"/>
                </a:solidFill>
                <a:cs typeface="+mn-ea"/>
              </a:rPr>
              <a:t>Federated Learning of Large CNNs at the Edge</a:t>
            </a:r>
            <a:endParaRPr lang="zh-CN" altLang="en-US" sz="3700" b="1" dirty="0">
              <a:solidFill>
                <a:schemeClr val="accent1"/>
              </a:solidFill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72631C-AA1D-4B95-8CF0-E45ADE74D4E8}"/>
              </a:ext>
            </a:extLst>
          </p:cNvPr>
          <p:cNvSpPr txBox="1"/>
          <p:nvPr/>
        </p:nvSpPr>
        <p:spPr>
          <a:xfrm>
            <a:off x="3824528" y="6093395"/>
            <a:ext cx="7950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Chaoyang He, Murali </a:t>
            </a:r>
            <a:r>
              <a:rPr lang="en-US" altLang="zh-CN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Annavaram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, and Salman </a:t>
            </a:r>
            <a:r>
              <a:rPr lang="en-US" altLang="zh-CN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Avestimehr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. Group knowledge transfer: Federated</a:t>
            </a:r>
          </a:p>
          <a:p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learning of large </a:t>
            </a:r>
            <a:r>
              <a:rPr lang="en-US" altLang="zh-CN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cnns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 at the edge. Advances in Neural Information Processing Systems, 33,</a:t>
            </a:r>
          </a:p>
          <a:p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2020b.</a:t>
            </a:r>
            <a:endParaRPr lang="zh-CN" alt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78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C1FB11-6606-4866-8919-FED1EDEA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6AE4A1-8412-4F50-8F06-7076A4D1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C784E4-FC48-472C-8D83-ED9B4C0BB619}"/>
              </a:ext>
            </a:extLst>
          </p:cNvPr>
          <p:cNvSpPr txBox="1"/>
          <p:nvPr/>
        </p:nvSpPr>
        <p:spPr>
          <a:xfrm>
            <a:off x="416689" y="1076442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100" dirty="0">
                <a:solidFill>
                  <a:srgbClr val="505122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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Wingdings 3" panose="05040102010807070707" pitchFamily="18" charset="2"/>
              </a:rPr>
              <a:t>数据集</a:t>
            </a:r>
            <a:endParaRPr lang="zh-CN" altLang="en-US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B6AFC3-6F34-487B-BD57-BD3CD803C74B}"/>
              </a:ext>
            </a:extLst>
          </p:cNvPr>
          <p:cNvSpPr txBox="1"/>
          <p:nvPr/>
        </p:nvSpPr>
        <p:spPr>
          <a:xfrm>
            <a:off x="416689" y="3998633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100" dirty="0">
                <a:solidFill>
                  <a:srgbClr val="505122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</a:t>
            </a:r>
            <a:r>
              <a:rPr lang="zh-CN" altLang="en-US" sz="2800" b="1" spc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Wingdings 3" panose="05040102010807070707" pitchFamily="18" charset="2"/>
              </a:rPr>
              <a:t>模型结构</a:t>
            </a:r>
            <a:endParaRPr lang="zh-CN" altLang="en-US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DB5655-276A-47A0-ABBF-6AE618787334}"/>
              </a:ext>
            </a:extLst>
          </p:cNvPr>
          <p:cNvSpPr txBox="1"/>
          <p:nvPr/>
        </p:nvSpPr>
        <p:spPr>
          <a:xfrm>
            <a:off x="734247" y="1698956"/>
            <a:ext cx="801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B7D2B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CIFAR-10  CIFAR-100  CINIC-10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EAD78A-F507-48E9-A8AA-7F2FFABC4ADB}"/>
              </a:ext>
            </a:extLst>
          </p:cNvPr>
          <p:cNvSpPr txBox="1"/>
          <p:nvPr/>
        </p:nvSpPr>
        <p:spPr>
          <a:xfrm>
            <a:off x="734247" y="4557388"/>
            <a:ext cx="512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4B7D2B"/>
              </a:buClr>
              <a:buFont typeface="Wingdings" panose="05000000000000000000" pitchFamily="2" charset="2"/>
              <a:buChar char="p"/>
            </a:pPr>
            <a:r>
              <a:rPr lang="zh-CN" altLang="en-US" sz="2400" dirty="0"/>
              <a:t>服务器：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ResNet-55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、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ResNet-109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DFDB75-98C0-40A6-85F9-F7F4699FFDA7}"/>
              </a:ext>
            </a:extLst>
          </p:cNvPr>
          <p:cNvSpPr txBox="1"/>
          <p:nvPr/>
        </p:nvSpPr>
        <p:spPr>
          <a:xfrm>
            <a:off x="416689" y="230765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100" dirty="0">
                <a:solidFill>
                  <a:srgbClr val="505122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</a:t>
            </a:r>
            <a:r>
              <a:rPr lang="zh-CN" altLang="en-US" sz="2800" b="1" spc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Wingdings 3" panose="05040102010807070707" pitchFamily="18" charset="2"/>
              </a:rPr>
              <a:t>设备</a:t>
            </a:r>
            <a:endParaRPr lang="zh-CN" altLang="en-US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B45895-A883-4DE0-AE60-C8B138DCE974}"/>
              </a:ext>
            </a:extLst>
          </p:cNvPr>
          <p:cNvSpPr txBox="1"/>
          <p:nvPr/>
        </p:nvSpPr>
        <p:spPr>
          <a:xfrm>
            <a:off x="734247" y="2832183"/>
            <a:ext cx="801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B7D2B"/>
              </a:buClr>
              <a:buFont typeface="Wingdings" panose="05000000000000000000" pitchFamily="2" charset="2"/>
              <a:buChar char="p"/>
            </a:pPr>
            <a:r>
              <a:rPr lang="zh-CN" altLang="en-US" sz="2400" dirty="0"/>
              <a:t>服务器：</a:t>
            </a:r>
            <a:r>
              <a:rPr lang="pt-BR" altLang="zh-CN" sz="2400" dirty="0"/>
              <a:t>4 NVIDIA RTX 2080Ti GPUs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05529B-43DA-47E8-AF10-F12E00508E13}"/>
              </a:ext>
            </a:extLst>
          </p:cNvPr>
          <p:cNvSpPr txBox="1"/>
          <p:nvPr/>
        </p:nvSpPr>
        <p:spPr>
          <a:xfrm>
            <a:off x="734247" y="3423899"/>
            <a:ext cx="801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B7D2B"/>
              </a:buClr>
              <a:buFont typeface="Wingdings" panose="05000000000000000000" pitchFamily="2" charset="2"/>
              <a:buChar char="p"/>
            </a:pPr>
            <a:r>
              <a:rPr lang="zh-CN" altLang="en-US" sz="2400" dirty="0"/>
              <a:t>边缘：  </a:t>
            </a:r>
            <a:r>
              <a:rPr lang="en-US" altLang="zh-CN" sz="2400" dirty="0"/>
              <a:t> CPU-based nodes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0CF544-BE98-4FA7-B71D-71216EBB8867}"/>
              </a:ext>
            </a:extLst>
          </p:cNvPr>
          <p:cNvSpPr txBox="1"/>
          <p:nvPr/>
        </p:nvSpPr>
        <p:spPr>
          <a:xfrm>
            <a:off x="734247" y="5129277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4B7D2B"/>
              </a:buClr>
              <a:buFont typeface="Wingdings" panose="05000000000000000000" pitchFamily="2" charset="2"/>
              <a:buChar char="p"/>
            </a:pPr>
            <a:r>
              <a:rPr lang="zh-CN" altLang="en-US" sz="2400" dirty="0"/>
              <a:t>边缘：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ResNet-8</a:t>
            </a:r>
            <a:endParaRPr lang="zh-CN" altLang="en-US" sz="2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9124CF2-860E-4086-988A-62B3D5FAE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332" y="1562493"/>
            <a:ext cx="4456343" cy="387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80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C1FB11-6606-4866-8919-FED1EDEA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6AE4A1-8412-4F50-8F06-7076A4D1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of Model Accuracy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C784E4-FC48-472C-8D83-ED9B4C0BB619}"/>
              </a:ext>
            </a:extLst>
          </p:cNvPr>
          <p:cNvSpPr txBox="1"/>
          <p:nvPr/>
        </p:nvSpPr>
        <p:spPr>
          <a:xfrm>
            <a:off x="416689" y="1076442"/>
            <a:ext cx="2186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100" dirty="0">
                <a:solidFill>
                  <a:srgbClr val="505122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</a:t>
            </a: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Wingdings 3" panose="05040102010807070707" pitchFamily="18" charset="2"/>
              </a:rPr>
              <a:t>Baselines</a:t>
            </a:r>
            <a:endParaRPr lang="zh-CN" altLang="en-US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DB5655-276A-47A0-ABBF-6AE618787334}"/>
              </a:ext>
            </a:extLst>
          </p:cNvPr>
          <p:cNvSpPr txBox="1"/>
          <p:nvPr/>
        </p:nvSpPr>
        <p:spPr>
          <a:xfrm>
            <a:off x="734247" y="1698956"/>
            <a:ext cx="205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B7D2B"/>
              </a:buClr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FedAvg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EAEFB40-D715-4A96-B5DF-1E0B69543566}"/>
              </a:ext>
            </a:extLst>
          </p:cNvPr>
          <p:cNvSpPr txBox="1"/>
          <p:nvPr/>
        </p:nvSpPr>
        <p:spPr>
          <a:xfrm>
            <a:off x="3213312" y="1698955"/>
            <a:ext cx="3409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B7D2B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Centralized </a:t>
            </a:r>
            <a:r>
              <a:rPr lang="en-US" altLang="zh-CN" sz="2400" dirty="0" err="1"/>
              <a:t>Traning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B63C059-0671-4AAB-A8BA-956B8ADB514B}"/>
              </a:ext>
            </a:extLst>
          </p:cNvPr>
          <p:cNvSpPr txBox="1"/>
          <p:nvPr/>
        </p:nvSpPr>
        <p:spPr>
          <a:xfrm>
            <a:off x="7273944" y="1698956"/>
            <a:ext cx="3409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B7D2B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Split Learning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AE04AD9-7875-4847-A523-A3972EF80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50" y="2198528"/>
            <a:ext cx="10208499" cy="373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C1FB11-6606-4866-8919-FED1EDEA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6AE4A1-8412-4F50-8F06-7076A4D1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of Model Accuracy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FE8236-50B8-4EDB-97A2-74C8BD3F7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08" y="1028699"/>
            <a:ext cx="10243437" cy="380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8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C1FB11-6606-4866-8919-FED1EDEA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6AE4A1-8412-4F50-8F06-7076A4D1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of Model Accuracy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49F5DC-8754-4025-AF33-9545F5D41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87" y="1274661"/>
            <a:ext cx="6154497" cy="22721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88B6FA-4BA2-46F1-9E5E-A81BBE01B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575" y="3429000"/>
            <a:ext cx="5853555" cy="226440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3F7965B-83F5-4C0E-8ED6-41E8E92937C8}"/>
              </a:ext>
            </a:extLst>
          </p:cNvPr>
          <p:cNvSpPr txBox="1"/>
          <p:nvPr/>
        </p:nvSpPr>
        <p:spPr>
          <a:xfrm>
            <a:off x="6899522" y="1136242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100" dirty="0">
                <a:solidFill>
                  <a:srgbClr val="505122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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Wingdings 3" panose="05040102010807070707" pitchFamily="18" charset="2"/>
              </a:rPr>
              <a:t>计算效率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EE06EB-9A39-43A9-ABE6-7870B64E6399}"/>
              </a:ext>
            </a:extLst>
          </p:cNvPr>
          <p:cNvSpPr txBox="1"/>
          <p:nvPr/>
        </p:nvSpPr>
        <p:spPr>
          <a:xfrm>
            <a:off x="7223613" y="1659462"/>
            <a:ext cx="175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浮点运算数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04C752-3A5C-4780-8CC9-7D20CB0D131F}"/>
              </a:ext>
            </a:extLst>
          </p:cNvPr>
          <p:cNvSpPr txBox="1"/>
          <p:nvPr/>
        </p:nvSpPr>
        <p:spPr>
          <a:xfrm>
            <a:off x="7223613" y="2121127"/>
            <a:ext cx="175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模型参数量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8A41116-73F2-4897-9DDB-EDB673FB00D6}"/>
              </a:ext>
            </a:extLst>
          </p:cNvPr>
          <p:cNvSpPr txBox="1"/>
          <p:nvPr/>
        </p:nvSpPr>
        <p:spPr>
          <a:xfrm>
            <a:off x="7223613" y="2582792"/>
            <a:ext cx="393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每个</a:t>
            </a:r>
            <a:r>
              <a:rPr lang="en-US" altLang="zh-CN" sz="2000" dirty="0"/>
              <a:t>minibatch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cpu</a:t>
            </a:r>
            <a:r>
              <a:rPr lang="zh-CN" altLang="en-US" sz="2000" dirty="0"/>
              <a:t>运行时间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F75C1F-8F18-4819-94A7-6E8CC8B39CC8}"/>
              </a:ext>
            </a:extLst>
          </p:cNvPr>
          <p:cNvSpPr txBox="1"/>
          <p:nvPr/>
        </p:nvSpPr>
        <p:spPr>
          <a:xfrm>
            <a:off x="6899522" y="3429000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100" dirty="0">
                <a:solidFill>
                  <a:srgbClr val="505122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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Wingdings 3" panose="05040102010807070707" pitchFamily="18" charset="2"/>
              </a:rPr>
              <a:t>通信效率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BB80A4-1A91-4A36-9568-09F5DA479791}"/>
              </a:ext>
            </a:extLst>
          </p:cNvPr>
          <p:cNvSpPr txBox="1"/>
          <p:nvPr/>
        </p:nvSpPr>
        <p:spPr>
          <a:xfrm>
            <a:off x="7223613" y="3952220"/>
            <a:ext cx="2223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SL: (H+G)*N*E</a:t>
            </a:r>
            <a:endParaRPr lang="zh-CN" altLang="en-US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E1360FE-9DA2-4EC4-9AEB-A0BBCCE7CF66}"/>
              </a:ext>
            </a:extLst>
          </p:cNvPr>
          <p:cNvSpPr txBox="1"/>
          <p:nvPr/>
        </p:nvSpPr>
        <p:spPr>
          <a:xfrm>
            <a:off x="7223613" y="4413885"/>
            <a:ext cx="2930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en-US" altLang="zh-CN" sz="2000" dirty="0" err="1"/>
              <a:t>FedGKT</a:t>
            </a:r>
            <a:r>
              <a:rPr lang="en-US" altLang="zh-CN" sz="2000" dirty="0"/>
              <a:t>: (H+L)*N*R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324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C1FB11-6606-4866-8919-FED1EDEA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6AE4A1-8412-4F50-8F06-7076A4D1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消融实验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AA081-276D-4128-AA68-D6277D5A2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35" y="1028699"/>
            <a:ext cx="6165306" cy="25668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72133BA-44A8-43DD-A6AF-1C5EC6F6F27C}"/>
              </a:ext>
            </a:extLst>
          </p:cNvPr>
          <p:cNvSpPr txBox="1"/>
          <p:nvPr/>
        </p:nvSpPr>
        <p:spPr>
          <a:xfrm>
            <a:off x="6554683" y="1294945"/>
            <a:ext cx="5124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100" dirty="0">
                <a:solidFill>
                  <a:srgbClr val="505122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 </a:t>
            </a:r>
            <a:r>
              <a:rPr lang="zh-CN" altLang="en-US" sz="2400" dirty="0"/>
              <a:t>不使用知识蒸馏的损失函数，精度很低或无法收敛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D2C29C-C134-47E1-8DAE-A18B5D89188F}"/>
              </a:ext>
            </a:extLst>
          </p:cNvPr>
          <p:cNvSpPr txBox="1"/>
          <p:nvPr/>
        </p:nvSpPr>
        <p:spPr>
          <a:xfrm>
            <a:off x="6554683" y="2445229"/>
            <a:ext cx="5124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100" dirty="0">
                <a:solidFill>
                  <a:srgbClr val="505122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 </a:t>
            </a:r>
            <a:r>
              <a:rPr lang="zh-CN" altLang="en-US" sz="2400" dirty="0"/>
              <a:t>随着数据集的复杂程度增加，双向知识蒸馏越来越有效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ECF2F8-89FF-44E3-A102-C2C7FF4A9254}"/>
              </a:ext>
            </a:extLst>
          </p:cNvPr>
          <p:cNvSpPr txBox="1"/>
          <p:nvPr/>
        </p:nvSpPr>
        <p:spPr>
          <a:xfrm>
            <a:off x="6697448" y="4400789"/>
            <a:ext cx="5124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100" dirty="0">
                <a:solidFill>
                  <a:srgbClr val="505122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 </a:t>
            </a:r>
            <a:r>
              <a:rPr lang="zh-CN" altLang="en-US" sz="2400" dirty="0"/>
              <a:t>异步训练不会对模型精度产生负面影响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7AC7255-95E1-4734-943E-B4D69C01F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02" y="3581775"/>
            <a:ext cx="5849081" cy="213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0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C1FB11-6606-4866-8919-FED1EDEA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6AE4A1-8412-4F50-8F06-7076A4D1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消融实验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2133BA-44A8-43DD-A6AF-1C5EC6F6F27C}"/>
              </a:ext>
            </a:extLst>
          </p:cNvPr>
          <p:cNvSpPr txBox="1"/>
          <p:nvPr/>
        </p:nvSpPr>
        <p:spPr>
          <a:xfrm>
            <a:off x="6697448" y="2125941"/>
            <a:ext cx="5124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100" dirty="0">
                <a:solidFill>
                  <a:srgbClr val="505122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 </a:t>
            </a:r>
            <a:r>
              <a:rPr lang="zh-CN" altLang="en-US" sz="2400" dirty="0"/>
              <a:t>增加边缘节点不会影响模型精度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ECF2F8-89FF-44E3-A102-C2C7FF4A9254}"/>
              </a:ext>
            </a:extLst>
          </p:cNvPr>
          <p:cNvSpPr txBox="1"/>
          <p:nvPr/>
        </p:nvSpPr>
        <p:spPr>
          <a:xfrm>
            <a:off x="6697448" y="4400789"/>
            <a:ext cx="5124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100" dirty="0">
                <a:solidFill>
                  <a:srgbClr val="505122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 </a:t>
            </a:r>
            <a:r>
              <a:rPr lang="zh-CN" altLang="en-US" sz="2400" dirty="0"/>
              <a:t>当边缘节点模型尺寸更小时会影响模型精度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5B4F15-20EA-4FDD-B038-93D73FBA1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02" y="1213517"/>
            <a:ext cx="5782638" cy="18248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1B703D-5EDC-4DD4-B2EB-E91CCAF83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053" y="3644094"/>
            <a:ext cx="4882947" cy="151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65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5DD35B9-5A10-43E0-B7A5-AA3DEC5E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CDA2C83-96B4-4C4D-90D1-B39ABBC0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596480-7B1E-4B16-965A-C8CD3195A8C1}"/>
              </a:ext>
            </a:extLst>
          </p:cNvPr>
          <p:cNvSpPr txBox="1"/>
          <p:nvPr/>
        </p:nvSpPr>
        <p:spPr>
          <a:xfrm>
            <a:off x="401923" y="2558228"/>
            <a:ext cx="11388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400" b="1" dirty="0"/>
              <a:t>安全问题：</a:t>
            </a:r>
            <a:r>
              <a:rPr lang="zh-CN" altLang="en-US" sz="2400" dirty="0"/>
              <a:t>边缘设备给服务器发送了数据的真实标签，这违反了联邦学习的规范。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B736B5-499A-49F6-8015-62167AC2635D}"/>
              </a:ext>
            </a:extLst>
          </p:cNvPr>
          <p:cNvSpPr txBox="1"/>
          <p:nvPr/>
        </p:nvSpPr>
        <p:spPr>
          <a:xfrm>
            <a:off x="410307" y="3275984"/>
            <a:ext cx="11388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u"/>
              <a:defRPr sz="2400"/>
            </a:lvl1pPr>
          </a:lstStyle>
          <a:p>
            <a:r>
              <a:rPr lang="zh-CN" altLang="en-US" b="1" dirty="0"/>
              <a:t>通信开销</a:t>
            </a:r>
            <a:r>
              <a:rPr lang="zh-CN" altLang="en-US" dirty="0"/>
              <a:t>：虽然单个图像的特征图比整个模型小得多</a:t>
            </a:r>
            <a:r>
              <a:rPr lang="en-US" altLang="zh-CN" dirty="0"/>
              <a:t>(e.g., the hidden vector size of ResNet-110 is around 64KB while the entire gradient/model size is 4.6MB for 32x32 images)</a:t>
            </a:r>
            <a:r>
              <a:rPr lang="zh-CN" altLang="en-US" dirty="0"/>
              <a:t>，但是传输的总数据量取决于数据量，数据量较大的情况下可能会有更大的通信开销。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9A1F3F-C553-44C8-BDD1-F36220801F3B}"/>
              </a:ext>
            </a:extLst>
          </p:cNvPr>
          <p:cNvSpPr txBox="1"/>
          <p:nvPr/>
        </p:nvSpPr>
        <p:spPr>
          <a:xfrm>
            <a:off x="1091255" y="1028699"/>
            <a:ext cx="100094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effectLst/>
                <a:latin typeface="Arial" panose="020B0604020202020204" pitchFamily="34" charset="0"/>
              </a:rPr>
              <a:t>本文提出的</a:t>
            </a:r>
            <a:r>
              <a:rPr lang="en-US" altLang="zh-CN" sz="2400" dirty="0" err="1">
                <a:effectLst/>
                <a:latin typeface="Arial" panose="020B0604020202020204" pitchFamily="34" charset="0"/>
              </a:rPr>
              <a:t>FedGKT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可以高效地训练边缘的小型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CNN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，并通过知识蒸馏周期性地将它们的知识传递给服务器端大型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CNN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。优势有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: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减少了对边缘计算的需求，以及异步训练，同时保持了与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FL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相当的模型精度。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A16215-D20A-439A-A84B-D5561BD88ABF}"/>
              </a:ext>
            </a:extLst>
          </p:cNvPr>
          <p:cNvSpPr txBox="1"/>
          <p:nvPr/>
        </p:nvSpPr>
        <p:spPr>
          <a:xfrm>
            <a:off x="401922" y="5101735"/>
            <a:ext cx="11388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u"/>
              <a:defRPr sz="2400"/>
            </a:lvl1pPr>
          </a:lstStyle>
          <a:p>
            <a:r>
              <a:rPr lang="en-US" altLang="zh-CN" b="1" dirty="0"/>
              <a:t>Non-</a:t>
            </a:r>
            <a:r>
              <a:rPr lang="en-US" altLang="zh-CN" b="1" dirty="0" err="1"/>
              <a:t>iid</a:t>
            </a:r>
            <a:r>
              <a:rPr lang="zh-CN" altLang="en-US" dirty="0"/>
              <a:t>：并不适用于非独立同分布的数据。</a:t>
            </a:r>
          </a:p>
        </p:txBody>
      </p:sp>
    </p:spTree>
    <p:extLst>
      <p:ext uri="{BB962C8B-B14F-4D97-AF65-F5344CB8AC3E}">
        <p14:creationId xmlns:p14="http://schemas.microsoft.com/office/powerpoint/2010/main" val="368406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3CCF343B-4E0B-4154-8946-89391E5C2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40868" y="2606037"/>
            <a:ext cx="7978032" cy="914400"/>
          </a:xfrm>
        </p:spPr>
        <p:txBody>
          <a:bodyPr/>
          <a:lstStyle/>
          <a:p>
            <a:r>
              <a:rPr lang="zh-CN" altLang="en-US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15495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FF572E3B-1F17-4C61-966B-66FC7A18D4C1}"/>
              </a:ext>
            </a:extLst>
          </p:cNvPr>
          <p:cNvGrpSpPr/>
          <p:nvPr/>
        </p:nvGrpSpPr>
        <p:grpSpPr>
          <a:xfrm>
            <a:off x="4990007" y="3812685"/>
            <a:ext cx="2244795" cy="607224"/>
            <a:chOff x="7620127" y="2931272"/>
            <a:chExt cx="2244795" cy="607224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A45DDCC-D14F-4A48-9343-50A7BA083C86}"/>
                </a:ext>
              </a:extLst>
            </p:cNvPr>
            <p:cNvSpPr txBox="1"/>
            <p:nvPr/>
          </p:nvSpPr>
          <p:spPr>
            <a:xfrm>
              <a:off x="8449150" y="2972376"/>
              <a:ext cx="1415772" cy="52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accent1"/>
                  </a:solidFill>
                  <a:cs typeface="+mn-ea"/>
                  <a:sym typeface="+mn-lt"/>
                </a:rPr>
                <a:t>系统介绍</a:t>
              </a:r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D9CB9188-0BFB-428B-A244-E7D0BC777416}"/>
                </a:ext>
              </a:extLst>
            </p:cNvPr>
            <p:cNvSpPr/>
            <p:nvPr/>
          </p:nvSpPr>
          <p:spPr>
            <a:xfrm>
              <a:off x="7620127" y="2931272"/>
              <a:ext cx="607224" cy="6072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7741F2B9-F18C-406E-B5DA-8E91BC9A8131}"/>
              </a:ext>
            </a:extLst>
          </p:cNvPr>
          <p:cNvGrpSpPr/>
          <p:nvPr/>
        </p:nvGrpSpPr>
        <p:grpSpPr>
          <a:xfrm>
            <a:off x="4990007" y="5876392"/>
            <a:ext cx="2244795" cy="607224"/>
            <a:chOff x="7620127" y="4034410"/>
            <a:chExt cx="2244795" cy="607224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813EBE-D312-41D1-8DDA-77112A198B92}"/>
                </a:ext>
              </a:extLst>
            </p:cNvPr>
            <p:cNvSpPr txBox="1"/>
            <p:nvPr/>
          </p:nvSpPr>
          <p:spPr>
            <a:xfrm>
              <a:off x="8449150" y="4075514"/>
              <a:ext cx="1415772" cy="52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accent1"/>
                  </a:solidFill>
                  <a:cs typeface="+mn-ea"/>
                  <a:sym typeface="+mn-lt"/>
                </a:rPr>
                <a:t>总结思考</a:t>
              </a:r>
            </a:p>
          </p:txBody>
        </p: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23C4B180-9F8F-4232-A654-CF0B0D8811A4}"/>
                </a:ext>
              </a:extLst>
            </p:cNvPr>
            <p:cNvSpPr/>
            <p:nvPr/>
          </p:nvSpPr>
          <p:spPr>
            <a:xfrm>
              <a:off x="7620127" y="4034410"/>
              <a:ext cx="607224" cy="6072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2AF1C854-0BC3-4983-AAEB-AD082C0AF161}"/>
              </a:ext>
            </a:extLst>
          </p:cNvPr>
          <p:cNvGrpSpPr/>
          <p:nvPr/>
        </p:nvGrpSpPr>
        <p:grpSpPr>
          <a:xfrm>
            <a:off x="4990007" y="4844538"/>
            <a:ext cx="2263155" cy="607224"/>
            <a:chOff x="7620127" y="5100684"/>
            <a:chExt cx="2263155" cy="607224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70D1A4C-FD12-4646-9C4C-F4751A2E7A3E}"/>
                </a:ext>
              </a:extLst>
            </p:cNvPr>
            <p:cNvSpPr txBox="1"/>
            <p:nvPr/>
          </p:nvSpPr>
          <p:spPr>
            <a:xfrm>
              <a:off x="8467510" y="5141788"/>
              <a:ext cx="1415772" cy="52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accent1"/>
                  </a:solidFill>
                  <a:cs typeface="+mn-ea"/>
                  <a:sym typeface="+mn-lt"/>
                </a:rPr>
                <a:t>实验分析</a:t>
              </a:r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177A8758-4235-470B-B01F-C54D1316EC70}"/>
                </a:ext>
              </a:extLst>
            </p:cNvPr>
            <p:cNvSpPr/>
            <p:nvPr/>
          </p:nvSpPr>
          <p:spPr>
            <a:xfrm>
              <a:off x="7620127" y="5100684"/>
              <a:ext cx="607224" cy="6072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F501A4E8-410B-45E6-9366-DC087871D60E}"/>
              </a:ext>
            </a:extLst>
          </p:cNvPr>
          <p:cNvGrpSpPr/>
          <p:nvPr/>
        </p:nvGrpSpPr>
        <p:grpSpPr>
          <a:xfrm>
            <a:off x="4990007" y="2821775"/>
            <a:ext cx="2277604" cy="607224"/>
            <a:chOff x="2079704" y="5100684"/>
            <a:chExt cx="2277604" cy="607224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FDD37CC-BB39-41C1-8D66-5EA191F8929C}"/>
                </a:ext>
              </a:extLst>
            </p:cNvPr>
            <p:cNvSpPr txBox="1"/>
            <p:nvPr/>
          </p:nvSpPr>
          <p:spPr>
            <a:xfrm>
              <a:off x="2941536" y="5141788"/>
              <a:ext cx="1415772" cy="52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accent1"/>
                  </a:solidFill>
                  <a:cs typeface="+mn-ea"/>
                  <a:sym typeface="+mn-lt"/>
                </a:rPr>
                <a:t>问题背景</a:t>
              </a:r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D7A9DE7B-D7FB-40FF-A7D2-22ADD96D1210}"/>
                </a:ext>
              </a:extLst>
            </p:cNvPr>
            <p:cNvSpPr/>
            <p:nvPr/>
          </p:nvSpPr>
          <p:spPr>
            <a:xfrm>
              <a:off x="2079704" y="5100684"/>
              <a:ext cx="607224" cy="6072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92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9A843-D829-49C2-A01A-4B7D9BD5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zh-CN" altLang="en-US" dirty="0">
                <a:latin typeface="+mn-lt"/>
                <a:ea typeface="+mn-ea"/>
                <a:cs typeface="+mn-ea"/>
              </a:rPr>
              <a:t>问题背景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A21381-93E7-4696-AA8D-3C561D27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t>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86B360-E180-437D-9887-6242AE1D35A3}"/>
              </a:ext>
            </a:extLst>
          </p:cNvPr>
          <p:cNvSpPr txBox="1"/>
          <p:nvPr/>
        </p:nvSpPr>
        <p:spPr>
          <a:xfrm>
            <a:off x="2301113" y="2604586"/>
            <a:ext cx="18473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E8188A-2DE5-461C-B15B-7BA6CBBE4C94}"/>
              </a:ext>
            </a:extLst>
          </p:cNvPr>
          <p:cNvSpPr txBox="1"/>
          <p:nvPr/>
        </p:nvSpPr>
        <p:spPr>
          <a:xfrm>
            <a:off x="1208781" y="1350952"/>
            <a:ext cx="8314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Ⅰ</a:t>
            </a:r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神经网络模型大小</a:t>
            </a:r>
            <a:r>
              <a:rPr lang="zh-CN" altLang="en-US" sz="2400" spc="100" dirty="0">
                <a:blipFill>
                  <a:blip r:embed="rId3"/>
                  <a:stretch>
                    <a:fillRect/>
                  </a:stretch>
                </a:blip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</a:t>
            </a:r>
            <a:endParaRPr lang="en-US" altLang="zh-CN" sz="2400" b="1" dirty="0">
              <a:solidFill>
                <a:srgbClr val="4472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457200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更大的神经网络能有效提高模型精度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418130-EB85-43C5-A419-2351694C9E34}"/>
              </a:ext>
            </a:extLst>
          </p:cNvPr>
          <p:cNvSpPr txBox="1"/>
          <p:nvPr/>
        </p:nvSpPr>
        <p:spPr>
          <a:xfrm>
            <a:off x="1212215" y="2514705"/>
            <a:ext cx="8890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Ⅱ</a:t>
            </a:r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边缘设备资源受限</a:t>
            </a:r>
            <a:r>
              <a:rPr lang="zh-CN" altLang="en-US" sz="2400" spc="100" dirty="0">
                <a:blipFill>
                  <a:blip r:embed="rId3"/>
                  <a:stretch>
                    <a:fillRect/>
                  </a:stretch>
                </a:blipFill>
                <a:latin typeface="Calibri" panose="020F0502020204030204"/>
                <a:ea typeface="方正大标宋简体" panose="02010601030101010101" pitchFamily="2" charset="-122"/>
                <a:sym typeface="Wingdings 3" panose="05040102010807070707" pitchFamily="18" charset="2"/>
              </a:rPr>
              <a:t></a:t>
            </a:r>
            <a:endParaRPr lang="en-US" altLang="zh-CN" sz="2400" spc="100" dirty="0">
              <a:blipFill>
                <a:blip r:embed="rId3"/>
                <a:stretch>
                  <a:fillRect/>
                </a:stretch>
              </a:blipFill>
              <a:latin typeface="Calibri" panose="020F0502020204030204"/>
              <a:ea typeface="方正大标宋简体" panose="02010601030101010101" pitchFamily="2" charset="-122"/>
            </a:endParaRPr>
          </a:p>
          <a:p>
            <a:pPr defTabSz="457200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资源受限的边缘设备上可能无法训练训练较大的神经网络模型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37294F-3A84-4738-BAB3-85F7EA5A2EC6}"/>
              </a:ext>
            </a:extLst>
          </p:cNvPr>
          <p:cNvSpPr txBox="1"/>
          <p:nvPr/>
        </p:nvSpPr>
        <p:spPr>
          <a:xfrm>
            <a:off x="1238245" y="3725770"/>
            <a:ext cx="10024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Ⅲ</a:t>
            </a:r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重构</a:t>
            </a:r>
            <a:r>
              <a:rPr lang="en-US" altLang="zh-CN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FL</a:t>
            </a:r>
            <a:r>
              <a:rPr lang="zh-CN" altLang="en-US" sz="2400" spc="100" dirty="0">
                <a:blipFill>
                  <a:blip r:embed="rId3"/>
                  <a:stretch>
                    <a:fillRect/>
                  </a:stretch>
                </a:blipFill>
                <a:latin typeface="Calibri" panose="020F0502020204030204"/>
                <a:ea typeface="方正大标宋简体" panose="02010601030101010101" pitchFamily="2" charset="-122"/>
                <a:sym typeface="Wingdings 3" panose="05040102010807070707" pitchFamily="18" charset="2"/>
              </a:rPr>
              <a:t></a:t>
            </a:r>
            <a:endParaRPr lang="en-US" altLang="zh-CN" sz="2400" spc="100" dirty="0">
              <a:blipFill>
                <a:blip r:embed="rId3"/>
                <a:stretch>
                  <a:fillRect/>
                </a:stretch>
              </a:blipFill>
              <a:latin typeface="Calibri" panose="020F0502020204030204"/>
              <a:ea typeface="方正大标宋简体" panose="02010601030101010101" pitchFamily="2" charset="-122"/>
            </a:endParaRPr>
          </a:p>
          <a:p>
            <a:pPr defTabSz="457200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FL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重构为一种群体知识转移训练算法</a:t>
            </a:r>
            <a:r>
              <a:rPr lang="en-US" altLang="zh-CN" sz="2400" dirty="0" err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FedGKT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400" dirty="0" err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FedGKT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设计了一种交替最小化方法的变体，在边缘节点上训练小的神经网络，并通过知识蒸馏定期将它们的知识转移到服务器端的大型神经网络。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01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2D2ACF-AF96-4560-8D27-01451EEC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96213EE-CF50-4933-8E9E-5AB4C9CD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zh-CN" dirty="0" err="1">
                <a:latin typeface="+mn-lt"/>
                <a:ea typeface="+mn-ea"/>
                <a:cs typeface="+mn-ea"/>
              </a:rPr>
              <a:t>FedGKT</a:t>
            </a:r>
            <a:r>
              <a:rPr lang="zh-CN" altLang="en-US" dirty="0">
                <a:latin typeface="+mn-lt"/>
                <a:ea typeface="+mn-ea"/>
                <a:cs typeface="+mn-ea"/>
              </a:rPr>
              <a:t>概述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77167E-3460-4372-92C7-2F02C6475A77}"/>
              </a:ext>
            </a:extLst>
          </p:cNvPr>
          <p:cNvSpPr txBox="1"/>
          <p:nvPr/>
        </p:nvSpPr>
        <p:spPr>
          <a:xfrm>
            <a:off x="853130" y="1679224"/>
            <a:ext cx="196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B7D2B"/>
                </a:solidFill>
              </a:rPr>
              <a:t>现有工作</a:t>
            </a:r>
            <a:r>
              <a:rPr lang="zh-CN" altLang="en-US" sz="2000" spc="100" dirty="0">
                <a:blipFill>
                  <a:blip r:embed="rId3"/>
                  <a:stretch>
                    <a:fillRect/>
                  </a:stretch>
                </a:blip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</a:t>
            </a:r>
            <a:endParaRPr lang="zh-CN" altLang="en-US" sz="2000" dirty="0">
              <a:solidFill>
                <a:srgbClr val="4B7D2B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645086-1605-4FBB-996A-43932064DB2B}"/>
              </a:ext>
            </a:extLst>
          </p:cNvPr>
          <p:cNvSpPr txBox="1"/>
          <p:nvPr/>
        </p:nvSpPr>
        <p:spPr>
          <a:xfrm>
            <a:off x="853130" y="2079334"/>
            <a:ext cx="4671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大多通过本地训练和模型平均来降低通信频率，用小型神经网络模型在简单数据集上评估性能。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DB5657B-2C91-45F8-95EA-8B31E0ED8C5B}"/>
              </a:ext>
            </a:extLst>
          </p:cNvPr>
          <p:cNvCxnSpPr>
            <a:cxnSpLocks/>
          </p:cNvCxnSpPr>
          <p:nvPr/>
        </p:nvCxnSpPr>
        <p:spPr>
          <a:xfrm>
            <a:off x="853130" y="3226852"/>
            <a:ext cx="4433245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C84955D-6C6C-4C21-9B2D-E9B2930A6241}"/>
              </a:ext>
            </a:extLst>
          </p:cNvPr>
          <p:cNvSpPr txBox="1"/>
          <p:nvPr/>
        </p:nvSpPr>
        <p:spPr>
          <a:xfrm>
            <a:off x="853130" y="3360824"/>
            <a:ext cx="196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7D2B"/>
                </a:solidFill>
              </a:rPr>
              <a:t>GKT</a:t>
            </a:r>
            <a:r>
              <a:rPr lang="zh-CN" altLang="en-US" sz="2000" spc="100" dirty="0">
                <a:blipFill>
                  <a:blip r:embed="rId3"/>
                  <a:stretch>
                    <a:fillRect/>
                  </a:stretch>
                </a:blipFill>
                <a:latin typeface="方正大标宋简体" panose="02010601030101010101" pitchFamily="2" charset="-122"/>
                <a:ea typeface="方正大标宋简体" panose="02010601030101010101" pitchFamily="2" charset="-122"/>
                <a:sym typeface="Wingdings 3" panose="05040102010807070707" pitchFamily="18" charset="2"/>
              </a:rPr>
              <a:t></a:t>
            </a:r>
            <a:endParaRPr lang="zh-CN" altLang="en-US" sz="2000" dirty="0">
              <a:solidFill>
                <a:srgbClr val="4B7D2B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387E905-B784-4E75-8840-1077615EA8B4}"/>
              </a:ext>
            </a:extLst>
          </p:cNvPr>
          <p:cNvSpPr txBox="1"/>
          <p:nvPr/>
        </p:nvSpPr>
        <p:spPr>
          <a:xfrm>
            <a:off x="853130" y="3760934"/>
            <a:ext cx="4671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使用知识迁移，将知识从在边缘训练的小型</a:t>
            </a:r>
            <a:r>
              <a:rPr lang="en-US" altLang="zh-CN" dirty="0"/>
              <a:t>CNN</a:t>
            </a:r>
            <a:r>
              <a:rPr lang="zh-CN" altLang="en-US" dirty="0"/>
              <a:t>转移到在云服务器训练的大型</a:t>
            </a:r>
            <a:r>
              <a:rPr lang="en-US" altLang="zh-CN" dirty="0"/>
              <a:t>CNN</a:t>
            </a:r>
            <a:r>
              <a:rPr lang="zh-CN" altLang="en-US" dirty="0"/>
              <a:t>。将</a:t>
            </a:r>
            <a:r>
              <a:rPr lang="en-US" altLang="zh-CN" dirty="0"/>
              <a:t>FL</a:t>
            </a:r>
            <a:r>
              <a:rPr lang="zh-CN" altLang="en-US" dirty="0"/>
              <a:t>重新表述为交替最小化</a:t>
            </a:r>
            <a:r>
              <a:rPr lang="en-US" altLang="zh-CN" dirty="0"/>
              <a:t>(AM)</a:t>
            </a:r>
            <a:r>
              <a:rPr lang="zh-CN" altLang="en-US" dirty="0"/>
              <a:t>方法。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BE71D1-FC56-4233-B8B9-A2CF83FDEAAF}"/>
              </a:ext>
            </a:extLst>
          </p:cNvPr>
          <p:cNvSpPr/>
          <p:nvPr/>
        </p:nvSpPr>
        <p:spPr>
          <a:xfrm>
            <a:off x="5717893" y="2478900"/>
            <a:ext cx="1099595" cy="33337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f_extractor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867158B-141E-41E6-A2B0-5966A22C2E0F}"/>
              </a:ext>
            </a:extLst>
          </p:cNvPr>
          <p:cNvSpPr/>
          <p:nvPr/>
        </p:nvSpPr>
        <p:spPr>
          <a:xfrm>
            <a:off x="7283169" y="2478900"/>
            <a:ext cx="1099595" cy="3333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f_classifier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C4ACDB-03D7-4D34-ABC9-2A21FB70B672}"/>
              </a:ext>
            </a:extLst>
          </p:cNvPr>
          <p:cNvSpPr/>
          <p:nvPr/>
        </p:nvSpPr>
        <p:spPr>
          <a:xfrm>
            <a:off x="6980623" y="2478900"/>
            <a:ext cx="92597" cy="33337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927EE07-C33C-4308-B4A4-8FC8C7A995E6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817488" y="2645590"/>
            <a:ext cx="163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FFFDD11-FAD5-4ECC-86EA-7F2857127451}"/>
              </a:ext>
            </a:extLst>
          </p:cNvPr>
          <p:cNvCxnSpPr>
            <a:stCxn id="7" idx="3"/>
            <a:endCxn id="25" idx="1"/>
          </p:cNvCxnSpPr>
          <p:nvPr/>
        </p:nvCxnSpPr>
        <p:spPr>
          <a:xfrm>
            <a:off x="7073220" y="2645590"/>
            <a:ext cx="209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60131E5-867E-4662-9015-85B1C26FCA95}"/>
              </a:ext>
            </a:extLst>
          </p:cNvPr>
          <p:cNvSpPr/>
          <p:nvPr/>
        </p:nvSpPr>
        <p:spPr>
          <a:xfrm>
            <a:off x="5717893" y="3095621"/>
            <a:ext cx="1099595" cy="33337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f_extractor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405C158-5AA0-43AE-86EB-9D88F62BD4F0}"/>
              </a:ext>
            </a:extLst>
          </p:cNvPr>
          <p:cNvSpPr/>
          <p:nvPr/>
        </p:nvSpPr>
        <p:spPr>
          <a:xfrm>
            <a:off x="7283169" y="3095621"/>
            <a:ext cx="1099595" cy="3333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f_classifier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3C0C394-A421-4130-A9FD-3A5932DD6912}"/>
              </a:ext>
            </a:extLst>
          </p:cNvPr>
          <p:cNvSpPr/>
          <p:nvPr/>
        </p:nvSpPr>
        <p:spPr>
          <a:xfrm>
            <a:off x="6980623" y="3095621"/>
            <a:ext cx="92597" cy="33337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F3B312-4C72-4491-BC2F-3FB759DA55ED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>
            <a:off x="6817488" y="3262311"/>
            <a:ext cx="163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A08EA79-7020-4090-9B64-686356EA9F41}"/>
              </a:ext>
            </a:extLst>
          </p:cNvPr>
          <p:cNvCxnSpPr>
            <a:stCxn id="28" idx="3"/>
            <a:endCxn id="27" idx="1"/>
          </p:cNvCxnSpPr>
          <p:nvPr/>
        </p:nvCxnSpPr>
        <p:spPr>
          <a:xfrm>
            <a:off x="7073220" y="3262311"/>
            <a:ext cx="209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8AE5CE80-26F9-48F8-BE3D-1AE2245C21DD}"/>
              </a:ext>
            </a:extLst>
          </p:cNvPr>
          <p:cNvSpPr/>
          <p:nvPr/>
        </p:nvSpPr>
        <p:spPr>
          <a:xfrm>
            <a:off x="5717893" y="3879032"/>
            <a:ext cx="1099595" cy="33337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f_extractor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E075ABB-9726-4974-9155-F23B0F13FC21}"/>
              </a:ext>
            </a:extLst>
          </p:cNvPr>
          <p:cNvSpPr/>
          <p:nvPr/>
        </p:nvSpPr>
        <p:spPr>
          <a:xfrm>
            <a:off x="7283169" y="3879032"/>
            <a:ext cx="1099595" cy="3333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f_classifier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5998C21-E3A7-4153-840F-7F31526BBD35}"/>
              </a:ext>
            </a:extLst>
          </p:cNvPr>
          <p:cNvSpPr/>
          <p:nvPr/>
        </p:nvSpPr>
        <p:spPr>
          <a:xfrm>
            <a:off x="6980623" y="3879032"/>
            <a:ext cx="92597" cy="33337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30F9520-E88A-467B-9A93-03E2823CE3CB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6817488" y="4045722"/>
            <a:ext cx="163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1A04E20-5BE7-4FD2-A5F0-D9E55ED8C709}"/>
              </a:ext>
            </a:extLst>
          </p:cNvPr>
          <p:cNvCxnSpPr>
            <a:stCxn id="33" idx="3"/>
            <a:endCxn id="32" idx="1"/>
          </p:cNvCxnSpPr>
          <p:nvPr/>
        </p:nvCxnSpPr>
        <p:spPr>
          <a:xfrm>
            <a:off x="7073220" y="4045722"/>
            <a:ext cx="209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17221133-5A7E-4F5C-BCB7-B8F5A231431B}"/>
              </a:ext>
            </a:extLst>
          </p:cNvPr>
          <p:cNvSpPr/>
          <p:nvPr/>
        </p:nvSpPr>
        <p:spPr>
          <a:xfrm>
            <a:off x="9435297" y="2478900"/>
            <a:ext cx="92597" cy="33337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910BDCE-5D2F-4F46-82BE-3A219A71F0DA}"/>
              </a:ext>
            </a:extLst>
          </p:cNvPr>
          <p:cNvSpPr/>
          <p:nvPr/>
        </p:nvSpPr>
        <p:spPr>
          <a:xfrm>
            <a:off x="9435297" y="3095621"/>
            <a:ext cx="92597" cy="33337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007BB6F-4AD4-45A0-B159-780608CC85E3}"/>
              </a:ext>
            </a:extLst>
          </p:cNvPr>
          <p:cNvSpPr/>
          <p:nvPr/>
        </p:nvSpPr>
        <p:spPr>
          <a:xfrm>
            <a:off x="9435297" y="3879032"/>
            <a:ext cx="92597" cy="33337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A410603B-6F5D-43D9-A341-9EA6A2FF1261}"/>
              </a:ext>
            </a:extLst>
          </p:cNvPr>
          <p:cNvCxnSpPr>
            <a:cxnSpLocks/>
            <a:stCxn id="7" idx="0"/>
            <a:endCxn id="36" idx="0"/>
          </p:cNvCxnSpPr>
          <p:nvPr/>
        </p:nvCxnSpPr>
        <p:spPr>
          <a:xfrm rot="5400000" flipH="1" flipV="1">
            <a:off x="8254259" y="1251563"/>
            <a:ext cx="12700" cy="245467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3E032054-F0AE-440E-AF2F-041558642618}"/>
              </a:ext>
            </a:extLst>
          </p:cNvPr>
          <p:cNvSpPr/>
          <p:nvPr/>
        </p:nvSpPr>
        <p:spPr>
          <a:xfrm>
            <a:off x="9795238" y="2490687"/>
            <a:ext cx="1099595" cy="172172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f_server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A5970ED-A959-4BFD-A3AE-C9C3A9AD106A}"/>
              </a:ext>
            </a:extLst>
          </p:cNvPr>
          <p:cNvSpPr/>
          <p:nvPr/>
        </p:nvSpPr>
        <p:spPr>
          <a:xfrm>
            <a:off x="11162979" y="2472550"/>
            <a:ext cx="92597" cy="3333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324C169-A569-4C04-A4B5-D8C51A51065C}"/>
              </a:ext>
            </a:extLst>
          </p:cNvPr>
          <p:cNvSpPr/>
          <p:nvPr/>
        </p:nvSpPr>
        <p:spPr>
          <a:xfrm>
            <a:off x="11162979" y="3089271"/>
            <a:ext cx="92597" cy="3333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EC93305-24D9-4BD6-B731-636A7D314721}"/>
              </a:ext>
            </a:extLst>
          </p:cNvPr>
          <p:cNvSpPr/>
          <p:nvPr/>
        </p:nvSpPr>
        <p:spPr>
          <a:xfrm>
            <a:off x="11162979" y="3872682"/>
            <a:ext cx="92597" cy="3333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4A7E9C7-A316-4040-B9CB-D34AEAAC376C}"/>
              </a:ext>
            </a:extLst>
          </p:cNvPr>
          <p:cNvSpPr/>
          <p:nvPr/>
        </p:nvSpPr>
        <p:spPr>
          <a:xfrm>
            <a:off x="11523722" y="2478900"/>
            <a:ext cx="92597" cy="3333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9E66000-14C9-4F58-9DAB-89FC0903548E}"/>
              </a:ext>
            </a:extLst>
          </p:cNvPr>
          <p:cNvSpPr/>
          <p:nvPr/>
        </p:nvSpPr>
        <p:spPr>
          <a:xfrm>
            <a:off x="11523722" y="3095621"/>
            <a:ext cx="92597" cy="3333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C137FA-D492-4812-AEF6-084E19F9593C}"/>
              </a:ext>
            </a:extLst>
          </p:cNvPr>
          <p:cNvSpPr/>
          <p:nvPr/>
        </p:nvSpPr>
        <p:spPr>
          <a:xfrm>
            <a:off x="11523722" y="3879032"/>
            <a:ext cx="92597" cy="3333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EDDD6E-F434-4BF5-8AA8-D1B5DBF5A530}"/>
              </a:ext>
            </a:extLst>
          </p:cNvPr>
          <p:cNvSpPr/>
          <p:nvPr/>
        </p:nvSpPr>
        <p:spPr>
          <a:xfrm>
            <a:off x="8758561" y="2478900"/>
            <a:ext cx="92597" cy="3333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7F4C359-5ECB-429A-9145-D2898DE662F3}"/>
              </a:ext>
            </a:extLst>
          </p:cNvPr>
          <p:cNvSpPr/>
          <p:nvPr/>
        </p:nvSpPr>
        <p:spPr>
          <a:xfrm>
            <a:off x="8758561" y="3095621"/>
            <a:ext cx="92597" cy="3333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C0EEB76-8E0E-4595-BB6E-D31B0022B265}"/>
              </a:ext>
            </a:extLst>
          </p:cNvPr>
          <p:cNvSpPr/>
          <p:nvPr/>
        </p:nvSpPr>
        <p:spPr>
          <a:xfrm>
            <a:off x="8758561" y="3879032"/>
            <a:ext cx="92597" cy="3333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005AFDF-B267-403F-9042-47C1F1EB3E79}"/>
              </a:ext>
            </a:extLst>
          </p:cNvPr>
          <p:cNvCxnSpPr>
            <a:stCxn id="25" idx="3"/>
            <a:endCxn id="51" idx="1"/>
          </p:cNvCxnSpPr>
          <p:nvPr/>
        </p:nvCxnSpPr>
        <p:spPr>
          <a:xfrm>
            <a:off x="8382764" y="2645590"/>
            <a:ext cx="375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BEAB1F7-A760-41CA-9046-350BA8F95CB8}"/>
              </a:ext>
            </a:extLst>
          </p:cNvPr>
          <p:cNvCxnSpPr>
            <a:stCxn id="27" idx="3"/>
            <a:endCxn id="52" idx="1"/>
          </p:cNvCxnSpPr>
          <p:nvPr/>
        </p:nvCxnSpPr>
        <p:spPr>
          <a:xfrm>
            <a:off x="8382764" y="3262311"/>
            <a:ext cx="375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59913BC-D275-46E8-BB53-38DC601DB7FB}"/>
              </a:ext>
            </a:extLst>
          </p:cNvPr>
          <p:cNvCxnSpPr>
            <a:stCxn id="32" idx="3"/>
            <a:endCxn id="53" idx="1"/>
          </p:cNvCxnSpPr>
          <p:nvPr/>
        </p:nvCxnSpPr>
        <p:spPr>
          <a:xfrm>
            <a:off x="8382764" y="4045722"/>
            <a:ext cx="375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F48390B-E837-4448-A51E-77A23AE7926B}"/>
              </a:ext>
            </a:extLst>
          </p:cNvPr>
          <p:cNvCxnSpPr/>
          <p:nvPr/>
        </p:nvCxnSpPr>
        <p:spPr>
          <a:xfrm>
            <a:off x="9534245" y="2642507"/>
            <a:ext cx="260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ED0C5F8-2DF2-4ECA-9CF0-A83F0D3EAA2E}"/>
              </a:ext>
            </a:extLst>
          </p:cNvPr>
          <p:cNvCxnSpPr/>
          <p:nvPr/>
        </p:nvCxnSpPr>
        <p:spPr>
          <a:xfrm>
            <a:off x="9534245" y="3262311"/>
            <a:ext cx="260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E957915-DF66-4256-8B68-6BF4B2C0933A}"/>
              </a:ext>
            </a:extLst>
          </p:cNvPr>
          <p:cNvCxnSpPr/>
          <p:nvPr/>
        </p:nvCxnSpPr>
        <p:spPr>
          <a:xfrm>
            <a:off x="9534245" y="4031064"/>
            <a:ext cx="260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62B1AF1-D405-4B65-B95B-9514EF6D2D28}"/>
              </a:ext>
            </a:extLst>
          </p:cNvPr>
          <p:cNvCxnSpPr/>
          <p:nvPr/>
        </p:nvCxnSpPr>
        <p:spPr>
          <a:xfrm>
            <a:off x="10901986" y="2642507"/>
            <a:ext cx="260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BB6B406-A4DF-46D9-BC5F-2718D9321B13}"/>
              </a:ext>
            </a:extLst>
          </p:cNvPr>
          <p:cNvCxnSpPr/>
          <p:nvPr/>
        </p:nvCxnSpPr>
        <p:spPr>
          <a:xfrm>
            <a:off x="10901986" y="3262311"/>
            <a:ext cx="260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2080220-9B88-46C8-A899-52BC98EE1DEE}"/>
              </a:ext>
            </a:extLst>
          </p:cNvPr>
          <p:cNvCxnSpPr/>
          <p:nvPr/>
        </p:nvCxnSpPr>
        <p:spPr>
          <a:xfrm>
            <a:off x="10901986" y="4031064"/>
            <a:ext cx="260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89359180-041E-4A0F-AD12-E45A19657D86}"/>
              </a:ext>
            </a:extLst>
          </p:cNvPr>
          <p:cNvCxnSpPr>
            <a:cxnSpLocks/>
            <a:stCxn id="51" idx="0"/>
            <a:endCxn id="92" idx="0"/>
          </p:cNvCxnSpPr>
          <p:nvPr/>
        </p:nvCxnSpPr>
        <p:spPr>
          <a:xfrm rot="5400000" flipH="1" flipV="1">
            <a:off x="9966575" y="1052459"/>
            <a:ext cx="264727" cy="2588156"/>
          </a:xfrm>
          <a:prstGeom prst="bentConnector3">
            <a:avLst>
              <a:gd name="adj1" fmla="val 186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4CED17EC-5F77-4059-87BF-1C9EC687E97F}"/>
              </a:ext>
            </a:extLst>
          </p:cNvPr>
          <p:cNvSpPr txBox="1"/>
          <p:nvPr/>
        </p:nvSpPr>
        <p:spPr>
          <a:xfrm>
            <a:off x="6548619" y="144277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Edge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1C97392-59C8-4C51-8E2F-97A2E333598A}"/>
              </a:ext>
            </a:extLst>
          </p:cNvPr>
          <p:cNvSpPr txBox="1"/>
          <p:nvPr/>
        </p:nvSpPr>
        <p:spPr>
          <a:xfrm>
            <a:off x="10345035" y="1320654"/>
            <a:ext cx="8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0AC22F6-FB99-454A-8E74-C48DEE7A586D}"/>
              </a:ext>
            </a:extLst>
          </p:cNvPr>
          <p:cNvSpPr txBox="1"/>
          <p:nvPr/>
        </p:nvSpPr>
        <p:spPr>
          <a:xfrm>
            <a:off x="6539696" y="5972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E2B4554-878C-4D35-A50A-D79DC3DA109E}"/>
              </a:ext>
            </a:extLst>
          </p:cNvPr>
          <p:cNvSpPr txBox="1"/>
          <p:nvPr/>
        </p:nvSpPr>
        <p:spPr>
          <a:xfrm>
            <a:off x="6499699" y="4429170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local training</a:t>
            </a:r>
            <a:endParaRPr lang="zh-CN" altLang="en-US" sz="1200" b="1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F37B979-A791-4B0B-99D4-CBA528C03127}"/>
              </a:ext>
            </a:extLst>
          </p:cNvPr>
          <p:cNvSpPr txBox="1"/>
          <p:nvPr/>
        </p:nvSpPr>
        <p:spPr>
          <a:xfrm>
            <a:off x="8522466" y="1751869"/>
            <a:ext cx="1473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periodic transfer</a:t>
            </a:r>
            <a:endParaRPr lang="zh-CN" altLang="en-US" sz="1200" b="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EDDA42B-B434-47E7-BDED-6F2F418E335F}"/>
              </a:ext>
            </a:extLst>
          </p:cNvPr>
          <p:cNvSpPr txBox="1"/>
          <p:nvPr/>
        </p:nvSpPr>
        <p:spPr>
          <a:xfrm>
            <a:off x="9664741" y="4706169"/>
            <a:ext cx="1202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transfer back</a:t>
            </a:r>
            <a:endParaRPr lang="zh-CN" altLang="en-US" sz="1200" b="1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3CB16F0-0D8C-4A15-A838-FD7FCBC6EBC8}"/>
              </a:ext>
            </a:extLst>
          </p:cNvPr>
          <p:cNvSpPr/>
          <p:nvPr/>
        </p:nvSpPr>
        <p:spPr>
          <a:xfrm>
            <a:off x="9037568" y="2472550"/>
            <a:ext cx="92597" cy="3333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F976EDF-96DD-46E9-B830-4565DE65CDC3}"/>
              </a:ext>
            </a:extLst>
          </p:cNvPr>
          <p:cNvSpPr/>
          <p:nvPr/>
        </p:nvSpPr>
        <p:spPr>
          <a:xfrm>
            <a:off x="9037568" y="3089271"/>
            <a:ext cx="92597" cy="3333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E7B3F44-D0B7-4E3D-AB93-C8AEEBD1C628}"/>
              </a:ext>
            </a:extLst>
          </p:cNvPr>
          <p:cNvSpPr/>
          <p:nvPr/>
        </p:nvSpPr>
        <p:spPr>
          <a:xfrm>
            <a:off x="9037568" y="3872682"/>
            <a:ext cx="92597" cy="3333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EF14E62E-0F93-4C26-B395-1337501BECBA}"/>
              </a:ext>
            </a:extLst>
          </p:cNvPr>
          <p:cNvCxnSpPr>
            <a:cxnSpLocks/>
            <a:stCxn id="47" idx="2"/>
            <a:endCxn id="87" idx="2"/>
          </p:cNvCxnSpPr>
          <p:nvPr/>
        </p:nvCxnSpPr>
        <p:spPr>
          <a:xfrm rot="5400000">
            <a:off x="9921162" y="3235195"/>
            <a:ext cx="317250" cy="2258982"/>
          </a:xfrm>
          <a:prstGeom prst="bentConnector3">
            <a:avLst>
              <a:gd name="adj1" fmla="val 1720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49743583-BC45-48B2-88E5-FFE3E75EF80A}"/>
              </a:ext>
            </a:extLst>
          </p:cNvPr>
          <p:cNvSpPr txBox="1"/>
          <p:nvPr/>
        </p:nvSpPr>
        <p:spPr>
          <a:xfrm>
            <a:off x="8693655" y="4215534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loss</a:t>
            </a:r>
            <a:endParaRPr lang="zh-CN" altLang="en-US" sz="14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0A293D2-94BA-4BDD-ADA8-14789030B773}"/>
              </a:ext>
            </a:extLst>
          </p:cNvPr>
          <p:cNvSpPr txBox="1"/>
          <p:nvPr/>
        </p:nvSpPr>
        <p:spPr>
          <a:xfrm>
            <a:off x="11136375" y="2214173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loss</a:t>
            </a:r>
            <a:endParaRPr lang="zh-CN" altLang="en-US" sz="1400" dirty="0"/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B2AC9EF8-362E-41E0-ABC3-5E3193F83840}"/>
              </a:ext>
            </a:extLst>
          </p:cNvPr>
          <p:cNvCxnSpPr>
            <a:stCxn id="45" idx="3"/>
            <a:endCxn id="92" idx="2"/>
          </p:cNvCxnSpPr>
          <p:nvPr/>
        </p:nvCxnSpPr>
        <p:spPr>
          <a:xfrm flipV="1">
            <a:off x="11255576" y="2521950"/>
            <a:ext cx="137440" cy="11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7AB5B3D9-96ED-465A-B6D0-52BDFA9BC87D}"/>
              </a:ext>
            </a:extLst>
          </p:cNvPr>
          <p:cNvCxnSpPr>
            <a:stCxn id="92" idx="2"/>
            <a:endCxn id="48" idx="1"/>
          </p:cNvCxnSpPr>
          <p:nvPr/>
        </p:nvCxnSpPr>
        <p:spPr>
          <a:xfrm>
            <a:off x="11393016" y="2521950"/>
            <a:ext cx="130706" cy="12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6029C655-B32D-4088-9844-6C31AE153859}"/>
              </a:ext>
            </a:extLst>
          </p:cNvPr>
          <p:cNvCxnSpPr>
            <a:stCxn id="87" idx="0"/>
            <a:endCxn id="53" idx="3"/>
          </p:cNvCxnSpPr>
          <p:nvPr/>
        </p:nvCxnSpPr>
        <p:spPr>
          <a:xfrm flipH="1" flipV="1">
            <a:off x="8851158" y="4045722"/>
            <a:ext cx="99138" cy="169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8C159CFE-DA92-445E-A394-5A67926375A5}"/>
              </a:ext>
            </a:extLst>
          </p:cNvPr>
          <p:cNvCxnSpPr>
            <a:stCxn id="87" idx="0"/>
            <a:endCxn id="81" idx="1"/>
          </p:cNvCxnSpPr>
          <p:nvPr/>
        </p:nvCxnSpPr>
        <p:spPr>
          <a:xfrm flipV="1">
            <a:off x="8950296" y="4039372"/>
            <a:ext cx="87272" cy="176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D893B8E0-A629-41AB-97C8-E322000B217C}"/>
              </a:ext>
            </a:extLst>
          </p:cNvPr>
          <p:cNvSpPr/>
          <p:nvPr/>
        </p:nvSpPr>
        <p:spPr>
          <a:xfrm>
            <a:off x="7422871" y="1170264"/>
            <a:ext cx="1099595" cy="33337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f_extractor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6D8362DB-450A-4F44-9C11-A116E2C8C047}"/>
              </a:ext>
            </a:extLst>
          </p:cNvPr>
          <p:cNvSpPr/>
          <p:nvPr/>
        </p:nvSpPr>
        <p:spPr>
          <a:xfrm>
            <a:off x="8795567" y="1170475"/>
            <a:ext cx="1099595" cy="3333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f_server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FC4BBCEA-7791-420F-A17F-D7FA255E438C}"/>
              </a:ext>
            </a:extLst>
          </p:cNvPr>
          <p:cNvCxnSpPr>
            <a:stCxn id="130" idx="3"/>
            <a:endCxn id="131" idx="1"/>
          </p:cNvCxnSpPr>
          <p:nvPr/>
        </p:nvCxnSpPr>
        <p:spPr>
          <a:xfrm>
            <a:off x="8522466" y="1336954"/>
            <a:ext cx="273101" cy="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51990C04-6CEA-489B-9F10-4CC311FCB908}"/>
              </a:ext>
            </a:extLst>
          </p:cNvPr>
          <p:cNvSpPr txBox="1"/>
          <p:nvPr/>
        </p:nvSpPr>
        <p:spPr>
          <a:xfrm>
            <a:off x="7865369" y="767089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edge-sided model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9413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9" grpId="0"/>
      <p:bldP spid="20" grpId="0"/>
      <p:bldP spid="4" grpId="0" animBg="1"/>
      <p:bldP spid="25" grpId="0" animBg="1"/>
      <p:bldP spid="7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70" grpId="0"/>
      <p:bldP spid="71" grpId="0"/>
      <p:bldP spid="73" grpId="0"/>
      <p:bldP spid="74" grpId="0"/>
      <p:bldP spid="75" grpId="0"/>
      <p:bldP spid="79" grpId="0" animBg="1"/>
      <p:bldP spid="80" grpId="0" animBg="1"/>
      <p:bldP spid="81" grpId="0" animBg="1"/>
      <p:bldP spid="87" grpId="0"/>
      <p:bldP spid="92" grpId="0"/>
      <p:bldP spid="130" grpId="0" animBg="1"/>
      <p:bldP spid="131" grpId="0" animBg="1"/>
      <p:bldP spid="1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5753BA-7343-4A77-AB70-7B9F0107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640096-4A04-49A6-969B-CA986C4F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Preliminary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F67882-9F2F-4FA7-A616-75D4677B1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22" y="1279386"/>
            <a:ext cx="4371429" cy="227619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178B895-BDA4-465B-A8CA-02CDBB03499C}"/>
              </a:ext>
            </a:extLst>
          </p:cNvPr>
          <p:cNvSpPr txBox="1"/>
          <p:nvPr/>
        </p:nvSpPr>
        <p:spPr>
          <a:xfrm>
            <a:off x="1214347" y="3824168"/>
            <a:ext cx="21114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无法训练大型模型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通信频繁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存在掉队问题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0F92525-74EA-46F4-85F5-89F1AF1AE87B}"/>
              </a:ext>
            </a:extLst>
          </p:cNvPr>
          <p:cNvSpPr txBox="1"/>
          <p:nvPr/>
        </p:nvSpPr>
        <p:spPr>
          <a:xfrm>
            <a:off x="7271080" y="3846392"/>
            <a:ext cx="3700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相似，减少边缘设备计算负担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与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FedAvg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一样可以本地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SGD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交换的特征图比整个模型小得多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支持异步训练，解决了掉队问题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A596806-157A-4341-A267-F8CA65711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819" y="1241290"/>
            <a:ext cx="5685714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8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5753BA-7343-4A77-AB70-7B9F0107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640096-4A04-49A6-969B-CA986C4F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Reformulation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415489-DBF4-44F1-A7CC-B7A9520C6A64}"/>
              </a:ext>
            </a:extLst>
          </p:cNvPr>
          <p:cNvSpPr txBox="1"/>
          <p:nvPr/>
        </p:nvSpPr>
        <p:spPr>
          <a:xfrm>
            <a:off x="1091255" y="1028699"/>
            <a:ext cx="879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B7D2B"/>
                </a:solidFill>
              </a:rPr>
              <a:t>服务器参数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FA94CDC-D98C-4A37-BE96-7000C8D6A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30" y="2115338"/>
            <a:ext cx="8306601" cy="276351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291B794-AE6B-49EF-8414-02CCDC223D05}"/>
              </a:ext>
            </a:extLst>
          </p:cNvPr>
          <p:cNvSpPr txBox="1"/>
          <p:nvPr/>
        </p:nvSpPr>
        <p:spPr>
          <a:xfrm>
            <a:off x="2716709" y="1028699"/>
            <a:ext cx="146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B7D2B"/>
                </a:solidFill>
              </a:rPr>
              <a:t>边缘特征提取器参数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4C59CB7-8D68-4299-AE14-654B7DA68864}"/>
              </a:ext>
            </a:extLst>
          </p:cNvPr>
          <p:cNvSpPr txBox="1"/>
          <p:nvPr/>
        </p:nvSpPr>
        <p:spPr>
          <a:xfrm>
            <a:off x="5164015" y="1028698"/>
            <a:ext cx="146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B7D2B"/>
                </a:solidFill>
              </a:rPr>
              <a:t>边缘提取的特征图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96D039E-15B0-4648-A2EE-D88DB1A9B861}"/>
              </a:ext>
            </a:extLst>
          </p:cNvPr>
          <p:cNvCxnSpPr>
            <a:cxnSpLocks/>
          </p:cNvCxnSpPr>
          <p:nvPr/>
        </p:nvCxnSpPr>
        <p:spPr>
          <a:xfrm>
            <a:off x="1592415" y="1675030"/>
            <a:ext cx="533402" cy="646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A1B4FD2-A8D3-42B8-9EFF-E75EA47B8385}"/>
              </a:ext>
            </a:extLst>
          </p:cNvPr>
          <p:cNvCxnSpPr>
            <a:cxnSpLocks/>
          </p:cNvCxnSpPr>
          <p:nvPr/>
        </p:nvCxnSpPr>
        <p:spPr>
          <a:xfrm flipV="1">
            <a:off x="2626977" y="1675031"/>
            <a:ext cx="591008" cy="64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F1137AF-6CF0-4680-A519-7F2BFF034E37}"/>
              </a:ext>
            </a:extLst>
          </p:cNvPr>
          <p:cNvCxnSpPr>
            <a:cxnSpLocks/>
          </p:cNvCxnSpPr>
          <p:nvPr/>
        </p:nvCxnSpPr>
        <p:spPr>
          <a:xfrm flipV="1">
            <a:off x="5591908" y="1675029"/>
            <a:ext cx="0" cy="646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90357AB-520A-4616-8386-B7B2A498E1A6}"/>
              </a:ext>
            </a:extLst>
          </p:cNvPr>
          <p:cNvSpPr txBox="1"/>
          <p:nvPr/>
        </p:nvSpPr>
        <p:spPr>
          <a:xfrm>
            <a:off x="8533690" y="2204431"/>
            <a:ext cx="3549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每个客户端应做好内部优化，能够很好地训练特征提取器，以保证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Eq(3)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能准确生成特征图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Eq(2)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的收敛取决于边缘特征提取器的训练效果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但是边缘设备数据集可能较小，不利于上述问题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6929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5753BA-7343-4A77-AB70-7B9F0107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640096-4A04-49A6-969B-CA986C4F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Scaling Edge Dataset Limitations with Knowledge Transfer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928754-18F4-44D5-8137-8EE828849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705" y="1063952"/>
            <a:ext cx="8676190" cy="17523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8EEA1B-6FBA-41DE-9782-1030BC5F8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05" y="3014752"/>
            <a:ext cx="628440" cy="43340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76204D7-EBA1-49CA-A6E4-DB0816EA4F28}"/>
              </a:ext>
            </a:extLst>
          </p:cNvPr>
          <p:cNvSpPr txBox="1"/>
          <p:nvPr/>
        </p:nvSpPr>
        <p:spPr>
          <a:xfrm>
            <a:off x="2092569" y="3059668"/>
            <a:ext cx="4677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预测值和真实标签的交叉熵损失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02456D8-90B5-4CAA-B4AC-B2DEA9F0C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705" y="3721530"/>
            <a:ext cx="657143" cy="39047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B7BCD46-A2E9-4438-BBCB-AA8222B38C77}"/>
              </a:ext>
            </a:extLst>
          </p:cNvPr>
          <p:cNvSpPr txBox="1"/>
          <p:nvPr/>
        </p:nvSpPr>
        <p:spPr>
          <a:xfrm>
            <a:off x="2092569" y="3703113"/>
            <a:ext cx="5521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相对熵</a:t>
            </a:r>
            <a:r>
              <a:rPr lang="en-US" altLang="zh-CN" sz="2000" dirty="0"/>
              <a:t>(</a:t>
            </a:r>
            <a:r>
              <a:rPr lang="en-US" altLang="zh-CN" sz="2000" dirty="0" err="1"/>
              <a:t>Kullback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Leibler</a:t>
            </a:r>
            <a:r>
              <a:rPr lang="en-US" altLang="zh-CN" sz="2000" dirty="0"/>
              <a:t> (KL) Divergence)</a:t>
            </a:r>
            <a:endParaRPr lang="zh-CN" altLang="en-US" sz="20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A4BCBAA-3941-4D70-968B-8645E77E9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705" y="4656669"/>
            <a:ext cx="2647619" cy="66666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0DDB0D1-DF46-42BD-8A2C-96B8E9A186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7955" y="4675717"/>
            <a:ext cx="2171429" cy="64761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B8DF800-A298-40B5-8ACD-7D32A20527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2544" y="5619009"/>
            <a:ext cx="304762" cy="333333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DC44BBE1-7F4C-40FF-B34B-5CF32BA88898}"/>
              </a:ext>
            </a:extLst>
          </p:cNvPr>
          <p:cNvSpPr txBox="1"/>
          <p:nvPr/>
        </p:nvSpPr>
        <p:spPr>
          <a:xfrm>
            <a:off x="2092568" y="5551058"/>
            <a:ext cx="4677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温度超参数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7E0BD1-3F54-4DC4-8C62-5E4311360451}"/>
              </a:ext>
            </a:extLst>
          </p:cNvPr>
          <p:cNvSpPr txBox="1"/>
          <p:nvPr/>
        </p:nvSpPr>
        <p:spPr>
          <a:xfrm>
            <a:off x="8219842" y="3903168"/>
            <a:ext cx="3270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B7D2B"/>
                </a:solidFill>
              </a:rPr>
              <a:t>边缘设备和服务器交替从对方模型中获取知识</a:t>
            </a:r>
          </a:p>
        </p:txBody>
      </p:sp>
    </p:spTree>
    <p:extLst>
      <p:ext uri="{BB962C8B-B14F-4D97-AF65-F5344CB8AC3E}">
        <p14:creationId xmlns:p14="http://schemas.microsoft.com/office/powerpoint/2010/main" val="347648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5753BA-7343-4A77-AB70-7B9F0107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640096-4A04-49A6-969B-CA986C4F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Improved Alternating Minimization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C6EAA8-348D-41FC-ABCA-FE3E5CF76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00" y="1133762"/>
            <a:ext cx="10400000" cy="45904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38219B5-F4CD-47BA-8E5C-BA492FAA83EE}"/>
              </a:ext>
            </a:extLst>
          </p:cNvPr>
          <p:cNvSpPr/>
          <p:nvPr/>
        </p:nvSpPr>
        <p:spPr>
          <a:xfrm>
            <a:off x="9120851" y="1133762"/>
            <a:ext cx="2037144" cy="10307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16FCD1C-0998-4AAA-A83A-09DF95F21102}"/>
              </a:ext>
            </a:extLst>
          </p:cNvPr>
          <p:cNvSpPr/>
          <p:nvPr/>
        </p:nvSpPr>
        <p:spPr>
          <a:xfrm>
            <a:off x="8746825" y="3323306"/>
            <a:ext cx="2037144" cy="10307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3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5753BA-7343-4A77-AB70-7B9F0107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640096-4A04-49A6-969B-CA986C4F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FedGKT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A1CBE96-E19E-4311-AD5E-95C11F1CA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894" y="1028699"/>
            <a:ext cx="8304854" cy="482589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BBE94B6-3014-42CA-838B-14A5D0ACEF2C}"/>
              </a:ext>
            </a:extLst>
          </p:cNvPr>
          <p:cNvSpPr/>
          <p:nvPr/>
        </p:nvSpPr>
        <p:spPr>
          <a:xfrm>
            <a:off x="4791919" y="4062714"/>
            <a:ext cx="393539" cy="3009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B80C79-6B99-4797-9703-0B064EAC4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839" y="5487489"/>
            <a:ext cx="414564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3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E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05122"/>
      </a:accent1>
      <a:accent2>
        <a:srgbClr val="FDCA04"/>
      </a:accent2>
      <a:accent3>
        <a:srgbClr val="00529D"/>
      </a:accent3>
      <a:accent4>
        <a:srgbClr val="B01417"/>
      </a:accent4>
      <a:accent5>
        <a:srgbClr val="7F7611"/>
      </a:accent5>
      <a:accent6>
        <a:srgbClr val="5D6B70"/>
      </a:accent6>
      <a:hlink>
        <a:srgbClr val="868A8C"/>
      </a:hlink>
      <a:folHlink>
        <a:srgbClr val="C2C6C8"/>
      </a:folHlink>
    </a:clrScheme>
    <a:fontScheme name="ncg3nh5f">
      <a:majorFont>
        <a:latin typeface="Microsoft YaHei" panose="020F0302020204030204"/>
        <a:ea typeface="Microsoft YaHei"/>
        <a:cs typeface=""/>
      </a:majorFont>
      <a:minorFont>
        <a:latin typeface="Microsoft YaHei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36271</TotalTime>
  <Words>733</Words>
  <Application>Microsoft Office PowerPoint</Application>
  <PresentationFormat>宽屏</PresentationFormat>
  <Paragraphs>136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-apple-system</vt:lpstr>
      <vt:lpstr>等线</vt:lpstr>
      <vt:lpstr>方正大标宋简体</vt:lpstr>
      <vt:lpstr>黑体</vt:lpstr>
      <vt:lpstr>微软雅黑</vt:lpstr>
      <vt:lpstr>微软雅黑</vt:lpstr>
      <vt:lpstr>Arial</vt:lpstr>
      <vt:lpstr>Calibri</vt:lpstr>
      <vt:lpstr>Wingdings</vt:lpstr>
      <vt:lpstr>Office 主题​​</vt:lpstr>
      <vt:lpstr>1_OfficePLUS</vt:lpstr>
      <vt:lpstr>PowerPoint 演示文稿</vt:lpstr>
      <vt:lpstr>PowerPoint 演示文稿</vt:lpstr>
      <vt:lpstr>问题背景</vt:lpstr>
      <vt:lpstr>FedGKT概述</vt:lpstr>
      <vt:lpstr>Preliminary</vt:lpstr>
      <vt:lpstr>Reformulation</vt:lpstr>
      <vt:lpstr>Scaling Edge Dataset Limitations with Knowledge Transfer</vt:lpstr>
      <vt:lpstr>Improved Alternating Minimization</vt:lpstr>
      <vt:lpstr>FedGKT</vt:lpstr>
      <vt:lpstr>实验</vt:lpstr>
      <vt:lpstr>Result of Model Accuracy</vt:lpstr>
      <vt:lpstr>Result of Model Accuracy</vt:lpstr>
      <vt:lpstr>Result of Model Accuracy</vt:lpstr>
      <vt:lpstr>消融实验</vt:lpstr>
      <vt:lpstr>消融实验</vt:lpstr>
      <vt:lpstr>思考总结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丁</dc:creator>
  <cp:lastModifiedBy>S Z</cp:lastModifiedBy>
  <cp:revision>3060</cp:revision>
  <dcterms:created xsi:type="dcterms:W3CDTF">2018-12-16T05:38:48Z</dcterms:created>
  <dcterms:modified xsi:type="dcterms:W3CDTF">2021-06-17T00:21:07Z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Nuaxnuy@DESKTOP-GLORKB7</vt:lpwstr>
  </property>
  <property fmtid="{D5CDD505-2E9C-101B-9397-08002B2CF9AE}" pid="5" name="MSIP_Label_f42aa342-8706-4288-bd11-ebb85995028c_SetDate">
    <vt:lpwstr>2019-04-13T06:32:31.4153976Z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d5228a63-67d4-4fd6-959f-d3cab9a76c24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