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4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0" r:id="rId2"/>
    <p:sldId id="285" r:id="rId3"/>
    <p:sldId id="286" r:id="rId4"/>
    <p:sldId id="265" r:id="rId5"/>
    <p:sldId id="546" r:id="rId6"/>
    <p:sldId id="574" r:id="rId7"/>
    <p:sldId id="291" r:id="rId8"/>
    <p:sldId id="287" r:id="rId9"/>
    <p:sldId id="292" r:id="rId10"/>
    <p:sldId id="561" r:id="rId11"/>
    <p:sldId id="575" r:id="rId12"/>
    <p:sldId id="576" r:id="rId13"/>
    <p:sldId id="577" r:id="rId14"/>
    <p:sldId id="583" r:id="rId15"/>
    <p:sldId id="288" r:id="rId16"/>
    <p:sldId id="560" r:id="rId17"/>
    <p:sldId id="571" r:id="rId18"/>
    <p:sldId id="579" r:id="rId19"/>
    <p:sldId id="578" r:id="rId20"/>
    <p:sldId id="580" r:id="rId21"/>
    <p:sldId id="582" r:id="rId22"/>
    <p:sldId id="581" r:id="rId23"/>
    <p:sldId id="302" r:id="rId24"/>
    <p:sldId id="569" r:id="rId25"/>
    <p:sldId id="555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7375E"/>
    <a:srgbClr val="E92E25"/>
    <a:srgbClr val="FBE8E8"/>
    <a:srgbClr val="EFEDED"/>
    <a:srgbClr val="F3F1F1"/>
    <a:srgbClr val="8D8787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81743" autoAdjust="0"/>
  </p:normalViewPr>
  <p:slideViewPr>
    <p:cSldViewPr snapToGrid="0">
      <p:cViewPr varScale="1">
        <p:scale>
          <a:sx n="62" d="100"/>
          <a:sy n="62" d="100"/>
        </p:scale>
        <p:origin x="21" y="2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A7EA57B-37E2-48F6-B79D-B85BCFC1FE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3F726F-7EBB-4A96-AE84-82B341C83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EC60D-347E-4C20-860F-D48AAB69398A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989A1E-1BFB-4070-8F90-83A0CC07E6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D44D68-D503-49BD-AF44-D3369F3E06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5C044-C10B-494C-AD69-D931E757C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0958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ED83BF7-885A-41BF-AA61-CFC3C2AE8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1578-9417-494C-BB39-62EA50966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160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33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80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595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823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79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16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56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55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61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36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8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369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7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18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49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9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8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5266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7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90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3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7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04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34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85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5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9661571" y="2151672"/>
            <a:ext cx="959481" cy="959481"/>
          </a:xfrm>
          <a:custGeom>
            <a:avLst/>
            <a:gdLst>
              <a:gd name="connsiteX0" fmla="*/ 0 w 959481"/>
              <a:gd name="connsiteY0" fmla="*/ 0 h 959481"/>
              <a:gd name="connsiteX1" fmla="*/ 959481 w 959481"/>
              <a:gd name="connsiteY1" fmla="*/ 0 h 959481"/>
              <a:gd name="connsiteX2" fmla="*/ 959481 w 959481"/>
              <a:gd name="connsiteY2" fmla="*/ 959481 h 959481"/>
              <a:gd name="connsiteX3" fmla="*/ 0 w 959481"/>
              <a:gd name="connsiteY3" fmla="*/ 959481 h 95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481" h="959481">
                <a:moveTo>
                  <a:pt x="0" y="0"/>
                </a:moveTo>
                <a:lnTo>
                  <a:pt x="959481" y="0"/>
                </a:lnTo>
                <a:lnTo>
                  <a:pt x="959481" y="959481"/>
                </a:lnTo>
                <a:lnTo>
                  <a:pt x="0" y="959481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9661571" y="3558529"/>
            <a:ext cx="959481" cy="959481"/>
          </a:xfrm>
          <a:custGeom>
            <a:avLst/>
            <a:gdLst>
              <a:gd name="connsiteX0" fmla="*/ 0 w 959481"/>
              <a:gd name="connsiteY0" fmla="*/ 0 h 959481"/>
              <a:gd name="connsiteX1" fmla="*/ 959481 w 959481"/>
              <a:gd name="connsiteY1" fmla="*/ 0 h 959481"/>
              <a:gd name="connsiteX2" fmla="*/ 959481 w 959481"/>
              <a:gd name="connsiteY2" fmla="*/ 959481 h 959481"/>
              <a:gd name="connsiteX3" fmla="*/ 0 w 959481"/>
              <a:gd name="connsiteY3" fmla="*/ 959481 h 95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481" h="959481">
                <a:moveTo>
                  <a:pt x="0" y="0"/>
                </a:moveTo>
                <a:lnTo>
                  <a:pt x="959481" y="0"/>
                </a:lnTo>
                <a:lnTo>
                  <a:pt x="959481" y="959481"/>
                </a:lnTo>
                <a:lnTo>
                  <a:pt x="0" y="959481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9661571" y="4965385"/>
            <a:ext cx="959481" cy="959481"/>
          </a:xfrm>
          <a:custGeom>
            <a:avLst/>
            <a:gdLst>
              <a:gd name="connsiteX0" fmla="*/ 0 w 959481"/>
              <a:gd name="connsiteY0" fmla="*/ 0 h 959481"/>
              <a:gd name="connsiteX1" fmla="*/ 959481 w 959481"/>
              <a:gd name="connsiteY1" fmla="*/ 0 h 959481"/>
              <a:gd name="connsiteX2" fmla="*/ 959481 w 959481"/>
              <a:gd name="connsiteY2" fmla="*/ 959481 h 959481"/>
              <a:gd name="connsiteX3" fmla="*/ 0 w 959481"/>
              <a:gd name="connsiteY3" fmla="*/ 959481 h 95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481" h="959481">
                <a:moveTo>
                  <a:pt x="0" y="0"/>
                </a:moveTo>
                <a:lnTo>
                  <a:pt x="959481" y="0"/>
                </a:lnTo>
                <a:lnTo>
                  <a:pt x="959481" y="959481"/>
                </a:lnTo>
                <a:lnTo>
                  <a:pt x="0" y="959481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7266D3-EA51-448C-9AC7-8B56B7E33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zh-CN"/>
              <a:t>&lt;#&gt;/28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8884000" y="0"/>
            <a:ext cx="3308000" cy="6858000"/>
          </a:xfrm>
          <a:custGeom>
            <a:avLst/>
            <a:gdLst>
              <a:gd name="connsiteX0" fmla="*/ 0 w 3308000"/>
              <a:gd name="connsiteY0" fmla="*/ 0 h 6858000"/>
              <a:gd name="connsiteX1" fmla="*/ 3308000 w 3308000"/>
              <a:gd name="connsiteY1" fmla="*/ 0 h 6858000"/>
              <a:gd name="connsiteX2" fmla="*/ 3308000 w 3308000"/>
              <a:gd name="connsiteY2" fmla="*/ 6858000 h 6858000"/>
              <a:gd name="connsiteX3" fmla="*/ 0 w 330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000" h="6858000">
                <a:moveTo>
                  <a:pt x="0" y="0"/>
                </a:moveTo>
                <a:lnTo>
                  <a:pt x="3308000" y="0"/>
                </a:lnTo>
                <a:lnTo>
                  <a:pt x="3308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7B4D70-F03A-4B29-A848-C8918DB29E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530943" y="2208676"/>
            <a:ext cx="1678986" cy="1678986"/>
          </a:xfrm>
          <a:custGeom>
            <a:avLst/>
            <a:gdLst>
              <a:gd name="connsiteX0" fmla="*/ 839493 w 1678986"/>
              <a:gd name="connsiteY0" fmla="*/ 0 h 1678986"/>
              <a:gd name="connsiteX1" fmla="*/ 1678986 w 1678986"/>
              <a:gd name="connsiteY1" fmla="*/ 839493 h 1678986"/>
              <a:gd name="connsiteX2" fmla="*/ 839493 w 1678986"/>
              <a:gd name="connsiteY2" fmla="*/ 1678986 h 1678986"/>
              <a:gd name="connsiteX3" fmla="*/ 0 w 1678986"/>
              <a:gd name="connsiteY3" fmla="*/ 839493 h 1678986"/>
              <a:gd name="connsiteX4" fmla="*/ 839493 w 1678986"/>
              <a:gd name="connsiteY4" fmla="*/ 0 h 167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986" h="1678986">
                <a:moveTo>
                  <a:pt x="839493" y="0"/>
                </a:moveTo>
                <a:cubicBezTo>
                  <a:pt x="1303132" y="0"/>
                  <a:pt x="1678986" y="375854"/>
                  <a:pt x="1678986" y="839493"/>
                </a:cubicBezTo>
                <a:cubicBezTo>
                  <a:pt x="1678986" y="1303132"/>
                  <a:pt x="1303132" y="1678986"/>
                  <a:pt x="839493" y="1678986"/>
                </a:cubicBezTo>
                <a:cubicBezTo>
                  <a:pt x="375854" y="1678986"/>
                  <a:pt x="0" y="1303132"/>
                  <a:pt x="0" y="839493"/>
                </a:cubicBezTo>
                <a:cubicBezTo>
                  <a:pt x="0" y="375854"/>
                  <a:pt x="375854" y="0"/>
                  <a:pt x="839493" y="0"/>
                </a:cubicBez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4014652" y="2208676"/>
            <a:ext cx="1678986" cy="1678986"/>
          </a:xfrm>
          <a:custGeom>
            <a:avLst/>
            <a:gdLst>
              <a:gd name="connsiteX0" fmla="*/ 839493 w 1678986"/>
              <a:gd name="connsiteY0" fmla="*/ 0 h 1678986"/>
              <a:gd name="connsiteX1" fmla="*/ 1678986 w 1678986"/>
              <a:gd name="connsiteY1" fmla="*/ 839493 h 1678986"/>
              <a:gd name="connsiteX2" fmla="*/ 839493 w 1678986"/>
              <a:gd name="connsiteY2" fmla="*/ 1678986 h 1678986"/>
              <a:gd name="connsiteX3" fmla="*/ 0 w 1678986"/>
              <a:gd name="connsiteY3" fmla="*/ 839493 h 1678986"/>
              <a:gd name="connsiteX4" fmla="*/ 839493 w 1678986"/>
              <a:gd name="connsiteY4" fmla="*/ 0 h 167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986" h="1678986">
                <a:moveTo>
                  <a:pt x="839493" y="0"/>
                </a:moveTo>
                <a:cubicBezTo>
                  <a:pt x="1303132" y="0"/>
                  <a:pt x="1678986" y="375854"/>
                  <a:pt x="1678986" y="839493"/>
                </a:cubicBezTo>
                <a:cubicBezTo>
                  <a:pt x="1678986" y="1303132"/>
                  <a:pt x="1303132" y="1678986"/>
                  <a:pt x="839493" y="1678986"/>
                </a:cubicBezTo>
                <a:cubicBezTo>
                  <a:pt x="375854" y="1678986"/>
                  <a:pt x="0" y="1303132"/>
                  <a:pt x="0" y="839493"/>
                </a:cubicBezTo>
                <a:cubicBezTo>
                  <a:pt x="0" y="375854"/>
                  <a:pt x="375854" y="0"/>
                  <a:pt x="839493" y="0"/>
                </a:cubicBez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498362" y="2208676"/>
            <a:ext cx="1678986" cy="1678986"/>
          </a:xfrm>
          <a:custGeom>
            <a:avLst/>
            <a:gdLst>
              <a:gd name="connsiteX0" fmla="*/ 839493 w 1678986"/>
              <a:gd name="connsiteY0" fmla="*/ 0 h 1678986"/>
              <a:gd name="connsiteX1" fmla="*/ 1678986 w 1678986"/>
              <a:gd name="connsiteY1" fmla="*/ 839493 h 1678986"/>
              <a:gd name="connsiteX2" fmla="*/ 839493 w 1678986"/>
              <a:gd name="connsiteY2" fmla="*/ 1678986 h 1678986"/>
              <a:gd name="connsiteX3" fmla="*/ 0 w 1678986"/>
              <a:gd name="connsiteY3" fmla="*/ 839493 h 1678986"/>
              <a:gd name="connsiteX4" fmla="*/ 839493 w 1678986"/>
              <a:gd name="connsiteY4" fmla="*/ 0 h 167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986" h="1678986">
                <a:moveTo>
                  <a:pt x="839493" y="0"/>
                </a:moveTo>
                <a:cubicBezTo>
                  <a:pt x="1303132" y="0"/>
                  <a:pt x="1678986" y="375854"/>
                  <a:pt x="1678986" y="839493"/>
                </a:cubicBezTo>
                <a:cubicBezTo>
                  <a:pt x="1678986" y="1303132"/>
                  <a:pt x="1303132" y="1678986"/>
                  <a:pt x="839493" y="1678986"/>
                </a:cubicBezTo>
                <a:cubicBezTo>
                  <a:pt x="375854" y="1678986"/>
                  <a:pt x="0" y="1303132"/>
                  <a:pt x="0" y="839493"/>
                </a:cubicBezTo>
                <a:cubicBezTo>
                  <a:pt x="0" y="375854"/>
                  <a:pt x="375854" y="0"/>
                  <a:pt x="839493" y="0"/>
                </a:cubicBez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82072" y="2208676"/>
            <a:ext cx="1678986" cy="1678986"/>
          </a:xfrm>
          <a:custGeom>
            <a:avLst/>
            <a:gdLst>
              <a:gd name="connsiteX0" fmla="*/ 839493 w 1678986"/>
              <a:gd name="connsiteY0" fmla="*/ 0 h 1678986"/>
              <a:gd name="connsiteX1" fmla="*/ 1678986 w 1678986"/>
              <a:gd name="connsiteY1" fmla="*/ 839493 h 1678986"/>
              <a:gd name="connsiteX2" fmla="*/ 839493 w 1678986"/>
              <a:gd name="connsiteY2" fmla="*/ 1678986 h 1678986"/>
              <a:gd name="connsiteX3" fmla="*/ 0 w 1678986"/>
              <a:gd name="connsiteY3" fmla="*/ 839493 h 1678986"/>
              <a:gd name="connsiteX4" fmla="*/ 839493 w 1678986"/>
              <a:gd name="connsiteY4" fmla="*/ 0 h 167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986" h="1678986">
                <a:moveTo>
                  <a:pt x="839493" y="0"/>
                </a:moveTo>
                <a:cubicBezTo>
                  <a:pt x="1303132" y="0"/>
                  <a:pt x="1678986" y="375854"/>
                  <a:pt x="1678986" y="839493"/>
                </a:cubicBezTo>
                <a:cubicBezTo>
                  <a:pt x="1678986" y="1303132"/>
                  <a:pt x="1303132" y="1678986"/>
                  <a:pt x="839493" y="1678986"/>
                </a:cubicBezTo>
                <a:cubicBezTo>
                  <a:pt x="375854" y="1678986"/>
                  <a:pt x="0" y="1303132"/>
                  <a:pt x="0" y="839493"/>
                </a:cubicBezTo>
                <a:cubicBezTo>
                  <a:pt x="0" y="375854"/>
                  <a:pt x="375854" y="0"/>
                  <a:pt x="839493" y="0"/>
                </a:cubicBez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923FF6-F68C-4857-9C80-E8C15CFBF58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altLang="zh-CN"/>
              <a:t>&lt;#&gt;/28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46191B-9FE2-469B-A170-B3829CFD71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&lt;#&gt;/28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5A32E7-F0EB-4E27-8E38-DBA435A9AC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74080" y="6400738"/>
            <a:ext cx="2743200" cy="365125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1537384"/>
            <a:ext cx="12192000" cy="1873817"/>
          </a:xfrm>
          <a:custGeom>
            <a:avLst/>
            <a:gdLst>
              <a:gd name="connsiteX0" fmla="*/ 0 w 12192000"/>
              <a:gd name="connsiteY0" fmla="*/ 0 h 1873817"/>
              <a:gd name="connsiteX1" fmla="*/ 12192000 w 12192000"/>
              <a:gd name="connsiteY1" fmla="*/ 0 h 1873817"/>
              <a:gd name="connsiteX2" fmla="*/ 12192000 w 12192000"/>
              <a:gd name="connsiteY2" fmla="*/ 1873817 h 1873817"/>
              <a:gd name="connsiteX3" fmla="*/ 0 w 12192000"/>
              <a:gd name="connsiteY3" fmla="*/ 1873817 h 187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73817">
                <a:moveTo>
                  <a:pt x="0" y="0"/>
                </a:moveTo>
                <a:lnTo>
                  <a:pt x="12192000" y="0"/>
                </a:lnTo>
                <a:lnTo>
                  <a:pt x="12192000" y="1873817"/>
                </a:lnTo>
                <a:lnTo>
                  <a:pt x="0" y="18738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FA46E3-853F-438B-AAAD-CF1474B869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&lt;#&gt;/28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514987" y="2581605"/>
            <a:ext cx="2547391" cy="1354831"/>
          </a:xfrm>
          <a:custGeom>
            <a:avLst/>
            <a:gdLst>
              <a:gd name="connsiteX0" fmla="*/ 0 w 2547391"/>
              <a:gd name="connsiteY0" fmla="*/ 0 h 1354831"/>
              <a:gd name="connsiteX1" fmla="*/ 2547391 w 2547391"/>
              <a:gd name="connsiteY1" fmla="*/ 0 h 1354831"/>
              <a:gd name="connsiteX2" fmla="*/ 2547391 w 2547391"/>
              <a:gd name="connsiteY2" fmla="*/ 1354831 h 1354831"/>
              <a:gd name="connsiteX3" fmla="*/ 0 w 2547391"/>
              <a:gd name="connsiteY3" fmla="*/ 1354831 h 135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7391" h="1354831">
                <a:moveTo>
                  <a:pt x="0" y="0"/>
                </a:moveTo>
                <a:lnTo>
                  <a:pt x="2547391" y="0"/>
                </a:lnTo>
                <a:lnTo>
                  <a:pt x="2547391" y="1354831"/>
                </a:lnTo>
                <a:lnTo>
                  <a:pt x="0" y="1354831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449417" y="2319244"/>
            <a:ext cx="3293166" cy="2262340"/>
          </a:xfrm>
          <a:custGeom>
            <a:avLst/>
            <a:gdLst>
              <a:gd name="connsiteX0" fmla="*/ 0 w 3293166"/>
              <a:gd name="connsiteY0" fmla="*/ 0 h 2262340"/>
              <a:gd name="connsiteX1" fmla="*/ 3293166 w 3293166"/>
              <a:gd name="connsiteY1" fmla="*/ 0 h 2262340"/>
              <a:gd name="connsiteX2" fmla="*/ 3293166 w 3293166"/>
              <a:gd name="connsiteY2" fmla="*/ 2262340 h 2262340"/>
              <a:gd name="connsiteX3" fmla="*/ 0 w 3293166"/>
              <a:gd name="connsiteY3" fmla="*/ 2262340 h 226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3166" h="2262340">
                <a:moveTo>
                  <a:pt x="0" y="0"/>
                </a:moveTo>
                <a:lnTo>
                  <a:pt x="3293166" y="0"/>
                </a:lnTo>
                <a:lnTo>
                  <a:pt x="3293166" y="2262340"/>
                </a:lnTo>
                <a:lnTo>
                  <a:pt x="0" y="2262340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29622" y="2581605"/>
            <a:ext cx="2547391" cy="1354831"/>
          </a:xfrm>
          <a:custGeom>
            <a:avLst/>
            <a:gdLst>
              <a:gd name="connsiteX0" fmla="*/ 0 w 2547391"/>
              <a:gd name="connsiteY0" fmla="*/ 0 h 1354831"/>
              <a:gd name="connsiteX1" fmla="*/ 2547391 w 2547391"/>
              <a:gd name="connsiteY1" fmla="*/ 0 h 1354831"/>
              <a:gd name="connsiteX2" fmla="*/ 2547391 w 2547391"/>
              <a:gd name="connsiteY2" fmla="*/ 1354831 h 1354831"/>
              <a:gd name="connsiteX3" fmla="*/ 0 w 2547391"/>
              <a:gd name="connsiteY3" fmla="*/ 1354831 h 135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7391" h="1354831">
                <a:moveTo>
                  <a:pt x="0" y="0"/>
                </a:moveTo>
                <a:lnTo>
                  <a:pt x="2547391" y="0"/>
                </a:lnTo>
                <a:lnTo>
                  <a:pt x="2547391" y="1354831"/>
                </a:lnTo>
                <a:lnTo>
                  <a:pt x="0" y="1354831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2A7ADD-A9DC-443E-85A3-BB16370420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zh-CN"/>
              <a:t>&lt;#&gt;/28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346232" y="1825625"/>
            <a:ext cx="3704603" cy="1141285"/>
          </a:xfrm>
          <a:custGeom>
            <a:avLst/>
            <a:gdLst>
              <a:gd name="connsiteX0" fmla="*/ 0 w 3704603"/>
              <a:gd name="connsiteY0" fmla="*/ 0 h 1141285"/>
              <a:gd name="connsiteX1" fmla="*/ 3704603 w 3704603"/>
              <a:gd name="connsiteY1" fmla="*/ 0 h 1141285"/>
              <a:gd name="connsiteX2" fmla="*/ 3704603 w 3704603"/>
              <a:gd name="connsiteY2" fmla="*/ 1141285 h 1141285"/>
              <a:gd name="connsiteX3" fmla="*/ 0 w 3704603"/>
              <a:gd name="connsiteY3" fmla="*/ 1141285 h 114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603" h="1141285">
                <a:moveTo>
                  <a:pt x="0" y="0"/>
                </a:moveTo>
                <a:lnTo>
                  <a:pt x="3704603" y="0"/>
                </a:lnTo>
                <a:lnTo>
                  <a:pt x="3704603" y="1141285"/>
                </a:lnTo>
                <a:lnTo>
                  <a:pt x="0" y="1141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1346231" y="3361487"/>
            <a:ext cx="3704603" cy="1141285"/>
          </a:xfrm>
          <a:custGeom>
            <a:avLst/>
            <a:gdLst>
              <a:gd name="connsiteX0" fmla="*/ 0 w 3704603"/>
              <a:gd name="connsiteY0" fmla="*/ 0 h 1141285"/>
              <a:gd name="connsiteX1" fmla="*/ 3704603 w 3704603"/>
              <a:gd name="connsiteY1" fmla="*/ 0 h 1141285"/>
              <a:gd name="connsiteX2" fmla="*/ 3704603 w 3704603"/>
              <a:gd name="connsiteY2" fmla="*/ 1141285 h 1141285"/>
              <a:gd name="connsiteX3" fmla="*/ 0 w 3704603"/>
              <a:gd name="connsiteY3" fmla="*/ 1141285 h 114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603" h="1141285">
                <a:moveTo>
                  <a:pt x="0" y="0"/>
                </a:moveTo>
                <a:lnTo>
                  <a:pt x="3704603" y="0"/>
                </a:lnTo>
                <a:lnTo>
                  <a:pt x="3704603" y="1141285"/>
                </a:lnTo>
                <a:lnTo>
                  <a:pt x="0" y="1141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1346231" y="4945191"/>
            <a:ext cx="3704603" cy="1141285"/>
          </a:xfrm>
          <a:custGeom>
            <a:avLst/>
            <a:gdLst>
              <a:gd name="connsiteX0" fmla="*/ 0 w 3704603"/>
              <a:gd name="connsiteY0" fmla="*/ 0 h 1141285"/>
              <a:gd name="connsiteX1" fmla="*/ 3704603 w 3704603"/>
              <a:gd name="connsiteY1" fmla="*/ 0 h 1141285"/>
              <a:gd name="connsiteX2" fmla="*/ 3704603 w 3704603"/>
              <a:gd name="connsiteY2" fmla="*/ 1141285 h 1141285"/>
              <a:gd name="connsiteX3" fmla="*/ 0 w 3704603"/>
              <a:gd name="connsiteY3" fmla="*/ 1141285 h 114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603" h="1141285">
                <a:moveTo>
                  <a:pt x="0" y="0"/>
                </a:moveTo>
                <a:lnTo>
                  <a:pt x="3704603" y="0"/>
                </a:lnTo>
                <a:lnTo>
                  <a:pt x="3704603" y="1141285"/>
                </a:lnTo>
                <a:lnTo>
                  <a:pt x="0" y="1141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FABB1B-01E0-4952-AC67-DC1D659865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zh-CN"/>
              <a:t>&lt;#&gt;/28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5118022" y="3017521"/>
            <a:ext cx="1968870" cy="1968868"/>
          </a:xfrm>
          <a:custGeom>
            <a:avLst/>
            <a:gdLst>
              <a:gd name="connsiteX0" fmla="*/ 984435 w 1968870"/>
              <a:gd name="connsiteY0" fmla="*/ 0 h 1968868"/>
              <a:gd name="connsiteX1" fmla="*/ 1968870 w 1968870"/>
              <a:gd name="connsiteY1" fmla="*/ 984434 h 1968868"/>
              <a:gd name="connsiteX2" fmla="*/ 984435 w 1968870"/>
              <a:gd name="connsiteY2" fmla="*/ 1968868 h 1968868"/>
              <a:gd name="connsiteX3" fmla="*/ 0 w 1968870"/>
              <a:gd name="connsiteY3" fmla="*/ 984434 h 1968868"/>
              <a:gd name="connsiteX4" fmla="*/ 984435 w 1968870"/>
              <a:gd name="connsiteY4" fmla="*/ 0 h 196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870" h="1968868">
                <a:moveTo>
                  <a:pt x="984435" y="0"/>
                </a:moveTo>
                <a:cubicBezTo>
                  <a:pt x="1528123" y="0"/>
                  <a:pt x="1968870" y="440746"/>
                  <a:pt x="1968870" y="984434"/>
                </a:cubicBezTo>
                <a:cubicBezTo>
                  <a:pt x="1968870" y="1528122"/>
                  <a:pt x="1528123" y="1968868"/>
                  <a:pt x="984435" y="1968868"/>
                </a:cubicBezTo>
                <a:cubicBezTo>
                  <a:pt x="440747" y="1968868"/>
                  <a:pt x="0" y="1528122"/>
                  <a:pt x="0" y="984434"/>
                </a:cubicBezTo>
                <a:cubicBezTo>
                  <a:pt x="0" y="440746"/>
                  <a:pt x="440747" y="0"/>
                  <a:pt x="9844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C8FA62-52AE-4A2D-834E-AC14BC5765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&lt;#&gt;/28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2397516" y="2037265"/>
            <a:ext cx="1859761" cy="2157322"/>
          </a:xfrm>
          <a:custGeom>
            <a:avLst/>
            <a:gdLst>
              <a:gd name="connsiteX0" fmla="*/ 929880 w 1859761"/>
              <a:gd name="connsiteY0" fmla="*/ 0 h 2157322"/>
              <a:gd name="connsiteX1" fmla="*/ 1859761 w 1859761"/>
              <a:gd name="connsiteY1" fmla="*/ 464940 h 2157322"/>
              <a:gd name="connsiteX2" fmla="*/ 1859761 w 1859761"/>
              <a:gd name="connsiteY2" fmla="*/ 1692382 h 2157322"/>
              <a:gd name="connsiteX3" fmla="*/ 929880 w 1859761"/>
              <a:gd name="connsiteY3" fmla="*/ 2157322 h 2157322"/>
              <a:gd name="connsiteX4" fmla="*/ 0 w 1859761"/>
              <a:gd name="connsiteY4" fmla="*/ 1692382 h 2157322"/>
              <a:gd name="connsiteX5" fmla="*/ 0 w 1859761"/>
              <a:gd name="connsiteY5" fmla="*/ 464940 h 215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9761" h="2157322">
                <a:moveTo>
                  <a:pt x="929880" y="0"/>
                </a:moveTo>
                <a:lnTo>
                  <a:pt x="1859761" y="464940"/>
                </a:lnTo>
                <a:lnTo>
                  <a:pt x="1859761" y="1692382"/>
                </a:lnTo>
                <a:lnTo>
                  <a:pt x="929880" y="2157322"/>
                </a:lnTo>
                <a:lnTo>
                  <a:pt x="0" y="1692382"/>
                </a:lnTo>
                <a:lnTo>
                  <a:pt x="0" y="464940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1391652" y="3879085"/>
            <a:ext cx="1859761" cy="2157322"/>
          </a:xfrm>
          <a:custGeom>
            <a:avLst/>
            <a:gdLst>
              <a:gd name="connsiteX0" fmla="*/ 929880 w 1859761"/>
              <a:gd name="connsiteY0" fmla="*/ 0 h 2157322"/>
              <a:gd name="connsiteX1" fmla="*/ 1859761 w 1859761"/>
              <a:gd name="connsiteY1" fmla="*/ 464940 h 2157322"/>
              <a:gd name="connsiteX2" fmla="*/ 1859761 w 1859761"/>
              <a:gd name="connsiteY2" fmla="*/ 1692382 h 2157322"/>
              <a:gd name="connsiteX3" fmla="*/ 929880 w 1859761"/>
              <a:gd name="connsiteY3" fmla="*/ 2157322 h 2157322"/>
              <a:gd name="connsiteX4" fmla="*/ 0 w 1859761"/>
              <a:gd name="connsiteY4" fmla="*/ 1692382 h 2157322"/>
              <a:gd name="connsiteX5" fmla="*/ 0 w 1859761"/>
              <a:gd name="connsiteY5" fmla="*/ 464940 h 215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9761" h="2157322">
                <a:moveTo>
                  <a:pt x="929880" y="0"/>
                </a:moveTo>
                <a:lnTo>
                  <a:pt x="1859761" y="464940"/>
                </a:lnTo>
                <a:lnTo>
                  <a:pt x="1859761" y="1692382"/>
                </a:lnTo>
                <a:lnTo>
                  <a:pt x="929880" y="2157322"/>
                </a:lnTo>
                <a:lnTo>
                  <a:pt x="0" y="1692382"/>
                </a:lnTo>
                <a:lnTo>
                  <a:pt x="0" y="464940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3403378" y="3879085"/>
            <a:ext cx="1859761" cy="2157322"/>
          </a:xfrm>
          <a:custGeom>
            <a:avLst/>
            <a:gdLst>
              <a:gd name="connsiteX0" fmla="*/ 929880 w 1859761"/>
              <a:gd name="connsiteY0" fmla="*/ 0 h 2157322"/>
              <a:gd name="connsiteX1" fmla="*/ 1859761 w 1859761"/>
              <a:gd name="connsiteY1" fmla="*/ 464940 h 2157322"/>
              <a:gd name="connsiteX2" fmla="*/ 1859761 w 1859761"/>
              <a:gd name="connsiteY2" fmla="*/ 1692382 h 2157322"/>
              <a:gd name="connsiteX3" fmla="*/ 929880 w 1859761"/>
              <a:gd name="connsiteY3" fmla="*/ 2157322 h 2157322"/>
              <a:gd name="connsiteX4" fmla="*/ 0 w 1859761"/>
              <a:gd name="connsiteY4" fmla="*/ 1692382 h 2157322"/>
              <a:gd name="connsiteX5" fmla="*/ 0 w 1859761"/>
              <a:gd name="connsiteY5" fmla="*/ 464940 h 215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9761" h="2157322">
                <a:moveTo>
                  <a:pt x="929880" y="0"/>
                </a:moveTo>
                <a:lnTo>
                  <a:pt x="1859761" y="464940"/>
                </a:lnTo>
                <a:lnTo>
                  <a:pt x="1859761" y="1692382"/>
                </a:lnTo>
                <a:lnTo>
                  <a:pt x="929880" y="2157322"/>
                </a:lnTo>
                <a:lnTo>
                  <a:pt x="0" y="1692382"/>
                </a:lnTo>
                <a:lnTo>
                  <a:pt x="0" y="464940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726538-8D4F-48F8-A416-6F7E786176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zh-CN"/>
              <a:t>&lt;#&gt;/28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2139334" y="4028823"/>
            <a:ext cx="1195356" cy="1195356"/>
          </a:xfrm>
          <a:custGeom>
            <a:avLst/>
            <a:gdLst>
              <a:gd name="connsiteX0" fmla="*/ 597678 w 1195356"/>
              <a:gd name="connsiteY0" fmla="*/ 0 h 1195356"/>
              <a:gd name="connsiteX1" fmla="*/ 1195356 w 1195356"/>
              <a:gd name="connsiteY1" fmla="*/ 597678 h 1195356"/>
              <a:gd name="connsiteX2" fmla="*/ 597678 w 1195356"/>
              <a:gd name="connsiteY2" fmla="*/ 1195356 h 1195356"/>
              <a:gd name="connsiteX3" fmla="*/ 0 w 1195356"/>
              <a:gd name="connsiteY3" fmla="*/ 597678 h 1195356"/>
              <a:gd name="connsiteX4" fmla="*/ 597678 w 1195356"/>
              <a:gd name="connsiteY4" fmla="*/ 0 h 119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356" h="1195356">
                <a:moveTo>
                  <a:pt x="597678" y="0"/>
                </a:moveTo>
                <a:cubicBezTo>
                  <a:pt x="927766" y="0"/>
                  <a:pt x="1195356" y="267590"/>
                  <a:pt x="1195356" y="597678"/>
                </a:cubicBezTo>
                <a:cubicBezTo>
                  <a:pt x="1195356" y="927766"/>
                  <a:pt x="927766" y="1195356"/>
                  <a:pt x="597678" y="1195356"/>
                </a:cubicBezTo>
                <a:cubicBezTo>
                  <a:pt x="267590" y="1195356"/>
                  <a:pt x="0" y="927766"/>
                  <a:pt x="0" y="597678"/>
                </a:cubicBezTo>
                <a:cubicBezTo>
                  <a:pt x="0" y="267590"/>
                  <a:pt x="267590" y="0"/>
                  <a:pt x="59767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425669" y="2755181"/>
            <a:ext cx="1405528" cy="1405528"/>
          </a:xfrm>
          <a:custGeom>
            <a:avLst/>
            <a:gdLst>
              <a:gd name="connsiteX0" fmla="*/ 702764 w 1405528"/>
              <a:gd name="connsiteY0" fmla="*/ 0 h 1405528"/>
              <a:gd name="connsiteX1" fmla="*/ 1405528 w 1405528"/>
              <a:gd name="connsiteY1" fmla="*/ 702764 h 1405528"/>
              <a:gd name="connsiteX2" fmla="*/ 702764 w 1405528"/>
              <a:gd name="connsiteY2" fmla="*/ 1405528 h 1405528"/>
              <a:gd name="connsiteX3" fmla="*/ 0 w 1405528"/>
              <a:gd name="connsiteY3" fmla="*/ 702764 h 1405528"/>
              <a:gd name="connsiteX4" fmla="*/ 702764 w 1405528"/>
              <a:gd name="connsiteY4" fmla="*/ 0 h 140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528" h="1405528">
                <a:moveTo>
                  <a:pt x="702764" y="0"/>
                </a:moveTo>
                <a:cubicBezTo>
                  <a:pt x="1090890" y="0"/>
                  <a:pt x="1405528" y="314638"/>
                  <a:pt x="1405528" y="702764"/>
                </a:cubicBezTo>
                <a:cubicBezTo>
                  <a:pt x="1405528" y="1090890"/>
                  <a:pt x="1090890" y="1405528"/>
                  <a:pt x="702764" y="1405528"/>
                </a:cubicBezTo>
                <a:cubicBezTo>
                  <a:pt x="314638" y="1405528"/>
                  <a:pt x="0" y="1090890"/>
                  <a:pt x="0" y="702764"/>
                </a:cubicBezTo>
                <a:cubicBezTo>
                  <a:pt x="0" y="314638"/>
                  <a:pt x="314638" y="0"/>
                  <a:pt x="70276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868270" y="4372585"/>
            <a:ext cx="889950" cy="889948"/>
          </a:xfrm>
          <a:custGeom>
            <a:avLst/>
            <a:gdLst>
              <a:gd name="connsiteX0" fmla="*/ 444975 w 889950"/>
              <a:gd name="connsiteY0" fmla="*/ 0 h 889948"/>
              <a:gd name="connsiteX1" fmla="*/ 889950 w 889950"/>
              <a:gd name="connsiteY1" fmla="*/ 444974 h 889948"/>
              <a:gd name="connsiteX2" fmla="*/ 444975 w 889950"/>
              <a:gd name="connsiteY2" fmla="*/ 889948 h 889948"/>
              <a:gd name="connsiteX3" fmla="*/ 0 w 889950"/>
              <a:gd name="connsiteY3" fmla="*/ 444974 h 889948"/>
              <a:gd name="connsiteX4" fmla="*/ 444975 w 889950"/>
              <a:gd name="connsiteY4" fmla="*/ 0 h 88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950" h="889948">
                <a:moveTo>
                  <a:pt x="444975" y="0"/>
                </a:moveTo>
                <a:cubicBezTo>
                  <a:pt x="690728" y="0"/>
                  <a:pt x="889950" y="199222"/>
                  <a:pt x="889950" y="444974"/>
                </a:cubicBezTo>
                <a:cubicBezTo>
                  <a:pt x="889950" y="690726"/>
                  <a:pt x="690728" y="889948"/>
                  <a:pt x="444975" y="889948"/>
                </a:cubicBezTo>
                <a:cubicBezTo>
                  <a:pt x="199222" y="889948"/>
                  <a:pt x="0" y="690726"/>
                  <a:pt x="0" y="444974"/>
                </a:cubicBezTo>
                <a:cubicBezTo>
                  <a:pt x="0" y="199222"/>
                  <a:pt x="199222" y="0"/>
                  <a:pt x="444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8775201" y="2983164"/>
            <a:ext cx="1291686" cy="1291686"/>
          </a:xfrm>
          <a:custGeom>
            <a:avLst/>
            <a:gdLst>
              <a:gd name="connsiteX0" fmla="*/ 645843 w 1291686"/>
              <a:gd name="connsiteY0" fmla="*/ 0 h 1291686"/>
              <a:gd name="connsiteX1" fmla="*/ 1291686 w 1291686"/>
              <a:gd name="connsiteY1" fmla="*/ 645843 h 1291686"/>
              <a:gd name="connsiteX2" fmla="*/ 645843 w 1291686"/>
              <a:gd name="connsiteY2" fmla="*/ 1291686 h 1291686"/>
              <a:gd name="connsiteX3" fmla="*/ 0 w 1291686"/>
              <a:gd name="connsiteY3" fmla="*/ 645843 h 1291686"/>
              <a:gd name="connsiteX4" fmla="*/ 645843 w 1291686"/>
              <a:gd name="connsiteY4" fmla="*/ 0 h 129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686" h="1291686">
                <a:moveTo>
                  <a:pt x="645843" y="0"/>
                </a:moveTo>
                <a:cubicBezTo>
                  <a:pt x="1002532" y="0"/>
                  <a:pt x="1291686" y="289154"/>
                  <a:pt x="1291686" y="645843"/>
                </a:cubicBezTo>
                <a:cubicBezTo>
                  <a:pt x="1291686" y="1002532"/>
                  <a:pt x="1002532" y="1291686"/>
                  <a:pt x="645843" y="1291686"/>
                </a:cubicBezTo>
                <a:cubicBezTo>
                  <a:pt x="289154" y="1291686"/>
                  <a:pt x="0" y="1002532"/>
                  <a:pt x="0" y="645843"/>
                </a:cubicBezTo>
                <a:cubicBezTo>
                  <a:pt x="0" y="289154"/>
                  <a:pt x="289154" y="0"/>
                  <a:pt x="6458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49528C-DE17-4FBD-90DC-ADC62F76B0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altLang="zh-CN"/>
              <a:t>&lt;#&gt;/28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3097775" y="2245244"/>
            <a:ext cx="1441074" cy="1441074"/>
          </a:xfrm>
          <a:custGeom>
            <a:avLst/>
            <a:gdLst>
              <a:gd name="connsiteX0" fmla="*/ 720537 w 1441074"/>
              <a:gd name="connsiteY0" fmla="*/ 0 h 1441074"/>
              <a:gd name="connsiteX1" fmla="*/ 1441074 w 1441074"/>
              <a:gd name="connsiteY1" fmla="*/ 720537 h 1441074"/>
              <a:gd name="connsiteX2" fmla="*/ 720537 w 1441074"/>
              <a:gd name="connsiteY2" fmla="*/ 1441074 h 1441074"/>
              <a:gd name="connsiteX3" fmla="*/ 0 w 1441074"/>
              <a:gd name="connsiteY3" fmla="*/ 720537 h 1441074"/>
              <a:gd name="connsiteX4" fmla="*/ 720537 w 1441074"/>
              <a:gd name="connsiteY4" fmla="*/ 0 h 144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074" h="1441074">
                <a:moveTo>
                  <a:pt x="720537" y="0"/>
                </a:moveTo>
                <a:cubicBezTo>
                  <a:pt x="1118479" y="0"/>
                  <a:pt x="1441074" y="322595"/>
                  <a:pt x="1441074" y="720537"/>
                </a:cubicBezTo>
                <a:cubicBezTo>
                  <a:pt x="1441074" y="1118479"/>
                  <a:pt x="1118479" y="1441074"/>
                  <a:pt x="720537" y="1441074"/>
                </a:cubicBezTo>
                <a:cubicBezTo>
                  <a:pt x="322595" y="1441074"/>
                  <a:pt x="0" y="1118479"/>
                  <a:pt x="0" y="720537"/>
                </a:cubicBezTo>
                <a:cubicBezTo>
                  <a:pt x="0" y="322595"/>
                  <a:pt x="322595" y="0"/>
                  <a:pt x="720537" y="0"/>
                </a:cubicBez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447419" y="2152521"/>
            <a:ext cx="1441074" cy="1441074"/>
          </a:xfrm>
          <a:custGeom>
            <a:avLst/>
            <a:gdLst>
              <a:gd name="connsiteX0" fmla="*/ 720537 w 1441074"/>
              <a:gd name="connsiteY0" fmla="*/ 0 h 1441074"/>
              <a:gd name="connsiteX1" fmla="*/ 1441074 w 1441074"/>
              <a:gd name="connsiteY1" fmla="*/ 720537 h 1441074"/>
              <a:gd name="connsiteX2" fmla="*/ 720537 w 1441074"/>
              <a:gd name="connsiteY2" fmla="*/ 1441074 h 1441074"/>
              <a:gd name="connsiteX3" fmla="*/ 0 w 1441074"/>
              <a:gd name="connsiteY3" fmla="*/ 720537 h 1441074"/>
              <a:gd name="connsiteX4" fmla="*/ 720537 w 1441074"/>
              <a:gd name="connsiteY4" fmla="*/ 0 h 144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074" h="1441074">
                <a:moveTo>
                  <a:pt x="720537" y="0"/>
                </a:moveTo>
                <a:cubicBezTo>
                  <a:pt x="1118479" y="0"/>
                  <a:pt x="1441074" y="322595"/>
                  <a:pt x="1441074" y="720537"/>
                </a:cubicBezTo>
                <a:cubicBezTo>
                  <a:pt x="1441074" y="1118479"/>
                  <a:pt x="1118479" y="1441074"/>
                  <a:pt x="720537" y="1441074"/>
                </a:cubicBezTo>
                <a:cubicBezTo>
                  <a:pt x="322595" y="1441074"/>
                  <a:pt x="0" y="1118479"/>
                  <a:pt x="0" y="720537"/>
                </a:cubicBezTo>
                <a:cubicBezTo>
                  <a:pt x="0" y="322595"/>
                  <a:pt x="322595" y="0"/>
                  <a:pt x="720537" y="0"/>
                </a:cubicBez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5375463" y="4634966"/>
            <a:ext cx="1441074" cy="1441074"/>
          </a:xfrm>
          <a:custGeom>
            <a:avLst/>
            <a:gdLst>
              <a:gd name="connsiteX0" fmla="*/ 720537 w 1441074"/>
              <a:gd name="connsiteY0" fmla="*/ 0 h 1441074"/>
              <a:gd name="connsiteX1" fmla="*/ 1441074 w 1441074"/>
              <a:gd name="connsiteY1" fmla="*/ 720537 h 1441074"/>
              <a:gd name="connsiteX2" fmla="*/ 720537 w 1441074"/>
              <a:gd name="connsiteY2" fmla="*/ 1441074 h 1441074"/>
              <a:gd name="connsiteX3" fmla="*/ 0 w 1441074"/>
              <a:gd name="connsiteY3" fmla="*/ 720537 h 1441074"/>
              <a:gd name="connsiteX4" fmla="*/ 720537 w 1441074"/>
              <a:gd name="connsiteY4" fmla="*/ 0 h 144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074" h="1441074">
                <a:moveTo>
                  <a:pt x="720537" y="0"/>
                </a:moveTo>
                <a:cubicBezTo>
                  <a:pt x="1118479" y="0"/>
                  <a:pt x="1441074" y="322595"/>
                  <a:pt x="1441074" y="720537"/>
                </a:cubicBezTo>
                <a:cubicBezTo>
                  <a:pt x="1441074" y="1118479"/>
                  <a:pt x="1118479" y="1441074"/>
                  <a:pt x="720537" y="1441074"/>
                </a:cubicBezTo>
                <a:cubicBezTo>
                  <a:pt x="322595" y="1441074"/>
                  <a:pt x="0" y="1118479"/>
                  <a:pt x="0" y="720537"/>
                </a:cubicBezTo>
                <a:cubicBezTo>
                  <a:pt x="0" y="322595"/>
                  <a:pt x="322595" y="0"/>
                  <a:pt x="720537" y="0"/>
                </a:cubicBez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14A11D-8A0E-4CF0-9B3D-0E94EAE623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zh-CN"/>
              <a:t>&lt;#&gt;/28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063DB2-6FB0-4F51-A6DF-91FDD6A9C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&lt;#&gt;/28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slide" Target="slide9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H="1">
            <a:off x="1392072" y="3041562"/>
            <a:ext cx="10799928" cy="3816438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60" name="任意多边形 59"/>
          <p:cNvSpPr/>
          <p:nvPr/>
        </p:nvSpPr>
        <p:spPr>
          <a:xfrm rot="8100000">
            <a:off x="9225571" y="-514566"/>
            <a:ext cx="3848206" cy="2031502"/>
          </a:xfrm>
          <a:custGeom>
            <a:avLst/>
            <a:gdLst>
              <a:gd name="connsiteX0" fmla="*/ 0 w 3704514"/>
              <a:gd name="connsiteY0" fmla="*/ 0 h 1955646"/>
              <a:gd name="connsiteX1" fmla="*/ 0 w 3704514"/>
              <a:gd name="connsiteY1" fmla="*/ 431863 h 1955646"/>
              <a:gd name="connsiteX2" fmla="*/ 3704514 w 3704514"/>
              <a:gd name="connsiteY2" fmla="*/ 1955646 h 1955646"/>
              <a:gd name="connsiteX3" fmla="*/ 3704514 w 3704514"/>
              <a:gd name="connsiteY3" fmla="*/ 1523782 h 195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514" h="1955646">
                <a:moveTo>
                  <a:pt x="0" y="0"/>
                </a:moveTo>
                <a:lnTo>
                  <a:pt x="0" y="431863"/>
                </a:lnTo>
                <a:lnTo>
                  <a:pt x="3704514" y="1955646"/>
                </a:lnTo>
                <a:lnTo>
                  <a:pt x="3704514" y="1523782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61" name="任意多边形 60"/>
          <p:cNvSpPr/>
          <p:nvPr/>
        </p:nvSpPr>
        <p:spPr>
          <a:xfrm rot="8100000">
            <a:off x="6661717" y="676587"/>
            <a:ext cx="3176722" cy="1677020"/>
          </a:xfrm>
          <a:custGeom>
            <a:avLst/>
            <a:gdLst>
              <a:gd name="connsiteX0" fmla="*/ 0 w 3704514"/>
              <a:gd name="connsiteY0" fmla="*/ 0 h 1955646"/>
              <a:gd name="connsiteX1" fmla="*/ 0 w 3704514"/>
              <a:gd name="connsiteY1" fmla="*/ 431863 h 1955646"/>
              <a:gd name="connsiteX2" fmla="*/ 3704514 w 3704514"/>
              <a:gd name="connsiteY2" fmla="*/ 1955646 h 1955646"/>
              <a:gd name="connsiteX3" fmla="*/ 3704514 w 3704514"/>
              <a:gd name="connsiteY3" fmla="*/ 1523782 h 195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514" h="1955646">
                <a:moveTo>
                  <a:pt x="0" y="0"/>
                </a:moveTo>
                <a:lnTo>
                  <a:pt x="0" y="431863"/>
                </a:lnTo>
                <a:lnTo>
                  <a:pt x="3704514" y="1955646"/>
                </a:lnTo>
                <a:lnTo>
                  <a:pt x="3704514" y="152378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65" name="任意多边形 64"/>
          <p:cNvSpPr/>
          <p:nvPr/>
        </p:nvSpPr>
        <p:spPr>
          <a:xfrm rot="8100000">
            <a:off x="7192969" y="954243"/>
            <a:ext cx="2510892" cy="1325522"/>
          </a:xfrm>
          <a:custGeom>
            <a:avLst/>
            <a:gdLst>
              <a:gd name="connsiteX0" fmla="*/ 0 w 3704514"/>
              <a:gd name="connsiteY0" fmla="*/ 0 h 1955646"/>
              <a:gd name="connsiteX1" fmla="*/ 0 w 3704514"/>
              <a:gd name="connsiteY1" fmla="*/ 431863 h 1955646"/>
              <a:gd name="connsiteX2" fmla="*/ 3704514 w 3704514"/>
              <a:gd name="connsiteY2" fmla="*/ 1955646 h 1955646"/>
              <a:gd name="connsiteX3" fmla="*/ 3704514 w 3704514"/>
              <a:gd name="connsiteY3" fmla="*/ 1523782 h 195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514" h="1955646">
                <a:moveTo>
                  <a:pt x="0" y="0"/>
                </a:moveTo>
                <a:lnTo>
                  <a:pt x="0" y="431863"/>
                </a:lnTo>
                <a:lnTo>
                  <a:pt x="3704514" y="1955646"/>
                </a:lnTo>
                <a:lnTo>
                  <a:pt x="3704514" y="1523782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74996" y="499866"/>
            <a:ext cx="18774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300" dirty="0">
                <a:solidFill>
                  <a:srgbClr val="17375E"/>
                </a:solidFill>
                <a:latin typeface="+mj-ea"/>
                <a:ea typeface="+mj-ea"/>
                <a:sym typeface="Century Gothic" panose="020B0502020202020204" pitchFamily="34" charset="0"/>
              </a:rPr>
              <a:t>东南大学</a:t>
            </a:r>
          </a:p>
        </p:txBody>
      </p:sp>
      <p:cxnSp>
        <p:nvCxnSpPr>
          <p:cNvPr id="112" name="直接连接符 111"/>
          <p:cNvCxnSpPr/>
          <p:nvPr/>
        </p:nvCxnSpPr>
        <p:spPr>
          <a:xfrm>
            <a:off x="2800705" y="799948"/>
            <a:ext cx="5685148" cy="0"/>
          </a:xfrm>
          <a:prstGeom prst="line">
            <a:avLst/>
          </a:prstGeom>
          <a:ln w="28575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806956" y="2472448"/>
            <a:ext cx="8756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7375E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Hierarchically and Cooperatively Learning Traffic Signal Control</a:t>
            </a:r>
          </a:p>
          <a:p>
            <a:endParaRPr lang="zh-CN" altLang="en-US" sz="3200" b="1" dirty="0">
              <a:solidFill>
                <a:srgbClr val="17375E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Century Gothic" panose="020B0502020202020204" pitchFamily="34" charset="0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>
            <a:off x="877556" y="4341009"/>
            <a:ext cx="5146771" cy="0"/>
          </a:xfrm>
          <a:prstGeom prst="line">
            <a:avLst/>
          </a:prstGeom>
          <a:ln w="635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795668" y="4739681"/>
            <a:ext cx="15953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Century Gothic" panose="020B0502020202020204" pitchFamily="34" charset="0"/>
              </a:rPr>
              <a:t>汇报人</a:t>
            </a: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Century Gothic" panose="020B0502020202020204" pitchFamily="34" charset="0"/>
              </a:rPr>
              <a:t>/</a:t>
            </a: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Century Gothic" panose="020B0502020202020204" pitchFamily="34" charset="0"/>
              </a:rPr>
              <a:t>朱晓璇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2870906" y="4739681"/>
            <a:ext cx="17988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Century Gothic" panose="020B0502020202020204" pitchFamily="34" charset="0"/>
              </a:rPr>
              <a:t>时间</a:t>
            </a:r>
            <a:r>
              <a:rPr lang="en-US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/2021.07.15</a:t>
            </a:r>
            <a:endParaRPr lang="zh-CN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971" y="4305592"/>
            <a:ext cx="1572992" cy="15760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F941D88-7F54-4CD0-8BE0-B953C0FE0F05}"/>
              </a:ext>
            </a:extLst>
          </p:cNvPr>
          <p:cNvSpPr txBox="1"/>
          <p:nvPr/>
        </p:nvSpPr>
        <p:spPr>
          <a:xfrm>
            <a:off x="5030857" y="3986348"/>
            <a:ext cx="371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AAAI-2021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54E61F-B6FF-49E7-A20F-4514888F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zh-CN" dirty="0"/>
              <a:t>1/26</a:t>
            </a:r>
            <a:endParaRPr lang="zh-CN" altLang="en-US" dirty="0"/>
          </a:p>
        </p:txBody>
      </p:sp>
    </p:spTree>
  </p:cSld>
  <p:clrMapOvr>
    <a:masterClrMapping/>
  </p:clrMapOvr>
  <p:transition spd="slow" advTm="300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954107"/>
            <a:chOff x="0" y="257437"/>
            <a:chExt cx="5125011" cy="954107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954107"/>
              <a:chOff x="759681" y="257437"/>
              <a:chExt cx="4365330" cy="954107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162095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+mn-ea"/>
                  </a:rPr>
                  <a:t>模型拆解</a:t>
                </a:r>
                <a:endParaRPr lang="en-US" altLang="zh-CN" sz="2800" dirty="0">
                  <a:latin typeface="+mn-ea"/>
                </a:endParaRPr>
              </a:p>
              <a:p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Hierarchy</a:t>
                </a: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2672B4-FF1C-431E-B04D-92B4422FF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62832"/>
            <a:ext cx="2743200" cy="365125"/>
          </a:xfrm>
        </p:spPr>
        <p:txBody>
          <a:bodyPr/>
          <a:lstStyle/>
          <a:p>
            <a:r>
              <a:rPr lang="en-US" altLang="zh-CN" dirty="0"/>
              <a:t>10/26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AC2A2B-BECD-46FF-92F1-24AF105C8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86" y="1140333"/>
            <a:ext cx="5125423" cy="52174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4E8B043-0AB3-425A-91AD-27579490DEB6}"/>
              </a:ext>
            </a:extLst>
          </p:cNvPr>
          <p:cNvSpPr txBox="1"/>
          <p:nvPr/>
        </p:nvSpPr>
        <p:spPr>
          <a:xfrm>
            <a:off x="6663384" y="5148598"/>
            <a:ext cx="4701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Interact with the environment directly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Focus on short-term targets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25E0E0CE-C062-4117-9242-B9AAF253FD65}"/>
              </a:ext>
            </a:extLst>
          </p:cNvPr>
          <p:cNvSpPr/>
          <p:nvPr/>
        </p:nvSpPr>
        <p:spPr>
          <a:xfrm rot="5400000">
            <a:off x="5945101" y="5300661"/>
            <a:ext cx="300842" cy="40376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06615C-67B1-4829-9358-9A6B05A4E342}"/>
              </a:ext>
            </a:extLst>
          </p:cNvPr>
          <p:cNvSpPr txBox="1"/>
          <p:nvPr/>
        </p:nvSpPr>
        <p:spPr>
          <a:xfrm>
            <a:off x="6663384" y="3028382"/>
            <a:ext cx="43204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Choose the sub-policy to execute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Focus on long-term objective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Do action every T timesteps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A13B20B4-0270-4C14-B417-9AB9F4B39EB5}"/>
              </a:ext>
            </a:extLst>
          </p:cNvPr>
          <p:cNvSpPr/>
          <p:nvPr/>
        </p:nvSpPr>
        <p:spPr>
          <a:xfrm rot="5400000">
            <a:off x="5945101" y="3180445"/>
            <a:ext cx="300842" cy="40376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7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954107"/>
            <a:chOff x="0" y="257437"/>
            <a:chExt cx="5125011" cy="954107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954107"/>
              <a:chOff x="759681" y="257437"/>
              <a:chExt cx="4365330" cy="954107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162095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+mn-ea"/>
                  </a:rPr>
                  <a:t>模型拆解</a:t>
                </a:r>
                <a:endParaRPr lang="en-US" altLang="zh-CN" sz="2800" dirty="0">
                  <a:latin typeface="+mn-ea"/>
                </a:endParaRPr>
              </a:p>
              <a:p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Specialized Sub-Policies</a:t>
                </a: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2672B4-FF1C-431E-B04D-92B4422FF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62832"/>
            <a:ext cx="2743200" cy="365125"/>
          </a:xfrm>
        </p:spPr>
        <p:txBody>
          <a:bodyPr/>
          <a:lstStyle/>
          <a:p>
            <a:r>
              <a:rPr lang="en-US" altLang="zh-CN" dirty="0"/>
              <a:t>11/26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9A8F91-89E4-4951-8053-B0F9A5186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994" y="1009704"/>
            <a:ext cx="6991819" cy="2812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CFA572-A4F7-459B-8367-829D4264D59D}"/>
                  </a:ext>
                </a:extLst>
              </p:cNvPr>
              <p:cNvSpPr txBox="1"/>
              <p:nvPr/>
            </p:nvSpPr>
            <p:spPr>
              <a:xfrm>
                <a:off x="759681" y="4141952"/>
                <a:ext cx="10853199" cy="2735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Observation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the concatenation of three vectors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current phase, next phase, and the number of vehicles of the incoming lanes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Action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stay or change</a:t>
                </a:r>
                <a:r>
                  <a:rPr lang="zh-CN" altLang="en-US" dirty="0"/>
                  <a:t>？（</a:t>
                </a:r>
                <a:r>
                  <a:rPr lang="en-US" altLang="zh-CN" dirty="0"/>
                  <a:t>next phase decided by phase cycle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Rewards</a:t>
                </a:r>
                <a:r>
                  <a:rPr lang="zh-CN" altLang="en-US" dirty="0"/>
                  <a:t>： </a:t>
                </a:r>
                <a:r>
                  <a:rPr lang="en-US" altLang="zh-CN" dirty="0"/>
                  <a:t>the sum of queue length of all incoming lanes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total number of waiting vehicles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en-US" altLang="zh-CN" dirty="0"/>
                  <a:t>			  the sum of waiting time of all vehicles on the incoming lanes</a:t>
                </a:r>
              </a:p>
              <a:p>
                <a:r>
                  <a:rPr lang="en-US" altLang="zh-CN" dirty="0"/>
                  <a:t>		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total time of vehicles speed is below 0.1m/s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en-US" altLang="zh-CN" dirty="0"/>
                  <a:t>			  the sum of delay of all incoming lanes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delay of lane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𝑙𝑎𝑛𝑒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CFA572-A4F7-459B-8367-829D4264D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81" y="4141952"/>
                <a:ext cx="10853199" cy="2735877"/>
              </a:xfrm>
              <a:prstGeom prst="rect">
                <a:avLst/>
              </a:prstGeom>
              <a:blipFill>
                <a:blip r:embed="rId5"/>
                <a:stretch>
                  <a:fillRect l="-393" t="-1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6FA0DE7F-95B2-41E0-92E9-FD3DC1789FFE}"/>
              </a:ext>
            </a:extLst>
          </p:cNvPr>
          <p:cNvGrpSpPr/>
          <p:nvPr/>
        </p:nvGrpSpPr>
        <p:grpSpPr>
          <a:xfrm>
            <a:off x="6296664" y="3435531"/>
            <a:ext cx="4163342" cy="1207154"/>
            <a:chOff x="7279574" y="3934127"/>
            <a:chExt cx="4163342" cy="120715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E245E9F-86FF-4410-B616-442A6E4D3A61}"/>
                </a:ext>
              </a:extLst>
            </p:cNvPr>
            <p:cNvSpPr/>
            <p:nvPr/>
          </p:nvSpPr>
          <p:spPr>
            <a:xfrm>
              <a:off x="7279574" y="4619501"/>
              <a:ext cx="2739848" cy="403761"/>
            </a:xfrm>
            <a:prstGeom prst="ellipse">
              <a:avLst/>
            </a:prstGeom>
            <a:noFill/>
            <a:ln w="38100">
              <a:solidFill>
                <a:srgbClr val="17375E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643E4462-D3D5-44BA-8386-ECD27954AA18}"/>
                </a:ext>
              </a:extLst>
            </p:cNvPr>
            <p:cNvSpPr/>
            <p:nvPr/>
          </p:nvSpPr>
          <p:spPr>
            <a:xfrm rot="17117812">
              <a:off x="8973786" y="4327821"/>
              <a:ext cx="950027" cy="676893"/>
            </a:xfrm>
            <a:prstGeom prst="arc">
              <a:avLst>
                <a:gd name="adj1" fmla="val 15414738"/>
                <a:gd name="adj2" fmla="val 0"/>
              </a:avLst>
            </a:prstGeom>
            <a:ln w="19050">
              <a:solidFill>
                <a:srgbClr val="17375E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520EDCF-5B78-4704-8937-F7D0E75C9630}"/>
                </a:ext>
              </a:extLst>
            </p:cNvPr>
            <p:cNvSpPr txBox="1"/>
            <p:nvPr/>
          </p:nvSpPr>
          <p:spPr>
            <a:xfrm>
              <a:off x="9668071" y="3934127"/>
              <a:ext cx="177484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one-hot vectors</a:t>
              </a:r>
              <a:endParaRPr lang="zh-CN" altLang="en-US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8BB5CAE-5C1B-4251-8B94-9081D0965681}"/>
              </a:ext>
            </a:extLst>
          </p:cNvPr>
          <p:cNvSpPr txBox="1"/>
          <p:nvPr/>
        </p:nvSpPr>
        <p:spPr>
          <a:xfrm>
            <a:off x="1041809" y="6093500"/>
            <a:ext cx="105670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negative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5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954107"/>
            <a:chOff x="0" y="257437"/>
            <a:chExt cx="5125011" cy="954107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954107"/>
              <a:chOff x="759681" y="257437"/>
              <a:chExt cx="4365330" cy="954107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162095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+mn-ea"/>
                  </a:rPr>
                  <a:t>模型拆解</a:t>
                </a:r>
                <a:endParaRPr lang="en-US" altLang="zh-CN" sz="2800" dirty="0">
                  <a:latin typeface="+mn-ea"/>
                </a:endParaRPr>
              </a:p>
              <a:p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Multi-Critic Controller</a:t>
                </a: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2672B4-FF1C-431E-B04D-92B4422FF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62832"/>
            <a:ext cx="2743200" cy="365125"/>
          </a:xfrm>
        </p:spPr>
        <p:txBody>
          <a:bodyPr/>
          <a:lstStyle/>
          <a:p>
            <a:r>
              <a:rPr lang="en-US" altLang="zh-CN" dirty="0"/>
              <a:t>12/26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C2CA15E-3190-4108-96B3-16A2F6348A3E}"/>
              </a:ext>
            </a:extLst>
          </p:cNvPr>
          <p:cNvGrpSpPr/>
          <p:nvPr/>
        </p:nvGrpSpPr>
        <p:grpSpPr>
          <a:xfrm>
            <a:off x="1465021" y="1324132"/>
            <a:ext cx="10099841" cy="5641990"/>
            <a:chOff x="1303096" y="1381282"/>
            <a:chExt cx="10099841" cy="5641990"/>
          </a:xfrm>
        </p:grpSpPr>
        <p:pic>
          <p:nvPicPr>
            <p:cNvPr id="4" name="图片 3">
              <a:hlinkClick r:id="rId5" action="ppaction://hlinksldjump"/>
              <a:extLst>
                <a:ext uri="{FF2B5EF4-FFF2-40B4-BE49-F238E27FC236}">
                  <a16:creationId xmlns:a16="http://schemas.microsoft.com/office/drawing/2014/main" id="{DBD95E0B-801A-4ABA-913E-6A99AEA71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03096" y="2043923"/>
              <a:ext cx="4707249" cy="4064066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0EC2F95-48D6-4F8D-BBEE-7F32F84C342B}"/>
                </a:ext>
              </a:extLst>
            </p:cNvPr>
            <p:cNvGrpSpPr/>
            <p:nvPr/>
          </p:nvGrpSpPr>
          <p:grpSpPr>
            <a:xfrm>
              <a:off x="1303096" y="1485239"/>
              <a:ext cx="2115729" cy="1048502"/>
              <a:chOff x="6434780" y="4083346"/>
              <a:chExt cx="2115729" cy="1048502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FD719C0C-A539-4E44-A2AB-544889E20029}"/>
                  </a:ext>
                </a:extLst>
              </p:cNvPr>
              <p:cNvSpPr/>
              <p:nvPr/>
            </p:nvSpPr>
            <p:spPr>
              <a:xfrm>
                <a:off x="7898699" y="4644626"/>
                <a:ext cx="614360" cy="487222"/>
              </a:xfrm>
              <a:prstGeom prst="ellipse">
                <a:avLst/>
              </a:prstGeom>
              <a:noFill/>
              <a:ln w="38100">
                <a:solidFill>
                  <a:srgbClr val="17375E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弧形 20">
                <a:extLst>
                  <a:ext uri="{FF2B5EF4-FFF2-40B4-BE49-F238E27FC236}">
                    <a16:creationId xmlns:a16="http://schemas.microsoft.com/office/drawing/2014/main" id="{DEB41AC5-2D7B-4570-9551-4172757EF051}"/>
                  </a:ext>
                </a:extLst>
              </p:cNvPr>
              <p:cNvSpPr/>
              <p:nvPr/>
            </p:nvSpPr>
            <p:spPr>
              <a:xfrm rot="13167909">
                <a:off x="7600482" y="4157748"/>
                <a:ext cx="950027" cy="676893"/>
              </a:xfrm>
              <a:prstGeom prst="arc">
                <a:avLst>
                  <a:gd name="adj1" fmla="val 15414738"/>
                  <a:gd name="adj2" fmla="val 19048358"/>
                </a:avLst>
              </a:prstGeom>
              <a:ln w="19050">
                <a:solidFill>
                  <a:srgbClr val="17375E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72E81F5-DAA4-45B3-8C32-0A644C3575EF}"/>
                  </a:ext>
                </a:extLst>
              </p:cNvPr>
              <p:cNvSpPr txBox="1"/>
              <p:nvPr/>
            </p:nvSpPr>
            <p:spPr>
              <a:xfrm>
                <a:off x="6434780" y="4083346"/>
                <a:ext cx="18646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Local travel time</a:t>
                </a:r>
                <a:endParaRPr lang="zh-CN" altLang="en-US" dirty="0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10E682D-7186-4CA5-9050-E90734603660}"/>
                </a:ext>
              </a:extLst>
            </p:cNvPr>
            <p:cNvGrpSpPr/>
            <p:nvPr/>
          </p:nvGrpSpPr>
          <p:grpSpPr>
            <a:xfrm>
              <a:off x="3957871" y="1381282"/>
              <a:ext cx="2762295" cy="1300398"/>
              <a:chOff x="4187754" y="1844702"/>
              <a:chExt cx="2762295" cy="1300398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B6192736-0B7D-414F-9B32-CE63F3F5E4B9}"/>
                  </a:ext>
                </a:extLst>
              </p:cNvPr>
              <p:cNvSpPr/>
              <p:nvPr/>
            </p:nvSpPr>
            <p:spPr>
              <a:xfrm>
                <a:off x="4460817" y="2657878"/>
                <a:ext cx="614360" cy="487222"/>
              </a:xfrm>
              <a:prstGeom prst="ellipse">
                <a:avLst/>
              </a:prstGeom>
              <a:noFill/>
              <a:ln w="38100">
                <a:solidFill>
                  <a:srgbClr val="17375E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弧形 24">
                <a:extLst>
                  <a:ext uri="{FF2B5EF4-FFF2-40B4-BE49-F238E27FC236}">
                    <a16:creationId xmlns:a16="http://schemas.microsoft.com/office/drawing/2014/main" id="{8F48B7EF-BECE-4118-8CA3-CF2157864FA3}"/>
                  </a:ext>
                </a:extLst>
              </p:cNvPr>
              <p:cNvSpPr/>
              <p:nvPr/>
            </p:nvSpPr>
            <p:spPr>
              <a:xfrm rot="16609392">
                <a:off x="4457681" y="2306737"/>
                <a:ext cx="950027" cy="676893"/>
              </a:xfrm>
              <a:prstGeom prst="arc">
                <a:avLst>
                  <a:gd name="adj1" fmla="val 15414738"/>
                  <a:gd name="adj2" fmla="val 19303595"/>
                </a:avLst>
              </a:prstGeom>
              <a:ln w="19050">
                <a:solidFill>
                  <a:srgbClr val="17375E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E5D9BC1-C5F9-4362-9590-2EE5A2E028BA}"/>
                  </a:ext>
                </a:extLst>
              </p:cNvPr>
              <p:cNvSpPr txBox="1"/>
              <p:nvPr/>
            </p:nvSpPr>
            <p:spPr>
              <a:xfrm>
                <a:off x="4187754" y="1844702"/>
                <a:ext cx="276229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Neighborhood travel time</a:t>
                </a:r>
                <a:endParaRPr lang="zh-CN" altLang="en-US" dirty="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600B3BF-E1A2-4ED8-98DF-AD9D06D3B4A0}"/>
                </a:ext>
              </a:extLst>
            </p:cNvPr>
            <p:cNvGrpSpPr/>
            <p:nvPr/>
          </p:nvGrpSpPr>
          <p:grpSpPr>
            <a:xfrm>
              <a:off x="4631279" y="2025929"/>
              <a:ext cx="5674770" cy="1183995"/>
              <a:chOff x="980517" y="1726811"/>
              <a:chExt cx="5674770" cy="1183995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796B7D2D-4C0B-4EC3-B46E-F6F946061463}"/>
                  </a:ext>
                </a:extLst>
              </p:cNvPr>
              <p:cNvSpPr/>
              <p:nvPr/>
            </p:nvSpPr>
            <p:spPr>
              <a:xfrm>
                <a:off x="980517" y="1726811"/>
                <a:ext cx="1379065" cy="1183995"/>
              </a:xfrm>
              <a:prstGeom prst="ellipse">
                <a:avLst/>
              </a:prstGeom>
              <a:noFill/>
              <a:ln w="38100">
                <a:solidFill>
                  <a:srgbClr val="E92E25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弧形 30">
                <a:extLst>
                  <a:ext uri="{FF2B5EF4-FFF2-40B4-BE49-F238E27FC236}">
                    <a16:creationId xmlns:a16="http://schemas.microsoft.com/office/drawing/2014/main" id="{662BF14D-9DAF-4B4B-9F2D-69EDC9C53A0E}"/>
                  </a:ext>
                </a:extLst>
              </p:cNvPr>
              <p:cNvSpPr/>
              <p:nvPr/>
            </p:nvSpPr>
            <p:spPr>
              <a:xfrm rot="20648096">
                <a:off x="2034341" y="1843775"/>
                <a:ext cx="950027" cy="676893"/>
              </a:xfrm>
              <a:prstGeom prst="arc">
                <a:avLst>
                  <a:gd name="adj1" fmla="val 13953303"/>
                  <a:gd name="adj2" fmla="val 21306674"/>
                </a:avLst>
              </a:prstGeom>
              <a:ln w="19050">
                <a:solidFill>
                  <a:srgbClr val="E92E2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19DA1D1-4561-4256-ABD7-F684946DF9AD}"/>
                  </a:ext>
                </a:extLst>
              </p:cNvPr>
              <p:cNvSpPr txBox="1"/>
              <p:nvPr/>
            </p:nvSpPr>
            <p:spPr>
              <a:xfrm>
                <a:off x="2981090" y="2100039"/>
                <a:ext cx="3674197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Consider neighboring agents’ policies to get better performance</a:t>
                </a:r>
                <a:endParaRPr lang="zh-CN" altLang="en-US" dirty="0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D3EC1633-AF91-4BC8-B3E8-2044A03F864A}"/>
                </a:ext>
              </a:extLst>
            </p:cNvPr>
            <p:cNvGrpSpPr/>
            <p:nvPr/>
          </p:nvGrpSpPr>
          <p:grpSpPr>
            <a:xfrm>
              <a:off x="2748834" y="3138310"/>
              <a:ext cx="4498918" cy="1199393"/>
              <a:chOff x="-1881324" y="934749"/>
              <a:chExt cx="4498918" cy="1199393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BCE8F0F8-BC9D-43F8-BD32-AE0D88351A4F}"/>
                  </a:ext>
                </a:extLst>
              </p:cNvPr>
              <p:cNvSpPr/>
              <p:nvPr/>
            </p:nvSpPr>
            <p:spPr>
              <a:xfrm>
                <a:off x="-1881324" y="934749"/>
                <a:ext cx="837750" cy="380446"/>
              </a:xfrm>
              <a:prstGeom prst="ellipse">
                <a:avLst/>
              </a:prstGeom>
              <a:noFill/>
              <a:ln w="38100">
                <a:solidFill>
                  <a:srgbClr val="E92E25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4DBE330-6FB0-4EDC-8F13-C0988AA97B49}"/>
                  </a:ext>
                </a:extLst>
              </p:cNvPr>
              <p:cNvSpPr txBox="1"/>
              <p:nvPr/>
            </p:nvSpPr>
            <p:spPr>
              <a:xfrm>
                <a:off x="1303917" y="1764810"/>
                <a:ext cx="131367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Multi-Critic </a:t>
                </a:r>
                <a:endParaRPr lang="zh-CN" altLang="en-US" dirty="0"/>
              </a:p>
            </p:txBody>
          </p:sp>
        </p:grp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36EF4AF-0F10-4DF1-AEF8-0CB32AFF8977}"/>
                </a:ext>
              </a:extLst>
            </p:cNvPr>
            <p:cNvSpPr/>
            <p:nvPr/>
          </p:nvSpPr>
          <p:spPr>
            <a:xfrm>
              <a:off x="3957871" y="3328533"/>
              <a:ext cx="837750" cy="380446"/>
            </a:xfrm>
            <a:prstGeom prst="ellipse">
              <a:avLst/>
            </a:prstGeom>
            <a:noFill/>
            <a:ln w="38100">
              <a:solidFill>
                <a:srgbClr val="E92E25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CE9E5AE-FAD2-49EF-B3DC-BDD4BAEABFD3}"/>
                </a:ext>
              </a:extLst>
            </p:cNvPr>
            <p:cNvSpPr/>
            <p:nvPr/>
          </p:nvSpPr>
          <p:spPr>
            <a:xfrm>
              <a:off x="3581400" y="3324225"/>
              <a:ext cx="390525" cy="133350"/>
            </a:xfrm>
            <a:custGeom>
              <a:avLst/>
              <a:gdLst>
                <a:gd name="connsiteX0" fmla="*/ 0 w 390525"/>
                <a:gd name="connsiteY0" fmla="*/ 0 h 133350"/>
                <a:gd name="connsiteX1" fmla="*/ 390525 w 390525"/>
                <a:gd name="connsiteY1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0525" h="133350">
                  <a:moveTo>
                    <a:pt x="0" y="0"/>
                  </a:moveTo>
                  <a:lnTo>
                    <a:pt x="390525" y="133350"/>
                  </a:lnTo>
                </a:path>
              </a:pathLst>
            </a:custGeom>
            <a:noFill/>
            <a:ln w="28575">
              <a:solidFill>
                <a:srgbClr val="E92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AC20E47D-8FCC-442D-9BC5-01E0A8FBEBED}"/>
                </a:ext>
              </a:extLst>
            </p:cNvPr>
            <p:cNvSpPr/>
            <p:nvPr/>
          </p:nvSpPr>
          <p:spPr>
            <a:xfrm>
              <a:off x="4695825" y="3638550"/>
              <a:ext cx="1238250" cy="469954"/>
            </a:xfrm>
            <a:custGeom>
              <a:avLst/>
              <a:gdLst>
                <a:gd name="connsiteX0" fmla="*/ 0 w 1238250"/>
                <a:gd name="connsiteY0" fmla="*/ 0 h 469954"/>
                <a:gd name="connsiteX1" fmla="*/ 361950 w 1238250"/>
                <a:gd name="connsiteY1" fmla="*/ 295275 h 469954"/>
                <a:gd name="connsiteX2" fmla="*/ 828675 w 1238250"/>
                <a:gd name="connsiteY2" fmla="*/ 447675 h 469954"/>
                <a:gd name="connsiteX3" fmla="*/ 1238250 w 1238250"/>
                <a:gd name="connsiteY3" fmla="*/ 457200 h 46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469954">
                  <a:moveTo>
                    <a:pt x="0" y="0"/>
                  </a:moveTo>
                  <a:cubicBezTo>
                    <a:pt x="111919" y="110331"/>
                    <a:pt x="223838" y="220663"/>
                    <a:pt x="361950" y="295275"/>
                  </a:cubicBezTo>
                  <a:cubicBezTo>
                    <a:pt x="500062" y="369887"/>
                    <a:pt x="682625" y="420688"/>
                    <a:pt x="828675" y="447675"/>
                  </a:cubicBezTo>
                  <a:cubicBezTo>
                    <a:pt x="974725" y="474663"/>
                    <a:pt x="1146175" y="476250"/>
                    <a:pt x="1238250" y="457200"/>
                  </a:cubicBezTo>
                </a:path>
              </a:pathLst>
            </a:custGeom>
            <a:noFill/>
            <a:ln w="19050">
              <a:solidFill>
                <a:srgbClr val="E92E25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277E9CB0-641E-4A6D-9F14-8BD5B1A14644}"/>
                    </a:ext>
                  </a:extLst>
                </p:cNvPr>
                <p:cNvSpPr txBox="1"/>
                <p:nvPr/>
              </p:nvSpPr>
              <p:spPr>
                <a:xfrm>
                  <a:off x="6590913" y="5192706"/>
                  <a:ext cx="4812024" cy="1830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l-G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func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endParaRPr lang="en-US" altLang="zh-CN" dirty="0"/>
                </a:p>
                <a:p>
                  <a:r>
                    <a:rPr lang="en-US" altLang="zh-CN" dirty="0">
                      <a:ea typeface="Cambria Math" panose="02040503050406030204" pitchFamily="18" charset="0"/>
                    </a:rPr>
                    <a:t>Advantage:</a:t>
                  </a: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altLang="zh-CN" dirty="0"/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endParaRPr lang="zh-CN" altLang="en-US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277E9CB0-641E-4A6D-9F14-8BD5B1A14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0913" y="5192706"/>
                  <a:ext cx="4812024" cy="1830566"/>
                </a:xfrm>
                <a:prstGeom prst="rect">
                  <a:avLst/>
                </a:prstGeom>
                <a:blipFill>
                  <a:blip r:embed="rId7"/>
                  <a:stretch>
                    <a:fillRect l="-11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50EDAD8-47A9-40E7-8751-18E074BF8CB2}"/>
                </a:ext>
              </a:extLst>
            </p:cNvPr>
            <p:cNvSpPr txBox="1"/>
            <p:nvPr/>
          </p:nvSpPr>
          <p:spPr>
            <a:xfrm>
              <a:off x="6631852" y="4679467"/>
              <a:ext cx="1809750" cy="369332"/>
            </a:xfrm>
            <a:prstGeom prst="rect">
              <a:avLst/>
            </a:prstGeom>
            <a:solidFill>
              <a:srgbClr val="17375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Policy gradient</a:t>
              </a:r>
              <a:r>
                <a:rPr lang="zh-CN" altLang="en-US" dirty="0">
                  <a:solidFill>
                    <a:schemeClr val="bg1"/>
                  </a:solidFill>
                </a:rPr>
                <a:t>：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A23779F-E587-47DE-9302-1F105735A3C3}"/>
                </a:ext>
              </a:extLst>
            </p:cNvPr>
            <p:cNvSpPr/>
            <p:nvPr/>
          </p:nvSpPr>
          <p:spPr>
            <a:xfrm>
              <a:off x="9679523" y="5259381"/>
              <a:ext cx="313875" cy="312744"/>
            </a:xfrm>
            <a:prstGeom prst="ellipse">
              <a:avLst/>
            </a:prstGeom>
            <a:noFill/>
            <a:ln w="38100">
              <a:solidFill>
                <a:srgbClr val="E92E25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question-mark-draw_16686">
              <a:extLst>
                <a:ext uri="{FF2B5EF4-FFF2-40B4-BE49-F238E27FC236}">
                  <a16:creationId xmlns:a16="http://schemas.microsoft.com/office/drawing/2014/main" id="{44529754-6655-41C9-BB5F-E61C4859352C}"/>
                </a:ext>
              </a:extLst>
            </p:cNvPr>
            <p:cNvSpPr/>
            <p:nvPr/>
          </p:nvSpPr>
          <p:spPr>
            <a:xfrm rot="19832078">
              <a:off x="9866848" y="4735438"/>
              <a:ext cx="253100" cy="390558"/>
            </a:xfrm>
            <a:custGeom>
              <a:avLst/>
              <a:gdLst>
                <a:gd name="connsiteX0" fmla="*/ 148049 w 391493"/>
                <a:gd name="connsiteY0" fmla="*/ 466367 h 604111"/>
                <a:gd name="connsiteX1" fmla="*/ 196111 w 391493"/>
                <a:gd name="connsiteY1" fmla="*/ 466367 h 604111"/>
                <a:gd name="connsiteX2" fmla="*/ 251915 w 391493"/>
                <a:gd name="connsiteY2" fmla="*/ 522109 h 604111"/>
                <a:gd name="connsiteX3" fmla="*/ 251915 w 391493"/>
                <a:gd name="connsiteY3" fmla="*/ 548208 h 604111"/>
                <a:gd name="connsiteX4" fmla="*/ 196111 w 391493"/>
                <a:gd name="connsiteY4" fmla="*/ 604111 h 604111"/>
                <a:gd name="connsiteX5" fmla="*/ 148049 w 391493"/>
                <a:gd name="connsiteY5" fmla="*/ 604111 h 604111"/>
                <a:gd name="connsiteX6" fmla="*/ 92084 w 391493"/>
                <a:gd name="connsiteY6" fmla="*/ 548208 h 604111"/>
                <a:gd name="connsiteX7" fmla="*/ 92084 w 391493"/>
                <a:gd name="connsiteY7" fmla="*/ 522109 h 604111"/>
                <a:gd name="connsiteX8" fmla="*/ 148049 w 391493"/>
                <a:gd name="connsiteY8" fmla="*/ 466367 h 604111"/>
                <a:gd name="connsiteX9" fmla="*/ 188697 w 391493"/>
                <a:gd name="connsiteY9" fmla="*/ 0 h 604111"/>
                <a:gd name="connsiteX10" fmla="*/ 391493 w 391493"/>
                <a:gd name="connsiteY10" fmla="*/ 170104 h 604111"/>
                <a:gd name="connsiteX11" fmla="*/ 391493 w 391493"/>
                <a:gd name="connsiteY11" fmla="*/ 171715 h 604111"/>
                <a:gd name="connsiteX12" fmla="*/ 233387 w 391493"/>
                <a:gd name="connsiteY12" fmla="*/ 367431 h 604111"/>
                <a:gd name="connsiteX13" fmla="*/ 228385 w 391493"/>
                <a:gd name="connsiteY13" fmla="*/ 393365 h 604111"/>
                <a:gd name="connsiteX14" fmla="*/ 174500 w 391493"/>
                <a:gd name="connsiteY14" fmla="*/ 419300 h 604111"/>
                <a:gd name="connsiteX15" fmla="*/ 117065 w 391493"/>
                <a:gd name="connsiteY15" fmla="*/ 364048 h 604111"/>
                <a:gd name="connsiteX16" fmla="*/ 113355 w 391493"/>
                <a:gd name="connsiteY16" fmla="*/ 339241 h 604111"/>
                <a:gd name="connsiteX17" fmla="*/ 108353 w 391493"/>
                <a:gd name="connsiteY17" fmla="*/ 280285 h 604111"/>
                <a:gd name="connsiteX18" fmla="*/ 111580 w 391493"/>
                <a:gd name="connsiteY18" fmla="*/ 276741 h 604111"/>
                <a:gd name="connsiteX19" fmla="*/ 239033 w 391493"/>
                <a:gd name="connsiteY19" fmla="*/ 183957 h 604111"/>
                <a:gd name="connsiteX20" fmla="*/ 239033 w 391493"/>
                <a:gd name="connsiteY20" fmla="*/ 183152 h 604111"/>
                <a:gd name="connsiteX21" fmla="*/ 178211 w 391493"/>
                <a:gd name="connsiteY21" fmla="*/ 138531 h 604111"/>
                <a:gd name="connsiteX22" fmla="*/ 104965 w 391493"/>
                <a:gd name="connsiteY22" fmla="*/ 159472 h 604111"/>
                <a:gd name="connsiteX23" fmla="*/ 25911 w 391493"/>
                <a:gd name="connsiteY23" fmla="*/ 147552 h 604111"/>
                <a:gd name="connsiteX24" fmla="*/ 12198 w 391493"/>
                <a:gd name="connsiteY24" fmla="*/ 129511 h 604111"/>
                <a:gd name="connsiteX25" fmla="*/ 21394 w 391493"/>
                <a:gd name="connsiteY25" fmla="*/ 49291 h 604111"/>
                <a:gd name="connsiteX26" fmla="*/ 188697 w 391493"/>
                <a:gd name="connsiteY26" fmla="*/ 0 h 60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1493" h="604111">
                  <a:moveTo>
                    <a:pt x="148049" y="466367"/>
                  </a:moveTo>
                  <a:lnTo>
                    <a:pt x="196111" y="466367"/>
                  </a:lnTo>
                  <a:cubicBezTo>
                    <a:pt x="226916" y="466367"/>
                    <a:pt x="251915" y="491338"/>
                    <a:pt x="251915" y="522109"/>
                  </a:cubicBezTo>
                  <a:lnTo>
                    <a:pt x="251915" y="548208"/>
                  </a:lnTo>
                  <a:cubicBezTo>
                    <a:pt x="251915" y="579140"/>
                    <a:pt x="226916" y="604111"/>
                    <a:pt x="196111" y="604111"/>
                  </a:cubicBezTo>
                  <a:lnTo>
                    <a:pt x="148049" y="604111"/>
                  </a:lnTo>
                  <a:cubicBezTo>
                    <a:pt x="117244" y="604111"/>
                    <a:pt x="92084" y="579140"/>
                    <a:pt x="92084" y="548208"/>
                  </a:cubicBezTo>
                  <a:lnTo>
                    <a:pt x="92084" y="522109"/>
                  </a:lnTo>
                  <a:cubicBezTo>
                    <a:pt x="92084" y="491338"/>
                    <a:pt x="117083" y="466367"/>
                    <a:pt x="148049" y="466367"/>
                  </a:cubicBezTo>
                  <a:close/>
                  <a:moveTo>
                    <a:pt x="188697" y="0"/>
                  </a:moveTo>
                  <a:cubicBezTo>
                    <a:pt x="307923" y="0"/>
                    <a:pt x="391493" y="64755"/>
                    <a:pt x="391493" y="170104"/>
                  </a:cubicBezTo>
                  <a:lnTo>
                    <a:pt x="391493" y="171715"/>
                  </a:lnTo>
                  <a:cubicBezTo>
                    <a:pt x="391493" y="273841"/>
                    <a:pt x="323411" y="345524"/>
                    <a:pt x="233387" y="367431"/>
                  </a:cubicBezTo>
                  <a:cubicBezTo>
                    <a:pt x="233387" y="367431"/>
                    <a:pt x="231128" y="379029"/>
                    <a:pt x="228385" y="393365"/>
                  </a:cubicBezTo>
                  <a:cubicBezTo>
                    <a:pt x="225804" y="407702"/>
                    <a:pt x="201604" y="419300"/>
                    <a:pt x="174500" y="419300"/>
                  </a:cubicBezTo>
                  <a:cubicBezTo>
                    <a:pt x="147396" y="419300"/>
                    <a:pt x="121744" y="394493"/>
                    <a:pt x="117065" y="364048"/>
                  </a:cubicBezTo>
                  <a:lnTo>
                    <a:pt x="113355" y="339241"/>
                  </a:lnTo>
                  <a:cubicBezTo>
                    <a:pt x="108837" y="308635"/>
                    <a:pt x="106579" y="282379"/>
                    <a:pt x="108353" y="280285"/>
                  </a:cubicBezTo>
                  <a:lnTo>
                    <a:pt x="111580" y="276741"/>
                  </a:lnTo>
                  <a:cubicBezTo>
                    <a:pt x="205799" y="268526"/>
                    <a:pt x="239033" y="218751"/>
                    <a:pt x="239033" y="183957"/>
                  </a:cubicBezTo>
                  <a:lnTo>
                    <a:pt x="239033" y="183152"/>
                  </a:lnTo>
                  <a:cubicBezTo>
                    <a:pt x="239033" y="155606"/>
                    <a:pt x="217092" y="138531"/>
                    <a:pt x="178211" y="138531"/>
                  </a:cubicBezTo>
                  <a:cubicBezTo>
                    <a:pt x="154656" y="138531"/>
                    <a:pt x="129649" y="145941"/>
                    <a:pt x="104965" y="159472"/>
                  </a:cubicBezTo>
                  <a:cubicBezTo>
                    <a:pt x="78022" y="174453"/>
                    <a:pt x="44465" y="172037"/>
                    <a:pt x="25911" y="147552"/>
                  </a:cubicBezTo>
                  <a:lnTo>
                    <a:pt x="12198" y="129511"/>
                  </a:lnTo>
                  <a:cubicBezTo>
                    <a:pt x="-6355" y="105026"/>
                    <a:pt x="-4097" y="66849"/>
                    <a:pt x="21394" y="49291"/>
                  </a:cubicBezTo>
                  <a:cubicBezTo>
                    <a:pt x="65115" y="19330"/>
                    <a:pt x="119808" y="0"/>
                    <a:pt x="188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014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954107"/>
            <a:chOff x="0" y="257437"/>
            <a:chExt cx="5125011" cy="954107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954107"/>
              <a:chOff x="759681" y="257437"/>
              <a:chExt cx="4365330" cy="954107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162095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+mn-ea"/>
                  </a:rPr>
                  <a:t>模型拆解</a:t>
                </a:r>
                <a:endParaRPr lang="en-US" altLang="zh-CN" sz="2800" dirty="0">
                  <a:latin typeface="+mn-ea"/>
                </a:endParaRPr>
              </a:p>
              <a:p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Adaptive Weighting</a:t>
                </a: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2672B4-FF1C-431E-B04D-92B4422FF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62832"/>
            <a:ext cx="2743200" cy="365125"/>
          </a:xfrm>
        </p:spPr>
        <p:txBody>
          <a:bodyPr/>
          <a:lstStyle/>
          <a:p>
            <a:r>
              <a:rPr lang="en-US" altLang="zh-CN" dirty="0"/>
              <a:t>13/26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08B8405-E64D-40B9-8943-6757F6080D1C}"/>
              </a:ext>
            </a:extLst>
          </p:cNvPr>
          <p:cNvGrpSpPr/>
          <p:nvPr/>
        </p:nvGrpSpPr>
        <p:grpSpPr>
          <a:xfrm>
            <a:off x="1414601" y="951479"/>
            <a:ext cx="9362798" cy="5777287"/>
            <a:chOff x="759681" y="825038"/>
            <a:chExt cx="9362798" cy="5777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277E9CB0-641E-4A6D-9F14-8BD5B1A14644}"/>
                    </a:ext>
                  </a:extLst>
                </p:cNvPr>
                <p:cNvSpPr txBox="1"/>
                <p:nvPr/>
              </p:nvSpPr>
              <p:spPr>
                <a:xfrm>
                  <a:off x="759681" y="1484972"/>
                  <a:ext cx="4812024" cy="6819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l-G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func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endParaRPr lang="en-US" altLang="zh-CN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277E9CB0-641E-4A6D-9F14-8BD5B1A14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81" y="1484972"/>
                  <a:ext cx="4812024" cy="6819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AB2171C-AEA9-464C-BF9D-7D31A81CA3A0}"/>
                </a:ext>
              </a:extLst>
            </p:cNvPr>
            <p:cNvSpPr/>
            <p:nvPr/>
          </p:nvSpPr>
          <p:spPr>
            <a:xfrm>
              <a:off x="3831173" y="1551319"/>
              <a:ext cx="313875" cy="312744"/>
            </a:xfrm>
            <a:prstGeom prst="ellipse">
              <a:avLst/>
            </a:prstGeom>
            <a:noFill/>
            <a:ln w="38100">
              <a:solidFill>
                <a:srgbClr val="E92E25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1895BAA-BDB6-45CC-9529-81CB0826556A}"/>
                </a:ext>
              </a:extLst>
            </p:cNvPr>
            <p:cNvSpPr txBox="1"/>
            <p:nvPr/>
          </p:nvSpPr>
          <p:spPr>
            <a:xfrm>
              <a:off x="4288971" y="825038"/>
              <a:ext cx="2723823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权重系数，平衡两个目标</a:t>
              </a:r>
            </a:p>
          </p:txBody>
        </p:sp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62DB2C21-C1DA-4C37-8EF8-317FB9C23202}"/>
                </a:ext>
              </a:extLst>
            </p:cNvPr>
            <p:cNvSpPr/>
            <p:nvPr/>
          </p:nvSpPr>
          <p:spPr>
            <a:xfrm rot="18130244">
              <a:off x="3894234" y="1191072"/>
              <a:ext cx="950027" cy="676893"/>
            </a:xfrm>
            <a:prstGeom prst="arc">
              <a:avLst>
                <a:gd name="adj1" fmla="val 13953303"/>
                <a:gd name="adj2" fmla="val 18858024"/>
              </a:avLst>
            </a:prstGeom>
            <a:ln w="19050">
              <a:solidFill>
                <a:srgbClr val="E92E2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1CBA1EB5-4515-4ADD-B999-EF44C519B067}"/>
                    </a:ext>
                  </a:extLst>
                </p:cNvPr>
                <p:cNvSpPr txBox="1"/>
                <p:nvPr/>
              </p:nvSpPr>
              <p:spPr>
                <a:xfrm>
                  <a:off x="775313" y="2365389"/>
                  <a:ext cx="5782352" cy="9242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固定的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缺点</m:t>
                      </m:r>
                    </m:oMath>
                  </a14:m>
                  <a:r>
                    <a:rPr lang="zh-CN" altLang="en-US" dirty="0"/>
                    <a:t>：</a:t>
                  </a:r>
                  <a:endParaRPr lang="en-US" altLang="zh-CN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zh-CN" altLang="en-US" dirty="0"/>
                    <a:t>限制性能，不同交通模式下邻域目标的权重占比不同</a:t>
                  </a:r>
                  <a:endParaRPr lang="en-US" altLang="zh-CN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zh-CN" altLang="en-US" dirty="0"/>
                    <a:t>超参数优化学习增加大量的计算量</a:t>
                  </a: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1CBA1EB5-4515-4ADD-B999-EF44C519B0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313" y="2365389"/>
                  <a:ext cx="5782352" cy="924292"/>
                </a:xfrm>
                <a:prstGeom prst="rect">
                  <a:avLst/>
                </a:prstGeom>
                <a:blipFill>
                  <a:blip r:embed="rId6"/>
                  <a:stretch>
                    <a:fillRect l="-949" t="-3974" r="-211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55BD0C2-95EE-4FAB-A1E2-933B68C7B298}"/>
                </a:ext>
              </a:extLst>
            </p:cNvPr>
            <p:cNvSpPr txBox="1"/>
            <p:nvPr/>
          </p:nvSpPr>
          <p:spPr>
            <a:xfrm>
              <a:off x="775313" y="3998554"/>
              <a:ext cx="53976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采用自适应的加权：</a:t>
              </a:r>
              <a:endParaRPr lang="en-US" altLang="zh-CN" dirty="0">
                <a:solidFill>
                  <a:srgbClr val="C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Controller</a:t>
              </a:r>
              <a:r>
                <a:rPr lang="zh-CN" altLang="en-US" dirty="0"/>
                <a:t>可以在线学习权重，动态平衡两个目标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966F31F-B774-4147-BEF9-D9AE8963DB12}"/>
                    </a:ext>
                  </a:extLst>
                </p:cNvPr>
                <p:cNvSpPr txBox="1"/>
                <p:nvPr/>
              </p:nvSpPr>
              <p:spPr>
                <a:xfrm>
                  <a:off x="1208833" y="4780316"/>
                  <a:ext cx="3080138" cy="3816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966F31F-B774-4147-BEF9-D9AE8963D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8833" y="4780316"/>
                  <a:ext cx="3080138" cy="381643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1CBA951-413E-4FDC-B772-79C7B92A1E91}"/>
                    </a:ext>
                  </a:extLst>
                </p:cNvPr>
                <p:cNvSpPr txBox="1"/>
                <p:nvPr/>
              </p:nvSpPr>
              <p:spPr>
                <a:xfrm>
                  <a:off x="1208833" y="5315184"/>
                  <a:ext cx="3009414" cy="3816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，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1CBA951-413E-4FDC-B772-79C7B92A1E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8833" y="5315184"/>
                  <a:ext cx="3009414" cy="381643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806FE61-1E4D-451D-9E86-8854618A6E3C}"/>
                    </a:ext>
                  </a:extLst>
                </p:cNvPr>
                <p:cNvSpPr txBox="1"/>
                <p:nvPr/>
              </p:nvSpPr>
              <p:spPr>
                <a:xfrm>
                  <a:off x="1208833" y="5850052"/>
                  <a:ext cx="2721771" cy="421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806FE61-1E4D-451D-9E86-8854618A6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8833" y="5850052"/>
                  <a:ext cx="2721771" cy="421719"/>
                </a:xfrm>
                <a:prstGeom prst="rect">
                  <a:avLst/>
                </a:prstGeom>
                <a:blipFill>
                  <a:blip r:embed="rId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F9AB11E7-D986-4676-999F-D3D5F2D705B0}"/>
                    </a:ext>
                  </a:extLst>
                </p:cNvPr>
                <p:cNvSpPr txBox="1"/>
                <p:nvPr/>
              </p:nvSpPr>
              <p:spPr>
                <a:xfrm>
                  <a:off x="6453077" y="5263823"/>
                  <a:ext cx="3669402" cy="4330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</m:e>
                      </m:d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F9AB11E7-D986-4676-999F-D3D5F2D70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3077" y="5263823"/>
                  <a:ext cx="3669402" cy="433004"/>
                </a:xfrm>
                <a:prstGeom prst="rect">
                  <a:avLst/>
                </a:prstGeom>
                <a:blipFill>
                  <a:blip r:embed="rId10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FDEE719-BF4F-44FF-A5C6-97A3FC889619}"/>
                </a:ext>
              </a:extLst>
            </p:cNvPr>
            <p:cNvSpPr/>
            <p:nvPr/>
          </p:nvSpPr>
          <p:spPr>
            <a:xfrm>
              <a:off x="6827826" y="5263823"/>
              <a:ext cx="447947" cy="433004"/>
            </a:xfrm>
            <a:prstGeom prst="ellipse">
              <a:avLst/>
            </a:prstGeom>
            <a:noFill/>
            <a:ln w="38100">
              <a:solidFill>
                <a:srgbClr val="E92E25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3C1ACE22-3A53-4A6A-ABFF-93555D19A915}"/>
                </a:ext>
              </a:extLst>
            </p:cNvPr>
            <p:cNvSpPr/>
            <p:nvPr/>
          </p:nvSpPr>
          <p:spPr>
            <a:xfrm rot="4035199">
              <a:off x="6576784" y="5603208"/>
              <a:ext cx="950027" cy="676893"/>
            </a:xfrm>
            <a:prstGeom prst="arc">
              <a:avLst>
                <a:gd name="adj1" fmla="val 13953303"/>
                <a:gd name="adj2" fmla="val 18858024"/>
              </a:avLst>
            </a:prstGeom>
            <a:ln w="19050">
              <a:solidFill>
                <a:srgbClr val="E92E2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36C6634-A623-4AE4-826A-4CCD505D5FC7}"/>
                    </a:ext>
                  </a:extLst>
                </p:cNvPr>
                <p:cNvSpPr txBox="1"/>
                <p:nvPr/>
              </p:nvSpPr>
              <p:spPr>
                <a:xfrm>
                  <a:off x="6869471" y="6228055"/>
                  <a:ext cx="1562094" cy="37427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a14:m>
                  <a:r>
                    <a:rPr lang="zh-CN" altLang="en-US" dirty="0"/>
                    <a:t>下降的速度</a:t>
                  </a: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36C6634-A623-4AE4-826A-4CCD505D5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9471" y="6228055"/>
                  <a:ext cx="1562094" cy="374270"/>
                </a:xfrm>
                <a:prstGeom prst="rect">
                  <a:avLst/>
                </a:prstGeom>
                <a:blipFill>
                  <a:blip r:embed="rId11"/>
                  <a:stretch>
                    <a:fillRect t="-6452" r="-3113" b="-24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C837B84B-EDB2-49E1-A178-7DFEF2A69B3A}"/>
                </a:ext>
              </a:extLst>
            </p:cNvPr>
            <p:cNvSpPr/>
            <p:nvPr/>
          </p:nvSpPr>
          <p:spPr>
            <a:xfrm>
              <a:off x="4826756" y="5326331"/>
              <a:ext cx="1081199" cy="304566"/>
            </a:xfrm>
            <a:prstGeom prst="rightArrow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8EC1D768-BA39-4364-839A-29E871E48CBE}"/>
                    </a:ext>
                  </a:extLst>
                </p:cNvPr>
                <p:cNvSpPr txBox="1"/>
                <p:nvPr/>
              </p:nvSpPr>
              <p:spPr>
                <a:xfrm>
                  <a:off x="6453077" y="4659275"/>
                  <a:ext cx="1279774" cy="369332"/>
                </a:xfrm>
                <a:prstGeom prst="rect">
                  <a:avLst/>
                </a:prstGeom>
                <a:solidFill>
                  <a:srgbClr val="17375E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zh-CN" altLang="en-US" dirty="0">
                      <a:solidFill>
                        <a:schemeClr val="bg1"/>
                      </a:solidFill>
                    </a:rPr>
                    <a:t>更新公式</a:t>
                  </a: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8EC1D768-BA39-4364-839A-29E871E48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3077" y="4659275"/>
                  <a:ext cx="1279774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8197" r="-4286" b="-245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98900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954107"/>
            <a:chOff x="0" y="257437"/>
            <a:chExt cx="5125011" cy="954107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954107"/>
              <a:chOff x="759681" y="257437"/>
              <a:chExt cx="4365330" cy="954107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9028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+mn-ea"/>
                  </a:rPr>
                  <a:t>总结</a:t>
                </a:r>
                <a:endParaRPr lang="en-US" altLang="zh-CN" sz="2800" dirty="0">
                  <a:latin typeface="+mn-ea"/>
                </a:endParaRPr>
              </a:p>
              <a:p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Summary</a:t>
                </a: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2672B4-FF1C-431E-B04D-92B4422FF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62832"/>
            <a:ext cx="2743200" cy="365125"/>
          </a:xfrm>
        </p:spPr>
        <p:txBody>
          <a:bodyPr/>
          <a:lstStyle/>
          <a:p>
            <a:r>
              <a:rPr lang="en-US" altLang="zh-CN" dirty="0"/>
              <a:t>14/26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AC2A2B-BECD-46FF-92F1-24AF105C8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86" y="1140333"/>
            <a:ext cx="5125423" cy="521749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106615C-67B1-4829-9358-9A6B05A4E342}"/>
              </a:ext>
            </a:extLst>
          </p:cNvPr>
          <p:cNvSpPr txBox="1"/>
          <p:nvPr/>
        </p:nvSpPr>
        <p:spPr>
          <a:xfrm>
            <a:off x="7852104" y="2841140"/>
            <a:ext cx="34515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/>
              <a:t>Hierarchy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/>
              <a:t>Sub-policies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/>
              <a:t>Multi-Critic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/>
              <a:t>Adaptive weighing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A13B20B4-0270-4C14-B417-9AB9F4B39EB5}"/>
              </a:ext>
            </a:extLst>
          </p:cNvPr>
          <p:cNvSpPr/>
          <p:nvPr/>
        </p:nvSpPr>
        <p:spPr>
          <a:xfrm rot="5400000">
            <a:off x="6676690" y="3534388"/>
            <a:ext cx="300842" cy="40376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0" y="4670948"/>
            <a:ext cx="5099112" cy="913263"/>
          </a:xfrm>
          <a:custGeom>
            <a:avLst/>
            <a:gdLst>
              <a:gd name="connsiteX0" fmla="*/ 0 w 5099112"/>
              <a:gd name="connsiteY0" fmla="*/ 0 h 913263"/>
              <a:gd name="connsiteX1" fmla="*/ 5099112 w 5099112"/>
              <a:gd name="connsiteY1" fmla="*/ 0 h 913263"/>
              <a:gd name="connsiteX2" fmla="*/ 4498020 w 5099112"/>
              <a:gd name="connsiteY2" fmla="*/ 913263 h 913263"/>
              <a:gd name="connsiteX3" fmla="*/ 0 w 5099112"/>
              <a:gd name="connsiteY3" fmla="*/ 913263 h 91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9112" h="913263">
                <a:moveTo>
                  <a:pt x="0" y="0"/>
                </a:moveTo>
                <a:lnTo>
                  <a:pt x="5099112" y="0"/>
                </a:lnTo>
                <a:lnTo>
                  <a:pt x="4498020" y="913263"/>
                </a:lnTo>
                <a:lnTo>
                  <a:pt x="0" y="913263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 flipV="1">
            <a:off x="4434659" y="1493294"/>
            <a:ext cx="7757341" cy="1453487"/>
          </a:xfrm>
          <a:custGeom>
            <a:avLst/>
            <a:gdLst>
              <a:gd name="connsiteX0" fmla="*/ 6800683 w 7757341"/>
              <a:gd name="connsiteY0" fmla="*/ 1453487 h 1453487"/>
              <a:gd name="connsiteX1" fmla="*/ 0 w 7757341"/>
              <a:gd name="connsiteY1" fmla="*/ 1453487 h 1453487"/>
              <a:gd name="connsiteX2" fmla="*/ 0 w 7757341"/>
              <a:gd name="connsiteY2" fmla="*/ 0 h 1453487"/>
              <a:gd name="connsiteX3" fmla="*/ 7757341 w 7757341"/>
              <a:gd name="connsiteY3" fmla="*/ 0 h 145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7341" h="1453487">
                <a:moveTo>
                  <a:pt x="6800683" y="1453487"/>
                </a:moveTo>
                <a:lnTo>
                  <a:pt x="0" y="1453487"/>
                </a:lnTo>
                <a:lnTo>
                  <a:pt x="0" y="0"/>
                </a:lnTo>
                <a:lnTo>
                  <a:pt x="7757341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0" y="1997124"/>
            <a:ext cx="7757341" cy="2906973"/>
          </a:xfrm>
          <a:custGeom>
            <a:avLst/>
            <a:gdLst>
              <a:gd name="connsiteX0" fmla="*/ 0 w 7757341"/>
              <a:gd name="connsiteY0" fmla="*/ 0 h 2906973"/>
              <a:gd name="connsiteX1" fmla="*/ 7757341 w 7757341"/>
              <a:gd name="connsiteY1" fmla="*/ 0 h 2906973"/>
              <a:gd name="connsiteX2" fmla="*/ 5844026 w 7757341"/>
              <a:gd name="connsiteY2" fmla="*/ 2906973 h 2906973"/>
              <a:gd name="connsiteX3" fmla="*/ 0 w 7757341"/>
              <a:gd name="connsiteY3" fmla="*/ 2906973 h 290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7341" h="2906973">
                <a:moveTo>
                  <a:pt x="0" y="0"/>
                </a:moveTo>
                <a:lnTo>
                  <a:pt x="7757341" y="0"/>
                </a:lnTo>
                <a:lnTo>
                  <a:pt x="5844026" y="2906973"/>
                </a:lnTo>
                <a:lnTo>
                  <a:pt x="0" y="290697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135805" y="1750678"/>
            <a:ext cx="2512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Part. 3</a:t>
            </a:r>
            <a:endParaRPr lang="zh-CN" altLang="en-US" sz="60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7550" y="2727335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实验设计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12010030" y="6155140"/>
            <a:ext cx="181970" cy="54591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8313329" y="3980767"/>
            <a:ext cx="3563238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实验设定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性能对比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消融实验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实验结果</a:t>
            </a:r>
            <a:endParaRPr lang="en-US" altLang="zh-CN" dirty="0">
              <a:latin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BD0C56-5558-4A2C-8245-A8BBE18FE3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zh-CN" dirty="0"/>
              <a:t>15/26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954107"/>
            <a:chOff x="0" y="257437"/>
            <a:chExt cx="5125011" cy="954107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954107"/>
              <a:chOff x="759681" y="257437"/>
              <a:chExt cx="4365330" cy="954107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162095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实验设定</a:t>
                </a:r>
              </a:p>
              <a:p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Settings</a:t>
                </a: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2672B4-FF1C-431E-B04D-92B4422FF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zh-CN" dirty="0"/>
              <a:t>16/26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EFC76-A95E-4BCA-92AE-C3D465DC4F2A}"/>
              </a:ext>
            </a:extLst>
          </p:cNvPr>
          <p:cNvSpPr txBox="1"/>
          <p:nvPr/>
        </p:nvSpPr>
        <p:spPr>
          <a:xfrm>
            <a:off x="759681" y="1161806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Four real datasets: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7D2FCFE-FD72-4BF5-B1A2-8D8DDD5D4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95" y="1484971"/>
            <a:ext cx="11419074" cy="312625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9C1E5A4D-CD86-4E52-8B72-5C1AFC451C97}"/>
              </a:ext>
            </a:extLst>
          </p:cNvPr>
          <p:cNvSpPr txBox="1"/>
          <p:nvPr/>
        </p:nvSpPr>
        <p:spPr>
          <a:xfrm>
            <a:off x="759681" y="4957530"/>
            <a:ext cx="9879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评价指标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average travel time of all vehicles</a:t>
            </a:r>
            <a:r>
              <a:rPr lang="zh-CN" altLang="en-US" dirty="0"/>
              <a:t>：</a:t>
            </a:r>
            <a:r>
              <a:rPr lang="en-US" altLang="zh-CN" dirty="0"/>
              <a:t>the time span between entering and leaving</a:t>
            </a:r>
          </a:p>
          <a:p>
            <a:endParaRPr lang="en-US" altLang="zh-CN" dirty="0"/>
          </a:p>
          <a:p>
            <a:r>
              <a:rPr lang="en-US" altLang="zh-CN" dirty="0"/>
              <a:t>throughput of the road network</a:t>
            </a:r>
            <a:r>
              <a:rPr lang="zh-CN" altLang="en-US" dirty="0"/>
              <a:t>：</a:t>
            </a:r>
            <a:r>
              <a:rPr lang="en-US" altLang="zh-CN" dirty="0"/>
              <a:t>the number of vehicles which have finished their routes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95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936933"/>
            <a:chOff x="0" y="257437"/>
            <a:chExt cx="5125011" cy="936933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936933"/>
              <a:chOff x="759681" y="257437"/>
              <a:chExt cx="4365330" cy="936933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性能对比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effectLst/>
                    <a:latin typeface="Arial" panose="020B0604020202020204" pitchFamily="34" charset="0"/>
                  </a:rPr>
                  <a:t>Performance Comparison </a:t>
                </a:r>
              </a:p>
              <a:p>
                <a:pPr>
                  <a:defRPr/>
                </a:pP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2672B4-FF1C-431E-B04D-92B4422FF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5378"/>
            <a:ext cx="2743200" cy="365125"/>
          </a:xfrm>
        </p:spPr>
        <p:txBody>
          <a:bodyPr/>
          <a:lstStyle/>
          <a:p>
            <a:r>
              <a:rPr lang="en-US" altLang="zh-CN" dirty="0"/>
              <a:t>17/26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0F6A7-099C-42E3-A31B-F7878612D6AC}"/>
              </a:ext>
            </a:extLst>
          </p:cNvPr>
          <p:cNvSpPr txBox="1"/>
          <p:nvPr/>
        </p:nvSpPr>
        <p:spPr>
          <a:xfrm>
            <a:off x="1016161" y="1395166"/>
            <a:ext cx="1465782" cy="461665"/>
          </a:xfrm>
          <a:prstGeom prst="rect">
            <a:avLst/>
          </a:prstGeom>
          <a:solidFill>
            <a:srgbClr val="1737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性能对比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D3D5B5-CDA9-4C97-B149-18A3F16B6078}"/>
              </a:ext>
            </a:extLst>
          </p:cNvPr>
          <p:cNvSpPr txBox="1"/>
          <p:nvPr/>
        </p:nvSpPr>
        <p:spPr>
          <a:xfrm>
            <a:off x="1016161" y="2191821"/>
            <a:ext cx="104614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FixedTime</a:t>
            </a:r>
            <a:r>
              <a:rPr lang="zh-CN" altLang="en-US" dirty="0"/>
              <a:t>：</a:t>
            </a:r>
            <a:r>
              <a:rPr lang="en-US" altLang="zh-CN" dirty="0"/>
              <a:t> predefined plan for cycle length and phase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SOTL</a:t>
            </a:r>
            <a:r>
              <a:rPr lang="zh-CN" altLang="en-US" dirty="0"/>
              <a:t>：</a:t>
            </a:r>
            <a:r>
              <a:rPr lang="en-US" altLang="zh-CN" dirty="0"/>
              <a:t>specifies the upper and lower limit time of each phase</a:t>
            </a:r>
            <a:r>
              <a:rPr lang="zh-CN" altLang="en-US" dirty="0"/>
              <a:t>，</a:t>
            </a:r>
            <a:r>
              <a:rPr lang="en-US" altLang="zh-CN" dirty="0"/>
              <a:t>detect whether</a:t>
            </a:r>
            <a:r>
              <a:rPr lang="zh-CN" altLang="en-US" dirty="0"/>
              <a:t> </a:t>
            </a:r>
            <a:r>
              <a:rPr lang="en-US" altLang="zh-CN" dirty="0"/>
              <a:t>there is a vehicle arriving. No vehicles, phase changed; otherwise, the green light time will be prolonged until no vehicles or research the upper							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MaxPressure</a:t>
            </a:r>
            <a:r>
              <a:rPr lang="zh-CN" altLang="en-US" dirty="0"/>
              <a:t>：</a:t>
            </a:r>
            <a:r>
              <a:rPr lang="en-US" altLang="zh-CN" dirty="0"/>
              <a:t> selects the phase that maximizes the pressure			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PressLight</a:t>
            </a:r>
            <a:r>
              <a:rPr lang="zh-CN" altLang="en-US" dirty="0"/>
              <a:t>：</a:t>
            </a:r>
            <a:r>
              <a:rPr lang="en-US" altLang="zh-CN" dirty="0"/>
              <a:t>RL method that optimizes the pressure of each intersection						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CoLight</a:t>
            </a:r>
            <a:r>
              <a:rPr lang="zh-CN" altLang="en-US" dirty="0"/>
              <a:t>：</a:t>
            </a:r>
            <a:r>
              <a:rPr lang="en-US" altLang="zh-CN" dirty="0"/>
              <a:t>exploits graph convolutional reinforcement learning to use information from neighbors to optimize the queue length.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73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954107"/>
            <a:chOff x="0" y="257437"/>
            <a:chExt cx="5125011" cy="954107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954107"/>
              <a:chOff x="759681" y="257437"/>
              <a:chExt cx="4365330" cy="954107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162095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消融实验</a:t>
                </a:r>
              </a:p>
              <a:p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effectLst/>
                    <a:latin typeface="Arial" panose="020B0604020202020204" pitchFamily="34" charset="0"/>
                  </a:rPr>
                  <a:t>Ablation Studies</a:t>
                </a:r>
              </a:p>
              <a:p>
                <a:pPr>
                  <a:defRPr/>
                </a:pP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2672B4-FF1C-431E-B04D-92B4422FF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5378"/>
            <a:ext cx="2743200" cy="365125"/>
          </a:xfrm>
        </p:spPr>
        <p:txBody>
          <a:bodyPr/>
          <a:lstStyle/>
          <a:p>
            <a:r>
              <a:rPr lang="en-US" altLang="zh-CN" dirty="0"/>
              <a:t>18/26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0F6A7-099C-42E3-A31B-F7878612D6AC}"/>
              </a:ext>
            </a:extLst>
          </p:cNvPr>
          <p:cNvSpPr txBox="1"/>
          <p:nvPr/>
        </p:nvSpPr>
        <p:spPr>
          <a:xfrm>
            <a:off x="1016161" y="1395166"/>
            <a:ext cx="1465782" cy="461665"/>
          </a:xfrm>
          <a:prstGeom prst="rect">
            <a:avLst/>
          </a:prstGeom>
          <a:solidFill>
            <a:srgbClr val="1737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消融对比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D3D5B5-CDA9-4C97-B149-18A3F16B6078}"/>
              </a:ext>
            </a:extLst>
          </p:cNvPr>
          <p:cNvSpPr txBox="1"/>
          <p:nvPr/>
        </p:nvSpPr>
        <p:spPr>
          <a:xfrm>
            <a:off x="1016161" y="2321380"/>
            <a:ext cx="104614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IQL</a:t>
            </a:r>
            <a:r>
              <a:rPr lang="zh-CN" altLang="en-US" dirty="0"/>
              <a:t>：</a:t>
            </a:r>
            <a:r>
              <a:rPr lang="en-US" altLang="zh-CN" dirty="0"/>
              <a:t>  sub-policies of </a:t>
            </a:r>
            <a:r>
              <a:rPr lang="en-US" altLang="zh-CN" dirty="0" err="1"/>
              <a:t>HiLight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LocalCritic</a:t>
            </a:r>
            <a:r>
              <a:rPr lang="zh-CN" altLang="en-US" dirty="0"/>
              <a:t>：</a:t>
            </a:r>
            <a:r>
              <a:rPr lang="en-US" altLang="zh-CN" dirty="0"/>
              <a:t>only the critic for local travel time							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NBHDCritic</a:t>
            </a:r>
            <a:r>
              <a:rPr lang="zh-CN" altLang="en-US" dirty="0"/>
              <a:t>：</a:t>
            </a:r>
            <a:r>
              <a:rPr lang="en-US" altLang="zh-CN" dirty="0"/>
              <a:t>  only the critic for neighborhood travel time		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StaticWeight</a:t>
            </a:r>
            <a:r>
              <a:rPr lang="zh-CN" altLang="en-US" dirty="0"/>
              <a:t>：</a:t>
            </a:r>
            <a:r>
              <a:rPr lang="en-US" altLang="zh-CN" dirty="0"/>
              <a:t>a static w for each intersection							</a:t>
            </a:r>
          </a:p>
        </p:txBody>
      </p:sp>
    </p:spTree>
    <p:extLst>
      <p:ext uri="{BB962C8B-B14F-4D97-AF65-F5344CB8AC3E}">
        <p14:creationId xmlns:p14="http://schemas.microsoft.com/office/powerpoint/2010/main" val="396670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936933"/>
            <a:chOff x="0" y="257437"/>
            <a:chExt cx="5125011" cy="936933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936933"/>
              <a:chOff x="759681" y="257437"/>
              <a:chExt cx="4365330" cy="936933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实验结果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Experiments results</a:t>
                </a: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  <a:p>
                <a:pPr>
                  <a:defRPr/>
                </a:pP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2672B4-FF1C-431E-B04D-92B4422FF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5378"/>
            <a:ext cx="2743200" cy="365125"/>
          </a:xfrm>
        </p:spPr>
        <p:txBody>
          <a:bodyPr/>
          <a:lstStyle/>
          <a:p>
            <a:r>
              <a:rPr lang="en-US" altLang="zh-CN" dirty="0"/>
              <a:t>19/26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BF95B7-DF74-4246-A980-7998CDC18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81" y="1874007"/>
            <a:ext cx="10496550" cy="375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477485" y="535907"/>
            <a:ext cx="33782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rPr>
              <a:t>目 录</a:t>
            </a:r>
            <a:r>
              <a:rPr lang="en-US" altLang="zh-CN" sz="3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/</a:t>
            </a:r>
            <a:r>
              <a:rPr lang="en-US" altLang="zh-CN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sym typeface="Century Gothic" panose="020B0502020202020204" pitchFamily="34" charset="0"/>
              </a:rPr>
              <a:t>CONTENT</a:t>
            </a:r>
            <a:endParaRPr lang="zh-CN" altLang="en-US" sz="3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sym typeface="Century Gothic" panose="020B0502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921579" y="835989"/>
            <a:ext cx="6132983" cy="0"/>
          </a:xfrm>
          <a:prstGeom prst="line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10" y="204997"/>
            <a:ext cx="1103137" cy="1105291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7724335C-832A-41C8-A7E0-5534CC39D6CE}"/>
              </a:ext>
            </a:extLst>
          </p:cNvPr>
          <p:cNvGrpSpPr/>
          <p:nvPr/>
        </p:nvGrpSpPr>
        <p:grpSpPr>
          <a:xfrm>
            <a:off x="3398520" y="2066820"/>
            <a:ext cx="5394959" cy="3218449"/>
            <a:chOff x="3097086" y="2031733"/>
            <a:chExt cx="5394959" cy="3218449"/>
          </a:xfrm>
        </p:grpSpPr>
        <p:grpSp>
          <p:nvGrpSpPr>
            <p:cNvPr id="32" name="组合 31"/>
            <p:cNvGrpSpPr/>
            <p:nvPr/>
          </p:nvGrpSpPr>
          <p:grpSpPr>
            <a:xfrm>
              <a:off x="3097086" y="3825843"/>
              <a:ext cx="2812277" cy="885506"/>
              <a:chOff x="8004603" y="2693663"/>
              <a:chExt cx="2625532" cy="780129"/>
            </a:xfrm>
            <a:solidFill>
              <a:srgbClr val="FFC000"/>
            </a:solidFill>
          </p:grpSpPr>
          <p:sp>
            <p:nvSpPr>
              <p:cNvPr id="49" name="圆角矩形 48"/>
              <p:cNvSpPr/>
              <p:nvPr/>
            </p:nvSpPr>
            <p:spPr>
              <a:xfrm>
                <a:off x="8004603" y="2693663"/>
                <a:ext cx="2625532" cy="406839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304800" dist="190500" dir="10800000" algn="r" rotWithShape="0">
                  <a:schemeClr val="tx1">
                    <a:lumMod val="95000"/>
                    <a:lumOff val="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50">
                  <a:latin typeface="Century Gothic" panose="020B0502020202020204" pitchFamily="34" charset="0"/>
                  <a:ea typeface="微软雅黑 Light" panose="020B0502040204020203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 flipV="1">
                <a:off x="9182958" y="3096738"/>
                <a:ext cx="208871" cy="377054"/>
              </a:xfrm>
              <a:prstGeom prst="triangl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schemeClr val="bg1">
                    <a:lumMod val="6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50">
                  <a:latin typeface="Century Gothic" panose="020B0502020202020204" pitchFamily="34" charset="0"/>
                  <a:ea typeface="微软雅黑 Light" panose="020B0502040204020203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3097086" y="4739057"/>
              <a:ext cx="2812277" cy="461665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  <a:effectLst>
              <a:outerShdw blurRad="304800" dist="190500" dir="10800000" algn="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50"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097086" y="2031733"/>
              <a:ext cx="2797758" cy="922055"/>
              <a:chOff x="3187797" y="2561039"/>
              <a:chExt cx="2625532" cy="826597"/>
            </a:xfrm>
            <a:solidFill>
              <a:srgbClr val="FFC000"/>
            </a:solidFill>
          </p:grpSpPr>
          <p:sp>
            <p:nvSpPr>
              <p:cNvPr id="47" name="圆角矩形 46"/>
              <p:cNvSpPr/>
              <p:nvPr/>
            </p:nvSpPr>
            <p:spPr>
              <a:xfrm>
                <a:off x="3187797" y="2561039"/>
                <a:ext cx="2625532" cy="441251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304800" dist="190500" dir="10800000" algn="r" rotWithShape="0">
                  <a:schemeClr val="tx1">
                    <a:lumMod val="95000"/>
                    <a:lumOff val="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50">
                  <a:latin typeface="Century Gothic" panose="020B0502020202020204" pitchFamily="34" charset="0"/>
                  <a:ea typeface="微软雅黑 Light" panose="020B0502040204020203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flipV="1">
                <a:off x="4362289" y="3002289"/>
                <a:ext cx="232953" cy="385347"/>
              </a:xfrm>
              <a:prstGeom prst="triangl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schemeClr val="bg1">
                    <a:lumMod val="6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50">
                  <a:latin typeface="Century Gothic" panose="020B0502020202020204" pitchFamily="34" charset="0"/>
                  <a:ea typeface="微软雅黑 Light" panose="020B0502040204020203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35" name="文本框 43"/>
            <p:cNvSpPr txBox="1"/>
            <p:nvPr/>
          </p:nvSpPr>
          <p:spPr>
            <a:xfrm>
              <a:off x="3925935" y="2050334"/>
              <a:ext cx="1090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Century Gothic" panose="020B0502020202020204" pitchFamily="34" charset="0"/>
                </a:rPr>
                <a:t>Part. 1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36" name="文本框 44"/>
            <p:cNvSpPr txBox="1"/>
            <p:nvPr/>
          </p:nvSpPr>
          <p:spPr>
            <a:xfrm>
              <a:off x="3927557" y="3819322"/>
              <a:ext cx="1090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Century Gothic" panose="020B0502020202020204" pitchFamily="34" charset="0"/>
                </a:rPr>
                <a:t>Part. 3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39" name="文本框 48"/>
            <p:cNvSpPr txBox="1"/>
            <p:nvPr/>
          </p:nvSpPr>
          <p:spPr>
            <a:xfrm>
              <a:off x="3921099" y="4739057"/>
              <a:ext cx="1090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Century Gothic" panose="020B0502020202020204" pitchFamily="34" charset="0"/>
                </a:rPr>
                <a:t>Part. 4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flipV="1">
              <a:off x="4359253" y="3385754"/>
              <a:ext cx="223727" cy="405860"/>
            </a:xfrm>
            <a:prstGeom prst="triangle">
              <a:avLst/>
            </a:prstGeom>
            <a:solidFill>
              <a:srgbClr val="17375E"/>
            </a:solidFill>
            <a:ln>
              <a:solidFill>
                <a:srgbClr val="17375E"/>
              </a:solidFill>
            </a:ln>
            <a:effectLst>
              <a:outerShdw blurRad="50800" dist="381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50"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3097086" y="2950425"/>
              <a:ext cx="2797756" cy="461793"/>
            </a:xfrm>
            <a:prstGeom prst="roundRect">
              <a:avLst/>
            </a:prstGeom>
            <a:solidFill>
              <a:srgbClr val="17375E"/>
            </a:solidFill>
            <a:ln>
              <a:noFill/>
            </a:ln>
            <a:effectLst>
              <a:outerShdw blurRad="304800" dist="190500" dir="10800000" algn="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50"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6" name="文本框 56"/>
            <p:cNvSpPr txBox="1"/>
            <p:nvPr/>
          </p:nvSpPr>
          <p:spPr>
            <a:xfrm>
              <a:off x="3921100" y="2950553"/>
              <a:ext cx="1090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Century Gothic" panose="020B0502020202020204" pitchFamily="34" charset="0"/>
                </a:rPr>
                <a:t>Part. 2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632174" y="2031734"/>
              <a:ext cx="18598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400" dirty="0">
                  <a:latin typeface="+mn-ea"/>
                  <a:sym typeface="Century Gothic" panose="020B0502020202020204" pitchFamily="34" charset="0"/>
                </a:rPr>
                <a:t>研究背景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6632174" y="2954866"/>
              <a:ext cx="18598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400" dirty="0">
                  <a:latin typeface="+mn-ea"/>
                  <a:sym typeface="Century Gothic" panose="020B0502020202020204" pitchFamily="34" charset="0"/>
                </a:rPr>
                <a:t>模型设计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6632174" y="3879793"/>
              <a:ext cx="18598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实验设计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6632174" y="4788517"/>
              <a:ext cx="18598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总结思考</a:t>
              </a:r>
            </a:p>
          </p:txBody>
        </p:sp>
      </p:grpSp>
      <p:sp>
        <p:nvSpPr>
          <p:cNvPr id="59" name="文本框 44"/>
          <p:cNvSpPr txBox="1"/>
          <p:nvPr/>
        </p:nvSpPr>
        <p:spPr>
          <a:xfrm>
            <a:off x="3731614" y="5285269"/>
            <a:ext cx="1090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Part. 5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B5FA5C-F996-403D-9F9E-2CB1A7824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zh-CN" dirty="0"/>
              <a:t>2/26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936933"/>
            <a:chOff x="0" y="257437"/>
            <a:chExt cx="5125011" cy="936933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936933"/>
              <a:chOff x="759681" y="257437"/>
              <a:chExt cx="4365330" cy="936933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实验结果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Experiments results</a:t>
                </a: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  <a:p>
                <a:pPr>
                  <a:defRPr/>
                </a:pP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2672B4-FF1C-431E-B04D-92B4422FF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5378"/>
            <a:ext cx="2743200" cy="365125"/>
          </a:xfrm>
        </p:spPr>
        <p:txBody>
          <a:bodyPr/>
          <a:lstStyle/>
          <a:p>
            <a:r>
              <a:rPr lang="en-US" altLang="zh-CN" dirty="0"/>
              <a:t>20/26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1F9D42-A252-4D20-9A03-BE007901E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91" y="1194370"/>
            <a:ext cx="4466509" cy="55288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5CB7B2-1358-4714-B06B-C114D832B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074" y="1962638"/>
            <a:ext cx="5160492" cy="45327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79FF9BB-D2F4-4B2A-B781-3A30728A97B2}"/>
              </a:ext>
            </a:extLst>
          </p:cNvPr>
          <p:cNvSpPr txBox="1"/>
          <p:nvPr/>
        </p:nvSpPr>
        <p:spPr>
          <a:xfrm>
            <a:off x="6481331" y="1307610"/>
            <a:ext cx="1826141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Learning curves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4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936933"/>
            <a:chOff x="0" y="257437"/>
            <a:chExt cx="5125011" cy="936933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936933"/>
              <a:chOff x="759681" y="257437"/>
              <a:chExt cx="4365330" cy="936933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实验结果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Experiments results</a:t>
                </a: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  <a:p>
                <a:pPr>
                  <a:defRPr/>
                </a:pP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2672B4-FF1C-431E-B04D-92B4422FF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5378"/>
            <a:ext cx="2743200" cy="365125"/>
          </a:xfrm>
        </p:spPr>
        <p:txBody>
          <a:bodyPr/>
          <a:lstStyle/>
          <a:p>
            <a:r>
              <a:rPr lang="en-US" altLang="zh-CN" dirty="0"/>
              <a:t>21/26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59BBA20-9558-476D-A4E6-D4849E58B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21" y="1764006"/>
            <a:ext cx="10978157" cy="308422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515AB7F-28D3-47FD-A3D9-2198F6428020}"/>
              </a:ext>
            </a:extLst>
          </p:cNvPr>
          <p:cNvSpPr txBox="1"/>
          <p:nvPr/>
        </p:nvSpPr>
        <p:spPr>
          <a:xfrm>
            <a:off x="1741428" y="5343001"/>
            <a:ext cx="8709141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Behaviors of the sub-policies of an intersection in the road network of Jinan, in terms of percentage of time taken by each phase in an episode. The sub-policies indeed develop different policies to control traffic signals.</a:t>
            </a:r>
          </a:p>
        </p:txBody>
      </p:sp>
    </p:spTree>
    <p:extLst>
      <p:ext uri="{BB962C8B-B14F-4D97-AF65-F5344CB8AC3E}">
        <p14:creationId xmlns:p14="http://schemas.microsoft.com/office/powerpoint/2010/main" val="27354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936933"/>
            <a:chOff x="0" y="257437"/>
            <a:chExt cx="5125011" cy="936933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936933"/>
              <a:chOff x="759681" y="257437"/>
              <a:chExt cx="4365330" cy="936933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实验结果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latin typeface="Arial" panose="020B0604020202020204" pitchFamily="34" charset="0"/>
                  </a:rPr>
                  <a:t>Experiments results</a:t>
                </a: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  <a:p>
                <a:pPr>
                  <a:defRPr/>
                </a:pP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2672B4-FF1C-431E-B04D-92B4422FF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5378"/>
            <a:ext cx="2743200" cy="365125"/>
          </a:xfrm>
        </p:spPr>
        <p:txBody>
          <a:bodyPr/>
          <a:lstStyle/>
          <a:p>
            <a:r>
              <a:rPr lang="en-US" altLang="zh-CN" dirty="0"/>
              <a:t>22/26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2FB19A-9B67-4464-AB13-1B4BEEFAD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838" y="732705"/>
            <a:ext cx="5621562" cy="58289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648032F-9074-48F0-8EC2-8B2AD510539D}"/>
                  </a:ext>
                </a:extLst>
              </p:cNvPr>
              <p:cNvSpPr txBox="1"/>
              <p:nvPr/>
            </p:nvSpPr>
            <p:spPr>
              <a:xfrm>
                <a:off x="628650" y="2419349"/>
                <a:ext cx="3648075" cy="92333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change of the weight (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dirty="0"/>
                  <a:t>) of each intersection in the road network of Jinan during training.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648032F-9074-48F0-8EC2-8B2AD5105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419349"/>
                <a:ext cx="3648075" cy="923330"/>
              </a:xfrm>
              <a:prstGeom prst="rect">
                <a:avLst/>
              </a:prstGeom>
              <a:blipFill>
                <a:blip r:embed="rId5"/>
                <a:stretch>
                  <a:fillRect l="-1336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D004B8F4-AD8D-47AD-90C1-7D6748A5E28E}"/>
              </a:ext>
            </a:extLst>
          </p:cNvPr>
          <p:cNvSpPr txBox="1"/>
          <p:nvPr/>
        </p:nvSpPr>
        <p:spPr>
          <a:xfrm>
            <a:off x="628650" y="4180645"/>
            <a:ext cx="3648075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the intersections have various traffic patterns and the importance of optimizing neighborhood travel time also varies.</a:t>
            </a:r>
          </a:p>
        </p:txBody>
      </p:sp>
    </p:spTree>
    <p:extLst>
      <p:ext uri="{BB962C8B-B14F-4D97-AF65-F5344CB8AC3E}">
        <p14:creationId xmlns:p14="http://schemas.microsoft.com/office/powerpoint/2010/main" val="15749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0" y="4670948"/>
            <a:ext cx="5099112" cy="913263"/>
          </a:xfrm>
          <a:custGeom>
            <a:avLst/>
            <a:gdLst>
              <a:gd name="connsiteX0" fmla="*/ 0 w 5099112"/>
              <a:gd name="connsiteY0" fmla="*/ 0 h 913263"/>
              <a:gd name="connsiteX1" fmla="*/ 5099112 w 5099112"/>
              <a:gd name="connsiteY1" fmla="*/ 0 h 913263"/>
              <a:gd name="connsiteX2" fmla="*/ 4498020 w 5099112"/>
              <a:gd name="connsiteY2" fmla="*/ 913263 h 913263"/>
              <a:gd name="connsiteX3" fmla="*/ 0 w 5099112"/>
              <a:gd name="connsiteY3" fmla="*/ 913263 h 91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9112" h="913263">
                <a:moveTo>
                  <a:pt x="0" y="0"/>
                </a:moveTo>
                <a:lnTo>
                  <a:pt x="5099112" y="0"/>
                </a:lnTo>
                <a:lnTo>
                  <a:pt x="4498020" y="913263"/>
                </a:lnTo>
                <a:lnTo>
                  <a:pt x="0" y="913263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 flipV="1">
            <a:off x="4434659" y="1493294"/>
            <a:ext cx="7757341" cy="1453487"/>
          </a:xfrm>
          <a:custGeom>
            <a:avLst/>
            <a:gdLst>
              <a:gd name="connsiteX0" fmla="*/ 6800683 w 7757341"/>
              <a:gd name="connsiteY0" fmla="*/ 1453487 h 1453487"/>
              <a:gd name="connsiteX1" fmla="*/ 0 w 7757341"/>
              <a:gd name="connsiteY1" fmla="*/ 1453487 h 1453487"/>
              <a:gd name="connsiteX2" fmla="*/ 0 w 7757341"/>
              <a:gd name="connsiteY2" fmla="*/ 0 h 1453487"/>
              <a:gd name="connsiteX3" fmla="*/ 7757341 w 7757341"/>
              <a:gd name="connsiteY3" fmla="*/ 0 h 145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7341" h="1453487">
                <a:moveTo>
                  <a:pt x="6800683" y="1453487"/>
                </a:moveTo>
                <a:lnTo>
                  <a:pt x="0" y="1453487"/>
                </a:lnTo>
                <a:lnTo>
                  <a:pt x="0" y="0"/>
                </a:lnTo>
                <a:lnTo>
                  <a:pt x="7757341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0" y="1997124"/>
            <a:ext cx="7757341" cy="2906973"/>
          </a:xfrm>
          <a:custGeom>
            <a:avLst/>
            <a:gdLst>
              <a:gd name="connsiteX0" fmla="*/ 0 w 7757341"/>
              <a:gd name="connsiteY0" fmla="*/ 0 h 2906973"/>
              <a:gd name="connsiteX1" fmla="*/ 7757341 w 7757341"/>
              <a:gd name="connsiteY1" fmla="*/ 0 h 2906973"/>
              <a:gd name="connsiteX2" fmla="*/ 5844026 w 7757341"/>
              <a:gd name="connsiteY2" fmla="*/ 2906973 h 2906973"/>
              <a:gd name="connsiteX3" fmla="*/ 0 w 7757341"/>
              <a:gd name="connsiteY3" fmla="*/ 2906973 h 290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7341" h="2906973">
                <a:moveTo>
                  <a:pt x="0" y="0"/>
                </a:moveTo>
                <a:lnTo>
                  <a:pt x="7757341" y="0"/>
                </a:lnTo>
                <a:lnTo>
                  <a:pt x="5844026" y="2906973"/>
                </a:lnTo>
                <a:lnTo>
                  <a:pt x="0" y="290697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135805" y="1750678"/>
            <a:ext cx="2512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Part. 4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7550" y="2727335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总结思考</a:t>
            </a:r>
          </a:p>
        </p:txBody>
      </p:sp>
      <p:sp>
        <p:nvSpPr>
          <p:cNvPr id="6" name="矩形 5"/>
          <p:cNvSpPr/>
          <p:nvPr/>
        </p:nvSpPr>
        <p:spPr>
          <a:xfrm>
            <a:off x="12010030" y="6155140"/>
            <a:ext cx="181970" cy="54591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8313329" y="3980767"/>
            <a:ext cx="273701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总结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思考</a:t>
            </a:r>
            <a:endParaRPr lang="en-US" altLang="zh-CN" dirty="0">
              <a:latin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0C0C3B-BF8C-45CC-AD8A-ED5CA3504A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zh-CN" dirty="0"/>
              <a:t>23/26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0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752267"/>
            <a:chOff x="0" y="257437"/>
            <a:chExt cx="5125011" cy="752267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752267"/>
              <a:chOff x="759681" y="257437"/>
              <a:chExt cx="4365330" cy="752267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902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总结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j-lt"/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Conclusion</a:t>
                </a: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5B96AD-6EDE-4273-84EA-2D665C8B8F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zh-CN" dirty="0"/>
              <a:t>24/26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C8F586-219A-4D3A-AD9C-FE28455841E6}"/>
              </a:ext>
            </a:extLst>
          </p:cNvPr>
          <p:cNvSpPr txBox="1"/>
          <p:nvPr/>
        </p:nvSpPr>
        <p:spPr>
          <a:xfrm>
            <a:off x="759681" y="1389275"/>
            <a:ext cx="952696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17375E"/>
                </a:solidFill>
                <a:highlight>
                  <a:srgbClr val="FFC000"/>
                </a:highlight>
              </a:rPr>
              <a:t>Feudal Multi-Agent Deep Reinforcement Learning for Traffic Signal Control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针对整个多智能体群，将多智能体划分成</a:t>
            </a:r>
            <a:r>
              <a:rPr lang="en-US" altLang="zh-CN" dirty="0"/>
              <a:t>manager</a:t>
            </a:r>
            <a:r>
              <a:rPr lang="zh-CN" altLang="en-US" dirty="0"/>
              <a:t>和</a:t>
            </a:r>
            <a:r>
              <a:rPr lang="en-US" altLang="zh-CN" dirty="0"/>
              <a:t>worker</a:t>
            </a:r>
            <a:r>
              <a:rPr lang="zh-CN" altLang="en-US" dirty="0"/>
              <a:t>的层次结构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Manager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是</a:t>
            </a:r>
            <a:r>
              <a:rPr lang="en-US" altLang="zh-CN" dirty="0"/>
              <a:t>worker</a:t>
            </a:r>
            <a:r>
              <a:rPr lang="zh-CN" altLang="en-US" dirty="0"/>
              <a:t>的目标，</a:t>
            </a:r>
            <a:r>
              <a:rPr lang="en-US" altLang="zh-CN" dirty="0"/>
              <a:t>worker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要同时优化本地目标和</a:t>
            </a:r>
            <a:r>
              <a:rPr lang="en-US" altLang="zh-CN" dirty="0"/>
              <a:t>manager</a:t>
            </a:r>
            <a:r>
              <a:rPr lang="zh-CN" altLang="en-US" dirty="0"/>
              <a:t>的目标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引入邻居结点的信息（策略，观察，奖励），增强协作。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920AD-2E2F-4A0A-AB66-BC814EDCE0B3}"/>
              </a:ext>
            </a:extLst>
          </p:cNvPr>
          <p:cNvSpPr txBox="1"/>
          <p:nvPr/>
        </p:nvSpPr>
        <p:spPr>
          <a:xfrm>
            <a:off x="759681" y="4037648"/>
            <a:ext cx="104321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7375E"/>
                </a:solidFill>
                <a:highlight>
                  <a:srgbClr val="FFC000"/>
                </a:highlight>
              </a:rPr>
              <a:t>Hierarchically and Cooperatively Learning Traffic Signal Control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>
              <a:solidFill>
                <a:srgbClr val="17375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针对多智能体群中的单个智能体，将其内部的处理结构划分成</a:t>
            </a:r>
            <a:r>
              <a:rPr lang="en-US" altLang="zh-CN" dirty="0"/>
              <a:t>controller</a:t>
            </a:r>
            <a:r>
              <a:rPr lang="zh-CN" altLang="en-US" dirty="0"/>
              <a:t>和</a:t>
            </a:r>
            <a:r>
              <a:rPr lang="en-US" altLang="zh-CN" dirty="0"/>
              <a:t>sub-policy</a:t>
            </a:r>
            <a:r>
              <a:rPr lang="zh-CN" altLang="en-US" dirty="0"/>
              <a:t>的层次结构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Controller</a:t>
            </a:r>
            <a:r>
              <a:rPr lang="zh-CN" altLang="en-US" dirty="0"/>
              <a:t>每</a:t>
            </a:r>
            <a:r>
              <a:rPr lang="en-US" altLang="zh-CN" dirty="0"/>
              <a:t>T</a:t>
            </a:r>
            <a:r>
              <a:rPr lang="zh-CN" altLang="en-US" dirty="0"/>
              <a:t>个时间步选择一个</a:t>
            </a:r>
            <a:r>
              <a:rPr lang="en-US" altLang="zh-CN" dirty="0"/>
              <a:t>sub-policy</a:t>
            </a:r>
            <a:r>
              <a:rPr lang="zh-CN" altLang="en-US" dirty="0"/>
              <a:t>执行，将</a:t>
            </a:r>
            <a:r>
              <a:rPr lang="en-US" altLang="zh-CN" dirty="0"/>
              <a:t>RL</a:t>
            </a:r>
            <a:r>
              <a:rPr lang="zh-CN" altLang="en-US" dirty="0"/>
              <a:t>的短期目标和优化交通的长期目标进行统一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奖励引入本地行驶时间和领域行驶时间，</a:t>
            </a:r>
            <a:r>
              <a:rPr lang="en-US" altLang="zh-CN" dirty="0"/>
              <a:t>Multi-</a:t>
            </a:r>
            <a:r>
              <a:rPr lang="en-US" altLang="zh-CN" dirty="0" err="1"/>
              <a:t>ctrtic</a:t>
            </a:r>
            <a:r>
              <a:rPr lang="zh-CN" altLang="en-US" dirty="0"/>
              <a:t>帮助动态平衡两个目标的权重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solidFill>
                <a:srgbClr val="17375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551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231097"/>
            <a:ext cx="5125011" cy="778607"/>
            <a:chOff x="0" y="231097"/>
            <a:chExt cx="5125011" cy="778607"/>
          </a:xfrm>
        </p:grpSpPr>
        <p:grpSp>
          <p:nvGrpSpPr>
            <p:cNvPr id="44" name="组合 43"/>
            <p:cNvGrpSpPr/>
            <p:nvPr/>
          </p:nvGrpSpPr>
          <p:grpSpPr>
            <a:xfrm>
              <a:off x="677793" y="231097"/>
              <a:ext cx="4447218" cy="778607"/>
              <a:chOff x="677793" y="231097"/>
              <a:chExt cx="4447218" cy="778607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677793" y="231097"/>
                <a:ext cx="9541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思考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Thought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ea typeface="微软雅黑 Light" panose="020B0502040204020203" pitchFamily="34" charset="-122"/>
                  <a:sym typeface="Century Gothic" panose="020B0502020202020204" pitchFamily="34" charset="0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6773F64-BC40-48D3-9D5A-D256A2F2779D}"/>
              </a:ext>
            </a:extLst>
          </p:cNvPr>
          <p:cNvSpPr txBox="1"/>
          <p:nvPr/>
        </p:nvSpPr>
        <p:spPr>
          <a:xfrm>
            <a:off x="1392555" y="1511312"/>
            <a:ext cx="9406890" cy="483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这篇文章的读起来非常清晰，思路很顺，针对</a:t>
            </a:r>
            <a:r>
              <a:rPr lang="en-US" altLang="zh-CN" sz="2000" dirty="0"/>
              <a:t>Introduction</a:t>
            </a:r>
            <a:r>
              <a:rPr lang="zh-CN" altLang="en-US" sz="2000" dirty="0"/>
              <a:t>部分提出的挑战，作者一一提出解决方法，予以击破。而且实验非常扎实，图画的非常多，而且很有说服力。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开拓了一种新的思路，不一定要从相同的多智能体如何协作的角度去优化，还可以从单个智能体的处理结构上去优化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AFC7597-56FC-4919-A5AD-2114CAB17D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27845" y="6486387"/>
            <a:ext cx="2743200" cy="365125"/>
          </a:xfrm>
        </p:spPr>
        <p:txBody>
          <a:bodyPr/>
          <a:lstStyle/>
          <a:p>
            <a:r>
              <a:rPr lang="en-US" altLang="zh-CN" dirty="0"/>
              <a:t>25/26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79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H="1">
            <a:off x="1392072" y="2774730"/>
            <a:ext cx="10799928" cy="408326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60" name="任意多边形 59"/>
          <p:cNvSpPr/>
          <p:nvPr/>
        </p:nvSpPr>
        <p:spPr>
          <a:xfrm rot="8100000">
            <a:off x="9225571" y="-514566"/>
            <a:ext cx="3848206" cy="2031502"/>
          </a:xfrm>
          <a:custGeom>
            <a:avLst/>
            <a:gdLst>
              <a:gd name="connsiteX0" fmla="*/ 0 w 3704514"/>
              <a:gd name="connsiteY0" fmla="*/ 0 h 1955646"/>
              <a:gd name="connsiteX1" fmla="*/ 0 w 3704514"/>
              <a:gd name="connsiteY1" fmla="*/ 431863 h 1955646"/>
              <a:gd name="connsiteX2" fmla="*/ 3704514 w 3704514"/>
              <a:gd name="connsiteY2" fmla="*/ 1955646 h 1955646"/>
              <a:gd name="connsiteX3" fmla="*/ 3704514 w 3704514"/>
              <a:gd name="connsiteY3" fmla="*/ 1523782 h 195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514" h="1955646">
                <a:moveTo>
                  <a:pt x="0" y="0"/>
                </a:moveTo>
                <a:lnTo>
                  <a:pt x="0" y="431863"/>
                </a:lnTo>
                <a:lnTo>
                  <a:pt x="3704514" y="1955646"/>
                </a:lnTo>
                <a:lnTo>
                  <a:pt x="3704514" y="1523782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61" name="任意多边形 60"/>
          <p:cNvSpPr/>
          <p:nvPr/>
        </p:nvSpPr>
        <p:spPr>
          <a:xfrm rot="8100000">
            <a:off x="6661717" y="676587"/>
            <a:ext cx="3176722" cy="1677020"/>
          </a:xfrm>
          <a:custGeom>
            <a:avLst/>
            <a:gdLst>
              <a:gd name="connsiteX0" fmla="*/ 0 w 3704514"/>
              <a:gd name="connsiteY0" fmla="*/ 0 h 1955646"/>
              <a:gd name="connsiteX1" fmla="*/ 0 w 3704514"/>
              <a:gd name="connsiteY1" fmla="*/ 431863 h 1955646"/>
              <a:gd name="connsiteX2" fmla="*/ 3704514 w 3704514"/>
              <a:gd name="connsiteY2" fmla="*/ 1955646 h 1955646"/>
              <a:gd name="connsiteX3" fmla="*/ 3704514 w 3704514"/>
              <a:gd name="connsiteY3" fmla="*/ 1523782 h 195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514" h="1955646">
                <a:moveTo>
                  <a:pt x="0" y="0"/>
                </a:moveTo>
                <a:lnTo>
                  <a:pt x="0" y="431863"/>
                </a:lnTo>
                <a:lnTo>
                  <a:pt x="3704514" y="1955646"/>
                </a:lnTo>
                <a:lnTo>
                  <a:pt x="3704514" y="152378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65" name="任意多边形 64"/>
          <p:cNvSpPr/>
          <p:nvPr/>
        </p:nvSpPr>
        <p:spPr>
          <a:xfrm rot="8100000">
            <a:off x="7192969" y="954243"/>
            <a:ext cx="2510892" cy="1325522"/>
          </a:xfrm>
          <a:custGeom>
            <a:avLst/>
            <a:gdLst>
              <a:gd name="connsiteX0" fmla="*/ 0 w 3704514"/>
              <a:gd name="connsiteY0" fmla="*/ 0 h 1955646"/>
              <a:gd name="connsiteX1" fmla="*/ 0 w 3704514"/>
              <a:gd name="connsiteY1" fmla="*/ 431863 h 1955646"/>
              <a:gd name="connsiteX2" fmla="*/ 3704514 w 3704514"/>
              <a:gd name="connsiteY2" fmla="*/ 1955646 h 1955646"/>
              <a:gd name="connsiteX3" fmla="*/ 3704514 w 3704514"/>
              <a:gd name="connsiteY3" fmla="*/ 1523782 h 195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514" h="1955646">
                <a:moveTo>
                  <a:pt x="0" y="0"/>
                </a:moveTo>
                <a:lnTo>
                  <a:pt x="0" y="431863"/>
                </a:lnTo>
                <a:lnTo>
                  <a:pt x="3704514" y="1955646"/>
                </a:lnTo>
                <a:lnTo>
                  <a:pt x="3704514" y="1523782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74996" y="499866"/>
            <a:ext cx="18774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rgbClr val="17375E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东南大学</a:t>
            </a:r>
          </a:p>
        </p:txBody>
      </p:sp>
      <p:cxnSp>
        <p:nvCxnSpPr>
          <p:cNvPr id="112" name="直接连接符 111"/>
          <p:cNvCxnSpPr/>
          <p:nvPr/>
        </p:nvCxnSpPr>
        <p:spPr>
          <a:xfrm>
            <a:off x="2800705" y="799948"/>
            <a:ext cx="5685148" cy="0"/>
          </a:xfrm>
          <a:prstGeom prst="line">
            <a:avLst/>
          </a:prstGeom>
          <a:ln w="28575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774996" y="2122104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17375E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谢谢大家</a:t>
            </a:r>
          </a:p>
        </p:txBody>
      </p:sp>
      <p:cxnSp>
        <p:nvCxnSpPr>
          <p:cNvPr id="134" name="直接连接符 133"/>
          <p:cNvCxnSpPr/>
          <p:nvPr/>
        </p:nvCxnSpPr>
        <p:spPr>
          <a:xfrm>
            <a:off x="877556" y="4166443"/>
            <a:ext cx="5146771" cy="0"/>
          </a:xfrm>
          <a:prstGeom prst="line">
            <a:avLst/>
          </a:prstGeom>
          <a:ln w="635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939" y="4305592"/>
            <a:ext cx="1572992" cy="157606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95668" y="4739681"/>
            <a:ext cx="15872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Century Gothic" panose="020B0502020202020204" pitchFamily="34" charset="0"/>
              </a:rPr>
              <a:t>汇报人</a:t>
            </a: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Century Gothic" panose="020B0502020202020204" pitchFamily="34" charset="0"/>
              </a:rPr>
              <a:t>/</a:t>
            </a: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Century Gothic" panose="020B0502020202020204" pitchFamily="34" charset="0"/>
              </a:rPr>
              <a:t>朱晓璇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870906" y="4739681"/>
            <a:ext cx="17988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Century Gothic" panose="020B0502020202020204" pitchFamily="34" charset="0"/>
              </a:rPr>
              <a:t>时间</a:t>
            </a: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/2021.07.15</a:t>
            </a:r>
            <a:endParaRPr lang="zh-CN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A73255-D66D-4522-93DB-B15DE92B2A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28328" y="6492874"/>
            <a:ext cx="2743200" cy="365125"/>
          </a:xfrm>
        </p:spPr>
        <p:txBody>
          <a:bodyPr/>
          <a:lstStyle/>
          <a:p>
            <a:r>
              <a:rPr lang="en-US" altLang="zh-CN" dirty="0"/>
              <a:t>26/26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93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0" y="4670948"/>
            <a:ext cx="5099112" cy="913263"/>
          </a:xfrm>
          <a:custGeom>
            <a:avLst/>
            <a:gdLst>
              <a:gd name="connsiteX0" fmla="*/ 0 w 5099112"/>
              <a:gd name="connsiteY0" fmla="*/ 0 h 913263"/>
              <a:gd name="connsiteX1" fmla="*/ 5099112 w 5099112"/>
              <a:gd name="connsiteY1" fmla="*/ 0 h 913263"/>
              <a:gd name="connsiteX2" fmla="*/ 4498020 w 5099112"/>
              <a:gd name="connsiteY2" fmla="*/ 913263 h 913263"/>
              <a:gd name="connsiteX3" fmla="*/ 0 w 5099112"/>
              <a:gd name="connsiteY3" fmla="*/ 913263 h 91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9112" h="913263">
                <a:moveTo>
                  <a:pt x="0" y="0"/>
                </a:moveTo>
                <a:lnTo>
                  <a:pt x="5099112" y="0"/>
                </a:lnTo>
                <a:lnTo>
                  <a:pt x="4498020" y="913263"/>
                </a:lnTo>
                <a:lnTo>
                  <a:pt x="0" y="913263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 flipV="1">
            <a:off x="4434659" y="1493294"/>
            <a:ext cx="7757341" cy="1453487"/>
          </a:xfrm>
          <a:custGeom>
            <a:avLst/>
            <a:gdLst>
              <a:gd name="connsiteX0" fmla="*/ 6800683 w 7757341"/>
              <a:gd name="connsiteY0" fmla="*/ 1453487 h 1453487"/>
              <a:gd name="connsiteX1" fmla="*/ 0 w 7757341"/>
              <a:gd name="connsiteY1" fmla="*/ 1453487 h 1453487"/>
              <a:gd name="connsiteX2" fmla="*/ 0 w 7757341"/>
              <a:gd name="connsiteY2" fmla="*/ 0 h 1453487"/>
              <a:gd name="connsiteX3" fmla="*/ 7757341 w 7757341"/>
              <a:gd name="connsiteY3" fmla="*/ 0 h 145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7341" h="1453487">
                <a:moveTo>
                  <a:pt x="6800683" y="1453487"/>
                </a:moveTo>
                <a:lnTo>
                  <a:pt x="0" y="1453487"/>
                </a:lnTo>
                <a:lnTo>
                  <a:pt x="0" y="0"/>
                </a:lnTo>
                <a:lnTo>
                  <a:pt x="7757341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0" y="1997124"/>
            <a:ext cx="7757341" cy="2906973"/>
          </a:xfrm>
          <a:custGeom>
            <a:avLst/>
            <a:gdLst>
              <a:gd name="connsiteX0" fmla="*/ 0 w 7757341"/>
              <a:gd name="connsiteY0" fmla="*/ 0 h 2906973"/>
              <a:gd name="connsiteX1" fmla="*/ 7757341 w 7757341"/>
              <a:gd name="connsiteY1" fmla="*/ 0 h 2906973"/>
              <a:gd name="connsiteX2" fmla="*/ 5844026 w 7757341"/>
              <a:gd name="connsiteY2" fmla="*/ 2906973 h 2906973"/>
              <a:gd name="connsiteX3" fmla="*/ 0 w 7757341"/>
              <a:gd name="connsiteY3" fmla="*/ 2906973 h 290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7341" h="2906973">
                <a:moveTo>
                  <a:pt x="0" y="0"/>
                </a:moveTo>
                <a:lnTo>
                  <a:pt x="7757341" y="0"/>
                </a:lnTo>
                <a:lnTo>
                  <a:pt x="5844026" y="2906973"/>
                </a:lnTo>
                <a:lnTo>
                  <a:pt x="0" y="290697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135805" y="1750678"/>
            <a:ext cx="2512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Part. 1</a:t>
            </a:r>
            <a:endParaRPr lang="zh-CN" altLang="en-US" sz="60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2734" y="2727335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</a:rPr>
              <a:t>研究背景</a:t>
            </a:r>
          </a:p>
        </p:txBody>
      </p:sp>
      <p:sp>
        <p:nvSpPr>
          <p:cNvPr id="6" name="矩形 5"/>
          <p:cNvSpPr/>
          <p:nvPr/>
        </p:nvSpPr>
        <p:spPr>
          <a:xfrm>
            <a:off x="12010030" y="6155140"/>
            <a:ext cx="181970" cy="54591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8313329" y="3980767"/>
            <a:ext cx="273701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背景介绍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研究挑战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本文工作</a:t>
            </a:r>
            <a:endParaRPr lang="en-US" altLang="zh-CN" dirty="0">
              <a:latin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61B580-256D-4AE5-9A90-06B464C57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91918" y="6518488"/>
            <a:ext cx="2743200" cy="365125"/>
          </a:xfrm>
        </p:spPr>
        <p:txBody>
          <a:bodyPr/>
          <a:lstStyle/>
          <a:p>
            <a:r>
              <a:rPr lang="en-US" altLang="zh-CN" dirty="0"/>
              <a:t>3/26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241111"/>
            <a:ext cx="5125011" cy="778089"/>
            <a:chOff x="0" y="241111"/>
            <a:chExt cx="5125011" cy="778089"/>
          </a:xfrm>
        </p:grpSpPr>
        <p:grpSp>
          <p:nvGrpSpPr>
            <p:cNvPr id="13" name="组合 12"/>
            <p:cNvGrpSpPr/>
            <p:nvPr/>
          </p:nvGrpSpPr>
          <p:grpSpPr>
            <a:xfrm>
              <a:off x="759681" y="241111"/>
              <a:ext cx="4365330" cy="778089"/>
              <a:chOff x="759681" y="241111"/>
              <a:chExt cx="4365330" cy="778089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759681" y="241111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背景介绍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759681" y="742201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j-lt"/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Introduction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138" y="180059"/>
            <a:ext cx="1103137" cy="1105291"/>
          </a:xfrm>
          <a:prstGeom prst="rect">
            <a:avLst/>
          </a:prstGeom>
        </p:spPr>
      </p:pic>
      <p:pic>
        <p:nvPicPr>
          <p:cNvPr id="21" name="图片 20" descr="1">
            <a:extLst>
              <a:ext uri="{FF2B5EF4-FFF2-40B4-BE49-F238E27FC236}">
                <a16:creationId xmlns:a16="http://schemas.microsoft.com/office/drawing/2014/main" id="{15C4C3A6-0659-4771-A36D-75BA20FF154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580473" y="1228850"/>
            <a:ext cx="3888000" cy="2592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7DF6FC-EA58-4BE2-84CA-705B0A33A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zh-CN" dirty="0"/>
              <a:t>4/26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5B7B6E-B408-4F81-89A8-29BDC61208F1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473" y="4129475"/>
            <a:ext cx="3888000" cy="25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565D419-2AFF-413B-B553-13D10881F6C6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843" y="1228850"/>
            <a:ext cx="3888000" cy="25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C348C25-82DA-44BF-8D7E-9427F0FF4935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843" y="4129475"/>
            <a:ext cx="3888000" cy="25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2958783-84F4-4D08-A076-BA3811ECD9CD}"/>
              </a:ext>
            </a:extLst>
          </p:cNvPr>
          <p:cNvSpPr txBox="1"/>
          <p:nvPr/>
        </p:nvSpPr>
        <p:spPr>
          <a:xfrm>
            <a:off x="4034910" y="3599613"/>
            <a:ext cx="412218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1737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太堵了！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241111"/>
            <a:ext cx="5125011" cy="778089"/>
            <a:chOff x="0" y="241111"/>
            <a:chExt cx="5125011" cy="778089"/>
          </a:xfrm>
        </p:grpSpPr>
        <p:grpSp>
          <p:nvGrpSpPr>
            <p:cNvPr id="13" name="组合 12"/>
            <p:cNvGrpSpPr/>
            <p:nvPr/>
          </p:nvGrpSpPr>
          <p:grpSpPr>
            <a:xfrm>
              <a:off x="759681" y="241111"/>
              <a:ext cx="4365330" cy="778089"/>
              <a:chOff x="759681" y="241111"/>
              <a:chExt cx="4365330" cy="778089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759681" y="241111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背景介绍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759681" y="742201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j-lt"/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Introduction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138" y="180059"/>
            <a:ext cx="1103137" cy="1105291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05D59B-0D00-41A8-8555-C0877639EE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5378"/>
            <a:ext cx="2743200" cy="365125"/>
          </a:xfrm>
        </p:spPr>
        <p:txBody>
          <a:bodyPr/>
          <a:lstStyle/>
          <a:p>
            <a:r>
              <a:rPr lang="en-US" altLang="zh-CN" dirty="0"/>
              <a:t>5/26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C4FBB72-A312-47B3-89E3-A005606AC143}"/>
              </a:ext>
            </a:extLst>
          </p:cNvPr>
          <p:cNvGrpSpPr/>
          <p:nvPr/>
        </p:nvGrpSpPr>
        <p:grpSpPr>
          <a:xfrm>
            <a:off x="1559374" y="1657645"/>
            <a:ext cx="9073251" cy="4458154"/>
            <a:chOff x="1590968" y="1657645"/>
            <a:chExt cx="9073251" cy="4458154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893327C-14A5-400E-AB47-F468FA950F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968" y="1657645"/>
              <a:ext cx="7453993" cy="4458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92E6593E-3DCD-4C62-8AB7-4E073A520465}"/>
                </a:ext>
              </a:extLst>
            </p:cNvPr>
            <p:cNvSpPr/>
            <p:nvPr/>
          </p:nvSpPr>
          <p:spPr>
            <a:xfrm>
              <a:off x="1901843" y="2427514"/>
              <a:ext cx="5460546" cy="1153886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019DCF3-A845-47F5-91F3-AD548183F5C5}"/>
                </a:ext>
              </a:extLst>
            </p:cNvPr>
            <p:cNvSpPr txBox="1"/>
            <p:nvPr/>
          </p:nvSpPr>
          <p:spPr>
            <a:xfrm>
              <a:off x="9044961" y="1927780"/>
              <a:ext cx="1619258" cy="83099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7375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相位顺序？</a:t>
              </a:r>
              <a:endParaRPr lang="en-US" altLang="zh-CN" sz="2400" dirty="0">
                <a:solidFill>
                  <a:srgbClr val="17375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400" dirty="0">
                  <a:solidFill>
                    <a:srgbClr val="17375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持续时间？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FD7F70B-EFFE-4419-B498-327696D1B693}"/>
                </a:ext>
              </a:extLst>
            </p:cNvPr>
            <p:cNvSpPr txBox="1"/>
            <p:nvPr/>
          </p:nvSpPr>
          <p:spPr>
            <a:xfrm>
              <a:off x="9044961" y="4099224"/>
              <a:ext cx="1619258" cy="156966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7375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整个路网的信号灯之间如何协作？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7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752267"/>
            <a:chOff x="0" y="257437"/>
            <a:chExt cx="5125011" cy="752267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752267"/>
              <a:chOff x="759681" y="257437"/>
              <a:chExt cx="4365330" cy="752267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研究挑战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challenges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j-lt"/>
                  <a:ea typeface="微软雅黑 Light" panose="020B0502040204020203" pitchFamily="34" charset="-122"/>
                  <a:sym typeface="Century Gothic" panose="020B0502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51FE3B9-0B6D-4648-A776-F26EEBE2CFB1}"/>
              </a:ext>
            </a:extLst>
          </p:cNvPr>
          <p:cNvGrpSpPr/>
          <p:nvPr/>
        </p:nvGrpSpPr>
        <p:grpSpPr>
          <a:xfrm>
            <a:off x="1396278" y="1255925"/>
            <a:ext cx="9399443" cy="5334402"/>
            <a:chOff x="1194971" y="1266161"/>
            <a:chExt cx="9399443" cy="533440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A8DF3C0-F049-4DC1-B85D-C9BDF0DF4EFB}"/>
                </a:ext>
              </a:extLst>
            </p:cNvPr>
            <p:cNvGrpSpPr/>
            <p:nvPr/>
          </p:nvGrpSpPr>
          <p:grpSpPr>
            <a:xfrm>
              <a:off x="1194971" y="1271930"/>
              <a:ext cx="4210315" cy="5328633"/>
              <a:chOff x="1055915" y="1594562"/>
              <a:chExt cx="2420082" cy="4371002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3AF9282-4DDB-4685-A28B-3CAAFB557175}"/>
                  </a:ext>
                </a:extLst>
              </p:cNvPr>
              <p:cNvSpPr txBox="1"/>
              <p:nvPr/>
            </p:nvSpPr>
            <p:spPr>
              <a:xfrm>
                <a:off x="1055915" y="1594562"/>
                <a:ext cx="2420082" cy="33453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Challenges 1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1D9D521-4C97-4613-A716-4AD8A0C4EB6F}"/>
                  </a:ext>
                </a:extLst>
              </p:cNvPr>
              <p:cNvSpPr txBox="1"/>
              <p:nvPr/>
            </p:nvSpPr>
            <p:spPr>
              <a:xfrm>
                <a:off x="1055915" y="1897519"/>
                <a:ext cx="2420082" cy="4068045"/>
              </a:xfrm>
              <a:prstGeom prst="rect">
                <a:avLst/>
              </a:prstGeom>
              <a:solidFill>
                <a:srgbClr val="17375E"/>
              </a:solidFill>
            </p:spPr>
            <p:txBody>
              <a:bodyPr wrap="square" rtlCol="0">
                <a:no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强化学习目标与交通信号控制目标之间的差异</a:t>
                </a:r>
                <a:endPara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交通信号控制目标是优化路网中所有车辆的平均行驶时间，但在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RL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的背景下是一个长期的延迟回报</a:t>
                </a:r>
                <a:endPara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现有工作进行简化，利用排队长度、等待时间、延迟作为奖励来向交通信号控制目标靠近</a:t>
                </a:r>
                <a:endPara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不同交通模式的路网上，可能会偏离目标，导致次优性</a:t>
                </a:r>
              </a:p>
              <a:p>
                <a:endParaRPr lang="en-US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E470644B-1D53-4A55-9CB7-FA8A28E268F7}"/>
                </a:ext>
              </a:extLst>
            </p:cNvPr>
            <p:cNvGrpSpPr/>
            <p:nvPr/>
          </p:nvGrpSpPr>
          <p:grpSpPr>
            <a:xfrm>
              <a:off x="6384099" y="1266161"/>
              <a:ext cx="4210315" cy="5328632"/>
              <a:chOff x="1055915" y="1594562"/>
              <a:chExt cx="1839686" cy="3867394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42B4175-0933-40B8-BC50-6EC63AD1CF1D}"/>
                  </a:ext>
                </a:extLst>
              </p:cNvPr>
              <p:cNvSpPr txBox="1"/>
              <p:nvPr/>
            </p:nvSpPr>
            <p:spPr>
              <a:xfrm>
                <a:off x="1055915" y="1594562"/>
                <a:ext cx="1839686" cy="32820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Challenges 2</a:t>
                </a: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5CA29F9-279D-463A-9A4F-8C4C8A02E513}"/>
                  </a:ext>
                </a:extLst>
              </p:cNvPr>
              <p:cNvSpPr txBox="1"/>
              <p:nvPr/>
            </p:nvSpPr>
            <p:spPr>
              <a:xfrm>
                <a:off x="1055915" y="1897519"/>
                <a:ext cx="1839686" cy="3564437"/>
              </a:xfrm>
              <a:prstGeom prst="rect">
                <a:avLst/>
              </a:prstGeom>
              <a:solidFill>
                <a:srgbClr val="17375E"/>
              </a:solidFill>
            </p:spPr>
            <p:txBody>
              <a:bodyPr wrap="square" rtlCol="0">
                <a:no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协同控制交通信号，优化平均行驶时间</a:t>
                </a:r>
                <a:endPara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目前工作：</a:t>
                </a:r>
                <a:endPara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独立控制交通信号</a:t>
                </a:r>
                <a:endPara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使用相邻交叉口的附加信息优化排队长度</a:t>
                </a:r>
                <a:endPara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最小化压力，隐含地考虑相邻交叉口之间的合作</a:t>
                </a:r>
                <a:endPara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协同地、直接地优化路网中的平均行驶时间尚不清楚</a:t>
                </a:r>
                <a:endPara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3" name="灯片编号占位符 4">
            <a:extLst>
              <a:ext uri="{FF2B5EF4-FFF2-40B4-BE49-F238E27FC236}">
                <a16:creationId xmlns:a16="http://schemas.microsoft.com/office/drawing/2014/main" id="{4C8A124E-D48E-4496-A8CD-AE613B4BF580}"/>
              </a:ext>
            </a:extLst>
          </p:cNvPr>
          <p:cNvSpPr txBox="1">
            <a:spLocks/>
          </p:cNvSpPr>
          <p:nvPr/>
        </p:nvSpPr>
        <p:spPr>
          <a:xfrm>
            <a:off x="9448800" y="649537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</a:rPr>
              <a:t>6/26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1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752267"/>
            <a:chOff x="0" y="257437"/>
            <a:chExt cx="5125011" cy="752267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752267"/>
              <a:chOff x="759681" y="257437"/>
              <a:chExt cx="4365330" cy="752267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本文工作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j-lt"/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Contribution of This Paper</a:t>
                </a: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5B96AD-6EDE-4273-84EA-2D665C8B8F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37698" y="6500163"/>
            <a:ext cx="2743200" cy="365125"/>
          </a:xfrm>
        </p:spPr>
        <p:txBody>
          <a:bodyPr/>
          <a:lstStyle/>
          <a:p>
            <a:r>
              <a:rPr lang="en-US" altLang="zh-CN" dirty="0"/>
              <a:t>7/26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BD333E-93F4-4E87-BE2B-361958B0B51C}"/>
              </a:ext>
            </a:extLst>
          </p:cNvPr>
          <p:cNvSpPr txBox="1"/>
          <p:nvPr/>
        </p:nvSpPr>
        <p:spPr>
          <a:xfrm>
            <a:off x="318233" y="1914141"/>
            <a:ext cx="2329958" cy="1183648"/>
          </a:xfrm>
          <a:prstGeom prst="rect">
            <a:avLst/>
          </a:prstGeom>
          <a:solidFill>
            <a:srgbClr val="17375E"/>
          </a:solidFill>
        </p:spPr>
        <p:txBody>
          <a:bodyPr wrap="square" rtlCol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Challenge1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强化学习目标与交通信号控制之间的差异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24B56C8-CEC7-4F4F-AC1B-64C0C77E4C4F}"/>
              </a:ext>
            </a:extLst>
          </p:cNvPr>
          <p:cNvSpPr txBox="1"/>
          <p:nvPr/>
        </p:nvSpPr>
        <p:spPr>
          <a:xfrm>
            <a:off x="318231" y="4273463"/>
            <a:ext cx="2329959" cy="1183649"/>
          </a:xfrm>
          <a:prstGeom prst="rect">
            <a:avLst/>
          </a:prstGeom>
          <a:solidFill>
            <a:srgbClr val="17375E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Challenge2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协同控制交通信号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优化平均出行时间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9BD8A36-424E-49F6-86F7-2A8D9978D90D}"/>
              </a:ext>
            </a:extLst>
          </p:cNvPr>
          <p:cNvGrpSpPr/>
          <p:nvPr/>
        </p:nvGrpSpPr>
        <p:grpSpPr>
          <a:xfrm>
            <a:off x="3737994" y="686538"/>
            <a:ext cx="7645943" cy="5076771"/>
            <a:chOff x="3737994" y="686538"/>
            <a:chExt cx="7645943" cy="5076771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CEBEAE6-446A-47B6-952D-8B80A0FFF455}"/>
                </a:ext>
              </a:extLst>
            </p:cNvPr>
            <p:cNvGrpSpPr/>
            <p:nvPr/>
          </p:nvGrpSpPr>
          <p:grpSpPr>
            <a:xfrm>
              <a:off x="3737994" y="1165897"/>
              <a:ext cx="7645943" cy="4597412"/>
              <a:chOff x="2437379" y="873638"/>
              <a:chExt cx="8668272" cy="5212126"/>
            </a:xfrm>
          </p:grpSpPr>
          <p:sp>
            <p:nvSpPr>
              <p:cNvPr id="11" name="iconfont-10372-5197388">
                <a:extLst>
                  <a:ext uri="{FF2B5EF4-FFF2-40B4-BE49-F238E27FC236}">
                    <a16:creationId xmlns:a16="http://schemas.microsoft.com/office/drawing/2014/main" id="{9598F5E3-49E8-422C-8570-8A6E117DC4BF}"/>
                  </a:ext>
                </a:extLst>
              </p:cNvPr>
              <p:cNvSpPr/>
              <p:nvPr/>
            </p:nvSpPr>
            <p:spPr>
              <a:xfrm>
                <a:off x="5824032" y="873638"/>
                <a:ext cx="886080" cy="829645"/>
              </a:xfrm>
              <a:custGeom>
                <a:avLst/>
                <a:gdLst>
                  <a:gd name="connsiteX0" fmla="*/ 108327 w 495307"/>
                  <a:gd name="connsiteY0" fmla="*/ 424478 h 463761"/>
                  <a:gd name="connsiteX1" fmla="*/ 114279 w 495307"/>
                  <a:gd name="connsiteY1" fmla="*/ 424478 h 463761"/>
                  <a:gd name="connsiteX2" fmla="*/ 114279 w 495307"/>
                  <a:gd name="connsiteY2" fmla="*/ 444715 h 463761"/>
                  <a:gd name="connsiteX3" fmla="*/ 127373 w 495307"/>
                  <a:gd name="connsiteY3" fmla="*/ 457809 h 463761"/>
                  <a:gd name="connsiteX4" fmla="*/ 367835 w 495307"/>
                  <a:gd name="connsiteY4" fmla="*/ 457809 h 463761"/>
                  <a:gd name="connsiteX5" fmla="*/ 380929 w 495307"/>
                  <a:gd name="connsiteY5" fmla="*/ 444715 h 463761"/>
                  <a:gd name="connsiteX6" fmla="*/ 380929 w 495307"/>
                  <a:gd name="connsiteY6" fmla="*/ 424478 h 463761"/>
                  <a:gd name="connsiteX7" fmla="*/ 386881 w 495307"/>
                  <a:gd name="connsiteY7" fmla="*/ 424478 h 463761"/>
                  <a:gd name="connsiteX8" fmla="*/ 386881 w 495307"/>
                  <a:gd name="connsiteY8" fmla="*/ 444715 h 463761"/>
                  <a:gd name="connsiteX9" fmla="*/ 367835 w 495307"/>
                  <a:gd name="connsiteY9" fmla="*/ 463761 h 463761"/>
                  <a:gd name="connsiteX10" fmla="*/ 127373 w 495307"/>
                  <a:gd name="connsiteY10" fmla="*/ 463761 h 463761"/>
                  <a:gd name="connsiteX11" fmla="*/ 108327 w 495307"/>
                  <a:gd name="connsiteY11" fmla="*/ 444715 h 463761"/>
                  <a:gd name="connsiteX12" fmla="*/ 114279 w 495307"/>
                  <a:gd name="connsiteY12" fmla="*/ 418526 h 463761"/>
                  <a:gd name="connsiteX13" fmla="*/ 380929 w 495307"/>
                  <a:gd name="connsiteY13" fmla="*/ 418526 h 463761"/>
                  <a:gd name="connsiteX14" fmla="*/ 380929 w 495307"/>
                  <a:gd name="connsiteY14" fmla="*/ 424478 h 463761"/>
                  <a:gd name="connsiteX15" fmla="*/ 374977 w 495307"/>
                  <a:gd name="connsiteY15" fmla="*/ 424478 h 463761"/>
                  <a:gd name="connsiteX16" fmla="*/ 374977 w 495307"/>
                  <a:gd name="connsiteY16" fmla="*/ 444715 h 463761"/>
                  <a:gd name="connsiteX17" fmla="*/ 367835 w 495307"/>
                  <a:gd name="connsiteY17" fmla="*/ 451857 h 463761"/>
                  <a:gd name="connsiteX18" fmla="*/ 127373 w 495307"/>
                  <a:gd name="connsiteY18" fmla="*/ 451857 h 463761"/>
                  <a:gd name="connsiteX19" fmla="*/ 120231 w 495307"/>
                  <a:gd name="connsiteY19" fmla="*/ 444715 h 463761"/>
                  <a:gd name="connsiteX20" fmla="*/ 120231 w 495307"/>
                  <a:gd name="connsiteY20" fmla="*/ 424478 h 463761"/>
                  <a:gd name="connsiteX21" fmla="*/ 114279 w 495307"/>
                  <a:gd name="connsiteY21" fmla="*/ 424478 h 463761"/>
                  <a:gd name="connsiteX22" fmla="*/ 337481 w 495307"/>
                  <a:gd name="connsiteY22" fmla="*/ 359006 h 463761"/>
                  <a:gd name="connsiteX23" fmla="*/ 348193 w 495307"/>
                  <a:gd name="connsiteY23" fmla="*/ 359006 h 463761"/>
                  <a:gd name="connsiteX24" fmla="*/ 342837 w 495307"/>
                  <a:gd name="connsiteY24" fmla="*/ 364362 h 463761"/>
                  <a:gd name="connsiteX25" fmla="*/ 289865 w 495307"/>
                  <a:gd name="connsiteY25" fmla="*/ 359006 h 463761"/>
                  <a:gd name="connsiteX26" fmla="*/ 300577 w 495307"/>
                  <a:gd name="connsiteY26" fmla="*/ 359006 h 463761"/>
                  <a:gd name="connsiteX27" fmla="*/ 295221 w 495307"/>
                  <a:gd name="connsiteY27" fmla="*/ 364362 h 463761"/>
                  <a:gd name="connsiteX28" fmla="*/ 242248 w 495307"/>
                  <a:gd name="connsiteY28" fmla="*/ 359006 h 463761"/>
                  <a:gd name="connsiteX29" fmla="*/ 252961 w 495307"/>
                  <a:gd name="connsiteY29" fmla="*/ 359006 h 463761"/>
                  <a:gd name="connsiteX30" fmla="*/ 247604 w 495307"/>
                  <a:gd name="connsiteY30" fmla="*/ 364362 h 463761"/>
                  <a:gd name="connsiteX31" fmla="*/ 194632 w 495307"/>
                  <a:gd name="connsiteY31" fmla="*/ 359006 h 463761"/>
                  <a:gd name="connsiteX32" fmla="*/ 205344 w 495307"/>
                  <a:gd name="connsiteY32" fmla="*/ 359006 h 463761"/>
                  <a:gd name="connsiteX33" fmla="*/ 199988 w 495307"/>
                  <a:gd name="connsiteY33" fmla="*/ 364362 h 463761"/>
                  <a:gd name="connsiteX34" fmla="*/ 147016 w 495307"/>
                  <a:gd name="connsiteY34" fmla="*/ 359006 h 463761"/>
                  <a:gd name="connsiteX35" fmla="*/ 157728 w 495307"/>
                  <a:gd name="connsiteY35" fmla="*/ 359006 h 463761"/>
                  <a:gd name="connsiteX36" fmla="*/ 152372 w 495307"/>
                  <a:gd name="connsiteY36" fmla="*/ 364362 h 463761"/>
                  <a:gd name="connsiteX37" fmla="*/ 301173 w 495307"/>
                  <a:gd name="connsiteY37" fmla="*/ 353040 h 463761"/>
                  <a:gd name="connsiteX38" fmla="*/ 336885 w 495307"/>
                  <a:gd name="connsiteY38" fmla="*/ 353040 h 463761"/>
                  <a:gd name="connsiteX39" fmla="*/ 336885 w 495307"/>
                  <a:gd name="connsiteY39" fmla="*/ 358410 h 463761"/>
                  <a:gd name="connsiteX40" fmla="*/ 337481 w 495307"/>
                  <a:gd name="connsiteY40" fmla="*/ 359006 h 463761"/>
                  <a:gd name="connsiteX41" fmla="*/ 300577 w 495307"/>
                  <a:gd name="connsiteY41" fmla="*/ 359006 h 463761"/>
                  <a:gd name="connsiteX42" fmla="*/ 301173 w 495307"/>
                  <a:gd name="connsiteY42" fmla="*/ 358410 h 463761"/>
                  <a:gd name="connsiteX43" fmla="*/ 253557 w 495307"/>
                  <a:gd name="connsiteY43" fmla="*/ 353040 h 463761"/>
                  <a:gd name="connsiteX44" fmla="*/ 289269 w 495307"/>
                  <a:gd name="connsiteY44" fmla="*/ 353040 h 463761"/>
                  <a:gd name="connsiteX45" fmla="*/ 289269 w 495307"/>
                  <a:gd name="connsiteY45" fmla="*/ 358410 h 463761"/>
                  <a:gd name="connsiteX46" fmla="*/ 289865 w 495307"/>
                  <a:gd name="connsiteY46" fmla="*/ 359006 h 463761"/>
                  <a:gd name="connsiteX47" fmla="*/ 252961 w 495307"/>
                  <a:gd name="connsiteY47" fmla="*/ 359006 h 463761"/>
                  <a:gd name="connsiteX48" fmla="*/ 253557 w 495307"/>
                  <a:gd name="connsiteY48" fmla="*/ 358410 h 463761"/>
                  <a:gd name="connsiteX49" fmla="*/ 205940 w 495307"/>
                  <a:gd name="connsiteY49" fmla="*/ 353040 h 463761"/>
                  <a:gd name="connsiteX50" fmla="*/ 241652 w 495307"/>
                  <a:gd name="connsiteY50" fmla="*/ 353040 h 463761"/>
                  <a:gd name="connsiteX51" fmla="*/ 241652 w 495307"/>
                  <a:gd name="connsiteY51" fmla="*/ 358410 h 463761"/>
                  <a:gd name="connsiteX52" fmla="*/ 242248 w 495307"/>
                  <a:gd name="connsiteY52" fmla="*/ 359006 h 463761"/>
                  <a:gd name="connsiteX53" fmla="*/ 205344 w 495307"/>
                  <a:gd name="connsiteY53" fmla="*/ 359006 h 463761"/>
                  <a:gd name="connsiteX54" fmla="*/ 205940 w 495307"/>
                  <a:gd name="connsiteY54" fmla="*/ 358410 h 463761"/>
                  <a:gd name="connsiteX55" fmla="*/ 158324 w 495307"/>
                  <a:gd name="connsiteY55" fmla="*/ 353040 h 463761"/>
                  <a:gd name="connsiteX56" fmla="*/ 194036 w 495307"/>
                  <a:gd name="connsiteY56" fmla="*/ 353040 h 463761"/>
                  <a:gd name="connsiteX57" fmla="*/ 194036 w 495307"/>
                  <a:gd name="connsiteY57" fmla="*/ 358410 h 463761"/>
                  <a:gd name="connsiteX58" fmla="*/ 194632 w 495307"/>
                  <a:gd name="connsiteY58" fmla="*/ 359006 h 463761"/>
                  <a:gd name="connsiteX59" fmla="*/ 157728 w 495307"/>
                  <a:gd name="connsiteY59" fmla="*/ 359006 h 463761"/>
                  <a:gd name="connsiteX60" fmla="*/ 158324 w 495307"/>
                  <a:gd name="connsiteY60" fmla="*/ 358410 h 463761"/>
                  <a:gd name="connsiteX61" fmla="*/ 336885 w 495307"/>
                  <a:gd name="connsiteY61" fmla="*/ 289877 h 463761"/>
                  <a:gd name="connsiteX62" fmla="*/ 348789 w 495307"/>
                  <a:gd name="connsiteY62" fmla="*/ 289877 h 463761"/>
                  <a:gd name="connsiteX63" fmla="*/ 348789 w 495307"/>
                  <a:gd name="connsiteY63" fmla="*/ 353040 h 463761"/>
                  <a:gd name="connsiteX64" fmla="*/ 336885 w 495307"/>
                  <a:gd name="connsiteY64" fmla="*/ 353040 h 463761"/>
                  <a:gd name="connsiteX65" fmla="*/ 289269 w 495307"/>
                  <a:gd name="connsiteY65" fmla="*/ 289877 h 463761"/>
                  <a:gd name="connsiteX66" fmla="*/ 301173 w 495307"/>
                  <a:gd name="connsiteY66" fmla="*/ 289877 h 463761"/>
                  <a:gd name="connsiteX67" fmla="*/ 301173 w 495307"/>
                  <a:gd name="connsiteY67" fmla="*/ 353040 h 463761"/>
                  <a:gd name="connsiteX68" fmla="*/ 289269 w 495307"/>
                  <a:gd name="connsiteY68" fmla="*/ 353040 h 463761"/>
                  <a:gd name="connsiteX69" fmla="*/ 241652 w 495307"/>
                  <a:gd name="connsiteY69" fmla="*/ 289877 h 463761"/>
                  <a:gd name="connsiteX70" fmla="*/ 253557 w 495307"/>
                  <a:gd name="connsiteY70" fmla="*/ 289877 h 463761"/>
                  <a:gd name="connsiteX71" fmla="*/ 253557 w 495307"/>
                  <a:gd name="connsiteY71" fmla="*/ 353040 h 463761"/>
                  <a:gd name="connsiteX72" fmla="*/ 241652 w 495307"/>
                  <a:gd name="connsiteY72" fmla="*/ 353040 h 463761"/>
                  <a:gd name="connsiteX73" fmla="*/ 194036 w 495307"/>
                  <a:gd name="connsiteY73" fmla="*/ 289877 h 463761"/>
                  <a:gd name="connsiteX74" fmla="*/ 205940 w 495307"/>
                  <a:gd name="connsiteY74" fmla="*/ 289877 h 463761"/>
                  <a:gd name="connsiteX75" fmla="*/ 205940 w 495307"/>
                  <a:gd name="connsiteY75" fmla="*/ 353040 h 463761"/>
                  <a:gd name="connsiteX76" fmla="*/ 194036 w 495307"/>
                  <a:gd name="connsiteY76" fmla="*/ 353040 h 463761"/>
                  <a:gd name="connsiteX77" fmla="*/ 146420 w 495307"/>
                  <a:gd name="connsiteY77" fmla="*/ 289877 h 463761"/>
                  <a:gd name="connsiteX78" fmla="*/ 158324 w 495307"/>
                  <a:gd name="connsiteY78" fmla="*/ 289877 h 463761"/>
                  <a:gd name="connsiteX79" fmla="*/ 158324 w 495307"/>
                  <a:gd name="connsiteY79" fmla="*/ 353040 h 463761"/>
                  <a:gd name="connsiteX80" fmla="*/ 146420 w 495307"/>
                  <a:gd name="connsiteY80" fmla="*/ 353040 h 463761"/>
                  <a:gd name="connsiteX81" fmla="*/ 348095 w 495307"/>
                  <a:gd name="connsiteY81" fmla="*/ 283911 h 463761"/>
                  <a:gd name="connsiteX82" fmla="*/ 382119 w 495307"/>
                  <a:gd name="connsiteY82" fmla="*/ 283911 h 463761"/>
                  <a:gd name="connsiteX83" fmla="*/ 382119 w 495307"/>
                  <a:gd name="connsiteY83" fmla="*/ 359006 h 463761"/>
                  <a:gd name="connsiteX84" fmla="*/ 348193 w 495307"/>
                  <a:gd name="connsiteY84" fmla="*/ 359006 h 463761"/>
                  <a:gd name="connsiteX85" fmla="*/ 348789 w 495307"/>
                  <a:gd name="connsiteY85" fmla="*/ 358410 h 463761"/>
                  <a:gd name="connsiteX86" fmla="*/ 348789 w 495307"/>
                  <a:gd name="connsiteY86" fmla="*/ 353040 h 463761"/>
                  <a:gd name="connsiteX87" fmla="*/ 369025 w 495307"/>
                  <a:gd name="connsiteY87" fmla="*/ 353040 h 463761"/>
                  <a:gd name="connsiteX88" fmla="*/ 376167 w 495307"/>
                  <a:gd name="connsiteY88" fmla="*/ 345890 h 463761"/>
                  <a:gd name="connsiteX89" fmla="*/ 376167 w 495307"/>
                  <a:gd name="connsiteY89" fmla="*/ 297027 h 463761"/>
                  <a:gd name="connsiteX90" fmla="*/ 369025 w 495307"/>
                  <a:gd name="connsiteY90" fmla="*/ 289877 h 463761"/>
                  <a:gd name="connsiteX91" fmla="*/ 348789 w 495307"/>
                  <a:gd name="connsiteY91" fmla="*/ 289877 h 463761"/>
                  <a:gd name="connsiteX92" fmla="*/ 348789 w 495307"/>
                  <a:gd name="connsiteY92" fmla="*/ 284605 h 463761"/>
                  <a:gd name="connsiteX93" fmla="*/ 300479 w 495307"/>
                  <a:gd name="connsiteY93" fmla="*/ 283911 h 463761"/>
                  <a:gd name="connsiteX94" fmla="*/ 337579 w 495307"/>
                  <a:gd name="connsiteY94" fmla="*/ 283911 h 463761"/>
                  <a:gd name="connsiteX95" fmla="*/ 336885 w 495307"/>
                  <a:gd name="connsiteY95" fmla="*/ 284605 h 463761"/>
                  <a:gd name="connsiteX96" fmla="*/ 336885 w 495307"/>
                  <a:gd name="connsiteY96" fmla="*/ 289877 h 463761"/>
                  <a:gd name="connsiteX97" fmla="*/ 301173 w 495307"/>
                  <a:gd name="connsiteY97" fmla="*/ 289877 h 463761"/>
                  <a:gd name="connsiteX98" fmla="*/ 301173 w 495307"/>
                  <a:gd name="connsiteY98" fmla="*/ 284605 h 463761"/>
                  <a:gd name="connsiteX99" fmla="*/ 252863 w 495307"/>
                  <a:gd name="connsiteY99" fmla="*/ 283911 h 463761"/>
                  <a:gd name="connsiteX100" fmla="*/ 289963 w 495307"/>
                  <a:gd name="connsiteY100" fmla="*/ 283911 h 463761"/>
                  <a:gd name="connsiteX101" fmla="*/ 289269 w 495307"/>
                  <a:gd name="connsiteY101" fmla="*/ 284605 h 463761"/>
                  <a:gd name="connsiteX102" fmla="*/ 289269 w 495307"/>
                  <a:gd name="connsiteY102" fmla="*/ 289877 h 463761"/>
                  <a:gd name="connsiteX103" fmla="*/ 253557 w 495307"/>
                  <a:gd name="connsiteY103" fmla="*/ 289877 h 463761"/>
                  <a:gd name="connsiteX104" fmla="*/ 253557 w 495307"/>
                  <a:gd name="connsiteY104" fmla="*/ 284605 h 463761"/>
                  <a:gd name="connsiteX105" fmla="*/ 205246 w 495307"/>
                  <a:gd name="connsiteY105" fmla="*/ 283911 h 463761"/>
                  <a:gd name="connsiteX106" fmla="*/ 242346 w 495307"/>
                  <a:gd name="connsiteY106" fmla="*/ 283911 h 463761"/>
                  <a:gd name="connsiteX107" fmla="*/ 241652 w 495307"/>
                  <a:gd name="connsiteY107" fmla="*/ 284605 h 463761"/>
                  <a:gd name="connsiteX108" fmla="*/ 241652 w 495307"/>
                  <a:gd name="connsiteY108" fmla="*/ 289877 h 463761"/>
                  <a:gd name="connsiteX109" fmla="*/ 205940 w 495307"/>
                  <a:gd name="connsiteY109" fmla="*/ 289877 h 463761"/>
                  <a:gd name="connsiteX110" fmla="*/ 205940 w 495307"/>
                  <a:gd name="connsiteY110" fmla="*/ 284605 h 463761"/>
                  <a:gd name="connsiteX111" fmla="*/ 157630 w 495307"/>
                  <a:gd name="connsiteY111" fmla="*/ 283911 h 463761"/>
                  <a:gd name="connsiteX112" fmla="*/ 194730 w 495307"/>
                  <a:gd name="connsiteY112" fmla="*/ 283911 h 463761"/>
                  <a:gd name="connsiteX113" fmla="*/ 194036 w 495307"/>
                  <a:gd name="connsiteY113" fmla="*/ 284605 h 463761"/>
                  <a:gd name="connsiteX114" fmla="*/ 194036 w 495307"/>
                  <a:gd name="connsiteY114" fmla="*/ 289877 h 463761"/>
                  <a:gd name="connsiteX115" fmla="*/ 158324 w 495307"/>
                  <a:gd name="connsiteY115" fmla="*/ 289877 h 463761"/>
                  <a:gd name="connsiteX116" fmla="*/ 158324 w 495307"/>
                  <a:gd name="connsiteY116" fmla="*/ 284605 h 463761"/>
                  <a:gd name="connsiteX117" fmla="*/ 113088 w 495307"/>
                  <a:gd name="connsiteY117" fmla="*/ 283911 h 463761"/>
                  <a:gd name="connsiteX118" fmla="*/ 147114 w 495307"/>
                  <a:gd name="connsiteY118" fmla="*/ 283911 h 463761"/>
                  <a:gd name="connsiteX119" fmla="*/ 146420 w 495307"/>
                  <a:gd name="connsiteY119" fmla="*/ 284605 h 463761"/>
                  <a:gd name="connsiteX120" fmla="*/ 146420 w 495307"/>
                  <a:gd name="connsiteY120" fmla="*/ 289877 h 463761"/>
                  <a:gd name="connsiteX121" fmla="*/ 126182 w 495307"/>
                  <a:gd name="connsiteY121" fmla="*/ 289877 h 463761"/>
                  <a:gd name="connsiteX122" fmla="*/ 119040 w 495307"/>
                  <a:gd name="connsiteY122" fmla="*/ 297027 h 463761"/>
                  <a:gd name="connsiteX123" fmla="*/ 119040 w 495307"/>
                  <a:gd name="connsiteY123" fmla="*/ 345890 h 463761"/>
                  <a:gd name="connsiteX124" fmla="*/ 126182 w 495307"/>
                  <a:gd name="connsiteY124" fmla="*/ 353040 h 463761"/>
                  <a:gd name="connsiteX125" fmla="*/ 146420 w 495307"/>
                  <a:gd name="connsiteY125" fmla="*/ 353040 h 463761"/>
                  <a:gd name="connsiteX126" fmla="*/ 146420 w 495307"/>
                  <a:gd name="connsiteY126" fmla="*/ 358410 h 463761"/>
                  <a:gd name="connsiteX127" fmla="*/ 147016 w 495307"/>
                  <a:gd name="connsiteY127" fmla="*/ 359006 h 463761"/>
                  <a:gd name="connsiteX128" fmla="*/ 113088 w 495307"/>
                  <a:gd name="connsiteY128" fmla="*/ 359006 h 463761"/>
                  <a:gd name="connsiteX129" fmla="*/ 342837 w 495307"/>
                  <a:gd name="connsiteY129" fmla="*/ 278653 h 463761"/>
                  <a:gd name="connsiteX130" fmla="*/ 348095 w 495307"/>
                  <a:gd name="connsiteY130" fmla="*/ 283911 h 463761"/>
                  <a:gd name="connsiteX131" fmla="*/ 337579 w 495307"/>
                  <a:gd name="connsiteY131" fmla="*/ 283911 h 463761"/>
                  <a:gd name="connsiteX132" fmla="*/ 295221 w 495307"/>
                  <a:gd name="connsiteY132" fmla="*/ 278653 h 463761"/>
                  <a:gd name="connsiteX133" fmla="*/ 300479 w 495307"/>
                  <a:gd name="connsiteY133" fmla="*/ 283911 h 463761"/>
                  <a:gd name="connsiteX134" fmla="*/ 289963 w 495307"/>
                  <a:gd name="connsiteY134" fmla="*/ 283911 h 463761"/>
                  <a:gd name="connsiteX135" fmla="*/ 247604 w 495307"/>
                  <a:gd name="connsiteY135" fmla="*/ 278653 h 463761"/>
                  <a:gd name="connsiteX136" fmla="*/ 252863 w 495307"/>
                  <a:gd name="connsiteY136" fmla="*/ 283911 h 463761"/>
                  <a:gd name="connsiteX137" fmla="*/ 242346 w 495307"/>
                  <a:gd name="connsiteY137" fmla="*/ 283911 h 463761"/>
                  <a:gd name="connsiteX138" fmla="*/ 199988 w 495307"/>
                  <a:gd name="connsiteY138" fmla="*/ 278653 h 463761"/>
                  <a:gd name="connsiteX139" fmla="*/ 205246 w 495307"/>
                  <a:gd name="connsiteY139" fmla="*/ 283911 h 463761"/>
                  <a:gd name="connsiteX140" fmla="*/ 194730 w 495307"/>
                  <a:gd name="connsiteY140" fmla="*/ 283911 h 463761"/>
                  <a:gd name="connsiteX141" fmla="*/ 152372 w 495307"/>
                  <a:gd name="connsiteY141" fmla="*/ 278653 h 463761"/>
                  <a:gd name="connsiteX142" fmla="*/ 157630 w 495307"/>
                  <a:gd name="connsiteY142" fmla="*/ 283911 h 463761"/>
                  <a:gd name="connsiteX143" fmla="*/ 147114 w 495307"/>
                  <a:gd name="connsiteY143" fmla="*/ 283911 h 463761"/>
                  <a:gd name="connsiteX144" fmla="*/ 126182 w 495307"/>
                  <a:gd name="connsiteY144" fmla="*/ 277959 h 463761"/>
                  <a:gd name="connsiteX145" fmla="*/ 107136 w 495307"/>
                  <a:gd name="connsiteY145" fmla="*/ 297027 h 463761"/>
                  <a:gd name="connsiteX146" fmla="*/ 107136 w 495307"/>
                  <a:gd name="connsiteY146" fmla="*/ 345890 h 463761"/>
                  <a:gd name="connsiteX147" fmla="*/ 126182 w 495307"/>
                  <a:gd name="connsiteY147" fmla="*/ 364958 h 463761"/>
                  <a:gd name="connsiteX148" fmla="*/ 369025 w 495307"/>
                  <a:gd name="connsiteY148" fmla="*/ 364958 h 463761"/>
                  <a:gd name="connsiteX149" fmla="*/ 388071 w 495307"/>
                  <a:gd name="connsiteY149" fmla="*/ 345890 h 463761"/>
                  <a:gd name="connsiteX150" fmla="*/ 388071 w 495307"/>
                  <a:gd name="connsiteY150" fmla="*/ 297027 h 463761"/>
                  <a:gd name="connsiteX151" fmla="*/ 369025 w 495307"/>
                  <a:gd name="connsiteY151" fmla="*/ 277959 h 463761"/>
                  <a:gd name="connsiteX152" fmla="*/ 471450 w 495307"/>
                  <a:gd name="connsiteY152" fmla="*/ 176783 h 463761"/>
                  <a:gd name="connsiteX153" fmla="*/ 483378 w 495307"/>
                  <a:gd name="connsiteY153" fmla="*/ 188696 h 463761"/>
                  <a:gd name="connsiteX154" fmla="*/ 483378 w 495307"/>
                  <a:gd name="connsiteY154" fmla="*/ 283994 h 463761"/>
                  <a:gd name="connsiteX155" fmla="*/ 471450 w 495307"/>
                  <a:gd name="connsiteY155" fmla="*/ 295907 h 463761"/>
                  <a:gd name="connsiteX156" fmla="*/ 459521 w 495307"/>
                  <a:gd name="connsiteY156" fmla="*/ 283994 h 463761"/>
                  <a:gd name="connsiteX157" fmla="*/ 459521 w 495307"/>
                  <a:gd name="connsiteY157" fmla="*/ 188696 h 463761"/>
                  <a:gd name="connsiteX158" fmla="*/ 471450 w 495307"/>
                  <a:gd name="connsiteY158" fmla="*/ 176783 h 463761"/>
                  <a:gd name="connsiteX159" fmla="*/ 23808 w 495307"/>
                  <a:gd name="connsiteY159" fmla="*/ 176783 h 463761"/>
                  <a:gd name="connsiteX160" fmla="*/ 35712 w 495307"/>
                  <a:gd name="connsiteY160" fmla="*/ 188696 h 463761"/>
                  <a:gd name="connsiteX161" fmla="*/ 35712 w 495307"/>
                  <a:gd name="connsiteY161" fmla="*/ 283994 h 463761"/>
                  <a:gd name="connsiteX162" fmla="*/ 23808 w 495307"/>
                  <a:gd name="connsiteY162" fmla="*/ 295907 h 463761"/>
                  <a:gd name="connsiteX163" fmla="*/ 11904 w 495307"/>
                  <a:gd name="connsiteY163" fmla="*/ 283994 h 463761"/>
                  <a:gd name="connsiteX164" fmla="*/ 11904 w 495307"/>
                  <a:gd name="connsiteY164" fmla="*/ 188696 h 463761"/>
                  <a:gd name="connsiteX165" fmla="*/ 23808 w 495307"/>
                  <a:gd name="connsiteY165" fmla="*/ 176783 h 463761"/>
                  <a:gd name="connsiteX166" fmla="*/ 471450 w 495307"/>
                  <a:gd name="connsiteY166" fmla="*/ 170823 h 463761"/>
                  <a:gd name="connsiteX167" fmla="*/ 453544 w 495307"/>
                  <a:gd name="connsiteY167" fmla="*/ 188679 h 463761"/>
                  <a:gd name="connsiteX168" fmla="*/ 453544 w 495307"/>
                  <a:gd name="connsiteY168" fmla="*/ 283911 h 463761"/>
                  <a:gd name="connsiteX169" fmla="*/ 471450 w 495307"/>
                  <a:gd name="connsiteY169" fmla="*/ 301767 h 463761"/>
                  <a:gd name="connsiteX170" fmla="*/ 489355 w 495307"/>
                  <a:gd name="connsiteY170" fmla="*/ 283911 h 463761"/>
                  <a:gd name="connsiteX171" fmla="*/ 489355 w 495307"/>
                  <a:gd name="connsiteY171" fmla="*/ 188679 h 463761"/>
                  <a:gd name="connsiteX172" fmla="*/ 471450 w 495307"/>
                  <a:gd name="connsiteY172" fmla="*/ 170823 h 463761"/>
                  <a:gd name="connsiteX173" fmla="*/ 23808 w 495307"/>
                  <a:gd name="connsiteY173" fmla="*/ 170823 h 463761"/>
                  <a:gd name="connsiteX174" fmla="*/ 5952 w 495307"/>
                  <a:gd name="connsiteY174" fmla="*/ 188679 h 463761"/>
                  <a:gd name="connsiteX175" fmla="*/ 5952 w 495307"/>
                  <a:gd name="connsiteY175" fmla="*/ 283911 h 463761"/>
                  <a:gd name="connsiteX176" fmla="*/ 23808 w 495307"/>
                  <a:gd name="connsiteY176" fmla="*/ 301767 h 463761"/>
                  <a:gd name="connsiteX177" fmla="*/ 41664 w 495307"/>
                  <a:gd name="connsiteY177" fmla="*/ 283911 h 463761"/>
                  <a:gd name="connsiteX178" fmla="*/ 41664 w 495307"/>
                  <a:gd name="connsiteY178" fmla="*/ 188679 h 463761"/>
                  <a:gd name="connsiteX179" fmla="*/ 23808 w 495307"/>
                  <a:gd name="connsiteY179" fmla="*/ 170823 h 463761"/>
                  <a:gd name="connsiteX180" fmla="*/ 471450 w 495307"/>
                  <a:gd name="connsiteY180" fmla="*/ 164871 h 463761"/>
                  <a:gd name="connsiteX181" fmla="*/ 495307 w 495307"/>
                  <a:gd name="connsiteY181" fmla="*/ 188696 h 463761"/>
                  <a:gd name="connsiteX182" fmla="*/ 495307 w 495307"/>
                  <a:gd name="connsiteY182" fmla="*/ 283994 h 463761"/>
                  <a:gd name="connsiteX183" fmla="*/ 471450 w 495307"/>
                  <a:gd name="connsiteY183" fmla="*/ 307819 h 463761"/>
                  <a:gd name="connsiteX184" fmla="*/ 447592 w 495307"/>
                  <a:gd name="connsiteY184" fmla="*/ 283994 h 463761"/>
                  <a:gd name="connsiteX185" fmla="*/ 447592 w 495307"/>
                  <a:gd name="connsiteY185" fmla="*/ 188696 h 463761"/>
                  <a:gd name="connsiteX186" fmla="*/ 471450 w 495307"/>
                  <a:gd name="connsiteY186" fmla="*/ 164871 h 463761"/>
                  <a:gd name="connsiteX187" fmla="*/ 23808 w 495307"/>
                  <a:gd name="connsiteY187" fmla="*/ 164871 h 463761"/>
                  <a:gd name="connsiteX188" fmla="*/ 47616 w 495307"/>
                  <a:gd name="connsiteY188" fmla="*/ 188696 h 463761"/>
                  <a:gd name="connsiteX189" fmla="*/ 47616 w 495307"/>
                  <a:gd name="connsiteY189" fmla="*/ 283994 h 463761"/>
                  <a:gd name="connsiteX190" fmla="*/ 23808 w 495307"/>
                  <a:gd name="connsiteY190" fmla="*/ 307819 h 463761"/>
                  <a:gd name="connsiteX191" fmla="*/ 0 w 495307"/>
                  <a:gd name="connsiteY191" fmla="*/ 283994 h 463761"/>
                  <a:gd name="connsiteX192" fmla="*/ 0 w 495307"/>
                  <a:gd name="connsiteY192" fmla="*/ 188696 h 463761"/>
                  <a:gd name="connsiteX193" fmla="*/ 23808 w 495307"/>
                  <a:gd name="connsiteY193" fmla="*/ 164871 h 463761"/>
                  <a:gd name="connsiteX194" fmla="*/ 334515 w 495307"/>
                  <a:gd name="connsiteY194" fmla="*/ 135119 h 463761"/>
                  <a:gd name="connsiteX195" fmla="*/ 292860 w 495307"/>
                  <a:gd name="connsiteY195" fmla="*/ 176811 h 463761"/>
                  <a:gd name="connsiteX196" fmla="*/ 318567 w 495307"/>
                  <a:gd name="connsiteY196" fmla="*/ 215311 h 463761"/>
                  <a:gd name="connsiteX197" fmla="*/ 363983 w 495307"/>
                  <a:gd name="connsiteY197" fmla="*/ 206306 h 463761"/>
                  <a:gd name="connsiteX198" fmla="*/ 372981 w 495307"/>
                  <a:gd name="connsiteY198" fmla="*/ 160849 h 463761"/>
                  <a:gd name="connsiteX199" fmla="*/ 334515 w 495307"/>
                  <a:gd name="connsiteY199" fmla="*/ 135119 h 463761"/>
                  <a:gd name="connsiteX200" fmla="*/ 160716 w 495307"/>
                  <a:gd name="connsiteY200" fmla="*/ 135119 h 463761"/>
                  <a:gd name="connsiteX201" fmla="*/ 119061 w 495307"/>
                  <a:gd name="connsiteY201" fmla="*/ 176811 h 463761"/>
                  <a:gd name="connsiteX202" fmla="*/ 144768 w 495307"/>
                  <a:gd name="connsiteY202" fmla="*/ 215311 h 463761"/>
                  <a:gd name="connsiteX203" fmla="*/ 190184 w 495307"/>
                  <a:gd name="connsiteY203" fmla="*/ 206306 h 463761"/>
                  <a:gd name="connsiteX204" fmla="*/ 199182 w 495307"/>
                  <a:gd name="connsiteY204" fmla="*/ 160849 h 463761"/>
                  <a:gd name="connsiteX205" fmla="*/ 160716 w 495307"/>
                  <a:gd name="connsiteY205" fmla="*/ 135119 h 463761"/>
                  <a:gd name="connsiteX206" fmla="*/ 325214 w 495307"/>
                  <a:gd name="connsiteY206" fmla="*/ 130062 h 463761"/>
                  <a:gd name="connsiteX207" fmla="*/ 352738 w 495307"/>
                  <a:gd name="connsiteY207" fmla="*/ 132770 h 463761"/>
                  <a:gd name="connsiteX208" fmla="*/ 382120 w 495307"/>
                  <a:gd name="connsiteY208" fmla="*/ 176771 h 463761"/>
                  <a:gd name="connsiteX209" fmla="*/ 334500 w 495307"/>
                  <a:gd name="connsiteY209" fmla="*/ 224391 h 463761"/>
                  <a:gd name="connsiteX210" fmla="*/ 290499 w 495307"/>
                  <a:gd name="connsiteY210" fmla="*/ 195009 h 463761"/>
                  <a:gd name="connsiteX211" fmla="*/ 300833 w 495307"/>
                  <a:gd name="connsiteY211" fmla="*/ 143104 h 463761"/>
                  <a:gd name="connsiteX212" fmla="*/ 325214 w 495307"/>
                  <a:gd name="connsiteY212" fmla="*/ 130062 h 463761"/>
                  <a:gd name="connsiteX213" fmla="*/ 151415 w 495307"/>
                  <a:gd name="connsiteY213" fmla="*/ 130062 h 463761"/>
                  <a:gd name="connsiteX214" fmla="*/ 178939 w 495307"/>
                  <a:gd name="connsiteY214" fmla="*/ 132770 h 463761"/>
                  <a:gd name="connsiteX215" fmla="*/ 208321 w 495307"/>
                  <a:gd name="connsiteY215" fmla="*/ 176771 h 463761"/>
                  <a:gd name="connsiteX216" fmla="*/ 160701 w 495307"/>
                  <a:gd name="connsiteY216" fmla="*/ 224391 h 463761"/>
                  <a:gd name="connsiteX217" fmla="*/ 116700 w 495307"/>
                  <a:gd name="connsiteY217" fmla="*/ 195009 h 463761"/>
                  <a:gd name="connsiteX218" fmla="*/ 127034 w 495307"/>
                  <a:gd name="connsiteY218" fmla="*/ 143104 h 463761"/>
                  <a:gd name="connsiteX219" fmla="*/ 151415 w 495307"/>
                  <a:gd name="connsiteY219" fmla="*/ 130062 h 463761"/>
                  <a:gd name="connsiteX220" fmla="*/ 334515 w 495307"/>
                  <a:gd name="connsiteY220" fmla="*/ 123207 h 463761"/>
                  <a:gd name="connsiteX221" fmla="*/ 285052 w 495307"/>
                  <a:gd name="connsiteY221" fmla="*/ 156275 h 463761"/>
                  <a:gd name="connsiteX222" fmla="*/ 296668 w 495307"/>
                  <a:gd name="connsiteY222" fmla="*/ 214692 h 463761"/>
                  <a:gd name="connsiteX223" fmla="*/ 355033 w 495307"/>
                  <a:gd name="connsiteY223" fmla="*/ 226318 h 463761"/>
                  <a:gd name="connsiteX224" fmla="*/ 388072 w 495307"/>
                  <a:gd name="connsiteY224" fmla="*/ 176811 h 463761"/>
                  <a:gd name="connsiteX225" fmla="*/ 334515 w 495307"/>
                  <a:gd name="connsiteY225" fmla="*/ 123207 h 463761"/>
                  <a:gd name="connsiteX226" fmla="*/ 160716 w 495307"/>
                  <a:gd name="connsiteY226" fmla="*/ 123207 h 463761"/>
                  <a:gd name="connsiteX227" fmla="*/ 111253 w 495307"/>
                  <a:gd name="connsiteY227" fmla="*/ 156275 h 463761"/>
                  <a:gd name="connsiteX228" fmla="*/ 122869 w 495307"/>
                  <a:gd name="connsiteY228" fmla="*/ 214692 h 463761"/>
                  <a:gd name="connsiteX229" fmla="*/ 181234 w 495307"/>
                  <a:gd name="connsiteY229" fmla="*/ 226318 h 463761"/>
                  <a:gd name="connsiteX230" fmla="*/ 214273 w 495307"/>
                  <a:gd name="connsiteY230" fmla="*/ 176811 h 463761"/>
                  <a:gd name="connsiteX231" fmla="*/ 160716 w 495307"/>
                  <a:gd name="connsiteY231" fmla="*/ 123207 h 463761"/>
                  <a:gd name="connsiteX232" fmla="*/ 97613 w 495307"/>
                  <a:gd name="connsiteY232" fmla="*/ 59524 h 463761"/>
                  <a:gd name="connsiteX233" fmla="*/ 397594 w 495307"/>
                  <a:gd name="connsiteY233" fmla="*/ 59524 h 463761"/>
                  <a:gd name="connsiteX234" fmla="*/ 423783 w 495307"/>
                  <a:gd name="connsiteY234" fmla="*/ 85721 h 463761"/>
                  <a:gd name="connsiteX235" fmla="*/ 423783 w 495307"/>
                  <a:gd name="connsiteY235" fmla="*/ 386373 h 463761"/>
                  <a:gd name="connsiteX236" fmla="*/ 397594 w 495307"/>
                  <a:gd name="connsiteY236" fmla="*/ 412570 h 463761"/>
                  <a:gd name="connsiteX237" fmla="*/ 97613 w 495307"/>
                  <a:gd name="connsiteY237" fmla="*/ 412570 h 463761"/>
                  <a:gd name="connsiteX238" fmla="*/ 71424 w 495307"/>
                  <a:gd name="connsiteY238" fmla="*/ 386373 h 463761"/>
                  <a:gd name="connsiteX239" fmla="*/ 71424 w 495307"/>
                  <a:gd name="connsiteY239" fmla="*/ 85721 h 463761"/>
                  <a:gd name="connsiteX240" fmla="*/ 97613 w 495307"/>
                  <a:gd name="connsiteY240" fmla="*/ 59524 h 463761"/>
                  <a:gd name="connsiteX241" fmla="*/ 386881 w 495307"/>
                  <a:gd name="connsiteY241" fmla="*/ 47616 h 463761"/>
                  <a:gd name="connsiteX242" fmla="*/ 397594 w 495307"/>
                  <a:gd name="connsiteY242" fmla="*/ 47616 h 463761"/>
                  <a:gd name="connsiteX243" fmla="*/ 435687 w 495307"/>
                  <a:gd name="connsiteY243" fmla="*/ 85721 h 463761"/>
                  <a:gd name="connsiteX244" fmla="*/ 435687 w 495307"/>
                  <a:gd name="connsiteY244" fmla="*/ 386373 h 463761"/>
                  <a:gd name="connsiteX245" fmla="*/ 397594 w 495307"/>
                  <a:gd name="connsiteY245" fmla="*/ 424478 h 463761"/>
                  <a:gd name="connsiteX246" fmla="*/ 386881 w 495307"/>
                  <a:gd name="connsiteY246" fmla="*/ 424478 h 463761"/>
                  <a:gd name="connsiteX247" fmla="*/ 386881 w 495307"/>
                  <a:gd name="connsiteY247" fmla="*/ 412574 h 463761"/>
                  <a:gd name="connsiteX248" fmla="*/ 423784 w 495307"/>
                  <a:gd name="connsiteY248" fmla="*/ 412574 h 463761"/>
                  <a:gd name="connsiteX249" fmla="*/ 423784 w 495307"/>
                  <a:gd name="connsiteY249" fmla="*/ 59520 h 463761"/>
                  <a:gd name="connsiteX250" fmla="*/ 386881 w 495307"/>
                  <a:gd name="connsiteY250" fmla="*/ 59520 h 463761"/>
                  <a:gd name="connsiteX251" fmla="*/ 97613 w 495307"/>
                  <a:gd name="connsiteY251" fmla="*/ 47616 h 463761"/>
                  <a:gd name="connsiteX252" fmla="*/ 108327 w 495307"/>
                  <a:gd name="connsiteY252" fmla="*/ 47616 h 463761"/>
                  <a:gd name="connsiteX253" fmla="*/ 108327 w 495307"/>
                  <a:gd name="connsiteY253" fmla="*/ 59520 h 463761"/>
                  <a:gd name="connsiteX254" fmla="*/ 70829 w 495307"/>
                  <a:gd name="connsiteY254" fmla="*/ 59520 h 463761"/>
                  <a:gd name="connsiteX255" fmla="*/ 70829 w 495307"/>
                  <a:gd name="connsiteY255" fmla="*/ 412574 h 463761"/>
                  <a:gd name="connsiteX256" fmla="*/ 108327 w 495307"/>
                  <a:gd name="connsiteY256" fmla="*/ 412574 h 463761"/>
                  <a:gd name="connsiteX257" fmla="*/ 108327 w 495307"/>
                  <a:gd name="connsiteY257" fmla="*/ 424478 h 463761"/>
                  <a:gd name="connsiteX258" fmla="*/ 97613 w 495307"/>
                  <a:gd name="connsiteY258" fmla="*/ 424478 h 463761"/>
                  <a:gd name="connsiteX259" fmla="*/ 59520 w 495307"/>
                  <a:gd name="connsiteY259" fmla="*/ 386373 h 463761"/>
                  <a:gd name="connsiteX260" fmla="*/ 59520 w 495307"/>
                  <a:gd name="connsiteY260" fmla="*/ 85721 h 463761"/>
                  <a:gd name="connsiteX261" fmla="*/ 97613 w 495307"/>
                  <a:gd name="connsiteY261" fmla="*/ 47616 h 463761"/>
                  <a:gd name="connsiteX262" fmla="*/ 127373 w 495307"/>
                  <a:gd name="connsiteY262" fmla="*/ 11904 h 463761"/>
                  <a:gd name="connsiteX263" fmla="*/ 367835 w 495307"/>
                  <a:gd name="connsiteY263" fmla="*/ 11904 h 463761"/>
                  <a:gd name="connsiteX264" fmla="*/ 374977 w 495307"/>
                  <a:gd name="connsiteY264" fmla="*/ 19046 h 463761"/>
                  <a:gd name="connsiteX265" fmla="*/ 374977 w 495307"/>
                  <a:gd name="connsiteY265" fmla="*/ 47616 h 463761"/>
                  <a:gd name="connsiteX266" fmla="*/ 380929 w 495307"/>
                  <a:gd name="connsiteY266" fmla="*/ 47616 h 463761"/>
                  <a:gd name="connsiteX267" fmla="*/ 380929 w 495307"/>
                  <a:gd name="connsiteY267" fmla="*/ 53568 h 463761"/>
                  <a:gd name="connsiteX268" fmla="*/ 114279 w 495307"/>
                  <a:gd name="connsiteY268" fmla="*/ 53568 h 463761"/>
                  <a:gd name="connsiteX269" fmla="*/ 114279 w 495307"/>
                  <a:gd name="connsiteY269" fmla="*/ 47616 h 463761"/>
                  <a:gd name="connsiteX270" fmla="*/ 120231 w 495307"/>
                  <a:gd name="connsiteY270" fmla="*/ 47616 h 463761"/>
                  <a:gd name="connsiteX271" fmla="*/ 120231 w 495307"/>
                  <a:gd name="connsiteY271" fmla="*/ 19046 h 463761"/>
                  <a:gd name="connsiteX272" fmla="*/ 127373 w 495307"/>
                  <a:gd name="connsiteY272" fmla="*/ 11904 h 463761"/>
                  <a:gd name="connsiteX273" fmla="*/ 127373 w 495307"/>
                  <a:gd name="connsiteY273" fmla="*/ 0 h 463761"/>
                  <a:gd name="connsiteX274" fmla="*/ 367835 w 495307"/>
                  <a:gd name="connsiteY274" fmla="*/ 0 h 463761"/>
                  <a:gd name="connsiteX275" fmla="*/ 386881 w 495307"/>
                  <a:gd name="connsiteY275" fmla="*/ 19046 h 463761"/>
                  <a:gd name="connsiteX276" fmla="*/ 386881 w 495307"/>
                  <a:gd name="connsiteY276" fmla="*/ 47616 h 463761"/>
                  <a:gd name="connsiteX277" fmla="*/ 380929 w 495307"/>
                  <a:gd name="connsiteY277" fmla="*/ 47616 h 463761"/>
                  <a:gd name="connsiteX278" fmla="*/ 380929 w 495307"/>
                  <a:gd name="connsiteY278" fmla="*/ 19046 h 463761"/>
                  <a:gd name="connsiteX279" fmla="*/ 367835 w 495307"/>
                  <a:gd name="connsiteY279" fmla="*/ 5952 h 463761"/>
                  <a:gd name="connsiteX280" fmla="*/ 127373 w 495307"/>
                  <a:gd name="connsiteY280" fmla="*/ 5952 h 463761"/>
                  <a:gd name="connsiteX281" fmla="*/ 114279 w 495307"/>
                  <a:gd name="connsiteY281" fmla="*/ 19046 h 463761"/>
                  <a:gd name="connsiteX282" fmla="*/ 114279 w 495307"/>
                  <a:gd name="connsiteY282" fmla="*/ 47616 h 463761"/>
                  <a:gd name="connsiteX283" fmla="*/ 108327 w 495307"/>
                  <a:gd name="connsiteY283" fmla="*/ 47616 h 463761"/>
                  <a:gd name="connsiteX284" fmla="*/ 108327 w 495307"/>
                  <a:gd name="connsiteY284" fmla="*/ 19046 h 463761"/>
                  <a:gd name="connsiteX285" fmla="*/ 127373 w 495307"/>
                  <a:gd name="connsiteY285" fmla="*/ 0 h 463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</a:cxnLst>
                <a:rect l="l" t="t" r="r" b="b"/>
                <a:pathLst>
                  <a:path w="495307" h="463761">
                    <a:moveTo>
                      <a:pt x="108327" y="424478"/>
                    </a:moveTo>
                    <a:lnTo>
                      <a:pt x="114279" y="424478"/>
                    </a:lnTo>
                    <a:lnTo>
                      <a:pt x="114279" y="444715"/>
                    </a:lnTo>
                    <a:cubicBezTo>
                      <a:pt x="114279" y="451952"/>
                      <a:pt x="120136" y="457809"/>
                      <a:pt x="127373" y="457809"/>
                    </a:cubicBezTo>
                    <a:lnTo>
                      <a:pt x="367835" y="457809"/>
                    </a:lnTo>
                    <a:cubicBezTo>
                      <a:pt x="375072" y="457809"/>
                      <a:pt x="380929" y="451952"/>
                      <a:pt x="380929" y="444715"/>
                    </a:cubicBezTo>
                    <a:lnTo>
                      <a:pt x="380929" y="424478"/>
                    </a:lnTo>
                    <a:lnTo>
                      <a:pt x="386881" y="424478"/>
                    </a:lnTo>
                    <a:lnTo>
                      <a:pt x="386881" y="444715"/>
                    </a:lnTo>
                    <a:cubicBezTo>
                      <a:pt x="386881" y="455238"/>
                      <a:pt x="378358" y="463761"/>
                      <a:pt x="367835" y="463761"/>
                    </a:cubicBezTo>
                    <a:lnTo>
                      <a:pt x="127373" y="463761"/>
                    </a:lnTo>
                    <a:cubicBezTo>
                      <a:pt x="116850" y="463761"/>
                      <a:pt x="108327" y="455238"/>
                      <a:pt x="108327" y="444715"/>
                    </a:cubicBezTo>
                    <a:close/>
                    <a:moveTo>
                      <a:pt x="114279" y="418526"/>
                    </a:moveTo>
                    <a:lnTo>
                      <a:pt x="380929" y="418526"/>
                    </a:lnTo>
                    <a:lnTo>
                      <a:pt x="380929" y="424478"/>
                    </a:lnTo>
                    <a:lnTo>
                      <a:pt x="374977" y="424478"/>
                    </a:lnTo>
                    <a:lnTo>
                      <a:pt x="374977" y="444715"/>
                    </a:lnTo>
                    <a:cubicBezTo>
                      <a:pt x="374977" y="448667"/>
                      <a:pt x="371787" y="451857"/>
                      <a:pt x="367835" y="451857"/>
                    </a:cubicBezTo>
                    <a:lnTo>
                      <a:pt x="127373" y="451857"/>
                    </a:lnTo>
                    <a:cubicBezTo>
                      <a:pt x="123421" y="451857"/>
                      <a:pt x="120231" y="448667"/>
                      <a:pt x="120231" y="444715"/>
                    </a:cubicBezTo>
                    <a:lnTo>
                      <a:pt x="120231" y="424478"/>
                    </a:lnTo>
                    <a:lnTo>
                      <a:pt x="114279" y="424478"/>
                    </a:lnTo>
                    <a:close/>
                    <a:moveTo>
                      <a:pt x="337481" y="359006"/>
                    </a:moveTo>
                    <a:lnTo>
                      <a:pt x="348193" y="359006"/>
                    </a:lnTo>
                    <a:lnTo>
                      <a:pt x="342837" y="364362"/>
                    </a:lnTo>
                    <a:close/>
                    <a:moveTo>
                      <a:pt x="289865" y="359006"/>
                    </a:moveTo>
                    <a:lnTo>
                      <a:pt x="300577" y="359006"/>
                    </a:lnTo>
                    <a:lnTo>
                      <a:pt x="295221" y="364362"/>
                    </a:lnTo>
                    <a:close/>
                    <a:moveTo>
                      <a:pt x="242248" y="359006"/>
                    </a:moveTo>
                    <a:lnTo>
                      <a:pt x="252961" y="359006"/>
                    </a:lnTo>
                    <a:lnTo>
                      <a:pt x="247604" y="364362"/>
                    </a:lnTo>
                    <a:close/>
                    <a:moveTo>
                      <a:pt x="194632" y="359006"/>
                    </a:moveTo>
                    <a:lnTo>
                      <a:pt x="205344" y="359006"/>
                    </a:lnTo>
                    <a:lnTo>
                      <a:pt x="199988" y="364362"/>
                    </a:lnTo>
                    <a:close/>
                    <a:moveTo>
                      <a:pt x="147016" y="359006"/>
                    </a:moveTo>
                    <a:lnTo>
                      <a:pt x="157728" y="359006"/>
                    </a:lnTo>
                    <a:lnTo>
                      <a:pt x="152372" y="364362"/>
                    </a:lnTo>
                    <a:close/>
                    <a:moveTo>
                      <a:pt x="301173" y="353040"/>
                    </a:moveTo>
                    <a:lnTo>
                      <a:pt x="336885" y="353040"/>
                    </a:lnTo>
                    <a:lnTo>
                      <a:pt x="336885" y="358410"/>
                    </a:lnTo>
                    <a:lnTo>
                      <a:pt x="337481" y="359006"/>
                    </a:lnTo>
                    <a:lnTo>
                      <a:pt x="300577" y="359006"/>
                    </a:lnTo>
                    <a:lnTo>
                      <a:pt x="301173" y="358410"/>
                    </a:lnTo>
                    <a:close/>
                    <a:moveTo>
                      <a:pt x="253557" y="353040"/>
                    </a:moveTo>
                    <a:lnTo>
                      <a:pt x="289269" y="353040"/>
                    </a:lnTo>
                    <a:lnTo>
                      <a:pt x="289269" y="358410"/>
                    </a:lnTo>
                    <a:lnTo>
                      <a:pt x="289865" y="359006"/>
                    </a:lnTo>
                    <a:lnTo>
                      <a:pt x="252961" y="359006"/>
                    </a:lnTo>
                    <a:lnTo>
                      <a:pt x="253557" y="358410"/>
                    </a:lnTo>
                    <a:close/>
                    <a:moveTo>
                      <a:pt x="205940" y="353040"/>
                    </a:moveTo>
                    <a:lnTo>
                      <a:pt x="241652" y="353040"/>
                    </a:lnTo>
                    <a:lnTo>
                      <a:pt x="241652" y="358410"/>
                    </a:lnTo>
                    <a:lnTo>
                      <a:pt x="242248" y="359006"/>
                    </a:lnTo>
                    <a:lnTo>
                      <a:pt x="205344" y="359006"/>
                    </a:lnTo>
                    <a:lnTo>
                      <a:pt x="205940" y="358410"/>
                    </a:lnTo>
                    <a:close/>
                    <a:moveTo>
                      <a:pt x="158324" y="353040"/>
                    </a:moveTo>
                    <a:lnTo>
                      <a:pt x="194036" y="353040"/>
                    </a:lnTo>
                    <a:lnTo>
                      <a:pt x="194036" y="358410"/>
                    </a:lnTo>
                    <a:lnTo>
                      <a:pt x="194632" y="359006"/>
                    </a:lnTo>
                    <a:lnTo>
                      <a:pt x="157728" y="359006"/>
                    </a:lnTo>
                    <a:lnTo>
                      <a:pt x="158324" y="358410"/>
                    </a:lnTo>
                    <a:close/>
                    <a:moveTo>
                      <a:pt x="336885" y="289877"/>
                    </a:moveTo>
                    <a:lnTo>
                      <a:pt x="348789" y="289877"/>
                    </a:lnTo>
                    <a:lnTo>
                      <a:pt x="348789" y="353040"/>
                    </a:lnTo>
                    <a:lnTo>
                      <a:pt x="336885" y="353040"/>
                    </a:lnTo>
                    <a:close/>
                    <a:moveTo>
                      <a:pt x="289269" y="289877"/>
                    </a:moveTo>
                    <a:lnTo>
                      <a:pt x="301173" y="289877"/>
                    </a:lnTo>
                    <a:lnTo>
                      <a:pt x="301173" y="353040"/>
                    </a:lnTo>
                    <a:lnTo>
                      <a:pt x="289269" y="353040"/>
                    </a:lnTo>
                    <a:close/>
                    <a:moveTo>
                      <a:pt x="241652" y="289877"/>
                    </a:moveTo>
                    <a:lnTo>
                      <a:pt x="253557" y="289877"/>
                    </a:lnTo>
                    <a:lnTo>
                      <a:pt x="253557" y="353040"/>
                    </a:lnTo>
                    <a:lnTo>
                      <a:pt x="241652" y="353040"/>
                    </a:lnTo>
                    <a:close/>
                    <a:moveTo>
                      <a:pt x="194036" y="289877"/>
                    </a:moveTo>
                    <a:lnTo>
                      <a:pt x="205940" y="289877"/>
                    </a:lnTo>
                    <a:lnTo>
                      <a:pt x="205940" y="353040"/>
                    </a:lnTo>
                    <a:lnTo>
                      <a:pt x="194036" y="353040"/>
                    </a:lnTo>
                    <a:close/>
                    <a:moveTo>
                      <a:pt x="146420" y="289877"/>
                    </a:moveTo>
                    <a:lnTo>
                      <a:pt x="158324" y="289877"/>
                    </a:lnTo>
                    <a:lnTo>
                      <a:pt x="158324" y="353040"/>
                    </a:lnTo>
                    <a:lnTo>
                      <a:pt x="146420" y="353040"/>
                    </a:lnTo>
                    <a:close/>
                    <a:moveTo>
                      <a:pt x="348095" y="283911"/>
                    </a:moveTo>
                    <a:lnTo>
                      <a:pt x="382119" y="283911"/>
                    </a:lnTo>
                    <a:lnTo>
                      <a:pt x="382119" y="359006"/>
                    </a:lnTo>
                    <a:lnTo>
                      <a:pt x="348193" y="359006"/>
                    </a:lnTo>
                    <a:lnTo>
                      <a:pt x="348789" y="358410"/>
                    </a:lnTo>
                    <a:lnTo>
                      <a:pt x="348789" y="353040"/>
                    </a:lnTo>
                    <a:lnTo>
                      <a:pt x="369025" y="353040"/>
                    </a:lnTo>
                    <a:cubicBezTo>
                      <a:pt x="372977" y="353040"/>
                      <a:pt x="376167" y="349846"/>
                      <a:pt x="376167" y="345890"/>
                    </a:cubicBezTo>
                    <a:lnTo>
                      <a:pt x="376167" y="297027"/>
                    </a:lnTo>
                    <a:cubicBezTo>
                      <a:pt x="376167" y="293071"/>
                      <a:pt x="372977" y="289877"/>
                      <a:pt x="369025" y="289877"/>
                    </a:cubicBezTo>
                    <a:lnTo>
                      <a:pt x="348789" y="289877"/>
                    </a:lnTo>
                    <a:lnTo>
                      <a:pt x="348789" y="284605"/>
                    </a:lnTo>
                    <a:close/>
                    <a:moveTo>
                      <a:pt x="300479" y="283911"/>
                    </a:moveTo>
                    <a:lnTo>
                      <a:pt x="337579" y="283911"/>
                    </a:lnTo>
                    <a:lnTo>
                      <a:pt x="336885" y="284605"/>
                    </a:lnTo>
                    <a:lnTo>
                      <a:pt x="336885" y="289877"/>
                    </a:lnTo>
                    <a:lnTo>
                      <a:pt x="301173" y="289877"/>
                    </a:lnTo>
                    <a:lnTo>
                      <a:pt x="301173" y="284605"/>
                    </a:lnTo>
                    <a:close/>
                    <a:moveTo>
                      <a:pt x="252863" y="283911"/>
                    </a:moveTo>
                    <a:lnTo>
                      <a:pt x="289963" y="283911"/>
                    </a:lnTo>
                    <a:lnTo>
                      <a:pt x="289269" y="284605"/>
                    </a:lnTo>
                    <a:lnTo>
                      <a:pt x="289269" y="289877"/>
                    </a:lnTo>
                    <a:lnTo>
                      <a:pt x="253557" y="289877"/>
                    </a:lnTo>
                    <a:lnTo>
                      <a:pt x="253557" y="284605"/>
                    </a:lnTo>
                    <a:close/>
                    <a:moveTo>
                      <a:pt x="205246" y="283911"/>
                    </a:moveTo>
                    <a:lnTo>
                      <a:pt x="242346" y="283911"/>
                    </a:lnTo>
                    <a:lnTo>
                      <a:pt x="241652" y="284605"/>
                    </a:lnTo>
                    <a:lnTo>
                      <a:pt x="241652" y="289877"/>
                    </a:lnTo>
                    <a:lnTo>
                      <a:pt x="205940" y="289877"/>
                    </a:lnTo>
                    <a:lnTo>
                      <a:pt x="205940" y="284605"/>
                    </a:lnTo>
                    <a:close/>
                    <a:moveTo>
                      <a:pt x="157630" y="283911"/>
                    </a:moveTo>
                    <a:lnTo>
                      <a:pt x="194730" y="283911"/>
                    </a:lnTo>
                    <a:lnTo>
                      <a:pt x="194036" y="284605"/>
                    </a:lnTo>
                    <a:lnTo>
                      <a:pt x="194036" y="289877"/>
                    </a:lnTo>
                    <a:lnTo>
                      <a:pt x="158324" y="289877"/>
                    </a:lnTo>
                    <a:lnTo>
                      <a:pt x="158324" y="284605"/>
                    </a:lnTo>
                    <a:close/>
                    <a:moveTo>
                      <a:pt x="113088" y="283911"/>
                    </a:moveTo>
                    <a:lnTo>
                      <a:pt x="147114" y="283911"/>
                    </a:lnTo>
                    <a:lnTo>
                      <a:pt x="146420" y="284605"/>
                    </a:lnTo>
                    <a:lnTo>
                      <a:pt x="146420" y="289877"/>
                    </a:lnTo>
                    <a:lnTo>
                      <a:pt x="126182" y="289877"/>
                    </a:lnTo>
                    <a:cubicBezTo>
                      <a:pt x="122230" y="289877"/>
                      <a:pt x="119040" y="293071"/>
                      <a:pt x="119040" y="297027"/>
                    </a:cubicBezTo>
                    <a:lnTo>
                      <a:pt x="119040" y="345890"/>
                    </a:lnTo>
                    <a:cubicBezTo>
                      <a:pt x="119040" y="349846"/>
                      <a:pt x="122230" y="353040"/>
                      <a:pt x="126182" y="353040"/>
                    </a:cubicBezTo>
                    <a:lnTo>
                      <a:pt x="146420" y="353040"/>
                    </a:lnTo>
                    <a:lnTo>
                      <a:pt x="146420" y="358410"/>
                    </a:lnTo>
                    <a:lnTo>
                      <a:pt x="147016" y="359006"/>
                    </a:lnTo>
                    <a:lnTo>
                      <a:pt x="113088" y="359006"/>
                    </a:lnTo>
                    <a:close/>
                    <a:moveTo>
                      <a:pt x="342837" y="278653"/>
                    </a:moveTo>
                    <a:lnTo>
                      <a:pt x="348095" y="283911"/>
                    </a:lnTo>
                    <a:lnTo>
                      <a:pt x="337579" y="283911"/>
                    </a:lnTo>
                    <a:close/>
                    <a:moveTo>
                      <a:pt x="295221" y="278653"/>
                    </a:moveTo>
                    <a:lnTo>
                      <a:pt x="300479" y="283911"/>
                    </a:lnTo>
                    <a:lnTo>
                      <a:pt x="289963" y="283911"/>
                    </a:lnTo>
                    <a:close/>
                    <a:moveTo>
                      <a:pt x="247604" y="278653"/>
                    </a:moveTo>
                    <a:lnTo>
                      <a:pt x="252863" y="283911"/>
                    </a:lnTo>
                    <a:lnTo>
                      <a:pt x="242346" y="283911"/>
                    </a:lnTo>
                    <a:close/>
                    <a:moveTo>
                      <a:pt x="199988" y="278653"/>
                    </a:moveTo>
                    <a:lnTo>
                      <a:pt x="205246" y="283911"/>
                    </a:lnTo>
                    <a:lnTo>
                      <a:pt x="194730" y="283911"/>
                    </a:lnTo>
                    <a:close/>
                    <a:moveTo>
                      <a:pt x="152372" y="278653"/>
                    </a:moveTo>
                    <a:lnTo>
                      <a:pt x="157630" y="283911"/>
                    </a:lnTo>
                    <a:lnTo>
                      <a:pt x="147114" y="283911"/>
                    </a:lnTo>
                    <a:close/>
                    <a:moveTo>
                      <a:pt x="126182" y="277959"/>
                    </a:moveTo>
                    <a:cubicBezTo>
                      <a:pt x="115659" y="277959"/>
                      <a:pt x="107136" y="286492"/>
                      <a:pt x="107136" y="297027"/>
                    </a:cubicBezTo>
                    <a:lnTo>
                      <a:pt x="107136" y="345890"/>
                    </a:lnTo>
                    <a:cubicBezTo>
                      <a:pt x="107136" y="356425"/>
                      <a:pt x="115659" y="364958"/>
                      <a:pt x="126182" y="364958"/>
                    </a:cubicBezTo>
                    <a:lnTo>
                      <a:pt x="369025" y="364958"/>
                    </a:lnTo>
                    <a:cubicBezTo>
                      <a:pt x="379548" y="364958"/>
                      <a:pt x="388071" y="356425"/>
                      <a:pt x="388071" y="345890"/>
                    </a:cubicBezTo>
                    <a:lnTo>
                      <a:pt x="388071" y="297027"/>
                    </a:lnTo>
                    <a:cubicBezTo>
                      <a:pt x="388071" y="286492"/>
                      <a:pt x="379548" y="277959"/>
                      <a:pt x="369025" y="277959"/>
                    </a:cubicBezTo>
                    <a:close/>
                    <a:moveTo>
                      <a:pt x="471450" y="176783"/>
                    </a:moveTo>
                    <a:cubicBezTo>
                      <a:pt x="478034" y="176783"/>
                      <a:pt x="483378" y="182120"/>
                      <a:pt x="483378" y="188696"/>
                    </a:cubicBezTo>
                    <a:lnTo>
                      <a:pt x="483378" y="283994"/>
                    </a:lnTo>
                    <a:cubicBezTo>
                      <a:pt x="483378" y="290570"/>
                      <a:pt x="478034" y="295907"/>
                      <a:pt x="471450" y="295907"/>
                    </a:cubicBezTo>
                    <a:cubicBezTo>
                      <a:pt x="464865" y="295907"/>
                      <a:pt x="459521" y="290570"/>
                      <a:pt x="459521" y="283994"/>
                    </a:cubicBezTo>
                    <a:lnTo>
                      <a:pt x="459521" y="188696"/>
                    </a:lnTo>
                    <a:cubicBezTo>
                      <a:pt x="459521" y="182120"/>
                      <a:pt x="464865" y="176783"/>
                      <a:pt x="471450" y="176783"/>
                    </a:cubicBezTo>
                    <a:close/>
                    <a:moveTo>
                      <a:pt x="23808" y="176783"/>
                    </a:moveTo>
                    <a:cubicBezTo>
                      <a:pt x="30379" y="176783"/>
                      <a:pt x="35712" y="182120"/>
                      <a:pt x="35712" y="188696"/>
                    </a:cubicBezTo>
                    <a:lnTo>
                      <a:pt x="35712" y="283994"/>
                    </a:lnTo>
                    <a:cubicBezTo>
                      <a:pt x="35712" y="290570"/>
                      <a:pt x="30379" y="295907"/>
                      <a:pt x="23808" y="295907"/>
                    </a:cubicBezTo>
                    <a:cubicBezTo>
                      <a:pt x="17237" y="295907"/>
                      <a:pt x="11904" y="290570"/>
                      <a:pt x="11904" y="283994"/>
                    </a:cubicBezTo>
                    <a:lnTo>
                      <a:pt x="11904" y="188696"/>
                    </a:lnTo>
                    <a:cubicBezTo>
                      <a:pt x="11904" y="182120"/>
                      <a:pt x="17237" y="176783"/>
                      <a:pt x="23808" y="176783"/>
                    </a:cubicBezTo>
                    <a:close/>
                    <a:moveTo>
                      <a:pt x="471450" y="170823"/>
                    </a:moveTo>
                    <a:cubicBezTo>
                      <a:pt x="461566" y="170823"/>
                      <a:pt x="453544" y="178822"/>
                      <a:pt x="453544" y="188679"/>
                    </a:cubicBezTo>
                    <a:lnTo>
                      <a:pt x="453544" y="283911"/>
                    </a:lnTo>
                    <a:cubicBezTo>
                      <a:pt x="453544" y="293768"/>
                      <a:pt x="461566" y="301767"/>
                      <a:pt x="471450" y="301767"/>
                    </a:cubicBezTo>
                    <a:cubicBezTo>
                      <a:pt x="481333" y="301767"/>
                      <a:pt x="489355" y="293768"/>
                      <a:pt x="489355" y="283911"/>
                    </a:cubicBezTo>
                    <a:lnTo>
                      <a:pt x="489355" y="188679"/>
                    </a:lnTo>
                    <a:cubicBezTo>
                      <a:pt x="489355" y="178822"/>
                      <a:pt x="481333" y="170823"/>
                      <a:pt x="471450" y="170823"/>
                    </a:cubicBezTo>
                    <a:close/>
                    <a:moveTo>
                      <a:pt x="23808" y="170823"/>
                    </a:moveTo>
                    <a:cubicBezTo>
                      <a:pt x="13951" y="170823"/>
                      <a:pt x="5952" y="178822"/>
                      <a:pt x="5952" y="188679"/>
                    </a:cubicBezTo>
                    <a:lnTo>
                      <a:pt x="5952" y="283911"/>
                    </a:lnTo>
                    <a:cubicBezTo>
                      <a:pt x="5952" y="293768"/>
                      <a:pt x="13951" y="301767"/>
                      <a:pt x="23808" y="301767"/>
                    </a:cubicBezTo>
                    <a:cubicBezTo>
                      <a:pt x="33665" y="301767"/>
                      <a:pt x="41664" y="293768"/>
                      <a:pt x="41664" y="283911"/>
                    </a:cubicBezTo>
                    <a:lnTo>
                      <a:pt x="41664" y="188679"/>
                    </a:lnTo>
                    <a:cubicBezTo>
                      <a:pt x="41664" y="178822"/>
                      <a:pt x="33665" y="170823"/>
                      <a:pt x="23808" y="170823"/>
                    </a:cubicBezTo>
                    <a:close/>
                    <a:moveTo>
                      <a:pt x="471450" y="164871"/>
                    </a:moveTo>
                    <a:cubicBezTo>
                      <a:pt x="484619" y="164919"/>
                      <a:pt x="495259" y="175544"/>
                      <a:pt x="495307" y="188696"/>
                    </a:cubicBezTo>
                    <a:lnTo>
                      <a:pt x="495307" y="283994"/>
                    </a:lnTo>
                    <a:cubicBezTo>
                      <a:pt x="495307" y="297146"/>
                      <a:pt x="484619" y="307819"/>
                      <a:pt x="471450" y="307819"/>
                    </a:cubicBezTo>
                    <a:cubicBezTo>
                      <a:pt x="458280" y="307819"/>
                      <a:pt x="447592" y="297146"/>
                      <a:pt x="447592" y="283994"/>
                    </a:cubicBezTo>
                    <a:lnTo>
                      <a:pt x="447592" y="188696"/>
                    </a:lnTo>
                    <a:cubicBezTo>
                      <a:pt x="447640" y="175544"/>
                      <a:pt x="458280" y="164919"/>
                      <a:pt x="471450" y="164871"/>
                    </a:cubicBezTo>
                    <a:close/>
                    <a:moveTo>
                      <a:pt x="23808" y="164871"/>
                    </a:moveTo>
                    <a:cubicBezTo>
                      <a:pt x="36950" y="164919"/>
                      <a:pt x="47568" y="175544"/>
                      <a:pt x="47616" y="188696"/>
                    </a:cubicBezTo>
                    <a:lnTo>
                      <a:pt x="47616" y="283994"/>
                    </a:lnTo>
                    <a:cubicBezTo>
                      <a:pt x="47616" y="297146"/>
                      <a:pt x="36950" y="307819"/>
                      <a:pt x="23808" y="307819"/>
                    </a:cubicBezTo>
                    <a:cubicBezTo>
                      <a:pt x="10666" y="307819"/>
                      <a:pt x="0" y="297146"/>
                      <a:pt x="0" y="283994"/>
                    </a:cubicBezTo>
                    <a:lnTo>
                      <a:pt x="0" y="188696"/>
                    </a:lnTo>
                    <a:cubicBezTo>
                      <a:pt x="48" y="175544"/>
                      <a:pt x="10666" y="164919"/>
                      <a:pt x="23808" y="164871"/>
                    </a:cubicBezTo>
                    <a:close/>
                    <a:moveTo>
                      <a:pt x="334515" y="135119"/>
                    </a:moveTo>
                    <a:cubicBezTo>
                      <a:pt x="311521" y="135167"/>
                      <a:pt x="292907" y="153797"/>
                      <a:pt x="292860" y="176811"/>
                    </a:cubicBezTo>
                    <a:cubicBezTo>
                      <a:pt x="292860" y="193679"/>
                      <a:pt x="303000" y="208879"/>
                      <a:pt x="318567" y="215311"/>
                    </a:cubicBezTo>
                    <a:cubicBezTo>
                      <a:pt x="334134" y="221792"/>
                      <a:pt x="352034" y="218218"/>
                      <a:pt x="363983" y="206306"/>
                    </a:cubicBezTo>
                    <a:cubicBezTo>
                      <a:pt x="375885" y="194346"/>
                      <a:pt x="379455" y="176430"/>
                      <a:pt x="372981" y="160849"/>
                    </a:cubicBezTo>
                    <a:cubicBezTo>
                      <a:pt x="366554" y="145268"/>
                      <a:pt x="351368" y="135119"/>
                      <a:pt x="334515" y="135119"/>
                    </a:cubicBezTo>
                    <a:close/>
                    <a:moveTo>
                      <a:pt x="160716" y="135119"/>
                    </a:moveTo>
                    <a:cubicBezTo>
                      <a:pt x="137722" y="135167"/>
                      <a:pt x="119108" y="153797"/>
                      <a:pt x="119061" y="176811"/>
                    </a:cubicBezTo>
                    <a:cubicBezTo>
                      <a:pt x="119061" y="193679"/>
                      <a:pt x="129201" y="208879"/>
                      <a:pt x="144768" y="215311"/>
                    </a:cubicBezTo>
                    <a:cubicBezTo>
                      <a:pt x="160335" y="221792"/>
                      <a:pt x="178235" y="218218"/>
                      <a:pt x="190184" y="206306"/>
                    </a:cubicBezTo>
                    <a:cubicBezTo>
                      <a:pt x="202086" y="194346"/>
                      <a:pt x="205656" y="176430"/>
                      <a:pt x="199182" y="160849"/>
                    </a:cubicBezTo>
                    <a:cubicBezTo>
                      <a:pt x="192755" y="145268"/>
                      <a:pt x="177569" y="135119"/>
                      <a:pt x="160716" y="135119"/>
                    </a:cubicBezTo>
                    <a:close/>
                    <a:moveTo>
                      <a:pt x="325214" y="130062"/>
                    </a:moveTo>
                    <a:cubicBezTo>
                      <a:pt x="334262" y="128258"/>
                      <a:pt x="343834" y="129080"/>
                      <a:pt x="352738" y="132770"/>
                    </a:cubicBezTo>
                    <a:cubicBezTo>
                      <a:pt x="370501" y="140151"/>
                      <a:pt x="382120" y="157533"/>
                      <a:pt x="382120" y="176771"/>
                    </a:cubicBezTo>
                    <a:cubicBezTo>
                      <a:pt x="382072" y="203057"/>
                      <a:pt x="360786" y="224343"/>
                      <a:pt x="334500" y="224391"/>
                    </a:cubicBezTo>
                    <a:cubicBezTo>
                      <a:pt x="315262" y="224391"/>
                      <a:pt x="297880" y="212772"/>
                      <a:pt x="290499" y="195009"/>
                    </a:cubicBezTo>
                    <a:cubicBezTo>
                      <a:pt x="283118" y="177200"/>
                      <a:pt x="287213" y="156723"/>
                      <a:pt x="300833" y="143104"/>
                    </a:cubicBezTo>
                    <a:cubicBezTo>
                      <a:pt x="307643" y="136294"/>
                      <a:pt x="316167" y="131865"/>
                      <a:pt x="325214" y="130062"/>
                    </a:cubicBezTo>
                    <a:close/>
                    <a:moveTo>
                      <a:pt x="151415" y="130062"/>
                    </a:moveTo>
                    <a:cubicBezTo>
                      <a:pt x="160463" y="128258"/>
                      <a:pt x="170035" y="129080"/>
                      <a:pt x="178939" y="132770"/>
                    </a:cubicBezTo>
                    <a:cubicBezTo>
                      <a:pt x="196702" y="140151"/>
                      <a:pt x="208321" y="157533"/>
                      <a:pt x="208321" y="176771"/>
                    </a:cubicBezTo>
                    <a:cubicBezTo>
                      <a:pt x="208273" y="203057"/>
                      <a:pt x="186987" y="224343"/>
                      <a:pt x="160701" y="224391"/>
                    </a:cubicBezTo>
                    <a:cubicBezTo>
                      <a:pt x="141463" y="224391"/>
                      <a:pt x="124081" y="212772"/>
                      <a:pt x="116700" y="195009"/>
                    </a:cubicBezTo>
                    <a:cubicBezTo>
                      <a:pt x="109319" y="177200"/>
                      <a:pt x="113414" y="156723"/>
                      <a:pt x="127034" y="143104"/>
                    </a:cubicBezTo>
                    <a:cubicBezTo>
                      <a:pt x="133844" y="136294"/>
                      <a:pt x="142368" y="131865"/>
                      <a:pt x="151415" y="130062"/>
                    </a:cubicBezTo>
                    <a:close/>
                    <a:moveTo>
                      <a:pt x="334515" y="123207"/>
                    </a:moveTo>
                    <a:cubicBezTo>
                      <a:pt x="312854" y="123207"/>
                      <a:pt x="293336" y="136263"/>
                      <a:pt x="285052" y="156275"/>
                    </a:cubicBezTo>
                    <a:cubicBezTo>
                      <a:pt x="276769" y="176335"/>
                      <a:pt x="281339" y="199397"/>
                      <a:pt x="296668" y="214692"/>
                    </a:cubicBezTo>
                    <a:cubicBezTo>
                      <a:pt x="311950" y="230035"/>
                      <a:pt x="334991" y="234609"/>
                      <a:pt x="355033" y="226318"/>
                    </a:cubicBezTo>
                    <a:cubicBezTo>
                      <a:pt x="375028" y="218027"/>
                      <a:pt x="388072" y="198491"/>
                      <a:pt x="388072" y="176811"/>
                    </a:cubicBezTo>
                    <a:cubicBezTo>
                      <a:pt x="388072" y="147222"/>
                      <a:pt x="364079" y="123207"/>
                      <a:pt x="334515" y="123207"/>
                    </a:cubicBezTo>
                    <a:close/>
                    <a:moveTo>
                      <a:pt x="160716" y="123207"/>
                    </a:moveTo>
                    <a:cubicBezTo>
                      <a:pt x="139055" y="123207"/>
                      <a:pt x="119537" y="136263"/>
                      <a:pt x="111253" y="156275"/>
                    </a:cubicBezTo>
                    <a:cubicBezTo>
                      <a:pt x="102970" y="176335"/>
                      <a:pt x="107540" y="199397"/>
                      <a:pt x="122869" y="214692"/>
                    </a:cubicBezTo>
                    <a:cubicBezTo>
                      <a:pt x="138151" y="230035"/>
                      <a:pt x="161192" y="234609"/>
                      <a:pt x="181234" y="226318"/>
                    </a:cubicBezTo>
                    <a:cubicBezTo>
                      <a:pt x="201229" y="218027"/>
                      <a:pt x="214273" y="198491"/>
                      <a:pt x="214273" y="176811"/>
                    </a:cubicBezTo>
                    <a:cubicBezTo>
                      <a:pt x="214273" y="147222"/>
                      <a:pt x="190280" y="123207"/>
                      <a:pt x="160716" y="123207"/>
                    </a:cubicBezTo>
                    <a:close/>
                    <a:moveTo>
                      <a:pt x="97613" y="59524"/>
                    </a:moveTo>
                    <a:lnTo>
                      <a:pt x="397594" y="59524"/>
                    </a:lnTo>
                    <a:cubicBezTo>
                      <a:pt x="412069" y="59524"/>
                      <a:pt x="423783" y="71241"/>
                      <a:pt x="423783" y="85721"/>
                    </a:cubicBezTo>
                    <a:lnTo>
                      <a:pt x="423783" y="386373"/>
                    </a:lnTo>
                    <a:cubicBezTo>
                      <a:pt x="423783" y="400853"/>
                      <a:pt x="412069" y="412570"/>
                      <a:pt x="397594" y="412570"/>
                    </a:cubicBezTo>
                    <a:lnTo>
                      <a:pt x="97613" y="412570"/>
                    </a:lnTo>
                    <a:cubicBezTo>
                      <a:pt x="83138" y="412570"/>
                      <a:pt x="71424" y="400853"/>
                      <a:pt x="71424" y="386373"/>
                    </a:cubicBezTo>
                    <a:lnTo>
                      <a:pt x="71424" y="85721"/>
                    </a:lnTo>
                    <a:cubicBezTo>
                      <a:pt x="71424" y="71241"/>
                      <a:pt x="83138" y="59524"/>
                      <a:pt x="97613" y="59524"/>
                    </a:cubicBezTo>
                    <a:close/>
                    <a:moveTo>
                      <a:pt x="386881" y="47616"/>
                    </a:moveTo>
                    <a:lnTo>
                      <a:pt x="397594" y="47616"/>
                    </a:lnTo>
                    <a:cubicBezTo>
                      <a:pt x="418640" y="47616"/>
                      <a:pt x="435687" y="64668"/>
                      <a:pt x="435687" y="85721"/>
                    </a:cubicBezTo>
                    <a:lnTo>
                      <a:pt x="435687" y="386373"/>
                    </a:lnTo>
                    <a:cubicBezTo>
                      <a:pt x="435687" y="407426"/>
                      <a:pt x="418640" y="424478"/>
                      <a:pt x="397594" y="424478"/>
                    </a:cubicBezTo>
                    <a:lnTo>
                      <a:pt x="386881" y="424478"/>
                    </a:lnTo>
                    <a:lnTo>
                      <a:pt x="386881" y="412574"/>
                    </a:lnTo>
                    <a:lnTo>
                      <a:pt x="423784" y="412574"/>
                    </a:lnTo>
                    <a:lnTo>
                      <a:pt x="423784" y="59520"/>
                    </a:lnTo>
                    <a:lnTo>
                      <a:pt x="386881" y="59520"/>
                    </a:lnTo>
                    <a:close/>
                    <a:moveTo>
                      <a:pt x="97613" y="47616"/>
                    </a:moveTo>
                    <a:lnTo>
                      <a:pt x="108327" y="47616"/>
                    </a:lnTo>
                    <a:lnTo>
                      <a:pt x="108327" y="59520"/>
                    </a:lnTo>
                    <a:lnTo>
                      <a:pt x="70829" y="59520"/>
                    </a:lnTo>
                    <a:lnTo>
                      <a:pt x="70829" y="412574"/>
                    </a:lnTo>
                    <a:lnTo>
                      <a:pt x="108327" y="412574"/>
                    </a:lnTo>
                    <a:lnTo>
                      <a:pt x="108327" y="424478"/>
                    </a:lnTo>
                    <a:lnTo>
                      <a:pt x="97613" y="424478"/>
                    </a:lnTo>
                    <a:cubicBezTo>
                      <a:pt x="76567" y="424478"/>
                      <a:pt x="59520" y="407426"/>
                      <a:pt x="59520" y="386373"/>
                    </a:cubicBezTo>
                    <a:lnTo>
                      <a:pt x="59520" y="85721"/>
                    </a:lnTo>
                    <a:cubicBezTo>
                      <a:pt x="59520" y="64668"/>
                      <a:pt x="76567" y="47616"/>
                      <a:pt x="97613" y="47616"/>
                    </a:cubicBezTo>
                    <a:close/>
                    <a:moveTo>
                      <a:pt x="127373" y="11904"/>
                    </a:moveTo>
                    <a:lnTo>
                      <a:pt x="367835" y="11904"/>
                    </a:lnTo>
                    <a:cubicBezTo>
                      <a:pt x="371787" y="11904"/>
                      <a:pt x="374977" y="15094"/>
                      <a:pt x="374977" y="19046"/>
                    </a:cubicBezTo>
                    <a:lnTo>
                      <a:pt x="374977" y="47616"/>
                    </a:lnTo>
                    <a:lnTo>
                      <a:pt x="380929" y="47616"/>
                    </a:lnTo>
                    <a:lnTo>
                      <a:pt x="380929" y="53568"/>
                    </a:lnTo>
                    <a:lnTo>
                      <a:pt x="114279" y="53568"/>
                    </a:lnTo>
                    <a:lnTo>
                      <a:pt x="114279" y="47616"/>
                    </a:lnTo>
                    <a:lnTo>
                      <a:pt x="120231" y="47616"/>
                    </a:lnTo>
                    <a:lnTo>
                      <a:pt x="120231" y="19046"/>
                    </a:lnTo>
                    <a:cubicBezTo>
                      <a:pt x="120231" y="15094"/>
                      <a:pt x="123421" y="11904"/>
                      <a:pt x="127373" y="11904"/>
                    </a:cubicBezTo>
                    <a:close/>
                    <a:moveTo>
                      <a:pt x="127373" y="0"/>
                    </a:moveTo>
                    <a:lnTo>
                      <a:pt x="367835" y="0"/>
                    </a:lnTo>
                    <a:cubicBezTo>
                      <a:pt x="378358" y="0"/>
                      <a:pt x="386881" y="8523"/>
                      <a:pt x="386881" y="19046"/>
                    </a:cubicBezTo>
                    <a:lnTo>
                      <a:pt x="386881" y="47616"/>
                    </a:lnTo>
                    <a:lnTo>
                      <a:pt x="380929" y="47616"/>
                    </a:lnTo>
                    <a:lnTo>
                      <a:pt x="380929" y="19046"/>
                    </a:lnTo>
                    <a:cubicBezTo>
                      <a:pt x="380929" y="11809"/>
                      <a:pt x="375072" y="5952"/>
                      <a:pt x="367835" y="5952"/>
                    </a:cubicBezTo>
                    <a:lnTo>
                      <a:pt x="127373" y="5952"/>
                    </a:lnTo>
                    <a:cubicBezTo>
                      <a:pt x="120136" y="5952"/>
                      <a:pt x="114279" y="11809"/>
                      <a:pt x="114279" y="19046"/>
                    </a:cubicBezTo>
                    <a:lnTo>
                      <a:pt x="114279" y="47616"/>
                    </a:lnTo>
                    <a:lnTo>
                      <a:pt x="108327" y="47616"/>
                    </a:lnTo>
                    <a:lnTo>
                      <a:pt x="108327" y="19046"/>
                    </a:lnTo>
                    <a:cubicBezTo>
                      <a:pt x="108327" y="8523"/>
                      <a:pt x="116850" y="0"/>
                      <a:pt x="127373" y="0"/>
                    </a:cubicBezTo>
                    <a:close/>
                  </a:path>
                </a:pathLst>
              </a:custGeom>
              <a:solidFill>
                <a:srgbClr val="173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CE2A78BF-7381-4962-A6F6-4787A243E236}"/>
                  </a:ext>
                </a:extLst>
              </p:cNvPr>
              <p:cNvGrpSpPr/>
              <p:nvPr/>
            </p:nvGrpSpPr>
            <p:grpSpPr>
              <a:xfrm>
                <a:off x="5762105" y="5135045"/>
                <a:ext cx="1009934" cy="925532"/>
                <a:chOff x="5299464" y="5757193"/>
                <a:chExt cx="1009934" cy="925532"/>
              </a:xfrm>
            </p:grpSpPr>
            <p:sp>
              <p:nvSpPr>
                <p:cNvPr id="13" name="male-brain_40488">
                  <a:extLst>
                    <a:ext uri="{FF2B5EF4-FFF2-40B4-BE49-F238E27FC236}">
                      <a16:creationId xmlns:a16="http://schemas.microsoft.com/office/drawing/2014/main" id="{C527FD87-EE9A-444A-93D1-793630A2D9C9}"/>
                    </a:ext>
                  </a:extLst>
                </p:cNvPr>
                <p:cNvSpPr/>
                <p:nvPr/>
              </p:nvSpPr>
              <p:spPr>
                <a:xfrm>
                  <a:off x="5585452" y="5757193"/>
                  <a:ext cx="437958" cy="487954"/>
                </a:xfrm>
                <a:custGeom>
                  <a:avLst/>
                  <a:gdLst>
                    <a:gd name="T0" fmla="*/ 4288 w 6640"/>
                    <a:gd name="T1" fmla="*/ 329 h 7409"/>
                    <a:gd name="T2" fmla="*/ 200 w 6640"/>
                    <a:gd name="T3" fmla="*/ 4625 h 7409"/>
                    <a:gd name="T4" fmla="*/ 616 w 6640"/>
                    <a:gd name="T5" fmla="*/ 5386 h 7409"/>
                    <a:gd name="T6" fmla="*/ 734 w 6640"/>
                    <a:gd name="T7" fmla="*/ 5779 h 7409"/>
                    <a:gd name="T8" fmla="*/ 1734 w 6640"/>
                    <a:gd name="T9" fmla="*/ 6847 h 7409"/>
                    <a:gd name="T10" fmla="*/ 2683 w 6640"/>
                    <a:gd name="T11" fmla="*/ 7409 h 7409"/>
                    <a:gd name="T12" fmla="*/ 5101 w 6640"/>
                    <a:gd name="T13" fmla="*/ 5672 h 7409"/>
                    <a:gd name="T14" fmla="*/ 5423 w 6640"/>
                    <a:gd name="T15" fmla="*/ 3446 h 7409"/>
                    <a:gd name="T16" fmla="*/ 4414 w 6640"/>
                    <a:gd name="T17" fmla="*/ 3324 h 7409"/>
                    <a:gd name="T18" fmla="*/ 5423 w 6640"/>
                    <a:gd name="T19" fmla="*/ 3045 h 7409"/>
                    <a:gd name="T20" fmla="*/ 5391 w 6640"/>
                    <a:gd name="T21" fmla="*/ 1033 h 7409"/>
                    <a:gd name="T22" fmla="*/ 5391 w 6640"/>
                    <a:gd name="T23" fmla="*/ 2015 h 7409"/>
                    <a:gd name="T24" fmla="*/ 5102 w 6640"/>
                    <a:gd name="T25" fmla="*/ 1736 h 7409"/>
                    <a:gd name="T26" fmla="*/ 5246 w 6640"/>
                    <a:gd name="T27" fmla="*/ 1170 h 7409"/>
                    <a:gd name="T28" fmla="*/ 5102 w 6640"/>
                    <a:gd name="T29" fmla="*/ 785 h 7409"/>
                    <a:gd name="T30" fmla="*/ 4802 w 6640"/>
                    <a:gd name="T31" fmla="*/ 1956 h 7409"/>
                    <a:gd name="T32" fmla="*/ 4649 w 6640"/>
                    <a:gd name="T33" fmla="*/ 1428 h 7409"/>
                    <a:gd name="T34" fmla="*/ 4585 w 6640"/>
                    <a:gd name="T35" fmla="*/ 702 h 7409"/>
                    <a:gd name="T36" fmla="*/ 3354 w 6640"/>
                    <a:gd name="T37" fmla="*/ 1315 h 7409"/>
                    <a:gd name="T38" fmla="*/ 4028 w 6640"/>
                    <a:gd name="T39" fmla="*/ 682 h 7409"/>
                    <a:gd name="T40" fmla="*/ 4141 w 6640"/>
                    <a:gd name="T41" fmla="*/ 1139 h 7409"/>
                    <a:gd name="T42" fmla="*/ 4471 w 6640"/>
                    <a:gd name="T43" fmla="*/ 1529 h 7409"/>
                    <a:gd name="T44" fmla="*/ 4368 w 6640"/>
                    <a:gd name="T45" fmla="*/ 2139 h 7409"/>
                    <a:gd name="T46" fmla="*/ 3727 w 6640"/>
                    <a:gd name="T47" fmla="*/ 2067 h 7409"/>
                    <a:gd name="T48" fmla="*/ 3489 w 6640"/>
                    <a:gd name="T49" fmla="*/ 2377 h 7409"/>
                    <a:gd name="T50" fmla="*/ 2750 w 6640"/>
                    <a:gd name="T51" fmla="*/ 2196 h 7409"/>
                    <a:gd name="T52" fmla="*/ 3190 w 6640"/>
                    <a:gd name="T53" fmla="*/ 1963 h 7409"/>
                    <a:gd name="T54" fmla="*/ 3097 w 6640"/>
                    <a:gd name="T55" fmla="*/ 1705 h 7409"/>
                    <a:gd name="T56" fmla="*/ 3727 w 6640"/>
                    <a:gd name="T57" fmla="*/ 1705 h 7409"/>
                    <a:gd name="T58" fmla="*/ 3354 w 6640"/>
                    <a:gd name="T59" fmla="*/ 1315 h 7409"/>
                    <a:gd name="T60" fmla="*/ 2787 w 6640"/>
                    <a:gd name="T61" fmla="*/ 1550 h 7409"/>
                    <a:gd name="T62" fmla="*/ 2440 w 6640"/>
                    <a:gd name="T63" fmla="*/ 1074 h 7409"/>
                    <a:gd name="T64" fmla="*/ 3175 w 6640"/>
                    <a:gd name="T65" fmla="*/ 1235 h 7409"/>
                    <a:gd name="T66" fmla="*/ 3014 w 6640"/>
                    <a:gd name="T67" fmla="*/ 1447 h 7409"/>
                    <a:gd name="T68" fmla="*/ 2094 w 6640"/>
                    <a:gd name="T69" fmla="*/ 2067 h 7409"/>
                    <a:gd name="T70" fmla="*/ 2108 w 6640"/>
                    <a:gd name="T71" fmla="*/ 2196 h 7409"/>
                    <a:gd name="T72" fmla="*/ 3115 w 6640"/>
                    <a:gd name="T73" fmla="*/ 2587 h 7409"/>
                    <a:gd name="T74" fmla="*/ 2108 w 6640"/>
                    <a:gd name="T75" fmla="*/ 2196 h 7409"/>
                    <a:gd name="T76" fmla="*/ 2931 w 6640"/>
                    <a:gd name="T77" fmla="*/ 2759 h 7409"/>
                    <a:gd name="T78" fmla="*/ 3655 w 6640"/>
                    <a:gd name="T79" fmla="*/ 2862 h 7409"/>
                    <a:gd name="T80" fmla="*/ 4016 w 6640"/>
                    <a:gd name="T81" fmla="*/ 2805 h 7409"/>
                    <a:gd name="T82" fmla="*/ 3634 w 6640"/>
                    <a:gd name="T83" fmla="*/ 2366 h 7409"/>
                    <a:gd name="T84" fmla="*/ 4802 w 6640"/>
                    <a:gd name="T85" fmla="*/ 2067 h 7409"/>
                    <a:gd name="T86" fmla="*/ 5929 w 6640"/>
                    <a:gd name="T87" fmla="*/ 1808 h 7409"/>
                    <a:gd name="T88" fmla="*/ 5495 w 6640"/>
                    <a:gd name="T89" fmla="*/ 2387 h 7409"/>
                    <a:gd name="T90" fmla="*/ 5712 w 6640"/>
                    <a:gd name="T91" fmla="*/ 2749 h 7409"/>
                    <a:gd name="T92" fmla="*/ 5526 w 6640"/>
                    <a:gd name="T93" fmla="*/ 2470 h 7409"/>
                    <a:gd name="T94" fmla="*/ 6138 w 6640"/>
                    <a:gd name="T95" fmla="*/ 3026 h 7409"/>
                    <a:gd name="T96" fmla="*/ 5246 w 6640"/>
                    <a:gd name="T97" fmla="*/ 2790 h 7409"/>
                    <a:gd name="T98" fmla="*/ 4547 w 6640"/>
                    <a:gd name="T99" fmla="*/ 2928 h 7409"/>
                    <a:gd name="T100" fmla="*/ 4218 w 6640"/>
                    <a:gd name="T101" fmla="*/ 2649 h 7409"/>
                    <a:gd name="T102" fmla="*/ 4244 w 6640"/>
                    <a:gd name="T103" fmla="*/ 3328 h 7409"/>
                    <a:gd name="T104" fmla="*/ 2931 w 6640"/>
                    <a:gd name="T105" fmla="*/ 3110 h 7409"/>
                    <a:gd name="T106" fmla="*/ 3943 w 6640"/>
                    <a:gd name="T107" fmla="*/ 3514 h 7409"/>
                    <a:gd name="T108" fmla="*/ 4813 w 6640"/>
                    <a:gd name="T109" fmla="*/ 3953 h 7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40" h="7409">
                      <a:moveTo>
                        <a:pt x="6399" y="2506"/>
                      </a:moveTo>
                      <a:cubicBezTo>
                        <a:pt x="6277" y="1909"/>
                        <a:pt x="6355" y="659"/>
                        <a:pt x="4288" y="329"/>
                      </a:cubicBezTo>
                      <a:cubicBezTo>
                        <a:pt x="2221" y="0"/>
                        <a:pt x="359" y="1048"/>
                        <a:pt x="827" y="3340"/>
                      </a:cubicBezTo>
                      <a:cubicBezTo>
                        <a:pt x="827" y="3758"/>
                        <a:pt x="0" y="4406"/>
                        <a:pt x="200" y="4625"/>
                      </a:cubicBezTo>
                      <a:cubicBezTo>
                        <a:pt x="399" y="4845"/>
                        <a:pt x="737" y="4853"/>
                        <a:pt x="737" y="4853"/>
                      </a:cubicBezTo>
                      <a:cubicBezTo>
                        <a:pt x="737" y="4853"/>
                        <a:pt x="517" y="5271"/>
                        <a:pt x="616" y="5386"/>
                      </a:cubicBezTo>
                      <a:cubicBezTo>
                        <a:pt x="715" y="5502"/>
                        <a:pt x="990" y="5452"/>
                        <a:pt x="990" y="5452"/>
                      </a:cubicBezTo>
                      <a:cubicBezTo>
                        <a:pt x="990" y="5452"/>
                        <a:pt x="734" y="5636"/>
                        <a:pt x="734" y="5779"/>
                      </a:cubicBezTo>
                      <a:cubicBezTo>
                        <a:pt x="734" y="5922"/>
                        <a:pt x="1166" y="6112"/>
                        <a:pt x="1166" y="6112"/>
                      </a:cubicBezTo>
                      <a:cubicBezTo>
                        <a:pt x="1166" y="6112"/>
                        <a:pt x="1086" y="6902"/>
                        <a:pt x="1734" y="6847"/>
                      </a:cubicBezTo>
                      <a:cubicBezTo>
                        <a:pt x="2382" y="6793"/>
                        <a:pt x="2491" y="6610"/>
                        <a:pt x="2491" y="6610"/>
                      </a:cubicBezTo>
                      <a:lnTo>
                        <a:pt x="2683" y="7409"/>
                      </a:lnTo>
                      <a:lnTo>
                        <a:pt x="5189" y="7409"/>
                      </a:lnTo>
                      <a:lnTo>
                        <a:pt x="5101" y="5672"/>
                      </a:lnTo>
                      <a:cubicBezTo>
                        <a:pt x="5101" y="5672"/>
                        <a:pt x="6640" y="4001"/>
                        <a:pt x="6399" y="2506"/>
                      </a:cubicBezTo>
                      <a:close/>
                      <a:moveTo>
                        <a:pt x="5423" y="3446"/>
                      </a:moveTo>
                      <a:lnTo>
                        <a:pt x="4725" y="3603"/>
                      </a:lnTo>
                      <a:lnTo>
                        <a:pt x="4414" y="3324"/>
                      </a:lnTo>
                      <a:lnTo>
                        <a:pt x="4524" y="3045"/>
                      </a:lnTo>
                      <a:lnTo>
                        <a:pt x="5423" y="3045"/>
                      </a:lnTo>
                      <a:lnTo>
                        <a:pt x="5423" y="3446"/>
                      </a:lnTo>
                      <a:close/>
                      <a:moveTo>
                        <a:pt x="5391" y="1033"/>
                      </a:moveTo>
                      <a:lnTo>
                        <a:pt x="5908" y="1581"/>
                      </a:lnTo>
                      <a:lnTo>
                        <a:pt x="5391" y="2015"/>
                      </a:lnTo>
                      <a:lnTo>
                        <a:pt x="5102" y="2015"/>
                      </a:lnTo>
                      <a:lnTo>
                        <a:pt x="5102" y="1736"/>
                      </a:lnTo>
                      <a:lnTo>
                        <a:pt x="5267" y="1524"/>
                      </a:lnTo>
                      <a:lnTo>
                        <a:pt x="5246" y="1170"/>
                      </a:lnTo>
                      <a:lnTo>
                        <a:pt x="5391" y="1033"/>
                      </a:lnTo>
                      <a:close/>
                      <a:moveTo>
                        <a:pt x="5102" y="785"/>
                      </a:moveTo>
                      <a:lnTo>
                        <a:pt x="5071" y="1553"/>
                      </a:lnTo>
                      <a:lnTo>
                        <a:pt x="4802" y="1956"/>
                      </a:lnTo>
                      <a:lnTo>
                        <a:pt x="4626" y="1891"/>
                      </a:lnTo>
                      <a:lnTo>
                        <a:pt x="4649" y="1428"/>
                      </a:lnTo>
                      <a:lnTo>
                        <a:pt x="4197" y="1286"/>
                      </a:lnTo>
                      <a:lnTo>
                        <a:pt x="4585" y="702"/>
                      </a:lnTo>
                      <a:lnTo>
                        <a:pt x="5102" y="785"/>
                      </a:lnTo>
                      <a:close/>
                      <a:moveTo>
                        <a:pt x="3354" y="1315"/>
                      </a:moveTo>
                      <a:lnTo>
                        <a:pt x="3362" y="676"/>
                      </a:lnTo>
                      <a:lnTo>
                        <a:pt x="4028" y="682"/>
                      </a:lnTo>
                      <a:lnTo>
                        <a:pt x="4342" y="821"/>
                      </a:lnTo>
                      <a:lnTo>
                        <a:pt x="4141" y="1139"/>
                      </a:lnTo>
                      <a:lnTo>
                        <a:pt x="3975" y="1374"/>
                      </a:lnTo>
                      <a:lnTo>
                        <a:pt x="4471" y="1529"/>
                      </a:lnTo>
                      <a:lnTo>
                        <a:pt x="4471" y="1850"/>
                      </a:lnTo>
                      <a:lnTo>
                        <a:pt x="4368" y="2139"/>
                      </a:lnTo>
                      <a:lnTo>
                        <a:pt x="3727" y="2180"/>
                      </a:lnTo>
                      <a:lnTo>
                        <a:pt x="3727" y="2067"/>
                      </a:lnTo>
                      <a:lnTo>
                        <a:pt x="3607" y="2015"/>
                      </a:lnTo>
                      <a:lnTo>
                        <a:pt x="3489" y="2377"/>
                      </a:lnTo>
                      <a:lnTo>
                        <a:pt x="3175" y="2501"/>
                      </a:lnTo>
                      <a:lnTo>
                        <a:pt x="2750" y="2196"/>
                      </a:lnTo>
                      <a:lnTo>
                        <a:pt x="2931" y="1876"/>
                      </a:lnTo>
                      <a:lnTo>
                        <a:pt x="3190" y="1963"/>
                      </a:lnTo>
                      <a:lnTo>
                        <a:pt x="3233" y="1808"/>
                      </a:lnTo>
                      <a:lnTo>
                        <a:pt x="3097" y="1705"/>
                      </a:lnTo>
                      <a:lnTo>
                        <a:pt x="3191" y="1524"/>
                      </a:lnTo>
                      <a:lnTo>
                        <a:pt x="3727" y="1705"/>
                      </a:lnTo>
                      <a:lnTo>
                        <a:pt x="3887" y="1632"/>
                      </a:lnTo>
                      <a:lnTo>
                        <a:pt x="3354" y="1315"/>
                      </a:lnTo>
                      <a:close/>
                      <a:moveTo>
                        <a:pt x="2156" y="1550"/>
                      </a:moveTo>
                      <a:lnTo>
                        <a:pt x="2787" y="1550"/>
                      </a:lnTo>
                      <a:lnTo>
                        <a:pt x="2291" y="1333"/>
                      </a:lnTo>
                      <a:lnTo>
                        <a:pt x="2440" y="1074"/>
                      </a:lnTo>
                      <a:lnTo>
                        <a:pt x="3175" y="789"/>
                      </a:lnTo>
                      <a:lnTo>
                        <a:pt x="3175" y="1235"/>
                      </a:lnTo>
                      <a:lnTo>
                        <a:pt x="2673" y="1241"/>
                      </a:lnTo>
                      <a:lnTo>
                        <a:pt x="3014" y="1447"/>
                      </a:lnTo>
                      <a:lnTo>
                        <a:pt x="2693" y="2067"/>
                      </a:lnTo>
                      <a:lnTo>
                        <a:pt x="2094" y="2067"/>
                      </a:lnTo>
                      <a:cubicBezTo>
                        <a:pt x="2094" y="2067"/>
                        <a:pt x="2125" y="1550"/>
                        <a:pt x="2156" y="1550"/>
                      </a:cubicBezTo>
                      <a:close/>
                      <a:moveTo>
                        <a:pt x="2108" y="2196"/>
                      </a:moveTo>
                      <a:lnTo>
                        <a:pt x="2547" y="2196"/>
                      </a:lnTo>
                      <a:lnTo>
                        <a:pt x="3115" y="2587"/>
                      </a:lnTo>
                      <a:lnTo>
                        <a:pt x="2753" y="2731"/>
                      </a:lnTo>
                      <a:lnTo>
                        <a:pt x="2108" y="2196"/>
                      </a:lnTo>
                      <a:close/>
                      <a:moveTo>
                        <a:pt x="2931" y="3110"/>
                      </a:moveTo>
                      <a:lnTo>
                        <a:pt x="2931" y="2759"/>
                      </a:lnTo>
                      <a:lnTo>
                        <a:pt x="3138" y="2645"/>
                      </a:lnTo>
                      <a:lnTo>
                        <a:pt x="3655" y="2862"/>
                      </a:lnTo>
                      <a:lnTo>
                        <a:pt x="3975" y="2966"/>
                      </a:lnTo>
                      <a:lnTo>
                        <a:pt x="4016" y="2805"/>
                      </a:lnTo>
                      <a:lnTo>
                        <a:pt x="3603" y="2645"/>
                      </a:lnTo>
                      <a:lnTo>
                        <a:pt x="3634" y="2366"/>
                      </a:lnTo>
                      <a:lnTo>
                        <a:pt x="4254" y="2387"/>
                      </a:lnTo>
                      <a:lnTo>
                        <a:pt x="4802" y="2067"/>
                      </a:lnTo>
                      <a:lnTo>
                        <a:pt x="5350" y="2232"/>
                      </a:lnTo>
                      <a:lnTo>
                        <a:pt x="5929" y="1808"/>
                      </a:lnTo>
                      <a:lnTo>
                        <a:pt x="6239" y="2335"/>
                      </a:lnTo>
                      <a:lnTo>
                        <a:pt x="5495" y="2387"/>
                      </a:lnTo>
                      <a:lnTo>
                        <a:pt x="5371" y="2707"/>
                      </a:lnTo>
                      <a:lnTo>
                        <a:pt x="5712" y="2749"/>
                      </a:lnTo>
                      <a:lnTo>
                        <a:pt x="5474" y="2635"/>
                      </a:lnTo>
                      <a:lnTo>
                        <a:pt x="5526" y="2470"/>
                      </a:lnTo>
                      <a:lnTo>
                        <a:pt x="6190" y="2448"/>
                      </a:lnTo>
                      <a:lnTo>
                        <a:pt x="6138" y="3026"/>
                      </a:lnTo>
                      <a:lnTo>
                        <a:pt x="5524" y="3029"/>
                      </a:lnTo>
                      <a:lnTo>
                        <a:pt x="5246" y="2790"/>
                      </a:lnTo>
                      <a:lnTo>
                        <a:pt x="4853" y="2940"/>
                      </a:lnTo>
                      <a:lnTo>
                        <a:pt x="4547" y="2928"/>
                      </a:lnTo>
                      <a:lnTo>
                        <a:pt x="4812" y="2676"/>
                      </a:lnTo>
                      <a:lnTo>
                        <a:pt x="4218" y="2649"/>
                      </a:lnTo>
                      <a:lnTo>
                        <a:pt x="4430" y="2914"/>
                      </a:lnTo>
                      <a:lnTo>
                        <a:pt x="4244" y="3328"/>
                      </a:lnTo>
                      <a:lnTo>
                        <a:pt x="3252" y="3328"/>
                      </a:lnTo>
                      <a:lnTo>
                        <a:pt x="2931" y="3110"/>
                      </a:lnTo>
                      <a:close/>
                      <a:moveTo>
                        <a:pt x="4503" y="4098"/>
                      </a:moveTo>
                      <a:lnTo>
                        <a:pt x="3943" y="3514"/>
                      </a:lnTo>
                      <a:cubicBezTo>
                        <a:pt x="4015" y="3514"/>
                        <a:pt x="4336" y="3420"/>
                        <a:pt x="4336" y="3420"/>
                      </a:cubicBezTo>
                      <a:lnTo>
                        <a:pt x="4813" y="3953"/>
                      </a:lnTo>
                      <a:lnTo>
                        <a:pt x="4503" y="4098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56A88240-2275-4656-AC5C-D3C516C156D4}"/>
                    </a:ext>
                  </a:extLst>
                </p:cNvPr>
                <p:cNvSpPr txBox="1"/>
                <p:nvPr/>
              </p:nvSpPr>
              <p:spPr>
                <a:xfrm>
                  <a:off x="5299464" y="6387135"/>
                  <a:ext cx="1009934" cy="2955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sub-policy</a:t>
                  </a:r>
                  <a:endParaRPr lang="zh-CN" altLang="en-US" dirty="0"/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221E5CCC-DA4D-457F-AF90-2C15CAB5AB74}"/>
                  </a:ext>
                </a:extLst>
              </p:cNvPr>
              <p:cNvGrpSpPr/>
              <p:nvPr/>
            </p:nvGrpSpPr>
            <p:grpSpPr>
              <a:xfrm>
                <a:off x="2437379" y="5160234"/>
                <a:ext cx="1009934" cy="925530"/>
                <a:chOff x="3473331" y="5757195"/>
                <a:chExt cx="1009934" cy="925530"/>
              </a:xfrm>
            </p:grpSpPr>
            <p:sp>
              <p:nvSpPr>
                <p:cNvPr id="12" name="male-brain_40488">
                  <a:extLst>
                    <a:ext uri="{FF2B5EF4-FFF2-40B4-BE49-F238E27FC236}">
                      <a16:creationId xmlns:a16="http://schemas.microsoft.com/office/drawing/2014/main" id="{ECB8CD9E-2F91-4259-ABB3-9CF06F0E7A21}"/>
                    </a:ext>
                  </a:extLst>
                </p:cNvPr>
                <p:cNvSpPr/>
                <p:nvPr/>
              </p:nvSpPr>
              <p:spPr>
                <a:xfrm>
                  <a:off x="3759319" y="5757195"/>
                  <a:ext cx="437958" cy="487954"/>
                </a:xfrm>
                <a:custGeom>
                  <a:avLst/>
                  <a:gdLst>
                    <a:gd name="T0" fmla="*/ 4288 w 6640"/>
                    <a:gd name="T1" fmla="*/ 329 h 7409"/>
                    <a:gd name="T2" fmla="*/ 200 w 6640"/>
                    <a:gd name="T3" fmla="*/ 4625 h 7409"/>
                    <a:gd name="T4" fmla="*/ 616 w 6640"/>
                    <a:gd name="T5" fmla="*/ 5386 h 7409"/>
                    <a:gd name="T6" fmla="*/ 734 w 6640"/>
                    <a:gd name="T7" fmla="*/ 5779 h 7409"/>
                    <a:gd name="T8" fmla="*/ 1734 w 6640"/>
                    <a:gd name="T9" fmla="*/ 6847 h 7409"/>
                    <a:gd name="T10" fmla="*/ 2683 w 6640"/>
                    <a:gd name="T11" fmla="*/ 7409 h 7409"/>
                    <a:gd name="T12" fmla="*/ 5101 w 6640"/>
                    <a:gd name="T13" fmla="*/ 5672 h 7409"/>
                    <a:gd name="T14" fmla="*/ 5423 w 6640"/>
                    <a:gd name="T15" fmla="*/ 3446 h 7409"/>
                    <a:gd name="T16" fmla="*/ 4414 w 6640"/>
                    <a:gd name="T17" fmla="*/ 3324 h 7409"/>
                    <a:gd name="T18" fmla="*/ 5423 w 6640"/>
                    <a:gd name="T19" fmla="*/ 3045 h 7409"/>
                    <a:gd name="T20" fmla="*/ 5391 w 6640"/>
                    <a:gd name="T21" fmla="*/ 1033 h 7409"/>
                    <a:gd name="T22" fmla="*/ 5391 w 6640"/>
                    <a:gd name="T23" fmla="*/ 2015 h 7409"/>
                    <a:gd name="T24" fmla="*/ 5102 w 6640"/>
                    <a:gd name="T25" fmla="*/ 1736 h 7409"/>
                    <a:gd name="T26" fmla="*/ 5246 w 6640"/>
                    <a:gd name="T27" fmla="*/ 1170 h 7409"/>
                    <a:gd name="T28" fmla="*/ 5102 w 6640"/>
                    <a:gd name="T29" fmla="*/ 785 h 7409"/>
                    <a:gd name="T30" fmla="*/ 4802 w 6640"/>
                    <a:gd name="T31" fmla="*/ 1956 h 7409"/>
                    <a:gd name="T32" fmla="*/ 4649 w 6640"/>
                    <a:gd name="T33" fmla="*/ 1428 h 7409"/>
                    <a:gd name="T34" fmla="*/ 4585 w 6640"/>
                    <a:gd name="T35" fmla="*/ 702 h 7409"/>
                    <a:gd name="T36" fmla="*/ 3354 w 6640"/>
                    <a:gd name="T37" fmla="*/ 1315 h 7409"/>
                    <a:gd name="T38" fmla="*/ 4028 w 6640"/>
                    <a:gd name="T39" fmla="*/ 682 h 7409"/>
                    <a:gd name="T40" fmla="*/ 4141 w 6640"/>
                    <a:gd name="T41" fmla="*/ 1139 h 7409"/>
                    <a:gd name="T42" fmla="*/ 4471 w 6640"/>
                    <a:gd name="T43" fmla="*/ 1529 h 7409"/>
                    <a:gd name="T44" fmla="*/ 4368 w 6640"/>
                    <a:gd name="T45" fmla="*/ 2139 h 7409"/>
                    <a:gd name="T46" fmla="*/ 3727 w 6640"/>
                    <a:gd name="T47" fmla="*/ 2067 h 7409"/>
                    <a:gd name="T48" fmla="*/ 3489 w 6640"/>
                    <a:gd name="T49" fmla="*/ 2377 h 7409"/>
                    <a:gd name="T50" fmla="*/ 2750 w 6640"/>
                    <a:gd name="T51" fmla="*/ 2196 h 7409"/>
                    <a:gd name="T52" fmla="*/ 3190 w 6640"/>
                    <a:gd name="T53" fmla="*/ 1963 h 7409"/>
                    <a:gd name="T54" fmla="*/ 3097 w 6640"/>
                    <a:gd name="T55" fmla="*/ 1705 h 7409"/>
                    <a:gd name="T56" fmla="*/ 3727 w 6640"/>
                    <a:gd name="T57" fmla="*/ 1705 h 7409"/>
                    <a:gd name="T58" fmla="*/ 3354 w 6640"/>
                    <a:gd name="T59" fmla="*/ 1315 h 7409"/>
                    <a:gd name="T60" fmla="*/ 2787 w 6640"/>
                    <a:gd name="T61" fmla="*/ 1550 h 7409"/>
                    <a:gd name="T62" fmla="*/ 2440 w 6640"/>
                    <a:gd name="T63" fmla="*/ 1074 h 7409"/>
                    <a:gd name="T64" fmla="*/ 3175 w 6640"/>
                    <a:gd name="T65" fmla="*/ 1235 h 7409"/>
                    <a:gd name="T66" fmla="*/ 3014 w 6640"/>
                    <a:gd name="T67" fmla="*/ 1447 h 7409"/>
                    <a:gd name="T68" fmla="*/ 2094 w 6640"/>
                    <a:gd name="T69" fmla="*/ 2067 h 7409"/>
                    <a:gd name="T70" fmla="*/ 2108 w 6640"/>
                    <a:gd name="T71" fmla="*/ 2196 h 7409"/>
                    <a:gd name="T72" fmla="*/ 3115 w 6640"/>
                    <a:gd name="T73" fmla="*/ 2587 h 7409"/>
                    <a:gd name="T74" fmla="*/ 2108 w 6640"/>
                    <a:gd name="T75" fmla="*/ 2196 h 7409"/>
                    <a:gd name="T76" fmla="*/ 2931 w 6640"/>
                    <a:gd name="T77" fmla="*/ 2759 h 7409"/>
                    <a:gd name="T78" fmla="*/ 3655 w 6640"/>
                    <a:gd name="T79" fmla="*/ 2862 h 7409"/>
                    <a:gd name="T80" fmla="*/ 4016 w 6640"/>
                    <a:gd name="T81" fmla="*/ 2805 h 7409"/>
                    <a:gd name="T82" fmla="*/ 3634 w 6640"/>
                    <a:gd name="T83" fmla="*/ 2366 h 7409"/>
                    <a:gd name="T84" fmla="*/ 4802 w 6640"/>
                    <a:gd name="T85" fmla="*/ 2067 h 7409"/>
                    <a:gd name="T86" fmla="*/ 5929 w 6640"/>
                    <a:gd name="T87" fmla="*/ 1808 h 7409"/>
                    <a:gd name="T88" fmla="*/ 5495 w 6640"/>
                    <a:gd name="T89" fmla="*/ 2387 h 7409"/>
                    <a:gd name="T90" fmla="*/ 5712 w 6640"/>
                    <a:gd name="T91" fmla="*/ 2749 h 7409"/>
                    <a:gd name="T92" fmla="*/ 5526 w 6640"/>
                    <a:gd name="T93" fmla="*/ 2470 h 7409"/>
                    <a:gd name="T94" fmla="*/ 6138 w 6640"/>
                    <a:gd name="T95" fmla="*/ 3026 h 7409"/>
                    <a:gd name="T96" fmla="*/ 5246 w 6640"/>
                    <a:gd name="T97" fmla="*/ 2790 h 7409"/>
                    <a:gd name="T98" fmla="*/ 4547 w 6640"/>
                    <a:gd name="T99" fmla="*/ 2928 h 7409"/>
                    <a:gd name="T100" fmla="*/ 4218 w 6640"/>
                    <a:gd name="T101" fmla="*/ 2649 h 7409"/>
                    <a:gd name="T102" fmla="*/ 4244 w 6640"/>
                    <a:gd name="T103" fmla="*/ 3328 h 7409"/>
                    <a:gd name="T104" fmla="*/ 2931 w 6640"/>
                    <a:gd name="T105" fmla="*/ 3110 h 7409"/>
                    <a:gd name="T106" fmla="*/ 3943 w 6640"/>
                    <a:gd name="T107" fmla="*/ 3514 h 7409"/>
                    <a:gd name="T108" fmla="*/ 4813 w 6640"/>
                    <a:gd name="T109" fmla="*/ 3953 h 7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40" h="7409">
                      <a:moveTo>
                        <a:pt x="6399" y="2506"/>
                      </a:moveTo>
                      <a:cubicBezTo>
                        <a:pt x="6277" y="1909"/>
                        <a:pt x="6355" y="659"/>
                        <a:pt x="4288" y="329"/>
                      </a:cubicBezTo>
                      <a:cubicBezTo>
                        <a:pt x="2221" y="0"/>
                        <a:pt x="359" y="1048"/>
                        <a:pt x="827" y="3340"/>
                      </a:cubicBezTo>
                      <a:cubicBezTo>
                        <a:pt x="827" y="3758"/>
                        <a:pt x="0" y="4406"/>
                        <a:pt x="200" y="4625"/>
                      </a:cubicBezTo>
                      <a:cubicBezTo>
                        <a:pt x="399" y="4845"/>
                        <a:pt x="737" y="4853"/>
                        <a:pt x="737" y="4853"/>
                      </a:cubicBezTo>
                      <a:cubicBezTo>
                        <a:pt x="737" y="4853"/>
                        <a:pt x="517" y="5271"/>
                        <a:pt x="616" y="5386"/>
                      </a:cubicBezTo>
                      <a:cubicBezTo>
                        <a:pt x="715" y="5502"/>
                        <a:pt x="990" y="5452"/>
                        <a:pt x="990" y="5452"/>
                      </a:cubicBezTo>
                      <a:cubicBezTo>
                        <a:pt x="990" y="5452"/>
                        <a:pt x="734" y="5636"/>
                        <a:pt x="734" y="5779"/>
                      </a:cubicBezTo>
                      <a:cubicBezTo>
                        <a:pt x="734" y="5922"/>
                        <a:pt x="1166" y="6112"/>
                        <a:pt x="1166" y="6112"/>
                      </a:cubicBezTo>
                      <a:cubicBezTo>
                        <a:pt x="1166" y="6112"/>
                        <a:pt x="1086" y="6902"/>
                        <a:pt x="1734" y="6847"/>
                      </a:cubicBezTo>
                      <a:cubicBezTo>
                        <a:pt x="2382" y="6793"/>
                        <a:pt x="2491" y="6610"/>
                        <a:pt x="2491" y="6610"/>
                      </a:cubicBezTo>
                      <a:lnTo>
                        <a:pt x="2683" y="7409"/>
                      </a:lnTo>
                      <a:lnTo>
                        <a:pt x="5189" y="7409"/>
                      </a:lnTo>
                      <a:lnTo>
                        <a:pt x="5101" y="5672"/>
                      </a:lnTo>
                      <a:cubicBezTo>
                        <a:pt x="5101" y="5672"/>
                        <a:pt x="6640" y="4001"/>
                        <a:pt x="6399" y="2506"/>
                      </a:cubicBezTo>
                      <a:close/>
                      <a:moveTo>
                        <a:pt x="5423" y="3446"/>
                      </a:moveTo>
                      <a:lnTo>
                        <a:pt x="4725" y="3603"/>
                      </a:lnTo>
                      <a:lnTo>
                        <a:pt x="4414" y="3324"/>
                      </a:lnTo>
                      <a:lnTo>
                        <a:pt x="4524" y="3045"/>
                      </a:lnTo>
                      <a:lnTo>
                        <a:pt x="5423" y="3045"/>
                      </a:lnTo>
                      <a:lnTo>
                        <a:pt x="5423" y="3446"/>
                      </a:lnTo>
                      <a:close/>
                      <a:moveTo>
                        <a:pt x="5391" y="1033"/>
                      </a:moveTo>
                      <a:lnTo>
                        <a:pt x="5908" y="1581"/>
                      </a:lnTo>
                      <a:lnTo>
                        <a:pt x="5391" y="2015"/>
                      </a:lnTo>
                      <a:lnTo>
                        <a:pt x="5102" y="2015"/>
                      </a:lnTo>
                      <a:lnTo>
                        <a:pt x="5102" y="1736"/>
                      </a:lnTo>
                      <a:lnTo>
                        <a:pt x="5267" y="1524"/>
                      </a:lnTo>
                      <a:lnTo>
                        <a:pt x="5246" y="1170"/>
                      </a:lnTo>
                      <a:lnTo>
                        <a:pt x="5391" y="1033"/>
                      </a:lnTo>
                      <a:close/>
                      <a:moveTo>
                        <a:pt x="5102" y="785"/>
                      </a:moveTo>
                      <a:lnTo>
                        <a:pt x="5071" y="1553"/>
                      </a:lnTo>
                      <a:lnTo>
                        <a:pt x="4802" y="1956"/>
                      </a:lnTo>
                      <a:lnTo>
                        <a:pt x="4626" y="1891"/>
                      </a:lnTo>
                      <a:lnTo>
                        <a:pt x="4649" y="1428"/>
                      </a:lnTo>
                      <a:lnTo>
                        <a:pt x="4197" y="1286"/>
                      </a:lnTo>
                      <a:lnTo>
                        <a:pt x="4585" y="702"/>
                      </a:lnTo>
                      <a:lnTo>
                        <a:pt x="5102" y="785"/>
                      </a:lnTo>
                      <a:close/>
                      <a:moveTo>
                        <a:pt x="3354" y="1315"/>
                      </a:moveTo>
                      <a:lnTo>
                        <a:pt x="3362" y="676"/>
                      </a:lnTo>
                      <a:lnTo>
                        <a:pt x="4028" y="682"/>
                      </a:lnTo>
                      <a:lnTo>
                        <a:pt x="4342" y="821"/>
                      </a:lnTo>
                      <a:lnTo>
                        <a:pt x="4141" y="1139"/>
                      </a:lnTo>
                      <a:lnTo>
                        <a:pt x="3975" y="1374"/>
                      </a:lnTo>
                      <a:lnTo>
                        <a:pt x="4471" y="1529"/>
                      </a:lnTo>
                      <a:lnTo>
                        <a:pt x="4471" y="1850"/>
                      </a:lnTo>
                      <a:lnTo>
                        <a:pt x="4368" y="2139"/>
                      </a:lnTo>
                      <a:lnTo>
                        <a:pt x="3727" y="2180"/>
                      </a:lnTo>
                      <a:lnTo>
                        <a:pt x="3727" y="2067"/>
                      </a:lnTo>
                      <a:lnTo>
                        <a:pt x="3607" y="2015"/>
                      </a:lnTo>
                      <a:lnTo>
                        <a:pt x="3489" y="2377"/>
                      </a:lnTo>
                      <a:lnTo>
                        <a:pt x="3175" y="2501"/>
                      </a:lnTo>
                      <a:lnTo>
                        <a:pt x="2750" y="2196"/>
                      </a:lnTo>
                      <a:lnTo>
                        <a:pt x="2931" y="1876"/>
                      </a:lnTo>
                      <a:lnTo>
                        <a:pt x="3190" y="1963"/>
                      </a:lnTo>
                      <a:lnTo>
                        <a:pt x="3233" y="1808"/>
                      </a:lnTo>
                      <a:lnTo>
                        <a:pt x="3097" y="1705"/>
                      </a:lnTo>
                      <a:lnTo>
                        <a:pt x="3191" y="1524"/>
                      </a:lnTo>
                      <a:lnTo>
                        <a:pt x="3727" y="1705"/>
                      </a:lnTo>
                      <a:lnTo>
                        <a:pt x="3887" y="1632"/>
                      </a:lnTo>
                      <a:lnTo>
                        <a:pt x="3354" y="1315"/>
                      </a:lnTo>
                      <a:close/>
                      <a:moveTo>
                        <a:pt x="2156" y="1550"/>
                      </a:moveTo>
                      <a:lnTo>
                        <a:pt x="2787" y="1550"/>
                      </a:lnTo>
                      <a:lnTo>
                        <a:pt x="2291" y="1333"/>
                      </a:lnTo>
                      <a:lnTo>
                        <a:pt x="2440" y="1074"/>
                      </a:lnTo>
                      <a:lnTo>
                        <a:pt x="3175" y="789"/>
                      </a:lnTo>
                      <a:lnTo>
                        <a:pt x="3175" y="1235"/>
                      </a:lnTo>
                      <a:lnTo>
                        <a:pt x="2673" y="1241"/>
                      </a:lnTo>
                      <a:lnTo>
                        <a:pt x="3014" y="1447"/>
                      </a:lnTo>
                      <a:lnTo>
                        <a:pt x="2693" y="2067"/>
                      </a:lnTo>
                      <a:lnTo>
                        <a:pt x="2094" y="2067"/>
                      </a:lnTo>
                      <a:cubicBezTo>
                        <a:pt x="2094" y="2067"/>
                        <a:pt x="2125" y="1550"/>
                        <a:pt x="2156" y="1550"/>
                      </a:cubicBezTo>
                      <a:close/>
                      <a:moveTo>
                        <a:pt x="2108" y="2196"/>
                      </a:moveTo>
                      <a:lnTo>
                        <a:pt x="2547" y="2196"/>
                      </a:lnTo>
                      <a:lnTo>
                        <a:pt x="3115" y="2587"/>
                      </a:lnTo>
                      <a:lnTo>
                        <a:pt x="2753" y="2731"/>
                      </a:lnTo>
                      <a:lnTo>
                        <a:pt x="2108" y="2196"/>
                      </a:lnTo>
                      <a:close/>
                      <a:moveTo>
                        <a:pt x="2931" y="3110"/>
                      </a:moveTo>
                      <a:lnTo>
                        <a:pt x="2931" y="2759"/>
                      </a:lnTo>
                      <a:lnTo>
                        <a:pt x="3138" y="2645"/>
                      </a:lnTo>
                      <a:lnTo>
                        <a:pt x="3655" y="2862"/>
                      </a:lnTo>
                      <a:lnTo>
                        <a:pt x="3975" y="2966"/>
                      </a:lnTo>
                      <a:lnTo>
                        <a:pt x="4016" y="2805"/>
                      </a:lnTo>
                      <a:lnTo>
                        <a:pt x="3603" y="2645"/>
                      </a:lnTo>
                      <a:lnTo>
                        <a:pt x="3634" y="2366"/>
                      </a:lnTo>
                      <a:lnTo>
                        <a:pt x="4254" y="2387"/>
                      </a:lnTo>
                      <a:lnTo>
                        <a:pt x="4802" y="2067"/>
                      </a:lnTo>
                      <a:lnTo>
                        <a:pt x="5350" y="2232"/>
                      </a:lnTo>
                      <a:lnTo>
                        <a:pt x="5929" y="1808"/>
                      </a:lnTo>
                      <a:lnTo>
                        <a:pt x="6239" y="2335"/>
                      </a:lnTo>
                      <a:lnTo>
                        <a:pt x="5495" y="2387"/>
                      </a:lnTo>
                      <a:lnTo>
                        <a:pt x="5371" y="2707"/>
                      </a:lnTo>
                      <a:lnTo>
                        <a:pt x="5712" y="2749"/>
                      </a:lnTo>
                      <a:lnTo>
                        <a:pt x="5474" y="2635"/>
                      </a:lnTo>
                      <a:lnTo>
                        <a:pt x="5526" y="2470"/>
                      </a:lnTo>
                      <a:lnTo>
                        <a:pt x="6190" y="2448"/>
                      </a:lnTo>
                      <a:lnTo>
                        <a:pt x="6138" y="3026"/>
                      </a:lnTo>
                      <a:lnTo>
                        <a:pt x="5524" y="3029"/>
                      </a:lnTo>
                      <a:lnTo>
                        <a:pt x="5246" y="2790"/>
                      </a:lnTo>
                      <a:lnTo>
                        <a:pt x="4853" y="2940"/>
                      </a:lnTo>
                      <a:lnTo>
                        <a:pt x="4547" y="2928"/>
                      </a:lnTo>
                      <a:lnTo>
                        <a:pt x="4812" y="2676"/>
                      </a:lnTo>
                      <a:lnTo>
                        <a:pt x="4218" y="2649"/>
                      </a:lnTo>
                      <a:lnTo>
                        <a:pt x="4430" y="2914"/>
                      </a:lnTo>
                      <a:lnTo>
                        <a:pt x="4244" y="3328"/>
                      </a:lnTo>
                      <a:lnTo>
                        <a:pt x="3252" y="3328"/>
                      </a:lnTo>
                      <a:lnTo>
                        <a:pt x="2931" y="3110"/>
                      </a:lnTo>
                      <a:close/>
                      <a:moveTo>
                        <a:pt x="4503" y="4098"/>
                      </a:moveTo>
                      <a:lnTo>
                        <a:pt x="3943" y="3514"/>
                      </a:lnTo>
                      <a:cubicBezTo>
                        <a:pt x="4015" y="3514"/>
                        <a:pt x="4336" y="3420"/>
                        <a:pt x="4336" y="3420"/>
                      </a:cubicBezTo>
                      <a:lnTo>
                        <a:pt x="4813" y="3953"/>
                      </a:lnTo>
                      <a:lnTo>
                        <a:pt x="4503" y="4098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E9F39C8-3F84-4DF4-8663-1578028148B9}"/>
                    </a:ext>
                  </a:extLst>
                </p:cNvPr>
                <p:cNvSpPr txBox="1"/>
                <p:nvPr/>
              </p:nvSpPr>
              <p:spPr>
                <a:xfrm>
                  <a:off x="3473331" y="6387135"/>
                  <a:ext cx="1009934" cy="2955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sub-policy</a:t>
                  </a:r>
                  <a:endParaRPr lang="zh-CN" altLang="en-US" dirty="0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B005EE1B-8523-4456-9602-26AC45634406}"/>
                  </a:ext>
                </a:extLst>
              </p:cNvPr>
              <p:cNvGrpSpPr/>
              <p:nvPr/>
            </p:nvGrpSpPr>
            <p:grpSpPr>
              <a:xfrm>
                <a:off x="9326114" y="5109857"/>
                <a:ext cx="1009934" cy="925532"/>
                <a:chOff x="7019250" y="5757193"/>
                <a:chExt cx="1009934" cy="925532"/>
              </a:xfrm>
            </p:grpSpPr>
            <p:sp>
              <p:nvSpPr>
                <p:cNvPr id="14" name="male-brain_40488">
                  <a:extLst>
                    <a:ext uri="{FF2B5EF4-FFF2-40B4-BE49-F238E27FC236}">
                      <a16:creationId xmlns:a16="http://schemas.microsoft.com/office/drawing/2014/main" id="{E91C48D1-A0F5-4627-9C9F-1EBA3D9BD57F}"/>
                    </a:ext>
                  </a:extLst>
                </p:cNvPr>
                <p:cNvSpPr/>
                <p:nvPr/>
              </p:nvSpPr>
              <p:spPr>
                <a:xfrm>
                  <a:off x="7305238" y="5757193"/>
                  <a:ext cx="437958" cy="487954"/>
                </a:xfrm>
                <a:custGeom>
                  <a:avLst/>
                  <a:gdLst>
                    <a:gd name="T0" fmla="*/ 4288 w 6640"/>
                    <a:gd name="T1" fmla="*/ 329 h 7409"/>
                    <a:gd name="T2" fmla="*/ 200 w 6640"/>
                    <a:gd name="T3" fmla="*/ 4625 h 7409"/>
                    <a:gd name="T4" fmla="*/ 616 w 6640"/>
                    <a:gd name="T5" fmla="*/ 5386 h 7409"/>
                    <a:gd name="T6" fmla="*/ 734 w 6640"/>
                    <a:gd name="T7" fmla="*/ 5779 h 7409"/>
                    <a:gd name="T8" fmla="*/ 1734 w 6640"/>
                    <a:gd name="T9" fmla="*/ 6847 h 7409"/>
                    <a:gd name="T10" fmla="*/ 2683 w 6640"/>
                    <a:gd name="T11" fmla="*/ 7409 h 7409"/>
                    <a:gd name="T12" fmla="*/ 5101 w 6640"/>
                    <a:gd name="T13" fmla="*/ 5672 h 7409"/>
                    <a:gd name="T14" fmla="*/ 5423 w 6640"/>
                    <a:gd name="T15" fmla="*/ 3446 h 7409"/>
                    <a:gd name="T16" fmla="*/ 4414 w 6640"/>
                    <a:gd name="T17" fmla="*/ 3324 h 7409"/>
                    <a:gd name="T18" fmla="*/ 5423 w 6640"/>
                    <a:gd name="T19" fmla="*/ 3045 h 7409"/>
                    <a:gd name="T20" fmla="*/ 5391 w 6640"/>
                    <a:gd name="T21" fmla="*/ 1033 h 7409"/>
                    <a:gd name="T22" fmla="*/ 5391 w 6640"/>
                    <a:gd name="T23" fmla="*/ 2015 h 7409"/>
                    <a:gd name="T24" fmla="*/ 5102 w 6640"/>
                    <a:gd name="T25" fmla="*/ 1736 h 7409"/>
                    <a:gd name="T26" fmla="*/ 5246 w 6640"/>
                    <a:gd name="T27" fmla="*/ 1170 h 7409"/>
                    <a:gd name="T28" fmla="*/ 5102 w 6640"/>
                    <a:gd name="T29" fmla="*/ 785 h 7409"/>
                    <a:gd name="T30" fmla="*/ 4802 w 6640"/>
                    <a:gd name="T31" fmla="*/ 1956 h 7409"/>
                    <a:gd name="T32" fmla="*/ 4649 w 6640"/>
                    <a:gd name="T33" fmla="*/ 1428 h 7409"/>
                    <a:gd name="T34" fmla="*/ 4585 w 6640"/>
                    <a:gd name="T35" fmla="*/ 702 h 7409"/>
                    <a:gd name="T36" fmla="*/ 3354 w 6640"/>
                    <a:gd name="T37" fmla="*/ 1315 h 7409"/>
                    <a:gd name="T38" fmla="*/ 4028 w 6640"/>
                    <a:gd name="T39" fmla="*/ 682 h 7409"/>
                    <a:gd name="T40" fmla="*/ 4141 w 6640"/>
                    <a:gd name="T41" fmla="*/ 1139 h 7409"/>
                    <a:gd name="T42" fmla="*/ 4471 w 6640"/>
                    <a:gd name="T43" fmla="*/ 1529 h 7409"/>
                    <a:gd name="T44" fmla="*/ 4368 w 6640"/>
                    <a:gd name="T45" fmla="*/ 2139 h 7409"/>
                    <a:gd name="T46" fmla="*/ 3727 w 6640"/>
                    <a:gd name="T47" fmla="*/ 2067 h 7409"/>
                    <a:gd name="T48" fmla="*/ 3489 w 6640"/>
                    <a:gd name="T49" fmla="*/ 2377 h 7409"/>
                    <a:gd name="T50" fmla="*/ 2750 w 6640"/>
                    <a:gd name="T51" fmla="*/ 2196 h 7409"/>
                    <a:gd name="T52" fmla="*/ 3190 w 6640"/>
                    <a:gd name="T53" fmla="*/ 1963 h 7409"/>
                    <a:gd name="T54" fmla="*/ 3097 w 6640"/>
                    <a:gd name="T55" fmla="*/ 1705 h 7409"/>
                    <a:gd name="T56" fmla="*/ 3727 w 6640"/>
                    <a:gd name="T57" fmla="*/ 1705 h 7409"/>
                    <a:gd name="T58" fmla="*/ 3354 w 6640"/>
                    <a:gd name="T59" fmla="*/ 1315 h 7409"/>
                    <a:gd name="T60" fmla="*/ 2787 w 6640"/>
                    <a:gd name="T61" fmla="*/ 1550 h 7409"/>
                    <a:gd name="T62" fmla="*/ 2440 w 6640"/>
                    <a:gd name="T63" fmla="*/ 1074 h 7409"/>
                    <a:gd name="T64" fmla="*/ 3175 w 6640"/>
                    <a:gd name="T65" fmla="*/ 1235 h 7409"/>
                    <a:gd name="T66" fmla="*/ 3014 w 6640"/>
                    <a:gd name="T67" fmla="*/ 1447 h 7409"/>
                    <a:gd name="T68" fmla="*/ 2094 w 6640"/>
                    <a:gd name="T69" fmla="*/ 2067 h 7409"/>
                    <a:gd name="T70" fmla="*/ 2108 w 6640"/>
                    <a:gd name="T71" fmla="*/ 2196 h 7409"/>
                    <a:gd name="T72" fmla="*/ 3115 w 6640"/>
                    <a:gd name="T73" fmla="*/ 2587 h 7409"/>
                    <a:gd name="T74" fmla="*/ 2108 w 6640"/>
                    <a:gd name="T75" fmla="*/ 2196 h 7409"/>
                    <a:gd name="T76" fmla="*/ 2931 w 6640"/>
                    <a:gd name="T77" fmla="*/ 2759 h 7409"/>
                    <a:gd name="T78" fmla="*/ 3655 w 6640"/>
                    <a:gd name="T79" fmla="*/ 2862 h 7409"/>
                    <a:gd name="T80" fmla="*/ 4016 w 6640"/>
                    <a:gd name="T81" fmla="*/ 2805 h 7409"/>
                    <a:gd name="T82" fmla="*/ 3634 w 6640"/>
                    <a:gd name="T83" fmla="*/ 2366 h 7409"/>
                    <a:gd name="T84" fmla="*/ 4802 w 6640"/>
                    <a:gd name="T85" fmla="*/ 2067 h 7409"/>
                    <a:gd name="T86" fmla="*/ 5929 w 6640"/>
                    <a:gd name="T87" fmla="*/ 1808 h 7409"/>
                    <a:gd name="T88" fmla="*/ 5495 w 6640"/>
                    <a:gd name="T89" fmla="*/ 2387 h 7409"/>
                    <a:gd name="T90" fmla="*/ 5712 w 6640"/>
                    <a:gd name="T91" fmla="*/ 2749 h 7409"/>
                    <a:gd name="T92" fmla="*/ 5526 w 6640"/>
                    <a:gd name="T93" fmla="*/ 2470 h 7409"/>
                    <a:gd name="T94" fmla="*/ 6138 w 6640"/>
                    <a:gd name="T95" fmla="*/ 3026 h 7409"/>
                    <a:gd name="T96" fmla="*/ 5246 w 6640"/>
                    <a:gd name="T97" fmla="*/ 2790 h 7409"/>
                    <a:gd name="T98" fmla="*/ 4547 w 6640"/>
                    <a:gd name="T99" fmla="*/ 2928 h 7409"/>
                    <a:gd name="T100" fmla="*/ 4218 w 6640"/>
                    <a:gd name="T101" fmla="*/ 2649 h 7409"/>
                    <a:gd name="T102" fmla="*/ 4244 w 6640"/>
                    <a:gd name="T103" fmla="*/ 3328 h 7409"/>
                    <a:gd name="T104" fmla="*/ 2931 w 6640"/>
                    <a:gd name="T105" fmla="*/ 3110 h 7409"/>
                    <a:gd name="T106" fmla="*/ 3943 w 6640"/>
                    <a:gd name="T107" fmla="*/ 3514 h 7409"/>
                    <a:gd name="T108" fmla="*/ 4813 w 6640"/>
                    <a:gd name="T109" fmla="*/ 3953 h 7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40" h="7409">
                      <a:moveTo>
                        <a:pt x="6399" y="2506"/>
                      </a:moveTo>
                      <a:cubicBezTo>
                        <a:pt x="6277" y="1909"/>
                        <a:pt x="6355" y="659"/>
                        <a:pt x="4288" y="329"/>
                      </a:cubicBezTo>
                      <a:cubicBezTo>
                        <a:pt x="2221" y="0"/>
                        <a:pt x="359" y="1048"/>
                        <a:pt x="827" y="3340"/>
                      </a:cubicBezTo>
                      <a:cubicBezTo>
                        <a:pt x="827" y="3758"/>
                        <a:pt x="0" y="4406"/>
                        <a:pt x="200" y="4625"/>
                      </a:cubicBezTo>
                      <a:cubicBezTo>
                        <a:pt x="399" y="4845"/>
                        <a:pt x="737" y="4853"/>
                        <a:pt x="737" y="4853"/>
                      </a:cubicBezTo>
                      <a:cubicBezTo>
                        <a:pt x="737" y="4853"/>
                        <a:pt x="517" y="5271"/>
                        <a:pt x="616" y="5386"/>
                      </a:cubicBezTo>
                      <a:cubicBezTo>
                        <a:pt x="715" y="5502"/>
                        <a:pt x="990" y="5452"/>
                        <a:pt x="990" y="5452"/>
                      </a:cubicBezTo>
                      <a:cubicBezTo>
                        <a:pt x="990" y="5452"/>
                        <a:pt x="734" y="5636"/>
                        <a:pt x="734" y="5779"/>
                      </a:cubicBezTo>
                      <a:cubicBezTo>
                        <a:pt x="734" y="5922"/>
                        <a:pt x="1166" y="6112"/>
                        <a:pt x="1166" y="6112"/>
                      </a:cubicBezTo>
                      <a:cubicBezTo>
                        <a:pt x="1166" y="6112"/>
                        <a:pt x="1086" y="6902"/>
                        <a:pt x="1734" y="6847"/>
                      </a:cubicBezTo>
                      <a:cubicBezTo>
                        <a:pt x="2382" y="6793"/>
                        <a:pt x="2491" y="6610"/>
                        <a:pt x="2491" y="6610"/>
                      </a:cubicBezTo>
                      <a:lnTo>
                        <a:pt x="2683" y="7409"/>
                      </a:lnTo>
                      <a:lnTo>
                        <a:pt x="5189" y="7409"/>
                      </a:lnTo>
                      <a:lnTo>
                        <a:pt x="5101" y="5672"/>
                      </a:lnTo>
                      <a:cubicBezTo>
                        <a:pt x="5101" y="5672"/>
                        <a:pt x="6640" y="4001"/>
                        <a:pt x="6399" y="2506"/>
                      </a:cubicBezTo>
                      <a:close/>
                      <a:moveTo>
                        <a:pt x="5423" y="3446"/>
                      </a:moveTo>
                      <a:lnTo>
                        <a:pt x="4725" y="3603"/>
                      </a:lnTo>
                      <a:lnTo>
                        <a:pt x="4414" y="3324"/>
                      </a:lnTo>
                      <a:lnTo>
                        <a:pt x="4524" y="3045"/>
                      </a:lnTo>
                      <a:lnTo>
                        <a:pt x="5423" y="3045"/>
                      </a:lnTo>
                      <a:lnTo>
                        <a:pt x="5423" y="3446"/>
                      </a:lnTo>
                      <a:close/>
                      <a:moveTo>
                        <a:pt x="5391" y="1033"/>
                      </a:moveTo>
                      <a:lnTo>
                        <a:pt x="5908" y="1581"/>
                      </a:lnTo>
                      <a:lnTo>
                        <a:pt x="5391" y="2015"/>
                      </a:lnTo>
                      <a:lnTo>
                        <a:pt x="5102" y="2015"/>
                      </a:lnTo>
                      <a:lnTo>
                        <a:pt x="5102" y="1736"/>
                      </a:lnTo>
                      <a:lnTo>
                        <a:pt x="5267" y="1524"/>
                      </a:lnTo>
                      <a:lnTo>
                        <a:pt x="5246" y="1170"/>
                      </a:lnTo>
                      <a:lnTo>
                        <a:pt x="5391" y="1033"/>
                      </a:lnTo>
                      <a:close/>
                      <a:moveTo>
                        <a:pt x="5102" y="785"/>
                      </a:moveTo>
                      <a:lnTo>
                        <a:pt x="5071" y="1553"/>
                      </a:lnTo>
                      <a:lnTo>
                        <a:pt x="4802" y="1956"/>
                      </a:lnTo>
                      <a:lnTo>
                        <a:pt x="4626" y="1891"/>
                      </a:lnTo>
                      <a:lnTo>
                        <a:pt x="4649" y="1428"/>
                      </a:lnTo>
                      <a:lnTo>
                        <a:pt x="4197" y="1286"/>
                      </a:lnTo>
                      <a:lnTo>
                        <a:pt x="4585" y="702"/>
                      </a:lnTo>
                      <a:lnTo>
                        <a:pt x="5102" y="785"/>
                      </a:lnTo>
                      <a:close/>
                      <a:moveTo>
                        <a:pt x="3354" y="1315"/>
                      </a:moveTo>
                      <a:lnTo>
                        <a:pt x="3362" y="676"/>
                      </a:lnTo>
                      <a:lnTo>
                        <a:pt x="4028" y="682"/>
                      </a:lnTo>
                      <a:lnTo>
                        <a:pt x="4342" y="821"/>
                      </a:lnTo>
                      <a:lnTo>
                        <a:pt x="4141" y="1139"/>
                      </a:lnTo>
                      <a:lnTo>
                        <a:pt x="3975" y="1374"/>
                      </a:lnTo>
                      <a:lnTo>
                        <a:pt x="4471" y="1529"/>
                      </a:lnTo>
                      <a:lnTo>
                        <a:pt x="4471" y="1850"/>
                      </a:lnTo>
                      <a:lnTo>
                        <a:pt x="4368" y="2139"/>
                      </a:lnTo>
                      <a:lnTo>
                        <a:pt x="3727" y="2180"/>
                      </a:lnTo>
                      <a:lnTo>
                        <a:pt x="3727" y="2067"/>
                      </a:lnTo>
                      <a:lnTo>
                        <a:pt x="3607" y="2015"/>
                      </a:lnTo>
                      <a:lnTo>
                        <a:pt x="3489" y="2377"/>
                      </a:lnTo>
                      <a:lnTo>
                        <a:pt x="3175" y="2501"/>
                      </a:lnTo>
                      <a:lnTo>
                        <a:pt x="2750" y="2196"/>
                      </a:lnTo>
                      <a:lnTo>
                        <a:pt x="2931" y="1876"/>
                      </a:lnTo>
                      <a:lnTo>
                        <a:pt x="3190" y="1963"/>
                      </a:lnTo>
                      <a:lnTo>
                        <a:pt x="3233" y="1808"/>
                      </a:lnTo>
                      <a:lnTo>
                        <a:pt x="3097" y="1705"/>
                      </a:lnTo>
                      <a:lnTo>
                        <a:pt x="3191" y="1524"/>
                      </a:lnTo>
                      <a:lnTo>
                        <a:pt x="3727" y="1705"/>
                      </a:lnTo>
                      <a:lnTo>
                        <a:pt x="3887" y="1632"/>
                      </a:lnTo>
                      <a:lnTo>
                        <a:pt x="3354" y="1315"/>
                      </a:lnTo>
                      <a:close/>
                      <a:moveTo>
                        <a:pt x="2156" y="1550"/>
                      </a:moveTo>
                      <a:lnTo>
                        <a:pt x="2787" y="1550"/>
                      </a:lnTo>
                      <a:lnTo>
                        <a:pt x="2291" y="1333"/>
                      </a:lnTo>
                      <a:lnTo>
                        <a:pt x="2440" y="1074"/>
                      </a:lnTo>
                      <a:lnTo>
                        <a:pt x="3175" y="789"/>
                      </a:lnTo>
                      <a:lnTo>
                        <a:pt x="3175" y="1235"/>
                      </a:lnTo>
                      <a:lnTo>
                        <a:pt x="2673" y="1241"/>
                      </a:lnTo>
                      <a:lnTo>
                        <a:pt x="3014" y="1447"/>
                      </a:lnTo>
                      <a:lnTo>
                        <a:pt x="2693" y="2067"/>
                      </a:lnTo>
                      <a:lnTo>
                        <a:pt x="2094" y="2067"/>
                      </a:lnTo>
                      <a:cubicBezTo>
                        <a:pt x="2094" y="2067"/>
                        <a:pt x="2125" y="1550"/>
                        <a:pt x="2156" y="1550"/>
                      </a:cubicBezTo>
                      <a:close/>
                      <a:moveTo>
                        <a:pt x="2108" y="2196"/>
                      </a:moveTo>
                      <a:lnTo>
                        <a:pt x="2547" y="2196"/>
                      </a:lnTo>
                      <a:lnTo>
                        <a:pt x="3115" y="2587"/>
                      </a:lnTo>
                      <a:lnTo>
                        <a:pt x="2753" y="2731"/>
                      </a:lnTo>
                      <a:lnTo>
                        <a:pt x="2108" y="2196"/>
                      </a:lnTo>
                      <a:close/>
                      <a:moveTo>
                        <a:pt x="2931" y="3110"/>
                      </a:moveTo>
                      <a:lnTo>
                        <a:pt x="2931" y="2759"/>
                      </a:lnTo>
                      <a:lnTo>
                        <a:pt x="3138" y="2645"/>
                      </a:lnTo>
                      <a:lnTo>
                        <a:pt x="3655" y="2862"/>
                      </a:lnTo>
                      <a:lnTo>
                        <a:pt x="3975" y="2966"/>
                      </a:lnTo>
                      <a:lnTo>
                        <a:pt x="4016" y="2805"/>
                      </a:lnTo>
                      <a:lnTo>
                        <a:pt x="3603" y="2645"/>
                      </a:lnTo>
                      <a:lnTo>
                        <a:pt x="3634" y="2366"/>
                      </a:lnTo>
                      <a:lnTo>
                        <a:pt x="4254" y="2387"/>
                      </a:lnTo>
                      <a:lnTo>
                        <a:pt x="4802" y="2067"/>
                      </a:lnTo>
                      <a:lnTo>
                        <a:pt x="5350" y="2232"/>
                      </a:lnTo>
                      <a:lnTo>
                        <a:pt x="5929" y="1808"/>
                      </a:lnTo>
                      <a:lnTo>
                        <a:pt x="6239" y="2335"/>
                      </a:lnTo>
                      <a:lnTo>
                        <a:pt x="5495" y="2387"/>
                      </a:lnTo>
                      <a:lnTo>
                        <a:pt x="5371" y="2707"/>
                      </a:lnTo>
                      <a:lnTo>
                        <a:pt x="5712" y="2749"/>
                      </a:lnTo>
                      <a:lnTo>
                        <a:pt x="5474" y="2635"/>
                      </a:lnTo>
                      <a:lnTo>
                        <a:pt x="5526" y="2470"/>
                      </a:lnTo>
                      <a:lnTo>
                        <a:pt x="6190" y="2448"/>
                      </a:lnTo>
                      <a:lnTo>
                        <a:pt x="6138" y="3026"/>
                      </a:lnTo>
                      <a:lnTo>
                        <a:pt x="5524" y="3029"/>
                      </a:lnTo>
                      <a:lnTo>
                        <a:pt x="5246" y="2790"/>
                      </a:lnTo>
                      <a:lnTo>
                        <a:pt x="4853" y="2940"/>
                      </a:lnTo>
                      <a:lnTo>
                        <a:pt x="4547" y="2928"/>
                      </a:lnTo>
                      <a:lnTo>
                        <a:pt x="4812" y="2676"/>
                      </a:lnTo>
                      <a:lnTo>
                        <a:pt x="4218" y="2649"/>
                      </a:lnTo>
                      <a:lnTo>
                        <a:pt x="4430" y="2914"/>
                      </a:lnTo>
                      <a:lnTo>
                        <a:pt x="4244" y="3328"/>
                      </a:lnTo>
                      <a:lnTo>
                        <a:pt x="3252" y="3328"/>
                      </a:lnTo>
                      <a:lnTo>
                        <a:pt x="2931" y="3110"/>
                      </a:lnTo>
                      <a:close/>
                      <a:moveTo>
                        <a:pt x="4503" y="4098"/>
                      </a:moveTo>
                      <a:lnTo>
                        <a:pt x="3943" y="3514"/>
                      </a:lnTo>
                      <a:cubicBezTo>
                        <a:pt x="4015" y="3514"/>
                        <a:pt x="4336" y="3420"/>
                        <a:pt x="4336" y="3420"/>
                      </a:cubicBezTo>
                      <a:lnTo>
                        <a:pt x="4813" y="3953"/>
                      </a:lnTo>
                      <a:lnTo>
                        <a:pt x="4503" y="4098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DBBEB56-31EA-404D-AAFF-89EA35FA2AE1}"/>
                    </a:ext>
                  </a:extLst>
                </p:cNvPr>
                <p:cNvSpPr txBox="1"/>
                <p:nvPr/>
              </p:nvSpPr>
              <p:spPr>
                <a:xfrm>
                  <a:off x="7019250" y="6387135"/>
                  <a:ext cx="1009934" cy="2955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sub-policy</a:t>
                  </a:r>
                  <a:endParaRPr lang="zh-CN" altLang="en-US" dirty="0"/>
                </a:p>
              </p:txBody>
            </p:sp>
          </p:grp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15260685-B47F-4FF1-BB18-071A76E9FF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2346" y="3799349"/>
                <a:ext cx="0" cy="1000158"/>
              </a:xfrm>
              <a:prstGeom prst="line">
                <a:avLst/>
              </a:prstGeom>
              <a:ln w="28575">
                <a:solidFill>
                  <a:srgbClr val="17375E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0A48AFCB-2473-43DE-9CBA-5B02183061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53558" y="3139557"/>
                <a:ext cx="13514" cy="1728571"/>
              </a:xfrm>
              <a:prstGeom prst="line">
                <a:avLst/>
              </a:prstGeom>
              <a:ln w="28575">
                <a:solidFill>
                  <a:srgbClr val="17375E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FAC6874F-00C8-412B-8AF6-00D3D5CAD7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2346" y="3772423"/>
                <a:ext cx="6903112" cy="37413"/>
              </a:xfrm>
              <a:prstGeom prst="line">
                <a:avLst/>
              </a:prstGeom>
              <a:ln w="28575">
                <a:solidFill>
                  <a:srgbClr val="1737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light-brain-education-symbol_43433">
                <a:extLst>
                  <a:ext uri="{FF2B5EF4-FFF2-40B4-BE49-F238E27FC236}">
                    <a16:creationId xmlns:a16="http://schemas.microsoft.com/office/drawing/2014/main" id="{95F78B13-3868-4DB4-A150-A9F8F622A508}"/>
                  </a:ext>
                </a:extLst>
              </p:cNvPr>
              <p:cNvSpPr/>
              <p:nvPr/>
            </p:nvSpPr>
            <p:spPr>
              <a:xfrm>
                <a:off x="5896485" y="2225682"/>
                <a:ext cx="714145" cy="714954"/>
              </a:xfrm>
              <a:custGeom>
                <a:avLst/>
                <a:gdLst>
                  <a:gd name="T0" fmla="*/ 263 w 425"/>
                  <a:gd name="T1" fmla="*/ 157 h 426"/>
                  <a:gd name="T2" fmla="*/ 258 w 425"/>
                  <a:gd name="T3" fmla="*/ 151 h 426"/>
                  <a:gd name="T4" fmla="*/ 256 w 425"/>
                  <a:gd name="T5" fmla="*/ 227 h 426"/>
                  <a:gd name="T6" fmla="*/ 242 w 425"/>
                  <a:gd name="T7" fmla="*/ 179 h 426"/>
                  <a:gd name="T8" fmla="*/ 218 w 425"/>
                  <a:gd name="T9" fmla="*/ 230 h 426"/>
                  <a:gd name="T10" fmla="*/ 237 w 425"/>
                  <a:gd name="T11" fmla="*/ 256 h 426"/>
                  <a:gd name="T12" fmla="*/ 251 w 425"/>
                  <a:gd name="T13" fmla="*/ 282 h 426"/>
                  <a:gd name="T14" fmla="*/ 266 w 425"/>
                  <a:gd name="T15" fmla="*/ 275 h 426"/>
                  <a:gd name="T16" fmla="*/ 232 w 425"/>
                  <a:gd name="T17" fmla="*/ 242 h 426"/>
                  <a:gd name="T18" fmla="*/ 321 w 425"/>
                  <a:gd name="T19" fmla="*/ 258 h 426"/>
                  <a:gd name="T20" fmla="*/ 274 w 425"/>
                  <a:gd name="T21" fmla="*/ 263 h 426"/>
                  <a:gd name="T22" fmla="*/ 262 w 425"/>
                  <a:gd name="T23" fmla="*/ 203 h 426"/>
                  <a:gd name="T24" fmla="*/ 317 w 425"/>
                  <a:gd name="T25" fmla="*/ 225 h 426"/>
                  <a:gd name="T26" fmla="*/ 286 w 425"/>
                  <a:gd name="T27" fmla="*/ 176 h 426"/>
                  <a:gd name="T28" fmla="*/ 248 w 425"/>
                  <a:gd name="T29" fmla="*/ 180 h 426"/>
                  <a:gd name="T30" fmla="*/ 125 w 425"/>
                  <a:gd name="T31" fmla="*/ 154 h 426"/>
                  <a:gd name="T32" fmla="*/ 130 w 425"/>
                  <a:gd name="T33" fmla="*/ 138 h 426"/>
                  <a:gd name="T34" fmla="*/ 203 w 425"/>
                  <a:gd name="T35" fmla="*/ 123 h 426"/>
                  <a:gd name="T36" fmla="*/ 201 w 425"/>
                  <a:gd name="T37" fmla="*/ 93 h 426"/>
                  <a:gd name="T38" fmla="*/ 176 w 425"/>
                  <a:gd name="T39" fmla="*/ 180 h 426"/>
                  <a:gd name="T40" fmla="*/ 158 w 425"/>
                  <a:gd name="T41" fmla="*/ 127 h 426"/>
                  <a:gd name="T42" fmla="*/ 163 w 425"/>
                  <a:gd name="T43" fmla="*/ 286 h 426"/>
                  <a:gd name="T44" fmla="*/ 184 w 425"/>
                  <a:gd name="T45" fmla="*/ 244 h 426"/>
                  <a:gd name="T46" fmla="*/ 206 w 425"/>
                  <a:gd name="T47" fmla="*/ 225 h 426"/>
                  <a:gd name="T48" fmla="*/ 185 w 425"/>
                  <a:gd name="T49" fmla="*/ 205 h 426"/>
                  <a:gd name="T50" fmla="*/ 150 w 425"/>
                  <a:gd name="T51" fmla="*/ 252 h 426"/>
                  <a:gd name="T52" fmla="*/ 173 w 425"/>
                  <a:gd name="T53" fmla="*/ 295 h 426"/>
                  <a:gd name="T54" fmla="*/ 201 w 425"/>
                  <a:gd name="T55" fmla="*/ 285 h 426"/>
                  <a:gd name="T56" fmla="*/ 122 w 425"/>
                  <a:gd name="T57" fmla="*/ 222 h 426"/>
                  <a:gd name="T58" fmla="*/ 201 w 425"/>
                  <a:gd name="T59" fmla="*/ 171 h 426"/>
                  <a:gd name="T60" fmla="*/ 193 w 425"/>
                  <a:gd name="T61" fmla="*/ 154 h 426"/>
                  <a:gd name="T62" fmla="*/ 246 w 425"/>
                  <a:gd name="T63" fmla="*/ 133 h 426"/>
                  <a:gd name="T64" fmla="*/ 114 w 425"/>
                  <a:gd name="T65" fmla="*/ 268 h 426"/>
                  <a:gd name="T66" fmla="*/ 187 w 425"/>
                  <a:gd name="T67" fmla="*/ 318 h 426"/>
                  <a:gd name="T68" fmla="*/ 189 w 425"/>
                  <a:gd name="T69" fmla="*/ 306 h 426"/>
                  <a:gd name="T70" fmla="*/ 234 w 425"/>
                  <a:gd name="T71" fmla="*/ 318 h 426"/>
                  <a:gd name="T72" fmla="*/ 152 w 425"/>
                  <a:gd name="T73" fmla="*/ 180 h 426"/>
                  <a:gd name="T74" fmla="*/ 126 w 425"/>
                  <a:gd name="T75" fmla="*/ 185 h 426"/>
                  <a:gd name="T76" fmla="*/ 130 w 425"/>
                  <a:gd name="T77" fmla="*/ 235 h 426"/>
                  <a:gd name="T78" fmla="*/ 167 w 425"/>
                  <a:gd name="T79" fmla="*/ 195 h 426"/>
                  <a:gd name="T80" fmla="*/ 228 w 425"/>
                  <a:gd name="T81" fmla="*/ 343 h 426"/>
                  <a:gd name="T82" fmla="*/ 196 w 425"/>
                  <a:gd name="T83" fmla="*/ 343 h 426"/>
                  <a:gd name="T84" fmla="*/ 171 w 425"/>
                  <a:gd name="T85" fmla="*/ 359 h 426"/>
                  <a:gd name="T86" fmla="*/ 250 w 425"/>
                  <a:gd name="T87" fmla="*/ 343 h 426"/>
                  <a:gd name="T88" fmla="*/ 177 w 425"/>
                  <a:gd name="T89" fmla="*/ 404 h 426"/>
                  <a:gd name="T90" fmla="*/ 176 w 425"/>
                  <a:gd name="T91" fmla="*/ 387 h 426"/>
                  <a:gd name="T92" fmla="*/ 246 w 425"/>
                  <a:gd name="T93" fmla="*/ 408 h 426"/>
                  <a:gd name="T94" fmla="*/ 204 w 425"/>
                  <a:gd name="T95" fmla="*/ 74 h 426"/>
                  <a:gd name="T96" fmla="*/ 274 w 425"/>
                  <a:gd name="T97" fmla="*/ 82 h 426"/>
                  <a:gd name="T98" fmla="*/ 365 w 425"/>
                  <a:gd name="T99" fmla="*/ 51 h 426"/>
                  <a:gd name="T100" fmla="*/ 352 w 425"/>
                  <a:gd name="T101" fmla="*/ 196 h 426"/>
                  <a:gd name="T102" fmla="*/ 135 w 425"/>
                  <a:gd name="T103" fmla="*/ 13 h 426"/>
                  <a:gd name="T104" fmla="*/ 49 w 425"/>
                  <a:gd name="T105" fmla="*/ 66 h 426"/>
                  <a:gd name="T106" fmla="*/ 11 w 425"/>
                  <a:gd name="T107" fmla="*/ 124 h 426"/>
                  <a:gd name="T108" fmla="*/ 0 w 425"/>
                  <a:gd name="T109" fmla="*/ 215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5" h="426">
                    <a:moveTo>
                      <a:pt x="301" y="141"/>
                    </a:moveTo>
                    <a:lnTo>
                      <a:pt x="314" y="173"/>
                    </a:lnTo>
                    <a:lnTo>
                      <a:pt x="297" y="175"/>
                    </a:lnTo>
                    <a:lnTo>
                      <a:pt x="295" y="152"/>
                    </a:lnTo>
                    <a:lnTo>
                      <a:pt x="288" y="168"/>
                    </a:lnTo>
                    <a:lnTo>
                      <a:pt x="263" y="157"/>
                    </a:lnTo>
                    <a:lnTo>
                      <a:pt x="261" y="130"/>
                    </a:lnTo>
                    <a:cubicBezTo>
                      <a:pt x="261" y="130"/>
                      <a:pt x="281" y="129"/>
                      <a:pt x="281" y="131"/>
                    </a:cubicBezTo>
                    <a:cubicBezTo>
                      <a:pt x="281" y="132"/>
                      <a:pt x="283" y="159"/>
                      <a:pt x="283" y="159"/>
                    </a:cubicBezTo>
                    <a:lnTo>
                      <a:pt x="290" y="136"/>
                    </a:lnTo>
                    <a:lnTo>
                      <a:pt x="301" y="141"/>
                    </a:lnTo>
                    <a:close/>
                    <a:moveTo>
                      <a:pt x="258" y="151"/>
                    </a:moveTo>
                    <a:lnTo>
                      <a:pt x="256" y="131"/>
                    </a:lnTo>
                    <a:lnTo>
                      <a:pt x="238" y="162"/>
                    </a:lnTo>
                    <a:lnTo>
                      <a:pt x="244" y="177"/>
                    </a:lnTo>
                    <a:lnTo>
                      <a:pt x="258" y="151"/>
                    </a:lnTo>
                    <a:close/>
                    <a:moveTo>
                      <a:pt x="271" y="250"/>
                    </a:moveTo>
                    <a:lnTo>
                      <a:pt x="256" y="227"/>
                    </a:lnTo>
                    <a:lnTo>
                      <a:pt x="255" y="199"/>
                    </a:lnTo>
                    <a:lnTo>
                      <a:pt x="244" y="199"/>
                    </a:lnTo>
                    <a:lnTo>
                      <a:pt x="239" y="218"/>
                    </a:lnTo>
                    <a:lnTo>
                      <a:pt x="233" y="217"/>
                    </a:lnTo>
                    <a:lnTo>
                      <a:pt x="236" y="202"/>
                    </a:lnTo>
                    <a:lnTo>
                      <a:pt x="242" y="179"/>
                    </a:lnTo>
                    <a:lnTo>
                      <a:pt x="237" y="170"/>
                    </a:lnTo>
                    <a:lnTo>
                      <a:pt x="223" y="171"/>
                    </a:lnTo>
                    <a:lnTo>
                      <a:pt x="216" y="186"/>
                    </a:lnTo>
                    <a:lnTo>
                      <a:pt x="214" y="212"/>
                    </a:lnTo>
                    <a:lnTo>
                      <a:pt x="215" y="220"/>
                    </a:lnTo>
                    <a:lnTo>
                      <a:pt x="218" y="230"/>
                    </a:lnTo>
                    <a:lnTo>
                      <a:pt x="220" y="231"/>
                    </a:lnTo>
                    <a:lnTo>
                      <a:pt x="236" y="237"/>
                    </a:lnTo>
                    <a:lnTo>
                      <a:pt x="246" y="227"/>
                    </a:lnTo>
                    <a:lnTo>
                      <a:pt x="247" y="253"/>
                    </a:lnTo>
                    <a:lnTo>
                      <a:pt x="236" y="242"/>
                    </a:lnTo>
                    <a:lnTo>
                      <a:pt x="237" y="256"/>
                    </a:lnTo>
                    <a:lnTo>
                      <a:pt x="244" y="273"/>
                    </a:lnTo>
                    <a:lnTo>
                      <a:pt x="236" y="286"/>
                    </a:lnTo>
                    <a:lnTo>
                      <a:pt x="238" y="313"/>
                    </a:lnTo>
                    <a:lnTo>
                      <a:pt x="261" y="313"/>
                    </a:lnTo>
                    <a:lnTo>
                      <a:pt x="257" y="284"/>
                    </a:lnTo>
                    <a:lnTo>
                      <a:pt x="251" y="282"/>
                    </a:lnTo>
                    <a:lnTo>
                      <a:pt x="247" y="293"/>
                    </a:lnTo>
                    <a:lnTo>
                      <a:pt x="248" y="278"/>
                    </a:lnTo>
                    <a:lnTo>
                      <a:pt x="261" y="282"/>
                    </a:lnTo>
                    <a:lnTo>
                      <a:pt x="265" y="315"/>
                    </a:lnTo>
                    <a:lnTo>
                      <a:pt x="285" y="299"/>
                    </a:lnTo>
                    <a:lnTo>
                      <a:pt x="266" y="275"/>
                    </a:lnTo>
                    <a:lnTo>
                      <a:pt x="271" y="250"/>
                    </a:lnTo>
                    <a:close/>
                    <a:moveTo>
                      <a:pt x="220" y="238"/>
                    </a:moveTo>
                    <a:lnTo>
                      <a:pt x="215" y="247"/>
                    </a:lnTo>
                    <a:lnTo>
                      <a:pt x="219" y="283"/>
                    </a:lnTo>
                    <a:lnTo>
                      <a:pt x="235" y="282"/>
                    </a:lnTo>
                    <a:lnTo>
                      <a:pt x="232" y="242"/>
                    </a:lnTo>
                    <a:lnTo>
                      <a:pt x="220" y="238"/>
                    </a:lnTo>
                    <a:close/>
                    <a:moveTo>
                      <a:pt x="295" y="241"/>
                    </a:moveTo>
                    <a:lnTo>
                      <a:pt x="277" y="242"/>
                    </a:lnTo>
                    <a:lnTo>
                      <a:pt x="275" y="250"/>
                    </a:lnTo>
                    <a:lnTo>
                      <a:pt x="291" y="260"/>
                    </a:lnTo>
                    <a:lnTo>
                      <a:pt x="321" y="258"/>
                    </a:lnTo>
                    <a:lnTo>
                      <a:pt x="323" y="235"/>
                    </a:lnTo>
                    <a:lnTo>
                      <a:pt x="299" y="220"/>
                    </a:lnTo>
                    <a:lnTo>
                      <a:pt x="295" y="241"/>
                    </a:lnTo>
                    <a:close/>
                    <a:moveTo>
                      <a:pt x="293" y="269"/>
                    </a:moveTo>
                    <a:lnTo>
                      <a:pt x="284" y="262"/>
                    </a:lnTo>
                    <a:lnTo>
                      <a:pt x="274" y="263"/>
                    </a:lnTo>
                    <a:lnTo>
                      <a:pt x="275" y="276"/>
                    </a:lnTo>
                    <a:lnTo>
                      <a:pt x="293" y="297"/>
                    </a:lnTo>
                    <a:lnTo>
                      <a:pt x="313" y="272"/>
                    </a:lnTo>
                    <a:lnTo>
                      <a:pt x="307" y="266"/>
                    </a:lnTo>
                    <a:lnTo>
                      <a:pt x="293" y="269"/>
                    </a:lnTo>
                    <a:close/>
                    <a:moveTo>
                      <a:pt x="262" y="203"/>
                    </a:moveTo>
                    <a:lnTo>
                      <a:pt x="266" y="231"/>
                    </a:lnTo>
                    <a:lnTo>
                      <a:pt x="278" y="235"/>
                    </a:lnTo>
                    <a:lnTo>
                      <a:pt x="290" y="233"/>
                    </a:lnTo>
                    <a:lnTo>
                      <a:pt x="295" y="211"/>
                    </a:lnTo>
                    <a:lnTo>
                      <a:pt x="304" y="217"/>
                    </a:lnTo>
                    <a:lnTo>
                      <a:pt x="317" y="225"/>
                    </a:lnTo>
                    <a:lnTo>
                      <a:pt x="322" y="210"/>
                    </a:lnTo>
                    <a:lnTo>
                      <a:pt x="319" y="181"/>
                    </a:lnTo>
                    <a:lnTo>
                      <a:pt x="295" y="183"/>
                    </a:lnTo>
                    <a:lnTo>
                      <a:pt x="284" y="208"/>
                    </a:lnTo>
                    <a:lnTo>
                      <a:pt x="281" y="201"/>
                    </a:lnTo>
                    <a:lnTo>
                      <a:pt x="286" y="176"/>
                    </a:lnTo>
                    <a:lnTo>
                      <a:pt x="279" y="173"/>
                    </a:lnTo>
                    <a:lnTo>
                      <a:pt x="275" y="179"/>
                    </a:lnTo>
                    <a:lnTo>
                      <a:pt x="269" y="178"/>
                    </a:lnTo>
                    <a:lnTo>
                      <a:pt x="271" y="166"/>
                    </a:lnTo>
                    <a:lnTo>
                      <a:pt x="258" y="160"/>
                    </a:lnTo>
                    <a:lnTo>
                      <a:pt x="248" y="180"/>
                    </a:lnTo>
                    <a:lnTo>
                      <a:pt x="254" y="193"/>
                    </a:lnTo>
                    <a:lnTo>
                      <a:pt x="268" y="197"/>
                    </a:lnTo>
                    <a:lnTo>
                      <a:pt x="267" y="202"/>
                    </a:lnTo>
                    <a:lnTo>
                      <a:pt x="262" y="203"/>
                    </a:lnTo>
                    <a:close/>
                    <a:moveTo>
                      <a:pt x="123" y="177"/>
                    </a:moveTo>
                    <a:lnTo>
                      <a:pt x="125" y="154"/>
                    </a:lnTo>
                    <a:lnTo>
                      <a:pt x="132" y="170"/>
                    </a:lnTo>
                    <a:lnTo>
                      <a:pt x="157" y="159"/>
                    </a:lnTo>
                    <a:lnTo>
                      <a:pt x="160" y="132"/>
                    </a:lnTo>
                    <a:cubicBezTo>
                      <a:pt x="160" y="132"/>
                      <a:pt x="139" y="131"/>
                      <a:pt x="139" y="133"/>
                    </a:cubicBezTo>
                    <a:cubicBezTo>
                      <a:pt x="139" y="134"/>
                      <a:pt x="137" y="161"/>
                      <a:pt x="137" y="161"/>
                    </a:cubicBezTo>
                    <a:lnTo>
                      <a:pt x="130" y="138"/>
                    </a:lnTo>
                    <a:lnTo>
                      <a:pt x="120" y="144"/>
                    </a:lnTo>
                    <a:lnTo>
                      <a:pt x="106" y="175"/>
                    </a:lnTo>
                    <a:lnTo>
                      <a:pt x="123" y="177"/>
                    </a:lnTo>
                    <a:close/>
                    <a:moveTo>
                      <a:pt x="193" y="126"/>
                    </a:moveTo>
                    <a:lnTo>
                      <a:pt x="202" y="105"/>
                    </a:lnTo>
                    <a:lnTo>
                      <a:pt x="203" y="123"/>
                    </a:lnTo>
                    <a:lnTo>
                      <a:pt x="231" y="120"/>
                    </a:lnTo>
                    <a:lnTo>
                      <a:pt x="242" y="96"/>
                    </a:lnTo>
                    <a:cubicBezTo>
                      <a:pt x="242" y="96"/>
                      <a:pt x="223" y="88"/>
                      <a:pt x="223" y="89"/>
                    </a:cubicBezTo>
                    <a:cubicBezTo>
                      <a:pt x="222" y="91"/>
                      <a:pt x="211" y="115"/>
                      <a:pt x="211" y="115"/>
                    </a:cubicBezTo>
                    <a:lnTo>
                      <a:pt x="213" y="91"/>
                    </a:lnTo>
                    <a:lnTo>
                      <a:pt x="201" y="93"/>
                    </a:lnTo>
                    <a:lnTo>
                      <a:pt x="177" y="118"/>
                    </a:lnTo>
                    <a:lnTo>
                      <a:pt x="193" y="126"/>
                    </a:lnTo>
                    <a:close/>
                    <a:moveTo>
                      <a:pt x="183" y="164"/>
                    </a:moveTo>
                    <a:lnTo>
                      <a:pt x="165" y="133"/>
                    </a:lnTo>
                    <a:lnTo>
                      <a:pt x="163" y="153"/>
                    </a:lnTo>
                    <a:lnTo>
                      <a:pt x="176" y="180"/>
                    </a:lnTo>
                    <a:lnTo>
                      <a:pt x="183" y="164"/>
                    </a:lnTo>
                    <a:close/>
                    <a:moveTo>
                      <a:pt x="158" y="127"/>
                    </a:moveTo>
                    <a:lnTo>
                      <a:pt x="181" y="108"/>
                    </a:lnTo>
                    <a:lnTo>
                      <a:pt x="165" y="109"/>
                    </a:lnTo>
                    <a:lnTo>
                      <a:pt x="145" y="123"/>
                    </a:lnTo>
                    <a:lnTo>
                      <a:pt x="158" y="127"/>
                    </a:lnTo>
                    <a:close/>
                    <a:moveTo>
                      <a:pt x="263" y="127"/>
                    </a:moveTo>
                    <a:lnTo>
                      <a:pt x="276" y="123"/>
                    </a:lnTo>
                    <a:lnTo>
                      <a:pt x="255" y="109"/>
                    </a:lnTo>
                    <a:lnTo>
                      <a:pt x="239" y="108"/>
                    </a:lnTo>
                    <a:lnTo>
                      <a:pt x="263" y="127"/>
                    </a:lnTo>
                    <a:close/>
                    <a:moveTo>
                      <a:pt x="163" y="286"/>
                    </a:moveTo>
                    <a:lnTo>
                      <a:pt x="160" y="315"/>
                    </a:lnTo>
                    <a:lnTo>
                      <a:pt x="183" y="315"/>
                    </a:lnTo>
                    <a:lnTo>
                      <a:pt x="185" y="288"/>
                    </a:lnTo>
                    <a:lnTo>
                      <a:pt x="177" y="275"/>
                    </a:lnTo>
                    <a:lnTo>
                      <a:pt x="184" y="258"/>
                    </a:lnTo>
                    <a:lnTo>
                      <a:pt x="184" y="244"/>
                    </a:lnTo>
                    <a:lnTo>
                      <a:pt x="174" y="255"/>
                    </a:lnTo>
                    <a:lnTo>
                      <a:pt x="175" y="229"/>
                    </a:lnTo>
                    <a:lnTo>
                      <a:pt x="184" y="239"/>
                    </a:lnTo>
                    <a:lnTo>
                      <a:pt x="201" y="233"/>
                    </a:lnTo>
                    <a:lnTo>
                      <a:pt x="200" y="233"/>
                    </a:lnTo>
                    <a:lnTo>
                      <a:pt x="206" y="225"/>
                    </a:lnTo>
                    <a:lnTo>
                      <a:pt x="208" y="214"/>
                    </a:lnTo>
                    <a:lnTo>
                      <a:pt x="206" y="188"/>
                    </a:lnTo>
                    <a:lnTo>
                      <a:pt x="197" y="173"/>
                    </a:lnTo>
                    <a:lnTo>
                      <a:pt x="184" y="172"/>
                    </a:lnTo>
                    <a:lnTo>
                      <a:pt x="178" y="181"/>
                    </a:lnTo>
                    <a:lnTo>
                      <a:pt x="185" y="205"/>
                    </a:lnTo>
                    <a:lnTo>
                      <a:pt x="188" y="219"/>
                    </a:lnTo>
                    <a:lnTo>
                      <a:pt x="182" y="220"/>
                    </a:lnTo>
                    <a:lnTo>
                      <a:pt x="177" y="201"/>
                    </a:lnTo>
                    <a:lnTo>
                      <a:pt x="166" y="202"/>
                    </a:lnTo>
                    <a:lnTo>
                      <a:pt x="164" y="229"/>
                    </a:lnTo>
                    <a:lnTo>
                      <a:pt x="150" y="252"/>
                    </a:lnTo>
                    <a:lnTo>
                      <a:pt x="155" y="277"/>
                    </a:lnTo>
                    <a:lnTo>
                      <a:pt x="136" y="301"/>
                    </a:lnTo>
                    <a:lnTo>
                      <a:pt x="155" y="317"/>
                    </a:lnTo>
                    <a:lnTo>
                      <a:pt x="160" y="284"/>
                    </a:lnTo>
                    <a:lnTo>
                      <a:pt x="173" y="280"/>
                    </a:lnTo>
                    <a:lnTo>
                      <a:pt x="173" y="295"/>
                    </a:lnTo>
                    <a:lnTo>
                      <a:pt x="170" y="284"/>
                    </a:lnTo>
                    <a:lnTo>
                      <a:pt x="163" y="286"/>
                    </a:lnTo>
                    <a:close/>
                    <a:moveTo>
                      <a:pt x="200" y="240"/>
                    </a:moveTo>
                    <a:lnTo>
                      <a:pt x="189" y="244"/>
                    </a:lnTo>
                    <a:lnTo>
                      <a:pt x="186" y="284"/>
                    </a:lnTo>
                    <a:lnTo>
                      <a:pt x="201" y="285"/>
                    </a:lnTo>
                    <a:lnTo>
                      <a:pt x="208" y="245"/>
                    </a:lnTo>
                    <a:lnTo>
                      <a:pt x="200" y="240"/>
                    </a:lnTo>
                    <a:close/>
                    <a:moveTo>
                      <a:pt x="146" y="252"/>
                    </a:moveTo>
                    <a:lnTo>
                      <a:pt x="144" y="244"/>
                    </a:lnTo>
                    <a:lnTo>
                      <a:pt x="126" y="243"/>
                    </a:lnTo>
                    <a:lnTo>
                      <a:pt x="122" y="222"/>
                    </a:lnTo>
                    <a:lnTo>
                      <a:pt x="98" y="237"/>
                    </a:lnTo>
                    <a:lnTo>
                      <a:pt x="99" y="260"/>
                    </a:lnTo>
                    <a:lnTo>
                      <a:pt x="129" y="262"/>
                    </a:lnTo>
                    <a:lnTo>
                      <a:pt x="146" y="252"/>
                    </a:lnTo>
                    <a:close/>
                    <a:moveTo>
                      <a:pt x="193" y="154"/>
                    </a:moveTo>
                    <a:lnTo>
                      <a:pt x="201" y="171"/>
                    </a:lnTo>
                    <a:lnTo>
                      <a:pt x="206" y="165"/>
                    </a:lnTo>
                    <a:lnTo>
                      <a:pt x="203" y="130"/>
                    </a:lnTo>
                    <a:lnTo>
                      <a:pt x="179" y="125"/>
                    </a:lnTo>
                    <a:lnTo>
                      <a:pt x="173" y="134"/>
                    </a:lnTo>
                    <a:lnTo>
                      <a:pt x="186" y="162"/>
                    </a:lnTo>
                    <a:lnTo>
                      <a:pt x="193" y="154"/>
                    </a:lnTo>
                    <a:close/>
                    <a:moveTo>
                      <a:pt x="217" y="129"/>
                    </a:moveTo>
                    <a:lnTo>
                      <a:pt x="213" y="164"/>
                    </a:lnTo>
                    <a:lnTo>
                      <a:pt x="219" y="170"/>
                    </a:lnTo>
                    <a:lnTo>
                      <a:pt x="227" y="153"/>
                    </a:lnTo>
                    <a:lnTo>
                      <a:pt x="233" y="161"/>
                    </a:lnTo>
                    <a:lnTo>
                      <a:pt x="246" y="133"/>
                    </a:lnTo>
                    <a:lnTo>
                      <a:pt x="240" y="124"/>
                    </a:lnTo>
                    <a:lnTo>
                      <a:pt x="217" y="129"/>
                    </a:lnTo>
                    <a:close/>
                    <a:moveTo>
                      <a:pt x="147" y="265"/>
                    </a:moveTo>
                    <a:lnTo>
                      <a:pt x="136" y="264"/>
                    </a:lnTo>
                    <a:lnTo>
                      <a:pt x="127" y="271"/>
                    </a:lnTo>
                    <a:lnTo>
                      <a:pt x="114" y="268"/>
                    </a:lnTo>
                    <a:lnTo>
                      <a:pt x="108" y="274"/>
                    </a:lnTo>
                    <a:lnTo>
                      <a:pt x="127" y="299"/>
                    </a:lnTo>
                    <a:lnTo>
                      <a:pt x="146" y="278"/>
                    </a:lnTo>
                    <a:lnTo>
                      <a:pt x="147" y="265"/>
                    </a:lnTo>
                    <a:close/>
                    <a:moveTo>
                      <a:pt x="189" y="306"/>
                    </a:moveTo>
                    <a:lnTo>
                      <a:pt x="187" y="318"/>
                    </a:lnTo>
                    <a:lnTo>
                      <a:pt x="176" y="328"/>
                    </a:lnTo>
                    <a:lnTo>
                      <a:pt x="176" y="336"/>
                    </a:lnTo>
                    <a:lnTo>
                      <a:pt x="206" y="337"/>
                    </a:lnTo>
                    <a:lnTo>
                      <a:pt x="204" y="307"/>
                    </a:lnTo>
                    <a:lnTo>
                      <a:pt x="197" y="297"/>
                    </a:lnTo>
                    <a:lnTo>
                      <a:pt x="189" y="306"/>
                    </a:lnTo>
                    <a:close/>
                    <a:moveTo>
                      <a:pt x="224" y="297"/>
                    </a:moveTo>
                    <a:lnTo>
                      <a:pt x="216" y="307"/>
                    </a:lnTo>
                    <a:lnTo>
                      <a:pt x="215" y="337"/>
                    </a:lnTo>
                    <a:lnTo>
                      <a:pt x="244" y="336"/>
                    </a:lnTo>
                    <a:lnTo>
                      <a:pt x="244" y="328"/>
                    </a:lnTo>
                    <a:lnTo>
                      <a:pt x="234" y="318"/>
                    </a:lnTo>
                    <a:lnTo>
                      <a:pt x="232" y="306"/>
                    </a:lnTo>
                    <a:lnTo>
                      <a:pt x="224" y="297"/>
                    </a:lnTo>
                    <a:close/>
                    <a:moveTo>
                      <a:pt x="173" y="182"/>
                    </a:moveTo>
                    <a:lnTo>
                      <a:pt x="162" y="162"/>
                    </a:lnTo>
                    <a:lnTo>
                      <a:pt x="149" y="168"/>
                    </a:lnTo>
                    <a:lnTo>
                      <a:pt x="152" y="180"/>
                    </a:lnTo>
                    <a:lnTo>
                      <a:pt x="146" y="182"/>
                    </a:lnTo>
                    <a:lnTo>
                      <a:pt x="142" y="175"/>
                    </a:lnTo>
                    <a:lnTo>
                      <a:pt x="135" y="179"/>
                    </a:lnTo>
                    <a:lnTo>
                      <a:pt x="140" y="203"/>
                    </a:lnTo>
                    <a:lnTo>
                      <a:pt x="136" y="210"/>
                    </a:lnTo>
                    <a:lnTo>
                      <a:pt x="126" y="185"/>
                    </a:lnTo>
                    <a:lnTo>
                      <a:pt x="101" y="183"/>
                    </a:lnTo>
                    <a:lnTo>
                      <a:pt x="99" y="212"/>
                    </a:lnTo>
                    <a:lnTo>
                      <a:pt x="103" y="227"/>
                    </a:lnTo>
                    <a:lnTo>
                      <a:pt x="116" y="219"/>
                    </a:lnTo>
                    <a:lnTo>
                      <a:pt x="126" y="213"/>
                    </a:lnTo>
                    <a:lnTo>
                      <a:pt x="130" y="235"/>
                    </a:lnTo>
                    <a:lnTo>
                      <a:pt x="143" y="237"/>
                    </a:lnTo>
                    <a:lnTo>
                      <a:pt x="154" y="233"/>
                    </a:lnTo>
                    <a:lnTo>
                      <a:pt x="158" y="205"/>
                    </a:lnTo>
                    <a:lnTo>
                      <a:pt x="154" y="205"/>
                    </a:lnTo>
                    <a:lnTo>
                      <a:pt x="152" y="199"/>
                    </a:lnTo>
                    <a:lnTo>
                      <a:pt x="167" y="195"/>
                    </a:lnTo>
                    <a:lnTo>
                      <a:pt x="173" y="182"/>
                    </a:lnTo>
                    <a:close/>
                    <a:moveTo>
                      <a:pt x="235" y="353"/>
                    </a:moveTo>
                    <a:lnTo>
                      <a:pt x="235" y="353"/>
                    </a:lnTo>
                    <a:cubicBezTo>
                      <a:pt x="233" y="354"/>
                      <a:pt x="231" y="354"/>
                      <a:pt x="227" y="354"/>
                    </a:cubicBezTo>
                    <a:lnTo>
                      <a:pt x="226" y="354"/>
                    </a:lnTo>
                    <a:lnTo>
                      <a:pt x="228" y="343"/>
                    </a:lnTo>
                    <a:lnTo>
                      <a:pt x="220" y="343"/>
                    </a:lnTo>
                    <a:lnTo>
                      <a:pt x="219" y="354"/>
                    </a:lnTo>
                    <a:lnTo>
                      <a:pt x="209" y="355"/>
                    </a:lnTo>
                    <a:lnTo>
                      <a:pt x="206" y="356"/>
                    </a:lnTo>
                    <a:lnTo>
                      <a:pt x="204" y="343"/>
                    </a:lnTo>
                    <a:lnTo>
                      <a:pt x="196" y="343"/>
                    </a:lnTo>
                    <a:lnTo>
                      <a:pt x="199" y="356"/>
                    </a:lnTo>
                    <a:lnTo>
                      <a:pt x="190" y="357"/>
                    </a:lnTo>
                    <a:cubicBezTo>
                      <a:pt x="188" y="357"/>
                      <a:pt x="187" y="357"/>
                      <a:pt x="186" y="357"/>
                    </a:cubicBezTo>
                    <a:lnTo>
                      <a:pt x="186" y="343"/>
                    </a:lnTo>
                    <a:lnTo>
                      <a:pt x="171" y="343"/>
                    </a:lnTo>
                    <a:lnTo>
                      <a:pt x="171" y="359"/>
                    </a:lnTo>
                    <a:cubicBezTo>
                      <a:pt x="171" y="365"/>
                      <a:pt x="173" y="368"/>
                      <a:pt x="175" y="370"/>
                    </a:cubicBezTo>
                    <a:lnTo>
                      <a:pt x="175" y="381"/>
                    </a:lnTo>
                    <a:lnTo>
                      <a:pt x="247" y="373"/>
                    </a:lnTo>
                    <a:lnTo>
                      <a:pt x="247" y="365"/>
                    </a:lnTo>
                    <a:lnTo>
                      <a:pt x="250" y="363"/>
                    </a:lnTo>
                    <a:lnTo>
                      <a:pt x="250" y="343"/>
                    </a:lnTo>
                    <a:lnTo>
                      <a:pt x="235" y="343"/>
                    </a:lnTo>
                    <a:lnTo>
                      <a:pt x="235" y="353"/>
                    </a:lnTo>
                    <a:close/>
                    <a:moveTo>
                      <a:pt x="176" y="393"/>
                    </a:moveTo>
                    <a:lnTo>
                      <a:pt x="176" y="393"/>
                    </a:lnTo>
                    <a:cubicBezTo>
                      <a:pt x="175" y="395"/>
                      <a:pt x="176" y="399"/>
                      <a:pt x="176" y="401"/>
                    </a:cubicBezTo>
                    <a:lnTo>
                      <a:pt x="177" y="404"/>
                    </a:lnTo>
                    <a:lnTo>
                      <a:pt x="244" y="397"/>
                    </a:lnTo>
                    <a:lnTo>
                      <a:pt x="247" y="396"/>
                    </a:lnTo>
                    <a:lnTo>
                      <a:pt x="247" y="393"/>
                    </a:lnTo>
                    <a:cubicBezTo>
                      <a:pt x="247" y="392"/>
                      <a:pt x="247" y="389"/>
                      <a:pt x="247" y="383"/>
                    </a:cubicBezTo>
                    <a:lnTo>
                      <a:pt x="247" y="379"/>
                    </a:lnTo>
                    <a:lnTo>
                      <a:pt x="176" y="387"/>
                    </a:lnTo>
                    <a:lnTo>
                      <a:pt x="176" y="393"/>
                    </a:lnTo>
                    <a:lnTo>
                      <a:pt x="176" y="393"/>
                    </a:lnTo>
                    <a:close/>
                    <a:moveTo>
                      <a:pt x="182" y="416"/>
                    </a:moveTo>
                    <a:cubicBezTo>
                      <a:pt x="189" y="423"/>
                      <a:pt x="199" y="426"/>
                      <a:pt x="212" y="426"/>
                    </a:cubicBezTo>
                    <a:lnTo>
                      <a:pt x="212" y="426"/>
                    </a:lnTo>
                    <a:cubicBezTo>
                      <a:pt x="235" y="426"/>
                      <a:pt x="243" y="416"/>
                      <a:pt x="246" y="408"/>
                    </a:cubicBezTo>
                    <a:lnTo>
                      <a:pt x="247" y="402"/>
                    </a:lnTo>
                    <a:lnTo>
                      <a:pt x="177" y="410"/>
                    </a:lnTo>
                    <a:lnTo>
                      <a:pt x="182" y="416"/>
                    </a:lnTo>
                    <a:close/>
                    <a:moveTo>
                      <a:pt x="218" y="0"/>
                    </a:moveTo>
                    <a:lnTo>
                      <a:pt x="204" y="0"/>
                    </a:lnTo>
                    <a:lnTo>
                      <a:pt x="204" y="74"/>
                    </a:lnTo>
                    <a:lnTo>
                      <a:pt x="218" y="74"/>
                    </a:lnTo>
                    <a:lnTo>
                      <a:pt x="218" y="0"/>
                    </a:lnTo>
                    <a:close/>
                    <a:moveTo>
                      <a:pt x="302" y="13"/>
                    </a:moveTo>
                    <a:lnTo>
                      <a:pt x="289" y="8"/>
                    </a:lnTo>
                    <a:lnTo>
                      <a:pt x="261" y="76"/>
                    </a:lnTo>
                    <a:lnTo>
                      <a:pt x="274" y="82"/>
                    </a:lnTo>
                    <a:lnTo>
                      <a:pt x="302" y="13"/>
                    </a:lnTo>
                    <a:close/>
                    <a:moveTo>
                      <a:pt x="365" y="51"/>
                    </a:moveTo>
                    <a:lnTo>
                      <a:pt x="313" y="103"/>
                    </a:lnTo>
                    <a:lnTo>
                      <a:pt x="323" y="113"/>
                    </a:lnTo>
                    <a:lnTo>
                      <a:pt x="375" y="60"/>
                    </a:lnTo>
                    <a:lnTo>
                      <a:pt x="365" y="51"/>
                    </a:lnTo>
                    <a:close/>
                    <a:moveTo>
                      <a:pt x="413" y="119"/>
                    </a:moveTo>
                    <a:lnTo>
                      <a:pt x="344" y="145"/>
                    </a:lnTo>
                    <a:lnTo>
                      <a:pt x="349" y="158"/>
                    </a:lnTo>
                    <a:lnTo>
                      <a:pt x="418" y="132"/>
                    </a:lnTo>
                    <a:lnTo>
                      <a:pt x="413" y="119"/>
                    </a:lnTo>
                    <a:close/>
                    <a:moveTo>
                      <a:pt x="352" y="196"/>
                    </a:moveTo>
                    <a:lnTo>
                      <a:pt x="350" y="209"/>
                    </a:lnTo>
                    <a:lnTo>
                      <a:pt x="422" y="224"/>
                    </a:lnTo>
                    <a:lnTo>
                      <a:pt x="425" y="210"/>
                    </a:lnTo>
                    <a:lnTo>
                      <a:pt x="352" y="196"/>
                    </a:lnTo>
                    <a:close/>
                    <a:moveTo>
                      <a:pt x="163" y="82"/>
                    </a:moveTo>
                    <a:lnTo>
                      <a:pt x="135" y="13"/>
                    </a:lnTo>
                    <a:lnTo>
                      <a:pt x="122" y="19"/>
                    </a:lnTo>
                    <a:lnTo>
                      <a:pt x="150" y="87"/>
                    </a:lnTo>
                    <a:lnTo>
                      <a:pt x="163" y="82"/>
                    </a:lnTo>
                    <a:close/>
                    <a:moveTo>
                      <a:pt x="111" y="108"/>
                    </a:moveTo>
                    <a:lnTo>
                      <a:pt x="59" y="56"/>
                    </a:lnTo>
                    <a:lnTo>
                      <a:pt x="49" y="66"/>
                    </a:lnTo>
                    <a:lnTo>
                      <a:pt x="101" y="118"/>
                    </a:lnTo>
                    <a:lnTo>
                      <a:pt x="111" y="108"/>
                    </a:lnTo>
                    <a:close/>
                    <a:moveTo>
                      <a:pt x="6" y="137"/>
                    </a:moveTo>
                    <a:lnTo>
                      <a:pt x="75" y="163"/>
                    </a:lnTo>
                    <a:lnTo>
                      <a:pt x="80" y="150"/>
                    </a:lnTo>
                    <a:lnTo>
                      <a:pt x="11" y="124"/>
                    </a:lnTo>
                    <a:lnTo>
                      <a:pt x="6" y="137"/>
                    </a:lnTo>
                    <a:close/>
                    <a:moveTo>
                      <a:pt x="0" y="215"/>
                    </a:moveTo>
                    <a:lnTo>
                      <a:pt x="3" y="229"/>
                    </a:lnTo>
                    <a:lnTo>
                      <a:pt x="75" y="214"/>
                    </a:lnTo>
                    <a:lnTo>
                      <a:pt x="72" y="201"/>
                    </a:lnTo>
                    <a:lnTo>
                      <a:pt x="0" y="215"/>
                    </a:lnTo>
                    <a:close/>
                  </a:path>
                </a:pathLst>
              </a:custGeom>
              <a:solidFill>
                <a:srgbClr val="173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E3697F57-5AC4-49C6-BFAB-7566322F82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31080" y="3772423"/>
                <a:ext cx="14378" cy="1018863"/>
              </a:xfrm>
              <a:prstGeom prst="line">
                <a:avLst/>
              </a:prstGeom>
              <a:ln w="28575">
                <a:solidFill>
                  <a:srgbClr val="17375E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1568729-E830-45C3-91BA-FFB4856B19A1}"/>
                  </a:ext>
                </a:extLst>
              </p:cNvPr>
              <p:cNvSpPr txBox="1"/>
              <p:nvPr/>
            </p:nvSpPr>
            <p:spPr>
              <a:xfrm>
                <a:off x="6772039" y="2421640"/>
                <a:ext cx="1941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High-Level policy</a:t>
                </a:r>
                <a:endParaRPr lang="zh-CN" altLang="en-US" dirty="0"/>
              </a:p>
            </p:txBody>
          </p: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31F2A2EB-9A39-4BE5-9152-B286CD5846BC}"/>
                  </a:ext>
                </a:extLst>
              </p:cNvPr>
              <p:cNvCxnSpPr/>
              <p:nvPr/>
            </p:nvCxnSpPr>
            <p:spPr>
              <a:xfrm>
                <a:off x="6267071" y="1703283"/>
                <a:ext cx="0" cy="351148"/>
              </a:xfrm>
              <a:prstGeom prst="straightConnector1">
                <a:avLst/>
              </a:prstGeom>
              <a:ln w="19050">
                <a:solidFill>
                  <a:srgbClr val="17375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左中括号 9">
                <a:extLst>
                  <a:ext uri="{FF2B5EF4-FFF2-40B4-BE49-F238E27FC236}">
                    <a16:creationId xmlns:a16="http://schemas.microsoft.com/office/drawing/2014/main" id="{7BA063AE-6810-4DF2-8068-BBF5CC267C92}"/>
                  </a:ext>
                </a:extLst>
              </p:cNvPr>
              <p:cNvSpPr/>
              <p:nvPr/>
            </p:nvSpPr>
            <p:spPr>
              <a:xfrm>
                <a:off x="8944170" y="1935349"/>
                <a:ext cx="252274" cy="1341912"/>
              </a:xfrm>
              <a:prstGeom prst="leftBracket">
                <a:avLst/>
              </a:prstGeom>
              <a:ln w="19050">
                <a:solidFill>
                  <a:srgbClr val="FFC00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CF88CA8-C706-43F3-BA91-720D5509A173}"/>
                  </a:ext>
                </a:extLst>
              </p:cNvPr>
              <p:cNvSpPr txBox="1"/>
              <p:nvPr/>
            </p:nvSpPr>
            <p:spPr>
              <a:xfrm>
                <a:off x="9326114" y="175068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本地行驶时间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9FF9377-68C1-42CF-BFC4-AAA9309D6F41}"/>
                  </a:ext>
                </a:extLst>
              </p:cNvPr>
              <p:cNvSpPr txBox="1"/>
              <p:nvPr/>
            </p:nvSpPr>
            <p:spPr>
              <a:xfrm>
                <a:off x="9326114" y="3103539"/>
                <a:ext cx="1779537" cy="418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邻域行驶时间</a:t>
                </a: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3A134A4-5B64-40DD-A554-B99486263974}"/>
                </a:ext>
              </a:extLst>
            </p:cNvPr>
            <p:cNvSpPr txBox="1"/>
            <p:nvPr/>
          </p:nvSpPr>
          <p:spPr>
            <a:xfrm>
              <a:off x="6344009" y="686538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HiLight</a:t>
              </a:r>
              <a:r>
                <a:rPr lang="en-US" altLang="zh-CN" dirty="0"/>
                <a:t> agent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661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0" y="4670948"/>
            <a:ext cx="5099112" cy="913263"/>
          </a:xfrm>
          <a:custGeom>
            <a:avLst/>
            <a:gdLst>
              <a:gd name="connsiteX0" fmla="*/ 0 w 5099112"/>
              <a:gd name="connsiteY0" fmla="*/ 0 h 913263"/>
              <a:gd name="connsiteX1" fmla="*/ 5099112 w 5099112"/>
              <a:gd name="connsiteY1" fmla="*/ 0 h 913263"/>
              <a:gd name="connsiteX2" fmla="*/ 4498020 w 5099112"/>
              <a:gd name="connsiteY2" fmla="*/ 913263 h 913263"/>
              <a:gd name="connsiteX3" fmla="*/ 0 w 5099112"/>
              <a:gd name="connsiteY3" fmla="*/ 913263 h 91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9112" h="913263">
                <a:moveTo>
                  <a:pt x="0" y="0"/>
                </a:moveTo>
                <a:lnTo>
                  <a:pt x="5099112" y="0"/>
                </a:lnTo>
                <a:lnTo>
                  <a:pt x="4498020" y="913263"/>
                </a:lnTo>
                <a:lnTo>
                  <a:pt x="0" y="913263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 flipV="1">
            <a:off x="4434659" y="1493294"/>
            <a:ext cx="7757341" cy="1453487"/>
          </a:xfrm>
          <a:custGeom>
            <a:avLst/>
            <a:gdLst>
              <a:gd name="connsiteX0" fmla="*/ 6800683 w 7757341"/>
              <a:gd name="connsiteY0" fmla="*/ 1453487 h 1453487"/>
              <a:gd name="connsiteX1" fmla="*/ 0 w 7757341"/>
              <a:gd name="connsiteY1" fmla="*/ 1453487 h 1453487"/>
              <a:gd name="connsiteX2" fmla="*/ 0 w 7757341"/>
              <a:gd name="connsiteY2" fmla="*/ 0 h 1453487"/>
              <a:gd name="connsiteX3" fmla="*/ 7757341 w 7757341"/>
              <a:gd name="connsiteY3" fmla="*/ 0 h 145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7341" h="1453487">
                <a:moveTo>
                  <a:pt x="6800683" y="1453487"/>
                </a:moveTo>
                <a:lnTo>
                  <a:pt x="0" y="1453487"/>
                </a:lnTo>
                <a:lnTo>
                  <a:pt x="0" y="0"/>
                </a:lnTo>
                <a:lnTo>
                  <a:pt x="7757341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0" y="1997124"/>
            <a:ext cx="7757341" cy="2906973"/>
          </a:xfrm>
          <a:custGeom>
            <a:avLst/>
            <a:gdLst>
              <a:gd name="connsiteX0" fmla="*/ 0 w 7757341"/>
              <a:gd name="connsiteY0" fmla="*/ 0 h 2906973"/>
              <a:gd name="connsiteX1" fmla="*/ 7757341 w 7757341"/>
              <a:gd name="connsiteY1" fmla="*/ 0 h 2906973"/>
              <a:gd name="connsiteX2" fmla="*/ 5844026 w 7757341"/>
              <a:gd name="connsiteY2" fmla="*/ 2906973 h 2906973"/>
              <a:gd name="connsiteX3" fmla="*/ 0 w 7757341"/>
              <a:gd name="connsiteY3" fmla="*/ 2906973 h 290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7341" h="2906973">
                <a:moveTo>
                  <a:pt x="0" y="0"/>
                </a:moveTo>
                <a:lnTo>
                  <a:pt x="7757341" y="0"/>
                </a:lnTo>
                <a:lnTo>
                  <a:pt x="5844026" y="2906973"/>
                </a:lnTo>
                <a:lnTo>
                  <a:pt x="0" y="290697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135805" y="1750678"/>
            <a:ext cx="2512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Part. 2</a:t>
            </a:r>
            <a:endParaRPr lang="zh-CN" altLang="en-US" sz="60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7550" y="2727335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模型设计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12010030" y="6155140"/>
            <a:ext cx="181970" cy="54591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8313329" y="3980768"/>
            <a:ext cx="369670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前提设定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模型拆解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总结</a:t>
            </a:r>
            <a:endParaRPr lang="en-US" altLang="zh-CN" dirty="0">
              <a:latin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42D633-7982-4A13-9F59-2FD720BA0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518488"/>
            <a:ext cx="2743200" cy="365125"/>
          </a:xfrm>
        </p:spPr>
        <p:txBody>
          <a:bodyPr/>
          <a:lstStyle/>
          <a:p>
            <a:r>
              <a:rPr lang="en-US" altLang="zh-CN" dirty="0"/>
              <a:t>8/26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752267"/>
            <a:chOff x="0" y="257437"/>
            <a:chExt cx="5125011" cy="752267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752267"/>
              <a:chOff x="759681" y="257437"/>
              <a:chExt cx="4365330" cy="752267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前提设定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Preliminary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Settings </a:t>
                </a: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2672B4-FF1C-431E-B04D-92B4422FF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22596" y="6487221"/>
            <a:ext cx="2743200" cy="365125"/>
          </a:xfrm>
        </p:spPr>
        <p:txBody>
          <a:bodyPr/>
          <a:lstStyle/>
          <a:p>
            <a:r>
              <a:rPr lang="en-US" altLang="zh-CN" dirty="0"/>
              <a:t>9/26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9DFDA5-5C0C-461A-BDF4-A3F91FE04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94" y="1097265"/>
            <a:ext cx="3409985" cy="33975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936929-4CCF-453E-92B5-A66495AEC6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7418"/>
          <a:stretch/>
        </p:blipFill>
        <p:spPr>
          <a:xfrm>
            <a:off x="4677342" y="1315685"/>
            <a:ext cx="3533251" cy="3095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5EB4792-5E84-4360-B389-C3683C61F68B}"/>
                  </a:ext>
                </a:extLst>
              </p:cNvPr>
              <p:cNvSpPr txBox="1"/>
              <p:nvPr/>
            </p:nvSpPr>
            <p:spPr>
              <a:xfrm>
                <a:off x="121958" y="5168118"/>
                <a:ext cx="4517359" cy="143244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noAutofit/>
              </a:bodyPr>
              <a:lstStyle/>
              <a:p>
                <a:r>
                  <a:rPr lang="en-US" altLang="zh-CN" dirty="0"/>
                  <a:t>phase0: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phase1: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phase2: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phase3: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phase4: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5EB4792-5E84-4360-B389-C3683C61F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58" y="5168118"/>
                <a:ext cx="4517359" cy="1432445"/>
              </a:xfrm>
              <a:prstGeom prst="rect">
                <a:avLst/>
              </a:prstGeom>
              <a:blipFill>
                <a:blip r:embed="rId6"/>
                <a:stretch>
                  <a:fillRect l="-1080" t="-2553" b="-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hlinkClick r:id="rId7" action="ppaction://hlinksldjump"/>
            <a:extLst>
              <a:ext uri="{FF2B5EF4-FFF2-40B4-BE49-F238E27FC236}">
                <a16:creationId xmlns:a16="http://schemas.microsoft.com/office/drawing/2014/main" id="{98824CBB-0660-4AE8-A037-ABFF37F999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7994" y="1097265"/>
            <a:ext cx="3396740" cy="338924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86A7677-D223-426D-B548-72719450E5C4}"/>
              </a:ext>
            </a:extLst>
          </p:cNvPr>
          <p:cNvSpPr txBox="1"/>
          <p:nvPr/>
        </p:nvSpPr>
        <p:spPr>
          <a:xfrm>
            <a:off x="4951048" y="5561174"/>
            <a:ext cx="3529680" cy="6414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main loop</a:t>
            </a:r>
            <a:r>
              <a:rPr lang="zh-CN" altLang="en-US" dirty="0"/>
              <a:t>：</a:t>
            </a:r>
            <a:r>
              <a:rPr lang="en-US" altLang="zh-CN" dirty="0"/>
              <a:t>phases 1 to 4</a:t>
            </a:r>
          </a:p>
          <a:p>
            <a:r>
              <a:rPr lang="en-US" altLang="zh-CN" dirty="0"/>
              <a:t>phase change </a:t>
            </a:r>
            <a:r>
              <a:rPr lang="zh-CN" altLang="en-US" dirty="0"/>
              <a:t>：</a:t>
            </a:r>
            <a:r>
              <a:rPr lang="en-US" altLang="zh-CN" dirty="0"/>
              <a:t>phase 0 added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B70AB45-339A-4CA5-9522-29B08FB4F1C7}"/>
              </a:ext>
            </a:extLst>
          </p:cNvPr>
          <p:cNvSpPr txBox="1"/>
          <p:nvPr/>
        </p:nvSpPr>
        <p:spPr>
          <a:xfrm>
            <a:off x="8822979" y="5556342"/>
            <a:ext cx="302677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noAutofit/>
          </a:bodyPr>
          <a:lstStyle/>
          <a:p>
            <a:r>
              <a:rPr lang="en-US" altLang="zh-CN" dirty="0"/>
              <a:t>yellow</a:t>
            </a:r>
            <a:r>
              <a:rPr lang="zh-CN" altLang="en-US" dirty="0"/>
              <a:t>：</a:t>
            </a:r>
            <a:r>
              <a:rPr lang="en-US" altLang="zh-CN" dirty="0"/>
              <a:t>local</a:t>
            </a:r>
          </a:p>
          <a:p>
            <a:r>
              <a:rPr lang="en-US" altLang="zh-CN" dirty="0"/>
              <a:t>both</a:t>
            </a:r>
            <a:r>
              <a:rPr lang="zh-CN" altLang="en-US" dirty="0"/>
              <a:t>：</a:t>
            </a:r>
            <a:r>
              <a:rPr lang="en-US" altLang="zh-CN" dirty="0"/>
              <a:t>neighborhood</a:t>
            </a:r>
          </a:p>
          <a:p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897167-0950-4B99-92FC-6A6D1F6E45F4}"/>
              </a:ext>
            </a:extLst>
          </p:cNvPr>
          <p:cNvSpPr txBox="1"/>
          <p:nvPr/>
        </p:nvSpPr>
        <p:spPr>
          <a:xfrm>
            <a:off x="8480728" y="4574069"/>
            <a:ext cx="3711272" cy="47065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dirty="0"/>
              <a:t>Local area and neighborhood area</a:t>
            </a:r>
          </a:p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DA481D-2260-424B-9D84-45ED7ECC6731}"/>
              </a:ext>
            </a:extLst>
          </p:cNvPr>
          <p:cNvSpPr txBox="1"/>
          <p:nvPr/>
        </p:nvSpPr>
        <p:spPr>
          <a:xfrm>
            <a:off x="5505957" y="457406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Phases cycle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B269847-DA2F-4C7E-BD0E-CB6D7A9E19FF}"/>
              </a:ext>
            </a:extLst>
          </p:cNvPr>
          <p:cNvSpPr txBox="1"/>
          <p:nvPr/>
        </p:nvSpPr>
        <p:spPr>
          <a:xfrm>
            <a:off x="758256" y="4574069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Intersection and phases</a:t>
            </a:r>
          </a:p>
        </p:txBody>
      </p:sp>
    </p:spTree>
    <p:extLst>
      <p:ext uri="{BB962C8B-B14F-4D97-AF65-F5344CB8AC3E}">
        <p14:creationId xmlns:p14="http://schemas.microsoft.com/office/powerpoint/2010/main" val="213357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3216;#66023;#66481;#111092;#169745;#372650;#62345;#6795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6562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656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3216;#66023;#66481;#111092;#169745;"/>
</p:tagLst>
</file>

<file path=ppt/theme/theme1.xml><?xml version="1.0" encoding="utf-8"?>
<a:theme xmlns:a="http://schemas.openxmlformats.org/drawingml/2006/main" name="包图主题2">
  <a:themeElements>
    <a:clrScheme name="自定义 43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2E25"/>
      </a:accent1>
      <a:accent2>
        <a:srgbClr val="757070"/>
      </a:accent2>
      <a:accent3>
        <a:srgbClr val="E92E25"/>
      </a:accent3>
      <a:accent4>
        <a:srgbClr val="757070"/>
      </a:accent4>
      <a:accent5>
        <a:srgbClr val="E92E25"/>
      </a:accent5>
      <a:accent6>
        <a:srgbClr val="757070"/>
      </a:accent6>
      <a:hlink>
        <a:srgbClr val="E92E25"/>
      </a:hlink>
      <a:folHlink>
        <a:srgbClr val="E92E2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6023</TotalTime>
  <Words>1257</Words>
  <Application>Microsoft Office PowerPoint</Application>
  <PresentationFormat>宽屏</PresentationFormat>
  <Paragraphs>264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黑体</vt:lpstr>
      <vt:lpstr>微软雅黑</vt:lpstr>
      <vt:lpstr>Arial</vt:lpstr>
      <vt:lpstr>Cambria Math</vt:lpstr>
      <vt:lpstr>Century Gothic</vt:lpstr>
      <vt:lpstr>Times New Roman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朱 晓璇</cp:lastModifiedBy>
  <cp:revision>631</cp:revision>
  <dcterms:created xsi:type="dcterms:W3CDTF">2017-08-18T03:02:00Z</dcterms:created>
  <dcterms:modified xsi:type="dcterms:W3CDTF">2021-07-15T11:24:16Z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