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60" r:id="rId3"/>
    <p:sldId id="257" r:id="rId5"/>
    <p:sldId id="258" r:id="rId6"/>
    <p:sldId id="470" r:id="rId7"/>
    <p:sldId id="471" r:id="rId8"/>
    <p:sldId id="505" r:id="rId9"/>
    <p:sldId id="507" r:id="rId10"/>
    <p:sldId id="515" r:id="rId11"/>
    <p:sldId id="509" r:id="rId12"/>
    <p:sldId id="511" r:id="rId13"/>
    <p:sldId id="513" r:id="rId14"/>
    <p:sldId id="514" r:id="rId15"/>
    <p:sldId id="279" r:id="rId16"/>
    <p:sldId id="541" r:id="rId17"/>
    <p:sldId id="360" r:id="rId18"/>
    <p:sldId id="282" r:id="rId19"/>
    <p:sldId id="346" r:id="rId20"/>
    <p:sldId id="542" r:id="rId21"/>
    <p:sldId id="556" r:id="rId22"/>
    <p:sldId id="557" r:id="rId23"/>
    <p:sldId id="350" r:id="rId24"/>
    <p:sldId id="365" r:id="rId25"/>
    <p:sldId id="558" r:id="rId26"/>
    <p:sldId id="298" r:id="rId27"/>
    <p:sldId id="284" r:id="rId28"/>
    <p:sldId id="285" r:id="rId29"/>
    <p:sldId id="286" r:id="rId30"/>
    <p:sldId id="287"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0000"/>
    <a:srgbClr val="2F5597"/>
    <a:srgbClr val="96A9CA"/>
    <a:srgbClr val="0070C0"/>
    <a:srgbClr val="ED7D31"/>
    <a:srgbClr val="DAE3F3"/>
    <a:srgbClr val="C55A11"/>
    <a:srgbClr val="548235"/>
    <a:srgbClr val="F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61732" autoAdjust="0"/>
  </p:normalViewPr>
  <p:slideViewPr>
    <p:cSldViewPr snapToGrid="0">
      <p:cViewPr varScale="1">
        <p:scale>
          <a:sx n="45" d="100"/>
          <a:sy n="45" d="100"/>
        </p:scale>
        <p:origin x="1659" y="39"/>
      </p:cViewPr>
      <p:guideLst/>
    </p:cSldViewPr>
  </p:slideViewPr>
  <p:outlineViewPr>
    <p:cViewPr>
      <p:scale>
        <a:sx n="33" d="100"/>
        <a:sy n="33" d="100"/>
      </p:scale>
      <p:origin x="0" y="-436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BB57A-2521-497D-8A29-296CF697D53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13900-0860-481B-B4DD-A44AAA6380A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lgn="ctr">
              <a:spcBef>
                <a:spcPct val="0"/>
              </a:spcBef>
              <a:defRPr/>
            </a:pPr>
            <a:r>
              <a:rPr lang="zh-CN" altLang="zh-CN" sz="1200" kern="1200" dirty="0">
                <a:solidFill>
                  <a:schemeClr val="tx1"/>
                </a:solidFill>
                <a:effectLst/>
                <a:latin typeface="+mn-lt"/>
                <a:ea typeface="+mn-ea"/>
                <a:cs typeface="+mn-cs"/>
              </a:rPr>
              <a:t>各位老师</a:t>
            </a:r>
            <a:r>
              <a:rPr lang="zh-CN" altLang="en-US" sz="1200" kern="1200" dirty="0">
                <a:solidFill>
                  <a:schemeClr val="tx1"/>
                </a:solidFill>
                <a:effectLst/>
                <a:latin typeface="+mn-lt"/>
                <a:ea typeface="+mn-ea"/>
                <a:cs typeface="+mn-cs"/>
              </a:rPr>
              <a:t>同学</a:t>
            </a:r>
            <a:r>
              <a:rPr lang="zh-CN" altLang="zh-CN" sz="1200" kern="1200" dirty="0">
                <a:solidFill>
                  <a:schemeClr val="tx1"/>
                </a:solidFill>
                <a:effectLst/>
                <a:latin typeface="+mn-lt"/>
                <a:ea typeface="+mn-ea"/>
                <a:cs typeface="+mn-cs"/>
              </a:rPr>
              <a:t>下午好，我是陈哲，我的硕士学位论文的名</a:t>
            </a:r>
            <a:r>
              <a:rPr lang="zh-CN" altLang="en-US" sz="1200" kern="1200" dirty="0">
                <a:solidFill>
                  <a:schemeClr val="tx1"/>
                </a:solidFill>
                <a:effectLst/>
                <a:latin typeface="+mn-lt"/>
                <a:ea typeface="+mn-ea"/>
                <a:cs typeface="+mn-cs"/>
              </a:rPr>
              <a:t>字</a:t>
            </a:r>
            <a:r>
              <a:rPr lang="zh-CN" altLang="zh-CN" sz="1200" kern="1200" dirty="0">
                <a:solidFill>
                  <a:schemeClr val="tx1"/>
                </a:solidFill>
                <a:effectLst/>
                <a:latin typeface="+mn-lt"/>
                <a:ea typeface="+mn-ea"/>
                <a:cs typeface="+mn-cs"/>
              </a:rPr>
              <a:t>是</a:t>
            </a:r>
            <a:r>
              <a:rPr lang="zh-CN" altLang="en-US" sz="1800" b="1" dirty="0">
                <a:solidFill>
                  <a:srgbClr val="FFFFFF"/>
                </a:solidFill>
                <a:sym typeface="+mn-ea"/>
              </a:rPr>
              <a:t>大规模网络表格间的可连接关系发现方法研究</a:t>
            </a:r>
            <a:r>
              <a:rPr lang="zh-CN" altLang="zh-CN" sz="1200" kern="1200" dirty="0">
                <a:solidFill>
                  <a:schemeClr val="tx1"/>
                </a:solidFill>
                <a:effectLst/>
                <a:latin typeface="+mn-lt"/>
                <a:ea typeface="+mn-ea"/>
                <a:cs typeface="+mn-cs"/>
              </a:rPr>
              <a:t>，我的指导老师</a:t>
            </a:r>
            <a:r>
              <a:rPr lang="zh-CN" altLang="en-US" sz="1200" kern="1200" dirty="0">
                <a:solidFill>
                  <a:schemeClr val="tx1"/>
                </a:solidFill>
                <a:effectLst/>
                <a:latin typeface="+mn-lt"/>
                <a:ea typeface="+mn-ea"/>
                <a:cs typeface="+mn-cs"/>
              </a:rPr>
              <a:t>是</a:t>
            </a:r>
            <a:r>
              <a:rPr lang="zh-CN" altLang="zh-CN" sz="1200" kern="1200" dirty="0">
                <a:solidFill>
                  <a:schemeClr val="tx1"/>
                </a:solidFill>
                <a:effectLst/>
                <a:latin typeface="+mn-lt"/>
                <a:ea typeface="+mn-ea"/>
                <a:cs typeface="+mn-cs"/>
              </a:rPr>
              <a:t>金嘉晖</a:t>
            </a:r>
            <a:r>
              <a:rPr lang="zh-CN" altLang="en-US" sz="1200" kern="1200" dirty="0">
                <a:solidFill>
                  <a:schemeClr val="tx1"/>
                </a:solidFill>
                <a:effectLst/>
                <a:latin typeface="+mn-lt"/>
                <a:ea typeface="+mn-ea"/>
                <a:cs typeface="+mn-cs"/>
              </a:rPr>
              <a:t>副教授和</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李福存</a:t>
            </a:r>
            <a:r>
              <a:rPr lang="zh-CN" altLang="en-US" sz="1200" kern="1200" dirty="0">
                <a:solidFill>
                  <a:schemeClr val="tx1"/>
                </a:solidFill>
                <a:effectLst/>
                <a:latin typeface="+mn-lt"/>
                <a:ea typeface="+mn-ea"/>
                <a:cs typeface="+mn-cs"/>
              </a:rPr>
              <a:t>高级工程师</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而第二大挑战是，当前的表格相似性连接方案尽管采用了一定的剪枝策略，</a:t>
            </a:r>
            <a:r>
              <a:rPr lang="zh-CN" altLang="en-US" dirty="0">
                <a:sym typeface="+mn-ea"/>
              </a:rPr>
              <a:t>最后只选择前</a:t>
            </a:r>
            <a:r>
              <a:rPr lang="en-US" altLang="zh-CN" dirty="0">
                <a:sym typeface="+mn-ea"/>
              </a:rPr>
              <a:t>k</a:t>
            </a:r>
            <a:r>
              <a:rPr lang="zh-CN" altLang="en-US" dirty="0">
                <a:sym typeface="+mn-ea"/>
              </a:rPr>
              <a:t>张相似度达到一定范围的表格，</a:t>
            </a:r>
            <a:r>
              <a:rPr lang="zh-CN" altLang="en-US" dirty="0"/>
              <a:t>避免对全部表格进行相似度计算，但是在表格相似性连接计算上，目前的方案均是采用一一比较表格列中单元格值之间的相似度，由于在大规模场景下，</a:t>
            </a:r>
            <a:r>
              <a:rPr lang="en-US" altLang="zh-CN" dirty="0"/>
              <a:t>Web</a:t>
            </a:r>
            <a:r>
              <a:rPr lang="zh-CN" altLang="en-US" dirty="0"/>
              <a:t>表格数量众多，若考虑最坏情况，当前数百万张表格均不满足相似度要求时，列单元格之间的比较是毫无意义的，且他们一一比较所产生的计算代价十分庞大。另外，如右图所示，列于列之间的比较需要结合表格语义信息，右边上图是英超各只球队积分表，下图是国家互联网使用人数排名表，他们都有</a:t>
            </a:r>
            <a:r>
              <a:rPr lang="en-US" altLang="zh-CN" dirty="0"/>
              <a:t>ranking</a:t>
            </a:r>
            <a:r>
              <a:rPr lang="zh-CN" altLang="en-US" dirty="0"/>
              <a:t>这列，单纯判断表格相似性，两张表格具备连接条件，然而这样的连接从实际应用来说，是毫无意义的。</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下面介绍一下本</a:t>
            </a:r>
            <a:r>
              <a:rPr lang="zh-CN" altLang="en-US" sz="1200" kern="1200" dirty="0">
                <a:solidFill>
                  <a:schemeClr val="tx1"/>
                </a:solidFill>
                <a:effectLst/>
                <a:latin typeface="+mn-lt"/>
                <a:ea typeface="+mn-ea"/>
                <a:cs typeface="+mn-cs"/>
              </a:rPr>
              <a:t>论文</a:t>
            </a:r>
            <a:r>
              <a:rPr lang="zh-CN" altLang="zh-CN" sz="1200" kern="1200" dirty="0">
                <a:solidFill>
                  <a:schemeClr val="tx1"/>
                </a:solidFill>
                <a:effectLst/>
                <a:latin typeface="+mn-lt"/>
                <a:ea typeface="+mn-ea"/>
                <a:cs typeface="+mn-cs"/>
              </a:rPr>
              <a:t>相关工作的研究现状，</a:t>
            </a:r>
            <a:r>
              <a:rPr lang="zh-CN" altLang="en-US" sz="1200" kern="1200" dirty="0">
                <a:solidFill>
                  <a:schemeClr val="tx1"/>
                </a:solidFill>
                <a:effectLst/>
                <a:latin typeface="+mn-lt"/>
                <a:ea typeface="+mn-ea"/>
                <a:cs typeface="+mn-cs"/>
              </a:rPr>
              <a:t>在</a:t>
            </a:r>
            <a:r>
              <a:rPr lang="zh-CN" altLang="en-US" b="1" dirty="0">
                <a:solidFill>
                  <a:schemeClr val="bg1"/>
                </a:solidFill>
                <a:latin typeface="微软雅黑" panose="020B0503020204020204" pitchFamily="34" charset="-122"/>
                <a:ea typeface="微软雅黑" panose="020B0503020204020204" pitchFamily="34" charset="-122"/>
                <a:cs typeface="Calibri" panose="020F0502020204030204" charset="0"/>
                <a:sym typeface="+mn-ea"/>
              </a:rPr>
              <a:t>基于语义的表格连接方法</a:t>
            </a:r>
            <a:r>
              <a:rPr lang="zh-CN" altLang="en-US" sz="1200" kern="1200" dirty="0">
                <a:solidFill>
                  <a:schemeClr val="tx1"/>
                </a:solidFill>
                <a:effectLst/>
                <a:latin typeface="+mn-lt"/>
                <a:ea typeface="+mn-ea"/>
                <a:cs typeface="+mn-cs"/>
              </a:rPr>
              <a:t>中，第一篇</a:t>
            </a:r>
            <a:r>
              <a:rPr lang="zh-CN" altLang="en-US" b="1" dirty="0">
                <a:solidFill>
                  <a:schemeClr val="bg1"/>
                </a:solidFill>
                <a:latin typeface="微软雅黑" panose="020B0503020204020204" pitchFamily="34" charset="-122"/>
                <a:ea typeface="微软雅黑" panose="020B0503020204020204" pitchFamily="34" charset="-122"/>
                <a:sym typeface="+mn-ea"/>
              </a:rPr>
              <a:t>设计表格发现系统，</a:t>
            </a:r>
            <a:r>
              <a:rPr lang="zh-CN" altLang="en-US" b="1" dirty="0">
                <a:solidFill>
                  <a:srgbClr val="FFFF00"/>
                </a:solidFill>
                <a:latin typeface="微软雅黑" panose="020B0503020204020204" pitchFamily="34" charset="-122"/>
                <a:ea typeface="微软雅黑" panose="020B0503020204020204" pitchFamily="34" charset="-122"/>
                <a:sym typeface="+mn-ea"/>
              </a:rPr>
              <a:t>对所有单元格值进行编码</a:t>
            </a:r>
            <a:r>
              <a:rPr lang="zh-CN" altLang="en-US" b="1" dirty="0">
                <a:solidFill>
                  <a:schemeClr val="bg1"/>
                </a:solidFill>
                <a:latin typeface="微软雅黑" panose="020B0503020204020204" pitchFamily="34" charset="-122"/>
                <a:ea typeface="微软雅黑" panose="020B0503020204020204" pitchFamily="34" charset="-122"/>
                <a:sym typeface="+mn-ea"/>
              </a:rPr>
              <a:t>，以避免相似连接值的冲突。下一篇</a:t>
            </a:r>
            <a:r>
              <a:rPr lang="zh-CN" altLang="en-US" b="1" dirty="0">
                <a:latin typeface="微软雅黑" panose="020B0503020204020204" pitchFamily="34" charset="-122"/>
                <a:ea typeface="微软雅黑" panose="020B0503020204020204" pitchFamily="34" charset="-122"/>
                <a:sym typeface="+mn-ea"/>
              </a:rPr>
              <a:t>设计表来查找其他相关表的框架</a:t>
            </a:r>
            <a:r>
              <a:rPr lang="zh-CN" altLang="en-US" b="1" dirty="0">
                <a:solidFill>
                  <a:schemeClr val="bg1"/>
                </a:solidFill>
                <a:latin typeface="微软雅黑" panose="020B0503020204020204" pitchFamily="34" charset="-122"/>
                <a:ea typeface="微软雅黑" panose="020B0503020204020204" pitchFamily="34" charset="-122"/>
                <a:sym typeface="+mn-ea"/>
              </a:rPr>
              <a:t>，</a:t>
            </a:r>
            <a:r>
              <a:rPr lang="zh-CN" altLang="en-US" b="1" dirty="0">
                <a:solidFill>
                  <a:srgbClr val="FFFF00"/>
                </a:solidFill>
                <a:latin typeface="微软雅黑" panose="020B0503020204020204" pitchFamily="34" charset="-122"/>
                <a:ea typeface="微软雅黑" panose="020B0503020204020204" pitchFamily="34" charset="-122"/>
                <a:sym typeface="+mn-ea"/>
              </a:rPr>
              <a:t>组合多个相似性度量</a:t>
            </a:r>
            <a:r>
              <a:rPr lang="zh-CN" altLang="en-US" b="1" dirty="0">
                <a:solidFill>
                  <a:schemeClr val="bg1"/>
                </a:solidFill>
                <a:latin typeface="微软雅黑" panose="020B0503020204020204" pitchFamily="34" charset="-122"/>
                <a:ea typeface="微软雅黑" panose="020B0503020204020204" pitchFamily="34" charset="-122"/>
                <a:sym typeface="+mn-ea"/>
              </a:rPr>
              <a:t>方法返回最相关的表格。第三篇通过将杂乱的</a:t>
            </a:r>
            <a:r>
              <a:rPr lang="zh-CN" altLang="en-US" b="1" dirty="0">
                <a:latin typeface="微软雅黑" panose="020B0503020204020204" pitchFamily="34" charset="-122"/>
                <a:ea typeface="微软雅黑" panose="020B0503020204020204" pitchFamily="34" charset="-122"/>
                <a:sym typeface="+mn-ea"/>
              </a:rPr>
              <a:t>输入数据 </a:t>
            </a:r>
            <a:r>
              <a:rPr lang="zh-CN" altLang="en-US" b="1" dirty="0">
                <a:solidFill>
                  <a:srgbClr val="FFFF00"/>
                </a:solidFill>
                <a:latin typeface="微软雅黑" panose="020B0503020204020204" pitchFamily="34" charset="-122"/>
                <a:ea typeface="微软雅黑" panose="020B0503020204020204" pitchFamily="34" charset="-122"/>
                <a:sym typeface="+mn-ea"/>
              </a:rPr>
              <a:t>识别并转换</a:t>
            </a:r>
            <a:r>
              <a:rPr lang="zh-CN" altLang="en-US" b="1" dirty="0">
                <a:latin typeface="微软雅黑" panose="020B0503020204020204" pitchFamily="34" charset="-122"/>
                <a:ea typeface="微软雅黑" panose="020B0503020204020204" pitchFamily="34" charset="-122"/>
                <a:sym typeface="+mn-ea"/>
              </a:rPr>
              <a:t>为规范形式，对齐两个表的连接列相似的类型，然后执行所需的连接</a:t>
            </a:r>
            <a:r>
              <a:rPr lang="zh-CN" altLang="en-US" b="1" dirty="0">
                <a:solidFill>
                  <a:schemeClr val="bg1"/>
                </a:solidFill>
                <a:latin typeface="微软雅黑" panose="020B0503020204020204" pitchFamily="34" charset="-122"/>
                <a:ea typeface="微软雅黑" panose="020B0503020204020204" pitchFamily="34" charset="-122"/>
                <a:sym typeface="+mn-ea"/>
              </a:rPr>
              <a:t>。最后一篇在小规模范围内，利用</a:t>
            </a:r>
            <a:r>
              <a:rPr lang="zh-CN" altLang="en-US" b="1" dirty="0">
                <a:solidFill>
                  <a:srgbClr val="FFFF00"/>
                </a:solidFill>
                <a:latin typeface="微软雅黑" panose="020B0503020204020204" pitchFamily="34" charset="-122"/>
                <a:ea typeface="微软雅黑" panose="020B0503020204020204" pitchFamily="34" charset="-122"/>
                <a:sym typeface="+mn-ea"/>
              </a:rPr>
              <a:t>数据驱动</a:t>
            </a:r>
            <a:r>
              <a:rPr lang="zh-CN" altLang="en-US" b="1" dirty="0">
                <a:solidFill>
                  <a:schemeClr val="bg1"/>
                </a:solidFill>
                <a:latin typeface="微软雅黑" panose="020B0503020204020204" pitchFamily="34" charset="-122"/>
                <a:ea typeface="微软雅黑" panose="020B0503020204020204" pitchFamily="34" charset="-122"/>
                <a:sym typeface="+mn-ea"/>
              </a:rPr>
              <a:t>的方法实现用户点击按钮自动执行语义连接</a:t>
            </a:r>
            <a:r>
              <a:rPr lang="zh-CN" altLang="en-US" sz="1200" kern="1200" dirty="0">
                <a:solidFill>
                  <a:schemeClr val="tx1"/>
                </a:solidFill>
                <a:effectLst/>
                <a:latin typeface="+mn-lt"/>
                <a:ea typeface="+mn-ea"/>
                <a:cs typeface="+mn-cs"/>
              </a:rPr>
              <a:t>。（点）他们的问题是：</a:t>
            </a:r>
            <a:r>
              <a:rPr lang="zh-CN" altLang="en-US" dirty="0">
                <a:latin typeface="微软雅黑" panose="020B0503020204020204" pitchFamily="34" charset="-122"/>
                <a:ea typeface="微软雅黑" panose="020B0503020204020204" pitchFamily="34" charset="-122"/>
                <a:sym typeface="+mn-ea"/>
              </a:rPr>
              <a:t>传统的连接处理方法主要依赖字符串之间的比较，鉴于</a:t>
            </a:r>
            <a:r>
              <a:rPr lang="en-US" altLang="zh-CN" dirty="0">
                <a:latin typeface="微软雅黑" panose="020B0503020204020204" pitchFamily="34" charset="-122"/>
                <a:ea typeface="微软雅黑" panose="020B0503020204020204" pitchFamily="34" charset="-122"/>
                <a:sym typeface="+mn-ea"/>
              </a:rPr>
              <a:t>Web</a:t>
            </a:r>
            <a:r>
              <a:rPr lang="zh-CN" altLang="en-US" dirty="0">
                <a:latin typeface="微软雅黑" panose="020B0503020204020204" pitchFamily="34" charset="-122"/>
                <a:ea typeface="微软雅黑" panose="020B0503020204020204" pitchFamily="34" charset="-122"/>
                <a:sym typeface="+mn-ea"/>
              </a:rPr>
              <a:t>表格数据规范性，约束性差等特点，传统方法仍</a:t>
            </a:r>
            <a:r>
              <a:rPr lang="zh-CN" altLang="en-US" dirty="0">
                <a:latin typeface="微软雅黑" panose="020B0503020204020204" pitchFamily="34" charset="-122"/>
                <a:ea typeface="微软雅黑" panose="020B0503020204020204" pitchFamily="34" charset="-122"/>
                <a:sym typeface="+mn-ea"/>
              </a:rPr>
              <a:t>难以解决表格中数据噪声干扰等问题。同时</a:t>
            </a:r>
            <a:r>
              <a:rPr lang="zh-CN" altLang="en-US" dirty="0">
                <a:latin typeface="微软雅黑" panose="020B0503020204020204" pitchFamily="34" charset="-122"/>
                <a:ea typeface="微软雅黑" panose="020B0503020204020204" pitchFamily="34" charset="-122"/>
                <a:sym typeface="+mn-ea"/>
              </a:rPr>
              <a:t>将海量表格数据转换和准备成传统连接能解决的问题所需成本过大</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Web</a:t>
            </a:r>
            <a:r>
              <a:rPr lang="zh-CN" altLang="en-US" dirty="0"/>
              <a:t>语义表格相似性连接研究中，有两个方向较为相关。</a:t>
            </a:r>
            <a:r>
              <a:rPr lang="en-US" altLang="zh-CN" dirty="0"/>
              <a:t>/</a:t>
            </a:r>
            <a:r>
              <a:rPr lang="zh-CN" altLang="en-US" dirty="0"/>
              <a:t>在</a:t>
            </a:r>
            <a:r>
              <a:rPr lang="zh-CN" altLang="en-US" b="1" dirty="0">
                <a:solidFill>
                  <a:schemeClr val="bg1"/>
                </a:solidFill>
                <a:latin typeface="微软雅黑" panose="020B0503020204020204" pitchFamily="34" charset="-122"/>
                <a:ea typeface="微软雅黑" panose="020B0503020204020204" pitchFamily="34" charset="-122"/>
                <a:cs typeface="Calibri" panose="020F0502020204030204" charset="0"/>
                <a:sym typeface="+mn-ea"/>
              </a:rPr>
              <a:t>基于向量相似性连接方法</a:t>
            </a:r>
            <a:r>
              <a:rPr lang="zh-CN" altLang="en-US" dirty="0"/>
              <a:t>中，第一篇主要是</a:t>
            </a:r>
            <a:r>
              <a:rPr b="1" dirty="0">
                <a:latin typeface="微软雅黑" panose="020B0503020204020204" pitchFamily="34" charset="-122"/>
                <a:ea typeface="微软雅黑" panose="020B0503020204020204" pitchFamily="34" charset="-122"/>
                <a:sym typeface="+mn-ea"/>
              </a:rPr>
              <a:t>使用规范化的</a:t>
            </a:r>
            <a:r>
              <a:rPr b="1" dirty="0">
                <a:solidFill>
                  <a:srgbClr val="FFFF00"/>
                </a:solidFill>
                <a:latin typeface="微软雅黑" panose="020B0503020204020204" pitchFamily="34" charset="-122"/>
                <a:ea typeface="微软雅黑" panose="020B0503020204020204" pitchFamily="34" charset="-122"/>
                <a:sym typeface="+mn-ea"/>
              </a:rPr>
              <a:t>向量余弦相似性</a:t>
            </a:r>
            <a:r>
              <a:rPr b="1" dirty="0">
                <a:latin typeface="微软雅黑" panose="020B0503020204020204" pitchFamily="34" charset="-122"/>
                <a:ea typeface="微软雅黑" panose="020B0503020204020204" pitchFamily="34" charset="-122"/>
                <a:sym typeface="+mn-ea"/>
              </a:rPr>
              <a:t>函数，</a:t>
            </a:r>
            <a:r>
              <a:rPr lang="zh-CN" b="1" dirty="0">
                <a:latin typeface="微软雅黑" panose="020B0503020204020204" pitchFamily="34" charset="-122"/>
                <a:ea typeface="微软雅黑" panose="020B0503020204020204" pitchFamily="34" charset="-122"/>
                <a:sym typeface="+mn-ea"/>
              </a:rPr>
              <a:t>通过</a:t>
            </a:r>
            <a:r>
              <a:rPr b="1" dirty="0">
                <a:latin typeface="微软雅黑" panose="020B0503020204020204" pitchFamily="34" charset="-122"/>
                <a:ea typeface="微软雅黑" panose="020B0503020204020204" pitchFamily="34" charset="-122"/>
                <a:sym typeface="+mn-ea"/>
              </a:rPr>
              <a:t>建立倒排索引完成相似性连接查询</a:t>
            </a:r>
            <a:r>
              <a:rPr lang="zh-CN" b="1" dirty="0">
                <a:latin typeface="微软雅黑" panose="020B0503020204020204" pitchFamily="34" charset="-122"/>
                <a:ea typeface="微软雅黑" panose="020B0503020204020204" pitchFamily="34" charset="-122"/>
                <a:sym typeface="+mn-ea"/>
              </a:rPr>
              <a:t>。后一篇主要</a:t>
            </a:r>
            <a:r>
              <a:rPr lang="zh-CN" altLang="en-US" b="1" dirty="0">
                <a:latin typeface="微软雅黑" panose="020B0503020204020204" pitchFamily="34" charset="-122"/>
                <a:ea typeface="微软雅黑" panose="020B0503020204020204" pitchFamily="34" charset="-122"/>
                <a:sym typeface="+mn-ea"/>
              </a:rPr>
              <a:t>使用欧几里德距离函数完成向量</a:t>
            </a:r>
            <a:r>
              <a:rPr lang="zh-CN" altLang="en-US" b="1" dirty="0">
                <a:solidFill>
                  <a:srgbClr val="FFFF00"/>
                </a:solidFill>
                <a:latin typeface="微软雅黑" panose="020B0503020204020204" pitchFamily="34" charset="-122"/>
                <a:ea typeface="微软雅黑" panose="020B0503020204020204" pitchFamily="34" charset="-122"/>
                <a:sym typeface="+mn-ea"/>
              </a:rPr>
              <a:t>Top-k相似性连接</a:t>
            </a:r>
            <a:r>
              <a:rPr lang="zh-CN" altLang="en-US" b="1" dirty="0">
                <a:latin typeface="微软雅黑" panose="020B0503020204020204" pitchFamily="34" charset="-122"/>
                <a:ea typeface="微软雅黑" panose="020B0503020204020204" pitchFamily="34" charset="-122"/>
                <a:sym typeface="+mn-ea"/>
              </a:rPr>
              <a:t>查询</a:t>
            </a:r>
            <a:r>
              <a:rPr lang="zh-CN" altLang="en-US" dirty="0"/>
              <a:t>。</a:t>
            </a:r>
            <a:r>
              <a:rPr lang="en-US" altLang="zh-CN" dirty="0"/>
              <a:t>/</a:t>
            </a:r>
            <a:r>
              <a:rPr lang="zh-CN" altLang="en-US" dirty="0"/>
              <a:t>而（点）在</a:t>
            </a:r>
            <a:r>
              <a:rPr lang="zh-CN" altLang="en-US" b="1" dirty="0">
                <a:solidFill>
                  <a:schemeClr val="bg1"/>
                </a:solidFill>
                <a:latin typeface="微软雅黑" panose="020B0503020204020204" pitchFamily="34" charset="-122"/>
                <a:ea typeface="微软雅黑" panose="020B0503020204020204" pitchFamily="34" charset="-122"/>
                <a:cs typeface="Calibri" panose="020F0502020204030204" charset="0"/>
                <a:sym typeface="+mn-ea"/>
              </a:rPr>
              <a:t>基于集合相似性连接方法中</a:t>
            </a:r>
            <a:r>
              <a:rPr lang="zh-CN" altLang="en-US" dirty="0"/>
              <a:t>，第一篇主要是</a:t>
            </a:r>
            <a:r>
              <a:rPr lang="zh-CN" altLang="en-US" b="1" dirty="0">
                <a:solidFill>
                  <a:schemeClr val="bg1"/>
                </a:solidFill>
                <a:latin typeface="微软雅黑" panose="020B0503020204020204" pitchFamily="34" charset="-122"/>
                <a:ea typeface="微软雅黑" panose="020B0503020204020204" pitchFamily="34" charset="-122"/>
                <a:sym typeface="+mn-ea"/>
              </a:rPr>
              <a:t>设计Brute force和基于索引的算法，但总体来说没有没有</a:t>
            </a:r>
            <a:r>
              <a:rPr lang="zh-CN" altLang="en-US" b="1" dirty="0">
                <a:solidFill>
                  <a:srgbClr val="FFFF00"/>
                </a:solidFill>
                <a:latin typeface="微软雅黑" panose="020B0503020204020204" pitchFamily="34" charset="-122"/>
                <a:ea typeface="微软雅黑" panose="020B0503020204020204" pitchFamily="34" charset="-122"/>
                <a:sym typeface="+mn-ea"/>
              </a:rPr>
              <a:t>任何过滤</a:t>
            </a:r>
            <a:r>
              <a:rPr lang="zh-CN" altLang="en-US" b="1" dirty="0">
                <a:solidFill>
                  <a:schemeClr val="bg1"/>
                </a:solidFill>
                <a:latin typeface="微软雅黑" panose="020B0503020204020204" pitchFamily="34" charset="-122"/>
                <a:ea typeface="微软雅黑" panose="020B0503020204020204" pitchFamily="34" charset="-122"/>
                <a:sym typeface="+mn-ea"/>
              </a:rPr>
              <a:t>，重复比较次数仍然比较多。</a:t>
            </a:r>
            <a:r>
              <a:rPr lang="zh-CN" altLang="en-US" dirty="0"/>
              <a:t>第二篇文章主要</a:t>
            </a:r>
            <a:r>
              <a:rPr lang="zh-CN" altLang="en-US" b="1" dirty="0">
                <a:latin typeface="微软雅黑" panose="020B0503020204020204" pitchFamily="34" charset="-122"/>
                <a:ea typeface="微软雅黑" panose="020B0503020204020204" pitchFamily="34" charset="-122"/>
                <a:sym typeface="+mn-ea"/>
              </a:rPr>
              <a:t>基于</a:t>
            </a:r>
            <a:r>
              <a:rPr lang="zh-CN" altLang="en-US" b="1" dirty="0">
                <a:solidFill>
                  <a:srgbClr val="FFFF00"/>
                </a:solidFill>
                <a:latin typeface="微软雅黑" panose="020B0503020204020204" pitchFamily="34" charset="-122"/>
                <a:ea typeface="微软雅黑" panose="020B0503020204020204" pitchFamily="34" charset="-122"/>
                <a:sym typeface="+mn-ea"/>
              </a:rPr>
              <a:t>前缀过滤技术完成的</a:t>
            </a:r>
            <a:r>
              <a:rPr lang="zh-CN" altLang="en-US" dirty="0"/>
              <a:t>。（点）但这些方法都</a:t>
            </a:r>
            <a:r>
              <a:rPr lang="zh-CN" altLang="en-US" dirty="0">
                <a:latin typeface="微软雅黑" panose="020B0503020204020204" pitchFamily="34" charset="-122"/>
                <a:ea typeface="微软雅黑" panose="020B0503020204020204" pitchFamily="34" charset="-122"/>
                <a:sym typeface="+mn-ea"/>
              </a:rPr>
              <a:t>通过比较每列属性值之间的语义相似性，在大规模表格连接场景下计算成本过大。第二个是他们 仅仅比较每列属性值之间的相似程度，而没考虑表格的</a:t>
            </a:r>
            <a:r>
              <a:rPr lang="en-US" altLang="zh-CN" dirty="0">
                <a:latin typeface="微软雅黑" panose="020B0503020204020204" pitchFamily="34" charset="-122"/>
                <a:ea typeface="微软雅黑" panose="020B0503020204020204" pitchFamily="34" charset="-122"/>
                <a:sym typeface="+mn-ea"/>
              </a:rPr>
              <a:t>Scheme</a:t>
            </a:r>
            <a:r>
              <a:rPr lang="zh-CN" altLang="en-US" dirty="0">
                <a:latin typeface="微软雅黑" panose="020B0503020204020204" pitchFamily="34" charset="-122"/>
                <a:ea typeface="微软雅黑" panose="020B0503020204020204" pitchFamily="34" charset="-122"/>
                <a:sym typeface="+mn-ea"/>
              </a:rPr>
              <a:t>，常常出现无意义连接的情况。</a:t>
            </a:r>
            <a:r>
              <a:rPr lang="zh-CN" altLang="en-US" dirty="0"/>
              <a:t>。</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下面介绍</a:t>
            </a:r>
            <a:r>
              <a:rPr lang="zh-CN" altLang="en-US" sz="1200" kern="1200" dirty="0">
                <a:solidFill>
                  <a:schemeClr val="tx1"/>
                </a:solidFill>
                <a:effectLst/>
                <a:latin typeface="+mn-lt"/>
                <a:ea typeface="+mn-ea"/>
                <a:cs typeface="+mn-cs"/>
              </a:rPr>
              <a:t>第二部分 </a:t>
            </a:r>
            <a:r>
              <a:rPr lang="zh-CN" altLang="zh-CN" sz="1200" kern="1200" dirty="0">
                <a:solidFill>
                  <a:schemeClr val="tx1"/>
                </a:solidFill>
                <a:effectLst/>
                <a:latin typeface="+mn-lt"/>
                <a:ea typeface="+mn-ea"/>
                <a:cs typeface="+mn-cs"/>
              </a:rPr>
              <a:t>研究目标和研究内容</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rPr>
              <a:t>本硕士论文</a:t>
            </a:r>
            <a:r>
              <a:rPr dirty="0">
                <a:latin typeface="微软雅黑" panose="020B0503020204020204" pitchFamily="34" charset="-122"/>
                <a:ea typeface="微软雅黑" panose="020B0503020204020204" pitchFamily="34" charset="-122"/>
                <a:sym typeface="+mn-ea"/>
              </a:rPr>
              <a:t>针对现有研究中传统表格连接在语义相似度上的缺陷，数据</a:t>
            </a:r>
            <a:r>
              <a:rPr lang="zh-CN" dirty="0">
                <a:latin typeface="微软雅黑" panose="020B0503020204020204" pitchFamily="34" charset="-122"/>
                <a:ea typeface="微软雅黑" panose="020B0503020204020204" pitchFamily="34" charset="-122"/>
                <a:sym typeface="+mn-ea"/>
              </a:rPr>
              <a:t>的</a:t>
            </a:r>
            <a:r>
              <a:rPr dirty="0">
                <a:latin typeface="微软雅黑" panose="020B0503020204020204" pitchFamily="34" charset="-122"/>
                <a:ea typeface="微软雅黑" panose="020B0503020204020204" pitchFamily="34" charset="-122"/>
                <a:sym typeface="+mn-ea"/>
              </a:rPr>
              <a:t>转换和准备成本</a:t>
            </a:r>
            <a:r>
              <a:rPr lang="zh-CN" dirty="0">
                <a:latin typeface="微软雅黑" panose="020B0503020204020204" pitchFamily="34" charset="-122"/>
                <a:ea typeface="微软雅黑" panose="020B0503020204020204" pitchFamily="34" charset="-122"/>
                <a:sym typeface="+mn-ea"/>
              </a:rPr>
              <a:t>巨</a:t>
            </a:r>
            <a:r>
              <a:rPr dirty="0">
                <a:latin typeface="微软雅黑" panose="020B0503020204020204" pitchFamily="34" charset="-122"/>
                <a:ea typeface="微软雅黑" panose="020B0503020204020204" pitchFamily="34" charset="-122"/>
                <a:sym typeface="+mn-ea"/>
              </a:rPr>
              <a:t>大，当前语义表格相似性连接存在计算代价大，扩展性差等问题，改进了传统面向Web表格的相似性连接方法，优化</a:t>
            </a:r>
            <a:r>
              <a:rPr dirty="0">
                <a:solidFill>
                  <a:srgbClr val="FFFF00"/>
                </a:solidFill>
                <a:latin typeface="微软雅黑" panose="020B0503020204020204" pitchFamily="34" charset="-122"/>
                <a:ea typeface="微软雅黑" panose="020B0503020204020204" pitchFamily="34" charset="-122"/>
                <a:sym typeface="+mn-ea"/>
              </a:rPr>
              <a:t>Web语义表格的相似性连接</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 </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设计并实现 </a:t>
            </a:r>
            <a:r>
              <a:rPr lang="zh-CN" altLang="en-US" dirty="0">
                <a:solidFill>
                  <a:srgbClr val="FFFF00"/>
                </a:solidFill>
                <a:latin typeface="微软雅黑" panose="020B0503020204020204" pitchFamily="34" charset="-122"/>
                <a:ea typeface="微软雅黑" panose="020B0503020204020204" pitchFamily="34" charset="-122"/>
                <a:sym typeface="+mn-ea"/>
              </a:rPr>
              <a:t>面向大规模</a:t>
            </a:r>
            <a:r>
              <a:rPr lang="en-US" altLang="zh-CN" dirty="0">
                <a:solidFill>
                  <a:srgbClr val="FFFF00"/>
                </a:solidFill>
                <a:latin typeface="微软雅黑" panose="020B0503020204020204" pitchFamily="34" charset="-122"/>
                <a:ea typeface="微软雅黑" panose="020B0503020204020204" pitchFamily="34" charset="-122"/>
                <a:sym typeface="+mn-ea"/>
              </a:rPr>
              <a:t>Web</a:t>
            </a:r>
            <a:r>
              <a:rPr lang="zh-CN" altLang="en-US" dirty="0">
                <a:solidFill>
                  <a:srgbClr val="FFFF00"/>
                </a:solidFill>
                <a:latin typeface="微软雅黑" panose="020B0503020204020204" pitchFamily="34" charset="-122"/>
                <a:ea typeface="微软雅黑" panose="020B0503020204020204" pitchFamily="34" charset="-122"/>
                <a:sym typeface="+mn-ea"/>
              </a:rPr>
              <a:t>语义表格相似性连接方法</a:t>
            </a:r>
            <a:r>
              <a:rPr lang="zh-CN" altLang="en-US" dirty="0">
                <a:solidFill>
                  <a:schemeClr val="bg1"/>
                </a:solidFill>
                <a:latin typeface="微软雅黑" panose="020B0503020204020204" pitchFamily="34" charset="-122"/>
                <a:ea typeface="微软雅黑" panose="020B0503020204020204" pitchFamily="34" charset="-122"/>
                <a:sym typeface="+mn-ea"/>
              </a:rPr>
              <a:t>，</a:t>
            </a:r>
            <a:r>
              <a:rPr dirty="0">
                <a:latin typeface="微软雅黑" panose="020B0503020204020204" pitchFamily="34" charset="-122"/>
                <a:ea typeface="微软雅黑" panose="020B0503020204020204" pitchFamily="34" charset="-122"/>
                <a:sym typeface="+mn-ea"/>
              </a:rPr>
              <a:t>减轻大规模表格相似性连接计算所产生的代价。</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其中，</a:t>
            </a:r>
            <a:r>
              <a:rPr lang="zh-CN" altLang="en-US" dirty="0">
                <a:solidFill>
                  <a:srgbClr val="FFFF00"/>
                </a:solidFill>
                <a:latin typeface="微软雅黑" panose="020B0503020204020204" pitchFamily="34" charset="-122"/>
                <a:ea typeface="微软雅黑" panose="020B0503020204020204" pitchFamily="34" charset="-122"/>
                <a:sym typeface="+mn-ea"/>
              </a:rPr>
              <a:t>面向大规模</a:t>
            </a:r>
            <a:r>
              <a:rPr lang="en-US" altLang="zh-CN" dirty="0">
                <a:solidFill>
                  <a:srgbClr val="FFFF00"/>
                </a:solidFill>
                <a:latin typeface="微软雅黑" panose="020B0503020204020204" pitchFamily="34" charset="-122"/>
                <a:ea typeface="微软雅黑" panose="020B0503020204020204" pitchFamily="34" charset="-122"/>
                <a:sym typeface="+mn-ea"/>
              </a:rPr>
              <a:t>Web</a:t>
            </a:r>
            <a:r>
              <a:rPr lang="zh-CN" altLang="en-US" dirty="0">
                <a:solidFill>
                  <a:srgbClr val="FFFF00"/>
                </a:solidFill>
                <a:latin typeface="微软雅黑" panose="020B0503020204020204" pitchFamily="34" charset="-122"/>
                <a:ea typeface="微软雅黑" panose="020B0503020204020204" pitchFamily="34" charset="-122"/>
                <a:sym typeface="+mn-ea"/>
              </a:rPr>
              <a:t>语义表格相似性连接</a:t>
            </a:r>
            <a:r>
              <a:rPr lang="zh-CN" altLang="en-US" sz="1200" b="1" dirty="0">
                <a:latin typeface="微软雅黑" panose="020B0503020204020204" pitchFamily="34" charset="-122"/>
                <a:ea typeface="微软雅黑" panose="020B0503020204020204" pitchFamily="34" charset="-122"/>
              </a:rPr>
              <a:t>包括两个模块：分别是：以列为中心的可连接表格发现机制和基于列索引的Web表格相似性连接机制；</a:t>
            </a:r>
            <a:r>
              <a:rPr lang="zh-CN" altLang="en-US" b="1" dirty="0">
                <a:latin typeface="微软雅黑" panose="020B0503020204020204" pitchFamily="34" charset="-122"/>
                <a:ea typeface="微软雅黑" panose="020B0503020204020204" pitchFamily="34" charset="-122"/>
                <a:sym typeface="+mn-ea"/>
              </a:rPr>
              <a:t>基于列索引的Web表格相似性连接机制</a:t>
            </a:r>
            <a:r>
              <a:rPr lang="zh-CN" altLang="en-US" sz="1200" b="1" dirty="0">
                <a:latin typeface="微软雅黑" panose="020B0503020204020204" pitchFamily="34" charset="-122"/>
                <a:ea typeface="微软雅黑" panose="020B0503020204020204" pitchFamily="34" charset="-122"/>
              </a:rPr>
              <a:t>包含两个模块：</a:t>
            </a:r>
            <a:r>
              <a:rPr lang="zh-CN" altLang="en-US" sz="1200" dirty="0">
                <a:latin typeface="微软雅黑" panose="020B0503020204020204" pitchFamily="34" charset="-122"/>
                <a:ea typeface="微软雅黑" panose="020B0503020204020204" pitchFamily="34" charset="-122"/>
              </a:rPr>
              <a:t>聚合语义信息的倒排索引设计与实现</a:t>
            </a:r>
            <a:r>
              <a:rPr lang="zh-CN" altLang="en-US" sz="1200" b="1"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sym typeface="+mn-ea"/>
              </a:rPr>
              <a:t>表格连接查询设计与实现模块</a:t>
            </a:r>
            <a:endParaRPr lang="en-US" altLang="zh-CN"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ct val="125000"/>
              </a:lnSpc>
            </a:pPr>
            <a:r>
              <a:rPr lang="zh-CN" altLang="en-US" sz="1800" dirty="0">
                <a:sym typeface="+mn-ea"/>
              </a:rPr>
              <a:t>为了实现本论文的研究目标，本文将按照以上步骤展开：首先对表格进行列名提取，随后构建列名语义索引，将聚合后的索引输入语义表格的相似性连接模块中，先对列名进行语义匹配，筛选掉不符合相似性连接条件的列。最后在剩下列中比较列单元格值，实现</a:t>
            </a:r>
            <a:r>
              <a:rPr kumimoji="1" lang="zh-CN" altLang="en-US" sz="1800" dirty="0">
                <a:latin typeface="微软雅黑" panose="020B0503020204020204" pitchFamily="34" charset="-122"/>
                <a:ea typeface="微软雅黑" panose="020B0503020204020204" pitchFamily="34" charset="-122"/>
                <a:sym typeface="+mn-ea"/>
              </a:rPr>
              <a:t>面向大规模</a:t>
            </a:r>
            <a:r>
              <a:rPr kumimoji="1" lang="en-US" altLang="zh-CN" sz="1800" dirty="0">
                <a:latin typeface="微软雅黑" panose="020B0503020204020204" pitchFamily="34" charset="-122"/>
                <a:ea typeface="微软雅黑" panose="020B0503020204020204" pitchFamily="34" charset="-122"/>
                <a:sym typeface="+mn-ea"/>
              </a:rPr>
              <a:t>Web</a:t>
            </a:r>
            <a:r>
              <a:rPr kumimoji="1" lang="zh-CN" altLang="en-US" sz="1800" dirty="0">
                <a:latin typeface="微软雅黑" panose="020B0503020204020204" pitchFamily="34" charset="-122"/>
                <a:ea typeface="微软雅黑" panose="020B0503020204020204" pitchFamily="34" charset="-122"/>
                <a:sym typeface="+mn-ea"/>
              </a:rPr>
              <a:t>语义表格的相似性连接系统</a:t>
            </a:r>
            <a:r>
              <a:rPr lang="zh-CN" altLang="en-US" sz="1800" dirty="0">
                <a:sym typeface="+mn-ea"/>
              </a:rPr>
              <a:t>。</a:t>
            </a:r>
            <a:endParaRPr lang="en-US" altLang="zh-CN" sz="1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现在介绍第三部分 技术路线与系统实现</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304800" algn="just" defTabSz="914400" rtl="0" eaLnBrk="1" fontAlgn="auto" latinLnBrk="0" hangingPunct="1">
              <a:lnSpc>
                <a:spcPct val="125000"/>
              </a:lnSpc>
              <a:spcBef>
                <a:spcPts val="0"/>
              </a:spcBef>
              <a:spcAft>
                <a:spcPts val="0"/>
              </a:spcAft>
              <a:buClrTx/>
              <a:buSzTx/>
              <a:buFontTx/>
              <a:buNone/>
              <a:defRPr/>
            </a:pPr>
            <a:r>
              <a:rPr lang="zh-CN" altLang="en-US" sz="1800" dirty="0">
                <a:sym typeface="+mn-ea"/>
              </a:rPr>
              <a:t>本论文的第一条技术路线：</a:t>
            </a:r>
            <a:r>
              <a:rPr kumimoji="1" sz="1800" b="1" dirty="0">
                <a:latin typeface="微软雅黑" panose="020B0503020204020204" pitchFamily="34" charset="-122"/>
                <a:ea typeface="微软雅黑" panose="020B0503020204020204" pitchFamily="34" charset="-122"/>
                <a:sym typeface="+mn-ea"/>
              </a:rPr>
              <a:t>以列为中心的可连接表格发现机制</a:t>
            </a:r>
            <a:r>
              <a:rPr lang="zh-CN" altLang="en-US" sz="1800" dirty="0">
                <a:sym typeface="+mn-ea"/>
              </a:rPr>
              <a:t>。其问题定义是：</a:t>
            </a:r>
            <a:r>
              <a:rPr lang="en-US" altLang="zh-CN" sz="1800" dirty="0">
                <a:sym typeface="+mn-ea"/>
              </a:rPr>
              <a:t>/</a:t>
            </a:r>
            <a:r>
              <a:rPr lang="zh-CN" altLang="en-US" sz="1800" dirty="0">
                <a:latin typeface="黑体" panose="02010609060101010101" pitchFamily="49" charset="-122"/>
                <a:ea typeface="黑体" panose="02010609060101010101" pitchFamily="49" charset="-122"/>
                <a:sym typeface="+mn-ea"/>
              </a:rPr>
              <a:t>针对表中单元格值</a:t>
            </a:r>
            <a:r>
              <a:rPr lang="zh-CN" altLang="en-US" sz="1800" dirty="0">
                <a:latin typeface="黑体" panose="02010609060101010101" pitchFamily="49" charset="-122"/>
                <a:ea typeface="黑体" panose="02010609060101010101" pitchFamily="49" charset="-122"/>
                <a:sym typeface="+mn-ea"/>
              </a:rPr>
              <a:t>的表示多样性，进行数据预处理</a:t>
            </a:r>
            <a:r>
              <a:rPr lang="zh-CN" altLang="en-US" sz="1800" dirty="0">
                <a:sym typeface="+mn-ea"/>
              </a:rPr>
              <a:t>、</a:t>
            </a:r>
            <a:r>
              <a:rPr lang="en-US" altLang="zh-CN" sz="1800" dirty="0">
                <a:sym typeface="+mn-ea"/>
              </a:rPr>
              <a:t>/</a:t>
            </a:r>
            <a:r>
              <a:rPr lang="zh-CN" altLang="en-US" sz="1800" dirty="0">
                <a:sym typeface="+mn-ea"/>
              </a:rPr>
              <a:t> </a:t>
            </a:r>
            <a:r>
              <a:rPr lang="zh-CN" altLang="en-US" sz="1800" dirty="0">
                <a:latin typeface="黑体" panose="02010609060101010101" pitchFamily="49" charset="-122"/>
                <a:ea typeface="黑体" panose="02010609060101010101" pitchFamily="49" charset="-122"/>
                <a:sym typeface="+mn-ea"/>
              </a:rPr>
              <a:t>对</a:t>
            </a:r>
            <a:r>
              <a:rPr lang="en-US" altLang="zh-CN" sz="1800" dirty="0">
                <a:latin typeface="黑体" panose="02010609060101010101" pitchFamily="49" charset="-122"/>
                <a:ea typeface="黑体" panose="02010609060101010101" pitchFamily="49" charset="-122"/>
                <a:sym typeface="+mn-ea"/>
              </a:rPr>
              <a:t>Web</a:t>
            </a:r>
            <a:r>
              <a:rPr lang="zh-CN" altLang="en-US" sz="1800" dirty="0">
                <a:latin typeface="黑体" panose="02010609060101010101" pitchFamily="49" charset="-122"/>
                <a:ea typeface="黑体" panose="02010609060101010101" pitchFamily="49" charset="-122"/>
                <a:sym typeface="+mn-ea"/>
              </a:rPr>
              <a:t>表格列名先进行语义相似度判断</a:t>
            </a:r>
            <a:r>
              <a:rPr lang="zh-CN" altLang="en-US" sz="1800" dirty="0">
                <a:sym typeface="+mn-ea"/>
              </a:rPr>
              <a:t>、</a:t>
            </a:r>
            <a:endParaRPr lang="en-US" altLang="zh-CN" sz="1800" dirty="0"/>
          </a:p>
          <a:p>
            <a:pPr marL="0" marR="0" lvl="0" indent="304800" algn="just" defTabSz="914400" rtl="0" eaLnBrk="1" fontAlgn="auto" latinLnBrk="0" hangingPunct="1">
              <a:lnSpc>
                <a:spcPct val="125000"/>
              </a:lnSpc>
              <a:spcBef>
                <a:spcPts val="0"/>
              </a:spcBef>
              <a:spcAft>
                <a:spcPts val="0"/>
              </a:spcAft>
              <a:buClrTx/>
              <a:buSzTx/>
              <a:buFontTx/>
              <a:buNone/>
              <a:defRPr/>
            </a:pPr>
            <a:r>
              <a:rPr lang="zh-CN" altLang="en-US" sz="1800" dirty="0">
                <a:sym typeface="+mn-ea"/>
              </a:rPr>
              <a:t>其中难点在于：</a:t>
            </a:r>
            <a:r>
              <a:rPr lang="en-US" altLang="zh-CN" sz="1800" b="1" dirty="0">
                <a:solidFill>
                  <a:srgbClr val="FF0000"/>
                </a:solidFill>
                <a:latin typeface="微软雅黑" panose="020B0503020204020204" pitchFamily="34" charset="-122"/>
                <a:ea typeface="微软雅黑" panose="020B0503020204020204" pitchFamily="34" charset="-122"/>
                <a:sym typeface="+mn-ea"/>
              </a:rPr>
              <a:t>Web</a:t>
            </a:r>
            <a:r>
              <a:rPr lang="zh-CN" altLang="en-US" sz="1800" b="1" dirty="0">
                <a:solidFill>
                  <a:srgbClr val="FF0000"/>
                </a:solidFill>
                <a:latin typeface="微软雅黑" panose="020B0503020204020204" pitchFamily="34" charset="-122"/>
                <a:ea typeface="微软雅黑" panose="020B0503020204020204" pitchFamily="34" charset="-122"/>
                <a:sym typeface="+mn-ea"/>
              </a:rPr>
              <a:t>表格中存在一定的噪声干扰</a:t>
            </a:r>
            <a:r>
              <a:rPr lang="zh-CN" altLang="en-US" sz="1800" dirty="0">
                <a:sym typeface="+mn-ea"/>
              </a:rPr>
              <a:t>、</a:t>
            </a:r>
            <a:r>
              <a:rPr lang="zh-CN" altLang="en-US" sz="1800" dirty="0">
                <a:latin typeface="微软雅黑" panose="020B0503020204020204" pitchFamily="34" charset="-122"/>
                <a:ea typeface="微软雅黑" panose="020B0503020204020204" pitchFamily="34" charset="-122"/>
                <a:sym typeface="+mn-ea"/>
              </a:rPr>
              <a:t>表单元格数据存在缩写、不同的表示形式、人为编写错误等噪声 </a:t>
            </a:r>
            <a:r>
              <a:rPr lang="en-US" altLang="zh-CN" sz="1800" dirty="0">
                <a:sym typeface="+mn-ea"/>
              </a:rPr>
              <a:t>/</a:t>
            </a:r>
            <a:r>
              <a:rPr lang="zh-CN" altLang="en-US" sz="1800" dirty="0">
                <a:sym typeface="+mn-ea"/>
              </a:rPr>
              <a:t>第二个难点是</a:t>
            </a:r>
            <a:r>
              <a:rPr lang="zh-CN" altLang="en-US" sz="1800" b="1" dirty="0">
                <a:solidFill>
                  <a:srgbClr val="FF0000"/>
                </a:solidFill>
                <a:latin typeface="微软雅黑" panose="020B0503020204020204" pitchFamily="34" charset="-122"/>
                <a:ea typeface="微软雅黑" panose="020B0503020204020204" pitchFamily="34" charset="-122"/>
                <a:sym typeface="+mn-ea"/>
              </a:rPr>
              <a:t>非精确匹配的语义文本，</a:t>
            </a:r>
            <a:r>
              <a:rPr lang="zh-CN" altLang="en-US" sz="1800" dirty="0">
                <a:latin typeface="微软雅黑" panose="020B0503020204020204" pitchFamily="34" charset="-122"/>
                <a:ea typeface="微软雅黑" panose="020B0503020204020204" pitchFamily="34" charset="-122"/>
                <a:sym typeface="+mn-ea"/>
              </a:rPr>
              <a:t>表单元格内容的语义多样性</a:t>
            </a:r>
            <a:r>
              <a:rPr lang="zh-CN" altLang="en-US" sz="1800" dirty="0">
                <a:latin typeface="微软雅黑" panose="020B0503020204020204" pitchFamily="34" charset="-122"/>
                <a:ea typeface="微软雅黑" panose="020B0503020204020204" pitchFamily="34" charset="-122"/>
                <a:sym typeface="+mn-ea"/>
              </a:rPr>
              <a:t>，常常完全相同的文本指向</a:t>
            </a:r>
            <a:r>
              <a:rPr lang="zh-CN" altLang="en-US" sz="1800" dirty="0">
                <a:latin typeface="微软雅黑" panose="020B0503020204020204" pitchFamily="34" charset="-122"/>
                <a:ea typeface="微软雅黑" panose="020B0503020204020204" pitchFamily="34" charset="-122"/>
                <a:sym typeface="+mn-ea"/>
              </a:rPr>
              <a:t>不同实体，表示不同的文本指向同一实体，如何保证精确匹配文本语义</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本技术路线分为三步，第一步，对表中数据进行预处理，主要处理一些例如</a:t>
            </a:r>
            <a:r>
              <a:rPr lang="zh-CN" altLang="en-US" dirty="0">
                <a:sym typeface="+mn-ea"/>
              </a:rPr>
              <a:t>日期，</a:t>
            </a:r>
            <a:r>
              <a:rPr lang="zh-CN" altLang="en-US" dirty="0"/>
              <a:t>人名，地区等缩写。尽可能的避免缩写对于语义匹配 产生的干扰，对于其余无需处理的表格数据进入第二步</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第二步，对于表中列单元格</a:t>
            </a:r>
            <a:r>
              <a:rPr lang="zh-CN" altLang="en-US" dirty="0"/>
              <a:t>数据采用</a:t>
            </a:r>
            <a:r>
              <a:rPr lang="en-US" altLang="zh-CN" dirty="0"/>
              <a:t>one hot encoding</a:t>
            </a:r>
            <a:r>
              <a:rPr lang="zh-CN" altLang="en-US" dirty="0"/>
              <a:t>编码方式，例如词嵌入对</a:t>
            </a:r>
            <a:r>
              <a:rPr lang="zh-CN" altLang="en-US" b="1" dirty="0">
                <a:latin typeface="Times New Roman" panose="02020603050405020304" pitchFamily="18" charset="0"/>
                <a:ea typeface="黑体" panose="02010609060101010101" pitchFamily="49" charset="-122"/>
                <a:cs typeface="Times New Roman" panose="02020603050405020304" pitchFamily="18" charset="0"/>
                <a:sym typeface="+mn-ea"/>
              </a:rPr>
              <a:t>单元格内容降维处理，接着</a:t>
            </a:r>
            <a:r>
              <a:rPr lang="zh-CN" altLang="en-US" b="1" dirty="0">
                <a:latin typeface="黑体" panose="02010609060101010101" pitchFamily="49" charset="-122"/>
                <a:ea typeface="黑体" panose="02010609060101010101" pitchFamily="49" charset="-122"/>
                <a:sym typeface="+mn-ea"/>
              </a:rPr>
              <a:t>利用相似度计算方法对表单元格内容进行比较</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今天的</a:t>
            </a:r>
            <a:r>
              <a:rPr lang="zh-CN" altLang="en-US" sz="1200" kern="1200" dirty="0">
                <a:solidFill>
                  <a:schemeClr val="tx1"/>
                </a:solidFill>
                <a:effectLst/>
                <a:latin typeface="+mn-lt"/>
                <a:ea typeface="+mn-ea"/>
                <a:cs typeface="+mn-cs"/>
              </a:rPr>
              <a:t>开题报告</a:t>
            </a:r>
            <a:r>
              <a:rPr lang="zh-CN" altLang="zh-CN" sz="1200" kern="1200" dirty="0">
                <a:solidFill>
                  <a:schemeClr val="tx1"/>
                </a:solidFill>
                <a:effectLst/>
                <a:latin typeface="+mn-lt"/>
                <a:ea typeface="+mn-ea"/>
                <a:cs typeface="+mn-cs"/>
              </a:rPr>
              <a:t>主要分为四部分</a:t>
            </a: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第三步，由于表格中，每一列都是相同类型或同一属性内容的概括。因此先</a:t>
            </a:r>
            <a:r>
              <a:rPr lang="zh-CN" altLang="en-US" b="1" dirty="0">
                <a:latin typeface="黑体" panose="02010609060101010101" pitchFamily="49" charset="-122"/>
                <a:ea typeface="黑体" panose="02010609060101010101" pitchFamily="49" charset="-122"/>
                <a:sym typeface="+mn-ea"/>
              </a:rPr>
              <a:t>提取每一列中所有属性值的代表 列名，接着基于列名之间相似度计算，具体的相似度计算方法参考上一页</a:t>
            </a:r>
            <a:r>
              <a:rPr lang="en-US" altLang="zh-CN" b="1" dirty="0">
                <a:latin typeface="黑体" panose="02010609060101010101" pitchFamily="49" charset="-122"/>
                <a:ea typeface="黑体" panose="02010609060101010101" pitchFamily="49" charset="-122"/>
                <a:sym typeface="+mn-ea"/>
              </a:rPr>
              <a:t>ppt</a:t>
            </a:r>
            <a:r>
              <a:rPr lang="zh-CN" altLang="en-US"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生成相应的候选表集合，最后对于候选表，再对每列属性值之间的语义相似度进行计算，比较，返回可连接的表。</a:t>
            </a:r>
            <a:endParaRPr lang="zh-CN" altLang="en-US" b="1" dirty="0">
              <a:latin typeface="黑体" panose="02010609060101010101" pitchFamily="49" charset="-122"/>
              <a:ea typeface="黑体" panose="02010609060101010101" pitchFamily="49" charset="-122"/>
              <a:sym typeface="+mn-ea"/>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本论文的第二条技术路线：</a:t>
            </a:r>
            <a:r>
              <a:rPr lang="zh-CN" altLang="en-US" b="1" dirty="0">
                <a:solidFill>
                  <a:schemeClr val="bg1"/>
                </a:solidFill>
                <a:latin typeface="微软雅黑" panose="020B0503020204020204" pitchFamily="34" charset="-122"/>
                <a:ea typeface="微软雅黑" panose="020B0503020204020204" pitchFamily="34" charset="-122"/>
                <a:sym typeface="+mn-ea"/>
              </a:rPr>
              <a:t>基于列索引的Web表格相似性连接机制</a:t>
            </a:r>
            <a:r>
              <a:rPr lang="zh-CN" altLang="en-US" dirty="0">
                <a:sym typeface="+mn-ea"/>
              </a:rPr>
              <a:t>，其问题定义是：</a:t>
            </a:r>
            <a:r>
              <a:rPr lang="en-US" altLang="zh-CN" dirty="0">
                <a:sym typeface="+mn-ea"/>
              </a:rPr>
              <a:t>/</a:t>
            </a:r>
            <a:r>
              <a:rPr lang="zh-CN" altLang="en-US" dirty="0">
                <a:sym typeface="+mn-ea"/>
              </a:rPr>
              <a:t>当前</a:t>
            </a:r>
            <a:r>
              <a:rPr lang="zh-CN" altLang="en-US" dirty="0">
                <a:latin typeface="微软雅黑" panose="020B0503020204020204" pitchFamily="34" charset="-122"/>
                <a:ea typeface="微软雅黑" panose="020B0503020204020204" pitchFamily="34" charset="-122"/>
                <a:sym typeface="+mn-ea"/>
              </a:rPr>
              <a:t>已有大规模表格数据集</a:t>
            </a:r>
            <a:r>
              <a:rPr lang="zh-CN" altLang="en-US" dirty="0">
                <a:sym typeface="+mn-ea"/>
              </a:rPr>
              <a:t>、</a:t>
            </a:r>
            <a:r>
              <a:rPr lang="en-US" altLang="zh-CN" dirty="0">
                <a:sym typeface="+mn-ea"/>
              </a:rPr>
              <a:t>/</a:t>
            </a:r>
            <a:r>
              <a:rPr lang="zh-CN" altLang="en-US" dirty="0">
                <a:sym typeface="+mn-ea"/>
              </a:rPr>
              <a:t>以及</a:t>
            </a:r>
            <a:r>
              <a:rPr lang="zh-CN" altLang="en-US" dirty="0">
                <a:latin typeface="微软雅黑" panose="020B0503020204020204" pitchFamily="34" charset="-122"/>
                <a:ea typeface="微软雅黑" panose="020B0503020204020204" pitchFamily="34" charset="-122"/>
                <a:sym typeface="+mn-ea"/>
              </a:rPr>
              <a:t>实现语义表格的相似性连接</a:t>
            </a:r>
            <a:endParaRPr lang="en-US" altLang="zh-CN" dirty="0"/>
          </a:p>
          <a:p>
            <a:r>
              <a:rPr lang="zh-CN" altLang="en-US" dirty="0">
                <a:sym typeface="+mn-ea"/>
              </a:rPr>
              <a:t>其中难点在于：</a:t>
            </a:r>
            <a:r>
              <a:rPr lang="zh-CN" altLang="en-US" b="1" dirty="0">
                <a:solidFill>
                  <a:srgbClr val="FF0000"/>
                </a:solidFill>
                <a:latin typeface="微软雅黑" panose="020B0503020204020204" pitchFamily="34" charset="-122"/>
                <a:ea typeface="微软雅黑" panose="020B0503020204020204" pitchFamily="34" charset="-122"/>
                <a:sym typeface="+mn-ea"/>
              </a:rPr>
              <a:t>计算时间复杂度高</a:t>
            </a:r>
            <a:r>
              <a:rPr lang="zh-CN" altLang="en-US" dirty="0">
                <a:sym typeface="+mn-ea"/>
              </a:rPr>
              <a:t>，</a:t>
            </a:r>
            <a:r>
              <a:rPr lang="zh-CN" altLang="en-US" b="1" dirty="0">
                <a:solidFill>
                  <a:srgbClr val="FF0000"/>
                </a:solidFill>
                <a:latin typeface="微软雅黑" panose="020B0503020204020204" pitchFamily="34" charset="-122"/>
                <a:ea typeface="微软雅黑" panose="020B0503020204020204" pitchFamily="34" charset="-122"/>
                <a:sym typeface="+mn-ea"/>
              </a:rPr>
              <a:t>索引没有考虑表语义信息</a:t>
            </a:r>
            <a:r>
              <a:rPr lang="zh-CN" altLang="en-US" dirty="0">
                <a:sym typeface="+mn-ea"/>
              </a:rPr>
              <a:t>。</a:t>
            </a:r>
            <a:endParaRPr lang="zh-CN" altLang="en-US" dirty="0">
              <a:sym typeface="+mn-ea"/>
            </a:endParaRPr>
          </a:p>
          <a:p>
            <a:pPr marL="0" lvl="1"/>
            <a:r>
              <a:rPr lang="zh-CN" altLang="zh-CN" sz="1200" kern="1200" dirty="0">
                <a:solidFill>
                  <a:schemeClr val="tx1"/>
                </a:solidFill>
                <a:effectLst/>
                <a:latin typeface="+mn-lt"/>
                <a:ea typeface="+mn-ea"/>
                <a:cs typeface="+mn-cs"/>
              </a:rPr>
              <a:t>第一点是</a:t>
            </a:r>
            <a:r>
              <a:rPr lang="zh-CN" altLang="en-US" dirty="0">
                <a:latin typeface="微软雅黑" panose="020B0503020204020204" pitchFamily="34" charset="-122"/>
                <a:ea typeface="微软雅黑" panose="020B0503020204020204" pitchFamily="34" charset="-122"/>
                <a:sym typeface="+mn-ea"/>
              </a:rPr>
              <a:t>多表连接时，单元格属性之间相似度计算成本高</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第二点是</a:t>
            </a:r>
            <a:r>
              <a:rPr lang="zh-CN" altLang="en-US" dirty="0">
                <a:latin typeface="微软雅黑" panose="020B0503020204020204" pitchFamily="34" charset="-122"/>
                <a:ea typeface="微软雅黑" panose="020B0503020204020204" pitchFamily="34" charset="-122"/>
                <a:sym typeface="+mn-ea"/>
              </a:rPr>
              <a:t>建立索引可以快速定位表格数据，而表格的语义信息可以辅助表连接，避免无意义的连接。</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sym typeface="+mn-ea"/>
              </a:rPr>
              <a:t>本技术路线分为三步，第一步，索引的设计与实现，首先，表格中的一行一般是对同一事物多方面、不同性质的丰富描述；表格中的每一列是相同类型或同一属性的内容的概括。如上图所示，第一行是对韦斯特这人多方面的描述，我们可以知道他别名教父，篮球场上位置是得分后卫，第二列，我们可以发现别名这个列名，概括地表示了这一列所有属性值地内容，因此，可以</a:t>
            </a:r>
            <a:r>
              <a:rPr lang="zh-CN" altLang="en-US" sz="1800" b="1" dirty="0">
                <a:latin typeface="黑体" panose="02010609060101010101" pitchFamily="49" charset="-122"/>
                <a:ea typeface="黑体" panose="02010609060101010101" pitchFamily="49" charset="-122"/>
                <a:sym typeface="+mn-ea"/>
              </a:rPr>
              <a:t>通过比较列名代替列与列之间属性值相互比较，同时在以列名构建地</a:t>
            </a:r>
            <a:r>
              <a:rPr lang="zh-CN" altLang="en-US" sz="1800" b="1" dirty="0">
                <a:latin typeface="黑体" panose="02010609060101010101" pitchFamily="49" charset="-122"/>
                <a:ea typeface="黑体" panose="02010609060101010101" pitchFamily="49" charset="-122"/>
                <a:sym typeface="+mn-ea"/>
              </a:rPr>
              <a:t>索引中加入表格语义信息</a:t>
            </a:r>
            <a:endParaRPr lang="zh-CN" altLang="en-US" sz="1800" dirty="0">
              <a:sym typeface="+mn-ea"/>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sym typeface="+mn-ea"/>
              </a:rPr>
              <a:t>第二步，</a:t>
            </a:r>
            <a:r>
              <a:rPr lang="zh-CN" altLang="en-US" sz="1800" b="1" kern="0" dirty="0">
                <a:latin typeface="微软雅黑" panose="020B0503020204020204" pitchFamily="34" charset="-122"/>
                <a:ea typeface="微软雅黑" panose="020B0503020204020204" pitchFamily="34" charset="-122"/>
                <a:sym typeface="+mn-ea"/>
              </a:rPr>
              <a:t>表格连接查询地设计与实现</a:t>
            </a:r>
            <a:r>
              <a:rPr lang="zh-CN" altLang="en-US" sz="1800" dirty="0">
                <a:sym typeface="+mn-ea"/>
              </a:rPr>
              <a:t>，首先，利用步骤一地方法</a:t>
            </a:r>
            <a:r>
              <a:rPr lang="zh-CN" altLang="en-US" b="1" dirty="0">
                <a:latin typeface="黑体" panose="02010609060101010101" pitchFamily="49" charset="-122"/>
                <a:ea typeface="黑体" panose="02010609060101010101" pitchFamily="49" charset="-122"/>
                <a:sym typeface="+mn-ea"/>
              </a:rPr>
              <a:t>对参与连接的列进行预处理，建立索引； 接着</a:t>
            </a:r>
            <a:r>
              <a:rPr lang="zh-CN" altLang="en-US" b="1" dirty="0">
                <a:latin typeface="黑体" panose="02010609060101010101" pitchFamily="49" charset="-122"/>
                <a:ea typeface="黑体" panose="02010609060101010101" pitchFamily="49" charset="-122"/>
                <a:sym typeface="+mn-ea"/>
              </a:rPr>
              <a:t>利用技术路线</a:t>
            </a:r>
            <a:r>
              <a:rPr lang="en-US" altLang="zh-CN" b="1" dirty="0">
                <a:latin typeface="黑体" panose="02010609060101010101" pitchFamily="49" charset="-122"/>
                <a:ea typeface="黑体" panose="02010609060101010101" pitchFamily="49" charset="-122"/>
                <a:sym typeface="+mn-ea"/>
              </a:rPr>
              <a:t>1</a:t>
            </a:r>
            <a:r>
              <a:rPr lang="zh-CN" altLang="en-US" b="1" dirty="0">
                <a:latin typeface="黑体" panose="02010609060101010101" pitchFamily="49" charset="-122"/>
                <a:ea typeface="黑体" panose="02010609060101010101" pitchFamily="49" charset="-122"/>
                <a:sym typeface="+mn-ea"/>
              </a:rPr>
              <a:t>中语义匹配方法，计算列名之间的相似度； </a:t>
            </a:r>
            <a:r>
              <a:rPr lang="zh-CN" altLang="en-US" b="1" dirty="0">
                <a:latin typeface="黑体" panose="02010609060101010101" pitchFamily="49" charset="-122"/>
                <a:ea typeface="黑体" panose="02010609060101010101" pitchFamily="49" charset="-122"/>
                <a:sym typeface="+mn-ea"/>
              </a:rPr>
              <a:t>过滤</a:t>
            </a:r>
            <a:r>
              <a:rPr lang="zh-CN" altLang="en-US" b="1" dirty="0">
                <a:latin typeface="黑体" panose="02010609060101010101" pitchFamily="49" charset="-122"/>
                <a:ea typeface="黑体" panose="02010609060101010101" pitchFamily="49" charset="-122"/>
                <a:sym typeface="+mn-ea"/>
              </a:rPr>
              <a:t>不符合要求的表格，剩下表格在进行属性值之间相互比较；</a:t>
            </a:r>
            <a:r>
              <a:rPr lang="zh-CN" altLang="en-US" b="1" dirty="0">
                <a:latin typeface="黑体" panose="02010609060101010101" pitchFamily="49" charset="-122"/>
                <a:ea typeface="黑体" panose="02010609060101010101" pitchFamily="49" charset="-122"/>
                <a:sym typeface="+mn-ea"/>
              </a:rPr>
              <a:t>得到前</a:t>
            </a:r>
            <a:r>
              <a:rPr lang="en-US" altLang="zh-CN" b="1" dirty="0">
                <a:latin typeface="黑体" panose="02010609060101010101" pitchFamily="49" charset="-122"/>
                <a:ea typeface="黑体" panose="02010609060101010101" pitchFamily="49" charset="-122"/>
                <a:sym typeface="+mn-ea"/>
              </a:rPr>
              <a:t>k</a:t>
            </a:r>
            <a:r>
              <a:rPr lang="zh-CN" altLang="en-US" b="1" dirty="0">
                <a:latin typeface="黑体" panose="02010609060101010101" pitchFamily="49" charset="-122"/>
                <a:ea typeface="黑体" panose="02010609060101010101" pitchFamily="49" charset="-122"/>
                <a:sym typeface="+mn-ea"/>
              </a:rPr>
              <a:t>张最相近的表格返回结果。</a:t>
            </a:r>
            <a:endParaRPr lang="zh-CN" altLang="en-US" b="1"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本系统为基于知识图谱的位置兴趣点推荐系统</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dirty="0">
                <a:latin typeface="Times New Roman" panose="02020603050405020304" pitchFamily="18" charset="0"/>
                <a:ea typeface="宋体" panose="02010600030101010101" pitchFamily="2" charset="-122"/>
                <a:cs typeface="Times New Roman" panose="02020603050405020304" pitchFamily="18" charset="0"/>
              </a:rPr>
              <a:t>硬件配置</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Ubuntu</a:t>
            </a:r>
            <a:r>
              <a:rPr lang="zh-CN" altLang="en-US" dirty="0">
                <a:latin typeface="Times New Roman" panose="02020603050405020304" pitchFamily="18" charset="0"/>
                <a:ea typeface="宋体" panose="02010600030101010101" pitchFamily="2" charset="-122"/>
                <a:cs typeface="Times New Roman" panose="02020603050405020304" pitchFamily="18" charset="0"/>
              </a:rPr>
              <a:t>环境下双</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2080Ti</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软件环境为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python3.7</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dirty="0">
                <a:latin typeface="Times New Roman" panose="02020603050405020304" pitchFamily="18" charset="0"/>
                <a:ea typeface="宋体" panose="02010600030101010101" pitchFamily="2" charset="-122"/>
                <a:cs typeface="Times New Roman" panose="02020603050405020304" pitchFamily="18" charset="0"/>
              </a:rPr>
              <a:t>Pytorch1.3</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最后介绍第四部分 预期成果和进度安排</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本论文的理论成果包括</a:t>
            </a:r>
            <a:endParaRPr lang="en-US" altLang="zh-CN" sz="1200" kern="1200" dirty="0">
              <a:solidFill>
                <a:schemeClr val="tx1"/>
              </a:solidFill>
              <a:effectLst/>
              <a:latin typeface="+mn-lt"/>
              <a:ea typeface="+mn-ea"/>
              <a:cs typeface="+mn-cs"/>
            </a:endParaRPr>
          </a:p>
          <a:p>
            <a:pPr indent="304800" algn="just">
              <a:lnSpc>
                <a:spcPct val="125000"/>
              </a:lnSpc>
            </a:pPr>
            <a:r>
              <a:rPr lang="en-US" altLang="zh-CN" sz="1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latin typeface="微软雅黑" panose="020B0503020204020204" pitchFamily="34" charset="-122"/>
                <a:ea typeface="微软雅黑" panose="020B0503020204020204" pitchFamily="34" charset="-122"/>
                <a:sym typeface="+mn-ea"/>
              </a:rPr>
              <a:t>基于语义信息的表格连接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5000"/>
              </a:lnSpc>
            </a:pPr>
            <a:r>
              <a:rPr lang="en-US" altLang="zh-CN" sz="1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dirty="0">
                <a:latin typeface="微软雅黑" panose="020B0503020204020204" pitchFamily="34" charset="-122"/>
                <a:ea typeface="微软雅黑" panose="020B0503020204020204" pitchFamily="34" charset="-122"/>
                <a:sym typeface="+mn-ea"/>
              </a:rPr>
              <a:t>面向语义表格的相似性连接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本论文的系统成果</a:t>
            </a:r>
            <a:r>
              <a:rPr lang="zh-CN" altLang="en-US" sz="1200" kern="1200" dirty="0">
                <a:solidFill>
                  <a:schemeClr val="tx1"/>
                </a:solidFill>
                <a:effectLst/>
                <a:latin typeface="+mn-lt"/>
                <a:ea typeface="+mn-ea"/>
                <a:cs typeface="+mn-cs"/>
              </a:rPr>
              <a:t>是根据</a:t>
            </a:r>
            <a:r>
              <a:rPr lang="zh-CN" altLang="en-US" sz="1200" dirty="0">
                <a:latin typeface="微软雅黑" panose="020B0503020204020204" pitchFamily="34" charset="-122"/>
                <a:ea typeface="微软雅黑" panose="020B0503020204020204" pitchFamily="34" charset="-122"/>
              </a:rPr>
              <a:t>面向多类型异常事件的数据增强技术、基于跨城市迁移学习的异常事件预测算法，</a:t>
            </a:r>
            <a:r>
              <a:rPr kumimoji="0" lang="zh-CN" altLang="zh-CN" sz="1200" dirty="0">
                <a:latin typeface="微软雅黑" panose="020B0503020204020204" pitchFamily="34" charset="-122"/>
                <a:ea typeface="微软雅黑" panose="020B0503020204020204" pitchFamily="34" charset="-122"/>
                <a:cs typeface="微软雅黑" panose="020B0503020204020204" pitchFamily="34" charset="-122"/>
              </a:rPr>
              <a:t>设计并实现</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面向小样本数据的城市异常事件预测系统</a:t>
            </a:r>
            <a:r>
              <a:rPr kumimoji="0" lang="zh-CN" altLang="zh-CN" sz="1200" dirty="0">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1200" dirty="0">
                <a:latin typeface="微软雅黑" panose="020B0503020204020204" pitchFamily="34" charset="-122"/>
                <a:ea typeface="微软雅黑" panose="020B0503020204020204" pitchFamily="34" charset="-122"/>
                <a:cs typeface="微软雅黑" panose="020B0503020204020204" pitchFamily="34" charset="-122"/>
              </a:rPr>
              <a:t>以验证理论成果</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本论文的成果形式主要有（</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）在国内外核心期刊或学术会议上发表论文</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篇；</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）申请国家发明专利</a:t>
            </a:r>
            <a:r>
              <a:rPr lang="en-US" altLang="zh-CN" sz="1200" kern="1200" dirty="0">
                <a:solidFill>
                  <a:schemeClr val="tx1"/>
                </a:solidFill>
                <a:effectLst/>
                <a:latin typeface="+mn-lt"/>
                <a:ea typeface="+mn-ea"/>
                <a:cs typeface="+mn-cs"/>
              </a:rPr>
              <a:t>1-2</a:t>
            </a:r>
            <a:r>
              <a:rPr lang="zh-CN" altLang="en-US" sz="1200" kern="1200" dirty="0">
                <a:solidFill>
                  <a:schemeClr val="tx1"/>
                </a:solidFill>
                <a:effectLst/>
                <a:latin typeface="+mn-lt"/>
                <a:ea typeface="+mn-ea"/>
                <a:cs typeface="+mn-cs"/>
              </a:rPr>
              <a:t>项；</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面向小样本数据的城市异常事件预测系统</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本硕士论文的进度安排是</a:t>
            </a:r>
            <a:r>
              <a:rPr lang="en-US" altLang="zh-CN" dirty="0"/>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感谢各位老师</a:t>
            </a:r>
            <a:r>
              <a:rPr lang="zh-CN" altLang="en-US" sz="1200" kern="1200" dirty="0">
                <a:solidFill>
                  <a:schemeClr val="tx1"/>
                </a:solidFill>
                <a:effectLst/>
                <a:latin typeface="+mn-lt"/>
                <a:ea typeface="+mn-ea"/>
                <a:cs typeface="+mn-cs"/>
              </a:rPr>
              <a:t>同学</a:t>
            </a:r>
            <a:r>
              <a:rPr lang="zh-CN" altLang="zh-CN" sz="1200" kern="1200" dirty="0">
                <a:solidFill>
                  <a:schemeClr val="tx1"/>
                </a:solidFill>
                <a:effectLst/>
                <a:latin typeface="+mn-lt"/>
                <a:ea typeface="+mn-ea"/>
                <a:cs typeface="+mn-cs"/>
              </a:rPr>
              <a:t>的聆听，请大家提出宝贵意见。</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8E413900-0860-481B-B4DD-A44AAA6380A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下面首先介绍研究背景和研究现状</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随着互联网的快速发展，</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表格得到了广泛应用。据估计，“</a:t>
            </a:r>
            <a:r>
              <a:rPr lang="zh-CN" altLang="en-US" dirty="0">
                <a:latin typeface="黑体" panose="02010609060101010101" pitchFamily="49" charset="-122"/>
                <a:ea typeface="黑体" panose="02010609060101010101" pitchFamily="49" charset="-122"/>
              </a:rPr>
              <a:t>在网络上英文页面中包含约有</a:t>
            </a:r>
            <a:r>
              <a:rPr lang="en-US" altLang="zh-CN" dirty="0">
                <a:latin typeface="黑体" panose="02010609060101010101" pitchFamily="49" charset="-122"/>
                <a:ea typeface="黑体" panose="02010609060101010101" pitchFamily="49" charset="-122"/>
              </a:rPr>
              <a:t>141</a:t>
            </a:r>
            <a:r>
              <a:rPr lang="zh-CN" altLang="en-US" dirty="0">
                <a:latin typeface="黑体" panose="02010609060101010101" pitchFamily="49" charset="-122"/>
                <a:ea typeface="黑体" panose="02010609060101010101" pitchFamily="49" charset="-122"/>
              </a:rPr>
              <a:t>亿张表，其中</a:t>
            </a:r>
            <a:r>
              <a:rPr lang="en-US" altLang="zh-CN" dirty="0">
                <a:latin typeface="黑体" panose="02010609060101010101" pitchFamily="49" charset="-122"/>
                <a:ea typeface="黑体" panose="02010609060101010101" pitchFamily="49" charset="-122"/>
              </a:rPr>
              <a:t>1.54</a:t>
            </a:r>
            <a:r>
              <a:rPr lang="zh-CN" altLang="en-US" dirty="0">
                <a:latin typeface="黑体" panose="02010609060101010101" pitchFamily="49" charset="-122"/>
                <a:ea typeface="黑体" panose="02010609060101010101" pitchFamily="49" charset="-122"/>
              </a:rPr>
              <a:t>亿张表包含关系型数据，仅在英文维基共约</a:t>
            </a:r>
            <a:r>
              <a:rPr lang="en-US" altLang="zh-CN" dirty="0">
                <a:latin typeface="黑体" panose="02010609060101010101" pitchFamily="49" charset="-122"/>
                <a:ea typeface="黑体" panose="02010609060101010101" pitchFamily="49" charset="-122"/>
              </a:rPr>
              <a:t>600</a:t>
            </a:r>
            <a:r>
              <a:rPr lang="zh-CN" altLang="en-US" dirty="0">
                <a:latin typeface="黑体" panose="02010609060101010101" pitchFamily="49" charset="-122"/>
                <a:ea typeface="黑体" panose="02010609060101010101" pitchFamily="49" charset="-122"/>
              </a:rPr>
              <a:t>万页面中就包含了</a:t>
            </a:r>
            <a:r>
              <a:rPr lang="en-US" altLang="zh-CN" dirty="0">
                <a:latin typeface="黑体" panose="02010609060101010101" pitchFamily="49" charset="-122"/>
                <a:ea typeface="黑体" panose="02010609060101010101" pitchFamily="49" charset="-122"/>
              </a:rPr>
              <a:t>160</a:t>
            </a:r>
            <a:r>
              <a:rPr lang="zh-CN" altLang="en-US" dirty="0">
                <a:latin typeface="黑体" panose="02010609060101010101" pitchFamily="49" charset="-122"/>
                <a:ea typeface="黑体" panose="02010609060101010101" pitchFamily="49" charset="-122"/>
              </a:rPr>
              <a:t>万张</a:t>
            </a:r>
            <a:r>
              <a:rPr lang="en-US" altLang="zh-CN" dirty="0">
                <a:latin typeface="黑体" panose="02010609060101010101" pitchFamily="49" charset="-122"/>
                <a:ea typeface="黑体" panose="02010609060101010101" pitchFamily="49" charset="-122"/>
              </a:rPr>
              <a:t>Web</a:t>
            </a:r>
            <a:r>
              <a:rPr lang="zh-CN" altLang="en-US" dirty="0">
                <a:latin typeface="黑体" panose="02010609060101010101" pitchFamily="49" charset="-122"/>
                <a:ea typeface="黑体" panose="02010609060101010101" pitchFamily="49" charset="-122"/>
              </a:rPr>
              <a:t>语义表格</a:t>
            </a:r>
            <a:r>
              <a:rPr lang="zh-CN" altLang="en-US" sz="1200" kern="1200" dirty="0">
                <a:solidFill>
                  <a:schemeClr val="tx1"/>
                </a:solidFill>
                <a:effectLst/>
                <a:latin typeface="+mn-lt"/>
                <a:ea typeface="+mn-ea"/>
                <a:cs typeface="+mn-cs"/>
              </a:rPr>
              <a:t>”。（点），此处展示了一些从维基百科中截取的</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语义表格的例子，想必很多人你都不止一次见过类似的表格。由此可知，</a:t>
            </a:r>
            <a:r>
              <a:rPr lang="en-US" altLang="zh-CN" sz="1200" kern="1200" dirty="0">
                <a:solidFill>
                  <a:schemeClr val="tx1"/>
                </a:solidFill>
                <a:effectLst/>
                <a:latin typeface="+mn-lt"/>
                <a:ea typeface="+mn-ea"/>
                <a:cs typeface="+mn-cs"/>
              </a:rPr>
              <a:t>Web</a:t>
            </a:r>
            <a:r>
              <a:rPr lang="zh-CN" altLang="en-US" sz="1200" kern="1200" dirty="0">
                <a:solidFill>
                  <a:schemeClr val="tx1"/>
                </a:solidFill>
                <a:effectLst/>
                <a:latin typeface="+mn-lt"/>
                <a:ea typeface="+mn-ea"/>
                <a:cs typeface="+mn-cs"/>
              </a:rPr>
              <a:t>表格得到了广泛应用。</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这里有张从维基百科中截图的一个</a:t>
            </a:r>
            <a:r>
              <a:rPr lang="en-US" altLang="zh-CN" dirty="0"/>
              <a:t>Web</a:t>
            </a:r>
            <a:r>
              <a:rPr lang="zh-CN" altLang="en-US" dirty="0"/>
              <a:t>表格的例子。我们关注其中包含地</a:t>
            </a:r>
            <a:r>
              <a:rPr lang="zh-CN" altLang="en-US" dirty="0"/>
              <a:t>语义信息 可以指向具体实体对象的内容，（点），这就是</a:t>
            </a:r>
            <a:r>
              <a:rPr lang="en-US" altLang="zh-CN" dirty="0"/>
              <a:t>Web</a:t>
            </a:r>
            <a:r>
              <a:rPr lang="zh-CN" altLang="en-US" dirty="0"/>
              <a:t>语义表格，</a:t>
            </a:r>
            <a:r>
              <a:rPr lang="en-US" altLang="zh-CN" dirty="0"/>
              <a:t>Web</a:t>
            </a:r>
            <a:r>
              <a:rPr lang="zh-CN" altLang="en-US" dirty="0"/>
              <a:t>语义表格是由实体组成的关系型表格，在这种图中，表示的是左边的获奖者和右边对应的获奖原因</a:t>
            </a:r>
            <a:r>
              <a:rPr lang="zh-CN" altLang="en-US" dirty="0"/>
              <a:t>。</a:t>
            </a:r>
            <a:endParaRPr lang="en-US" altLang="zh-CN"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25000"/>
              </a:lnSpc>
              <a:spcBef>
                <a:spcPts val="0"/>
              </a:spcBef>
              <a:spcAft>
                <a:spcPts val="0"/>
              </a:spcAft>
              <a:buClrTx/>
              <a:buSzTx/>
              <a:buFontTx/>
              <a:buNone/>
              <a:defRPr/>
            </a:pPr>
            <a:r>
              <a:rPr lang="zh-CN" altLang="en-US" dirty="0"/>
              <a:t>这部分主要介绍</a:t>
            </a:r>
            <a:r>
              <a:rPr lang="en-US" altLang="zh-CN" dirty="0"/>
              <a:t>Web</a:t>
            </a:r>
            <a:r>
              <a:rPr lang="zh-CN" altLang="en-US" dirty="0"/>
              <a:t>表格连接的背景，</a:t>
            </a:r>
            <a:r>
              <a:rPr lang="zh-CN" altLang="en-US" dirty="0">
                <a:sym typeface="+mn-ea"/>
              </a:rPr>
              <a:t>数据发现的一个核心操作是为给定的表找到可连接的表，人们对使用来自大型数据孤岛和数据湖的其他相关数据集来丰富现有数据集越来越感兴趣。Web表格中的数据不仅包含丰富的语义信息，而且它们之间也具有类似于关系型数据库中主外键的联系。这种联系可以通过连接建立起来，连接是一种强大的运算符，可以将两个或多个表的记录结合起来，在关系数据库领域具有重要意义。</a:t>
            </a:r>
            <a:endParaRPr lang="en-US" altLang="zh-CN"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25000"/>
              </a:lnSpc>
              <a:spcBef>
                <a:spcPts val="0"/>
              </a:spcBef>
              <a:spcAft>
                <a:spcPts val="0"/>
              </a:spcAft>
              <a:buClrTx/>
              <a:buSzTx/>
              <a:buFontTx/>
              <a:buNone/>
              <a:defRPr/>
            </a:pPr>
            <a:r>
              <a:rPr lang="zh-CN" altLang="en-US" dirty="0"/>
              <a:t>这页主要描述</a:t>
            </a:r>
            <a:r>
              <a:rPr lang="en-US" altLang="zh-CN"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Web</a:t>
            </a:r>
            <a:r>
              <a:rPr lang="zh-CN" altLang="en-US"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表格连接中存在的困难，</a:t>
            </a:r>
            <a:r>
              <a:rPr lang="zh-CN" altLang="en-US"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直接用传统表格连接方式无法解决</a:t>
            </a:r>
            <a:r>
              <a:rPr lang="en-US" altLang="zh-CN"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Web</a:t>
            </a:r>
            <a:r>
              <a:rPr lang="zh-CN" altLang="en-US"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语义表格的连接，如上图所示，左表为</a:t>
            </a:r>
            <a:r>
              <a:rPr lang="zh-CN" altLang="en-US">
                <a:sym typeface="+mn-ea"/>
              </a:rPr>
              <a:t>一家大型互联网公司在不同国家/地区的零售收入表格，右表为</a:t>
            </a:r>
            <a:r>
              <a:rPr lang="en-US" altLang="zh-CN">
                <a:sym typeface="+mn-ea"/>
              </a:rPr>
              <a:t>各国互联网使用者数目列表</a:t>
            </a:r>
            <a:r>
              <a:rPr lang="zh-CN" altLang="en-US">
                <a:sym typeface="+mn-ea"/>
              </a:rPr>
              <a:t>，现在公司的分析师希望将零售收入与每个国家的互联网用户数量和互联网普及率关联起来。根据我们的常识可以发现，两张表格是具备连接条件的，然而直接采取传统的等值连接方法是无法做到两张表格连接的，只有将其中一张表格的第一列进行数据转换，当与另一张表格 第一列中 相对应数据 完全相同时，（点</a:t>
            </a:r>
            <a:r>
              <a:rPr lang="zh-CN" altLang="en-US">
                <a:sym typeface="+mn-ea"/>
              </a:rPr>
              <a:t>）两张表格才能用传统的等值连接方法解决表格连接的</a:t>
            </a:r>
            <a:r>
              <a:rPr lang="zh-CN" altLang="en-US">
                <a:sym typeface="+mn-ea"/>
              </a:rPr>
              <a:t>问题。</a:t>
            </a:r>
            <a:endParaRPr lang="zh-CN" altLang="en-US">
              <a:sym typeface="+mn-ea"/>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针对上一页传统连接方法的缺陷，当前解决方案都是基于语义信息的表格相似性连接，在给定查询列的前提下，</a:t>
            </a:r>
            <a:r>
              <a:rPr lang="zh-CN" altLang="en-US" kern="0" dirty="0">
                <a:latin typeface="微软雅黑" panose="020B0503020204020204" pitchFamily="34" charset="-122"/>
                <a:ea typeface="微软雅黑" panose="020B0503020204020204" pitchFamily="34" charset="-122"/>
                <a:sym typeface="+mn-ea"/>
              </a:rPr>
              <a:t>判断查询列与目标表格中每一列之间的相似度，</a:t>
            </a:r>
            <a:r>
              <a:rPr lang="zh-CN" altLang="en-US" dirty="0">
                <a:sym typeface="+mn-ea"/>
              </a:rPr>
              <a:t>判断方法基本上都是大同小异，从查询列的第一个单元格值开始，依次与目标表格中每列的所有单元格值进行比较，直到查询列的</a:t>
            </a:r>
            <a:r>
              <a:rPr lang="zh-CN" altLang="en-US" dirty="0">
                <a:sym typeface="+mn-ea"/>
              </a:rPr>
              <a:t>最后一个单元格值结束。</a:t>
            </a:r>
            <a:endParaRPr lang="zh-CN" altLang="en-US" dirty="0">
              <a:sym typeface="+mn-ea"/>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其中有两个主要的挑战。挑战一：</a:t>
            </a:r>
            <a:r>
              <a:rPr dirty="0"/>
              <a:t>传统的表格精确匹配技术难以适应大量表格连接的场景</a:t>
            </a:r>
            <a:r>
              <a:rPr lang="zh-CN" altLang="en-US" dirty="0"/>
              <a:t>。（点完）</a:t>
            </a:r>
            <a:endParaRPr lang="en-US" altLang="zh-CN" dirty="0"/>
          </a:p>
          <a:p>
            <a:r>
              <a:rPr lang="zh-CN" altLang="en-US" dirty="0"/>
              <a:t>以下面所示的两张图为例（点），在下图中，两张表格第一列都是表示表示国家的概念，右表是国家的完整拼写形式，而左表是用</a:t>
            </a:r>
            <a:r>
              <a:rPr lang="en-US" altLang="zh-CN" dirty="0"/>
              <a:t>2</a:t>
            </a:r>
            <a:r>
              <a:rPr lang="zh-CN" altLang="en-US" dirty="0"/>
              <a:t>位</a:t>
            </a:r>
            <a:r>
              <a:rPr lang="en-US" altLang="zh-CN" dirty="0"/>
              <a:t>ISO</a:t>
            </a:r>
            <a:r>
              <a:rPr lang="zh-CN" altLang="en-US" dirty="0"/>
              <a:t>代码的形式来表示，传统的做法前两张表格介绍过，将他们都转换成统一形式进行等值连接，这种方法对于少量表格来说，处理速度没有明显的变化，但是大规模数据存储方案的提出，越来越多的数据不断涌入，继续采用精确匹配的方案，需要同时对于存储池中的表格和外部持续输入的表格进行一张一张的数据转换，已经难以满足当前的应用场景了。</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15026FD-0753-4197-8810-29CFE05F49B0}"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7EAEF75-72B7-4A29-AE78-3EED036B4125}"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1E03ABB1-DEF9-44AF-9B03-471F362F8CC7}"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4E6042-846A-4757-8390-D685C505E326}"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270799DD-D3E5-4E24-AD88-A63545DCAA71}"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F77D4D57-C9E9-4DE9-BB46-F2C017A081ED}"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47D3AE4-7219-4008-A899-5BB3F6DD0036}"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0A59C68-DD5B-42FB-8ACF-1F837C7662B9}"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79832-DBB4-4C94-8CC9-C6ED1E57A4E7}"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A8391206-07F0-445B-B660-314F3ADCAD04}"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E4D5D438-7EB6-4040-B786-346B4723771B}"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BD6C2-A2F5-463D-A2F2-7B5E229814AF}" type="datetime1">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6E62B-4DEC-4954-AD3A-658470571C9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image" Target="../media/image11.jpeg"/><Relationship Id="rId2" Type="http://schemas.openxmlformats.org/officeDocument/2006/relationships/tags" Target="../tags/tag6.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0" Type="http://schemas.openxmlformats.org/officeDocument/2006/relationships/notesSlide" Target="../notesSlides/notesSlide19.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1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image" Target="../media/image24.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p:nvPr/>
        </p:nvSpPr>
        <p:spPr>
          <a:xfrm>
            <a:off x="0" y="2196352"/>
            <a:ext cx="9144000" cy="1562847"/>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r>
              <a:rPr lang="zh-CN" altLang="en-US" sz="3600" b="1" dirty="0">
                <a:solidFill>
                  <a:srgbClr val="FFFFFF"/>
                </a:solidFill>
              </a:rPr>
              <a:t>大规模网络表格间的</a:t>
            </a:r>
            <a:endParaRPr lang="zh-CN" altLang="en-US" sz="3600" b="1" dirty="0">
              <a:solidFill>
                <a:srgbClr val="FFFFFF"/>
              </a:solidFill>
            </a:endParaRPr>
          </a:p>
          <a:p>
            <a:pPr algn="ctr">
              <a:spcBef>
                <a:spcPct val="0"/>
              </a:spcBef>
              <a:defRPr/>
            </a:pPr>
            <a:r>
              <a:rPr lang="zh-CN" altLang="en-US" sz="3600" b="1" dirty="0">
                <a:solidFill>
                  <a:srgbClr val="FFFFFF"/>
                </a:solidFill>
              </a:rPr>
              <a:t>可连接关系发现方法研究</a:t>
            </a:r>
            <a:endParaRPr lang="zh-CN" altLang="en-US" sz="3600" b="1" dirty="0">
              <a:solidFill>
                <a:srgbClr val="FFFFFF"/>
              </a:solidFill>
            </a:endParaRPr>
          </a:p>
        </p:txBody>
      </p:sp>
      <p:sp>
        <p:nvSpPr>
          <p:cNvPr id="7" name="副标题 2"/>
          <p:cNvSpPr>
            <a:spLocks noGrp="1"/>
          </p:cNvSpPr>
          <p:nvPr>
            <p:ph type="subTitle" idx="1"/>
          </p:nvPr>
        </p:nvSpPr>
        <p:spPr>
          <a:xfrm>
            <a:off x="4227830" y="4057015"/>
            <a:ext cx="4773295" cy="2461895"/>
          </a:xfrm>
        </p:spPr>
        <p:txBody>
          <a:bodyPr vert="horz" lIns="91440" tIns="45720" rIns="91440" bIns="45720" rtlCol="0">
            <a:normAutofit/>
          </a:bodyPr>
          <a:lstStyle/>
          <a:p>
            <a:pPr algn="l">
              <a:spcBef>
                <a:spcPts val="800"/>
              </a:spcBef>
              <a:spcAft>
                <a:spcPts val="800"/>
              </a:spcAft>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硕士研究生：陈 哲</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a:spcBef>
                <a:spcPts val="800"/>
              </a:spcBef>
              <a:spcAft>
                <a:spcPts val="800"/>
              </a:spcAft>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校 内 导 师：金嘉晖  副教授</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a:spcBef>
                <a:spcPts val="800"/>
              </a:spcBef>
              <a:spcAft>
                <a:spcPts val="800"/>
              </a:spcAft>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校 外 导 师：</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李福存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  高级工程师 </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a:spcBef>
                <a:spcPts val="800"/>
              </a:spcBef>
              <a:spcAft>
                <a:spcPts val="800"/>
              </a:spcAft>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5" name="图片 3" descr="seu.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54163" y="495981"/>
            <a:ext cx="785812"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p:cNvSpPr txBox="1">
            <a:spLocks noChangeArrowheads="1"/>
          </p:cNvSpPr>
          <p:nvPr/>
        </p:nvSpPr>
        <p:spPr bwMode="auto">
          <a:xfrm>
            <a:off x="2394942" y="776333"/>
            <a:ext cx="44935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anose="020F0502020204030204" charset="0"/>
                <a:ea typeface="宋体" panose="02010600030101010101" pitchFamily="2" charset="-122"/>
                <a:cs typeface="宋体" panose="02010600030101010101" pitchFamily="2" charset="-122"/>
              </a:defRPr>
            </a:lvl1pPr>
            <a:lvl2pPr marL="742950" indent="-285750">
              <a:defRPr kumimoji="1">
                <a:solidFill>
                  <a:schemeClr val="tx1"/>
                </a:solidFill>
                <a:latin typeface="Calibri" panose="020F0502020204030204" charset="0"/>
                <a:ea typeface="宋体" panose="02010600030101010101" pitchFamily="2" charset="-122"/>
              </a:defRPr>
            </a:lvl2pPr>
            <a:lvl3pPr marL="1143000" indent="-228600">
              <a:defRPr kumimoji="1">
                <a:solidFill>
                  <a:schemeClr val="tx1"/>
                </a:solidFill>
                <a:latin typeface="Calibri" panose="020F0502020204030204" charset="0"/>
                <a:ea typeface="宋体" panose="02010600030101010101" pitchFamily="2" charset="-122"/>
              </a:defRPr>
            </a:lvl3pPr>
            <a:lvl4pPr marL="1600200" indent="-228600">
              <a:defRPr kumimoji="1">
                <a:solidFill>
                  <a:schemeClr val="tx1"/>
                </a:solidFill>
                <a:latin typeface="Calibri" panose="020F0502020204030204" charset="0"/>
                <a:ea typeface="宋体" panose="02010600030101010101" pitchFamily="2" charset="-122"/>
              </a:defRPr>
            </a:lvl4pPr>
            <a:lvl5pPr marL="2057400" indent="-228600">
              <a:defRPr kumimoji="1">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kumimoji="1">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kumimoji="1">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kumimoji="1">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kumimoji="1">
                <a:solidFill>
                  <a:schemeClr val="tx1"/>
                </a:solidFill>
                <a:latin typeface="Calibri" panose="020F0502020204030204" charset="0"/>
                <a:ea typeface="宋体" panose="02010600030101010101" pitchFamily="2" charset="-122"/>
              </a:defRPr>
            </a:lvl9pPr>
          </a:lstStyle>
          <a:p>
            <a:pPr algn="ctr"/>
            <a:r>
              <a:rPr kumimoji="0" lang="zh-CN" altLang="en-US" sz="2400" dirty="0">
                <a:latin typeface="微软雅黑" panose="020B0503020204020204" pitchFamily="34" charset="-122"/>
                <a:ea typeface="微软雅黑" panose="020B0503020204020204" pitchFamily="34" charset="-122"/>
                <a:cs typeface="微软雅黑" panose="020B0503020204020204" pitchFamily="34" charset="-122"/>
              </a:rPr>
              <a:t>东南大学硕士学位论文开题报告</a:t>
            </a:r>
            <a:endParaRPr kumimoji="0"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1711"/>
    </mc:Choice>
    <mc:Fallback>
      <p:transition spd="slow" advTm="171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89038" y="127813"/>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挑战二：表格相似性连接计算代价大</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灯片编号占位符 2"/>
          <p:cNvSpPr>
            <a:spLocks noGrp="1"/>
          </p:cNvSpPr>
          <p:nvPr>
            <p:ph type="sldNum" sz="quarter" idx="12"/>
          </p:nvPr>
        </p:nvSpPr>
        <p:spPr>
          <a:xfrm>
            <a:off x="6523118" y="6050411"/>
            <a:ext cx="2057400" cy="365125"/>
          </a:xfrm>
        </p:spPr>
        <p:txBody>
          <a:bodyPr/>
          <a:lstStyle/>
          <a:p>
            <a:fld id="{94B6E62B-4DEC-4954-AD3A-658470571C9E}" type="slidenum">
              <a:rPr lang="zh-CN" altLang="en-US" smtClean="0"/>
            </a:fld>
            <a:endParaRPr lang="zh-CN" altLang="en-US" dirty="0"/>
          </a:p>
        </p:txBody>
      </p:sp>
      <p:sp>
        <p:nvSpPr>
          <p:cNvPr id="17" name="矩形 16"/>
          <p:cNvSpPr/>
          <p:nvPr/>
        </p:nvSpPr>
        <p:spPr>
          <a:xfrm>
            <a:off x="192405" y="974725"/>
            <a:ext cx="4551680" cy="898525"/>
          </a:xfrm>
          <a:prstGeom prst="rect">
            <a:avLst/>
          </a:prstGeom>
          <a:noFill/>
          <a:ln w="28575">
            <a:solidFill>
              <a:srgbClr val="8FAAD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spcBef>
                <a:spcPts val="600"/>
              </a:spcBef>
              <a:spcAft>
                <a:spcPts val="600"/>
              </a:spcAft>
              <a:buFont typeface="Wingdings" panose="05000000000000000000" pitchFamily="2" charset="2"/>
              <a:buChar char="Ø"/>
            </a:pPr>
            <a:r>
              <a:rPr lang="zh-CN" altLang="en-US"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列于列之间属性值</a:t>
            </a:r>
            <a:r>
              <a:rPr lang="zh-CN" altLang="en-US" b="1"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计算代价巨大</a:t>
            </a:r>
            <a:endParaRPr lang="en-US" altLang="zh-CN" b="1"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spcBef>
                <a:spcPts val="600"/>
              </a:spcBef>
              <a:spcAft>
                <a:spcPts val="600"/>
              </a:spcAft>
              <a:buFont typeface="Wingdings" panose="05000000000000000000" pitchFamily="2" charset="2"/>
              <a:buChar char="Ø"/>
            </a:pPr>
            <a:r>
              <a:rPr lang="zh-CN" altLang="en-US"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列与列之间</a:t>
            </a:r>
            <a:r>
              <a:rPr lang="zh-CN" altLang="en-US"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比较要</a:t>
            </a:r>
            <a:r>
              <a:rPr lang="zh-CN" altLang="en-US" b="1"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融合表格语义</a:t>
            </a:r>
            <a:r>
              <a:rPr lang="zh-CN" altLang="en-US"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的信息</a:t>
            </a:r>
            <a:endParaRPr lang="en-US" altLang="zh-CN"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 name="表格 1"/>
          <p:cNvGraphicFramePr/>
          <p:nvPr>
            <p:custDataLst>
              <p:tags r:id="rId1"/>
            </p:custDataLst>
          </p:nvPr>
        </p:nvGraphicFramePr>
        <p:xfrm>
          <a:off x="5528945" y="1887220"/>
          <a:ext cx="3265805" cy="2390775"/>
        </p:xfrm>
        <a:graphic>
          <a:graphicData uri="http://schemas.openxmlformats.org/drawingml/2006/table">
            <a:tbl>
              <a:tblPr firstRow="1" bandRow="1">
                <a:tableStyleId>{5C22544A-7EE6-4342-B048-85BDC9FD1C3A}</a:tableStyleId>
              </a:tblPr>
              <a:tblGrid>
                <a:gridCol w="1239520"/>
                <a:gridCol w="499745"/>
                <a:gridCol w="547370"/>
                <a:gridCol w="979170"/>
              </a:tblGrid>
              <a:tr h="669290">
                <a:tc>
                  <a:txBody>
                    <a:bodyPr/>
                    <a:p>
                      <a:pPr>
                        <a:buNone/>
                      </a:pPr>
                      <a:r>
                        <a:rPr lang="zh-CN" altLang="en-US" sz="1200"/>
                        <a:t>Team</a:t>
                      </a:r>
                      <a:endParaRPr lang="zh-CN" altLang="en-US" sz="1200"/>
                    </a:p>
                  </a:txBody>
                  <a:tcPr/>
                </a:tc>
                <a:tc>
                  <a:txBody>
                    <a:bodyPr/>
                    <a:p>
                      <a:pPr>
                        <a:buNone/>
                      </a:pPr>
                      <a:r>
                        <a:rPr lang="zh-CN" altLang="en-US" sz="1200"/>
                        <a:t>Pl</a:t>
                      </a:r>
                      <a:endParaRPr lang="zh-CN" altLang="en-US" sz="1200"/>
                    </a:p>
                  </a:txBody>
                  <a:tcPr/>
                </a:tc>
                <a:tc>
                  <a:txBody>
                    <a:bodyPr/>
                    <a:p>
                      <a:pPr>
                        <a:buNone/>
                      </a:pPr>
                      <a:r>
                        <a:rPr lang="zh-CN" altLang="en-US" sz="1200">
                          <a:sym typeface="+mn-ea"/>
                        </a:rPr>
                        <a:t>Pts</a:t>
                      </a:r>
                      <a:endParaRPr lang="zh-CN" altLang="en-US" sz="1200">
                        <a:sym typeface="+mn-ea"/>
                      </a:endParaRPr>
                    </a:p>
                  </a:txBody>
                  <a:tcPr/>
                </a:tc>
                <a:tc>
                  <a:txBody>
                    <a:bodyPr/>
                    <a:p>
                      <a:pPr>
                        <a:buNone/>
                      </a:pPr>
                      <a:r>
                        <a:rPr lang="en-US" altLang="zh-CN" sz="1200">
                          <a:sym typeface="+mn-ea"/>
                        </a:rPr>
                        <a:t>Ranking</a:t>
                      </a:r>
                      <a:endParaRPr lang="en-US" altLang="zh-CN" sz="1200">
                        <a:sym typeface="+mn-ea"/>
                      </a:endParaRPr>
                    </a:p>
                  </a:txBody>
                  <a:tcPr/>
                </a:tc>
              </a:tr>
              <a:tr h="669290">
                <a:tc>
                  <a:txBody>
                    <a:bodyPr/>
                    <a:p>
                      <a:pPr>
                        <a:buNone/>
                      </a:pPr>
                      <a:r>
                        <a:rPr lang="zh-CN" altLang="en-US" sz="1200"/>
                        <a:t>Southampton</a:t>
                      </a:r>
                      <a:endParaRPr lang="zh-CN" altLang="en-US" sz="1200"/>
                    </a:p>
                  </a:txBody>
                  <a:tcPr/>
                </a:tc>
                <a:tc>
                  <a:txBody>
                    <a:bodyPr/>
                    <a:p>
                      <a:pPr>
                        <a:buNone/>
                      </a:pPr>
                      <a:r>
                        <a:rPr lang="zh-CN" altLang="en-US" sz="1200"/>
                        <a:t>31</a:t>
                      </a:r>
                      <a:endParaRPr lang="zh-CN" altLang="en-US" sz="1200"/>
                    </a:p>
                  </a:txBody>
                  <a:tcPr/>
                </a:tc>
                <a:tc>
                  <a:txBody>
                    <a:bodyPr/>
                    <a:p>
                      <a:pPr>
                        <a:buNone/>
                      </a:pPr>
                      <a:r>
                        <a:rPr lang="en-US" altLang="zh-CN" sz="1200"/>
                        <a:t>36</a:t>
                      </a:r>
                      <a:endParaRPr lang="en-US" altLang="zh-CN" sz="1200"/>
                    </a:p>
                  </a:txBody>
                  <a:tcPr/>
                </a:tc>
                <a:tc>
                  <a:txBody>
                    <a:bodyPr/>
                    <a:p>
                      <a:pPr algn="ctr">
                        <a:buNone/>
                      </a:pPr>
                      <a:r>
                        <a:rPr lang="en-US" altLang="zh-CN" sz="1200"/>
                        <a:t>14</a:t>
                      </a:r>
                      <a:endParaRPr lang="en-US" altLang="zh-CN" sz="1200"/>
                    </a:p>
                  </a:txBody>
                  <a:tcPr/>
                </a:tc>
              </a:tr>
              <a:tr h="669925">
                <a:tc>
                  <a:txBody>
                    <a:bodyPr/>
                    <a:p>
                      <a:pPr>
                        <a:buNone/>
                      </a:pPr>
                      <a:r>
                        <a:rPr lang="zh-CN" altLang="en-US" sz="1200"/>
                        <a:t>Manchester United</a:t>
                      </a:r>
                      <a:endParaRPr lang="zh-CN" altLang="en-US" sz="1200"/>
                    </a:p>
                  </a:txBody>
                  <a:tcPr/>
                </a:tc>
                <a:tc>
                  <a:txBody>
                    <a:bodyPr/>
                    <a:p>
                      <a:pPr>
                        <a:buNone/>
                      </a:pPr>
                      <a:r>
                        <a:rPr lang="zh-CN" altLang="en-US" sz="1200"/>
                        <a:t>31</a:t>
                      </a:r>
                      <a:endParaRPr lang="zh-CN" altLang="en-US" sz="1200"/>
                    </a:p>
                  </a:txBody>
                  <a:tcPr/>
                </a:tc>
                <a:tc>
                  <a:txBody>
                    <a:bodyPr/>
                    <a:p>
                      <a:pPr>
                        <a:buNone/>
                      </a:pPr>
                      <a:r>
                        <a:rPr lang="zh-CN" altLang="en-US" sz="1200"/>
                        <a:t>51</a:t>
                      </a:r>
                      <a:endParaRPr lang="zh-CN" altLang="en-US" sz="1200"/>
                    </a:p>
                  </a:txBody>
                  <a:tcPr/>
                </a:tc>
                <a:tc>
                  <a:txBody>
                    <a:bodyPr/>
                    <a:p>
                      <a:pPr algn="ctr">
                        <a:buNone/>
                      </a:pPr>
                      <a:r>
                        <a:rPr lang="en-US" altLang="zh-CN" sz="1200"/>
                        <a:t>7</a:t>
                      </a:r>
                      <a:endParaRPr lang="en-US" altLang="zh-CN" sz="1200"/>
                    </a:p>
                  </a:txBody>
                  <a:tcPr/>
                </a:tc>
              </a:tr>
              <a:tr h="382270">
                <a:tc>
                  <a:txBody>
                    <a:bodyPr/>
                    <a:p>
                      <a:pPr>
                        <a:buNone/>
                      </a:pPr>
                      <a:r>
                        <a:rPr lang="zh-CN" altLang="en-US" sz="1200"/>
                        <a:t>Liverpool</a:t>
                      </a:r>
                      <a:endParaRPr lang="zh-CN" altLang="en-US" sz="1200"/>
                    </a:p>
                  </a:txBody>
                  <a:tcPr/>
                </a:tc>
                <a:tc>
                  <a:txBody>
                    <a:bodyPr/>
                    <a:p>
                      <a:pPr>
                        <a:buNone/>
                      </a:pPr>
                      <a:r>
                        <a:rPr lang="zh-CN" altLang="en-US" sz="1200"/>
                        <a:t>31</a:t>
                      </a:r>
                      <a:endParaRPr lang="zh-CN" altLang="en-US" sz="1200"/>
                    </a:p>
                  </a:txBody>
                  <a:tcPr/>
                </a:tc>
                <a:tc>
                  <a:txBody>
                    <a:bodyPr/>
                    <a:p>
                      <a:pPr>
                        <a:buNone/>
                      </a:pPr>
                      <a:r>
                        <a:rPr lang="zh-CN" altLang="en-US" sz="1200"/>
                        <a:t>73</a:t>
                      </a:r>
                      <a:endParaRPr lang="zh-CN" altLang="en-US" sz="1200"/>
                    </a:p>
                  </a:txBody>
                  <a:tcPr/>
                </a:tc>
                <a:tc>
                  <a:txBody>
                    <a:bodyPr/>
                    <a:p>
                      <a:pPr algn="ctr">
                        <a:buNone/>
                      </a:pPr>
                      <a:r>
                        <a:rPr lang="en-US" altLang="zh-CN" sz="1200"/>
                        <a:t>2</a:t>
                      </a:r>
                      <a:endParaRPr lang="en-US" altLang="zh-CN" sz="1200"/>
                    </a:p>
                  </a:txBody>
                  <a:tcPr/>
                </a:tc>
              </a:tr>
            </a:tbl>
          </a:graphicData>
        </a:graphic>
      </p:graphicFrame>
      <p:graphicFrame>
        <p:nvGraphicFramePr>
          <p:cNvPr id="5" name="表格 4"/>
          <p:cNvGraphicFramePr/>
          <p:nvPr>
            <p:custDataLst>
              <p:tags r:id="rId2"/>
            </p:custDataLst>
          </p:nvPr>
        </p:nvGraphicFramePr>
        <p:xfrm>
          <a:off x="5545455" y="4295140"/>
          <a:ext cx="3330575" cy="2436495"/>
        </p:xfrm>
        <a:graphic>
          <a:graphicData uri="http://schemas.openxmlformats.org/drawingml/2006/table">
            <a:tbl>
              <a:tblPr firstRow="1" bandRow="1">
                <a:tableStyleId>{5C22544A-7EE6-4342-B048-85BDC9FD1C3A}</a:tableStyleId>
              </a:tblPr>
              <a:tblGrid>
                <a:gridCol w="974090"/>
                <a:gridCol w="1211580"/>
                <a:gridCol w="1144905"/>
              </a:tblGrid>
              <a:tr h="552450">
                <a:tc>
                  <a:txBody>
                    <a:bodyPr/>
                    <a:p>
                      <a:pPr>
                        <a:buNone/>
                      </a:pPr>
                      <a:r>
                        <a:rPr lang="en-US" altLang="zh-CN" sz="1200">
                          <a:latin typeface="Times New Roman" panose="02020603050405020304" pitchFamily="18" charset="0"/>
                          <a:cs typeface="Times New Roman" panose="02020603050405020304" pitchFamily="18" charset="0"/>
                        </a:rPr>
                        <a:t>Country</a:t>
                      </a:r>
                      <a:endParaRPr lang="en-US" altLang="zh-CN" sz="1200">
                        <a:latin typeface="Times New Roman" panose="02020603050405020304" pitchFamily="18" charset="0"/>
                        <a:cs typeface="Times New Roman" panose="02020603050405020304" pitchFamily="18" charset="0"/>
                      </a:endParaRPr>
                    </a:p>
                  </a:txBody>
                  <a:tcPr>
                    <a:solidFill>
                      <a:schemeClr val="accent6">
                        <a:lumMod val="75000"/>
                      </a:schemeClr>
                    </a:solidFill>
                  </a:tcPr>
                </a:tc>
                <a:tc>
                  <a:txBody>
                    <a:bodyPr/>
                    <a:p>
                      <a:pPr>
                        <a:buNone/>
                      </a:pPr>
                      <a:r>
                        <a:rPr lang="en-US" altLang="zh-CN" sz="1200">
                          <a:latin typeface="Times New Roman" panose="02020603050405020304" pitchFamily="18" charset="0"/>
                          <a:cs typeface="Times New Roman" panose="02020603050405020304" pitchFamily="18" charset="0"/>
                        </a:rPr>
                        <a:t>Internet Users</a:t>
                      </a:r>
                      <a:endParaRPr lang="en-US" altLang="zh-CN" sz="1200">
                        <a:latin typeface="Times New Roman" panose="02020603050405020304" pitchFamily="18" charset="0"/>
                        <a:cs typeface="Times New Roman" panose="02020603050405020304" pitchFamily="18" charset="0"/>
                      </a:endParaRPr>
                    </a:p>
                  </a:txBody>
                  <a:tcPr>
                    <a:solidFill>
                      <a:schemeClr val="accent6">
                        <a:lumMod val="75000"/>
                      </a:schemeClr>
                    </a:solidFill>
                  </a:tcPr>
                </a:tc>
                <a:tc>
                  <a:txBody>
                    <a:bodyPr/>
                    <a:p>
                      <a:pPr>
                        <a:buNone/>
                      </a:pPr>
                      <a:r>
                        <a:rPr lang="en-US" altLang="zh-CN" sz="1200">
                          <a:latin typeface="Times New Roman" panose="02020603050405020304" pitchFamily="18" charset="0"/>
                          <a:cs typeface="Times New Roman" panose="02020603050405020304" pitchFamily="18" charset="0"/>
                        </a:rPr>
                        <a:t>Ranking</a:t>
                      </a:r>
                      <a:endParaRPr lang="en-US" altLang="zh-CN" sz="1200">
                        <a:latin typeface="Times New Roman" panose="02020603050405020304" pitchFamily="18" charset="0"/>
                        <a:cs typeface="Times New Roman" panose="02020603050405020304" pitchFamily="18" charset="0"/>
                      </a:endParaRPr>
                    </a:p>
                  </a:txBody>
                  <a:tcPr>
                    <a:solidFill>
                      <a:schemeClr val="accent6">
                        <a:lumMod val="75000"/>
                      </a:schemeClr>
                    </a:solidFill>
                  </a:tcPr>
                </a:tc>
              </a:tr>
              <a:tr h="491490">
                <a:tc>
                  <a:txBody>
                    <a:bodyPr/>
                    <a:p>
                      <a:pPr>
                        <a:buNone/>
                      </a:pPr>
                      <a:r>
                        <a:rPr lang="en-US" altLang="zh-CN" sz="1200"/>
                        <a:t>China</a:t>
                      </a:r>
                      <a:endParaRPr lang="en-US" altLang="zh-CN" sz="1200"/>
                    </a:p>
                  </a:txBody>
                  <a:tcPr>
                    <a:solidFill>
                      <a:schemeClr val="accent6">
                        <a:lumMod val="60000"/>
                        <a:lumOff val="40000"/>
                      </a:schemeClr>
                    </a:solidFill>
                  </a:tcPr>
                </a:tc>
                <a:tc>
                  <a:txBody>
                    <a:bodyPr/>
                    <a:p>
                      <a:pPr>
                        <a:buNone/>
                      </a:pPr>
                      <a:r>
                        <a:rPr lang="zh-CN" altLang="en-US" sz="1200"/>
                        <a:t>746,662,194</a:t>
                      </a:r>
                      <a:endParaRPr lang="zh-CN" altLang="en-US" sz="1200"/>
                    </a:p>
                  </a:txBody>
                  <a:tcPr>
                    <a:solidFill>
                      <a:schemeClr val="accent6">
                        <a:lumMod val="40000"/>
                        <a:lumOff val="60000"/>
                      </a:schemeClr>
                    </a:solidFill>
                  </a:tcPr>
                </a:tc>
                <a:tc>
                  <a:txBody>
                    <a:bodyPr/>
                    <a:p>
                      <a:pPr algn="ctr">
                        <a:buNone/>
                      </a:pPr>
                      <a:r>
                        <a:rPr lang="en-US" altLang="zh-CN" sz="1200"/>
                        <a:t>109</a:t>
                      </a:r>
                      <a:endParaRPr lang="en-US" altLang="zh-CN" sz="1200"/>
                    </a:p>
                  </a:txBody>
                  <a:tcPr>
                    <a:solidFill>
                      <a:schemeClr val="accent6">
                        <a:lumMod val="60000"/>
                        <a:lumOff val="40000"/>
                      </a:schemeClr>
                    </a:solidFill>
                  </a:tcPr>
                </a:tc>
              </a:tr>
              <a:tr h="484505">
                <a:tc>
                  <a:txBody>
                    <a:bodyPr/>
                    <a:p>
                      <a:pPr>
                        <a:buNone/>
                      </a:pPr>
                      <a:r>
                        <a:rPr lang="en-US" altLang="zh-CN" sz="1200"/>
                        <a:t>India</a:t>
                      </a:r>
                      <a:endParaRPr lang="en-US" altLang="zh-CN" sz="1200"/>
                    </a:p>
                  </a:txBody>
                  <a:tcPr>
                    <a:solidFill>
                      <a:schemeClr val="accent6">
                        <a:lumMod val="40000"/>
                        <a:lumOff val="60000"/>
                      </a:schemeClr>
                    </a:solidFill>
                  </a:tcPr>
                </a:tc>
                <a:tc>
                  <a:txBody>
                    <a:bodyPr/>
                    <a:p>
                      <a:pPr>
                        <a:buNone/>
                      </a:pPr>
                      <a:r>
                        <a:rPr lang="zh-CN" altLang="en-US" sz="1200"/>
                        <a:t>699,012,635</a:t>
                      </a:r>
                      <a:endParaRPr lang="zh-CN" altLang="en-US" sz="1200"/>
                    </a:p>
                  </a:txBody>
                  <a:tcPr>
                    <a:solidFill>
                      <a:schemeClr val="accent6">
                        <a:lumMod val="60000"/>
                        <a:lumOff val="40000"/>
                      </a:schemeClr>
                    </a:solidFill>
                  </a:tcPr>
                </a:tc>
                <a:tc>
                  <a:txBody>
                    <a:bodyPr/>
                    <a:p>
                      <a:pPr algn="ctr">
                        <a:buNone/>
                      </a:pPr>
                      <a:r>
                        <a:rPr lang="en-US" altLang="zh-CN" sz="1200"/>
                        <a:t>128</a:t>
                      </a:r>
                      <a:endParaRPr lang="en-US" altLang="zh-CN" sz="1200"/>
                    </a:p>
                  </a:txBody>
                  <a:tcPr>
                    <a:solidFill>
                      <a:schemeClr val="accent6">
                        <a:lumMod val="40000"/>
                        <a:lumOff val="60000"/>
                      </a:schemeClr>
                    </a:solidFill>
                  </a:tcPr>
                </a:tc>
              </a:tr>
              <a:tr h="502920">
                <a:tc>
                  <a:txBody>
                    <a:bodyPr/>
                    <a:p>
                      <a:pPr>
                        <a:buNone/>
                      </a:pPr>
                      <a:r>
                        <a:rPr lang="en-US" altLang="zh-CN" sz="1200"/>
                        <a:t>United States</a:t>
                      </a:r>
                      <a:endParaRPr lang="en-US" altLang="zh-CN" sz="1200"/>
                    </a:p>
                  </a:txBody>
                  <a:tcPr>
                    <a:solidFill>
                      <a:schemeClr val="accent6">
                        <a:lumMod val="60000"/>
                        <a:lumOff val="40000"/>
                      </a:schemeClr>
                    </a:solidFill>
                  </a:tcPr>
                </a:tc>
                <a:tc>
                  <a:txBody>
                    <a:bodyPr/>
                    <a:p>
                      <a:pPr>
                        <a:buNone/>
                      </a:pPr>
                      <a:r>
                        <a:rPr lang="zh-CN" altLang="en-US" sz="1200"/>
                        <a:t>245,436,423	</a:t>
                      </a:r>
                      <a:endParaRPr lang="zh-CN" altLang="en-US" sz="1200"/>
                    </a:p>
                  </a:txBody>
                  <a:tcPr>
                    <a:solidFill>
                      <a:schemeClr val="accent6">
                        <a:lumMod val="40000"/>
                        <a:lumOff val="60000"/>
                      </a:schemeClr>
                    </a:solidFill>
                  </a:tcPr>
                </a:tc>
                <a:tc>
                  <a:txBody>
                    <a:bodyPr/>
                    <a:p>
                      <a:pPr algn="ctr">
                        <a:buNone/>
                      </a:pPr>
                      <a:r>
                        <a:rPr lang="en-US" altLang="zh-CN" sz="1200"/>
                        <a:t>54</a:t>
                      </a:r>
                      <a:endParaRPr lang="en-US" altLang="zh-CN" sz="1200"/>
                    </a:p>
                  </a:txBody>
                  <a:tcPr>
                    <a:solidFill>
                      <a:schemeClr val="accent6">
                        <a:lumMod val="60000"/>
                        <a:lumOff val="40000"/>
                      </a:schemeClr>
                    </a:solidFill>
                  </a:tcPr>
                </a:tc>
              </a:tr>
              <a:tr h="405130">
                <a:tc>
                  <a:txBody>
                    <a:bodyPr/>
                    <a:p>
                      <a:pPr>
                        <a:buNone/>
                      </a:pPr>
                      <a:r>
                        <a:rPr lang="en-US" altLang="zh-CN" sz="1200"/>
                        <a:t>Brazil</a:t>
                      </a:r>
                      <a:endParaRPr lang="en-US" altLang="zh-CN" sz="1200"/>
                    </a:p>
                  </a:txBody>
                  <a:tcPr>
                    <a:solidFill>
                      <a:schemeClr val="accent6">
                        <a:lumMod val="40000"/>
                        <a:lumOff val="60000"/>
                      </a:schemeClr>
                    </a:solidFill>
                  </a:tcPr>
                </a:tc>
                <a:tc>
                  <a:txBody>
                    <a:bodyPr/>
                    <a:p>
                      <a:pPr>
                        <a:buNone/>
                      </a:pPr>
                      <a:r>
                        <a:rPr lang="zh-CN" altLang="en-US" sz="1200"/>
                        <a:t>123,927,230</a:t>
                      </a:r>
                      <a:endParaRPr lang="zh-CN" altLang="en-US" sz="1200"/>
                    </a:p>
                  </a:txBody>
                  <a:tcPr>
                    <a:solidFill>
                      <a:schemeClr val="accent6">
                        <a:lumMod val="60000"/>
                        <a:lumOff val="40000"/>
                      </a:schemeClr>
                    </a:solidFill>
                  </a:tcPr>
                </a:tc>
                <a:tc>
                  <a:txBody>
                    <a:bodyPr/>
                    <a:p>
                      <a:pPr algn="ctr">
                        <a:buNone/>
                      </a:pPr>
                      <a:r>
                        <a:rPr lang="en-US" altLang="zh-CN" sz="1200"/>
                        <a:t>90</a:t>
                      </a:r>
                      <a:endParaRPr lang="en-US" altLang="zh-CN" sz="1200"/>
                    </a:p>
                  </a:txBody>
                  <a:tcPr>
                    <a:solidFill>
                      <a:schemeClr val="accent6">
                        <a:lumMod val="40000"/>
                        <a:lumOff val="60000"/>
                      </a:schemeClr>
                    </a:solidFill>
                  </a:tcPr>
                </a:tc>
              </a:tr>
            </a:tbl>
          </a:graphicData>
        </a:graphic>
      </p:graphicFrame>
      <p:sp>
        <p:nvSpPr>
          <p:cNvPr id="12" name="矩形 11"/>
          <p:cNvSpPr/>
          <p:nvPr/>
        </p:nvSpPr>
        <p:spPr>
          <a:xfrm>
            <a:off x="7743825" y="4311015"/>
            <a:ext cx="1119505" cy="2420620"/>
          </a:xfrm>
          <a:prstGeom prst="rect">
            <a:avLst/>
          </a:prstGeom>
          <a:noFill/>
          <a:ln w="28575" cmpd="sng">
            <a:solidFill>
              <a:srgbClr val="FF0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7828280" y="1878965"/>
            <a:ext cx="950595" cy="2390775"/>
          </a:xfrm>
          <a:prstGeom prst="rect">
            <a:avLst/>
          </a:prstGeom>
          <a:noFill/>
          <a:ln w="28575" cmpd="sng">
            <a:solidFill>
              <a:srgbClr val="FF0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03" name="组合 102"/>
          <p:cNvGrpSpPr/>
          <p:nvPr/>
        </p:nvGrpSpPr>
        <p:grpSpPr>
          <a:xfrm>
            <a:off x="4849008" y="1067854"/>
            <a:ext cx="4227682" cy="711858"/>
            <a:chOff x="-1" y="5243457"/>
            <a:chExt cx="5642022" cy="996569"/>
          </a:xfrm>
        </p:grpSpPr>
        <p:sp>
          <p:nvSpPr>
            <p:cNvPr id="104" name="矩形 103"/>
            <p:cNvSpPr/>
            <p:nvPr/>
          </p:nvSpPr>
          <p:spPr>
            <a:xfrm>
              <a:off x="449263" y="5306754"/>
              <a:ext cx="1002510" cy="869974"/>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105" name="矩形 104"/>
            <p:cNvSpPr/>
            <p:nvPr/>
          </p:nvSpPr>
          <p:spPr>
            <a:xfrm>
              <a:off x="912419" y="5306755"/>
              <a:ext cx="4729602" cy="86997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lnSpc>
                  <a:spcPct val="125000"/>
                </a:lnSpc>
                <a:buFont typeface="Wingdings" panose="05000000000000000000" pitchFamily="2" charset="2"/>
                <a:buChar char="u"/>
              </a:pPr>
              <a:r>
                <a:rPr lang="zh-CN" altLang="en-US" sz="14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列与列之间比较要融合表格语义</a:t>
              </a:r>
              <a:r>
                <a:rPr lang="zh-CN" altLang="en-US" sz="14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的信息</a:t>
              </a:r>
              <a:endParaRPr lang="zh-CN" altLang="en-US" sz="14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06" name="椭圆 105"/>
            <p:cNvSpPr/>
            <p:nvPr/>
          </p:nvSpPr>
          <p:spPr>
            <a:xfrm>
              <a:off x="-1" y="5243457"/>
              <a:ext cx="1002510" cy="996569"/>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grpSp>
        <p:nvGrpSpPr>
          <p:cNvPr id="8" name="组合 7"/>
          <p:cNvGrpSpPr/>
          <p:nvPr/>
        </p:nvGrpSpPr>
        <p:grpSpPr>
          <a:xfrm>
            <a:off x="423693" y="6064669"/>
            <a:ext cx="4227682" cy="711858"/>
            <a:chOff x="-1" y="5243457"/>
            <a:chExt cx="5642022" cy="996569"/>
          </a:xfrm>
        </p:grpSpPr>
        <p:sp>
          <p:nvSpPr>
            <p:cNvPr id="9" name="矩形 8"/>
            <p:cNvSpPr/>
            <p:nvPr/>
          </p:nvSpPr>
          <p:spPr>
            <a:xfrm>
              <a:off x="449263" y="5306754"/>
              <a:ext cx="1002510" cy="869974"/>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10" name="矩形 9"/>
            <p:cNvSpPr/>
            <p:nvPr/>
          </p:nvSpPr>
          <p:spPr>
            <a:xfrm>
              <a:off x="912419" y="5306755"/>
              <a:ext cx="4729602" cy="86997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lnSpc>
                  <a:spcPct val="125000"/>
                </a:lnSpc>
                <a:buFont typeface="Wingdings" panose="05000000000000000000" pitchFamily="2" charset="2"/>
                <a:buChar char="u"/>
              </a:pPr>
              <a:r>
                <a:rPr lang="zh-CN" altLang="en-US" sz="14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列于列之间属性值计算代价巨大</a:t>
              </a:r>
              <a:endParaRPr lang="zh-CN" altLang="en-US" sz="14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椭圆 10"/>
            <p:cNvSpPr/>
            <p:nvPr/>
          </p:nvSpPr>
          <p:spPr>
            <a:xfrm>
              <a:off x="-1" y="5243457"/>
              <a:ext cx="1002510" cy="996569"/>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graphicFrame>
        <p:nvGraphicFramePr>
          <p:cNvPr id="14" name="表格 13"/>
          <p:cNvGraphicFramePr/>
          <p:nvPr>
            <p:custDataLst>
              <p:tags r:id="rId4"/>
            </p:custDataLst>
          </p:nvPr>
        </p:nvGraphicFramePr>
        <p:xfrm>
          <a:off x="192405" y="1985010"/>
          <a:ext cx="2128520" cy="1828800"/>
        </p:xfrm>
        <a:graphic>
          <a:graphicData uri="http://schemas.openxmlformats.org/drawingml/2006/table">
            <a:tbl>
              <a:tblPr firstRow="1" bandRow="1">
                <a:tableStyleId>{5C22544A-7EE6-4342-B048-85BDC9FD1C3A}</a:tableStyleId>
              </a:tblPr>
              <a:tblGrid>
                <a:gridCol w="684530"/>
                <a:gridCol w="718820"/>
                <a:gridCol w="725170"/>
              </a:tblGrid>
              <a:tr h="457200">
                <a:tc>
                  <a:txBody>
                    <a:bodyPr/>
                    <a:p>
                      <a:pPr>
                        <a:buNone/>
                      </a:pPr>
                      <a:r>
                        <a:rPr lang="en-US" altLang="zh-CN" sz="1200">
                          <a:latin typeface="Times New Roman" panose="02020603050405020304" pitchFamily="18" charset="0"/>
                          <a:cs typeface="Times New Roman" panose="02020603050405020304" pitchFamily="18" charset="0"/>
                          <a:sym typeface="+mn-ea"/>
                        </a:rPr>
                        <a:t>Country Name</a:t>
                      </a:r>
                      <a:endParaRPr lang="en-US" altLang="zh-CN" sz="1200">
                        <a:latin typeface="Times New Roman" panose="02020603050405020304" pitchFamily="18" charset="0"/>
                        <a:cs typeface="Times New Roman" panose="02020603050405020304" pitchFamily="18" charset="0"/>
                      </a:endParaRPr>
                    </a:p>
                  </a:txBody>
                  <a:tcPr>
                    <a:solidFill>
                      <a:schemeClr val="accent3"/>
                    </a:solidFill>
                  </a:tcPr>
                </a:tc>
                <a:tc>
                  <a:txBody>
                    <a:bodyPr/>
                    <a:p>
                      <a:pPr>
                        <a:buNone/>
                      </a:pPr>
                      <a:r>
                        <a:rPr lang="en-US" altLang="zh-CN" sz="1200">
                          <a:latin typeface="Times New Roman" panose="02020603050405020304" pitchFamily="18" charset="0"/>
                          <a:cs typeface="Times New Roman" panose="02020603050405020304" pitchFamily="18" charset="0"/>
                          <a:sym typeface="+mn-ea"/>
                        </a:rPr>
                        <a:t>Retail Sales</a:t>
                      </a:r>
                      <a:endParaRPr lang="en-US" altLang="zh-CN" sz="1200">
                        <a:latin typeface="Times New Roman" panose="02020603050405020304" pitchFamily="18" charset="0"/>
                        <a:cs typeface="Times New Roman" panose="02020603050405020304" pitchFamily="18" charset="0"/>
                        <a:sym typeface="+mn-ea"/>
                      </a:endParaRPr>
                    </a:p>
                  </a:txBody>
                  <a:tcPr>
                    <a:solidFill>
                      <a:schemeClr val="accent3"/>
                    </a:solidFill>
                  </a:tcPr>
                </a:tc>
                <a:tc>
                  <a:txBody>
                    <a:bodyPr/>
                    <a:p>
                      <a:pPr>
                        <a:buNone/>
                      </a:pPr>
                      <a:r>
                        <a:rPr lang="en-US" altLang="zh-CN" sz="1200">
                          <a:latin typeface="Times New Roman" panose="02020603050405020304" pitchFamily="18" charset="0"/>
                          <a:cs typeface="Times New Roman" panose="02020603050405020304" pitchFamily="18" charset="0"/>
                          <a:sym typeface="+mn-ea"/>
                        </a:rPr>
                        <a:t>Reference</a:t>
                      </a:r>
                      <a:endParaRPr lang="en-US" altLang="zh-CN" sz="1200">
                        <a:latin typeface="Times New Roman" panose="02020603050405020304" pitchFamily="18" charset="0"/>
                        <a:cs typeface="Times New Roman" panose="02020603050405020304" pitchFamily="18" charset="0"/>
                        <a:sym typeface="+mn-ea"/>
                      </a:endParaRPr>
                    </a:p>
                  </a:txBody>
                  <a:tcPr>
                    <a:solidFill>
                      <a:schemeClr val="accent3"/>
                    </a:solidFill>
                  </a:tcPr>
                </a:tc>
              </a:tr>
              <a:tr h="457200">
                <a:tc>
                  <a:txBody>
                    <a:bodyPr/>
                    <a:p>
                      <a:pPr algn="ctr">
                        <a:buNone/>
                      </a:pPr>
                      <a:r>
                        <a:rPr lang="en-US" altLang="zh-CN" sz="1200"/>
                        <a:t>CN</a:t>
                      </a:r>
                      <a:endParaRPr lang="en-US" altLang="zh-CN" sz="1200"/>
                    </a:p>
                  </a:txBody>
                  <a:tcPr>
                    <a:solidFill>
                      <a:schemeClr val="accent3">
                        <a:lumMod val="20000"/>
                        <a:lumOff val="80000"/>
                      </a:schemeClr>
                    </a:solidFill>
                  </a:tcPr>
                </a:tc>
                <a:tc>
                  <a:txBody>
                    <a:bodyPr/>
                    <a:p>
                      <a:pPr algn="ctr">
                        <a:buNone/>
                      </a:pPr>
                      <a:r>
                        <a:rPr lang="en-US" altLang="zh-CN" sz="1200"/>
                        <a:t>41268</a:t>
                      </a:r>
                      <a:endParaRPr lang="en-US" altLang="zh-CN" sz="1200"/>
                    </a:p>
                  </a:txBody>
                  <a:tcPr/>
                </a:tc>
                <a:tc>
                  <a:txBody>
                    <a:bodyPr/>
                    <a:p>
                      <a:pPr algn="ctr">
                        <a:buNone/>
                      </a:pPr>
                      <a:r>
                        <a:rPr lang="en-US" altLang="zh-CN" sz="1200"/>
                        <a:t>Dec 2021</a:t>
                      </a:r>
                      <a:endParaRPr lang="en-US" altLang="zh-CN" sz="1200"/>
                    </a:p>
                  </a:txBody>
                  <a:tcPr>
                    <a:solidFill>
                      <a:schemeClr val="accent3">
                        <a:lumMod val="20000"/>
                        <a:lumOff val="80000"/>
                      </a:schemeClr>
                    </a:solidFill>
                  </a:tcPr>
                </a:tc>
              </a:tr>
              <a:tr h="457200">
                <a:tc>
                  <a:txBody>
                    <a:bodyPr/>
                    <a:p>
                      <a:pPr algn="ctr">
                        <a:buNone/>
                      </a:pPr>
                      <a:r>
                        <a:rPr lang="en-US" altLang="zh-CN" sz="1200"/>
                        <a:t>IT</a:t>
                      </a:r>
                      <a:endParaRPr lang="en-US" altLang="zh-CN" sz="1200"/>
                    </a:p>
                  </a:txBody>
                  <a:tcPr/>
                </a:tc>
                <a:tc>
                  <a:txBody>
                    <a:bodyPr/>
                    <a:p>
                      <a:pPr algn="ctr">
                        <a:buNone/>
                      </a:pPr>
                      <a:r>
                        <a:rPr lang="en-US" altLang="zh-CN" sz="1200"/>
                        <a:t>107.1</a:t>
                      </a:r>
                      <a:endParaRPr lang="en-US" altLang="zh-CN" sz="1200"/>
                    </a:p>
                  </a:txBody>
                  <a:tcPr>
                    <a:solidFill>
                      <a:schemeClr val="accent3">
                        <a:lumMod val="20000"/>
                        <a:lumOff val="80000"/>
                      </a:schemeClr>
                    </a:solidFill>
                  </a:tcPr>
                </a:tc>
                <a:tc>
                  <a:txBody>
                    <a:bodyPr/>
                    <a:p>
                      <a:pPr algn="ctr">
                        <a:buNone/>
                      </a:pPr>
                      <a:r>
                        <a:rPr lang="en-US" altLang="zh-CN" sz="1200"/>
                        <a:t>Jan 2022</a:t>
                      </a:r>
                      <a:endParaRPr lang="en-US" altLang="zh-CN" sz="1200"/>
                    </a:p>
                  </a:txBody>
                  <a:tcPr/>
                </a:tc>
              </a:tr>
              <a:tr h="457200">
                <a:tc>
                  <a:txBody>
                    <a:bodyPr/>
                    <a:p>
                      <a:pPr algn="ctr">
                        <a:buNone/>
                      </a:pPr>
                      <a:r>
                        <a:rPr lang="en-US" altLang="zh-CN" sz="1200"/>
                        <a:t>US</a:t>
                      </a:r>
                      <a:endParaRPr lang="en-US" altLang="zh-CN" sz="1200"/>
                    </a:p>
                  </a:txBody>
                  <a:tcPr>
                    <a:solidFill>
                      <a:schemeClr val="accent3">
                        <a:lumMod val="20000"/>
                        <a:lumOff val="80000"/>
                      </a:schemeClr>
                    </a:solidFill>
                  </a:tcPr>
                </a:tc>
                <a:tc>
                  <a:txBody>
                    <a:bodyPr/>
                    <a:p>
                      <a:pPr algn="ctr">
                        <a:buNone/>
                      </a:pPr>
                      <a:r>
                        <a:rPr lang="en-US" altLang="zh-CN" sz="1200"/>
                        <a:t>509,041</a:t>
                      </a:r>
                      <a:endParaRPr lang="en-US" altLang="zh-CN" sz="1200"/>
                    </a:p>
                  </a:txBody>
                  <a:tcPr/>
                </a:tc>
                <a:tc>
                  <a:txBody>
                    <a:bodyPr/>
                    <a:p>
                      <a:pPr algn="ctr">
                        <a:buNone/>
                      </a:pPr>
                      <a:r>
                        <a:rPr lang="zh-CN" altLang="en-US" sz="1200">
                          <a:sym typeface="+mn-ea"/>
                        </a:rPr>
                        <a:t>Sep 2021</a:t>
                      </a:r>
                      <a:endParaRPr lang="zh-CN" altLang="en-US" sz="1200">
                        <a:sym typeface="+mn-ea"/>
                      </a:endParaRPr>
                    </a:p>
                  </a:txBody>
                  <a:tcPr>
                    <a:solidFill>
                      <a:schemeClr val="accent3">
                        <a:lumMod val="20000"/>
                        <a:lumOff val="80000"/>
                      </a:schemeClr>
                    </a:solidFill>
                  </a:tcPr>
                </a:tc>
              </a:tr>
            </a:tbl>
          </a:graphicData>
        </a:graphic>
      </p:graphicFrame>
      <p:graphicFrame>
        <p:nvGraphicFramePr>
          <p:cNvPr id="15" name="表格 14"/>
          <p:cNvGraphicFramePr/>
          <p:nvPr>
            <p:custDataLst>
              <p:tags r:id="rId5"/>
            </p:custDataLst>
          </p:nvPr>
        </p:nvGraphicFramePr>
        <p:xfrm>
          <a:off x="2561590" y="1979295"/>
          <a:ext cx="2341245" cy="1829435"/>
        </p:xfrm>
        <a:graphic>
          <a:graphicData uri="http://schemas.openxmlformats.org/drawingml/2006/table">
            <a:tbl>
              <a:tblPr firstRow="1" bandRow="1">
                <a:tableStyleId>{5C22544A-7EE6-4342-B048-85BDC9FD1C3A}</a:tableStyleId>
              </a:tblPr>
              <a:tblGrid>
                <a:gridCol w="767715"/>
                <a:gridCol w="873125"/>
                <a:gridCol w="700405"/>
              </a:tblGrid>
              <a:tr h="457835">
                <a:tc>
                  <a:txBody>
                    <a:bodyPr/>
                    <a:p>
                      <a:pPr>
                        <a:buNone/>
                      </a:pPr>
                      <a:r>
                        <a:rPr lang="en-US" altLang="zh-CN" sz="1200">
                          <a:latin typeface="Times New Roman" panose="02020603050405020304" pitchFamily="18" charset="0"/>
                          <a:cs typeface="Times New Roman" panose="02020603050405020304" pitchFamily="18" charset="0"/>
                        </a:rPr>
                        <a:t>Country</a:t>
                      </a:r>
                      <a:endParaRPr lang="en-US" altLang="zh-CN" sz="1200">
                        <a:latin typeface="Times New Roman" panose="02020603050405020304" pitchFamily="18" charset="0"/>
                        <a:cs typeface="Times New Roman" panose="02020603050405020304" pitchFamily="18" charset="0"/>
                      </a:endParaRPr>
                    </a:p>
                  </a:txBody>
                  <a:tcPr>
                    <a:solidFill>
                      <a:schemeClr val="accent4"/>
                    </a:solidFill>
                  </a:tcPr>
                </a:tc>
                <a:tc>
                  <a:txBody>
                    <a:bodyPr/>
                    <a:p>
                      <a:pPr>
                        <a:buNone/>
                      </a:pPr>
                      <a:r>
                        <a:rPr lang="en-US" altLang="zh-CN" sz="1200">
                          <a:latin typeface="Times New Roman" panose="02020603050405020304" pitchFamily="18" charset="0"/>
                          <a:cs typeface="Times New Roman" panose="02020603050405020304" pitchFamily="18" charset="0"/>
                        </a:rPr>
                        <a:t>Internet Users</a:t>
                      </a:r>
                      <a:endParaRPr lang="en-US" altLang="zh-CN" sz="1200">
                        <a:latin typeface="Times New Roman" panose="02020603050405020304" pitchFamily="18" charset="0"/>
                        <a:cs typeface="Times New Roman" panose="02020603050405020304" pitchFamily="18" charset="0"/>
                      </a:endParaRPr>
                    </a:p>
                  </a:txBody>
                  <a:tcPr>
                    <a:solidFill>
                      <a:schemeClr val="accent4"/>
                    </a:solidFill>
                  </a:tcPr>
                </a:tc>
                <a:tc>
                  <a:txBody>
                    <a:bodyPr/>
                    <a:p>
                      <a:pPr>
                        <a:buNone/>
                      </a:pPr>
                      <a:r>
                        <a:rPr lang="en-US" altLang="zh-CN" sz="1200">
                          <a:latin typeface="Times New Roman" panose="02020603050405020304" pitchFamily="18" charset="0"/>
                          <a:cs typeface="Times New Roman" panose="02020603050405020304" pitchFamily="18" charset="0"/>
                        </a:rPr>
                        <a:t>P</a:t>
                      </a:r>
                      <a:r>
                        <a:rPr lang="zh-CN" altLang="en-US" sz="1200">
                          <a:latin typeface="Times New Roman" panose="02020603050405020304" pitchFamily="18" charset="0"/>
                          <a:cs typeface="Times New Roman" panose="02020603050405020304" pitchFamily="18" charset="0"/>
                        </a:rPr>
                        <a:t>enetration</a:t>
                      </a:r>
                      <a:endParaRPr lang="zh-CN" altLang="en-US" sz="1200">
                        <a:latin typeface="Times New Roman" panose="02020603050405020304" pitchFamily="18" charset="0"/>
                        <a:cs typeface="Times New Roman" panose="02020603050405020304" pitchFamily="18" charset="0"/>
                      </a:endParaRPr>
                    </a:p>
                  </a:txBody>
                  <a:tcPr>
                    <a:solidFill>
                      <a:schemeClr val="accent4"/>
                    </a:solidFill>
                  </a:tcPr>
                </a:tc>
              </a:tr>
              <a:tr h="457200">
                <a:tc>
                  <a:txBody>
                    <a:bodyPr/>
                    <a:p>
                      <a:pPr>
                        <a:buNone/>
                      </a:pPr>
                      <a:r>
                        <a:rPr lang="en-US" altLang="zh-CN" sz="1200"/>
                        <a:t>China</a:t>
                      </a:r>
                      <a:endParaRPr lang="en-US" altLang="zh-CN" sz="1200"/>
                    </a:p>
                  </a:txBody>
                  <a:tcPr>
                    <a:solidFill>
                      <a:schemeClr val="accent4">
                        <a:lumMod val="40000"/>
                        <a:lumOff val="60000"/>
                      </a:schemeClr>
                    </a:solidFill>
                  </a:tcPr>
                </a:tc>
                <a:tc>
                  <a:txBody>
                    <a:bodyPr/>
                    <a:p>
                      <a:pPr>
                        <a:buNone/>
                      </a:pPr>
                      <a:r>
                        <a:rPr lang="zh-CN" altLang="en-US" sz="1200"/>
                        <a:t>746,662,194</a:t>
                      </a:r>
                      <a:endParaRPr lang="zh-CN" altLang="en-US" sz="1200"/>
                    </a:p>
                  </a:txBody>
                  <a:tcPr>
                    <a:solidFill>
                      <a:schemeClr val="accent2">
                        <a:lumMod val="60000"/>
                        <a:lumOff val="40000"/>
                      </a:schemeClr>
                    </a:solidFill>
                  </a:tcPr>
                </a:tc>
                <a:tc>
                  <a:txBody>
                    <a:bodyPr/>
                    <a:p>
                      <a:pPr algn="ctr">
                        <a:buNone/>
                      </a:pPr>
                      <a:r>
                        <a:rPr lang="zh-CN" altLang="en-US" sz="1200"/>
                        <a:t>53.20</a:t>
                      </a:r>
                      <a:endParaRPr lang="zh-CN" altLang="en-US" sz="1200"/>
                    </a:p>
                  </a:txBody>
                  <a:tcPr>
                    <a:solidFill>
                      <a:schemeClr val="accent4">
                        <a:lumMod val="40000"/>
                        <a:lumOff val="60000"/>
                      </a:schemeClr>
                    </a:solidFill>
                  </a:tcPr>
                </a:tc>
              </a:tr>
              <a:tr h="457200">
                <a:tc>
                  <a:txBody>
                    <a:bodyPr/>
                    <a:p>
                      <a:pPr>
                        <a:buNone/>
                      </a:pPr>
                      <a:r>
                        <a:rPr lang="en-US" altLang="zh-CN" sz="1200"/>
                        <a:t>India</a:t>
                      </a:r>
                      <a:endParaRPr lang="en-US" altLang="zh-CN" sz="1200"/>
                    </a:p>
                  </a:txBody>
                  <a:tcPr>
                    <a:solidFill>
                      <a:schemeClr val="accent2">
                        <a:lumMod val="60000"/>
                        <a:lumOff val="40000"/>
                      </a:schemeClr>
                    </a:solidFill>
                  </a:tcPr>
                </a:tc>
                <a:tc>
                  <a:txBody>
                    <a:bodyPr/>
                    <a:p>
                      <a:pPr>
                        <a:buNone/>
                      </a:pPr>
                      <a:r>
                        <a:rPr lang="zh-CN" altLang="en-US" sz="1200"/>
                        <a:t>699,012,635</a:t>
                      </a:r>
                      <a:endParaRPr lang="zh-CN" altLang="en-US" sz="1200"/>
                    </a:p>
                  </a:txBody>
                  <a:tcPr>
                    <a:solidFill>
                      <a:schemeClr val="accent4">
                        <a:lumMod val="40000"/>
                        <a:lumOff val="60000"/>
                      </a:schemeClr>
                    </a:solidFill>
                  </a:tcPr>
                </a:tc>
                <a:tc>
                  <a:txBody>
                    <a:bodyPr/>
                    <a:p>
                      <a:pPr algn="ctr">
                        <a:buNone/>
                      </a:pPr>
                      <a:r>
                        <a:rPr lang="zh-CN" altLang="en-US" sz="1200"/>
                        <a:t>52.95</a:t>
                      </a:r>
                      <a:endParaRPr lang="zh-CN" altLang="en-US" sz="1200"/>
                    </a:p>
                  </a:txBody>
                  <a:tcPr>
                    <a:solidFill>
                      <a:schemeClr val="accent2">
                        <a:lumMod val="60000"/>
                        <a:lumOff val="40000"/>
                      </a:schemeClr>
                    </a:solidFill>
                  </a:tcPr>
                </a:tc>
              </a:tr>
              <a:tr h="457200">
                <a:tc>
                  <a:txBody>
                    <a:bodyPr/>
                    <a:p>
                      <a:pPr>
                        <a:buNone/>
                      </a:pPr>
                      <a:r>
                        <a:rPr lang="en-US" altLang="zh-CN" sz="1200"/>
                        <a:t>United States</a:t>
                      </a:r>
                      <a:endParaRPr lang="en-US" altLang="zh-CN" sz="1200"/>
                    </a:p>
                  </a:txBody>
                  <a:tcPr>
                    <a:solidFill>
                      <a:schemeClr val="accent4">
                        <a:lumMod val="40000"/>
                        <a:lumOff val="60000"/>
                      </a:schemeClr>
                    </a:solidFill>
                  </a:tcPr>
                </a:tc>
                <a:tc>
                  <a:txBody>
                    <a:bodyPr/>
                    <a:p>
                      <a:pPr>
                        <a:buNone/>
                      </a:pPr>
                      <a:r>
                        <a:rPr lang="zh-CN" altLang="en-US" sz="1200"/>
                        <a:t>245,436,423</a:t>
                      </a:r>
                      <a:endParaRPr lang="zh-CN" altLang="en-US" sz="1200"/>
                    </a:p>
                  </a:txBody>
                  <a:tcPr>
                    <a:solidFill>
                      <a:schemeClr val="accent2">
                        <a:lumMod val="60000"/>
                        <a:lumOff val="40000"/>
                      </a:schemeClr>
                    </a:solidFill>
                  </a:tcPr>
                </a:tc>
                <a:tc>
                  <a:txBody>
                    <a:bodyPr/>
                    <a:p>
                      <a:pPr algn="ctr">
                        <a:buNone/>
                      </a:pPr>
                      <a:r>
                        <a:rPr lang="zh-CN" altLang="en-US" sz="1200"/>
                        <a:t>76.18</a:t>
                      </a:r>
                      <a:endParaRPr lang="zh-CN" altLang="en-US" sz="1200"/>
                    </a:p>
                  </a:txBody>
                  <a:tcPr>
                    <a:solidFill>
                      <a:schemeClr val="accent4">
                        <a:lumMod val="40000"/>
                        <a:lumOff val="60000"/>
                      </a:schemeClr>
                    </a:solidFill>
                  </a:tcPr>
                </a:tc>
              </a:tr>
            </a:tbl>
          </a:graphicData>
        </a:graphic>
      </p:graphicFrame>
      <p:sp>
        <p:nvSpPr>
          <p:cNvPr id="16" name="矩形 15"/>
          <p:cNvSpPr/>
          <p:nvPr/>
        </p:nvSpPr>
        <p:spPr>
          <a:xfrm>
            <a:off x="224155" y="1985010"/>
            <a:ext cx="657860" cy="1828165"/>
          </a:xfrm>
          <a:prstGeom prst="rect">
            <a:avLst/>
          </a:prstGeom>
          <a:noFill/>
          <a:ln w="28575" cmpd="sng">
            <a:solidFill>
              <a:srgbClr val="FF0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0" name="表格 19"/>
          <p:cNvGraphicFramePr/>
          <p:nvPr/>
        </p:nvGraphicFramePr>
        <p:xfrm>
          <a:off x="234315" y="3909060"/>
          <a:ext cx="684530" cy="1828800"/>
        </p:xfrm>
        <a:graphic>
          <a:graphicData uri="http://schemas.openxmlformats.org/drawingml/2006/table">
            <a:tbl>
              <a:tblPr firstRow="1" bandRow="1">
                <a:tableStyleId>{5C22544A-7EE6-4342-B048-85BDC9FD1C3A}</a:tableStyleId>
              </a:tblPr>
              <a:tblGrid>
                <a:gridCol w="684530"/>
              </a:tblGrid>
              <a:tr h="457200">
                <a:tc>
                  <a:txBody>
                    <a:bodyPr/>
                    <a:p>
                      <a:pPr>
                        <a:buNone/>
                      </a:pPr>
                      <a:r>
                        <a:rPr lang="en-US" altLang="zh-CN" sz="1200">
                          <a:latin typeface="Times New Roman" panose="02020603050405020304" pitchFamily="18" charset="0"/>
                          <a:cs typeface="Times New Roman" panose="02020603050405020304" pitchFamily="18" charset="0"/>
                          <a:sym typeface="+mn-ea"/>
                        </a:rPr>
                        <a:t>Country Name</a:t>
                      </a:r>
                      <a:endParaRPr lang="en-US" altLang="zh-CN" sz="1200">
                        <a:latin typeface="Times New Roman" panose="02020603050405020304" pitchFamily="18" charset="0"/>
                        <a:cs typeface="Times New Roman" panose="02020603050405020304" pitchFamily="18" charset="0"/>
                      </a:endParaRPr>
                    </a:p>
                  </a:txBody>
                  <a:tcPr>
                    <a:solidFill>
                      <a:schemeClr val="accent3"/>
                    </a:solidFill>
                  </a:tcPr>
                </a:tc>
              </a:tr>
              <a:tr h="457200">
                <a:tc>
                  <a:txBody>
                    <a:bodyPr/>
                    <a:p>
                      <a:pPr algn="ctr">
                        <a:buNone/>
                      </a:pPr>
                      <a:r>
                        <a:rPr lang="en-US" altLang="zh-CN" sz="1200"/>
                        <a:t>CN</a:t>
                      </a:r>
                      <a:endParaRPr lang="en-US" altLang="zh-CN" sz="1200"/>
                    </a:p>
                  </a:txBody>
                  <a:tcPr>
                    <a:solidFill>
                      <a:schemeClr val="accent3">
                        <a:lumMod val="20000"/>
                        <a:lumOff val="80000"/>
                      </a:schemeClr>
                    </a:solidFill>
                  </a:tcPr>
                </a:tc>
              </a:tr>
              <a:tr h="457200">
                <a:tc>
                  <a:txBody>
                    <a:bodyPr/>
                    <a:p>
                      <a:pPr algn="ctr">
                        <a:buNone/>
                      </a:pPr>
                      <a:r>
                        <a:rPr lang="en-US" altLang="zh-CN" sz="1200"/>
                        <a:t>IT</a:t>
                      </a:r>
                      <a:endParaRPr lang="en-US" altLang="zh-CN" sz="1200"/>
                    </a:p>
                  </a:txBody>
                  <a:tcPr/>
                </a:tc>
              </a:tr>
              <a:tr h="457200">
                <a:tc>
                  <a:txBody>
                    <a:bodyPr/>
                    <a:p>
                      <a:pPr algn="ctr">
                        <a:buNone/>
                      </a:pPr>
                      <a:r>
                        <a:rPr lang="en-US" altLang="zh-CN" sz="1200"/>
                        <a:t>US</a:t>
                      </a:r>
                      <a:endParaRPr lang="en-US" altLang="zh-CN" sz="1200"/>
                    </a:p>
                  </a:txBody>
                  <a:tcPr>
                    <a:solidFill>
                      <a:schemeClr val="accent3">
                        <a:lumMod val="20000"/>
                        <a:lumOff val="80000"/>
                      </a:schemeClr>
                    </a:solidFill>
                  </a:tcPr>
                </a:tc>
              </a:tr>
            </a:tbl>
          </a:graphicData>
        </a:graphic>
      </p:graphicFrame>
      <p:graphicFrame>
        <p:nvGraphicFramePr>
          <p:cNvPr id="21" name="表格 20"/>
          <p:cNvGraphicFramePr/>
          <p:nvPr/>
        </p:nvGraphicFramePr>
        <p:xfrm>
          <a:off x="1974850" y="3909060"/>
          <a:ext cx="767715" cy="1829435"/>
        </p:xfrm>
        <a:graphic>
          <a:graphicData uri="http://schemas.openxmlformats.org/drawingml/2006/table">
            <a:tbl>
              <a:tblPr firstRow="1" bandRow="1">
                <a:tableStyleId>{5C22544A-7EE6-4342-B048-85BDC9FD1C3A}</a:tableStyleId>
              </a:tblPr>
              <a:tblGrid>
                <a:gridCol w="767715"/>
              </a:tblGrid>
              <a:tr h="457835">
                <a:tc>
                  <a:txBody>
                    <a:bodyPr/>
                    <a:p>
                      <a:pPr>
                        <a:buNone/>
                      </a:pPr>
                      <a:r>
                        <a:rPr lang="en-US" altLang="zh-CN" sz="1200">
                          <a:latin typeface="Times New Roman" panose="02020603050405020304" pitchFamily="18" charset="0"/>
                          <a:cs typeface="Times New Roman" panose="02020603050405020304" pitchFamily="18" charset="0"/>
                        </a:rPr>
                        <a:t>Country</a:t>
                      </a:r>
                      <a:endParaRPr lang="en-US" altLang="zh-CN" sz="1200">
                        <a:latin typeface="Times New Roman" panose="02020603050405020304" pitchFamily="18" charset="0"/>
                        <a:cs typeface="Times New Roman" panose="02020603050405020304" pitchFamily="18" charset="0"/>
                      </a:endParaRPr>
                    </a:p>
                  </a:txBody>
                  <a:tcPr>
                    <a:solidFill>
                      <a:schemeClr val="accent4"/>
                    </a:solidFill>
                  </a:tcPr>
                </a:tc>
              </a:tr>
              <a:tr h="457200">
                <a:tc>
                  <a:txBody>
                    <a:bodyPr/>
                    <a:p>
                      <a:pPr>
                        <a:buNone/>
                      </a:pPr>
                      <a:r>
                        <a:rPr lang="en-US" altLang="zh-CN" sz="1200"/>
                        <a:t>China</a:t>
                      </a:r>
                      <a:endParaRPr lang="en-US" altLang="zh-CN" sz="1200"/>
                    </a:p>
                  </a:txBody>
                  <a:tcPr>
                    <a:solidFill>
                      <a:schemeClr val="accent4">
                        <a:lumMod val="40000"/>
                        <a:lumOff val="60000"/>
                      </a:schemeClr>
                    </a:solidFill>
                  </a:tcPr>
                </a:tc>
              </a:tr>
              <a:tr h="457200">
                <a:tc>
                  <a:txBody>
                    <a:bodyPr/>
                    <a:p>
                      <a:pPr>
                        <a:buNone/>
                      </a:pPr>
                      <a:r>
                        <a:rPr lang="en-US" altLang="zh-CN" sz="1200"/>
                        <a:t>India</a:t>
                      </a:r>
                      <a:endParaRPr lang="en-US" altLang="zh-CN" sz="1200"/>
                    </a:p>
                  </a:txBody>
                  <a:tcPr>
                    <a:solidFill>
                      <a:schemeClr val="accent2">
                        <a:lumMod val="60000"/>
                        <a:lumOff val="40000"/>
                      </a:schemeClr>
                    </a:solidFill>
                  </a:tcPr>
                </a:tc>
              </a:tr>
              <a:tr h="457200">
                <a:tc>
                  <a:txBody>
                    <a:bodyPr/>
                    <a:p>
                      <a:pPr>
                        <a:buNone/>
                      </a:pPr>
                      <a:r>
                        <a:rPr lang="en-US" altLang="zh-CN" sz="1200"/>
                        <a:t>United States</a:t>
                      </a:r>
                      <a:endParaRPr lang="en-US" altLang="zh-CN" sz="1200"/>
                    </a:p>
                  </a:txBody>
                  <a:tcPr>
                    <a:solidFill>
                      <a:schemeClr val="accent4">
                        <a:lumMod val="40000"/>
                        <a:lumOff val="60000"/>
                      </a:schemeClr>
                    </a:solidFill>
                  </a:tcPr>
                </a:tc>
              </a:tr>
            </a:tbl>
          </a:graphicData>
        </a:graphic>
      </p:graphicFrame>
      <p:graphicFrame>
        <p:nvGraphicFramePr>
          <p:cNvPr id="23" name="表格 22"/>
          <p:cNvGraphicFramePr/>
          <p:nvPr/>
        </p:nvGraphicFramePr>
        <p:xfrm>
          <a:off x="3147695" y="3908425"/>
          <a:ext cx="700405" cy="1829435"/>
        </p:xfrm>
        <a:graphic>
          <a:graphicData uri="http://schemas.openxmlformats.org/drawingml/2006/table">
            <a:tbl>
              <a:tblPr firstRow="1" bandRow="1">
                <a:tableStyleId>{5C22544A-7EE6-4342-B048-85BDC9FD1C3A}</a:tableStyleId>
              </a:tblPr>
              <a:tblGrid>
                <a:gridCol w="700405"/>
              </a:tblGrid>
              <a:tr h="457835">
                <a:tc>
                  <a:txBody>
                    <a:bodyPr/>
                    <a:p>
                      <a:pPr>
                        <a:buNone/>
                      </a:pPr>
                      <a:r>
                        <a:rPr lang="en-US" altLang="zh-CN" sz="1200">
                          <a:latin typeface="Times New Roman" panose="02020603050405020304" pitchFamily="18" charset="0"/>
                          <a:cs typeface="Times New Roman" panose="02020603050405020304" pitchFamily="18" charset="0"/>
                        </a:rPr>
                        <a:t>P</a:t>
                      </a:r>
                      <a:r>
                        <a:rPr lang="zh-CN" altLang="en-US" sz="1200">
                          <a:latin typeface="Times New Roman" panose="02020603050405020304" pitchFamily="18" charset="0"/>
                          <a:cs typeface="Times New Roman" panose="02020603050405020304" pitchFamily="18" charset="0"/>
                        </a:rPr>
                        <a:t>enetration</a:t>
                      </a:r>
                      <a:endParaRPr lang="zh-CN" altLang="en-US" sz="1200">
                        <a:latin typeface="Times New Roman" panose="02020603050405020304" pitchFamily="18" charset="0"/>
                        <a:cs typeface="Times New Roman" panose="02020603050405020304" pitchFamily="18" charset="0"/>
                      </a:endParaRPr>
                    </a:p>
                  </a:txBody>
                  <a:tcPr>
                    <a:solidFill>
                      <a:schemeClr val="accent4"/>
                    </a:solidFill>
                  </a:tcPr>
                </a:tc>
              </a:tr>
              <a:tr h="457200">
                <a:tc>
                  <a:txBody>
                    <a:bodyPr/>
                    <a:p>
                      <a:pPr algn="ctr">
                        <a:buNone/>
                      </a:pPr>
                      <a:r>
                        <a:rPr lang="zh-CN" altLang="en-US" sz="1200"/>
                        <a:t>53.20</a:t>
                      </a:r>
                      <a:endParaRPr lang="zh-CN" altLang="en-US" sz="1200"/>
                    </a:p>
                  </a:txBody>
                  <a:tcPr>
                    <a:solidFill>
                      <a:schemeClr val="accent4">
                        <a:lumMod val="40000"/>
                        <a:lumOff val="60000"/>
                      </a:schemeClr>
                    </a:solidFill>
                  </a:tcPr>
                </a:tc>
              </a:tr>
              <a:tr h="457200">
                <a:tc>
                  <a:txBody>
                    <a:bodyPr/>
                    <a:p>
                      <a:pPr algn="ctr">
                        <a:buNone/>
                      </a:pPr>
                      <a:r>
                        <a:rPr lang="zh-CN" altLang="en-US" sz="1200"/>
                        <a:t>52.95</a:t>
                      </a:r>
                      <a:endParaRPr lang="zh-CN" altLang="en-US" sz="1200"/>
                    </a:p>
                  </a:txBody>
                  <a:tcPr>
                    <a:solidFill>
                      <a:schemeClr val="accent2">
                        <a:lumMod val="60000"/>
                        <a:lumOff val="40000"/>
                      </a:schemeClr>
                    </a:solidFill>
                  </a:tcPr>
                </a:tc>
              </a:tr>
              <a:tr h="457200">
                <a:tc>
                  <a:txBody>
                    <a:bodyPr/>
                    <a:p>
                      <a:pPr algn="ctr">
                        <a:buNone/>
                      </a:pPr>
                      <a:r>
                        <a:rPr lang="zh-CN" altLang="en-US" sz="1200"/>
                        <a:t>76.18</a:t>
                      </a:r>
                      <a:endParaRPr lang="zh-CN" altLang="en-US" sz="1200"/>
                    </a:p>
                  </a:txBody>
                  <a:tcPr>
                    <a:solidFill>
                      <a:schemeClr val="accent4">
                        <a:lumMod val="40000"/>
                        <a:lumOff val="60000"/>
                      </a:schemeClr>
                    </a:solidFill>
                  </a:tcPr>
                </a:tc>
              </a:tr>
            </a:tbl>
          </a:graphicData>
        </a:graphic>
      </p:graphicFrame>
      <p:sp>
        <p:nvSpPr>
          <p:cNvPr id="24" name="文本框 23"/>
          <p:cNvSpPr txBox="1"/>
          <p:nvPr/>
        </p:nvSpPr>
        <p:spPr>
          <a:xfrm>
            <a:off x="2778125" y="4542155"/>
            <a:ext cx="555625" cy="368300"/>
          </a:xfrm>
          <a:prstGeom prst="rect">
            <a:avLst/>
          </a:prstGeom>
          <a:noFill/>
        </p:spPr>
        <p:txBody>
          <a:bodyPr wrap="square" rtlCol="0">
            <a:spAutoFit/>
          </a:bodyPr>
          <a:p>
            <a:r>
              <a:rPr lang="en-US" altLang="zh-CN"/>
              <a:t>...</a:t>
            </a:r>
            <a:endParaRPr lang="en-US" altLang="zh-CN"/>
          </a:p>
        </p:txBody>
      </p:sp>
      <p:sp>
        <p:nvSpPr>
          <p:cNvPr id="25" name="下弧形箭头 24"/>
          <p:cNvSpPr/>
          <p:nvPr/>
        </p:nvSpPr>
        <p:spPr>
          <a:xfrm>
            <a:off x="622300" y="5751195"/>
            <a:ext cx="1913890" cy="30861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6" name="下弧形箭头 25"/>
          <p:cNvSpPr/>
          <p:nvPr/>
        </p:nvSpPr>
        <p:spPr>
          <a:xfrm>
            <a:off x="828675" y="5746115"/>
            <a:ext cx="2854960" cy="26733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cxnSp>
        <p:nvCxnSpPr>
          <p:cNvPr id="27" name="直接箭头连接符 26"/>
          <p:cNvCxnSpPr/>
          <p:nvPr/>
        </p:nvCxnSpPr>
        <p:spPr>
          <a:xfrm>
            <a:off x="910590" y="4583430"/>
            <a:ext cx="10699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900430" y="4572635"/>
            <a:ext cx="1085215" cy="509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895350" y="4578350"/>
            <a:ext cx="1085215" cy="962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905510" y="4588510"/>
            <a:ext cx="1054735" cy="478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910590" y="5066665"/>
            <a:ext cx="10547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95350" y="5051425"/>
            <a:ext cx="1069975" cy="478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895350" y="4593590"/>
            <a:ext cx="1075055" cy="930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905510" y="5066665"/>
            <a:ext cx="1069975" cy="462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920750" y="5524500"/>
            <a:ext cx="1054735" cy="15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1"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par>
                                <p:cTn id="20" presetID="1"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6" grpId="0" bldLvl="0" animBg="1"/>
      <p:bldP spid="1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 name="组合 1"/>
          <p:cNvGrpSpPr/>
          <p:nvPr/>
        </p:nvGrpSpPr>
        <p:grpSpPr>
          <a:xfrm>
            <a:off x="520801" y="1146461"/>
            <a:ext cx="8127365" cy="3644900"/>
            <a:chOff x="496689" y="1398969"/>
            <a:chExt cx="8127365" cy="4097229"/>
          </a:xfrm>
        </p:grpSpPr>
        <p:sp>
          <p:nvSpPr>
            <p:cNvPr id="24" name="矩形 23"/>
            <p:cNvSpPr/>
            <p:nvPr/>
          </p:nvSpPr>
          <p:spPr>
            <a:xfrm>
              <a:off x="506214" y="1780854"/>
              <a:ext cx="8117840" cy="3715344"/>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nSpc>
                  <a:spcPct val="125000"/>
                </a:lnSpc>
              </a:pPr>
              <a:r>
                <a:rPr lang="en-US" altLang="zh-CN" sz="1600" dirty="0">
                  <a:solidFill>
                    <a:schemeClr val="tx1">
                      <a:lumMod val="95000"/>
                      <a:lumOff val="5000"/>
                    </a:schemeClr>
                  </a:solidFill>
                </a:rPr>
                <a:t>[1] </a:t>
              </a:r>
              <a:r>
                <a:rPr lang="en-US" altLang="zh-CN" sz="1600" dirty="0">
                  <a:solidFill>
                    <a:schemeClr val="tx1">
                      <a:lumMod val="95000"/>
                      <a:lumOff val="5000"/>
                    </a:schemeClr>
                  </a:solidFill>
                  <a:sym typeface="+mn-ea"/>
                </a:rPr>
                <a:t>Esmailoghli, M., Quiané-Ruiz, J.A. and Abedjan, Z., 2021. MATE: Multi-Attribute Table Extraction. arXiv preprint arXiv.</a:t>
              </a:r>
              <a:endParaRPr lang="en-US" altLang="zh-CN" sz="1600" dirty="0">
                <a:solidFill>
                  <a:schemeClr val="tx1">
                    <a:lumMod val="95000"/>
                    <a:lumOff val="5000"/>
                  </a:schemeClr>
                </a:solidFill>
              </a:endParaRPr>
            </a:p>
            <a:p>
              <a:pPr>
                <a:lnSpc>
                  <a:spcPct val="125000"/>
                </a:lnSpc>
              </a:pPr>
              <a:r>
                <a:rPr lang="en-US" altLang="zh-CN" sz="1600" dirty="0">
                  <a:solidFill>
                    <a:schemeClr val="tx1">
                      <a:lumMod val="95000"/>
                      <a:lumOff val="5000"/>
                    </a:schemeClr>
                  </a:solidFill>
                  <a:sym typeface="+mn-ea"/>
                </a:rPr>
                <a:t>[2]</a:t>
              </a:r>
              <a:r>
                <a:rPr lang="zh-CN" altLang="en-US" sz="1600" dirty="0">
                  <a:solidFill>
                    <a:schemeClr val="tx1">
                      <a:lumMod val="95000"/>
                      <a:lumOff val="5000"/>
                    </a:schemeClr>
                  </a:solidFill>
                  <a:sym typeface="+mn-ea"/>
                </a:rPr>
                <a:t> </a:t>
              </a:r>
              <a:r>
                <a:rPr sz="1600">
                  <a:solidFill>
                    <a:schemeClr val="tx1">
                      <a:lumMod val="95000"/>
                      <a:lumOff val="5000"/>
                    </a:schemeClr>
                  </a:solidFill>
                  <a:sym typeface="+mn-ea"/>
                </a:rPr>
                <a:t>Zhang, Y. and Ives, Z.G., 2020, June. Finding related tables in data lakes for interactive data science. In Proceedings of the 2020 ACM SIGMOD International Conference on Management of Data.</a:t>
              </a:r>
              <a:endParaRPr sz="1600">
                <a:solidFill>
                  <a:schemeClr val="tx1">
                    <a:lumMod val="95000"/>
                    <a:lumOff val="5000"/>
                  </a:schemeClr>
                </a:solidFill>
              </a:endParaRPr>
            </a:p>
            <a:p>
              <a:pPr>
                <a:lnSpc>
                  <a:spcPct val="125000"/>
                </a:lnSpc>
              </a:pPr>
              <a:r>
                <a:rPr lang="en-US" altLang="zh-CN" sz="1600" dirty="0">
                  <a:solidFill>
                    <a:schemeClr val="tx1">
                      <a:lumMod val="95000"/>
                      <a:lumOff val="5000"/>
                    </a:schemeClr>
                  </a:solidFill>
                  <a:sym typeface="+mn-ea"/>
                </a:rPr>
                <a:t>[3]</a:t>
              </a:r>
              <a:r>
                <a:rPr lang="zh-CN" altLang="en-US" sz="1600" dirty="0">
                  <a:solidFill>
                    <a:schemeClr val="tx1">
                      <a:lumMod val="95000"/>
                      <a:lumOff val="5000"/>
                    </a:schemeClr>
                  </a:solidFill>
                  <a:sym typeface="+mn-ea"/>
                </a:rPr>
                <a:t> </a:t>
              </a:r>
              <a:r>
                <a:rPr lang="en-US" altLang="zh-CN" sz="1600" dirty="0">
                  <a:solidFill>
                    <a:schemeClr val="tx1">
                      <a:lumMod val="95000"/>
                      <a:lumOff val="5000"/>
                    </a:schemeClr>
                  </a:solidFill>
                  <a:sym typeface="+mn-ea"/>
                </a:rPr>
                <a:t>Song, J., Koutra, D., Mani, M. and Jagadish, H.V., 2018, May. GeoFlux: hands-off data integration leveraging join key knowledge. In Proceedings of the 2018 International Conference on Management of Data.</a:t>
              </a:r>
              <a:endParaRPr lang="en-US" altLang="zh-CN" sz="1600" dirty="0">
                <a:solidFill>
                  <a:schemeClr val="tx1">
                    <a:lumMod val="95000"/>
                    <a:lumOff val="5000"/>
                  </a:schemeClr>
                </a:solidFill>
              </a:endParaRPr>
            </a:p>
            <a:p>
              <a:pPr>
                <a:lnSpc>
                  <a:spcPct val="125000"/>
                </a:lnSpc>
              </a:pPr>
              <a:r>
                <a:rPr lang="en-US" altLang="zh-CN" sz="1600" dirty="0">
                  <a:solidFill>
                    <a:schemeClr val="tx1">
                      <a:lumMod val="95000"/>
                      <a:lumOff val="5000"/>
                    </a:schemeClr>
                  </a:solidFill>
                  <a:sym typeface="+mn-ea"/>
                </a:rPr>
                <a:t>[4]</a:t>
              </a:r>
              <a:r>
                <a:rPr lang="zh-CN" altLang="en-US" sz="1600" dirty="0">
                  <a:solidFill>
                    <a:schemeClr val="tx1">
                      <a:lumMod val="95000"/>
                      <a:lumOff val="5000"/>
                    </a:schemeClr>
                  </a:solidFill>
                  <a:sym typeface="+mn-ea"/>
                </a:rPr>
                <a:t> </a:t>
              </a:r>
              <a:r>
                <a:rPr lang="en-US" altLang="zh-CN" sz="1600" dirty="0">
                  <a:solidFill>
                    <a:schemeClr val="tx1">
                      <a:lumMod val="95000"/>
                      <a:lumOff val="5000"/>
                    </a:schemeClr>
                  </a:solidFill>
                  <a:sym typeface="+mn-ea"/>
                </a:rPr>
                <a:t>He, Yeye, Kris Ganjam, and Xu Chu. "Sema-join: joining semantically-related tables using big table corpora." Proceedings of the VLDB Endowment 8.12 (2015): 1358-1369.</a:t>
              </a:r>
              <a:endParaRPr lang="en-US" altLang="zh-CN" sz="1600" dirty="0">
                <a:solidFill>
                  <a:schemeClr val="tx1">
                    <a:lumMod val="95000"/>
                    <a:lumOff val="5000"/>
                  </a:schemeClr>
                </a:solidFill>
              </a:endParaRPr>
            </a:p>
          </p:txBody>
        </p:sp>
        <p:sp>
          <p:nvSpPr>
            <p:cNvPr id="26" name="矩形 25"/>
            <p:cNvSpPr/>
            <p:nvPr/>
          </p:nvSpPr>
          <p:spPr>
            <a:xfrm>
              <a:off x="496689" y="1398969"/>
              <a:ext cx="2446020" cy="379029"/>
            </a:xfrm>
            <a:prstGeom prst="rect">
              <a:avLst/>
            </a:prstGeom>
            <a:solidFill>
              <a:srgbClr val="0070C0"/>
            </a:solidFill>
          </p:spPr>
          <p:txBody>
            <a:bodyPr wrap="square">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Calibri" panose="020F0502020204030204" charset="0"/>
                  <a:sym typeface="+mn-ea"/>
                </a:rPr>
                <a:t>基于语义的表格连接方法</a:t>
              </a:r>
              <a:r>
                <a:rPr lang="zh-CN" altLang="en-US" sz="1600" b="1" dirty="0">
                  <a:solidFill>
                    <a:schemeClr val="bg1"/>
                  </a:solidFill>
                  <a:latin typeface="微软雅黑" panose="020B0503020204020204" pitchFamily="34" charset="-122"/>
                  <a:ea typeface="微软雅黑" panose="020B0503020204020204" pitchFamily="34" charset="-122"/>
                  <a:cs typeface="Calibri" panose="020F0502020204030204" charset="0"/>
                </a:rPr>
                <a:t>：</a:t>
              </a:r>
              <a:endParaRPr lang="en-US" altLang="zh-CN" sz="1600" b="1" dirty="0">
                <a:solidFill>
                  <a:schemeClr val="bg1"/>
                </a:solidFill>
                <a:latin typeface="微软雅黑" panose="020B0503020204020204" pitchFamily="34" charset="-122"/>
                <a:ea typeface="微软雅黑" panose="020B0503020204020204" pitchFamily="34" charset="-122"/>
                <a:cs typeface="Calibri" panose="020F0502020204030204" charset="0"/>
              </a:endParaRPr>
            </a:p>
          </p:txBody>
        </p:sp>
      </p:grpSp>
      <p:sp>
        <p:nvSpPr>
          <p:cNvPr id="10" name="灯片编号占位符 9"/>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4" name="对话气泡: 矩形 3"/>
          <p:cNvSpPr/>
          <p:nvPr/>
        </p:nvSpPr>
        <p:spPr>
          <a:xfrm>
            <a:off x="4016252" y="992970"/>
            <a:ext cx="4692774" cy="557211"/>
          </a:xfrm>
          <a:prstGeom prst="wedgeRectCallout">
            <a:avLst>
              <a:gd name="adj1" fmla="val -30073"/>
              <a:gd name="adj2" fmla="val 65032"/>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bg1"/>
                </a:solidFill>
                <a:latin typeface="微软雅黑" panose="020B0503020204020204" pitchFamily="34" charset="-122"/>
                <a:ea typeface="微软雅黑" panose="020B0503020204020204" pitchFamily="34" charset="-122"/>
              </a:rPr>
              <a:t>设计表格发现系统，</a:t>
            </a:r>
            <a:r>
              <a:rPr lang="zh-CN" altLang="en-US" sz="1400" b="1" dirty="0">
                <a:solidFill>
                  <a:srgbClr val="FFFF00"/>
                </a:solidFill>
                <a:latin typeface="微软雅黑" panose="020B0503020204020204" pitchFamily="34" charset="-122"/>
                <a:ea typeface="微软雅黑" panose="020B0503020204020204" pitchFamily="34" charset="-122"/>
              </a:rPr>
              <a:t>对所有单元格值进行编码</a:t>
            </a:r>
            <a:r>
              <a:rPr lang="zh-CN" altLang="en-US" sz="1400" b="1" dirty="0">
                <a:solidFill>
                  <a:schemeClr val="bg1"/>
                </a:solidFill>
                <a:latin typeface="微软雅黑" panose="020B0503020204020204" pitchFamily="34" charset="-122"/>
                <a:ea typeface="微软雅黑" panose="020B0503020204020204" pitchFamily="34" charset="-122"/>
              </a:rPr>
              <a:t>，以避免相似连接值的冲突。</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0" name="对话气泡: 矩形 19"/>
          <p:cNvSpPr/>
          <p:nvPr/>
        </p:nvSpPr>
        <p:spPr>
          <a:xfrm>
            <a:off x="4016252" y="2641224"/>
            <a:ext cx="4692774" cy="557211"/>
          </a:xfrm>
          <a:prstGeom prst="wedgeRectCallout">
            <a:avLst>
              <a:gd name="adj1" fmla="val -30614"/>
              <a:gd name="adj2" fmla="val 60428"/>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400" b="1" dirty="0">
                <a:solidFill>
                  <a:schemeClr val="bg1"/>
                </a:solidFill>
                <a:latin typeface="微软雅黑" panose="020B0503020204020204" pitchFamily="34" charset="-122"/>
                <a:ea typeface="微软雅黑" panose="020B0503020204020204" pitchFamily="34" charset="-122"/>
              </a:rPr>
              <a:t>通过将杂乱的</a:t>
            </a:r>
            <a:r>
              <a:rPr lang="zh-CN" altLang="en-US" sz="1400" b="1" dirty="0">
                <a:latin typeface="微软雅黑" panose="020B0503020204020204" pitchFamily="34" charset="-122"/>
                <a:ea typeface="微软雅黑" panose="020B0503020204020204" pitchFamily="34" charset="-122"/>
                <a:sym typeface="+mn-ea"/>
              </a:rPr>
              <a:t>输入数据</a:t>
            </a:r>
            <a:r>
              <a:rPr lang="zh-CN" altLang="en-US" sz="1400" b="1" dirty="0">
                <a:solidFill>
                  <a:srgbClr val="FFFF00"/>
                </a:solidFill>
                <a:latin typeface="微软雅黑" panose="020B0503020204020204" pitchFamily="34" charset="-122"/>
                <a:ea typeface="微软雅黑" panose="020B0503020204020204" pitchFamily="34" charset="-122"/>
              </a:rPr>
              <a:t>识别并转换</a:t>
            </a:r>
            <a:r>
              <a:rPr lang="zh-CN" altLang="en-US" sz="1400" b="1" dirty="0">
                <a:latin typeface="微软雅黑" panose="020B0503020204020204" pitchFamily="34" charset="-122"/>
                <a:ea typeface="微软雅黑" panose="020B0503020204020204" pitchFamily="34" charset="-122"/>
              </a:rPr>
              <a:t>为规范形式，对齐两个表的连接列相似的</a:t>
            </a:r>
            <a:r>
              <a:rPr lang="zh-CN" altLang="en-US" sz="1400" b="1" dirty="0">
                <a:latin typeface="微软雅黑" panose="020B0503020204020204" pitchFamily="34" charset="-122"/>
                <a:ea typeface="微软雅黑" panose="020B0503020204020204" pitchFamily="34" charset="-122"/>
              </a:rPr>
              <a:t>类型，然后执行所需的连接</a:t>
            </a:r>
            <a:r>
              <a:rPr lang="zh-CN" altLang="en-US" sz="1400" b="1" dirty="0">
                <a:solidFill>
                  <a:schemeClr val="bg1"/>
                </a:solidFill>
                <a:latin typeface="微软雅黑" panose="020B0503020204020204" pitchFamily="34" charset="-122"/>
                <a:ea typeface="微软雅黑" panose="020B0503020204020204" pitchFamily="34" charset="-122"/>
              </a:rPr>
              <a:t>。</a:t>
            </a:r>
            <a:endParaRPr lang="zh-CN" altLang="zh-CN" sz="1400" b="1" dirty="0">
              <a:solidFill>
                <a:schemeClr val="bg1"/>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520700" y="5222875"/>
            <a:ext cx="8128000" cy="1133475"/>
            <a:chOff x="-265672" y="5513661"/>
            <a:chExt cx="9590020" cy="943990"/>
          </a:xfrm>
        </p:grpSpPr>
        <p:sp>
          <p:nvSpPr>
            <p:cNvPr id="30" name="矩形 29"/>
            <p:cNvSpPr/>
            <p:nvPr/>
          </p:nvSpPr>
          <p:spPr>
            <a:xfrm>
              <a:off x="846171" y="5513661"/>
              <a:ext cx="8478177" cy="943965"/>
            </a:xfrm>
            <a:prstGeom prst="rect">
              <a:avLst/>
            </a:prstGeom>
            <a:solidFill>
              <a:schemeClr val="bg1"/>
            </a:solid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rPr>
                <a:t>传统的连接处理方法主要依赖字符串之间的比较，鉴于</a:t>
              </a:r>
              <a:r>
                <a:rPr lang="en-US" altLang="zh-CN" sz="1400" dirty="0">
                  <a:solidFill>
                    <a:schemeClr val="tx1"/>
                  </a:solidFill>
                  <a:latin typeface="微软雅黑" panose="020B0503020204020204" pitchFamily="34" charset="-122"/>
                  <a:ea typeface="微软雅黑" panose="020B0503020204020204" pitchFamily="34" charset="-122"/>
                </a:rPr>
                <a:t>Web</a:t>
              </a:r>
              <a:r>
                <a:rPr lang="zh-CN" altLang="en-US" sz="1400" dirty="0">
                  <a:solidFill>
                    <a:schemeClr val="tx1"/>
                  </a:solidFill>
                  <a:latin typeface="微软雅黑" panose="020B0503020204020204" pitchFamily="34" charset="-122"/>
                  <a:ea typeface="微软雅黑" panose="020B0503020204020204" pitchFamily="34" charset="-122"/>
                </a:rPr>
                <a:t>表格数据规范性，约束性差等特点，传统方法仍</a:t>
              </a:r>
              <a:r>
                <a:rPr lang="zh-CN" altLang="en-US" sz="1400" dirty="0">
                  <a:solidFill>
                    <a:schemeClr val="tx1"/>
                  </a:solidFill>
                  <a:latin typeface="微软雅黑" panose="020B0503020204020204" pitchFamily="34" charset="-122"/>
                  <a:ea typeface="微软雅黑" panose="020B0503020204020204" pitchFamily="34" charset="-122"/>
                  <a:sym typeface="+mn-ea"/>
                </a:rPr>
                <a:t>难以解决表格中数据噪声干扰等问题</a:t>
              </a:r>
              <a:r>
                <a:rPr lang="zh-CN" altLang="en-US" sz="1400" dirty="0">
                  <a:solidFill>
                    <a:schemeClr val="tx1"/>
                  </a:solidFill>
                  <a:latin typeface="微软雅黑" panose="020B0503020204020204" pitchFamily="34" charset="-122"/>
                  <a:ea typeface="微软雅黑" panose="020B0503020204020204" pitchFamily="34" charset="-122"/>
                  <a:sym typeface="+mn-ea"/>
                </a:rPr>
                <a:t>。</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sym typeface="+mn-ea"/>
                </a:rPr>
                <a:t>将海量</a:t>
              </a:r>
              <a:r>
                <a:rPr lang="zh-CN" altLang="en-US" sz="1400" dirty="0">
                  <a:solidFill>
                    <a:schemeClr val="tx1"/>
                  </a:solidFill>
                  <a:latin typeface="微软雅黑" panose="020B0503020204020204" pitchFamily="34" charset="-122"/>
                  <a:ea typeface="微软雅黑" panose="020B0503020204020204" pitchFamily="34" charset="-122"/>
                  <a:sym typeface="+mn-ea"/>
                </a:rPr>
                <a:t>表格数据转换和准备成传统连接能解决的问题所需成本过大。</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31" name="矩形 30"/>
            <p:cNvSpPr/>
            <p:nvPr/>
          </p:nvSpPr>
          <p:spPr>
            <a:xfrm>
              <a:off x="-265672" y="5513662"/>
              <a:ext cx="1021188" cy="943989"/>
            </a:xfrm>
            <a:prstGeom prst="rect">
              <a:avLst/>
            </a:prstGeom>
            <a:solidFill>
              <a:srgbClr val="0070C0"/>
            </a:solidFill>
            <a:ln w="2857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问题</a:t>
              </a:r>
              <a:endParaRPr lang="zh-CN" altLang="en-US" sz="20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对话气泡: 矩形 19"/>
          <p:cNvSpPr/>
          <p:nvPr/>
        </p:nvSpPr>
        <p:spPr>
          <a:xfrm>
            <a:off x="4016252" y="1797234"/>
            <a:ext cx="4692774" cy="557211"/>
          </a:xfrm>
          <a:prstGeom prst="wedgeRectCallout">
            <a:avLst>
              <a:gd name="adj1" fmla="val -30614"/>
              <a:gd name="adj2" fmla="val 60428"/>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400" b="1" dirty="0">
                <a:latin typeface="微软雅黑" panose="020B0503020204020204" pitchFamily="34" charset="-122"/>
                <a:ea typeface="微软雅黑" panose="020B0503020204020204" pitchFamily="34" charset="-122"/>
                <a:sym typeface="+mn-ea"/>
              </a:rPr>
              <a:t>设计表来查找其他相关表的框架</a:t>
            </a:r>
            <a:r>
              <a:rPr lang="zh-CN" altLang="en-US" sz="1400" b="1" dirty="0">
                <a:solidFill>
                  <a:schemeClr val="bg1"/>
                </a:solidFill>
                <a:latin typeface="微软雅黑" panose="020B0503020204020204" pitchFamily="34" charset="-122"/>
                <a:ea typeface="微软雅黑" panose="020B0503020204020204" pitchFamily="34" charset="-122"/>
              </a:rPr>
              <a:t>，</a:t>
            </a:r>
            <a:r>
              <a:rPr lang="zh-CN" altLang="en-US" sz="1400" b="1" dirty="0">
                <a:solidFill>
                  <a:srgbClr val="FFFF00"/>
                </a:solidFill>
                <a:latin typeface="微软雅黑" panose="020B0503020204020204" pitchFamily="34" charset="-122"/>
                <a:ea typeface="微软雅黑" panose="020B0503020204020204" pitchFamily="34" charset="-122"/>
              </a:rPr>
              <a:t>组合多个相似性度量</a:t>
            </a:r>
            <a:r>
              <a:rPr lang="zh-CN" altLang="en-US" sz="1400" b="1" dirty="0">
                <a:solidFill>
                  <a:schemeClr val="bg1"/>
                </a:solidFill>
                <a:latin typeface="微软雅黑" panose="020B0503020204020204" pitchFamily="34" charset="-122"/>
                <a:ea typeface="微软雅黑" panose="020B0503020204020204" pitchFamily="34" charset="-122"/>
              </a:rPr>
              <a:t>方法返回最相关的表格</a:t>
            </a:r>
            <a:r>
              <a:rPr lang="zh-CN" altLang="en-US" sz="1400" b="1" dirty="0">
                <a:solidFill>
                  <a:schemeClr val="bg1"/>
                </a:solidFill>
                <a:latin typeface="微软雅黑" panose="020B0503020204020204" pitchFamily="34" charset="-122"/>
                <a:ea typeface="微软雅黑" panose="020B0503020204020204" pitchFamily="34" charset="-122"/>
              </a:rPr>
              <a:t>。</a:t>
            </a:r>
            <a:endParaRPr lang="zh-CN" altLang="zh-CN" sz="1400" b="1" dirty="0">
              <a:solidFill>
                <a:schemeClr val="bg1"/>
              </a:solidFill>
              <a:latin typeface="微软雅黑" panose="020B0503020204020204" pitchFamily="34" charset="-122"/>
              <a:ea typeface="微软雅黑" panose="020B0503020204020204" pitchFamily="34" charset="-122"/>
            </a:endParaRPr>
          </a:p>
        </p:txBody>
      </p:sp>
      <p:sp>
        <p:nvSpPr>
          <p:cNvPr id="27" name="对话气泡: 矩形 19"/>
          <p:cNvSpPr/>
          <p:nvPr/>
        </p:nvSpPr>
        <p:spPr>
          <a:xfrm>
            <a:off x="4016252" y="3623508"/>
            <a:ext cx="4692774" cy="405731"/>
          </a:xfrm>
          <a:prstGeom prst="wedgeRectCallout">
            <a:avLst>
              <a:gd name="adj1" fmla="val -30614"/>
              <a:gd name="adj2" fmla="val 60428"/>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400" b="1" dirty="0">
                <a:solidFill>
                  <a:schemeClr val="bg1"/>
                </a:solidFill>
                <a:latin typeface="微软雅黑" panose="020B0503020204020204" pitchFamily="34" charset="-122"/>
                <a:ea typeface="微软雅黑" panose="020B0503020204020204" pitchFamily="34" charset="-122"/>
              </a:rPr>
              <a:t>在小规模范围内，利用</a:t>
            </a:r>
            <a:r>
              <a:rPr lang="zh-CN" altLang="en-US" sz="1400" b="1" dirty="0">
                <a:solidFill>
                  <a:srgbClr val="FFFF00"/>
                </a:solidFill>
                <a:latin typeface="微软雅黑" panose="020B0503020204020204" pitchFamily="34" charset="-122"/>
                <a:ea typeface="微软雅黑" panose="020B0503020204020204" pitchFamily="34" charset="-122"/>
              </a:rPr>
              <a:t>数据驱动</a:t>
            </a:r>
            <a:r>
              <a:rPr lang="zh-CN" altLang="en-US" sz="1400" b="1" dirty="0">
                <a:solidFill>
                  <a:schemeClr val="bg1"/>
                </a:solidFill>
                <a:latin typeface="微软雅黑" panose="020B0503020204020204" pitchFamily="34" charset="-122"/>
                <a:ea typeface="微软雅黑" panose="020B0503020204020204" pitchFamily="34" charset="-122"/>
              </a:rPr>
              <a:t>的方法实现</a:t>
            </a:r>
            <a:r>
              <a:rPr lang="zh-CN" altLang="en-US" sz="1400" b="1" dirty="0">
                <a:solidFill>
                  <a:schemeClr val="bg1"/>
                </a:solidFill>
                <a:latin typeface="微软雅黑" panose="020B0503020204020204" pitchFamily="34" charset="-122"/>
                <a:ea typeface="微软雅黑" panose="020B0503020204020204" pitchFamily="34" charset="-122"/>
              </a:rPr>
              <a:t>用户点击按钮自动执行语义连接。</a:t>
            </a:r>
            <a:endParaRPr lang="zh-CN" altLang="zh-CN"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ppt_y</p:attrName>
                                        </p:attrNameLst>
                                      </p:cBhvr>
                                      <p:tavLst>
                                        <p:tav tm="0">
                                          <p:val>
                                            <p:strVal val="#ppt_y+#ppt_h*1.125000"/>
                                          </p:val>
                                        </p:tav>
                                        <p:tav tm="100000">
                                          <p:val>
                                            <p:strVal val="#ppt_y"/>
                                          </p:val>
                                        </p:tav>
                                      </p:tavLst>
                                    </p:anim>
                                    <p:animEffect transition="in" filter="wipe(up)">
                                      <p:cBhvr>
                                        <p:cTn id="12" dur="500"/>
                                        <p:tgtEl>
                                          <p:spTgt spid="4"/>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p:tgtEl>
                                          <p:spTgt spid="22"/>
                                        </p:tgtEl>
                                        <p:attrNameLst>
                                          <p:attrName>ppt_y</p:attrName>
                                        </p:attrNameLst>
                                      </p:cBhvr>
                                      <p:tavLst>
                                        <p:tav tm="0">
                                          <p:val>
                                            <p:strVal val="#ppt_y+#ppt_h*1.125000"/>
                                          </p:val>
                                        </p:tav>
                                        <p:tav tm="100000">
                                          <p:val>
                                            <p:strVal val="#ppt_y"/>
                                          </p:val>
                                        </p:tav>
                                      </p:tavLst>
                                    </p:anim>
                                    <p:animEffect transition="in" filter="wipe(up)">
                                      <p:cBhvr>
                                        <p:cTn id="17" dur="500"/>
                                        <p:tgtEl>
                                          <p:spTgt spid="22"/>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p:tgtEl>
                                          <p:spTgt spid="20"/>
                                        </p:tgtEl>
                                        <p:attrNameLst>
                                          <p:attrName>ppt_y</p:attrName>
                                        </p:attrNameLst>
                                      </p:cBhvr>
                                      <p:tavLst>
                                        <p:tav tm="0">
                                          <p:val>
                                            <p:strVal val="#ppt_y+#ppt_h*1.125000"/>
                                          </p:val>
                                        </p:tav>
                                        <p:tav tm="100000">
                                          <p:val>
                                            <p:strVal val="#ppt_y"/>
                                          </p:val>
                                        </p:tav>
                                      </p:tavLst>
                                    </p:anim>
                                    <p:animEffect transition="in" filter="wipe(up)">
                                      <p:cBhvr>
                                        <p:cTn id="22" dur="500"/>
                                        <p:tgtEl>
                                          <p:spTgt spid="20"/>
                                        </p:tgtEl>
                                      </p:cBhvr>
                                    </p:animEffect>
                                  </p:childTnLst>
                                </p:cTn>
                              </p:par>
                            </p:childTnLst>
                          </p:cTn>
                        </p:par>
                        <p:par>
                          <p:cTn id="23" fill="hold">
                            <p:stCondLst>
                              <p:cond delay="2000"/>
                            </p:stCondLst>
                            <p:childTnLst>
                              <p:par>
                                <p:cTn id="24" presetID="12" presetClass="entr" presetSubtype="4"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p:tgtEl>
                                          <p:spTgt spid="27"/>
                                        </p:tgtEl>
                                        <p:attrNameLst>
                                          <p:attrName>ppt_y</p:attrName>
                                        </p:attrNameLst>
                                      </p:cBhvr>
                                      <p:tavLst>
                                        <p:tav tm="0">
                                          <p:val>
                                            <p:strVal val="#ppt_y+#ppt_h*1.125000"/>
                                          </p:val>
                                        </p:tav>
                                        <p:tav tm="100000">
                                          <p:val>
                                            <p:strVal val="#ppt_y"/>
                                          </p:val>
                                        </p:tav>
                                      </p:tavLst>
                                    </p:anim>
                                    <p:animEffect transition="in" filter="wipe(up)">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0" grpId="0" bldLvl="0" animBg="1"/>
      <p:bldP spid="22" grpId="0" bldLvl="0" animBg="1"/>
      <p:bldP spid="2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 name="组合 1"/>
          <p:cNvGrpSpPr/>
          <p:nvPr/>
        </p:nvGrpSpPr>
        <p:grpSpPr>
          <a:xfrm>
            <a:off x="520801" y="1084619"/>
            <a:ext cx="8127365" cy="1802765"/>
            <a:chOff x="496689" y="1398969"/>
            <a:chExt cx="8127365" cy="2026486"/>
          </a:xfrm>
        </p:grpSpPr>
        <p:sp>
          <p:nvSpPr>
            <p:cNvPr id="24" name="矩形 23"/>
            <p:cNvSpPr/>
            <p:nvPr/>
          </p:nvSpPr>
          <p:spPr>
            <a:xfrm>
              <a:off x="506214" y="1780853"/>
              <a:ext cx="8117840" cy="1644602"/>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nSpc>
                  <a:spcPts val="2520"/>
                </a:lnSpc>
              </a:pPr>
              <a:r>
                <a:rPr lang="en-US" altLang="zh-CN" sz="1600" dirty="0">
                  <a:solidFill>
                    <a:schemeClr val="tx1">
                      <a:lumMod val="95000"/>
                      <a:lumOff val="5000"/>
                    </a:schemeClr>
                  </a:solidFill>
                </a:rPr>
                <a:t>[1] </a:t>
              </a:r>
              <a:r>
                <a:rPr lang="en-US" altLang="zh-CN" sz="1600">
                  <a:solidFill>
                    <a:schemeClr val="tx1">
                      <a:lumMod val="95000"/>
                      <a:lumOff val="5000"/>
                    </a:schemeClr>
                  </a:solidFill>
                </a:rPr>
                <a:t>Baraglia, R., Morales, G.D.F. and Lucchese, C., 2010, December. Document similarity self-join with mapreduce. In 2010 IEEE International Conference on data mining.</a:t>
              </a:r>
              <a:endParaRPr lang="en-US" altLang="zh-CN" sz="1600">
                <a:solidFill>
                  <a:schemeClr val="tx1">
                    <a:lumMod val="95000"/>
                    <a:lumOff val="5000"/>
                  </a:schemeClr>
                </a:solidFill>
              </a:endParaRPr>
            </a:p>
            <a:p>
              <a:pPr>
                <a:lnSpc>
                  <a:spcPts val="2520"/>
                </a:lnSpc>
              </a:pPr>
              <a:r>
                <a:rPr lang="en-US" altLang="zh-CN" sz="1600" dirty="0">
                  <a:solidFill>
                    <a:schemeClr val="tx1">
                      <a:lumMod val="95000"/>
                      <a:lumOff val="5000"/>
                    </a:schemeClr>
                  </a:solidFill>
                </a:rPr>
                <a:t>[2]</a:t>
              </a:r>
              <a:r>
                <a:rPr lang="zh-CN" altLang="en-US" sz="1600" dirty="0">
                  <a:solidFill>
                    <a:schemeClr val="tx1">
                      <a:lumMod val="95000"/>
                      <a:lumOff val="5000"/>
                    </a:schemeClr>
                  </a:solidFill>
                </a:rPr>
                <a:t> </a:t>
              </a:r>
              <a:r>
                <a:rPr lang="en-US" altLang="zh-CN" sz="1600" dirty="0">
                  <a:solidFill>
                    <a:schemeClr val="tx1">
                      <a:lumMod val="95000"/>
                      <a:lumOff val="5000"/>
                    </a:schemeClr>
                  </a:solidFill>
                </a:rPr>
                <a:t>Kim, Y. and Shim, K., 2012, April. Parallel top-k similarity join algorithms using MapReduce. In 2012 IEEE 28th International Conference on Data Engineering.</a:t>
              </a:r>
              <a:r>
                <a:rPr lang="en-US" altLang="zh-CN" sz="1600" dirty="0">
                  <a:solidFill>
                    <a:schemeClr val="tx1">
                      <a:lumMod val="95000"/>
                      <a:lumOff val="5000"/>
                    </a:schemeClr>
                  </a:solidFill>
                </a:rPr>
                <a:t> </a:t>
              </a:r>
              <a:endParaRPr lang="en-US" altLang="zh-CN" sz="1600" dirty="0">
                <a:solidFill>
                  <a:schemeClr val="tx1">
                    <a:lumMod val="95000"/>
                    <a:lumOff val="5000"/>
                  </a:schemeClr>
                </a:solidFill>
              </a:endParaRPr>
            </a:p>
          </p:txBody>
        </p:sp>
        <p:sp>
          <p:nvSpPr>
            <p:cNvPr id="26" name="矩形 25"/>
            <p:cNvSpPr/>
            <p:nvPr/>
          </p:nvSpPr>
          <p:spPr>
            <a:xfrm>
              <a:off x="496689" y="1398969"/>
              <a:ext cx="2470150" cy="379029"/>
            </a:xfrm>
            <a:prstGeom prst="rect">
              <a:avLst/>
            </a:prstGeom>
            <a:solidFill>
              <a:srgbClr val="0070C0"/>
            </a:solidFill>
          </p:spPr>
          <p:txBody>
            <a:bodyPr wrap="square">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Calibri" panose="020F0502020204030204" charset="0"/>
                  <a:sym typeface="+mn-ea"/>
                </a:rPr>
                <a:t>基于向量相似性连接方法：</a:t>
              </a:r>
              <a:endParaRPr lang="en-US" altLang="zh-CN" sz="1600" b="1" dirty="0">
                <a:solidFill>
                  <a:schemeClr val="bg1"/>
                </a:solidFill>
                <a:latin typeface="微软雅黑" panose="020B0503020204020204" pitchFamily="34" charset="-122"/>
                <a:ea typeface="微软雅黑" panose="020B0503020204020204" pitchFamily="34" charset="-122"/>
                <a:cs typeface="Calibri" panose="020F0502020204030204" charset="0"/>
              </a:endParaRPr>
            </a:p>
          </p:txBody>
        </p:sp>
      </p:grpSp>
      <p:sp>
        <p:nvSpPr>
          <p:cNvPr id="10" name="灯片编号占位符 9"/>
          <p:cNvSpPr>
            <a:spLocks noGrp="1"/>
          </p:cNvSpPr>
          <p:nvPr>
            <p:ph type="sldNum" sz="quarter" idx="12"/>
          </p:nvPr>
        </p:nvSpPr>
        <p:spPr>
          <a:xfrm>
            <a:off x="6915155" y="6356351"/>
            <a:ext cx="2057400" cy="365125"/>
          </a:xfrm>
        </p:spPr>
        <p:txBody>
          <a:bodyPr/>
          <a:lstStyle/>
          <a:p>
            <a:fld id="{94B6E62B-4DEC-4954-AD3A-658470571C9E}" type="slidenum">
              <a:rPr lang="zh-CN" altLang="en-US" smtClean="0"/>
            </a:fld>
            <a:endParaRPr lang="zh-CN" altLang="en-US"/>
          </a:p>
        </p:txBody>
      </p:sp>
      <p:grpSp>
        <p:nvGrpSpPr>
          <p:cNvPr id="23" name="组合 22"/>
          <p:cNvGrpSpPr/>
          <p:nvPr/>
        </p:nvGrpSpPr>
        <p:grpSpPr>
          <a:xfrm>
            <a:off x="513181" y="3378946"/>
            <a:ext cx="8127586" cy="2009363"/>
            <a:chOff x="496689" y="1398969"/>
            <a:chExt cx="8127586" cy="2258724"/>
          </a:xfrm>
        </p:grpSpPr>
        <p:sp>
          <p:nvSpPr>
            <p:cNvPr id="25" name="矩形 24"/>
            <p:cNvSpPr/>
            <p:nvPr/>
          </p:nvSpPr>
          <p:spPr>
            <a:xfrm>
              <a:off x="506313" y="1780837"/>
              <a:ext cx="8117962" cy="1876856"/>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1600" dirty="0">
                  <a:solidFill>
                    <a:schemeClr val="tx1">
                      <a:lumMod val="95000"/>
                      <a:lumOff val="5000"/>
                    </a:schemeClr>
                  </a:solidFill>
                </a:rPr>
                <a:t>[1] </a:t>
              </a:r>
              <a:r>
                <a:rPr lang="en-US" altLang="zh-CN" sz="1600">
                  <a:solidFill>
                    <a:schemeClr val="tx1">
                      <a:lumMod val="95000"/>
                      <a:lumOff val="5000"/>
                    </a:schemeClr>
                  </a:solidFill>
                </a:rPr>
                <a:t>Lin, J., 2009, July. Brute force and indexed approaches to pairwise document similarity comparisons with mapreduce. In Proceedings of the 32nd international ACM SIGIR conference on Research and development in information retrieval</a:t>
              </a:r>
              <a:r>
                <a:rPr lang="en-US" altLang="zh-CN" sz="1600" dirty="0">
                  <a:solidFill>
                    <a:schemeClr val="tx1">
                      <a:lumMod val="95000"/>
                      <a:lumOff val="5000"/>
                    </a:schemeClr>
                  </a:solidFill>
                </a:rPr>
                <a:t>. </a:t>
              </a:r>
              <a:endParaRPr lang="en-US" altLang="zh-CN" sz="1600" dirty="0">
                <a:solidFill>
                  <a:schemeClr val="tx1">
                    <a:lumMod val="95000"/>
                    <a:lumOff val="5000"/>
                  </a:schemeClr>
                </a:solidFill>
              </a:endParaRPr>
            </a:p>
            <a:p>
              <a:pPr>
                <a:lnSpc>
                  <a:spcPct val="125000"/>
                </a:lnSpc>
              </a:pPr>
              <a:r>
                <a:rPr lang="en-US" altLang="zh-CN" sz="1600" dirty="0">
                  <a:solidFill>
                    <a:schemeClr val="tx1">
                      <a:lumMod val="95000"/>
                      <a:lumOff val="5000"/>
                    </a:schemeClr>
                  </a:solidFill>
                </a:rPr>
                <a:t>[2]</a:t>
              </a:r>
              <a:r>
                <a:rPr lang="zh-CN" altLang="en-US" sz="1600" dirty="0">
                  <a:solidFill>
                    <a:schemeClr val="tx1">
                      <a:lumMod val="95000"/>
                      <a:lumOff val="5000"/>
                    </a:schemeClr>
                  </a:solidFill>
                </a:rPr>
                <a:t> </a:t>
              </a:r>
              <a:r>
                <a:rPr lang="en-US" altLang="zh-CN" sz="1600">
                  <a:solidFill>
                    <a:schemeClr val="tx1">
                      <a:lumMod val="95000"/>
                      <a:lumOff val="5000"/>
                    </a:schemeClr>
                  </a:solidFill>
                </a:rPr>
                <a:t>Vernica, R., Carey, M.J. and Li, C., 2010, June. Efficient parallel set-similarity joins using mapreduce. In Proceedings of the 2010 ACM SIGMOD International Conference on Management of data</a:t>
              </a:r>
              <a:endParaRPr lang="en-US" altLang="zh-CN" sz="1600">
                <a:solidFill>
                  <a:schemeClr val="tx1">
                    <a:lumMod val="95000"/>
                    <a:lumOff val="5000"/>
                  </a:schemeClr>
                </a:solidFill>
              </a:endParaRPr>
            </a:p>
          </p:txBody>
        </p:sp>
        <p:sp>
          <p:nvSpPr>
            <p:cNvPr id="28" name="矩形 27"/>
            <p:cNvSpPr/>
            <p:nvPr/>
          </p:nvSpPr>
          <p:spPr>
            <a:xfrm>
              <a:off x="496689" y="1398969"/>
              <a:ext cx="2470150" cy="379029"/>
            </a:xfrm>
            <a:prstGeom prst="rect">
              <a:avLst/>
            </a:prstGeom>
            <a:solidFill>
              <a:srgbClr val="0070C0"/>
            </a:solidFill>
          </p:spPr>
          <p:txBody>
            <a:bodyPr wrap="square">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Calibri" panose="020F0502020204030204" charset="0"/>
                  <a:sym typeface="+mn-ea"/>
                </a:rPr>
                <a:t>基于集合相似性连接方法：</a:t>
              </a:r>
              <a:endParaRPr lang="en-US" altLang="zh-CN" sz="1600" b="1" dirty="0">
                <a:solidFill>
                  <a:schemeClr val="bg1"/>
                </a:solidFill>
                <a:latin typeface="微软雅黑" panose="020B0503020204020204" pitchFamily="34" charset="-122"/>
                <a:ea typeface="微软雅黑" panose="020B0503020204020204" pitchFamily="34" charset="-122"/>
                <a:cs typeface="Calibri" panose="020F0502020204030204" charset="0"/>
              </a:endParaRPr>
            </a:p>
          </p:txBody>
        </p:sp>
      </p:grpSp>
      <p:grpSp>
        <p:nvGrpSpPr>
          <p:cNvPr id="29" name="组合 28"/>
          <p:cNvGrpSpPr/>
          <p:nvPr/>
        </p:nvGrpSpPr>
        <p:grpSpPr>
          <a:xfrm>
            <a:off x="511810" y="5525135"/>
            <a:ext cx="8136255" cy="1106170"/>
            <a:chOff x="-265672" y="5513661"/>
            <a:chExt cx="9589532" cy="943990"/>
          </a:xfrm>
        </p:grpSpPr>
        <p:sp>
          <p:nvSpPr>
            <p:cNvPr id="30" name="矩形 29"/>
            <p:cNvSpPr/>
            <p:nvPr/>
          </p:nvSpPr>
          <p:spPr>
            <a:xfrm>
              <a:off x="846052" y="5513661"/>
              <a:ext cx="8477808" cy="943989"/>
            </a:xfrm>
            <a:prstGeom prst="rect">
              <a:avLst/>
            </a:prstGeom>
            <a:solidFill>
              <a:schemeClr val="bg1"/>
            </a:solid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u"/>
              </a:pPr>
              <a:endParaRPr lang="zh-CN" altLang="en-US" sz="140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rPr>
                <a:t>这些方法通过比较每列属性值之间的语义相似性，在大规模表格连接场景下</a:t>
              </a:r>
              <a:r>
                <a:rPr lang="zh-CN" altLang="en-US" sz="1400" dirty="0">
                  <a:solidFill>
                    <a:schemeClr val="tx1"/>
                  </a:solidFill>
                  <a:latin typeface="微软雅黑" panose="020B0503020204020204" pitchFamily="34" charset="-122"/>
                  <a:ea typeface="微软雅黑" panose="020B0503020204020204" pitchFamily="34" charset="-122"/>
                </a:rPr>
                <a:t>计算成本过大。</a:t>
              </a:r>
              <a:endParaRPr lang="zh-CN" altLang="en-US" sz="140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rPr>
                <a:t>这些方法</a:t>
              </a:r>
              <a:r>
                <a:rPr lang="zh-CN" altLang="en-US" sz="1400" dirty="0">
                  <a:solidFill>
                    <a:schemeClr val="tx1"/>
                  </a:solidFill>
                  <a:latin typeface="微软雅黑" panose="020B0503020204020204" pitchFamily="34" charset="-122"/>
                  <a:ea typeface="微软雅黑" panose="020B0503020204020204" pitchFamily="34" charset="-122"/>
                </a:rPr>
                <a:t>仅仅比较每列属性值之间的相似程度，而没考虑表格的</a:t>
              </a:r>
              <a:r>
                <a:rPr lang="en-US" altLang="zh-CN" sz="1400" dirty="0">
                  <a:solidFill>
                    <a:schemeClr val="tx1"/>
                  </a:solidFill>
                  <a:latin typeface="微软雅黑" panose="020B0503020204020204" pitchFamily="34" charset="-122"/>
                  <a:ea typeface="微软雅黑" panose="020B0503020204020204" pitchFamily="34" charset="-122"/>
                </a:rPr>
                <a:t>Scheme</a:t>
              </a:r>
              <a:r>
                <a:rPr lang="zh-CN" altLang="en-US" sz="1400" dirty="0">
                  <a:solidFill>
                    <a:schemeClr val="tx1"/>
                  </a:solidFill>
                  <a:latin typeface="微软雅黑" panose="020B0503020204020204" pitchFamily="34" charset="-122"/>
                  <a:ea typeface="微软雅黑" panose="020B0503020204020204" pitchFamily="34" charset="-122"/>
                </a:rPr>
                <a:t>，常常出现无意义连接的情况。</a:t>
              </a:r>
              <a:endParaRPr lang="zh-CN" altLang="en-US" sz="140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31" name="矩形 30"/>
            <p:cNvSpPr/>
            <p:nvPr/>
          </p:nvSpPr>
          <p:spPr>
            <a:xfrm>
              <a:off x="-265672" y="5513662"/>
              <a:ext cx="1021188" cy="943989"/>
            </a:xfrm>
            <a:prstGeom prst="rect">
              <a:avLst/>
            </a:prstGeom>
            <a:solidFill>
              <a:srgbClr val="0070C0"/>
            </a:solidFill>
            <a:ln w="2857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问题</a:t>
              </a:r>
              <a:endParaRPr lang="zh-CN" altLang="en-US" sz="20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8" name="对话气泡: 矩形 19"/>
          <p:cNvSpPr/>
          <p:nvPr/>
        </p:nvSpPr>
        <p:spPr>
          <a:xfrm>
            <a:off x="4016252" y="921020"/>
            <a:ext cx="4692774" cy="557211"/>
          </a:xfrm>
          <a:prstGeom prst="wedgeRectCallout">
            <a:avLst>
              <a:gd name="adj1" fmla="val -30614"/>
              <a:gd name="adj2" fmla="val 60428"/>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sz="1400" b="1" dirty="0">
                <a:latin typeface="微软雅黑" panose="020B0503020204020204" pitchFamily="34" charset="-122"/>
                <a:ea typeface="微软雅黑" panose="020B0503020204020204" pitchFamily="34" charset="-122"/>
              </a:rPr>
              <a:t>使用规范化的</a:t>
            </a:r>
            <a:r>
              <a:rPr sz="1400" b="1" dirty="0">
                <a:solidFill>
                  <a:srgbClr val="FFFF00"/>
                </a:solidFill>
                <a:latin typeface="微软雅黑" panose="020B0503020204020204" pitchFamily="34" charset="-122"/>
                <a:ea typeface="微软雅黑" panose="020B0503020204020204" pitchFamily="34" charset="-122"/>
              </a:rPr>
              <a:t>向量余弦相似性</a:t>
            </a:r>
            <a:r>
              <a:rPr sz="1400" b="1" dirty="0">
                <a:latin typeface="微软雅黑" panose="020B0503020204020204" pitchFamily="34" charset="-122"/>
                <a:ea typeface="微软雅黑" panose="020B0503020204020204" pitchFamily="34" charset="-122"/>
              </a:rPr>
              <a:t>函数，建立前缀特征码倒排索引过滤</a:t>
            </a:r>
            <a:r>
              <a:rPr lang="zh-CN" sz="1400" b="1" dirty="0">
                <a:latin typeface="微软雅黑" panose="020B0503020204020204" pitchFamily="34" charset="-122"/>
                <a:ea typeface="微软雅黑" panose="020B0503020204020204" pitchFamily="34" charset="-122"/>
              </a:rPr>
              <a:t>，</a:t>
            </a:r>
            <a:r>
              <a:rPr sz="1400" b="1" dirty="0">
                <a:latin typeface="微软雅黑" panose="020B0503020204020204" pitchFamily="34" charset="-122"/>
                <a:ea typeface="微软雅黑" panose="020B0503020204020204" pitchFamily="34" charset="-122"/>
              </a:rPr>
              <a:t>完成相似性连接查询</a:t>
            </a:r>
            <a:r>
              <a:rPr lang="zh-CN" sz="1400" b="1" dirty="0">
                <a:latin typeface="微软雅黑" panose="020B0503020204020204" pitchFamily="34" charset="-122"/>
                <a:ea typeface="微软雅黑" panose="020B0503020204020204" pitchFamily="34" charset="-122"/>
              </a:rPr>
              <a:t>。</a:t>
            </a:r>
            <a:endParaRPr lang="zh-CN" sz="1400" b="1" dirty="0">
              <a:latin typeface="微软雅黑" panose="020B0503020204020204" pitchFamily="34" charset="-122"/>
              <a:ea typeface="微软雅黑" panose="020B0503020204020204" pitchFamily="34" charset="-122"/>
            </a:endParaRPr>
          </a:p>
        </p:txBody>
      </p:sp>
      <p:sp>
        <p:nvSpPr>
          <p:cNvPr id="20" name="对话气泡: 矩形 19"/>
          <p:cNvSpPr/>
          <p:nvPr/>
        </p:nvSpPr>
        <p:spPr>
          <a:xfrm>
            <a:off x="4016252" y="1599657"/>
            <a:ext cx="4692774" cy="557211"/>
          </a:xfrm>
          <a:prstGeom prst="wedgeRectCallout">
            <a:avLst>
              <a:gd name="adj1" fmla="val -30614"/>
              <a:gd name="adj2" fmla="val 60428"/>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400" b="1" dirty="0">
                <a:latin typeface="微软雅黑" panose="020B0503020204020204" pitchFamily="34" charset="-122"/>
                <a:ea typeface="微软雅黑" panose="020B0503020204020204" pitchFamily="34" charset="-122"/>
              </a:rPr>
              <a:t>使用</a:t>
            </a:r>
            <a:r>
              <a:rPr lang="zh-CN" altLang="en-US" sz="1400" b="1" dirty="0">
                <a:latin typeface="微软雅黑" panose="020B0503020204020204" pitchFamily="34" charset="-122"/>
                <a:ea typeface="微软雅黑" panose="020B0503020204020204" pitchFamily="34" charset="-122"/>
              </a:rPr>
              <a:t>欧几里德距离函数完成向量</a:t>
            </a:r>
            <a:r>
              <a:rPr lang="zh-CN" altLang="en-US" sz="1400" b="1" dirty="0">
                <a:solidFill>
                  <a:srgbClr val="FFFF00"/>
                </a:solidFill>
                <a:latin typeface="微软雅黑" panose="020B0503020204020204" pitchFamily="34" charset="-122"/>
                <a:ea typeface="微软雅黑" panose="020B0503020204020204" pitchFamily="34" charset="-122"/>
              </a:rPr>
              <a:t>Top-k相似性连接</a:t>
            </a:r>
            <a:r>
              <a:rPr lang="zh-CN" altLang="en-US" sz="1400" b="1" dirty="0">
                <a:latin typeface="微软雅黑" panose="020B0503020204020204" pitchFamily="34" charset="-122"/>
                <a:ea typeface="微软雅黑" panose="020B0503020204020204" pitchFamily="34" charset="-122"/>
              </a:rPr>
              <a:t>查询。对数据集进行分组，并</a:t>
            </a:r>
            <a:r>
              <a:rPr lang="zh-CN" altLang="en-US" sz="1400" b="1" dirty="0">
                <a:latin typeface="微软雅黑" panose="020B0503020204020204" pitchFamily="34" charset="-122"/>
                <a:ea typeface="微软雅黑" panose="020B0503020204020204" pitchFamily="34" charset="-122"/>
              </a:rPr>
              <a:t>对结果进行聚集和排序。</a:t>
            </a:r>
            <a:endParaRPr lang="zh-CN" altLang="en-US" sz="1400" b="1" dirty="0">
              <a:latin typeface="微软雅黑" panose="020B0503020204020204" pitchFamily="34" charset="-122"/>
              <a:ea typeface="微软雅黑" panose="020B0503020204020204" pitchFamily="34" charset="-122"/>
            </a:endParaRPr>
          </a:p>
        </p:txBody>
      </p:sp>
      <p:sp>
        <p:nvSpPr>
          <p:cNvPr id="21" name="对话气泡: 矩形 19"/>
          <p:cNvSpPr/>
          <p:nvPr/>
        </p:nvSpPr>
        <p:spPr>
          <a:xfrm>
            <a:off x="4008632" y="3160289"/>
            <a:ext cx="4692774" cy="557211"/>
          </a:xfrm>
          <a:prstGeom prst="wedgeRectCallout">
            <a:avLst>
              <a:gd name="adj1" fmla="val -30614"/>
              <a:gd name="adj2" fmla="val 60428"/>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设计Brute force和基于索引的算法，但总体来说没有没有</a:t>
            </a:r>
            <a:r>
              <a:rPr lang="zh-CN" altLang="en-US" sz="1400" b="1" dirty="0">
                <a:solidFill>
                  <a:srgbClr val="FFFF00"/>
                </a:solidFill>
                <a:latin typeface="微软雅黑" panose="020B0503020204020204" pitchFamily="34" charset="-122"/>
                <a:ea typeface="微软雅黑" panose="020B0503020204020204" pitchFamily="34" charset="-122"/>
              </a:rPr>
              <a:t>任何过滤</a:t>
            </a:r>
            <a:r>
              <a:rPr lang="zh-CN" altLang="en-US" sz="1400" b="1" dirty="0">
                <a:solidFill>
                  <a:schemeClr val="bg1"/>
                </a:solidFill>
                <a:latin typeface="微软雅黑" panose="020B0503020204020204" pitchFamily="34" charset="-122"/>
                <a:ea typeface="微软雅黑" panose="020B0503020204020204" pitchFamily="34" charset="-122"/>
              </a:rPr>
              <a:t>，重复比较次数仍然比较多。</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2" name="对话气泡: 矩形 19"/>
          <p:cNvSpPr/>
          <p:nvPr/>
        </p:nvSpPr>
        <p:spPr>
          <a:xfrm>
            <a:off x="4008632" y="4094961"/>
            <a:ext cx="4692774" cy="435638"/>
          </a:xfrm>
          <a:prstGeom prst="wedgeRectCallout">
            <a:avLst>
              <a:gd name="adj1" fmla="val -30614"/>
              <a:gd name="adj2" fmla="val 60428"/>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400" b="1" dirty="0">
                <a:latin typeface="微软雅黑" panose="020B0503020204020204" pitchFamily="34" charset="-122"/>
                <a:ea typeface="微软雅黑" panose="020B0503020204020204" pitchFamily="34" charset="-122"/>
              </a:rPr>
              <a:t>基于</a:t>
            </a:r>
            <a:r>
              <a:rPr lang="zh-CN" altLang="en-US" sz="1400" b="1" dirty="0">
                <a:solidFill>
                  <a:srgbClr val="FFFF00"/>
                </a:solidFill>
                <a:latin typeface="微软雅黑" panose="020B0503020204020204" pitchFamily="34" charset="-122"/>
                <a:ea typeface="微软雅黑" panose="020B0503020204020204" pitchFamily="34" charset="-122"/>
              </a:rPr>
              <a:t>前缀过滤技术</a:t>
            </a:r>
            <a:r>
              <a:rPr lang="zh-CN" altLang="en-US" sz="1400" b="1" dirty="0">
                <a:latin typeface="微软雅黑" panose="020B0503020204020204" pitchFamily="34" charset="-122"/>
                <a:ea typeface="微软雅黑" panose="020B0503020204020204" pitchFamily="34" charset="-122"/>
              </a:rPr>
              <a:t>的相似性连接查询方案，使用杰卡德相似性函数完成单源或双源的记录连接查询。</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500"/>
                                        <p:tgtEl>
                                          <p:spTgt spid="18"/>
                                        </p:tgtEl>
                                        <p:attrNameLst>
                                          <p:attrName>ppt_y</p:attrName>
                                        </p:attrNameLst>
                                      </p:cBhvr>
                                      <p:tavLst>
                                        <p:tav tm="0">
                                          <p:val>
                                            <p:strVal val="#ppt_y+#ppt_h*1.125000"/>
                                          </p:val>
                                        </p:tav>
                                        <p:tav tm="100000">
                                          <p:val>
                                            <p:strVal val="#ppt_y"/>
                                          </p:val>
                                        </p:tav>
                                      </p:tavLst>
                                    </p:anim>
                                    <p:animEffect transition="in" filter="wipe(up)">
                                      <p:cBhvr>
                                        <p:cTn id="15" dur="500"/>
                                        <p:tgtEl>
                                          <p:spTgt spid="18"/>
                                        </p:tgtEl>
                                      </p:cBhvr>
                                    </p:animEffect>
                                  </p:childTnLst>
                                </p:cTn>
                              </p:par>
                            </p:childTnLst>
                          </p:cTn>
                        </p:par>
                        <p:par>
                          <p:cTn id="16" fill="hold">
                            <p:stCondLst>
                              <p:cond delay="1000"/>
                            </p:stCondLst>
                            <p:childTnLst>
                              <p:par>
                                <p:cTn id="17" presetID="12" presetClass="entr" presetSubtype="4"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p:tgtEl>
                                          <p:spTgt spid="20"/>
                                        </p:tgtEl>
                                        <p:attrNameLst>
                                          <p:attrName>ppt_y</p:attrName>
                                        </p:attrNameLst>
                                      </p:cBhvr>
                                      <p:tavLst>
                                        <p:tav tm="0">
                                          <p:val>
                                            <p:strVal val="#ppt_y+#ppt_h*1.125000"/>
                                          </p:val>
                                        </p:tav>
                                        <p:tav tm="100000">
                                          <p:val>
                                            <p:strVal val="#ppt_y"/>
                                          </p:val>
                                        </p:tav>
                                      </p:tavLst>
                                    </p:anim>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p:tgtEl>
                                          <p:spTgt spid="21"/>
                                        </p:tgtEl>
                                        <p:attrNameLst>
                                          <p:attrName>ppt_y</p:attrName>
                                        </p:attrNameLst>
                                      </p:cBhvr>
                                      <p:tavLst>
                                        <p:tav tm="0">
                                          <p:val>
                                            <p:strVal val="#ppt_y+#ppt_h*1.125000"/>
                                          </p:val>
                                        </p:tav>
                                        <p:tav tm="100000">
                                          <p:val>
                                            <p:strVal val="#ppt_y"/>
                                          </p:val>
                                        </p:tav>
                                      </p:tavLst>
                                    </p:anim>
                                    <p:animEffect transition="in" filter="wipe(up)">
                                      <p:cBhvr>
                                        <p:cTn id="26" dur="500"/>
                                        <p:tgtEl>
                                          <p:spTgt spid="21"/>
                                        </p:tgtEl>
                                      </p:cBhvr>
                                    </p:animEffect>
                                  </p:childTnLst>
                                </p:cTn>
                              </p:par>
                            </p:childTnLst>
                          </p:cTn>
                        </p:par>
                        <p:par>
                          <p:cTn id="27" fill="hold">
                            <p:stCondLst>
                              <p:cond delay="500"/>
                            </p:stCondLst>
                            <p:childTnLst>
                              <p:par>
                                <p:cTn id="28" presetID="12" presetClass="entr" presetSubtype="4"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p:tgtEl>
                                          <p:spTgt spid="22"/>
                                        </p:tgtEl>
                                        <p:attrNameLst>
                                          <p:attrName>ppt_y</p:attrName>
                                        </p:attrNameLst>
                                      </p:cBhvr>
                                      <p:tavLst>
                                        <p:tav tm="0">
                                          <p:val>
                                            <p:strVal val="#ppt_y+#ppt_h*1.125000"/>
                                          </p:val>
                                        </p:tav>
                                        <p:tav tm="100000">
                                          <p:val>
                                            <p:strVal val="#ppt_y"/>
                                          </p:val>
                                        </p:tav>
                                      </p:tavLst>
                                    </p:anim>
                                    <p:animEffect transition="in" filter="wipe(up)">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0" grpId="0" bldLvl="0" animBg="1"/>
      <p:bldP spid="21" grpId="0" bldLvl="0" animBg="1"/>
      <p:bldP spid="2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235993" y="2636837"/>
            <a:ext cx="4672013" cy="792163"/>
            <a:chOff x="1329" y="1795"/>
            <a:chExt cx="2943" cy="499"/>
          </a:xfrm>
          <a:solidFill>
            <a:srgbClr val="02409A"/>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chemeClr val="accent1">
              <a:lumMod val="40000"/>
              <a:lumOff val="60000"/>
            </a:schemeClr>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chemeClr val="accent1">
              <a:lumMod val="40000"/>
              <a:lumOff val="60000"/>
            </a:schemeClr>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技术路线、系统实现</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chemeClr val="accent1">
              <a:lumMod val="40000"/>
              <a:lumOff val="60000"/>
            </a:schemeClr>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endParaRPr kumimoji="0" lang="zh-CN" altLang="en-US" sz="2400" b="1" dirty="0">
                <a:solidFill>
                  <a:schemeClr val="bg1">
                    <a:lumMod val="95000"/>
                  </a:schemeClr>
                </a:solidFill>
                <a:ea typeface="微软雅黑" panose="020B0503020204020204" pitchFamily="34" charset="-122"/>
              </a:endParaRPr>
            </a:p>
          </p:txBody>
        </p:sp>
        <p:sp>
          <p:nvSpPr>
            <p:cNvPr id="70"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研究目标</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灯片编号占位符 3"/>
          <p:cNvSpPr>
            <a:spLocks noGrp="1"/>
          </p:cNvSpPr>
          <p:nvPr>
            <p:ph type="sldNum" sz="quarter" idx="12"/>
          </p:nvPr>
        </p:nvSpPr>
        <p:spPr>
          <a:xfrm>
            <a:off x="6457950" y="6356351"/>
            <a:ext cx="2057400" cy="365125"/>
          </a:xfrm>
        </p:spPr>
        <p:txBody>
          <a:bodyPr/>
          <a:lstStyle/>
          <a:p>
            <a:fld id="{94B6E62B-4DEC-4954-AD3A-658470571C9E}" type="slidenum">
              <a:rPr lang="zh-CN" altLang="en-US" smtClean="0"/>
            </a:fld>
            <a:endParaRPr lang="zh-CN" altLang="en-US"/>
          </a:p>
        </p:txBody>
      </p:sp>
      <p:sp>
        <p:nvSpPr>
          <p:cNvPr id="14" name="内容占位符 2"/>
          <p:cNvSpPr>
            <a:spLocks noGrp="1"/>
          </p:cNvSpPr>
          <p:nvPr>
            <p:ph idx="1"/>
          </p:nvPr>
        </p:nvSpPr>
        <p:spPr>
          <a:xfrm>
            <a:off x="511175" y="4114165"/>
            <a:ext cx="6746240" cy="2209800"/>
          </a:xfrm>
        </p:spPr>
        <p:txBody>
          <a:bodyPr>
            <a:noAutofit/>
          </a:bodyPr>
          <a:lstStyle/>
          <a:p>
            <a:pPr marL="285750" indent="-285750">
              <a:buFont typeface="Wingdings" panose="05000000000000000000" pitchFamily="2" charset="2"/>
              <a:buChar char="l"/>
            </a:pPr>
            <a:r>
              <a:rPr kumimoji="1" sz="1800" b="1" dirty="0">
                <a:latin typeface="微软雅黑" panose="020B0503020204020204" pitchFamily="34" charset="-122"/>
                <a:ea typeface="微软雅黑" panose="020B0503020204020204" pitchFamily="34" charset="-122"/>
              </a:rPr>
              <a:t>以列为中心的可连接表格发现机制</a:t>
            </a:r>
            <a:endParaRPr kumimoji="1" sz="1800" b="1"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Ø"/>
            </a:pPr>
            <a:r>
              <a:rPr kumimoji="1" lang="zh-CN" altLang="en-US" sz="1800" dirty="0">
                <a:latin typeface="微软雅黑" panose="020B0503020204020204" pitchFamily="34" charset="-122"/>
                <a:ea typeface="微软雅黑" panose="020B0503020204020204" pitchFamily="34" charset="-122"/>
                <a:sym typeface="+mn-ea"/>
              </a:rPr>
              <a:t>列名语义匹配模块</a:t>
            </a:r>
            <a:endParaRPr kumimoji="1" lang="en-US" altLang="zh-CN" sz="18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800" b="1" dirty="0">
                <a:latin typeface="微软雅黑" panose="020B0503020204020204" pitchFamily="34" charset="-122"/>
                <a:ea typeface="微软雅黑" panose="020B0503020204020204" pitchFamily="34" charset="-122"/>
                <a:sym typeface="+mn-ea"/>
              </a:rPr>
              <a:t>基于列索引的Web表格相似性连接机制</a:t>
            </a:r>
            <a:endParaRPr kumimoji="1" lang="zh-CN" altLang="en-US" sz="1800" b="1"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Ø"/>
            </a:pPr>
            <a:r>
              <a:rPr kumimoji="1" lang="zh-CN" altLang="en-US" sz="1800" dirty="0">
                <a:latin typeface="微软雅黑" panose="020B0503020204020204" pitchFamily="34" charset="-122"/>
                <a:ea typeface="微软雅黑" panose="020B0503020204020204" pitchFamily="34" charset="-122"/>
              </a:rPr>
              <a:t>聚合语义信息的倒排索引设计与实现</a:t>
            </a:r>
            <a:endParaRPr kumimoji="1" lang="zh-CN" altLang="en-US" sz="1800"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Ø"/>
            </a:pPr>
            <a:r>
              <a:rPr kumimoji="1" lang="zh-CN" altLang="en-US" sz="1800" dirty="0">
                <a:latin typeface="微软雅黑" panose="020B0503020204020204" pitchFamily="34" charset="-122"/>
                <a:ea typeface="微软雅黑" panose="020B0503020204020204" pitchFamily="34" charset="-122"/>
                <a:sym typeface="+mn-ea"/>
              </a:rPr>
              <a:t>表格连接查询设计与实现模块</a:t>
            </a:r>
            <a:endParaRPr lang="zh-CN" altLang="en-US" sz="1800" b="1" dirty="0">
              <a:latin typeface="微软雅黑" panose="020B0503020204020204" pitchFamily="34" charset="-122"/>
              <a:ea typeface="微软雅黑" panose="020B0503020204020204" pitchFamily="34" charset="-122"/>
            </a:endParaRPr>
          </a:p>
        </p:txBody>
      </p:sp>
      <p:sp>
        <p:nvSpPr>
          <p:cNvPr id="10" name="圆角矩形 4"/>
          <p:cNvSpPr/>
          <p:nvPr/>
        </p:nvSpPr>
        <p:spPr bwMode="auto">
          <a:xfrm>
            <a:off x="443230" y="1085215"/>
            <a:ext cx="8258175" cy="2574290"/>
          </a:xfrm>
          <a:prstGeom prst="roundRect">
            <a:avLst>
              <a:gd name="adj" fmla="val 689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spcBef>
                <a:spcPts val="600"/>
              </a:spcBef>
            </a:pPr>
            <a:r>
              <a:rPr sz="2000" dirty="0">
                <a:latin typeface="微软雅黑" panose="020B0503020204020204" pitchFamily="34" charset="-122"/>
                <a:ea typeface="微软雅黑" panose="020B0503020204020204" pitchFamily="34" charset="-122"/>
                <a:sym typeface="+mn-ea"/>
              </a:rPr>
              <a:t>本硕士论文的研究目标是针对现有研究中传统表格连接在语义相似度上的缺陷，以及数据</a:t>
            </a:r>
            <a:r>
              <a:rPr lang="zh-CN" sz="2000" dirty="0">
                <a:latin typeface="微软雅黑" panose="020B0503020204020204" pitchFamily="34" charset="-122"/>
                <a:ea typeface="微软雅黑" panose="020B0503020204020204" pitchFamily="34" charset="-122"/>
                <a:sym typeface="+mn-ea"/>
              </a:rPr>
              <a:t>的</a:t>
            </a:r>
            <a:r>
              <a:rPr sz="2000" dirty="0">
                <a:latin typeface="微软雅黑" panose="020B0503020204020204" pitchFamily="34" charset="-122"/>
                <a:ea typeface="微软雅黑" panose="020B0503020204020204" pitchFamily="34" charset="-122"/>
                <a:sym typeface="+mn-ea"/>
              </a:rPr>
              <a:t>转换和准备成本</a:t>
            </a:r>
            <a:r>
              <a:rPr lang="zh-CN" sz="2000" dirty="0">
                <a:latin typeface="微软雅黑" panose="020B0503020204020204" pitchFamily="34" charset="-122"/>
                <a:ea typeface="微软雅黑" panose="020B0503020204020204" pitchFamily="34" charset="-122"/>
                <a:sym typeface="+mn-ea"/>
              </a:rPr>
              <a:t>巨</a:t>
            </a:r>
            <a:r>
              <a:rPr sz="2000" dirty="0">
                <a:latin typeface="微软雅黑" panose="020B0503020204020204" pitchFamily="34" charset="-122"/>
                <a:ea typeface="微软雅黑" panose="020B0503020204020204" pitchFamily="34" charset="-122"/>
                <a:sym typeface="+mn-ea"/>
              </a:rPr>
              <a:t>大，当前语义表格相似性连接存在计算代价大，扩展性差等问题，改进了传统面向Web表格的相似性连接方法，优化</a:t>
            </a:r>
            <a:r>
              <a:rPr sz="2000" dirty="0">
                <a:solidFill>
                  <a:srgbClr val="FFFF00"/>
                </a:solidFill>
                <a:latin typeface="微软雅黑" panose="020B0503020204020204" pitchFamily="34" charset="-122"/>
                <a:ea typeface="微软雅黑" panose="020B0503020204020204" pitchFamily="34" charset="-122"/>
                <a:sym typeface="+mn-ea"/>
              </a:rPr>
              <a:t>Web语义表格的相似性连接</a:t>
            </a:r>
            <a:r>
              <a:rPr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设计并实现</a:t>
            </a:r>
            <a:r>
              <a:rPr lang="zh-CN" altLang="en-US" sz="2000" dirty="0">
                <a:solidFill>
                  <a:srgbClr val="FFFF00"/>
                </a:solidFill>
                <a:latin typeface="微软雅黑" panose="020B0503020204020204" pitchFamily="34" charset="-122"/>
                <a:ea typeface="微软雅黑" panose="020B0503020204020204" pitchFamily="34" charset="-122"/>
                <a:sym typeface="+mn-ea"/>
              </a:rPr>
              <a:t>面向大规模</a:t>
            </a:r>
            <a:r>
              <a:rPr lang="en-US" altLang="zh-CN" sz="2000" dirty="0">
                <a:solidFill>
                  <a:srgbClr val="FFFF00"/>
                </a:solidFill>
                <a:latin typeface="微软雅黑" panose="020B0503020204020204" pitchFamily="34" charset="-122"/>
                <a:ea typeface="微软雅黑" panose="020B0503020204020204" pitchFamily="34" charset="-122"/>
                <a:sym typeface="+mn-ea"/>
              </a:rPr>
              <a:t>Web</a:t>
            </a:r>
            <a:r>
              <a:rPr lang="zh-CN" altLang="en-US" sz="2000" dirty="0">
                <a:solidFill>
                  <a:srgbClr val="FFFF00"/>
                </a:solidFill>
                <a:latin typeface="微软雅黑" panose="020B0503020204020204" pitchFamily="34" charset="-122"/>
                <a:ea typeface="微软雅黑" panose="020B0503020204020204" pitchFamily="34" charset="-122"/>
                <a:sym typeface="+mn-ea"/>
              </a:rPr>
              <a:t>语义表格相似性连接方法</a:t>
            </a:r>
            <a:r>
              <a:rPr lang="zh-CN" altLang="en-US" sz="2000" dirty="0">
                <a:solidFill>
                  <a:schemeClr val="bg1"/>
                </a:solidFill>
                <a:latin typeface="微软雅黑" panose="020B0503020204020204" pitchFamily="34" charset="-122"/>
                <a:ea typeface="微软雅黑" panose="020B0503020204020204" pitchFamily="34" charset="-122"/>
                <a:sym typeface="+mn-ea"/>
              </a:rPr>
              <a:t>，</a:t>
            </a:r>
            <a:r>
              <a:rPr sz="2000" dirty="0">
                <a:latin typeface="微软雅黑" panose="020B0503020204020204" pitchFamily="34" charset="-122"/>
                <a:ea typeface="微软雅黑" panose="020B0503020204020204" pitchFamily="34" charset="-122"/>
                <a:sym typeface="+mn-ea"/>
              </a:rPr>
              <a:t>减轻大规模表格相似性连接计算所产生的代价。</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Effect transition="in" filter="fade">
                                      <p:cBhvr>
                                        <p:cTn id="14" dur="500"/>
                                        <p:tgtEl>
                                          <p:spTgt spid="14">
                                            <p:txEl>
                                              <p:pRg st="1" end="1"/>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4">
                                            <p:txEl>
                                              <p:pRg st="2" end="2"/>
                                            </p:txEl>
                                          </p:spTgt>
                                        </p:tgtEl>
                                        <p:attrNameLst>
                                          <p:attrName>style.visibility</p:attrName>
                                        </p:attrNameLst>
                                      </p:cBhvr>
                                      <p:to>
                                        <p:strVal val="visible"/>
                                      </p:to>
                                    </p:set>
                                    <p:animEffect transition="in" filter="fade">
                                      <p:cBhvr>
                                        <p:cTn id="18" dur="500"/>
                                        <p:tgtEl>
                                          <p:spTgt spid="14">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animEffect transition="in" filter="fade">
                                      <p:cBhvr>
                                        <p:cTn id="21" dur="500"/>
                                        <p:tgtEl>
                                          <p:spTgt spid="14">
                                            <p:txEl>
                                              <p:pRg st="3" end="3"/>
                                            </p:txEl>
                                          </p:spTgt>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Effect transition="in" filter="fade">
                                      <p:cBhvr>
                                        <p:cTn id="25"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研究内容</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5" name="Rectangle 2"/>
          <p:cNvSpPr>
            <a:spLocks noChangeArrowheads="1"/>
          </p:cNvSpPr>
          <p:nvPr/>
        </p:nvSpPr>
        <p:spPr bwMode="auto">
          <a:xfrm>
            <a:off x="584533" y="1710373"/>
            <a:ext cx="9845967" cy="5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pSp>
        <p:nvGrpSpPr>
          <p:cNvPr id="29" name="组合 28"/>
          <p:cNvGrpSpPr/>
          <p:nvPr/>
        </p:nvGrpSpPr>
        <p:grpSpPr>
          <a:xfrm>
            <a:off x="409940" y="1536974"/>
            <a:ext cx="8324119" cy="4347820"/>
            <a:chOff x="1933940" y="1255090"/>
            <a:chExt cx="8324119" cy="4347820"/>
          </a:xfrm>
        </p:grpSpPr>
        <p:sp>
          <p:nvSpPr>
            <p:cNvPr id="30" name="圆角矩形 29"/>
            <p:cNvSpPr/>
            <p:nvPr/>
          </p:nvSpPr>
          <p:spPr>
            <a:xfrm>
              <a:off x="1933940" y="3038065"/>
              <a:ext cx="3792267" cy="2564845"/>
            </a:xfrm>
            <a:prstGeom prst="roundRect">
              <a:avLst>
                <a:gd name="adj" fmla="val 3412"/>
              </a:avLst>
            </a:prstGeom>
            <a:solidFill>
              <a:srgbClr val="D2EDBF"/>
            </a:solidFill>
            <a:ln w="1905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31" name="文本框 30"/>
            <p:cNvSpPr txBox="1"/>
            <p:nvPr/>
          </p:nvSpPr>
          <p:spPr>
            <a:xfrm>
              <a:off x="1933940" y="3043331"/>
              <a:ext cx="3792267" cy="368300"/>
            </a:xfrm>
            <a:prstGeom prst="rect">
              <a:avLst/>
            </a:prstGeom>
            <a:noFill/>
          </p:spPr>
          <p:txBody>
            <a:bodyPr wrap="square" rtlCol="0">
              <a:spAutoFit/>
            </a:bodyPr>
            <a:p>
              <a:pPr algn="ctr"/>
              <a:r>
                <a:rPr lang="zh-CN" altLang="en-US" dirty="0"/>
                <a:t>融合语义信息</a:t>
              </a:r>
              <a:r>
                <a:rPr lang="zh-CN" altLang="en-US" dirty="0"/>
                <a:t>的表格连接</a:t>
              </a:r>
              <a:endParaRPr lang="zh-CN" altLang="en-US" dirty="0"/>
            </a:p>
          </p:txBody>
        </p:sp>
        <p:sp>
          <p:nvSpPr>
            <p:cNvPr id="32" name="圆角矩形 31"/>
            <p:cNvSpPr/>
            <p:nvPr/>
          </p:nvSpPr>
          <p:spPr>
            <a:xfrm rot="5400000">
              <a:off x="1892685" y="4237592"/>
              <a:ext cx="1485611" cy="580642"/>
            </a:xfrm>
            <a:prstGeom prst="roundRect">
              <a:avLst/>
            </a:prstGeom>
            <a:solidFill>
              <a:schemeClr val="bg2"/>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p>
              <a:pPr algn="ctr"/>
              <a:r>
                <a:rPr kumimoji="1" lang="zh-CN" altLang="en-US" dirty="0">
                  <a:solidFill>
                    <a:schemeClr val="tx1"/>
                  </a:solidFill>
                </a:rPr>
                <a:t>列名提取</a:t>
              </a:r>
              <a:endParaRPr kumimoji="1" lang="zh-CN" altLang="en-US" dirty="0">
                <a:solidFill>
                  <a:schemeClr val="tx1"/>
                </a:solidFill>
              </a:endParaRPr>
            </a:p>
          </p:txBody>
        </p:sp>
        <p:cxnSp>
          <p:nvCxnSpPr>
            <p:cNvPr id="33" name="直线连接符 32"/>
            <p:cNvCxnSpPr/>
            <p:nvPr/>
          </p:nvCxnSpPr>
          <p:spPr>
            <a:xfrm>
              <a:off x="1948384" y="3422759"/>
              <a:ext cx="3777823"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1933940" y="1255090"/>
              <a:ext cx="8324119" cy="1032432"/>
            </a:xfrm>
            <a:prstGeom prst="roundRect">
              <a:avLst>
                <a:gd name="adj" fmla="val 3412"/>
              </a:avLst>
            </a:prstGeom>
            <a:solidFill>
              <a:srgbClr val="A0BEF8"/>
            </a:solidFill>
            <a:ln w="19050">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2400" dirty="0">
                  <a:solidFill>
                    <a:schemeClr val="tx1"/>
                  </a:solidFill>
                  <a:latin typeface="微软雅黑" panose="020B0503020204020204" pitchFamily="34" charset="-122"/>
                  <a:ea typeface="微软雅黑" panose="020B0503020204020204" pitchFamily="34" charset="-122"/>
                </a:rPr>
                <a:t>面向大规模</a:t>
              </a:r>
              <a:r>
                <a:rPr kumimoji="1" lang="en-US" altLang="zh-CN" sz="2400" dirty="0">
                  <a:solidFill>
                    <a:schemeClr val="tx1"/>
                  </a:solidFill>
                  <a:latin typeface="微软雅黑" panose="020B0503020204020204" pitchFamily="34" charset="-122"/>
                  <a:ea typeface="微软雅黑" panose="020B0503020204020204" pitchFamily="34" charset="-122"/>
                </a:rPr>
                <a:t>Web</a:t>
              </a:r>
              <a:r>
                <a:rPr kumimoji="1" lang="zh-CN" altLang="en-US" sz="2400" dirty="0">
                  <a:solidFill>
                    <a:schemeClr val="tx1"/>
                  </a:solidFill>
                  <a:latin typeface="微软雅黑" panose="020B0503020204020204" pitchFamily="34" charset="-122"/>
                  <a:ea typeface="微软雅黑" panose="020B0503020204020204" pitchFamily="34" charset="-122"/>
                </a:rPr>
                <a:t>语义</a:t>
              </a:r>
              <a:r>
                <a:rPr kumimoji="1" lang="zh-CN" altLang="en-US" sz="2400" dirty="0">
                  <a:solidFill>
                    <a:schemeClr val="tx1"/>
                  </a:solidFill>
                  <a:latin typeface="微软雅黑" panose="020B0503020204020204" pitchFamily="34" charset="-122"/>
                  <a:ea typeface="微软雅黑" panose="020B0503020204020204" pitchFamily="34" charset="-122"/>
                </a:rPr>
                <a:t>表格的相似性连接技术</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9" name="右箭头 38"/>
            <p:cNvSpPr/>
            <p:nvPr/>
          </p:nvSpPr>
          <p:spPr>
            <a:xfrm rot="16200000">
              <a:off x="3512191" y="2429765"/>
              <a:ext cx="451405" cy="467649"/>
            </a:xfrm>
            <a:prstGeom prst="rightArrow">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40" name="右箭头 39"/>
            <p:cNvSpPr/>
            <p:nvPr/>
          </p:nvSpPr>
          <p:spPr>
            <a:xfrm rot="16200000">
              <a:off x="8034452" y="2433434"/>
              <a:ext cx="451405" cy="467649"/>
            </a:xfrm>
            <a:prstGeom prst="rightArrow">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41" name="圆角矩形 40"/>
            <p:cNvSpPr/>
            <p:nvPr/>
          </p:nvSpPr>
          <p:spPr>
            <a:xfrm>
              <a:off x="6479177" y="3038065"/>
              <a:ext cx="3778881" cy="2558579"/>
            </a:xfrm>
            <a:prstGeom prst="roundRect">
              <a:avLst>
                <a:gd name="adj" fmla="val 3412"/>
              </a:avLst>
            </a:prstGeom>
            <a:solidFill>
              <a:schemeClr val="accent2">
                <a:lumMod val="20000"/>
                <a:lumOff val="80000"/>
              </a:schemeClr>
            </a:solidFill>
            <a:ln w="1905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42" name="文本框 41"/>
            <p:cNvSpPr txBox="1"/>
            <p:nvPr/>
          </p:nvSpPr>
          <p:spPr>
            <a:xfrm>
              <a:off x="6479177" y="3039103"/>
              <a:ext cx="3778881" cy="368300"/>
            </a:xfrm>
            <a:prstGeom prst="rect">
              <a:avLst/>
            </a:prstGeom>
            <a:noFill/>
          </p:spPr>
          <p:txBody>
            <a:bodyPr wrap="square" rtlCol="0">
              <a:spAutoFit/>
            </a:bodyPr>
            <a:p>
              <a:pPr algn="ctr"/>
              <a:r>
                <a:rPr lang="zh-CN" altLang="en-US" dirty="0"/>
                <a:t>语义表格的相似性连接</a:t>
              </a:r>
              <a:endParaRPr lang="zh-CN" altLang="en-US" dirty="0"/>
            </a:p>
          </p:txBody>
        </p:sp>
        <p:cxnSp>
          <p:nvCxnSpPr>
            <p:cNvPr id="43" name="直线连接符 42"/>
            <p:cNvCxnSpPr/>
            <p:nvPr/>
          </p:nvCxnSpPr>
          <p:spPr>
            <a:xfrm>
              <a:off x="6479177" y="3408435"/>
              <a:ext cx="3756801"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圆角矩形 43"/>
            <p:cNvSpPr/>
            <p:nvPr/>
          </p:nvSpPr>
          <p:spPr>
            <a:xfrm>
              <a:off x="6727371" y="3776851"/>
              <a:ext cx="3311486" cy="1494243"/>
            </a:xfrm>
            <a:prstGeom prst="roundRect">
              <a:avLst/>
            </a:prstGeom>
            <a:solidFill>
              <a:schemeClr val="bg2"/>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p>
              <a:pPr algn="ctr"/>
              <a:endParaRPr kumimoji="1" lang="zh-CN" altLang="en-US" dirty="0">
                <a:solidFill>
                  <a:schemeClr val="tx1"/>
                </a:solidFill>
              </a:endParaRPr>
            </a:p>
          </p:txBody>
        </p:sp>
        <p:cxnSp>
          <p:nvCxnSpPr>
            <p:cNvPr id="45" name="直线箭头连接符 44"/>
            <p:cNvCxnSpPr/>
            <p:nvPr/>
          </p:nvCxnSpPr>
          <p:spPr>
            <a:xfrm flipV="1">
              <a:off x="8260010" y="4306048"/>
              <a:ext cx="0" cy="2142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7933232" y="4592368"/>
              <a:ext cx="1661763" cy="447446"/>
            </a:xfrm>
            <a:prstGeom prst="roundRect">
              <a:avLst/>
            </a:prstGeom>
            <a:solidFill>
              <a:schemeClr val="bg2"/>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p>
              <a:pPr algn="ctr"/>
              <a:r>
                <a:rPr kumimoji="1" lang="zh-CN" altLang="en-US" dirty="0">
                  <a:solidFill>
                    <a:schemeClr val="tx1"/>
                  </a:solidFill>
                  <a:sym typeface="+mn-ea"/>
                </a:rPr>
                <a:t>属性值计算</a:t>
              </a:r>
              <a:endParaRPr kumimoji="1" lang="zh-CN" altLang="en-US" dirty="0">
                <a:solidFill>
                  <a:schemeClr val="tx1"/>
                </a:solidFill>
              </a:endParaRPr>
            </a:p>
          </p:txBody>
        </p:sp>
        <p:sp>
          <p:nvSpPr>
            <p:cNvPr id="47" name="文本框 46"/>
            <p:cNvSpPr txBox="1"/>
            <p:nvPr/>
          </p:nvSpPr>
          <p:spPr>
            <a:xfrm>
              <a:off x="7986904" y="3914499"/>
              <a:ext cx="1554480" cy="368300"/>
            </a:xfrm>
            <a:prstGeom prst="rect">
              <a:avLst/>
            </a:prstGeom>
            <a:noFill/>
          </p:spPr>
          <p:txBody>
            <a:bodyPr wrap="none" rtlCol="0">
              <a:spAutoFit/>
            </a:bodyPr>
            <a:p>
              <a:r>
                <a:rPr kumimoji="1" lang="zh-CN" altLang="en-US" dirty="0"/>
                <a:t>表格连接查询</a:t>
              </a:r>
              <a:endParaRPr kumimoji="1" lang="zh-CN" altLang="en-US" dirty="0"/>
            </a:p>
          </p:txBody>
        </p:sp>
        <p:cxnSp>
          <p:nvCxnSpPr>
            <p:cNvPr id="48" name="直线箭头连接符 47"/>
            <p:cNvCxnSpPr/>
            <p:nvPr/>
          </p:nvCxnSpPr>
          <p:spPr>
            <a:xfrm flipV="1">
              <a:off x="9368267" y="4306048"/>
              <a:ext cx="0" cy="2142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右箭头 48"/>
            <p:cNvSpPr/>
            <p:nvPr/>
          </p:nvSpPr>
          <p:spPr>
            <a:xfrm>
              <a:off x="5908488" y="4119809"/>
              <a:ext cx="388408" cy="585451"/>
            </a:xfrm>
            <a:prstGeom prst="rightArrow">
              <a:avLst>
                <a:gd name="adj1" fmla="val 50000"/>
                <a:gd name="adj2" fmla="val 50000"/>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grpSp>
      <p:sp>
        <p:nvSpPr>
          <p:cNvPr id="2" name="圆角矩形 1"/>
          <p:cNvSpPr/>
          <p:nvPr/>
        </p:nvSpPr>
        <p:spPr>
          <a:xfrm rot="5400000">
            <a:off x="5005705" y="4566285"/>
            <a:ext cx="1214755" cy="575310"/>
          </a:xfrm>
          <a:prstGeom prst="roundRect">
            <a:avLst/>
          </a:prstGeom>
          <a:solidFill>
            <a:schemeClr val="bg2"/>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p>
            <a:pPr algn="ctr"/>
            <a:r>
              <a:rPr kumimoji="1" lang="zh-CN" altLang="en-US" dirty="0">
                <a:solidFill>
                  <a:schemeClr val="tx1"/>
                </a:solidFill>
              </a:rPr>
              <a:t>语义匹配</a:t>
            </a:r>
            <a:endParaRPr kumimoji="1" lang="zh-CN" altLang="en-US" dirty="0">
              <a:solidFill>
                <a:schemeClr val="tx1"/>
              </a:solidFill>
            </a:endParaRPr>
          </a:p>
        </p:txBody>
      </p:sp>
      <p:sp>
        <p:nvSpPr>
          <p:cNvPr id="3" name="右箭头 2"/>
          <p:cNvSpPr/>
          <p:nvPr/>
        </p:nvSpPr>
        <p:spPr>
          <a:xfrm>
            <a:off x="6053195" y="4956570"/>
            <a:ext cx="253996" cy="377572"/>
          </a:xfrm>
          <a:prstGeom prst="rightArrow">
            <a:avLst>
              <a:gd name="adj1" fmla="val 50000"/>
              <a:gd name="adj2" fmla="val 50000"/>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9" name="圆角矩形 8"/>
          <p:cNvSpPr/>
          <p:nvPr/>
        </p:nvSpPr>
        <p:spPr>
          <a:xfrm>
            <a:off x="1979930" y="4587875"/>
            <a:ext cx="2132330" cy="447675"/>
          </a:xfrm>
          <a:prstGeom prst="roundRect">
            <a:avLst/>
          </a:prstGeom>
          <a:solidFill>
            <a:schemeClr val="bg2"/>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p>
            <a:pPr algn="ctr"/>
            <a:r>
              <a:rPr kumimoji="1" lang="zh-CN" altLang="en-US" dirty="0">
                <a:solidFill>
                  <a:schemeClr val="tx1"/>
                </a:solidFill>
                <a:sym typeface="+mn-ea"/>
              </a:rPr>
              <a:t>列名语义索引构建</a:t>
            </a:r>
            <a:endParaRPr kumimoji="1" lang="zh-CN" altLang="en-US" dirty="0">
              <a:solidFill>
                <a:schemeClr val="tx1"/>
              </a:solidFill>
            </a:endParaRPr>
          </a:p>
        </p:txBody>
      </p:sp>
      <p:sp>
        <p:nvSpPr>
          <p:cNvPr id="10" name="右箭头 9"/>
          <p:cNvSpPr/>
          <p:nvPr/>
        </p:nvSpPr>
        <p:spPr>
          <a:xfrm>
            <a:off x="1563745" y="4622560"/>
            <a:ext cx="253996" cy="377572"/>
          </a:xfrm>
          <a:prstGeom prst="rightArrow">
            <a:avLst>
              <a:gd name="adj1" fmla="val 50000"/>
              <a:gd name="adj2" fmla="val 50000"/>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235993" y="2636837"/>
            <a:ext cx="4672013" cy="792163"/>
            <a:chOff x="1329" y="1795"/>
            <a:chExt cx="2943" cy="499"/>
          </a:xfrm>
          <a:solidFill>
            <a:schemeClr val="accent1">
              <a:lumMod val="40000"/>
              <a:lumOff val="60000"/>
            </a:schemeClr>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chemeClr val="accent1">
              <a:lumMod val="40000"/>
              <a:lumOff val="60000"/>
            </a:schemeClr>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rgbClr val="02409A"/>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技术路线、系统实现</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chemeClr val="accent1">
              <a:lumMod val="40000"/>
              <a:lumOff val="60000"/>
            </a:schemeClr>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endParaRPr kumimoji="0" lang="zh-CN" altLang="en-US" sz="2400" b="1" dirty="0">
                <a:solidFill>
                  <a:schemeClr val="bg1">
                    <a:lumMod val="95000"/>
                  </a:schemeClr>
                </a:solidFill>
                <a:ea typeface="微软雅黑" panose="020B0503020204020204" pitchFamily="34" charset="-122"/>
              </a:endParaRPr>
            </a:p>
          </p:txBody>
        </p:sp>
        <p:sp>
          <p:nvSpPr>
            <p:cNvPr id="70"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 name="灯片编号占位符 2"/>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_E5K-oG-oOFpv4JU8eI2eQQ"/>
          <p:cNvPicPr>
            <a:picLocks noChangeAspect="1"/>
          </p:cNvPicPr>
          <p:nvPr/>
        </p:nvPicPr>
        <p:blipFill>
          <a:blip r:embed="rId1"/>
          <a:stretch>
            <a:fillRect/>
          </a:stretch>
        </p:blipFill>
        <p:spPr>
          <a:xfrm>
            <a:off x="5528945" y="4767580"/>
            <a:ext cx="3352165" cy="2018030"/>
          </a:xfrm>
          <a:prstGeom prst="rect">
            <a:avLst/>
          </a:prstGeom>
        </p:spPr>
      </p:pic>
      <p:sp>
        <p:nvSpPr>
          <p:cNvPr id="29" name="矩形 28"/>
          <p:cNvSpPr/>
          <p:nvPr/>
        </p:nvSpPr>
        <p:spPr>
          <a:xfrm>
            <a:off x="157228" y="1698533"/>
            <a:ext cx="6471301" cy="829945"/>
          </a:xfrm>
          <a:prstGeom prst="rect">
            <a:avLst/>
          </a:prstGeom>
          <a:solidFill>
            <a:schemeClr val="bg1"/>
          </a:solidFill>
        </p:spPr>
        <p:txBody>
          <a:bodyPr wrap="square">
            <a:spAutoFit/>
          </a:bodyPr>
          <a:p>
            <a:pPr marL="285750" indent="-285750">
              <a:lnSpc>
                <a:spcPct val="150000"/>
              </a:lnSpc>
              <a:buSzPct val="80000"/>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针对表中单元格值</a:t>
            </a:r>
            <a:r>
              <a:rPr lang="zh-CN" altLang="en-US" sz="1600" dirty="0">
                <a:latin typeface="黑体" panose="02010609060101010101" pitchFamily="49" charset="-122"/>
                <a:ea typeface="黑体" panose="02010609060101010101" pitchFamily="49" charset="-122"/>
              </a:rPr>
              <a:t>的表示多样性，进行数据预处理</a:t>
            </a:r>
            <a:endParaRPr lang="en-US" altLang="zh-CN" sz="1600" dirty="0">
              <a:latin typeface="黑体" panose="02010609060101010101" pitchFamily="49" charset="-122"/>
              <a:ea typeface="黑体" panose="02010609060101010101" pitchFamily="49" charset="-122"/>
            </a:endParaRPr>
          </a:p>
          <a:p>
            <a:pPr marL="285750" indent="-285750">
              <a:lnSpc>
                <a:spcPct val="150000"/>
              </a:lnSpc>
              <a:buSzPct val="80000"/>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对</a:t>
            </a:r>
            <a:r>
              <a:rPr lang="en-US" altLang="zh-CN" sz="1600" dirty="0">
                <a:latin typeface="黑体" panose="02010609060101010101" pitchFamily="49" charset="-122"/>
                <a:ea typeface="黑体" panose="02010609060101010101" pitchFamily="49" charset="-122"/>
              </a:rPr>
              <a:t>Web</a:t>
            </a:r>
            <a:r>
              <a:rPr lang="zh-CN" altLang="en-US" sz="1600" dirty="0">
                <a:latin typeface="黑体" panose="02010609060101010101" pitchFamily="49" charset="-122"/>
                <a:ea typeface="黑体" panose="02010609060101010101" pitchFamily="49" charset="-122"/>
              </a:rPr>
              <a:t>表格列名先进行语义相似度判断</a:t>
            </a:r>
            <a:endParaRPr lang="zh-CN" altLang="en-US" sz="1600" dirty="0">
              <a:latin typeface="黑体" panose="02010609060101010101" pitchFamily="49" charset="-122"/>
              <a:ea typeface="黑体" panose="02010609060101010101" pitchFamily="49" charset="-122"/>
            </a:endParaRPr>
          </a:p>
        </p:txBody>
      </p:sp>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32" name="灯片编号占位符 31"/>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27" name="TextBox 19"/>
          <p:cNvSpPr txBox="1">
            <a:spLocks noChangeArrowheads="1"/>
          </p:cNvSpPr>
          <p:nvPr/>
        </p:nvSpPr>
        <p:spPr bwMode="auto">
          <a:xfrm>
            <a:off x="622300" y="142874"/>
            <a:ext cx="8805616" cy="521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a:t>
            </a:r>
            <a:r>
              <a:rPr kumimoji="1" sz="2800" b="1" dirty="0">
                <a:solidFill>
                  <a:schemeClr val="bg1"/>
                </a:solidFill>
                <a:latin typeface="微软雅黑" panose="020B0503020204020204" pitchFamily="34" charset="-122"/>
                <a:ea typeface="微软雅黑" panose="020B0503020204020204" pitchFamily="34" charset="-122"/>
                <a:sym typeface="+mn-ea"/>
              </a:rPr>
              <a:t>以列为中心的可连接表格发现机制</a:t>
            </a:r>
            <a:endParaRPr kumimoji="1"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28" name="矩形 27"/>
          <p:cNvSpPr/>
          <p:nvPr/>
        </p:nvSpPr>
        <p:spPr>
          <a:xfrm>
            <a:off x="157284" y="1058701"/>
            <a:ext cx="7792916" cy="553085"/>
          </a:xfrm>
          <a:prstGeom prst="rect">
            <a:avLst/>
          </a:prstGeom>
        </p:spPr>
        <p:txBody>
          <a:bodyPr wrap="square">
            <a:spAutoFit/>
          </a:bodyPr>
          <a:lstStyle/>
          <a:p>
            <a:pPr>
              <a:lnSpc>
                <a:spcPct val="150000"/>
              </a:lnSpc>
              <a:spcAft>
                <a:spcPts val="1200"/>
              </a:spcAft>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问题定义：</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0" name="矩形 29"/>
          <p:cNvSpPr/>
          <p:nvPr/>
        </p:nvSpPr>
        <p:spPr>
          <a:xfrm>
            <a:off x="168398" y="2658186"/>
            <a:ext cx="8807204" cy="2379980"/>
          </a:xfrm>
          <a:prstGeom prst="rect">
            <a:avLst/>
          </a:prstGeom>
        </p:spPr>
        <p:txBody>
          <a:bodyPr wrap="square">
            <a:spAutoFit/>
          </a:bodyPr>
          <a:lstStyle/>
          <a:p>
            <a:pPr>
              <a:spcAft>
                <a:spcPts val="1200"/>
              </a:spcAft>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难点分析：</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endParaRPr>
          </a:p>
          <a:p>
            <a:pPr marL="285750" indent="-285750">
              <a:lnSpc>
                <a:spcPct val="110000"/>
              </a:lnSpc>
              <a:buFont typeface="Arial" panose="020B0604020202020204" pitchFamily="34" charset="0"/>
              <a:buChar char="•"/>
            </a:pPr>
            <a:r>
              <a:rPr lang="en-US" altLang="zh-CN" b="1" dirty="0">
                <a:solidFill>
                  <a:schemeClr val="accent2">
                    <a:lumMod val="60000"/>
                    <a:lumOff val="40000"/>
                  </a:schemeClr>
                </a:solidFill>
                <a:latin typeface="微软雅黑" panose="020B0503020204020204" pitchFamily="34" charset="-122"/>
                <a:ea typeface="微软雅黑" panose="020B0503020204020204" pitchFamily="34" charset="-122"/>
              </a:rPr>
              <a:t>Web</a:t>
            </a:r>
            <a:r>
              <a:rPr lang="zh-CN" altLang="en-US" b="1" dirty="0">
                <a:solidFill>
                  <a:schemeClr val="accent2">
                    <a:lumMod val="60000"/>
                    <a:lumOff val="40000"/>
                  </a:schemeClr>
                </a:solidFill>
                <a:latin typeface="微软雅黑" panose="020B0503020204020204" pitchFamily="34" charset="-122"/>
                <a:ea typeface="微软雅黑" panose="020B0503020204020204" pitchFamily="34" charset="-122"/>
              </a:rPr>
              <a:t>表格中存在一定的噪声干扰（）</a:t>
            </a:r>
            <a:endParaRPr lang="zh-CN" altLang="en-US" b="1" dirty="0">
              <a:solidFill>
                <a:srgbClr val="FF0000"/>
              </a:solidFill>
              <a:latin typeface="微软雅黑" panose="020B0503020204020204" pitchFamily="34" charset="-122"/>
              <a:ea typeface="微软雅黑" panose="020B0503020204020204" pitchFamily="34" charset="-122"/>
            </a:endParaRPr>
          </a:p>
          <a:p>
            <a:pPr marL="742950" lvl="1" indent="-285750">
              <a:lnSpc>
                <a:spcPct val="1100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表单元格内容存在缩写、不同的表示形式、人为编写错误等问题，如何通过数据预处理最大化保证连接的准确度</a:t>
            </a:r>
            <a:endParaRPr lang="en-US" altLang="zh-CN" dirty="0">
              <a:latin typeface="微软雅黑" panose="020B0503020204020204" pitchFamily="34" charset="-122"/>
              <a:ea typeface="微软雅黑" panose="020B0503020204020204" pitchFamily="34" charset="-122"/>
            </a:endParaRPr>
          </a:p>
          <a:p>
            <a:pPr marL="285750" indent="-285750">
              <a:lnSpc>
                <a:spcPct val="110000"/>
              </a:lnSpc>
              <a:buFont typeface="Arial" panose="020B0604020202020204" pitchFamily="34" charset="0"/>
              <a:buChar char="•"/>
            </a:pPr>
            <a:r>
              <a:rPr lang="zh-CN" altLang="en-US" b="1" dirty="0">
                <a:solidFill>
                  <a:srgbClr val="FF0000"/>
                </a:solidFill>
                <a:latin typeface="微软雅黑" panose="020B0503020204020204" pitchFamily="34" charset="-122"/>
                <a:ea typeface="微软雅黑" panose="020B0503020204020204" pitchFamily="34" charset="-122"/>
                <a:sym typeface="+mn-ea"/>
              </a:rPr>
              <a:t>非精确匹配的语义文本</a:t>
            </a:r>
            <a:endParaRPr lang="en-US" altLang="zh-CN" b="1" dirty="0">
              <a:latin typeface="微软雅黑" panose="020B0503020204020204" pitchFamily="34" charset="-122"/>
              <a:ea typeface="微软雅黑" panose="020B0503020204020204" pitchFamily="34" charset="-122"/>
            </a:endParaRPr>
          </a:p>
          <a:p>
            <a:pPr marL="742950" lvl="1" indent="-285750">
              <a:lnSpc>
                <a:spcPct val="1100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sym typeface="+mn-ea"/>
              </a:rPr>
              <a:t>表单元格内容的语义多样性</a:t>
            </a:r>
            <a:r>
              <a:rPr lang="zh-CN" altLang="en-US" dirty="0">
                <a:latin typeface="微软雅黑" panose="020B0503020204020204" pitchFamily="34" charset="-122"/>
                <a:ea typeface="微软雅黑" panose="020B0503020204020204" pitchFamily="34" charset="-122"/>
              </a:rPr>
              <a:t>，常常完全相同的文本指向</a:t>
            </a:r>
            <a:r>
              <a:rPr lang="zh-CN" altLang="en-US" dirty="0">
                <a:latin typeface="微软雅黑" panose="020B0503020204020204" pitchFamily="34" charset="-122"/>
                <a:ea typeface="微软雅黑" panose="020B0503020204020204" pitchFamily="34" charset="-122"/>
              </a:rPr>
              <a:t>不同实体，表示不同的文本指向同一实体，如何保证精确匹配</a:t>
            </a:r>
            <a:r>
              <a:rPr lang="zh-CN" altLang="en-US" dirty="0">
                <a:latin typeface="微软雅黑" panose="020B0503020204020204" pitchFamily="34" charset="-122"/>
                <a:ea typeface="微软雅黑" panose="020B0503020204020204" pitchFamily="34" charset="-122"/>
              </a:rPr>
              <a:t>文本语义</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42" name="矩形 41"/>
          <p:cNvSpPr/>
          <p:nvPr/>
        </p:nvSpPr>
        <p:spPr>
          <a:xfrm>
            <a:off x="0" y="927822"/>
            <a:ext cx="8985566" cy="406971"/>
          </a:xfrm>
          <a:prstGeom prst="rect">
            <a:avLst/>
          </a:prstGeom>
        </p:spPr>
        <p:txBody>
          <a:bodyPr wrap="square">
            <a:spAutoFit/>
          </a:bodyPr>
          <a:lstStyle/>
          <a:p>
            <a:pPr marL="285750" lvl="0" indent="-285750" algn="just" fontAlgn="base">
              <a:lnSpc>
                <a:spcPct val="125000"/>
              </a:lnSpc>
              <a:spcBef>
                <a:spcPct val="0"/>
              </a:spcBef>
              <a:spcAft>
                <a:spcPct val="0"/>
              </a:spcAft>
              <a:buFont typeface="Wingdings" panose="05000000000000000000" pitchFamily="2" charset="2"/>
              <a:buChar char="Ø"/>
              <a:defRPr/>
            </a:pPr>
            <a:r>
              <a:rPr lang="zh-CN" altLang="en-US" b="1" kern="0" dirty="0">
                <a:latin typeface="微软雅黑" panose="020B0503020204020204" pitchFamily="34" charset="-122"/>
                <a:ea typeface="微软雅黑" panose="020B0503020204020204" pitchFamily="34" charset="-122"/>
              </a:rPr>
              <a:t>具体步骤</a:t>
            </a:r>
            <a:r>
              <a:rPr lang="en-US" altLang="zh-CN" b="1" kern="0" dirty="0">
                <a:latin typeface="微软雅黑" panose="020B0503020204020204" pitchFamily="34" charset="-122"/>
                <a:ea typeface="微软雅黑" panose="020B0503020204020204" pitchFamily="34" charset="-122"/>
              </a:rPr>
              <a:t>1</a:t>
            </a:r>
            <a:r>
              <a:rPr lang="zh-CN" altLang="en-US" b="1" kern="0" dirty="0">
                <a:latin typeface="微软雅黑" panose="020B0503020204020204" pitchFamily="34" charset="-122"/>
                <a:ea typeface="微软雅黑" panose="020B0503020204020204" pitchFamily="34" charset="-122"/>
              </a:rPr>
              <a:t>：数据预处理</a:t>
            </a:r>
            <a:endParaRPr lang="en-US" altLang="zh-CN" kern="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49263" y="1426002"/>
            <a:ext cx="3056890" cy="368300"/>
          </a:xfrm>
          <a:prstGeom prst="rect">
            <a:avLst/>
          </a:prstGeom>
          <a:noFill/>
        </p:spPr>
        <p:txBody>
          <a:bodyPr wrap="none" rtlCol="0">
            <a:spAutoFit/>
          </a:bodyPr>
          <a:lstStyle/>
          <a:p>
            <a:r>
              <a:rPr lang="zh-CN" altLang="en-US" b="1" dirty="0">
                <a:latin typeface="黑体" panose="02010609060101010101" pitchFamily="49" charset="-122"/>
                <a:ea typeface="黑体" panose="02010609060101010101" pitchFamily="49" charset="-122"/>
              </a:rPr>
              <a:t>① 对一些常见缩写进行补全</a:t>
            </a:r>
            <a:endParaRPr lang="zh-CN" altLang="en-US" b="1" dirty="0">
              <a:latin typeface="黑体" panose="02010609060101010101" pitchFamily="49" charset="-122"/>
              <a:ea typeface="黑体" panose="02010609060101010101" pitchFamily="49" charset="-122"/>
            </a:endParaRPr>
          </a:p>
        </p:txBody>
      </p:sp>
      <p:sp>
        <p:nvSpPr>
          <p:cNvPr id="51" name="灯片编号占位符 1"/>
          <p:cNvSpPr>
            <a:spLocks noGrp="1"/>
          </p:cNvSpPr>
          <p:nvPr>
            <p:ph type="sldNum" sz="quarter" idx="12"/>
          </p:nvPr>
        </p:nvSpPr>
        <p:spPr>
          <a:xfrm>
            <a:off x="6457950" y="6356351"/>
            <a:ext cx="2057400" cy="365125"/>
          </a:xfrm>
        </p:spPr>
        <p:txBody>
          <a:bodyPr/>
          <a:lstStyle/>
          <a:p>
            <a:fld id="{94B6E62B-4DEC-4954-AD3A-658470571C9E}" type="slidenum">
              <a:rPr lang="zh-CN" altLang="en-US" smtClean="0"/>
            </a:fld>
            <a:endParaRPr lang="zh-CN" altLang="en-US" dirty="0"/>
          </a:p>
        </p:txBody>
      </p:sp>
      <p:sp>
        <p:nvSpPr>
          <p:cNvPr id="15" name="TextBox 19"/>
          <p:cNvSpPr txBox="1">
            <a:spLocks noChangeArrowheads="1"/>
          </p:cNvSpPr>
          <p:nvPr/>
        </p:nvSpPr>
        <p:spPr bwMode="auto">
          <a:xfrm>
            <a:off x="622300" y="142874"/>
            <a:ext cx="8521700"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a:t>
            </a:r>
            <a:r>
              <a:rPr kumimoji="1" sz="2400" b="1" dirty="0">
                <a:solidFill>
                  <a:schemeClr val="bg1"/>
                </a:solidFill>
                <a:latin typeface="微软雅黑" panose="020B0503020204020204" pitchFamily="34" charset="-122"/>
                <a:ea typeface="微软雅黑" panose="020B0503020204020204" pitchFamily="34" charset="-122"/>
                <a:sym typeface="+mn-ea"/>
              </a:rPr>
              <a:t>以列为中心的可连接表格发现机制</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文本框 16"/>
          <p:cNvSpPr txBox="1"/>
          <p:nvPr/>
        </p:nvSpPr>
        <p:spPr>
          <a:xfrm>
            <a:off x="792480" y="1793240"/>
            <a:ext cx="2454910" cy="953135"/>
          </a:xfrm>
          <a:prstGeom prst="rect">
            <a:avLst/>
          </a:prstGeom>
          <a:noFill/>
        </p:spPr>
        <p:txBody>
          <a:bodyPr wrap="square" rtlCol="0">
            <a:spAutoFit/>
          </a:bodyPr>
          <a:lstStyle/>
          <a:p>
            <a:pPr algn="l"/>
            <a:r>
              <a:rPr lang="en-US" altLang="zh-CN" sz="1400" b="1" dirty="0">
                <a:latin typeface="黑体" panose="02010609060101010101" pitchFamily="49" charset="-122"/>
                <a:ea typeface="黑体" panose="02010609060101010101" pitchFamily="49" charset="-122"/>
              </a:rPr>
              <a:t>A</a:t>
            </a:r>
            <a:r>
              <a:rPr lang="zh-CN" altLang="en-US" sz="1400" b="1" dirty="0">
                <a:latin typeface="黑体" panose="02010609060101010101" pitchFamily="49" charset="-122"/>
                <a:ea typeface="黑体" panose="02010609060101010101" pitchFamily="49" charset="-122"/>
              </a:rPr>
              <a:t>uthor </a:t>
            </a:r>
            <a:r>
              <a:rPr lang="en-US" altLang="zh-CN" sz="1400" b="1" dirty="0">
                <a:latin typeface="黑体" panose="02010609060101010101" pitchFamily="49" charset="-122"/>
                <a:ea typeface="黑体" panose="02010609060101010101" pitchFamily="49" charset="-122"/>
              </a:rPr>
              <a:t>Text:</a:t>
            </a:r>
            <a:endParaRPr lang="en-US" altLang="zh-CN" sz="1400" b="1" dirty="0">
              <a:latin typeface="黑体" panose="02010609060101010101" pitchFamily="49" charset="-122"/>
              <a:ea typeface="黑体" panose="02010609060101010101" pitchFamily="49" charset="-122"/>
            </a:endParaRPr>
          </a:p>
          <a:p>
            <a:pPr algn="l"/>
            <a:r>
              <a:rPr kumimoji="1" lang="en-US" altLang="zh-CN" sz="1400" dirty="0"/>
              <a:t>Rafiei, D. and Deng, F.</a:t>
            </a:r>
            <a:endParaRPr kumimoji="1" lang="en-US" altLang="zh-CN" sz="1400" dirty="0"/>
          </a:p>
          <a:p>
            <a:pPr algn="l"/>
            <a:r>
              <a:rPr kumimoji="1" lang="zh-CN" altLang="en-US" sz="1400" dirty="0">
                <a:latin typeface="宋体" panose="02010600030101010101" pitchFamily="2" charset="-122"/>
                <a:ea typeface="宋体" panose="02010600030101010101" pitchFamily="2" charset="-122"/>
              </a:rPr>
              <a:t>扩展为</a:t>
            </a:r>
            <a:endParaRPr kumimoji="1" lang="en-US" altLang="zh-CN" sz="1400" dirty="0">
              <a:latin typeface="宋体" panose="02010600030101010101" pitchFamily="2" charset="-122"/>
              <a:ea typeface="宋体" panose="02010600030101010101" pitchFamily="2" charset="-122"/>
            </a:endParaRPr>
          </a:p>
          <a:p>
            <a:pPr algn="l"/>
            <a:r>
              <a:rPr kumimoji="1" lang="en-US" altLang="zh-CN" sz="1400" dirty="0"/>
              <a:t>Rafiei, Davood, and Fan Deng  </a:t>
            </a:r>
            <a:endParaRPr kumimoji="1" lang="en-US" altLang="zh-CN" sz="1400" dirty="0"/>
          </a:p>
        </p:txBody>
      </p:sp>
      <p:sp>
        <p:nvSpPr>
          <p:cNvPr id="4" name="左弧形箭头 3"/>
          <p:cNvSpPr/>
          <p:nvPr/>
        </p:nvSpPr>
        <p:spPr>
          <a:xfrm>
            <a:off x="655320" y="2149475"/>
            <a:ext cx="214630" cy="4921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aphicFrame>
        <p:nvGraphicFramePr>
          <p:cNvPr id="8" name="表格 7"/>
          <p:cNvGraphicFramePr/>
          <p:nvPr>
            <p:custDataLst>
              <p:tags r:id="rId1"/>
            </p:custDataLst>
          </p:nvPr>
        </p:nvGraphicFramePr>
        <p:xfrm>
          <a:off x="751205" y="2931160"/>
          <a:ext cx="4476115" cy="671830"/>
        </p:xfrm>
        <a:graphic>
          <a:graphicData uri="http://schemas.openxmlformats.org/drawingml/2006/table">
            <a:tbl>
              <a:tblPr firstRow="1" bandRow="1">
                <a:tableStyleId>{5C22544A-7EE6-4342-B048-85BDC9FD1C3A}</a:tableStyleId>
              </a:tblPr>
              <a:tblGrid>
                <a:gridCol w="970280"/>
                <a:gridCol w="937895"/>
                <a:gridCol w="876935"/>
                <a:gridCol w="1691005"/>
              </a:tblGrid>
              <a:tr h="333375">
                <a:tc>
                  <a:txBody>
                    <a:bodyPr/>
                    <a:p>
                      <a:pPr algn="ctr">
                        <a:buNone/>
                      </a:pPr>
                      <a:r>
                        <a:rPr lang="en-US" altLang="zh-CN" sz="1400"/>
                        <a:t>U.S</a:t>
                      </a:r>
                      <a:endParaRPr lang="en-US" altLang="zh-CN" sz="1400"/>
                    </a:p>
                  </a:txBody>
                  <a:tcPr/>
                </a:tc>
                <a:tc>
                  <a:txBody>
                    <a:bodyPr/>
                    <a:p>
                      <a:pPr>
                        <a:buNone/>
                      </a:pPr>
                      <a:r>
                        <a:rPr lang="zh-CN" altLang="en-US" sz="1400"/>
                        <a:t>Joe Biden</a:t>
                      </a:r>
                      <a:endParaRPr lang="zh-CN" altLang="en-US" sz="1400"/>
                    </a:p>
                  </a:txBody>
                  <a:tcPr/>
                </a:tc>
                <a:tc>
                  <a:txBody>
                    <a:bodyPr/>
                    <a:p>
                      <a:pPr>
                        <a:buNone/>
                      </a:pPr>
                      <a:r>
                        <a:rPr lang="en-US" altLang="zh-CN" sz="1400"/>
                        <a:t>Mar 3th</a:t>
                      </a:r>
                      <a:endParaRPr lang="en-US" altLang="zh-CN" sz="1400"/>
                    </a:p>
                  </a:txBody>
                  <a:tcPr/>
                </a:tc>
                <a:tc>
                  <a:txBody>
                    <a:bodyPr/>
                    <a:p>
                      <a:pPr>
                        <a:buNone/>
                      </a:pPr>
                      <a:r>
                        <a:rPr lang="zh-CN" altLang="en-US" sz="1400"/>
                        <a:t>3330 S Figueroa St.</a:t>
                      </a:r>
                      <a:endParaRPr lang="zh-CN" altLang="en-US" sz="1400"/>
                    </a:p>
                  </a:txBody>
                  <a:tcPr/>
                </a:tc>
              </a:tr>
              <a:tr h="338455">
                <a:tc>
                  <a:txBody>
                    <a:bodyPr/>
                    <a:p>
                      <a:pPr algn="ctr">
                        <a:buNone/>
                      </a:pPr>
                      <a:r>
                        <a:rPr lang="en-US" altLang="zh-CN" sz="1400"/>
                        <a:t>USA</a:t>
                      </a:r>
                      <a:endParaRPr lang="en-US" altLang="zh-CN" sz="1400"/>
                    </a:p>
                  </a:txBody>
                  <a:tcPr>
                    <a:solidFill>
                      <a:schemeClr val="accent6">
                        <a:lumMod val="40000"/>
                        <a:lumOff val="60000"/>
                      </a:schemeClr>
                    </a:solidFill>
                  </a:tcPr>
                </a:tc>
                <a:tc>
                  <a:txBody>
                    <a:bodyPr/>
                    <a:p>
                      <a:pPr>
                        <a:buNone/>
                      </a:pPr>
                      <a:r>
                        <a:rPr lang="zh-CN" altLang="en-US" sz="1400"/>
                        <a:t>Samet, H.</a:t>
                      </a:r>
                      <a:endParaRPr lang="zh-CN" altLang="en-US" sz="1400"/>
                    </a:p>
                  </a:txBody>
                  <a:tcPr>
                    <a:solidFill>
                      <a:schemeClr val="accent6">
                        <a:lumMod val="40000"/>
                        <a:lumOff val="60000"/>
                      </a:schemeClr>
                    </a:solidFill>
                  </a:tcPr>
                </a:tc>
                <a:tc>
                  <a:txBody>
                    <a:bodyPr/>
                    <a:p>
                      <a:pPr>
                        <a:buNone/>
                      </a:pPr>
                      <a:r>
                        <a:rPr lang="en-US" altLang="zh-CN" sz="1400"/>
                        <a:t>May 3th</a:t>
                      </a:r>
                      <a:endParaRPr lang="en-US" altLang="zh-CN" sz="1400"/>
                    </a:p>
                  </a:txBody>
                  <a:tcPr>
                    <a:solidFill>
                      <a:schemeClr val="accent6">
                        <a:lumMod val="40000"/>
                        <a:lumOff val="60000"/>
                      </a:schemeClr>
                    </a:solidFill>
                  </a:tcPr>
                </a:tc>
                <a:tc>
                  <a:txBody>
                    <a:bodyPr/>
                    <a:p>
                      <a:pPr>
                        <a:buNone/>
                      </a:pPr>
                      <a:r>
                        <a:rPr lang="zh-CN" altLang="en-US" sz="1400"/>
                        <a:t>26755 Ynez Rd.</a:t>
                      </a:r>
                      <a:endParaRPr lang="zh-CN" altLang="en-US" sz="1400"/>
                    </a:p>
                  </a:txBody>
                  <a:tcPr>
                    <a:solidFill>
                      <a:schemeClr val="accent6">
                        <a:lumMod val="40000"/>
                        <a:lumOff val="60000"/>
                      </a:schemeClr>
                    </a:solidFill>
                  </a:tcPr>
                </a:tc>
              </a:tr>
            </a:tbl>
          </a:graphicData>
        </a:graphic>
      </p:graphicFrame>
      <p:graphicFrame>
        <p:nvGraphicFramePr>
          <p:cNvPr id="10" name="表格 9"/>
          <p:cNvGraphicFramePr/>
          <p:nvPr>
            <p:custDataLst>
              <p:tags r:id="rId2"/>
            </p:custDataLst>
          </p:nvPr>
        </p:nvGraphicFramePr>
        <p:xfrm>
          <a:off x="751205" y="3944620"/>
          <a:ext cx="5373370" cy="851535"/>
        </p:xfrm>
        <a:graphic>
          <a:graphicData uri="http://schemas.openxmlformats.org/drawingml/2006/table">
            <a:tbl>
              <a:tblPr firstRow="1" bandRow="1">
                <a:tableStyleId>{5C22544A-7EE6-4342-B048-85BDC9FD1C3A}</a:tableStyleId>
              </a:tblPr>
              <a:tblGrid>
                <a:gridCol w="1080135"/>
                <a:gridCol w="976630"/>
                <a:gridCol w="1042670"/>
                <a:gridCol w="2273935"/>
              </a:tblGrid>
              <a:tr h="333375">
                <a:tc>
                  <a:txBody>
                    <a:bodyPr/>
                    <a:p>
                      <a:pPr algn="ctr">
                        <a:buNone/>
                      </a:pPr>
                      <a:r>
                        <a:rPr lang="en-US" altLang="zh-CN" sz="1400" b="0"/>
                        <a:t>United States</a:t>
                      </a:r>
                      <a:endParaRPr lang="en-US" altLang="zh-CN" sz="1400" b="0"/>
                    </a:p>
                  </a:txBody>
                  <a:tcPr/>
                </a:tc>
                <a:tc>
                  <a:txBody>
                    <a:bodyPr/>
                    <a:p>
                      <a:pPr>
                        <a:buNone/>
                      </a:pPr>
                      <a:r>
                        <a:rPr lang="zh-CN" altLang="en-US" sz="1400" b="0"/>
                        <a:t>Joe Biden</a:t>
                      </a:r>
                      <a:endParaRPr lang="zh-CN" altLang="en-US" sz="1400" b="0"/>
                    </a:p>
                  </a:txBody>
                  <a:tcPr/>
                </a:tc>
                <a:tc>
                  <a:txBody>
                    <a:bodyPr/>
                    <a:p>
                      <a:pPr>
                        <a:buNone/>
                      </a:pPr>
                      <a:r>
                        <a:rPr lang="en-US" altLang="zh-CN" sz="1400" b="0"/>
                        <a:t>Marth 3th</a:t>
                      </a:r>
                      <a:endParaRPr lang="en-US" altLang="zh-CN" sz="1400" b="0"/>
                    </a:p>
                  </a:txBody>
                  <a:tcPr/>
                </a:tc>
                <a:tc>
                  <a:txBody>
                    <a:bodyPr/>
                    <a:p>
                      <a:pPr>
                        <a:buNone/>
                      </a:pPr>
                      <a:r>
                        <a:rPr lang="zh-CN" altLang="en-US" sz="1400" b="0"/>
                        <a:t>3330 S Figueroa St</a:t>
                      </a:r>
                      <a:r>
                        <a:rPr lang="en-US" altLang="zh-CN" sz="1400" b="0"/>
                        <a:t>reet</a:t>
                      </a:r>
                      <a:r>
                        <a:rPr lang="zh-CN" altLang="en-US" sz="1400" b="0"/>
                        <a:t>.</a:t>
                      </a:r>
                      <a:endParaRPr lang="zh-CN" altLang="en-US" sz="1400" b="0"/>
                    </a:p>
                  </a:txBody>
                  <a:tcPr/>
                </a:tc>
              </a:tr>
              <a:tr h="338455">
                <a:tc>
                  <a:txBody>
                    <a:bodyPr/>
                    <a:p>
                      <a:pPr algn="ctr">
                        <a:buNone/>
                      </a:pPr>
                      <a:r>
                        <a:rPr lang="en-US" altLang="zh-CN" sz="1400">
                          <a:sym typeface="+mn-ea"/>
                        </a:rPr>
                        <a:t>United States</a:t>
                      </a:r>
                      <a:endParaRPr lang="en-US" altLang="zh-CN" sz="1400"/>
                    </a:p>
                  </a:txBody>
                  <a:tcPr>
                    <a:solidFill>
                      <a:schemeClr val="accent6">
                        <a:lumMod val="40000"/>
                        <a:lumOff val="60000"/>
                      </a:schemeClr>
                    </a:solidFill>
                  </a:tcPr>
                </a:tc>
                <a:tc>
                  <a:txBody>
                    <a:bodyPr/>
                    <a:p>
                      <a:pPr>
                        <a:buNone/>
                      </a:pPr>
                      <a:r>
                        <a:rPr lang="zh-CN" altLang="en-US" sz="1400"/>
                        <a:t>Samet, H</a:t>
                      </a:r>
                      <a:r>
                        <a:rPr lang="en-US" altLang="zh-CN" sz="1400"/>
                        <a:t>ermet</a:t>
                      </a:r>
                      <a:r>
                        <a:rPr lang="zh-CN" altLang="en-US" sz="1400"/>
                        <a:t>.</a:t>
                      </a:r>
                      <a:endParaRPr lang="zh-CN" altLang="en-US" sz="1400"/>
                    </a:p>
                  </a:txBody>
                  <a:tcPr>
                    <a:solidFill>
                      <a:schemeClr val="accent6">
                        <a:lumMod val="40000"/>
                        <a:lumOff val="60000"/>
                      </a:schemeClr>
                    </a:solidFill>
                  </a:tcPr>
                </a:tc>
                <a:tc>
                  <a:txBody>
                    <a:bodyPr/>
                    <a:p>
                      <a:pPr>
                        <a:buNone/>
                      </a:pPr>
                      <a:r>
                        <a:rPr lang="en-US" altLang="zh-CN" sz="1400"/>
                        <a:t>May 3th</a:t>
                      </a:r>
                      <a:endParaRPr lang="en-US" altLang="zh-CN" sz="1400"/>
                    </a:p>
                  </a:txBody>
                  <a:tcPr>
                    <a:solidFill>
                      <a:schemeClr val="accent6">
                        <a:lumMod val="40000"/>
                        <a:lumOff val="60000"/>
                      </a:schemeClr>
                    </a:solidFill>
                  </a:tcPr>
                </a:tc>
                <a:tc>
                  <a:txBody>
                    <a:bodyPr/>
                    <a:p>
                      <a:pPr>
                        <a:buNone/>
                      </a:pPr>
                      <a:r>
                        <a:rPr lang="zh-CN" altLang="en-US" sz="1400"/>
                        <a:t>26755 Ynez R</a:t>
                      </a:r>
                      <a:r>
                        <a:rPr lang="en-US" altLang="zh-CN" sz="1400"/>
                        <a:t>oa</a:t>
                      </a:r>
                      <a:r>
                        <a:rPr lang="zh-CN" altLang="en-US" sz="1400"/>
                        <a:t>d.</a:t>
                      </a:r>
                      <a:endParaRPr lang="zh-CN" altLang="en-US" sz="1400"/>
                    </a:p>
                  </a:txBody>
                  <a:tcPr>
                    <a:solidFill>
                      <a:schemeClr val="accent6">
                        <a:lumMod val="40000"/>
                        <a:lumOff val="60000"/>
                      </a:schemeClr>
                    </a:solidFill>
                  </a:tcPr>
                </a:tc>
              </a:tr>
            </a:tbl>
          </a:graphicData>
        </a:graphic>
      </p:graphicFrame>
      <p:sp>
        <p:nvSpPr>
          <p:cNvPr id="12" name="左弧形箭头 11"/>
          <p:cNvSpPr/>
          <p:nvPr/>
        </p:nvSpPr>
        <p:spPr>
          <a:xfrm>
            <a:off x="162560" y="3239135"/>
            <a:ext cx="563880" cy="132397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 name="文本框 1"/>
          <p:cNvSpPr txBox="1"/>
          <p:nvPr/>
        </p:nvSpPr>
        <p:spPr>
          <a:xfrm>
            <a:off x="512763" y="5341412"/>
            <a:ext cx="4551680" cy="368300"/>
          </a:xfrm>
          <a:prstGeom prst="rect">
            <a:avLst/>
          </a:prstGeom>
          <a:noFill/>
        </p:spPr>
        <p:txBody>
          <a:bodyPr wrap="none" rtlCol="0">
            <a:spAutoFit/>
          </a:bodyPr>
          <a:p>
            <a:r>
              <a:rPr lang="zh-CN" altLang="en-US" b="1" dirty="0">
                <a:latin typeface="黑体" panose="02010609060101010101" pitchFamily="49" charset="-122"/>
                <a:ea typeface="黑体" panose="02010609060101010101" pitchFamily="49" charset="-122"/>
              </a:rPr>
              <a:t>② 对无法补全的其他属性值</a:t>
            </a:r>
            <a:r>
              <a:rPr lang="zh-CN" altLang="en-US" b="1" dirty="0">
                <a:latin typeface="黑体" panose="02010609060101010101" pitchFamily="49" charset="-122"/>
                <a:ea typeface="黑体" panose="02010609060101010101" pitchFamily="49" charset="-122"/>
              </a:rPr>
              <a:t>进入具体</a:t>
            </a:r>
            <a:r>
              <a:rPr lang="zh-CN" altLang="en-US" b="1" dirty="0">
                <a:latin typeface="黑体" panose="02010609060101010101" pitchFamily="49" charset="-122"/>
                <a:ea typeface="黑体" panose="02010609060101010101" pitchFamily="49" charset="-122"/>
              </a:rPr>
              <a:t>步骤</a:t>
            </a:r>
            <a:r>
              <a:rPr lang="en-US" altLang="zh-CN" b="1" dirty="0">
                <a:latin typeface="黑体" panose="02010609060101010101" pitchFamily="49" charset="-122"/>
                <a:ea typeface="黑体" panose="02010609060101010101" pitchFamily="49" charset="-122"/>
              </a:rPr>
              <a:t>2</a:t>
            </a:r>
            <a:endParaRPr lang="en-US" altLang="zh-CN" b="1" dirty="0">
              <a:latin typeface="黑体" panose="02010609060101010101" pitchFamily="49" charset="-122"/>
              <a:ea typeface="黑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4"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5"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灯片编号占位符 5"/>
          <p:cNvSpPr>
            <a:spLocks noGrp="1"/>
          </p:cNvSpPr>
          <p:nvPr>
            <p:ph type="sldNum" sz="quarter" idx="12"/>
          </p:nvPr>
        </p:nvSpPr>
        <p:spPr>
          <a:xfrm>
            <a:off x="6501130" y="6183631"/>
            <a:ext cx="2057400" cy="365125"/>
          </a:xfrm>
        </p:spPr>
        <p:txBody>
          <a:bodyPr/>
          <a:lstStyle/>
          <a:p>
            <a:fld id="{94B6E62B-4DEC-4954-AD3A-658470571C9E}" type="slidenum">
              <a:rPr lang="zh-CN" altLang="en-US" smtClean="0"/>
            </a:fld>
            <a:endParaRPr lang="zh-CN" altLang="en-US" dirty="0"/>
          </a:p>
        </p:txBody>
      </p:sp>
      <p:sp>
        <p:nvSpPr>
          <p:cNvPr id="16"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a:t>
            </a:r>
            <a:r>
              <a:rPr kumimoji="1" sz="3000" b="1" dirty="0">
                <a:solidFill>
                  <a:schemeClr val="bg1"/>
                </a:solidFill>
                <a:latin typeface="微软雅黑" panose="020B0503020204020204" pitchFamily="34" charset="-122"/>
                <a:ea typeface="微软雅黑" panose="020B0503020204020204" pitchFamily="34" charset="-122"/>
                <a:sym typeface="+mn-ea"/>
              </a:rPr>
              <a:t>以列为中心的可连接表格发现机制</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p:nvSpPr>
        <p:spPr>
          <a:xfrm>
            <a:off x="-1" y="927822"/>
            <a:ext cx="7939087" cy="437515"/>
          </a:xfrm>
          <a:prstGeom prst="rect">
            <a:avLst/>
          </a:prstGeom>
        </p:spPr>
        <p:txBody>
          <a:bodyPr wrap="square">
            <a:spAutoFit/>
          </a:bodyPr>
          <a:lstStyle/>
          <a:p>
            <a:pPr marL="285750" lvl="0" indent="-285750" algn="just" fontAlgn="base">
              <a:lnSpc>
                <a:spcPct val="125000"/>
              </a:lnSpc>
              <a:spcBef>
                <a:spcPct val="0"/>
              </a:spcBef>
              <a:spcAft>
                <a:spcPct val="0"/>
              </a:spcAft>
              <a:buFont typeface="Wingdings" panose="05000000000000000000" pitchFamily="2" charset="2"/>
              <a:buChar char="Ø"/>
              <a:defRPr/>
            </a:pPr>
            <a:r>
              <a:rPr lang="zh-CN" altLang="en-US" b="1" kern="0" dirty="0">
                <a:latin typeface="微软雅黑" panose="020B0503020204020204" pitchFamily="34" charset="-122"/>
                <a:ea typeface="微软雅黑" panose="020B0503020204020204" pitchFamily="34" charset="-122"/>
              </a:rPr>
              <a:t>步骤</a:t>
            </a:r>
            <a:r>
              <a:rPr lang="en-US" altLang="zh-CN" b="1" kern="0" dirty="0">
                <a:latin typeface="微软雅黑" panose="020B0503020204020204" pitchFamily="34" charset="-122"/>
                <a:ea typeface="微软雅黑" panose="020B0503020204020204" pitchFamily="34" charset="-122"/>
              </a:rPr>
              <a:t>2</a:t>
            </a:r>
            <a:r>
              <a:rPr lang="zh-CN" altLang="en-US" b="1" kern="0" dirty="0">
                <a:latin typeface="微软雅黑" panose="020B0503020204020204" pitchFamily="34" charset="-122"/>
                <a:ea typeface="微软雅黑" panose="020B0503020204020204" pitchFamily="34" charset="-122"/>
              </a:rPr>
              <a:t>：</a:t>
            </a:r>
            <a:r>
              <a:rPr lang="zh-CN" altLang="en-US" b="1" kern="0" dirty="0">
                <a:latin typeface="微软雅黑" panose="020B0503020204020204" pitchFamily="34" charset="-122"/>
                <a:ea typeface="微软雅黑" panose="020B0503020204020204" pitchFamily="34" charset="-122"/>
                <a:sym typeface="+mn-ea"/>
              </a:rPr>
              <a:t>单元格内容语义匹配模型</a:t>
            </a:r>
            <a:endParaRPr lang="zh-CN" altLang="en-US" b="1" kern="0" dirty="0">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449263" y="1431682"/>
            <a:ext cx="4932680" cy="368300"/>
          </a:xfrm>
          <a:prstGeom prst="rect">
            <a:avLst/>
          </a:prstGeom>
          <a:noFill/>
        </p:spPr>
        <p:txBody>
          <a:bodyPr wrap="none" rtlCol="0">
            <a:spAutoFit/>
          </a:bodyPr>
          <a:p>
            <a:r>
              <a:rPr lang="en-US" altLang="zh-CN" b="1" dirty="0">
                <a:latin typeface="黑体" panose="02010609060101010101" pitchFamily="49" charset="-122"/>
                <a:ea typeface="黑体" panose="02010609060101010101" pitchFamily="49" charset="-122"/>
              </a:rPr>
              <a:t>①</a:t>
            </a:r>
            <a:r>
              <a:rPr lang="zh-CN" altLang="en-US" b="1" dirty="0">
                <a:latin typeface="黑体" panose="02010609060101010101" pitchFamily="49" charset="-122"/>
                <a:ea typeface="黑体" panose="02010609060101010101" pitchFamily="49" charset="-122"/>
              </a:rPr>
              <a:t> 利用</a:t>
            </a:r>
            <a:r>
              <a:rPr lang="en-US" altLang="zh-CN" b="1" dirty="0">
                <a:latin typeface="黑体" panose="02010609060101010101" pitchFamily="49" charset="-122"/>
                <a:ea typeface="黑体" panose="02010609060101010101" pitchFamily="49" charset="-122"/>
              </a:rPr>
              <a:t>W</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ord Embedding</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对单元格内容降维处理</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文本框 7"/>
          <p:cNvSpPr txBox="1"/>
          <p:nvPr/>
        </p:nvSpPr>
        <p:spPr>
          <a:xfrm>
            <a:off x="513397" y="4725590"/>
            <a:ext cx="4436110" cy="368300"/>
          </a:xfrm>
          <a:prstGeom prst="rect">
            <a:avLst/>
          </a:prstGeom>
          <a:noFill/>
        </p:spPr>
        <p:txBody>
          <a:bodyPr wrap="none" rtlCol="0">
            <a:spAutoFit/>
          </a:bodyPr>
          <a:p>
            <a:r>
              <a:rPr lang="en-US" altLang="zh-CN" b="1" dirty="0">
                <a:latin typeface="黑体" panose="02010609060101010101" pitchFamily="49" charset="-122"/>
                <a:ea typeface="黑体" panose="02010609060101010101" pitchFamily="49" charset="-122"/>
              </a:rPr>
              <a:t>②</a:t>
            </a:r>
            <a:r>
              <a:rPr lang="zh-CN" altLang="en-US" b="1" dirty="0">
                <a:latin typeface="黑体" panose="02010609060101010101" pitchFamily="49" charset="-122"/>
                <a:ea typeface="黑体" panose="02010609060101010101" pitchFamily="49" charset="-122"/>
              </a:rPr>
              <a:t> 利用相似度计算方法对表</a:t>
            </a:r>
            <a:r>
              <a:rPr lang="zh-CN" altLang="en-US" b="1" dirty="0">
                <a:latin typeface="黑体" panose="02010609060101010101" pitchFamily="49" charset="-122"/>
                <a:ea typeface="黑体" panose="02010609060101010101" pitchFamily="49" charset="-122"/>
              </a:rPr>
              <a:t>内容进行比较</a:t>
            </a:r>
            <a:endParaRPr lang="zh-CN" altLang="en-US" b="1" dirty="0">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1"/>
          <a:stretch>
            <a:fillRect/>
          </a:stretch>
        </p:blipFill>
        <p:spPr>
          <a:xfrm>
            <a:off x="911860" y="1800225"/>
            <a:ext cx="3331210" cy="2889885"/>
          </a:xfrm>
          <a:prstGeom prst="rect">
            <a:avLst/>
          </a:prstGeom>
        </p:spPr>
      </p:pic>
      <p:pic>
        <p:nvPicPr>
          <p:cNvPr id="10" name="图片 9"/>
          <p:cNvPicPr>
            <a:picLocks noChangeAspect="1"/>
          </p:cNvPicPr>
          <p:nvPr/>
        </p:nvPicPr>
        <p:blipFill>
          <a:blip r:embed="rId2"/>
          <a:stretch>
            <a:fillRect/>
          </a:stretch>
        </p:blipFill>
        <p:spPr>
          <a:xfrm>
            <a:off x="911860" y="5093970"/>
            <a:ext cx="3439795" cy="391795"/>
          </a:xfrm>
          <a:prstGeom prst="rect">
            <a:avLst/>
          </a:prstGeom>
        </p:spPr>
      </p:pic>
      <p:pic>
        <p:nvPicPr>
          <p:cNvPr id="11" name="图片 10"/>
          <p:cNvPicPr>
            <a:picLocks noChangeAspect="1"/>
          </p:cNvPicPr>
          <p:nvPr/>
        </p:nvPicPr>
        <p:blipFill>
          <a:blip r:embed="rId3"/>
          <a:stretch>
            <a:fillRect/>
          </a:stretch>
        </p:blipFill>
        <p:spPr>
          <a:xfrm>
            <a:off x="911860" y="5574665"/>
            <a:ext cx="2242185" cy="419100"/>
          </a:xfrm>
          <a:prstGeom prst="rect">
            <a:avLst/>
          </a:prstGeom>
        </p:spPr>
      </p:pic>
      <p:sp>
        <p:nvSpPr>
          <p:cNvPr id="12" name="文本框 11"/>
          <p:cNvSpPr txBox="1"/>
          <p:nvPr/>
        </p:nvSpPr>
        <p:spPr>
          <a:xfrm>
            <a:off x="6242050" y="4552950"/>
            <a:ext cx="2412365" cy="368300"/>
          </a:xfrm>
          <a:prstGeom prst="rect">
            <a:avLst/>
          </a:prstGeom>
          <a:noFill/>
        </p:spPr>
        <p:txBody>
          <a:bodyPr wrap="square" rtlCol="0">
            <a:spAutoFit/>
          </a:bodyPr>
          <a:p>
            <a:r>
              <a:rPr lang="en-US" altLang="zh-CN">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Microsoft YaHei UI Light" panose="020B0502040204020203" charset="-122"/>
                <a:cs typeface="Times New Roman" panose="02020603050405020304" pitchFamily="18" charset="0"/>
              </a:rPr>
              <a:t>Jaccard </a:t>
            </a:r>
            <a:r>
              <a:rPr lang="en-US" altLang="zh-C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Similiarity</a:t>
            </a:r>
            <a:endParaRPr lang="en-US" altLang="zh-C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4" name="文本框 13"/>
          <p:cNvSpPr txBox="1"/>
          <p:nvPr/>
        </p:nvSpPr>
        <p:spPr>
          <a:xfrm>
            <a:off x="4896485" y="4967605"/>
            <a:ext cx="1424940" cy="521970"/>
          </a:xfrm>
          <a:prstGeom prst="rect">
            <a:avLst/>
          </a:prstGeom>
          <a:noFill/>
        </p:spPr>
        <p:txBody>
          <a:bodyPr wrap="square" rtlCol="0">
            <a:spAutoFit/>
          </a:bodyPr>
          <a:p>
            <a:r>
              <a:rPr lang="en-US" altLang="zh-CN" sz="280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Microsoft YaHei UI Light" panose="020B0502040204020203" charset="-122"/>
                <a:cs typeface="Times New Roman" panose="02020603050405020304" pitchFamily="18" charset="0"/>
              </a:rPr>
              <a:t>Set A={</a:t>
            </a:r>
            <a:endParaRPr lang="en-US" altLang="zh-CN" sz="28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5" name="文本框 14"/>
          <p:cNvSpPr txBox="1"/>
          <p:nvPr/>
        </p:nvSpPr>
        <p:spPr>
          <a:xfrm>
            <a:off x="4896485" y="5489575"/>
            <a:ext cx="1425575" cy="521970"/>
          </a:xfrm>
          <a:prstGeom prst="rect">
            <a:avLst/>
          </a:prstGeom>
          <a:noFill/>
        </p:spPr>
        <p:txBody>
          <a:bodyPr wrap="square" rtlCol="0">
            <a:spAutoFit/>
          </a:bodyPr>
          <a:p>
            <a:r>
              <a:rPr lang="en-US" altLang="zh-CN" sz="280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Microsoft YaHei UI Light" panose="020B0502040204020203" charset="-122"/>
                <a:cs typeface="Times New Roman" panose="02020603050405020304" pitchFamily="18" charset="0"/>
              </a:rPr>
              <a:t>Set B={</a:t>
            </a:r>
            <a:endParaRPr lang="en-US" altLang="zh-CN" sz="28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17" name="图片 16"/>
          <p:cNvPicPr>
            <a:picLocks noChangeAspect="1"/>
          </p:cNvPicPr>
          <p:nvPr/>
        </p:nvPicPr>
        <p:blipFill>
          <a:blip r:embed="rId4"/>
          <a:stretch>
            <a:fillRect/>
          </a:stretch>
        </p:blipFill>
        <p:spPr>
          <a:xfrm>
            <a:off x="6242050" y="4921885"/>
            <a:ext cx="654050" cy="635635"/>
          </a:xfrm>
          <a:prstGeom prst="rect">
            <a:avLst/>
          </a:prstGeom>
        </p:spPr>
      </p:pic>
      <p:pic>
        <p:nvPicPr>
          <p:cNvPr id="18" name="图片 17"/>
          <p:cNvPicPr>
            <a:picLocks noChangeAspect="1"/>
          </p:cNvPicPr>
          <p:nvPr/>
        </p:nvPicPr>
        <p:blipFill>
          <a:blip r:embed="rId5"/>
          <a:stretch>
            <a:fillRect/>
          </a:stretch>
        </p:blipFill>
        <p:spPr>
          <a:xfrm>
            <a:off x="6896100" y="4939030"/>
            <a:ext cx="661035" cy="601980"/>
          </a:xfrm>
          <a:prstGeom prst="rect">
            <a:avLst/>
          </a:prstGeom>
        </p:spPr>
      </p:pic>
      <p:pic>
        <p:nvPicPr>
          <p:cNvPr id="20" name="图片 19"/>
          <p:cNvPicPr>
            <a:picLocks noChangeAspect="1"/>
          </p:cNvPicPr>
          <p:nvPr/>
        </p:nvPicPr>
        <p:blipFill>
          <a:blip r:embed="rId6"/>
          <a:stretch>
            <a:fillRect/>
          </a:stretch>
        </p:blipFill>
        <p:spPr>
          <a:xfrm>
            <a:off x="7613015" y="4972050"/>
            <a:ext cx="605790" cy="536575"/>
          </a:xfrm>
          <a:prstGeom prst="rect">
            <a:avLst/>
          </a:prstGeom>
        </p:spPr>
      </p:pic>
      <p:pic>
        <p:nvPicPr>
          <p:cNvPr id="22" name="图片 21"/>
          <p:cNvPicPr>
            <a:picLocks noChangeAspect="1"/>
          </p:cNvPicPr>
          <p:nvPr/>
        </p:nvPicPr>
        <p:blipFill>
          <a:blip r:embed="rId4"/>
          <a:stretch>
            <a:fillRect/>
          </a:stretch>
        </p:blipFill>
        <p:spPr>
          <a:xfrm>
            <a:off x="8258175" y="5432425"/>
            <a:ext cx="654050" cy="635635"/>
          </a:xfrm>
          <a:prstGeom prst="rect">
            <a:avLst/>
          </a:prstGeom>
        </p:spPr>
      </p:pic>
      <p:pic>
        <p:nvPicPr>
          <p:cNvPr id="23" name="图片 22"/>
          <p:cNvPicPr>
            <a:picLocks noChangeAspect="1"/>
          </p:cNvPicPr>
          <p:nvPr/>
        </p:nvPicPr>
        <p:blipFill>
          <a:blip r:embed="rId7"/>
          <a:stretch>
            <a:fillRect/>
          </a:stretch>
        </p:blipFill>
        <p:spPr>
          <a:xfrm>
            <a:off x="6283960" y="5508625"/>
            <a:ext cx="570230" cy="567690"/>
          </a:xfrm>
          <a:prstGeom prst="rect">
            <a:avLst/>
          </a:prstGeom>
        </p:spPr>
      </p:pic>
      <p:pic>
        <p:nvPicPr>
          <p:cNvPr id="25" name="图片 24"/>
          <p:cNvPicPr>
            <a:picLocks noChangeAspect="1"/>
          </p:cNvPicPr>
          <p:nvPr/>
        </p:nvPicPr>
        <p:blipFill>
          <a:blip r:embed="rId8"/>
          <a:stretch>
            <a:fillRect/>
          </a:stretch>
        </p:blipFill>
        <p:spPr>
          <a:xfrm>
            <a:off x="7056120" y="5494655"/>
            <a:ext cx="450850" cy="595630"/>
          </a:xfrm>
          <a:prstGeom prst="rect">
            <a:avLst/>
          </a:prstGeom>
        </p:spPr>
      </p:pic>
      <p:pic>
        <p:nvPicPr>
          <p:cNvPr id="26" name="图片 25"/>
          <p:cNvPicPr>
            <a:picLocks noChangeAspect="1"/>
          </p:cNvPicPr>
          <p:nvPr/>
        </p:nvPicPr>
        <p:blipFill>
          <a:blip r:embed="rId5"/>
          <a:stretch>
            <a:fillRect/>
          </a:stretch>
        </p:blipFill>
        <p:spPr>
          <a:xfrm>
            <a:off x="7557135" y="5508625"/>
            <a:ext cx="661035" cy="601980"/>
          </a:xfrm>
          <a:prstGeom prst="rect">
            <a:avLst/>
          </a:prstGeom>
        </p:spPr>
      </p:pic>
      <p:sp>
        <p:nvSpPr>
          <p:cNvPr id="27" name="文本框 26"/>
          <p:cNvSpPr txBox="1"/>
          <p:nvPr/>
        </p:nvSpPr>
        <p:spPr>
          <a:xfrm>
            <a:off x="8096885" y="4979670"/>
            <a:ext cx="427990" cy="521970"/>
          </a:xfrm>
          <a:prstGeom prst="rect">
            <a:avLst/>
          </a:prstGeom>
          <a:noFill/>
        </p:spPr>
        <p:txBody>
          <a:bodyPr wrap="square" rtlCol="0">
            <a:spAutoFit/>
          </a:bodyPr>
          <a:p>
            <a:r>
              <a:rPr lang="en-US" altLang="zh-CN" sz="28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US" altLang="zh-CN" sz="28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29" name="文本框 28"/>
          <p:cNvSpPr txBox="1"/>
          <p:nvPr/>
        </p:nvSpPr>
        <p:spPr>
          <a:xfrm>
            <a:off x="8794750" y="5531485"/>
            <a:ext cx="427990" cy="521970"/>
          </a:xfrm>
          <a:prstGeom prst="rect">
            <a:avLst/>
          </a:prstGeom>
          <a:noFill/>
        </p:spPr>
        <p:txBody>
          <a:bodyPr wrap="square" rtlCol="0">
            <a:spAutoFit/>
          </a:bodyPr>
          <a:p>
            <a:r>
              <a:rPr lang="en-US" altLang="zh-CN" sz="28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US" altLang="zh-CN" sz="28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0" name="文本框 29"/>
          <p:cNvSpPr txBox="1"/>
          <p:nvPr/>
        </p:nvSpPr>
        <p:spPr>
          <a:xfrm>
            <a:off x="6247130" y="6090285"/>
            <a:ext cx="2401570" cy="521970"/>
          </a:xfrm>
          <a:prstGeom prst="rect">
            <a:avLst/>
          </a:prstGeom>
          <a:noFill/>
        </p:spPr>
        <p:txBody>
          <a:bodyPr wrap="square" rtlCol="0">
            <a:spAutoFit/>
          </a:bodyPr>
          <a:p>
            <a:r>
              <a:rPr lang="en-US" altLang="zh-CN" sz="280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Microsoft YaHei UI Light" panose="020B0502040204020203" charset="-122"/>
                <a:cs typeface="Times New Roman" panose="02020603050405020304" pitchFamily="18" charset="0"/>
              </a:rPr>
              <a:t> A=|3|  B=|4|</a:t>
            </a:r>
            <a:endParaRPr lang="en-US" altLang="zh-CN" sz="28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235993" y="2636837"/>
            <a:ext cx="4672013" cy="792163"/>
            <a:chOff x="1329" y="1795"/>
            <a:chExt cx="2943" cy="499"/>
          </a:xfrm>
          <a:solidFill>
            <a:srgbClr val="02409A"/>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rgbClr val="02409A"/>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rgbClr val="02409A"/>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技术路线、系统实现</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rgbClr val="02409A"/>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endParaRPr kumimoji="0" lang="zh-CN" altLang="en-US" sz="2400" b="1" dirty="0">
                <a:solidFill>
                  <a:schemeClr val="bg1">
                    <a:lumMod val="95000"/>
                  </a:schemeClr>
                </a:solidFill>
                <a:ea typeface="微软雅黑" panose="020B0503020204020204" pitchFamily="34" charset="-122"/>
              </a:endParaRPr>
            </a:p>
          </p:txBody>
        </p:sp>
        <p:sp>
          <p:nvSpPr>
            <p:cNvPr id="70"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659"/>
    </mc:Choice>
    <mc:Fallback>
      <p:transition spd="slow" advTm="65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a:blip r:embed="rId1"/>
          <a:stretch>
            <a:fillRect/>
          </a:stretch>
        </p:blipFill>
        <p:spPr>
          <a:xfrm>
            <a:off x="2825750" y="2744470"/>
            <a:ext cx="6273165" cy="3919855"/>
          </a:xfrm>
          <a:prstGeom prst="rect">
            <a:avLst/>
          </a:prstGeom>
        </p:spPr>
      </p:pic>
      <p:sp>
        <p:nvSpPr>
          <p:cNvPr id="33"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4"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5"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6"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37" name="灯片编号占位符 36"/>
          <p:cNvSpPr>
            <a:spLocks noGrp="1"/>
          </p:cNvSpPr>
          <p:nvPr>
            <p:ph type="sldNum" sz="quarter" idx="12"/>
          </p:nvPr>
        </p:nvSpPr>
        <p:spPr/>
        <p:txBody>
          <a:bodyPr/>
          <a:lstStyle/>
          <a:p>
            <a:fld id="{94B6E62B-4DEC-4954-AD3A-658470571C9E}" type="slidenum">
              <a:rPr lang="zh-CN" altLang="en-US" smtClean="0"/>
            </a:fld>
            <a:endParaRPr lang="zh-CN" altLang="en-US" dirty="0"/>
          </a:p>
        </p:txBody>
      </p:sp>
      <p:sp>
        <p:nvSpPr>
          <p:cNvPr id="38" name="TextBox 19"/>
          <p:cNvSpPr txBox="1">
            <a:spLocks noChangeArrowheads="1"/>
          </p:cNvSpPr>
          <p:nvPr/>
        </p:nvSpPr>
        <p:spPr bwMode="auto">
          <a:xfrm>
            <a:off x="622299" y="142874"/>
            <a:ext cx="8582025" cy="521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a:t>
            </a:r>
            <a:r>
              <a:rPr kumimoji="1" sz="2800" b="1" dirty="0">
                <a:solidFill>
                  <a:schemeClr val="bg1"/>
                </a:solidFill>
                <a:latin typeface="微软雅黑" panose="020B0503020204020204" pitchFamily="34" charset="-122"/>
                <a:ea typeface="微软雅黑" panose="020B0503020204020204" pitchFamily="34" charset="-122"/>
                <a:sym typeface="+mn-ea"/>
              </a:rPr>
              <a:t>以列为中心的可连接表格发现机制</a:t>
            </a:r>
            <a:endPar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9" name="矩形 38"/>
          <p:cNvSpPr/>
          <p:nvPr/>
        </p:nvSpPr>
        <p:spPr>
          <a:xfrm>
            <a:off x="-1" y="927822"/>
            <a:ext cx="7939087" cy="437515"/>
          </a:xfrm>
          <a:prstGeom prst="rect">
            <a:avLst/>
          </a:prstGeom>
        </p:spPr>
        <p:txBody>
          <a:bodyPr wrap="square">
            <a:spAutoFit/>
          </a:bodyPr>
          <a:p>
            <a:pPr marL="285750" lvl="0" indent="-285750" algn="just" fontAlgn="base">
              <a:lnSpc>
                <a:spcPct val="125000"/>
              </a:lnSpc>
              <a:spcBef>
                <a:spcPct val="0"/>
              </a:spcBef>
              <a:spcAft>
                <a:spcPct val="0"/>
              </a:spcAft>
              <a:buFont typeface="Wingdings" panose="05000000000000000000" pitchFamily="2" charset="2"/>
              <a:buChar char="Ø"/>
              <a:defRPr/>
            </a:pPr>
            <a:r>
              <a:rPr lang="zh-CN" altLang="en-US" b="1" kern="0" dirty="0">
                <a:latin typeface="微软雅黑" panose="020B0503020204020204" pitchFamily="34" charset="-122"/>
                <a:ea typeface="微软雅黑" panose="020B0503020204020204" pitchFamily="34" charset="-122"/>
              </a:rPr>
              <a:t>步骤</a:t>
            </a:r>
            <a:r>
              <a:rPr lang="en-US" altLang="zh-CN" b="1" kern="0" dirty="0">
                <a:latin typeface="微软雅黑" panose="020B0503020204020204" pitchFamily="34" charset="-122"/>
                <a:ea typeface="微软雅黑" panose="020B0503020204020204" pitchFamily="34" charset="-122"/>
              </a:rPr>
              <a:t>3</a:t>
            </a:r>
            <a:r>
              <a:rPr lang="zh-CN" altLang="en-US" b="1" kern="0" dirty="0">
                <a:latin typeface="微软雅黑" panose="020B0503020204020204" pitchFamily="34" charset="-122"/>
                <a:ea typeface="微软雅黑" panose="020B0503020204020204" pitchFamily="34" charset="-122"/>
              </a:rPr>
              <a:t>：基于语义的表格连接</a:t>
            </a:r>
            <a:endParaRPr lang="zh-CN" altLang="en-US" b="1" kern="0"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410528" y="1465337"/>
            <a:ext cx="4206240" cy="368300"/>
          </a:xfrm>
          <a:prstGeom prst="rect">
            <a:avLst/>
          </a:prstGeom>
          <a:noFill/>
        </p:spPr>
        <p:txBody>
          <a:bodyPr wrap="none" rtlCol="0">
            <a:spAutoFit/>
          </a:bodyPr>
          <a:p>
            <a:r>
              <a:rPr lang="en-US" altLang="zh-CN" b="1" dirty="0">
                <a:latin typeface="黑体" panose="02010609060101010101" pitchFamily="49" charset="-122"/>
                <a:ea typeface="黑体" panose="02010609060101010101" pitchFamily="49" charset="-122"/>
              </a:rPr>
              <a:t>①</a:t>
            </a:r>
            <a:r>
              <a:rPr lang="zh-CN" altLang="en-US" b="1" dirty="0">
                <a:latin typeface="黑体" panose="02010609060101010101" pitchFamily="49" charset="-122"/>
                <a:ea typeface="黑体" panose="02010609060101010101" pitchFamily="49" charset="-122"/>
              </a:rPr>
              <a:t> 提取每一列中所有属性</a:t>
            </a:r>
            <a:r>
              <a:rPr lang="zh-CN" altLang="en-US" b="1" dirty="0">
                <a:latin typeface="黑体" panose="02010609060101010101" pitchFamily="49" charset="-122"/>
                <a:ea typeface="黑体" panose="02010609060101010101" pitchFamily="49" charset="-122"/>
              </a:rPr>
              <a:t>值的</a:t>
            </a:r>
            <a:r>
              <a:rPr lang="zh-CN" altLang="en-US" b="1" dirty="0">
                <a:latin typeface="黑体" panose="02010609060101010101" pitchFamily="49" charset="-122"/>
                <a:ea typeface="黑体" panose="02010609060101010101" pitchFamily="49" charset="-122"/>
              </a:rPr>
              <a:t>代表列名</a:t>
            </a:r>
            <a:endParaRPr lang="zh-CN" altLang="en-US" b="1" dirty="0">
              <a:latin typeface="黑体" panose="02010609060101010101" pitchFamily="49" charset="-122"/>
              <a:ea typeface="黑体" panose="02010609060101010101" pitchFamily="49" charset="-122"/>
            </a:endParaRPr>
          </a:p>
        </p:txBody>
      </p:sp>
      <p:sp>
        <p:nvSpPr>
          <p:cNvPr id="41" name="文本框 40"/>
          <p:cNvSpPr txBox="1"/>
          <p:nvPr/>
        </p:nvSpPr>
        <p:spPr>
          <a:xfrm>
            <a:off x="410527" y="1809670"/>
            <a:ext cx="5125720" cy="368300"/>
          </a:xfrm>
          <a:prstGeom prst="rect">
            <a:avLst/>
          </a:prstGeom>
          <a:noFill/>
        </p:spPr>
        <p:txBody>
          <a:bodyPr wrap="none" rtlCol="0">
            <a:spAutoFit/>
          </a:bodyPr>
          <a:p>
            <a:r>
              <a:rPr lang="en-US" altLang="zh-CN" b="1" dirty="0">
                <a:latin typeface="黑体" panose="02010609060101010101" pitchFamily="49" charset="-122"/>
                <a:ea typeface="黑体" panose="02010609060101010101" pitchFamily="49" charset="-122"/>
              </a:rPr>
              <a:t>②</a:t>
            </a:r>
            <a:r>
              <a:rPr lang="zh-CN" altLang="en-US" b="1" dirty="0">
                <a:latin typeface="黑体" panose="02010609060101010101" pitchFamily="49" charset="-122"/>
                <a:ea typeface="黑体" panose="02010609060101010101" pitchFamily="49" charset="-122"/>
              </a:rPr>
              <a:t> 基于列名之间相似度计算，生成候选表的</a:t>
            </a:r>
            <a:r>
              <a:rPr lang="zh-CN" altLang="en-US" b="1" dirty="0">
                <a:latin typeface="黑体" panose="02010609060101010101" pitchFamily="49" charset="-122"/>
                <a:ea typeface="黑体" panose="02010609060101010101" pitchFamily="49" charset="-122"/>
              </a:rPr>
              <a:t>集合</a:t>
            </a:r>
            <a:endParaRPr lang="zh-CN" altLang="en-US" b="1" dirty="0">
              <a:latin typeface="黑体" panose="02010609060101010101" pitchFamily="49" charset="-122"/>
              <a:ea typeface="黑体" panose="02010609060101010101" pitchFamily="49" charset="-122"/>
            </a:endParaRPr>
          </a:p>
        </p:txBody>
      </p:sp>
      <p:sp>
        <p:nvSpPr>
          <p:cNvPr id="42" name="文本框 41"/>
          <p:cNvSpPr txBox="1"/>
          <p:nvPr/>
        </p:nvSpPr>
        <p:spPr>
          <a:xfrm>
            <a:off x="411162" y="2177970"/>
            <a:ext cx="6504940" cy="368300"/>
          </a:xfrm>
          <a:prstGeom prst="rect">
            <a:avLst/>
          </a:prstGeom>
          <a:noFill/>
        </p:spPr>
        <p:txBody>
          <a:bodyPr wrap="none" rtlCol="0">
            <a:spAutoFit/>
          </a:bodyPr>
          <a:p>
            <a:r>
              <a:rPr lang="zh-CN" altLang="en-US" b="1" dirty="0">
                <a:latin typeface="黑体" panose="02010609060101010101" pitchFamily="49" charset="-122"/>
                <a:ea typeface="黑体" panose="02010609060101010101" pitchFamily="49" charset="-122"/>
              </a:rPr>
              <a:t>③ 对于候选表</a:t>
            </a:r>
            <a:r>
              <a:rPr lang="zh-CN" altLang="en-US" b="1" dirty="0">
                <a:latin typeface="黑体" panose="02010609060101010101" pitchFamily="49" charset="-122"/>
                <a:ea typeface="黑体" panose="02010609060101010101" pitchFamily="49" charset="-122"/>
              </a:rPr>
              <a:t>，再对属性值之间的语义相似度进行计算，</a:t>
            </a:r>
            <a:r>
              <a:rPr lang="zh-CN" altLang="en-US" b="1" dirty="0">
                <a:latin typeface="黑体" panose="02010609060101010101" pitchFamily="49" charset="-122"/>
                <a:ea typeface="黑体" panose="02010609060101010101" pitchFamily="49" charset="-122"/>
              </a:rPr>
              <a:t>比较</a:t>
            </a:r>
            <a:endParaRPr lang="zh-CN" altLang="en-US" b="1" dirty="0">
              <a:latin typeface="黑体" panose="02010609060101010101" pitchFamily="49" charset="-122"/>
              <a:ea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32" name="灯片编号占位符 31"/>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28" name="矩形 27"/>
          <p:cNvSpPr/>
          <p:nvPr/>
        </p:nvSpPr>
        <p:spPr>
          <a:xfrm>
            <a:off x="449263" y="1196085"/>
            <a:ext cx="8083793" cy="1537970"/>
          </a:xfrm>
          <a:prstGeom prst="rect">
            <a:avLst/>
          </a:prstGeom>
        </p:spPr>
        <p:txBody>
          <a:bodyPr wrap="square">
            <a:spAutoFit/>
          </a:bodyPr>
          <a:lstStyle/>
          <a:p>
            <a:pPr>
              <a:lnSpc>
                <a:spcPct val="150000"/>
              </a:lnSpc>
              <a:spcAft>
                <a:spcPts val="1200"/>
              </a:spcAft>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问题定义：</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当前</a:t>
            </a:r>
            <a:r>
              <a:rPr lang="zh-CN" altLang="en-US" dirty="0">
                <a:latin typeface="微软雅黑" panose="020B0503020204020204" pitchFamily="34" charset="-122"/>
                <a:ea typeface="微软雅黑" panose="020B0503020204020204" pitchFamily="34" charset="-122"/>
              </a:rPr>
              <a:t>已有大规模表格</a:t>
            </a:r>
            <a:r>
              <a:rPr lang="zh-CN" altLang="en-US" dirty="0">
                <a:latin typeface="微软雅黑" panose="020B0503020204020204" pitchFamily="34" charset="-122"/>
                <a:ea typeface="微软雅黑" panose="020B0503020204020204" pitchFamily="34" charset="-122"/>
              </a:rPr>
              <a:t>数据集</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实现语义表格的相似性连接</a:t>
            </a:r>
            <a:endParaRPr lang="zh-CN" altLang="en-US" dirty="0">
              <a:latin typeface="微软雅黑" panose="020B0503020204020204" pitchFamily="34" charset="-122"/>
              <a:ea typeface="微软雅黑" panose="020B0503020204020204" pitchFamily="34" charset="-122"/>
            </a:endParaRPr>
          </a:p>
        </p:txBody>
      </p:sp>
      <p:sp>
        <p:nvSpPr>
          <p:cNvPr id="30" name="矩形 29"/>
          <p:cNvSpPr/>
          <p:nvPr/>
        </p:nvSpPr>
        <p:spPr>
          <a:xfrm>
            <a:off x="449263" y="3045117"/>
            <a:ext cx="8817120" cy="2630170"/>
          </a:xfrm>
          <a:prstGeom prst="rect">
            <a:avLst/>
          </a:prstGeom>
        </p:spPr>
        <p:txBody>
          <a:bodyPr wrap="square">
            <a:spAutoFit/>
          </a:bodyPr>
          <a:lstStyle/>
          <a:p>
            <a:pPr>
              <a:spcAft>
                <a:spcPts val="1200"/>
              </a:spcAft>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难点分析：</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solidFill>
                  <a:srgbClr val="FF0000"/>
                </a:solidFill>
                <a:latin typeface="微软雅黑" panose="020B0503020204020204" pitchFamily="34" charset="-122"/>
                <a:ea typeface="微软雅黑" panose="020B0503020204020204" pitchFamily="34" charset="-122"/>
              </a:rPr>
              <a:t>计算时间</a:t>
            </a:r>
            <a:r>
              <a:rPr lang="zh-CN" altLang="en-US" b="1" dirty="0">
                <a:solidFill>
                  <a:srgbClr val="FF0000"/>
                </a:solidFill>
                <a:latin typeface="微软雅黑" panose="020B0503020204020204" pitchFamily="34" charset="-122"/>
                <a:ea typeface="微软雅黑" panose="020B0503020204020204" pitchFamily="34" charset="-122"/>
              </a:rPr>
              <a:t>复杂度高</a:t>
            </a:r>
            <a:endParaRPr lang="en-US" altLang="zh-CN" b="1"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多表连接时，</a:t>
            </a:r>
            <a:r>
              <a:rPr lang="zh-CN" altLang="en-US" dirty="0">
                <a:latin typeface="微软雅黑" panose="020B0503020204020204" pitchFamily="34" charset="-122"/>
                <a:ea typeface="微软雅黑" panose="020B0503020204020204" pitchFamily="34" charset="-122"/>
              </a:rPr>
              <a:t>单元格属性之间</a:t>
            </a:r>
            <a:r>
              <a:rPr lang="zh-CN" altLang="en-US" dirty="0">
                <a:latin typeface="微软雅黑" panose="020B0503020204020204" pitchFamily="34" charset="-122"/>
                <a:ea typeface="微软雅黑" panose="020B0503020204020204" pitchFamily="34" charset="-122"/>
              </a:rPr>
              <a:t>相似度计算成本高</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b="1" dirty="0">
                <a:solidFill>
                  <a:srgbClr val="FF0000"/>
                </a:solidFill>
                <a:latin typeface="微软雅黑" panose="020B0503020204020204" pitchFamily="34" charset="-122"/>
                <a:ea typeface="微软雅黑" panose="020B0503020204020204" pitchFamily="34" charset="-122"/>
              </a:rPr>
              <a:t>索引没有考虑表语义信息</a:t>
            </a:r>
            <a:endParaRPr lang="en-US" altLang="zh-CN" b="1" dirty="0">
              <a:solidFill>
                <a:srgbClr val="FF0000"/>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建立索引可以快速定位表格数据，而表格的语义信息可以辅助表连接，避免无意义的连接。</a:t>
            </a:r>
            <a:endParaRPr lang="zh-CN" altLang="en-US" dirty="0">
              <a:latin typeface="微软雅黑" panose="020B0503020204020204" pitchFamily="34" charset="-122"/>
              <a:ea typeface="微软雅黑" panose="020B0503020204020204" pitchFamily="34" charset="-122"/>
            </a:endParaRPr>
          </a:p>
        </p:txBody>
      </p:sp>
      <p:sp>
        <p:nvSpPr>
          <p:cNvPr id="50" name="TextBox 19"/>
          <p:cNvSpPr txBox="1">
            <a:spLocks noChangeArrowheads="1"/>
          </p:cNvSpPr>
          <p:nvPr/>
        </p:nvSpPr>
        <p:spPr bwMode="auto">
          <a:xfrm>
            <a:off x="622300" y="142874"/>
            <a:ext cx="8582025" cy="521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800" b="1" dirty="0">
                <a:solidFill>
                  <a:schemeClr val="bg1"/>
                </a:solidFill>
                <a:latin typeface="微软雅黑" panose="020B0503020204020204" pitchFamily="34" charset="-122"/>
                <a:ea typeface="微软雅黑" panose="020B0503020204020204" pitchFamily="34" charset="-122"/>
                <a:sym typeface="+mn-ea"/>
              </a:rPr>
              <a:t>基于列索引的Web表格相似性连接机制</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16" name="TextBox 19"/>
          <p:cNvSpPr txBox="1">
            <a:spLocks noChangeArrowheads="1"/>
          </p:cNvSpPr>
          <p:nvPr/>
        </p:nvSpPr>
        <p:spPr bwMode="auto">
          <a:xfrm>
            <a:off x="622300" y="142874"/>
            <a:ext cx="8662544" cy="521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800" b="1" dirty="0">
                <a:solidFill>
                  <a:schemeClr val="bg1"/>
                </a:solidFill>
                <a:latin typeface="微软雅黑" panose="020B0503020204020204" pitchFamily="34" charset="-122"/>
                <a:ea typeface="微软雅黑" panose="020B0503020204020204" pitchFamily="34" charset="-122"/>
                <a:sym typeface="+mn-ea"/>
              </a:rPr>
              <a:t>基于列索引的Web表格相似性连接机制</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13" name="矩形 12"/>
          <p:cNvSpPr/>
          <p:nvPr/>
        </p:nvSpPr>
        <p:spPr>
          <a:xfrm>
            <a:off x="0" y="982980"/>
            <a:ext cx="3014345" cy="437515"/>
          </a:xfrm>
          <a:prstGeom prst="rect">
            <a:avLst/>
          </a:prstGeom>
        </p:spPr>
        <p:txBody>
          <a:bodyPr wrap="square">
            <a:spAutoFit/>
          </a:bodyPr>
          <a:lstStyle/>
          <a:p>
            <a:pPr marL="285750" lvl="0" indent="-285750" algn="just" fontAlgn="base">
              <a:lnSpc>
                <a:spcPct val="125000"/>
              </a:lnSpc>
              <a:spcBef>
                <a:spcPct val="0"/>
              </a:spcBef>
              <a:spcAft>
                <a:spcPct val="0"/>
              </a:spcAft>
              <a:buFont typeface="Wingdings" panose="05000000000000000000" pitchFamily="2" charset="2"/>
              <a:buChar char="Ø"/>
              <a:defRPr/>
            </a:pPr>
            <a:r>
              <a:rPr lang="zh-CN" altLang="en-US" b="1" kern="0" dirty="0">
                <a:latin typeface="微软雅黑" panose="020B0503020204020204" pitchFamily="34" charset="-122"/>
                <a:ea typeface="微软雅黑" panose="020B0503020204020204" pitchFamily="34" charset="-122"/>
              </a:rPr>
              <a:t>步骤</a:t>
            </a:r>
            <a:r>
              <a:rPr lang="en-US" altLang="zh-CN" b="1" kern="0" dirty="0">
                <a:latin typeface="微软雅黑" panose="020B0503020204020204" pitchFamily="34" charset="-122"/>
                <a:ea typeface="微软雅黑" panose="020B0503020204020204" pitchFamily="34" charset="-122"/>
              </a:rPr>
              <a:t>1</a:t>
            </a:r>
            <a:r>
              <a:rPr lang="zh-CN" altLang="en-US" b="1" kern="0" dirty="0">
                <a:latin typeface="微软雅黑" panose="020B0503020204020204" pitchFamily="34" charset="-122"/>
                <a:ea typeface="微软雅黑" panose="020B0503020204020204" pitchFamily="34" charset="-122"/>
              </a:rPr>
              <a:t>：索引设计与实现</a:t>
            </a:r>
            <a:endParaRPr lang="zh-CN" altLang="en-US" b="1" kern="0" dirty="0">
              <a:latin typeface="微软雅黑" panose="020B0503020204020204" pitchFamily="34" charset="-122"/>
              <a:ea typeface="微软雅黑" panose="020B0503020204020204" pitchFamily="34" charset="-122"/>
            </a:endParaRPr>
          </a:p>
        </p:txBody>
      </p:sp>
      <p:graphicFrame>
        <p:nvGraphicFramePr>
          <p:cNvPr id="76" name="表格 75"/>
          <p:cNvGraphicFramePr>
            <a:graphicFrameLocks noGrp="1"/>
          </p:cNvGraphicFramePr>
          <p:nvPr>
            <p:custDataLst>
              <p:tags r:id="rId1"/>
            </p:custDataLst>
          </p:nvPr>
        </p:nvGraphicFramePr>
        <p:xfrm>
          <a:off x="2753339" y="1601064"/>
          <a:ext cx="3704590" cy="2317750"/>
        </p:xfrm>
        <a:graphic>
          <a:graphicData uri="http://schemas.openxmlformats.org/drawingml/2006/table">
            <a:tbl>
              <a:tblPr>
                <a:tableStyleId>{5C22544A-7EE6-4342-B048-85BDC9FD1C3A}</a:tableStyleId>
              </a:tblPr>
              <a:tblGrid>
                <a:gridCol w="1069200"/>
                <a:gridCol w="892810"/>
                <a:gridCol w="871210"/>
                <a:gridCol w="871200"/>
              </a:tblGrid>
              <a:tr h="289721">
                <a:tc>
                  <a:txBody>
                    <a:bodyPr/>
                    <a:p>
                      <a:pPr algn="ctr" fontAlgn="b"/>
                      <a:r>
                        <a:rPr lang="zh-CN" altLang="en-US" sz="1100" u="none" strike="noStrike" kern="1200" dirty="0">
                          <a:solidFill>
                            <a:schemeClr val="dk1"/>
                          </a:solidFill>
                          <a:effectLst/>
                          <a:latin typeface="+mn-lt"/>
                          <a:ea typeface="+mn-ea"/>
                          <a:cs typeface="+mn-cs"/>
                        </a:rPr>
                        <a:t>名字</a:t>
                      </a:r>
                      <a:endParaRPr lang="zh-CN" altLang="en-US" sz="1100" u="none" strike="noStrike" kern="1200" dirty="0">
                        <a:solidFill>
                          <a:schemeClr val="dk1"/>
                        </a:solidFill>
                        <a:effectLst/>
                        <a:latin typeface="+mn-lt"/>
                        <a:ea typeface="+mn-ea"/>
                        <a:cs typeface="+mn-cs"/>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fontAlgn="b"/>
                      <a:r>
                        <a:rPr lang="zh-CN" altLang="en-US" sz="1100" u="none" strike="noStrike" kern="1200" dirty="0">
                          <a:solidFill>
                            <a:schemeClr val="dk1"/>
                          </a:solidFill>
                          <a:effectLst/>
                          <a:latin typeface="+mn-lt"/>
                          <a:ea typeface="+mn-ea"/>
                          <a:cs typeface="+mn-cs"/>
                        </a:rPr>
                        <a:t>别名</a:t>
                      </a:r>
                      <a:endParaRPr lang="zh-CN" altLang="en-US" sz="1100" u="none" strike="noStrike" kern="1200" dirty="0">
                        <a:solidFill>
                          <a:schemeClr val="dk1"/>
                        </a:solidFill>
                        <a:effectLst/>
                        <a:latin typeface="+mn-lt"/>
                        <a:ea typeface="+mn-ea"/>
                        <a:cs typeface="+mn-cs"/>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fontAlgn="b"/>
                      <a:r>
                        <a:rPr lang="zh-CN" altLang="en-US" sz="1100" u="none" strike="noStrike" kern="1200" dirty="0">
                          <a:solidFill>
                            <a:schemeClr val="dk1"/>
                          </a:solidFill>
                          <a:effectLst/>
                          <a:latin typeface="+mn-lt"/>
                          <a:ea typeface="+mn-ea"/>
                          <a:cs typeface="+mn-cs"/>
                        </a:rPr>
                        <a:t>球队</a:t>
                      </a:r>
                      <a:endParaRPr lang="zh-CN" altLang="en-US" sz="1100" u="none" strike="noStrike" kern="1200" dirty="0">
                        <a:solidFill>
                          <a:schemeClr val="dk1"/>
                        </a:solidFill>
                        <a:effectLst/>
                        <a:latin typeface="+mn-lt"/>
                        <a:ea typeface="+mn-ea"/>
                        <a:cs typeface="+mn-cs"/>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fontAlgn="b"/>
                      <a:r>
                        <a:rPr lang="zh-CN" altLang="en-US" sz="1100" u="none" strike="noStrike" kern="1200" dirty="0">
                          <a:solidFill>
                            <a:schemeClr val="dk1"/>
                          </a:solidFill>
                          <a:effectLst/>
                          <a:latin typeface="+mn-lt"/>
                          <a:ea typeface="+mn-ea"/>
                          <a:cs typeface="+mn-cs"/>
                        </a:rPr>
                        <a:t>位置</a:t>
                      </a:r>
                      <a:endParaRPr lang="zh-CN" altLang="en-US" sz="1100" u="none" strike="noStrike" kern="1200" dirty="0">
                        <a:solidFill>
                          <a:schemeClr val="dk1"/>
                        </a:solidFill>
                        <a:effectLst/>
                        <a:latin typeface="+mn-lt"/>
                        <a:ea typeface="+mn-ea"/>
                        <a:cs typeface="+mn-cs"/>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89721">
                <a:tc>
                  <a:txBody>
                    <a:bodyPr/>
                    <a:p>
                      <a:pPr algn="ctr" fontAlgn="b"/>
                      <a:r>
                        <a:rPr lang="zh-CN" altLang="en-US" sz="1000" u="none" strike="noStrike" dirty="0">
                          <a:effectLst/>
                        </a:rPr>
                        <a:t>韦斯特</a:t>
                      </a:r>
                      <a:endParaRPr lang="zh-CN" altLang="en-US" sz="1000" b="0" i="0" u="none" strike="noStrike" dirty="0">
                        <a:solidFill>
                          <a:srgbClr val="000000"/>
                        </a:solidFill>
                        <a:effectLst/>
                        <a:latin typeface="黑体-简 细体" pitchFamily="2" charset="-128"/>
                        <a:ea typeface="黑体-简 细体" pitchFamily="2" charset="-128"/>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fontAlgn="b"/>
                      <a:r>
                        <a:rPr lang="zh-CN" altLang="en-US" sz="1000" u="none" strike="noStrike" dirty="0">
                          <a:effectLst/>
                        </a:rPr>
                        <a:t>教父</a:t>
                      </a:r>
                      <a:endParaRPr lang="zh-CN" altLang="en-US" sz="1000" b="0" i="0" u="none" strike="noStrike" dirty="0">
                        <a:solidFill>
                          <a:srgbClr val="000000"/>
                        </a:solidFill>
                        <a:effectLst/>
                        <a:latin typeface="黑体-简 细体" pitchFamily="2" charset="-128"/>
                        <a:ea typeface="黑体-简 细体" pitchFamily="2" charset="-128"/>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fontAlgn="b"/>
                      <a:endParaRPr lang="zh-CN" altLang="en-US" sz="1000" b="0" i="0" u="none" strike="noStrike" dirty="0">
                        <a:solidFill>
                          <a:srgbClr val="000000"/>
                        </a:solidFill>
                        <a:effectLst/>
                        <a:latin typeface="黑体-简 细体" pitchFamily="2" charset="-128"/>
                        <a:ea typeface="黑体-简 细体" pitchFamily="2" charset="-128"/>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fontAlgn="b"/>
                      <a:r>
                        <a:rPr lang="zh-CN" altLang="en-US" sz="1000" u="none" strike="noStrike" dirty="0">
                          <a:effectLst/>
                        </a:rPr>
                        <a:t>得分后卫</a:t>
                      </a:r>
                      <a:endParaRPr lang="zh-CN" altLang="en-US" sz="1000" b="0" i="0" u="none" strike="noStrike" dirty="0">
                        <a:solidFill>
                          <a:srgbClr val="000000"/>
                        </a:solidFill>
                        <a:effectLst/>
                        <a:latin typeface="黑体-简 细体" pitchFamily="2" charset="-128"/>
                        <a:ea typeface="黑体-简 细体" pitchFamily="2" charset="-128"/>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89721">
                <a:tc>
                  <a:txBody>
                    <a:bodyPr/>
                    <a:p>
                      <a:pPr algn="ctr" fontAlgn="b"/>
                      <a:r>
                        <a:rPr lang="zh-CN" altLang="en-US" sz="1000" u="none" strike="noStrike" dirty="0">
                          <a:effectLst/>
                        </a:rPr>
                        <a:t> 巴里</a:t>
                      </a:r>
                      <a:endParaRPr lang="zh-CN" altLang="en-US" sz="1000" b="0" i="0" u="none" strike="noStrike" dirty="0">
                        <a:solidFill>
                          <a:srgbClr val="000000"/>
                        </a:solidFill>
                        <a:effectLst/>
                        <a:latin typeface="黑体-简 细体" pitchFamily="2" charset="-128"/>
                        <a:ea typeface="黑体-简 细体" pitchFamily="2" charset="-128"/>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fontAlgn="b"/>
                      <a:endParaRPr lang="zh-CN" altLang="en-US" sz="1000" b="0" i="0" u="none" strike="noStrike" dirty="0">
                        <a:solidFill>
                          <a:srgbClr val="000000"/>
                        </a:solidFill>
                        <a:effectLst/>
                        <a:latin typeface="黑体-简 细体" pitchFamily="2" charset="-128"/>
                        <a:ea typeface="黑体-简 细体" pitchFamily="2" charset="-128"/>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fontAlgn="b"/>
                      <a:r>
                        <a:rPr lang="zh-CN" altLang="en-US" sz="1000" u="none" strike="noStrike" dirty="0">
                          <a:effectLst/>
                        </a:rPr>
                        <a:t>勇士</a:t>
                      </a:r>
                      <a:endParaRPr lang="zh-CN" altLang="en-US" sz="1000" b="0" i="0" u="none" strike="noStrike" dirty="0">
                        <a:solidFill>
                          <a:srgbClr val="000000"/>
                        </a:solidFill>
                        <a:effectLst/>
                        <a:latin typeface="黑体-简 细体" pitchFamily="2" charset="-128"/>
                        <a:ea typeface="黑体-简 细体" pitchFamily="2" charset="-128"/>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fontAlgn="b"/>
                      <a:r>
                        <a:rPr lang="zh-CN" altLang="en-US" sz="1000" u="none" strike="noStrike" dirty="0">
                          <a:effectLst/>
                        </a:rPr>
                        <a:t>得分后卫</a:t>
                      </a:r>
                      <a:endParaRPr lang="zh-CN" altLang="en-US" sz="1000" b="0" i="0" u="none" strike="noStrike" dirty="0">
                        <a:solidFill>
                          <a:srgbClr val="000000"/>
                        </a:solidFill>
                        <a:effectLst/>
                        <a:latin typeface="黑体-简 细体" pitchFamily="2" charset="-128"/>
                        <a:ea typeface="黑体-简 细体" pitchFamily="2" charset="-128"/>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89721">
                <a:tc>
                  <a:txBody>
                    <a:bodyPr/>
                    <a:p>
                      <a:pPr algn="ctr" fontAlgn="b"/>
                      <a:r>
                        <a:rPr lang="zh-CN" altLang="en-US" sz="1000" u="none" strike="noStrike" dirty="0">
                          <a:effectLst/>
                        </a:rPr>
                        <a:t>乔丹</a:t>
                      </a:r>
                      <a:endParaRPr lang="zh-CN" altLang="en-US" sz="1000" b="0" i="0" u="none" strike="noStrike" dirty="0">
                        <a:solidFill>
                          <a:srgbClr val="000000"/>
                        </a:solidFill>
                        <a:effectLst/>
                        <a:latin typeface="黑体-简 细体" pitchFamily="2" charset="-128"/>
                        <a:ea typeface="黑体-简 细体" pitchFamily="2" charset="-128"/>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fontAlgn="b"/>
                      <a:r>
                        <a:rPr lang="zh-CN" altLang="en-US" sz="1000" u="none" strike="noStrike" dirty="0">
                          <a:effectLst/>
                        </a:rPr>
                        <a:t>飞人</a:t>
                      </a:r>
                      <a:endParaRPr lang="zh-CN" altLang="en-US" sz="1000" b="0" i="0" u="none" strike="noStrike" dirty="0">
                        <a:solidFill>
                          <a:srgbClr val="000000"/>
                        </a:solidFill>
                        <a:effectLst/>
                        <a:latin typeface="黑体-简 细体" pitchFamily="2" charset="-128"/>
                        <a:ea typeface="黑体-简 细体" pitchFamily="2" charset="-128"/>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fontAlgn="b"/>
                      <a:r>
                        <a:rPr lang="zh-CN" altLang="en-US" sz="1000" u="none" strike="noStrike" dirty="0">
                          <a:effectLst/>
                        </a:rPr>
                        <a:t>公牛</a:t>
                      </a:r>
                      <a:endParaRPr lang="zh-CN" altLang="en-US" sz="1000" b="0" i="0" u="none" strike="noStrike" dirty="0">
                        <a:solidFill>
                          <a:srgbClr val="000000"/>
                        </a:solidFill>
                        <a:effectLst/>
                        <a:latin typeface="黑体-简 细体" pitchFamily="2" charset="-128"/>
                        <a:ea typeface="黑体-简 细体" pitchFamily="2" charset="-128"/>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fontAlgn="b"/>
                      <a:endParaRPr lang="zh-CN" altLang="en-US" sz="1000" b="0" i="0" u="none" strike="noStrike" dirty="0">
                        <a:solidFill>
                          <a:srgbClr val="000000"/>
                        </a:solidFill>
                        <a:effectLst/>
                        <a:latin typeface="黑体-简 细体" pitchFamily="2" charset="-128"/>
                        <a:ea typeface="黑体-简 细体" pitchFamily="2" charset="-128"/>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89721">
                <a:tc>
                  <a:txBody>
                    <a:bodyPr/>
                    <a:p>
                      <a:pPr algn="ctr" fontAlgn="b"/>
                      <a:r>
                        <a:rPr lang="zh-CN" altLang="en-US" sz="1000" u="none" strike="noStrike" dirty="0">
                          <a:effectLst/>
                        </a:rPr>
                        <a:t> 丹尼斯</a:t>
                      </a:r>
                      <a:r>
                        <a:rPr lang="en-US" altLang="zh-CN" sz="1000" u="none" strike="noStrike" dirty="0">
                          <a:effectLst/>
                        </a:rPr>
                        <a:t>·</a:t>
                      </a:r>
                      <a:r>
                        <a:rPr lang="zh-CN" altLang="en-US" sz="1000" u="none" strike="noStrike" dirty="0">
                          <a:effectLst/>
                        </a:rPr>
                        <a:t>约翰逊</a:t>
                      </a:r>
                      <a:endParaRPr lang="zh-CN" altLang="en-US" sz="1000" b="0" i="0" u="none" strike="noStrike" dirty="0">
                        <a:solidFill>
                          <a:srgbClr val="000000"/>
                        </a:solidFill>
                        <a:effectLst/>
                        <a:latin typeface="黑体-简 细体" pitchFamily="2" charset="-128"/>
                        <a:ea typeface="黑体-简 细体" pitchFamily="2" charset="-128"/>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fontAlgn="b"/>
                      <a:r>
                        <a:rPr lang="en-US" sz="1000" u="none" strike="noStrike" dirty="0">
                          <a:effectLst/>
                        </a:rPr>
                        <a:t>DJ</a:t>
                      </a:r>
                      <a:endParaRPr lang="en-US" sz="1000" b="0" i="0" u="none" strike="noStrike" dirty="0">
                        <a:solidFill>
                          <a:srgbClr val="000000"/>
                        </a:solidFill>
                        <a:effectLst/>
                        <a:latin typeface="黑体-简 细体" pitchFamily="2" charset="-128"/>
                        <a:ea typeface="黑体-简 细体" pitchFamily="2" charset="-128"/>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fontAlgn="b"/>
                      <a:endParaRPr lang="zh-CN" altLang="en-US" sz="1000" b="0" i="0" u="none" strike="noStrike" dirty="0">
                        <a:solidFill>
                          <a:srgbClr val="000000"/>
                        </a:solidFill>
                        <a:effectLst/>
                        <a:latin typeface="黑体-简 细体" pitchFamily="2" charset="-128"/>
                        <a:ea typeface="黑体-简 细体" pitchFamily="2" charset="-128"/>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fontAlgn="b"/>
                      <a:r>
                        <a:rPr lang="zh-CN" altLang="en-US" sz="1000" u="none" strike="noStrike" dirty="0">
                          <a:effectLst/>
                        </a:rPr>
                        <a:t>组织后卫</a:t>
                      </a:r>
                      <a:endParaRPr lang="zh-CN" altLang="en-US" sz="1000" b="0" i="0" u="none" strike="noStrike" dirty="0">
                        <a:solidFill>
                          <a:srgbClr val="000000"/>
                        </a:solidFill>
                        <a:effectLst/>
                        <a:latin typeface="黑体-简 细体" pitchFamily="2" charset="-128"/>
                        <a:ea typeface="黑体-简 细体" pitchFamily="2" charset="-128"/>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89721">
                <a:tc>
                  <a:txBody>
                    <a:bodyPr/>
                    <a:p>
                      <a:pPr algn="ctr" fontAlgn="b"/>
                      <a:r>
                        <a:rPr lang="zh-CN" altLang="en-US" sz="1000" u="none" strike="noStrike" dirty="0">
                          <a:effectLst/>
                        </a:rPr>
                        <a:t>张伯伦</a:t>
                      </a:r>
                      <a:endParaRPr lang="zh-CN" altLang="en-US" sz="1000" b="0" i="0" u="none" strike="noStrike" dirty="0">
                        <a:solidFill>
                          <a:srgbClr val="000000"/>
                        </a:solidFill>
                        <a:effectLst/>
                        <a:latin typeface="黑体-简 细体" pitchFamily="2" charset="-128"/>
                        <a:ea typeface="黑体-简 细体" pitchFamily="2" charset="-128"/>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fontAlgn="b"/>
                      <a:r>
                        <a:rPr lang="zh-CN" altLang="en-US" sz="1000" u="none" strike="noStrike" dirty="0">
                          <a:effectLst/>
                        </a:rPr>
                        <a:t>篮球皇帝</a:t>
                      </a:r>
                      <a:endParaRPr lang="zh-CN" altLang="en-US" sz="1000" b="0" i="0" u="none" strike="noStrike" dirty="0">
                        <a:solidFill>
                          <a:srgbClr val="000000"/>
                        </a:solidFill>
                        <a:effectLst/>
                        <a:latin typeface="黑体-简 细体" pitchFamily="2" charset="-128"/>
                        <a:ea typeface="黑体-简 细体" pitchFamily="2" charset="-128"/>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fontAlgn="b"/>
                      <a:r>
                        <a:rPr lang="zh-CN" altLang="en-US" sz="1000" b="0" i="0" u="none" strike="noStrike" dirty="0">
                          <a:solidFill>
                            <a:srgbClr val="000000"/>
                          </a:solidFill>
                          <a:effectLst/>
                          <a:latin typeface="黑体-简 细体" pitchFamily="2" charset="-128"/>
                          <a:ea typeface="黑体-简 细体" pitchFamily="2" charset="-128"/>
                        </a:rPr>
                        <a:t>火箭</a:t>
                      </a:r>
                      <a:endParaRPr lang="zh-CN" altLang="en-US" sz="1000" b="0" i="0" u="none" strike="noStrike" dirty="0">
                        <a:solidFill>
                          <a:srgbClr val="000000"/>
                        </a:solidFill>
                        <a:effectLst/>
                        <a:latin typeface="黑体-简 细体" pitchFamily="2" charset="-128"/>
                        <a:ea typeface="黑体-简 细体" pitchFamily="2" charset="-128"/>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fontAlgn="b"/>
                      <a:r>
                        <a:rPr lang="zh-CN" altLang="en-US" sz="1000" u="none" strike="noStrike" dirty="0">
                          <a:effectLst/>
                        </a:rPr>
                        <a:t>中锋</a:t>
                      </a:r>
                      <a:endParaRPr lang="zh-CN" altLang="en-US" sz="1000" b="0" i="0" u="none" strike="noStrike" dirty="0">
                        <a:solidFill>
                          <a:srgbClr val="000000"/>
                        </a:solidFill>
                        <a:effectLst/>
                        <a:latin typeface="黑体-简 细体" pitchFamily="2" charset="-128"/>
                        <a:ea typeface="黑体-简 细体" pitchFamily="2" charset="-128"/>
                      </a:endParaRPr>
                    </a:p>
                  </a:txBody>
                  <a:tcPr marL="5785" marR="5785" marT="57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3" name="矩形 92"/>
          <p:cNvSpPr/>
          <p:nvPr/>
        </p:nvSpPr>
        <p:spPr>
          <a:xfrm>
            <a:off x="2753360" y="1893570"/>
            <a:ext cx="3705225" cy="282575"/>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3827145" y="1610995"/>
            <a:ext cx="896620" cy="1727835"/>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5" name="直接箭头连接符 94"/>
          <p:cNvCxnSpPr/>
          <p:nvPr/>
        </p:nvCxnSpPr>
        <p:spPr>
          <a:xfrm>
            <a:off x="6499225" y="2027555"/>
            <a:ext cx="321945" cy="5080"/>
          </a:xfrm>
          <a:prstGeom prst="straightConnector1">
            <a:avLst/>
          </a:prstGeom>
          <a:ln w="28575" cmpd="sng">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6" name="文本框 95"/>
          <p:cNvSpPr txBox="1"/>
          <p:nvPr/>
        </p:nvSpPr>
        <p:spPr>
          <a:xfrm>
            <a:off x="6882130" y="1743075"/>
            <a:ext cx="2080260" cy="583565"/>
          </a:xfrm>
          <a:prstGeom prst="rect">
            <a:avLst/>
          </a:prstGeom>
          <a:noFill/>
          <a:ln>
            <a:solidFill>
              <a:srgbClr val="FF0000"/>
            </a:solidFill>
          </a:ln>
        </p:spPr>
        <p:txBody>
          <a:bodyPr wrap="square" rtlCol="0">
            <a:spAutoFit/>
          </a:bodyPr>
          <a:p>
            <a:r>
              <a:rPr lang="zh-CN" altLang="en-US" sz="1600"/>
              <a:t>对同一事物多方面、不同性质的描述</a:t>
            </a:r>
            <a:endParaRPr lang="zh-CN" altLang="en-US" sz="1600"/>
          </a:p>
        </p:txBody>
      </p:sp>
      <p:cxnSp>
        <p:nvCxnSpPr>
          <p:cNvPr id="97" name="肘形连接符 96"/>
          <p:cNvCxnSpPr>
            <a:stCxn id="94" idx="0"/>
          </p:cNvCxnSpPr>
          <p:nvPr/>
        </p:nvCxnSpPr>
        <p:spPr>
          <a:xfrm rot="16200000">
            <a:off x="5408930" y="165100"/>
            <a:ext cx="312420" cy="2579370"/>
          </a:xfrm>
          <a:prstGeom prst="bentConnector2">
            <a:avLst/>
          </a:prstGeom>
          <a:ln w="28575" cmpd="sng">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6854825" y="1017270"/>
            <a:ext cx="2107565" cy="583565"/>
          </a:xfrm>
          <a:prstGeom prst="rect">
            <a:avLst/>
          </a:prstGeom>
          <a:noFill/>
          <a:ln>
            <a:solidFill>
              <a:srgbClr val="FF0000"/>
            </a:solidFill>
          </a:ln>
        </p:spPr>
        <p:txBody>
          <a:bodyPr wrap="square" rtlCol="0">
            <a:spAutoFit/>
          </a:bodyPr>
          <a:p>
            <a:r>
              <a:rPr lang="zh-CN" altLang="en-US" sz="1600"/>
              <a:t>相同类型或同一属性的内容</a:t>
            </a:r>
            <a:endParaRPr lang="zh-CN" altLang="en-US" sz="1600"/>
          </a:p>
        </p:txBody>
      </p:sp>
      <p:sp>
        <p:nvSpPr>
          <p:cNvPr id="340" name="文本框 339"/>
          <p:cNvSpPr txBox="1"/>
          <p:nvPr/>
        </p:nvSpPr>
        <p:spPr>
          <a:xfrm>
            <a:off x="-317" y="1600592"/>
            <a:ext cx="2368550" cy="922020"/>
          </a:xfrm>
          <a:prstGeom prst="rect">
            <a:avLst/>
          </a:prstGeom>
          <a:noFill/>
        </p:spPr>
        <p:txBody>
          <a:bodyPr wrap="none" rtlCol="0">
            <a:spAutoFit/>
          </a:bodyPr>
          <a:p>
            <a:r>
              <a:rPr lang="en-US" altLang="zh-CN" b="1" dirty="0">
                <a:latin typeface="黑体" panose="02010609060101010101" pitchFamily="49" charset="-122"/>
                <a:ea typeface="黑体" panose="02010609060101010101" pitchFamily="49" charset="-122"/>
              </a:rPr>
              <a:t>①</a:t>
            </a:r>
            <a:r>
              <a:rPr lang="zh-CN" altLang="en-US" b="1" dirty="0">
                <a:latin typeface="黑体" panose="02010609060101010101" pitchFamily="49" charset="-122"/>
                <a:ea typeface="黑体" panose="02010609060101010101" pitchFamily="49" charset="-122"/>
              </a:rPr>
              <a:t> 通过比较列名代替</a:t>
            </a:r>
            <a:endParaRPr lang="zh-CN" altLang="en-US" b="1"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   列与</a:t>
            </a:r>
            <a:r>
              <a:rPr lang="zh-CN" altLang="en-US" b="1" dirty="0">
                <a:latin typeface="黑体" panose="02010609060101010101" pitchFamily="49" charset="-122"/>
                <a:ea typeface="黑体" panose="02010609060101010101" pitchFamily="49" charset="-122"/>
              </a:rPr>
              <a:t>列之间属性值</a:t>
            </a:r>
            <a:endParaRPr lang="zh-CN" altLang="en-US" b="1"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   相互</a:t>
            </a:r>
            <a:r>
              <a:rPr lang="zh-CN" altLang="en-US" b="1" dirty="0">
                <a:latin typeface="黑体" panose="02010609060101010101" pitchFamily="49" charset="-122"/>
                <a:ea typeface="黑体" panose="02010609060101010101" pitchFamily="49" charset="-122"/>
              </a:rPr>
              <a:t>比较</a:t>
            </a:r>
            <a:endParaRPr lang="zh-CN" altLang="en-US" b="1" dirty="0">
              <a:latin typeface="黑体" panose="02010609060101010101" pitchFamily="49" charset="-122"/>
              <a:ea typeface="黑体" panose="02010609060101010101" pitchFamily="49" charset="-122"/>
            </a:endParaRPr>
          </a:p>
        </p:txBody>
      </p:sp>
      <p:sp>
        <p:nvSpPr>
          <p:cNvPr id="181" name="文本框 180"/>
          <p:cNvSpPr txBox="1"/>
          <p:nvPr/>
        </p:nvSpPr>
        <p:spPr>
          <a:xfrm>
            <a:off x="317" y="2482770"/>
            <a:ext cx="2137410" cy="645160"/>
          </a:xfrm>
          <a:prstGeom prst="rect">
            <a:avLst/>
          </a:prstGeom>
          <a:noFill/>
        </p:spPr>
        <p:txBody>
          <a:bodyPr wrap="none" rtlCol="0">
            <a:spAutoFit/>
          </a:bodyPr>
          <a:p>
            <a:r>
              <a:rPr lang="en-US" altLang="zh-CN" b="1" dirty="0">
                <a:latin typeface="黑体" panose="02010609060101010101" pitchFamily="49" charset="-122"/>
                <a:ea typeface="黑体" panose="02010609060101010101" pitchFamily="49" charset="-122"/>
              </a:rPr>
              <a:t>②</a:t>
            </a:r>
            <a:r>
              <a:rPr lang="zh-CN" altLang="en-US" b="1" dirty="0">
                <a:latin typeface="黑体" panose="02010609060101010101" pitchFamily="49" charset="-122"/>
                <a:ea typeface="黑体" panose="02010609060101010101" pitchFamily="49" charset="-122"/>
              </a:rPr>
              <a:t> 索引中</a:t>
            </a:r>
            <a:r>
              <a:rPr lang="zh-CN" altLang="en-US" b="1" dirty="0">
                <a:latin typeface="黑体" panose="02010609060101010101" pitchFamily="49" charset="-122"/>
                <a:ea typeface="黑体" panose="02010609060101010101" pitchFamily="49" charset="-122"/>
              </a:rPr>
              <a:t>加入</a:t>
            </a:r>
            <a:r>
              <a:rPr lang="zh-CN" altLang="en-US" b="1" dirty="0">
                <a:latin typeface="黑体" panose="02010609060101010101" pitchFamily="49" charset="-122"/>
                <a:ea typeface="黑体" panose="02010609060101010101" pitchFamily="49" charset="-122"/>
              </a:rPr>
              <a:t>表格</a:t>
            </a:r>
            <a:endParaRPr lang="zh-CN" altLang="en-US" b="1"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   语义</a:t>
            </a:r>
            <a:r>
              <a:rPr lang="zh-CN" altLang="en-US" b="1" dirty="0">
                <a:latin typeface="黑体" panose="02010609060101010101" pitchFamily="49" charset="-122"/>
                <a:ea typeface="黑体" panose="02010609060101010101" pitchFamily="49" charset="-122"/>
              </a:rPr>
              <a:t>信息</a:t>
            </a:r>
            <a:endParaRPr lang="zh-CN" altLang="en-US" b="1" dirty="0">
              <a:latin typeface="黑体" panose="02010609060101010101" pitchFamily="49" charset="-122"/>
              <a:ea typeface="黑体" panose="02010609060101010101" pitchFamily="49" charset="-122"/>
            </a:endParaRPr>
          </a:p>
        </p:txBody>
      </p:sp>
      <p:pic>
        <p:nvPicPr>
          <p:cNvPr id="60" name="图片 59"/>
          <p:cNvPicPr>
            <a:picLocks noChangeAspect="1"/>
          </p:cNvPicPr>
          <p:nvPr/>
        </p:nvPicPr>
        <p:blipFill>
          <a:blip r:embed="rId2"/>
          <a:stretch>
            <a:fillRect/>
          </a:stretch>
        </p:blipFill>
        <p:spPr>
          <a:xfrm>
            <a:off x="403225" y="3502660"/>
            <a:ext cx="8337550" cy="25692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blinds(horizontal)">
                                      <p:cBhvr>
                                        <p:cTn id="7" dur="500"/>
                                        <p:tgtEl>
                                          <p:spTgt spid="7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3"/>
                                        </p:tgtEl>
                                        <p:attrNameLst>
                                          <p:attrName>style.visibility</p:attrName>
                                        </p:attrNameLst>
                                      </p:cBhvr>
                                      <p:to>
                                        <p:strVal val="visible"/>
                                      </p:to>
                                    </p:set>
                                    <p:animEffect transition="in" filter="wipe(left)">
                                      <p:cBhvr>
                                        <p:cTn id="11" dur="500"/>
                                        <p:tgtEl>
                                          <p:spTgt spid="9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Effect transition="in" filter="wipe(down)">
                                      <p:cBhvr>
                                        <p:cTn id="15" dur="500"/>
                                        <p:tgtEl>
                                          <p:spTgt spid="9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500"/>
                                        <p:tgtEl>
                                          <p:spTgt spid="9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wipe(left)">
                                      <p:cBhvr>
                                        <p:cTn id="23" dur="500"/>
                                        <p:tgtEl>
                                          <p:spTgt spid="96"/>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wipe(down)">
                                      <p:cBhvr>
                                        <p:cTn id="27" dur="500"/>
                                        <p:tgtEl>
                                          <p:spTgt spid="9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wipe(left)">
                                      <p:cBhvr>
                                        <p:cTn id="31" dur="500"/>
                                        <p:tgtEl>
                                          <p:spTgt spid="98"/>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40"/>
                                        </p:tgtEl>
                                        <p:attrNameLst>
                                          <p:attrName>style.visibility</p:attrName>
                                        </p:attrNameLst>
                                      </p:cBhvr>
                                      <p:to>
                                        <p:strVal val="visible"/>
                                      </p:to>
                                    </p:set>
                                    <p:animEffect transition="in" filter="wipe(left)">
                                      <p:cBhvr>
                                        <p:cTn id="35" dur="500"/>
                                        <p:tgtEl>
                                          <p:spTgt spid="340"/>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81"/>
                                        </p:tgtEl>
                                        <p:attrNameLst>
                                          <p:attrName>style.visibility</p:attrName>
                                        </p:attrNameLst>
                                      </p:cBhvr>
                                      <p:to>
                                        <p:strVal val="visible"/>
                                      </p:to>
                                    </p:set>
                                    <p:animEffect transition="in" filter="wipe(left)">
                                      <p:cBhvr>
                                        <p:cTn id="39" dur="500"/>
                                        <p:tgtEl>
                                          <p:spTgt spid="181"/>
                                        </p:tgtEl>
                                      </p:cBhvr>
                                    </p:animEffect>
                                  </p:childTnLst>
                                </p:cTn>
                              </p:par>
                            </p:childTnLst>
                          </p:cTn>
                        </p:par>
                        <p:par>
                          <p:cTn id="40" fill="hold">
                            <p:stCondLst>
                              <p:cond delay="4500"/>
                            </p:stCondLst>
                            <p:childTnLst>
                              <p:par>
                                <p:cTn id="41" presetID="22" presetClass="entr" presetSubtype="4" fill="hold" nodeType="after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wipe(down)">
                                      <p:cBhvr>
                                        <p:cTn id="4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bldLvl="0" animBg="1"/>
      <p:bldP spid="94" grpId="0" bldLvl="0" animBg="1"/>
      <p:bldP spid="96" grpId="0" bldLvl="0" animBg="1"/>
      <p:bldP spid="98" grpId="0" bldLvl="0" animBg="1"/>
      <p:bldP spid="340" grpId="0"/>
      <p:bldP spid="18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4"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5"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灯片编号占位符 5"/>
          <p:cNvSpPr>
            <a:spLocks noGrp="1"/>
          </p:cNvSpPr>
          <p:nvPr>
            <p:ph type="sldNum" sz="quarter" idx="12"/>
          </p:nvPr>
        </p:nvSpPr>
        <p:spPr/>
        <p:txBody>
          <a:bodyPr/>
          <a:lstStyle/>
          <a:p>
            <a:fld id="{94B6E62B-4DEC-4954-AD3A-658470571C9E}" type="slidenum">
              <a:rPr lang="zh-CN" altLang="en-US" smtClean="0"/>
            </a:fld>
            <a:endParaRPr lang="zh-CN" altLang="en-US" dirty="0"/>
          </a:p>
        </p:txBody>
      </p:sp>
      <p:sp>
        <p:nvSpPr>
          <p:cNvPr id="7" name="TextBox 19"/>
          <p:cNvSpPr txBox="1">
            <a:spLocks noChangeArrowheads="1"/>
          </p:cNvSpPr>
          <p:nvPr/>
        </p:nvSpPr>
        <p:spPr bwMode="auto">
          <a:xfrm>
            <a:off x="622300" y="142874"/>
            <a:ext cx="8612114" cy="521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800" b="1" dirty="0">
                <a:solidFill>
                  <a:schemeClr val="bg1"/>
                </a:solidFill>
                <a:latin typeface="微软雅黑" panose="020B0503020204020204" pitchFamily="34" charset="-122"/>
                <a:ea typeface="微软雅黑" panose="020B0503020204020204" pitchFamily="34" charset="-122"/>
                <a:sym typeface="+mn-ea"/>
              </a:rPr>
              <a:t>基于列索引的Web表格相似性连接机制</a:t>
            </a:r>
            <a:endPar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矩形 13"/>
          <p:cNvSpPr/>
          <p:nvPr/>
        </p:nvSpPr>
        <p:spPr>
          <a:xfrm>
            <a:off x="0" y="985837"/>
            <a:ext cx="5156130" cy="437515"/>
          </a:xfrm>
          <a:prstGeom prst="rect">
            <a:avLst/>
          </a:prstGeom>
        </p:spPr>
        <p:txBody>
          <a:bodyPr wrap="square">
            <a:spAutoFit/>
          </a:bodyPr>
          <a:lstStyle/>
          <a:p>
            <a:pPr marL="285750" lvl="0" indent="-285750" algn="just" fontAlgn="base">
              <a:lnSpc>
                <a:spcPct val="125000"/>
              </a:lnSpc>
              <a:spcBef>
                <a:spcPct val="0"/>
              </a:spcBef>
              <a:spcAft>
                <a:spcPct val="0"/>
              </a:spcAft>
              <a:buFont typeface="Wingdings" panose="05000000000000000000" pitchFamily="2" charset="2"/>
              <a:buChar char="Ø"/>
              <a:defRPr/>
            </a:pPr>
            <a:r>
              <a:rPr lang="zh-CN" altLang="en-US" b="1" kern="0" dirty="0">
                <a:latin typeface="微软雅黑" panose="020B0503020204020204" pitchFamily="34" charset="-122"/>
                <a:ea typeface="微软雅黑" panose="020B0503020204020204" pitchFamily="34" charset="-122"/>
              </a:rPr>
              <a:t>步骤</a:t>
            </a:r>
            <a:r>
              <a:rPr lang="en-US" altLang="zh-CN" b="1" kern="0" dirty="0">
                <a:latin typeface="微软雅黑" panose="020B0503020204020204" pitchFamily="34" charset="-122"/>
                <a:ea typeface="微软雅黑" panose="020B0503020204020204" pitchFamily="34" charset="-122"/>
              </a:rPr>
              <a:t>2</a:t>
            </a:r>
            <a:r>
              <a:rPr lang="zh-CN" altLang="en-US" b="1" kern="0" dirty="0">
                <a:latin typeface="微软雅黑" panose="020B0503020204020204" pitchFamily="34" charset="-122"/>
                <a:ea typeface="微软雅黑" panose="020B0503020204020204" pitchFamily="34" charset="-122"/>
              </a:rPr>
              <a:t>：表格连接查询设计与实现</a:t>
            </a:r>
            <a:endParaRPr lang="zh-CN" altLang="en-US" b="1" kern="0" dirty="0">
              <a:latin typeface="微软雅黑" panose="020B0503020204020204" pitchFamily="34" charset="-122"/>
              <a:ea typeface="微软雅黑" panose="020B0503020204020204" pitchFamily="34" charset="-122"/>
            </a:endParaRPr>
          </a:p>
        </p:txBody>
      </p:sp>
      <p:pic>
        <p:nvPicPr>
          <p:cNvPr id="106" name="图片 105"/>
          <p:cNvPicPr>
            <a:picLocks noChangeAspect="1"/>
          </p:cNvPicPr>
          <p:nvPr/>
        </p:nvPicPr>
        <p:blipFill>
          <a:blip r:embed="rId1"/>
          <a:stretch>
            <a:fillRect/>
          </a:stretch>
        </p:blipFill>
        <p:spPr>
          <a:xfrm>
            <a:off x="953770" y="2762885"/>
            <a:ext cx="7378065" cy="3547110"/>
          </a:xfrm>
          <a:prstGeom prst="rect">
            <a:avLst/>
          </a:prstGeom>
        </p:spPr>
      </p:pic>
      <p:sp>
        <p:nvSpPr>
          <p:cNvPr id="8" name="文本框 7"/>
          <p:cNvSpPr txBox="1"/>
          <p:nvPr/>
        </p:nvSpPr>
        <p:spPr>
          <a:xfrm>
            <a:off x="449263" y="1431682"/>
            <a:ext cx="4436110" cy="368300"/>
          </a:xfrm>
          <a:prstGeom prst="rect">
            <a:avLst/>
          </a:prstGeom>
          <a:noFill/>
        </p:spPr>
        <p:txBody>
          <a:bodyPr wrap="none" rtlCol="0">
            <a:spAutoFit/>
          </a:bodyPr>
          <a:p>
            <a:r>
              <a:rPr lang="en-US" altLang="zh-CN" b="1" dirty="0">
                <a:latin typeface="黑体" panose="02010609060101010101" pitchFamily="49" charset="-122"/>
                <a:ea typeface="黑体" panose="02010609060101010101" pitchFamily="49" charset="-122"/>
              </a:rPr>
              <a:t>①</a:t>
            </a:r>
            <a:r>
              <a:rPr lang="zh-CN" altLang="en-US" b="1" dirty="0">
                <a:latin typeface="黑体" panose="02010609060101010101" pitchFamily="49" charset="-122"/>
                <a:ea typeface="黑体" panose="02010609060101010101" pitchFamily="49" charset="-122"/>
              </a:rPr>
              <a:t> 对参与连接的列进行预处理，建立索引</a:t>
            </a:r>
            <a:endParaRPr lang="zh-CN" altLang="en-US" b="1" dirty="0">
              <a:latin typeface="黑体" panose="02010609060101010101" pitchFamily="49" charset="-122"/>
              <a:ea typeface="黑体" panose="02010609060101010101" pitchFamily="49" charset="-122"/>
            </a:endParaRPr>
          </a:p>
        </p:txBody>
      </p:sp>
      <p:sp>
        <p:nvSpPr>
          <p:cNvPr id="9" name="文本框 8"/>
          <p:cNvSpPr txBox="1"/>
          <p:nvPr/>
        </p:nvSpPr>
        <p:spPr>
          <a:xfrm>
            <a:off x="449262" y="1776015"/>
            <a:ext cx="6160770" cy="368300"/>
          </a:xfrm>
          <a:prstGeom prst="rect">
            <a:avLst/>
          </a:prstGeom>
          <a:noFill/>
        </p:spPr>
        <p:txBody>
          <a:bodyPr wrap="none" rtlCol="0">
            <a:spAutoFit/>
          </a:bodyPr>
          <a:p>
            <a:pPr algn="l"/>
            <a:r>
              <a:rPr lang="en-US" altLang="zh-CN" b="1" dirty="0">
                <a:latin typeface="黑体" panose="02010609060101010101" pitchFamily="49" charset="-122"/>
                <a:ea typeface="黑体" panose="02010609060101010101" pitchFamily="49" charset="-122"/>
              </a:rPr>
              <a:t>②</a:t>
            </a:r>
            <a:r>
              <a:rPr lang="zh-CN" altLang="en-US"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sym typeface="+mn-ea"/>
              </a:rPr>
              <a:t>利用技术路线</a:t>
            </a:r>
            <a:r>
              <a:rPr lang="en-US" altLang="zh-CN" b="1" dirty="0">
                <a:latin typeface="黑体" panose="02010609060101010101" pitchFamily="49" charset="-122"/>
                <a:ea typeface="黑体" panose="02010609060101010101" pitchFamily="49" charset="-122"/>
                <a:sym typeface="+mn-ea"/>
              </a:rPr>
              <a:t>1</a:t>
            </a:r>
            <a:r>
              <a:rPr lang="zh-CN" altLang="en-US" b="1" dirty="0">
                <a:latin typeface="黑体" panose="02010609060101010101" pitchFamily="49" charset="-122"/>
                <a:ea typeface="黑体" panose="02010609060101010101" pitchFamily="49" charset="-122"/>
                <a:sym typeface="+mn-ea"/>
              </a:rPr>
              <a:t>中语义匹配方法，计算列名之间的相似度</a:t>
            </a:r>
            <a:endParaRPr lang="zh-CN" altLang="en-US" b="1" dirty="0"/>
          </a:p>
        </p:txBody>
      </p:sp>
      <p:sp>
        <p:nvSpPr>
          <p:cNvPr id="121" name="文本框 120"/>
          <p:cNvSpPr txBox="1"/>
          <p:nvPr/>
        </p:nvSpPr>
        <p:spPr>
          <a:xfrm>
            <a:off x="449262" y="2104310"/>
            <a:ext cx="6734810" cy="368300"/>
          </a:xfrm>
          <a:prstGeom prst="rect">
            <a:avLst/>
          </a:prstGeom>
          <a:noFill/>
        </p:spPr>
        <p:txBody>
          <a:bodyPr wrap="none" rtlCol="0">
            <a:spAutoFit/>
          </a:bodyPr>
          <a:p>
            <a:pPr algn="l"/>
            <a:r>
              <a:rPr lang="zh-CN" altLang="en-US" b="1" dirty="0">
                <a:latin typeface="黑体" panose="02010609060101010101" pitchFamily="49" charset="-122"/>
                <a:ea typeface="黑体" panose="02010609060101010101" pitchFamily="49" charset="-122"/>
              </a:rPr>
              <a:t>③ 过滤</a:t>
            </a:r>
            <a:r>
              <a:rPr lang="zh-CN" altLang="en-US" b="1" dirty="0">
                <a:latin typeface="黑体" panose="02010609060101010101" pitchFamily="49" charset="-122"/>
                <a:ea typeface="黑体" panose="02010609060101010101" pitchFamily="49" charset="-122"/>
                <a:sym typeface="+mn-ea"/>
              </a:rPr>
              <a:t>不符合要求的表格，剩下表格在进行属性值之间相互比较</a:t>
            </a:r>
            <a:endParaRPr lang="zh-CN" altLang="en-US" b="1" dirty="0">
              <a:latin typeface="黑体" panose="02010609060101010101" pitchFamily="49" charset="-122"/>
              <a:ea typeface="黑体" panose="02010609060101010101" pitchFamily="49" charset="-122"/>
              <a:sym typeface="+mn-ea"/>
            </a:endParaRPr>
          </a:p>
        </p:txBody>
      </p:sp>
      <p:sp>
        <p:nvSpPr>
          <p:cNvPr id="124" name="文本框 123"/>
          <p:cNvSpPr txBox="1"/>
          <p:nvPr/>
        </p:nvSpPr>
        <p:spPr>
          <a:xfrm>
            <a:off x="451167" y="2433240"/>
            <a:ext cx="2942590" cy="368300"/>
          </a:xfrm>
          <a:prstGeom prst="rect">
            <a:avLst/>
          </a:prstGeom>
          <a:noFill/>
        </p:spPr>
        <p:txBody>
          <a:bodyPr wrap="none" rtlCol="0">
            <a:spAutoFit/>
          </a:bodyPr>
          <a:p>
            <a:pPr algn="l"/>
            <a:r>
              <a:rPr lang="zh-CN" altLang="en-US" b="1" dirty="0">
                <a:latin typeface="黑体" panose="02010609060101010101" pitchFamily="49" charset="-122"/>
                <a:ea typeface="黑体" panose="02010609060101010101" pitchFamily="49" charset="-122"/>
              </a:rPr>
              <a:t>④ 得到前</a:t>
            </a:r>
            <a:r>
              <a:rPr lang="en-US" altLang="zh-CN" b="1" dirty="0">
                <a:latin typeface="黑体" panose="02010609060101010101" pitchFamily="49" charset="-122"/>
                <a:ea typeface="黑体" panose="02010609060101010101" pitchFamily="49" charset="-122"/>
              </a:rPr>
              <a:t>k</a:t>
            </a:r>
            <a:r>
              <a:rPr lang="zh-CN" altLang="en-US" b="1" dirty="0">
                <a:latin typeface="黑体" panose="02010609060101010101" pitchFamily="49" charset="-122"/>
                <a:ea typeface="黑体" panose="02010609060101010101" pitchFamily="49" charset="-122"/>
              </a:rPr>
              <a:t>张最相近的表格</a:t>
            </a:r>
            <a:endParaRPr lang="zh-CN" altLang="en-US"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系统部署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灯片编号占位符 2"/>
          <p:cNvSpPr>
            <a:spLocks noGrp="1"/>
          </p:cNvSpPr>
          <p:nvPr>
            <p:ph type="sldNum" sz="quarter" idx="12"/>
          </p:nvPr>
        </p:nvSpPr>
        <p:spPr/>
        <p:txBody>
          <a:bodyPr/>
          <a:lstStyle/>
          <a:p>
            <a:fld id="{94B6E62B-4DEC-4954-AD3A-658470571C9E}" type="slidenum">
              <a:rPr lang="zh-CN" altLang="en-US" smtClean="0"/>
            </a:fld>
            <a:endParaRPr lang="zh-CN" altLang="en-US" dirty="0"/>
          </a:p>
        </p:txBody>
      </p:sp>
      <p:grpSp>
        <p:nvGrpSpPr>
          <p:cNvPr id="8" name="组合 7"/>
          <p:cNvGrpSpPr/>
          <p:nvPr/>
        </p:nvGrpSpPr>
        <p:grpSpPr>
          <a:xfrm>
            <a:off x="3454276" y="1156537"/>
            <a:ext cx="5550080" cy="2770422"/>
            <a:chOff x="4554235" y="3585396"/>
            <a:chExt cx="5258999" cy="2770422"/>
          </a:xfrm>
        </p:grpSpPr>
        <p:sp>
          <p:nvSpPr>
            <p:cNvPr id="9" name="矩形 8"/>
            <p:cNvSpPr/>
            <p:nvPr/>
          </p:nvSpPr>
          <p:spPr>
            <a:xfrm>
              <a:off x="4554235" y="3585396"/>
              <a:ext cx="104988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硬件平台</a:t>
              </a:r>
              <a:endParaRPr lang="en-US" altLang="zh-CN" b="1"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4554235" y="3979648"/>
              <a:ext cx="5258999" cy="23761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操作系统：</a:t>
              </a:r>
              <a:r>
                <a:rPr lang="en-US" altLang="zh-CN" dirty="0">
                  <a:latin typeface="微软雅黑" panose="020B0503020204020204" pitchFamily="34" charset="-122"/>
                  <a:ea typeface="微软雅黑" panose="020B0503020204020204" pitchFamily="34" charset="-122"/>
                </a:rPr>
                <a:t> Ubuntu Linux 18.04-64bit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GPU</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NVIIA GeForce RTX 3090Ti × 2</a:t>
              </a:r>
              <a:endParaRPr lang="zh-CN"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Arial" panose="020B0604020202020204" pitchFamily="34" charset="0"/>
                <a:buChar char="•"/>
                <a:tabLst>
                  <a:tab pos="457200" algn="l"/>
                </a:tabLst>
              </a:pP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Intel® Core</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i7-8700U CPU @3.2GHz</a:t>
              </a:r>
              <a:endParaRPr lang="zh-CN"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Arial" panose="020B0604020202020204" pitchFamily="34" charset="0"/>
                <a:buChar char="•"/>
                <a:tabLst>
                  <a:tab pos="457200" algn="l"/>
                </a:tabLst>
              </a:pPr>
              <a:r>
                <a:rPr lang="zh-CN" altLang="zh-CN" dirty="0">
                  <a:latin typeface="微软雅黑" panose="020B0503020204020204" pitchFamily="34" charset="-122"/>
                  <a:ea typeface="微软雅黑" panose="020B0503020204020204" pitchFamily="34" charset="-122"/>
                </a:rPr>
                <a:t>内存：</a:t>
              </a:r>
              <a:r>
                <a:rPr lang="en-US" altLang="zh-CN" dirty="0">
                  <a:latin typeface="微软雅黑" panose="020B0503020204020204" pitchFamily="34" charset="-122"/>
                  <a:ea typeface="微软雅黑" panose="020B0503020204020204" pitchFamily="34" charset="-122"/>
                </a:rPr>
                <a:t>DDR4 32GB</a:t>
              </a:r>
              <a:endParaRPr lang="zh-CN"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Arial" panose="020B0604020202020204" pitchFamily="34" charset="0"/>
                <a:buChar char="•"/>
                <a:tabLst>
                  <a:tab pos="457200" algn="l"/>
                </a:tabLst>
              </a:pPr>
              <a:r>
                <a:rPr lang="zh-CN" altLang="zh-CN" dirty="0">
                  <a:latin typeface="微软雅黑" panose="020B0503020204020204" pitchFamily="34" charset="-122"/>
                  <a:ea typeface="微软雅黑" panose="020B0503020204020204" pitchFamily="34" charset="-122"/>
                </a:rPr>
                <a:t>显存：</a:t>
              </a:r>
              <a:r>
                <a:rPr lang="en-US" altLang="zh-CN" dirty="0">
                  <a:latin typeface="微软雅黑" panose="020B0503020204020204" pitchFamily="34" charset="-122"/>
                  <a:ea typeface="微软雅黑" panose="020B0503020204020204" pitchFamily="34" charset="-122"/>
                </a:rPr>
                <a:t>12GB</a:t>
              </a:r>
              <a:endParaRPr lang="zh-CN"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849454" y="4100590"/>
            <a:ext cx="4173808" cy="2171074"/>
            <a:chOff x="5595674" y="1367257"/>
            <a:chExt cx="4173808" cy="2171074"/>
          </a:xfrm>
        </p:grpSpPr>
        <p:sp>
          <p:nvSpPr>
            <p:cNvPr id="12" name="文本框 11"/>
            <p:cNvSpPr txBox="1"/>
            <p:nvPr/>
          </p:nvSpPr>
          <p:spPr>
            <a:xfrm>
              <a:off x="5595674" y="1367257"/>
              <a:ext cx="1398359"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软件环境</a:t>
              </a:r>
              <a:endParaRPr lang="zh-CN" altLang="en-US"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595674" y="1744314"/>
              <a:ext cx="4173808" cy="1794017"/>
            </a:xfrm>
            <a:prstGeom prst="rect">
              <a:avLst/>
            </a:prstGeom>
            <a:noFill/>
          </p:spPr>
          <p:txBody>
            <a:bodyPr wrap="square" rtlCol="0">
              <a:spAutoFit/>
            </a:bodyPr>
            <a:lstStyle/>
            <a:p>
              <a:pPr marL="342900" lvl="0" indent="-342900" algn="just">
                <a:lnSpc>
                  <a:spcPct val="125000"/>
                </a:lnSpc>
                <a:buFont typeface="Arial" panose="020B0604020202020204" pitchFamily="34" charset="0"/>
                <a:buChar char="•"/>
                <a:tabLst>
                  <a:tab pos="457200" algn="l"/>
                  <a:tab pos="990600" algn="l"/>
                </a:tabLst>
              </a:pPr>
              <a:r>
                <a:rPr lang="zh-CN" altLang="zh-CN" dirty="0">
                  <a:latin typeface="微软雅黑" panose="020B0503020204020204" pitchFamily="34" charset="-122"/>
                  <a:ea typeface="微软雅黑" panose="020B0503020204020204" pitchFamily="34" charset="-122"/>
                </a:rPr>
                <a:t>程序语言：</a:t>
              </a:r>
              <a:r>
                <a:rPr lang="en-US" altLang="zh-CN" dirty="0">
                  <a:latin typeface="微软雅黑" panose="020B0503020204020204" pitchFamily="34" charset="-122"/>
                  <a:ea typeface="微软雅黑" panose="020B0503020204020204" pitchFamily="34" charset="-122"/>
                </a:rPr>
                <a:t>Python 3.7</a:t>
              </a:r>
              <a:endParaRPr lang="zh-CN"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Arial" panose="020B0604020202020204" pitchFamily="34" charset="0"/>
                <a:buChar char="•"/>
                <a:tabLst>
                  <a:tab pos="457200" algn="l"/>
                  <a:tab pos="990600" algn="l"/>
                </a:tabLst>
              </a:pPr>
              <a:r>
                <a:rPr lang="zh-CN" altLang="zh-CN" dirty="0">
                  <a:latin typeface="微软雅黑" panose="020B0503020204020204" pitchFamily="34" charset="-122"/>
                  <a:ea typeface="微软雅黑" panose="020B0503020204020204" pitchFamily="34" charset="-122"/>
                </a:rPr>
                <a:t>开发工具：</a:t>
              </a:r>
              <a:r>
                <a:rPr lang="en-US" altLang="zh-CN" dirty="0">
                  <a:latin typeface="微软雅黑" panose="020B0503020204020204" pitchFamily="34" charset="-122"/>
                  <a:ea typeface="微软雅黑" panose="020B0503020204020204" pitchFamily="34" charset="-122"/>
                </a:rPr>
                <a:t>PyCharm</a:t>
              </a:r>
              <a:endParaRPr lang="zh-CN"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Arial" panose="020B0604020202020204" pitchFamily="34" charset="0"/>
                <a:buChar char="•"/>
                <a:tabLst>
                  <a:tab pos="457200" algn="l"/>
                  <a:tab pos="990600" algn="l"/>
                </a:tabLst>
              </a:pPr>
              <a:r>
                <a:rPr lang="zh-CN" altLang="zh-CN" dirty="0">
                  <a:latin typeface="微软雅黑" panose="020B0503020204020204" pitchFamily="34" charset="-122"/>
                  <a:ea typeface="微软雅黑" panose="020B0503020204020204" pitchFamily="34" charset="-122"/>
                </a:rPr>
                <a:t>并行计算架构：</a:t>
              </a:r>
              <a:r>
                <a:rPr lang="en-US" altLang="zh-CN" dirty="0">
                  <a:latin typeface="微软雅黑" panose="020B0503020204020204" pitchFamily="34" charset="-122"/>
                  <a:ea typeface="微软雅黑" panose="020B0503020204020204" pitchFamily="34" charset="-122"/>
                </a:rPr>
                <a:t>CUDA 10.2</a:t>
              </a:r>
              <a:endParaRPr lang="zh-CN"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Arial" panose="020B0604020202020204" pitchFamily="34" charset="0"/>
                <a:buChar char="•"/>
                <a:tabLst>
                  <a:tab pos="457200" algn="l"/>
                  <a:tab pos="990600" algn="l"/>
                </a:tabLst>
              </a:pPr>
              <a:r>
                <a:rPr lang="zh-CN" altLang="zh-CN" dirty="0">
                  <a:latin typeface="微软雅黑" panose="020B0503020204020204" pitchFamily="34" charset="-122"/>
                  <a:ea typeface="微软雅黑" panose="020B0503020204020204" pitchFamily="34" charset="-122"/>
                </a:rPr>
                <a:t>机器学习库：</a:t>
              </a:r>
              <a:r>
                <a:rPr lang="en-US" altLang="zh-CN" dirty="0" err="1">
                  <a:latin typeface="微软雅黑" panose="020B0503020204020204" pitchFamily="34" charset="-122"/>
                  <a:ea typeface="微软雅黑" panose="020B0503020204020204" pitchFamily="34" charset="-122"/>
                </a:rPr>
                <a:t>PyTorch</a:t>
              </a:r>
              <a:r>
                <a:rPr lang="en-US" altLang="zh-CN" dirty="0">
                  <a:latin typeface="微软雅黑" panose="020B0503020204020204" pitchFamily="34" charset="-122"/>
                  <a:ea typeface="微软雅黑" panose="020B0503020204020204" pitchFamily="34" charset="-122"/>
                </a:rPr>
                <a:t> 1.3</a:t>
              </a:r>
              <a:endParaRPr lang="zh-CN"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Arial" panose="020B0604020202020204" pitchFamily="34" charset="0"/>
                <a:buChar char="•"/>
                <a:tabLst>
                  <a:tab pos="990600" algn="l"/>
                </a:tabLst>
              </a:pPr>
              <a:r>
                <a:rPr lang="zh-CN" altLang="zh-CN" dirty="0">
                  <a:latin typeface="微软雅黑" panose="020B0503020204020204" pitchFamily="34" charset="-122"/>
                  <a:ea typeface="微软雅黑" panose="020B0503020204020204" pitchFamily="34" charset="-122"/>
                </a:rPr>
                <a:t>数据库： </a:t>
              </a:r>
              <a:r>
                <a:rPr lang="en-US" altLang="zh-CN" dirty="0">
                  <a:latin typeface="微软雅黑" panose="020B0503020204020204" pitchFamily="34" charset="-122"/>
                  <a:ea typeface="微软雅黑" panose="020B0503020204020204" pitchFamily="34" charset="-122"/>
                </a:rPr>
                <a:t>PostgreSQL</a:t>
              </a:r>
              <a:endParaRPr lang="zh-CN" altLang="zh-CN" dirty="0">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t="31962" b="33139"/>
          <a:stretch>
            <a:fillRect/>
          </a:stretch>
        </p:blipFill>
        <p:spPr>
          <a:xfrm>
            <a:off x="5513407" y="5453070"/>
            <a:ext cx="2539682" cy="886333"/>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1859" y="4262653"/>
            <a:ext cx="1234430" cy="1135676"/>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1507" y="4238328"/>
            <a:ext cx="947799" cy="947799"/>
          </a:xfrm>
          <a:prstGeom prst="rect">
            <a:avLst/>
          </a:prstGeom>
        </p:spPr>
      </p:pic>
      <p:pic>
        <p:nvPicPr>
          <p:cNvPr id="15" name="图片 14"/>
          <p:cNvPicPr>
            <a:picLocks noChangeAspect="1"/>
          </p:cNvPicPr>
          <p:nvPr/>
        </p:nvPicPr>
        <p:blipFill rotWithShape="1">
          <a:blip r:embed="rId4">
            <a:extLst>
              <a:ext uri="{28A0092B-C50C-407E-A947-70E740481C1C}">
                <a14:useLocalDpi xmlns:a14="http://schemas.microsoft.com/office/drawing/2010/main" val="0"/>
              </a:ext>
            </a:extLst>
          </a:blip>
          <a:srcRect l="18940" t="20648" r="17667" b="17518"/>
          <a:stretch>
            <a:fillRect/>
          </a:stretch>
        </p:blipFill>
        <p:spPr>
          <a:xfrm>
            <a:off x="4872640" y="4223741"/>
            <a:ext cx="1106431" cy="1079224"/>
          </a:xfrm>
          <a:prstGeom prst="rect">
            <a:avLst/>
          </a:prstGeom>
        </p:spPr>
      </p:pic>
      <p:pic>
        <p:nvPicPr>
          <p:cNvPr id="2" name="图片 1" descr="03a2789d46c24698bbfd21d6146b531e"/>
          <p:cNvPicPr>
            <a:picLocks noChangeAspect="1"/>
          </p:cNvPicPr>
          <p:nvPr/>
        </p:nvPicPr>
        <p:blipFill>
          <a:blip r:embed="rId5"/>
          <a:stretch>
            <a:fillRect/>
          </a:stretch>
        </p:blipFill>
        <p:spPr>
          <a:xfrm>
            <a:off x="934085" y="1125855"/>
            <a:ext cx="2075815" cy="245046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235993" y="2636837"/>
            <a:ext cx="4672013" cy="792163"/>
            <a:chOff x="1329" y="1795"/>
            <a:chExt cx="2943" cy="499"/>
          </a:xfrm>
          <a:solidFill>
            <a:schemeClr val="accent1">
              <a:lumMod val="40000"/>
              <a:lumOff val="60000"/>
            </a:schemeClr>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chemeClr val="accent1">
              <a:lumMod val="40000"/>
              <a:lumOff val="60000"/>
            </a:schemeClr>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chemeClr val="accent1">
              <a:lumMod val="40000"/>
              <a:lumOff val="60000"/>
            </a:schemeClr>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技术路线、系统实现</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rgbClr val="02409A"/>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endParaRPr kumimoji="0" lang="zh-CN" altLang="en-US" sz="2400" b="1" dirty="0">
                <a:solidFill>
                  <a:schemeClr val="bg1">
                    <a:lumMod val="95000"/>
                  </a:schemeClr>
                </a:solidFill>
                <a:ea typeface="微软雅黑" panose="020B0503020204020204" pitchFamily="34" charset="-122"/>
              </a:endParaRPr>
            </a:p>
          </p:txBody>
        </p:sp>
        <p:sp>
          <p:nvSpPr>
            <p:cNvPr id="70"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 name="灯片编号占位符 2"/>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预期成果</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内容占位符 2"/>
          <p:cNvSpPr>
            <a:spLocks noGrp="1"/>
          </p:cNvSpPr>
          <p:nvPr>
            <p:ph idx="1"/>
          </p:nvPr>
        </p:nvSpPr>
        <p:spPr>
          <a:xfrm>
            <a:off x="576263" y="1156274"/>
            <a:ext cx="8229600" cy="5091113"/>
          </a:xfrm>
        </p:spPr>
        <p:txBody>
          <a:bodyPr>
            <a:normAutofit/>
          </a:bodyPr>
          <a:lstStyle/>
          <a:p>
            <a:pPr marL="0" indent="0">
              <a:lnSpc>
                <a:spcPct val="120000"/>
              </a:lnSpc>
              <a:buFont typeface="Arial" panose="020B0604020202020204" pitchFamily="34" charset="0"/>
              <a:buNone/>
            </a:pPr>
            <a:r>
              <a:rPr kumimoji="0" lang="zh-CN" sz="1800" b="1" dirty="0">
                <a:latin typeface="微软雅黑" panose="020B0503020204020204" pitchFamily="34" charset="-122"/>
                <a:ea typeface="微软雅黑" panose="020B0503020204020204" pitchFamily="34" charset="-122"/>
                <a:cs typeface="微软雅黑" panose="020B0503020204020204" pitchFamily="34" charset="-122"/>
              </a:rPr>
              <a:t>理论成果</a:t>
            </a:r>
            <a:endParaRPr lang="en-US" altLang="zh-CN" sz="1800" b="1"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rPr>
              <a:t>基于语义信息的表格连接</a:t>
            </a:r>
            <a:endParaRPr lang="zh-CN" altLang="en-US" sz="1600" dirty="0">
              <a:latin typeface="微软雅黑" panose="020B0503020204020204" pitchFamily="34" charset="-122"/>
              <a:ea typeface="微软雅黑" panose="020B0503020204020204" pitchFamily="34" charset="-122"/>
            </a:endParaRPr>
          </a:p>
          <a:p>
            <a:pPr marL="800100" lvl="1" indent="-3429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rPr>
              <a:t>面向语义表格的相似性连接</a:t>
            </a:r>
            <a:endParaRPr lang="zh-CN" altLang="en-US" sz="1600" dirty="0">
              <a:latin typeface="微软雅黑" panose="020B0503020204020204" pitchFamily="34" charset="-122"/>
              <a:ea typeface="微软雅黑" panose="020B0503020204020204" pitchFamily="34" charset="-122"/>
            </a:endParaRPr>
          </a:p>
          <a:p>
            <a:pPr marL="0" indent="0">
              <a:lnSpc>
                <a:spcPct val="120000"/>
              </a:lnSpc>
              <a:buFont typeface="Arial" panose="020B0604020202020204" pitchFamily="34" charset="0"/>
              <a:buNone/>
            </a:pPr>
            <a:r>
              <a:rPr kumimoji="0" lang="zh-CN" sz="1800" b="1" dirty="0">
                <a:latin typeface="微软雅黑" panose="020B0503020204020204" pitchFamily="34" charset="-122"/>
                <a:ea typeface="微软雅黑" panose="020B0503020204020204" pitchFamily="34" charset="-122"/>
                <a:cs typeface="微软雅黑" panose="020B0503020204020204" pitchFamily="34" charset="-122"/>
              </a:rPr>
              <a:t>系统成果</a:t>
            </a:r>
            <a:endParaRPr kumimoji="0" lang="en-US" altLang="zh-CN" sz="1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20000"/>
              </a:lnSpc>
              <a:buFont typeface="Arial" panose="020B0604020202020204" pitchFamily="34" charset="0"/>
              <a:buNone/>
            </a:pPr>
            <a:r>
              <a:rPr kumimoji="0"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kumimoji="0" lang="zh-CN" sz="1600" dirty="0">
                <a:latin typeface="微软雅黑" panose="020B0503020204020204" pitchFamily="34" charset="-122"/>
                <a:ea typeface="微软雅黑" panose="020B0503020204020204" pitchFamily="34" charset="-122"/>
                <a:cs typeface="微软雅黑" panose="020B0503020204020204" pitchFamily="34" charset="-122"/>
              </a:rPr>
              <a:t>本硕士论文将根据</a:t>
            </a:r>
            <a:endParaRPr kumimoji="0"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sym typeface="+mn-ea"/>
              </a:rPr>
              <a:t>基于语义信息的表格连接</a:t>
            </a:r>
            <a:endParaRPr lang="zh-CN" altLang="en-US" sz="1600" dirty="0">
              <a:latin typeface="微软雅黑" panose="020B0503020204020204" pitchFamily="34" charset="-122"/>
              <a:ea typeface="微软雅黑" panose="020B0503020204020204" pitchFamily="34" charset="-122"/>
            </a:endParaRPr>
          </a:p>
          <a:p>
            <a:pPr marL="800100" lvl="1" indent="-3429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sym typeface="+mn-ea"/>
              </a:rPr>
              <a:t>面向语义表格的相似性连接</a:t>
            </a:r>
            <a:endParaRPr lang="zh-CN" altLang="en-US" sz="1600" dirty="0">
              <a:latin typeface="微软雅黑" panose="020B0503020204020204" pitchFamily="34" charset="-122"/>
              <a:ea typeface="微软雅黑" panose="020B0503020204020204" pitchFamily="34" charset="-122"/>
            </a:endParaRPr>
          </a:p>
          <a:p>
            <a:pPr marL="0" indent="0">
              <a:lnSpc>
                <a:spcPct val="120000"/>
              </a:lnSpc>
              <a:buNone/>
            </a:pPr>
            <a:r>
              <a:rPr kumimoji="0"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kumimoji="0" lang="zh-CN" sz="1600" dirty="0">
                <a:latin typeface="微软雅黑" panose="020B0503020204020204" pitchFamily="34" charset="-122"/>
                <a:ea typeface="微软雅黑" panose="020B0503020204020204" pitchFamily="34" charset="-122"/>
                <a:cs typeface="微软雅黑" panose="020B0503020204020204" pitchFamily="34" charset="-122"/>
              </a:rPr>
              <a:t>设计并实现</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面向大规模Web语义表格的相似性连接技术</a:t>
            </a:r>
            <a:r>
              <a:rPr kumimoji="0" lang="zh-CN" sz="1600" dirty="0">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1600" dirty="0">
                <a:latin typeface="微软雅黑" panose="020B0503020204020204" pitchFamily="34" charset="-122"/>
                <a:ea typeface="微软雅黑" panose="020B0503020204020204" pitchFamily="34" charset="-122"/>
                <a:cs typeface="微软雅黑" panose="020B0503020204020204" pitchFamily="34" charset="-122"/>
              </a:rPr>
              <a:t>以验证理论成果</a:t>
            </a:r>
            <a:endParaRPr kumimoji="0"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20000"/>
              </a:lnSpc>
              <a:buFont typeface="Arial" panose="020B0604020202020204" pitchFamily="34" charset="0"/>
              <a:buNone/>
            </a:pPr>
            <a:r>
              <a:rPr kumimoji="0" lang="zh-CN" sz="1800" b="1" dirty="0">
                <a:latin typeface="微软雅黑" panose="020B0503020204020204" pitchFamily="34" charset="-122"/>
                <a:ea typeface="微软雅黑" panose="020B0503020204020204" pitchFamily="34" charset="-122"/>
                <a:cs typeface="微软雅黑" panose="020B0503020204020204" pitchFamily="34" charset="-122"/>
              </a:rPr>
              <a:t>成果形式</a:t>
            </a:r>
            <a:endParaRPr kumimoji="0" lang="en-US" altLang="zh-CN" sz="1800" b="1"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mj-lt"/>
              <a:buAutoNum type="arabicPeriod"/>
            </a:pPr>
            <a:r>
              <a:rPr kumimoji="0" lang="zh-CN" sz="1600" dirty="0">
                <a:latin typeface="微软雅黑" panose="020B0503020204020204" pitchFamily="34" charset="-122"/>
                <a:ea typeface="微软雅黑" panose="020B0503020204020204" pitchFamily="34" charset="-122"/>
                <a:cs typeface="微软雅黑" panose="020B0503020204020204" pitchFamily="34" charset="-122"/>
              </a:rPr>
              <a:t>在国内外核心期刊</a:t>
            </a:r>
            <a:r>
              <a:rPr kumimoji="0" lang="zh-CN" altLang="en-US" sz="1600" dirty="0">
                <a:latin typeface="微软雅黑" panose="020B0503020204020204" pitchFamily="34" charset="-122"/>
                <a:ea typeface="微软雅黑" panose="020B0503020204020204" pitchFamily="34" charset="-122"/>
                <a:cs typeface="微软雅黑" panose="020B0503020204020204" pitchFamily="34" charset="-122"/>
              </a:rPr>
              <a:t>或</a:t>
            </a:r>
            <a:r>
              <a:rPr kumimoji="0" lang="zh-CN" sz="1600" dirty="0">
                <a:latin typeface="微软雅黑" panose="020B0503020204020204" pitchFamily="34" charset="-122"/>
                <a:ea typeface="微软雅黑" panose="020B0503020204020204" pitchFamily="34" charset="-122"/>
                <a:cs typeface="微软雅黑" panose="020B0503020204020204" pitchFamily="34" charset="-122"/>
              </a:rPr>
              <a:t>学术会议上发表论文</a:t>
            </a:r>
            <a:r>
              <a:rPr kumimoji="0" lang="en-US" altLang="zh-CN" sz="1600" dirty="0">
                <a:latin typeface="微软雅黑" panose="020B0503020204020204" pitchFamily="34" charset="-122"/>
                <a:ea typeface="微软雅黑" panose="020B0503020204020204" pitchFamily="34" charset="-122"/>
                <a:cs typeface="微软雅黑" panose="020B0503020204020204" pitchFamily="34" charset="-122"/>
              </a:rPr>
              <a:t>1-2</a:t>
            </a:r>
            <a:r>
              <a:rPr kumimoji="0" lang="zh-CN" sz="1600" dirty="0">
                <a:latin typeface="微软雅黑" panose="020B0503020204020204" pitchFamily="34" charset="-122"/>
                <a:ea typeface="微软雅黑" panose="020B0503020204020204" pitchFamily="34" charset="-122"/>
                <a:cs typeface="微软雅黑" panose="020B0503020204020204" pitchFamily="34" charset="-122"/>
              </a:rPr>
              <a:t>篇</a:t>
            </a:r>
            <a:endParaRPr kumimoji="0"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mj-lt"/>
              <a:buAutoNum type="arabicPeriod"/>
            </a:pPr>
            <a:r>
              <a:rPr lang="zh-CN" altLang="zh-CN" sz="1600" dirty="0">
                <a:latin typeface="微软雅黑" panose="020B0503020204020204" pitchFamily="34" charset="-122"/>
                <a:ea typeface="微软雅黑" panose="020B0503020204020204" pitchFamily="34" charset="-122"/>
              </a:rPr>
              <a:t>申请国家发明专利</a:t>
            </a:r>
            <a:r>
              <a:rPr lang="en-US" altLang="zh-CN" sz="1600" dirty="0">
                <a:latin typeface="微软雅黑" panose="020B0503020204020204" pitchFamily="34" charset="-122"/>
                <a:ea typeface="微软雅黑" panose="020B0503020204020204" pitchFamily="34" charset="-122"/>
              </a:rPr>
              <a:t>1-2</a:t>
            </a:r>
            <a:r>
              <a:rPr lang="zh-CN" altLang="zh-CN" sz="1600" dirty="0">
                <a:latin typeface="微软雅黑" panose="020B0503020204020204" pitchFamily="34" charset="-122"/>
                <a:ea typeface="微软雅黑" panose="020B0503020204020204" pitchFamily="34" charset="-122"/>
              </a:rPr>
              <a:t>项</a:t>
            </a:r>
            <a:endParaRPr kumimoji="0"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面向小样本数据的城市异常事件预测系统</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灯片编号占位符 2"/>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200" b="1">
                <a:solidFill>
                  <a:prstClr val="white"/>
                </a:solidFill>
                <a:latin typeface="黑体" panose="02010609060101010101" pitchFamily="49" charset="-122"/>
                <a:ea typeface="黑体" panose="02010609060101010101" pitchFamily="49" charset="-122"/>
                <a:cs typeface="Arial" panose="020B0604020202020204" pitchFamily="34" charset="0"/>
              </a:rPr>
              <a:t>进度安排</a:t>
            </a:r>
            <a:endParaRPr lang="zh-CN" altLang="en-US" sz="32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7" name="内容占位符 2"/>
          <p:cNvSpPr>
            <a:spLocks noGrp="1"/>
          </p:cNvSpPr>
          <p:nvPr>
            <p:ph idx="1"/>
          </p:nvPr>
        </p:nvSpPr>
        <p:spPr>
          <a:xfrm>
            <a:off x="1124527" y="1633933"/>
            <a:ext cx="7552748" cy="4300141"/>
          </a:xfrm>
        </p:spPr>
        <p:txBody>
          <a:bodyPr>
            <a:normAutofit/>
          </a:bodyPr>
          <a:lstStyle/>
          <a:p>
            <a:pPr marL="0" indent="0">
              <a:lnSpc>
                <a:spcPct val="200000"/>
              </a:lnSpc>
              <a:buFont typeface="Arial" panose="020B0604020202020204" pitchFamily="34" charset="0"/>
              <a:buNone/>
            </a:pP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2021年</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0</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9月</a:t>
            </a:r>
            <a:r>
              <a:rPr 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12月进行相关理论学习；</a:t>
            </a:r>
            <a:endPar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buFont typeface="Arial" panose="020B0604020202020204" pitchFamily="34" charset="0"/>
              <a:buNone/>
            </a:pPr>
            <a:r>
              <a:rPr kumimoji="0" sz="2000" dirty="0">
                <a:latin typeface="微软雅黑" panose="020B0503020204020204" pitchFamily="34" charset="-122"/>
                <a:ea typeface="微软雅黑" panose="020B0503020204020204" pitchFamily="34" charset="-122"/>
                <a:cs typeface="微软雅黑" panose="020B0503020204020204" pitchFamily="34" charset="-122"/>
              </a:rPr>
              <a:t>2022年</a:t>
            </a:r>
            <a:r>
              <a:rPr kumimoji="0" lang="en-US" sz="2000" dirty="0">
                <a:latin typeface="微软雅黑" panose="020B0503020204020204" pitchFamily="34" charset="-122"/>
                <a:ea typeface="微软雅黑" panose="020B0503020204020204" pitchFamily="34" charset="-122"/>
                <a:cs typeface="微软雅黑" panose="020B0503020204020204" pitchFamily="34" charset="-122"/>
              </a:rPr>
              <a:t>0</a:t>
            </a:r>
            <a:r>
              <a:rPr kumimoji="0" sz="2000" dirty="0">
                <a:latin typeface="微软雅黑" panose="020B0503020204020204" pitchFamily="34" charset="-122"/>
                <a:ea typeface="微软雅黑" panose="020B0503020204020204" pitchFamily="34" charset="-122"/>
                <a:cs typeface="微软雅黑" panose="020B0503020204020204" pitchFamily="34" charset="-122"/>
              </a:rPr>
              <a:t>1月</a:t>
            </a:r>
            <a:r>
              <a:rPr 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sz="2000" dirty="0">
                <a:latin typeface="微软雅黑" panose="020B0503020204020204" pitchFamily="34" charset="-122"/>
                <a:ea typeface="微软雅黑" panose="020B0503020204020204" pitchFamily="34" charset="-122"/>
                <a:cs typeface="微软雅黑" panose="020B0503020204020204" pitchFamily="34" charset="-122"/>
              </a:rPr>
              <a:t>0</a:t>
            </a:r>
            <a:r>
              <a:rPr kumimoji="0" sz="2000" dirty="0">
                <a:latin typeface="微软雅黑" panose="020B0503020204020204" pitchFamily="34" charset="-122"/>
                <a:ea typeface="微软雅黑" panose="020B0503020204020204" pitchFamily="34" charset="-122"/>
                <a:cs typeface="微软雅黑" panose="020B0503020204020204" pitchFamily="34" charset="-122"/>
              </a:rPr>
              <a:t>3月</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阅读文献，完成理论分析和方案设计；</a:t>
            </a:r>
            <a:endPar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buFont typeface="Arial" panose="020B0604020202020204" pitchFamily="34" charset="0"/>
              <a:buNone/>
            </a:pP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2022</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年</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03</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 12</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月完善理论方案，进行系统开发与测试；</a:t>
            </a:r>
            <a:endPar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buFont typeface="Arial" panose="020B0604020202020204" pitchFamily="34" charset="0"/>
              <a:buNone/>
            </a:pP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2023</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年</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01</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 04</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撰写</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毕业论文；</a:t>
            </a:r>
            <a:endPar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buFont typeface="Arial" panose="020B0604020202020204" pitchFamily="34" charset="0"/>
              <a:buNone/>
            </a:pP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2023</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年</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04</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 06</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月准备答辩。</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灯片编号占位符 2"/>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p:nvPr/>
        </p:nvSpPr>
        <p:spPr>
          <a:xfrm>
            <a:off x="0" y="2277691"/>
            <a:ext cx="9144000" cy="1943844"/>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zh-CN" altLang="en-US" sz="4400" b="1" dirty="0">
              <a:solidFill>
                <a:prstClr val="white"/>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0" y="2464783"/>
            <a:ext cx="9144000" cy="1446550"/>
          </a:xfrm>
          <a:prstGeom prst="rect">
            <a:avLst/>
          </a:prstGeom>
          <a:noFill/>
        </p:spPr>
        <p:txBody>
          <a:bodyPr wrap="square">
            <a:spAutoFit/>
          </a:bodyPr>
          <a:lstStyle/>
          <a:p>
            <a:pPr algn="ctr">
              <a:defRPr/>
            </a:pPr>
            <a:r>
              <a:rPr lang="zh-CN" altLang="en-US" sz="4400" b="1" dirty="0">
                <a:solidFill>
                  <a:prstClr val="white"/>
                </a:solidFill>
                <a:latin typeface="微软雅黑" panose="020B0503020204020204" pitchFamily="34" charset="-122"/>
                <a:ea typeface="微软雅黑" panose="020B0503020204020204" pitchFamily="34" charset="-122"/>
              </a:rPr>
              <a:t>  感谢各位老师的聆听！</a:t>
            </a:r>
            <a:endParaRPr lang="zh-CN" altLang="en-US" sz="4400" b="1" dirty="0">
              <a:solidFill>
                <a:prstClr val="white"/>
              </a:solidFill>
              <a:latin typeface="微软雅黑" panose="020B0503020204020204" pitchFamily="34" charset="-122"/>
              <a:ea typeface="微软雅黑" panose="020B0503020204020204" pitchFamily="34" charset="-122"/>
            </a:endParaRPr>
          </a:p>
          <a:p>
            <a:pPr algn="ctr">
              <a:defRPr/>
            </a:pPr>
            <a:r>
              <a:rPr lang="zh-CN" altLang="en-US" sz="4400" b="1" dirty="0">
                <a:solidFill>
                  <a:prstClr val="white"/>
                </a:solidFill>
                <a:latin typeface="微软雅黑" panose="020B0503020204020204" pitchFamily="34" charset="-122"/>
                <a:ea typeface="微软雅黑" panose="020B0503020204020204" pitchFamily="34" charset="-122"/>
              </a:rPr>
              <a:t>  请大家提出宝贵意见！</a:t>
            </a:r>
            <a:endParaRPr lang="zh-CN" altLang="en-US" sz="4400" b="1" dirty="0">
              <a:solidFill>
                <a:prstClr val="white"/>
              </a:solidFill>
              <a:latin typeface="微软雅黑" panose="020B0503020204020204" pitchFamily="34" charset="-122"/>
              <a:ea typeface="微软雅黑" panose="020B0503020204020204" pitchFamily="34" charset="-122"/>
            </a:endParaRPr>
          </a:p>
        </p:txBody>
      </p:sp>
      <p:pic>
        <p:nvPicPr>
          <p:cNvPr id="8"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0306" y="355983"/>
            <a:ext cx="2303462"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235993" y="2636837"/>
            <a:ext cx="4672013" cy="792163"/>
            <a:chOff x="1329" y="1795"/>
            <a:chExt cx="2943" cy="499"/>
          </a:xfrm>
          <a:solidFill>
            <a:schemeClr val="accent1">
              <a:lumMod val="40000"/>
              <a:lumOff val="60000"/>
            </a:schemeClr>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rgbClr val="02409A"/>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chemeClr val="accent1">
              <a:lumMod val="40000"/>
              <a:lumOff val="60000"/>
            </a:schemeClr>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技术路线、系统实现</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chemeClr val="accent1">
              <a:lumMod val="40000"/>
              <a:lumOff val="60000"/>
            </a:schemeClr>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endParaRPr kumimoji="0" lang="zh-CN" altLang="en-US" sz="2400" b="1" dirty="0">
                <a:solidFill>
                  <a:schemeClr val="bg1">
                    <a:lumMod val="95000"/>
                  </a:schemeClr>
                </a:solidFill>
                <a:ea typeface="微软雅黑" panose="020B0503020204020204" pitchFamily="34" charset="-122"/>
              </a:endParaRPr>
            </a:p>
          </p:txBody>
        </p:sp>
        <p:sp>
          <p:nvSpPr>
            <p:cNvPr id="70"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675"/>
    </mc:Choice>
    <mc:Fallback>
      <p:transition spd="slow" advTm="67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686969" y="6158619"/>
            <a:ext cx="2144690" cy="369332"/>
          </a:xfrm>
          <a:prstGeom prst="rect">
            <a:avLst/>
          </a:prstGeom>
          <a:noFill/>
        </p:spPr>
        <p:txBody>
          <a:bodyPr wrap="none" rtlCol="0">
            <a:spAutoFit/>
          </a:bodyPr>
          <a:lstStyle/>
          <a:p>
            <a:r>
              <a:rPr kumimoji="1" lang="en-US" altLang="zh-CN" dirty="0"/>
              <a:t>Web(</a:t>
            </a:r>
            <a:r>
              <a:rPr kumimoji="1" lang="zh-CN" altLang="en-US" dirty="0"/>
              <a:t>语义</a:t>
            </a:r>
            <a:r>
              <a:rPr kumimoji="1" lang="en-US" altLang="zh-CN" dirty="0"/>
              <a:t>)</a:t>
            </a:r>
            <a:r>
              <a:rPr kumimoji="1" lang="zh-CN" altLang="en-US" dirty="0"/>
              <a:t>表格示例</a:t>
            </a:r>
            <a:endParaRPr kumimoji="1" lang="zh-CN" altLang="en-US" dirty="0"/>
          </a:p>
        </p:txBody>
      </p:sp>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Web</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表格得到广泛应用</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fld>
            <a:endParaRPr lang="zh-CN" altLang="en-US"/>
          </a:p>
        </p:txBody>
      </p:sp>
      <p:grpSp>
        <p:nvGrpSpPr>
          <p:cNvPr id="33" name="组合 32"/>
          <p:cNvGrpSpPr/>
          <p:nvPr/>
        </p:nvGrpSpPr>
        <p:grpSpPr>
          <a:xfrm>
            <a:off x="132243" y="1060937"/>
            <a:ext cx="8832245" cy="1046441"/>
            <a:chOff x="80782" y="1060937"/>
            <a:chExt cx="7859778" cy="1046441"/>
          </a:xfrm>
        </p:grpSpPr>
        <p:sp>
          <p:nvSpPr>
            <p:cNvPr id="34" name="文本框 33"/>
            <p:cNvSpPr txBox="1"/>
            <p:nvPr/>
          </p:nvSpPr>
          <p:spPr>
            <a:xfrm>
              <a:off x="80783" y="1461047"/>
              <a:ext cx="7859777" cy="646331"/>
            </a:xfrm>
            <a:prstGeom prst="rect">
              <a:avLst/>
            </a:prstGeom>
            <a:noFill/>
            <a:ln w="28575">
              <a:solidFill>
                <a:schemeClr val="bg1">
                  <a:lumMod val="50000"/>
                </a:schemeClr>
              </a:solidFill>
            </a:ln>
          </p:spPr>
          <p:txBody>
            <a:bodyPr wrap="square" rtlCol="0">
              <a:spAutoFit/>
            </a:bodyPr>
            <a:lstStyle/>
            <a:p>
              <a:r>
                <a:rPr lang="zh-CN" altLang="en-US" dirty="0">
                  <a:latin typeface="黑体" panose="02010609060101010101" pitchFamily="49" charset="-122"/>
                  <a:ea typeface="黑体" panose="02010609060101010101" pitchFamily="49" charset="-122"/>
                </a:rPr>
                <a:t>据估计，在网络上英文页面中包含约有</a:t>
              </a:r>
              <a:r>
                <a:rPr lang="en-US" altLang="zh-CN" dirty="0">
                  <a:latin typeface="黑体" panose="02010609060101010101" pitchFamily="49" charset="-122"/>
                  <a:ea typeface="黑体" panose="02010609060101010101" pitchFamily="49" charset="-122"/>
                </a:rPr>
                <a:t>141</a:t>
              </a:r>
              <a:r>
                <a:rPr lang="zh-CN" altLang="en-US" dirty="0">
                  <a:latin typeface="黑体" panose="02010609060101010101" pitchFamily="49" charset="-122"/>
                  <a:ea typeface="黑体" panose="02010609060101010101" pitchFamily="49" charset="-122"/>
                </a:rPr>
                <a:t>亿张表，其中</a:t>
              </a:r>
              <a:r>
                <a:rPr lang="en-US" altLang="zh-CN" dirty="0">
                  <a:latin typeface="黑体" panose="02010609060101010101" pitchFamily="49" charset="-122"/>
                  <a:ea typeface="黑体" panose="02010609060101010101" pitchFamily="49" charset="-122"/>
                </a:rPr>
                <a:t>1.54</a:t>
              </a:r>
              <a:r>
                <a:rPr lang="zh-CN" altLang="en-US" dirty="0">
                  <a:latin typeface="黑体" panose="02010609060101010101" pitchFamily="49" charset="-122"/>
                  <a:ea typeface="黑体" panose="02010609060101010101" pitchFamily="49" charset="-122"/>
                </a:rPr>
                <a:t>亿张表包含关系型数据，仅在英文维基总共约</a:t>
              </a:r>
              <a:r>
                <a:rPr lang="en-US" altLang="zh-CN" dirty="0">
                  <a:latin typeface="黑体" panose="02010609060101010101" pitchFamily="49" charset="-122"/>
                  <a:ea typeface="黑体" panose="02010609060101010101" pitchFamily="49" charset="-122"/>
                </a:rPr>
                <a:t>600</a:t>
              </a:r>
              <a:r>
                <a:rPr lang="zh-CN" altLang="en-US" dirty="0">
                  <a:latin typeface="黑体" panose="02010609060101010101" pitchFamily="49" charset="-122"/>
                  <a:ea typeface="黑体" panose="02010609060101010101" pitchFamily="49" charset="-122"/>
                </a:rPr>
                <a:t>万页面中就包含了</a:t>
              </a:r>
              <a:r>
                <a:rPr lang="en-US" altLang="zh-CN" dirty="0">
                  <a:latin typeface="黑体" panose="02010609060101010101" pitchFamily="49" charset="-122"/>
                  <a:ea typeface="黑体" panose="02010609060101010101" pitchFamily="49" charset="-122"/>
                </a:rPr>
                <a:t>160</a:t>
              </a:r>
              <a:r>
                <a:rPr lang="zh-CN" altLang="en-US" dirty="0">
                  <a:latin typeface="黑体" panose="02010609060101010101" pitchFamily="49" charset="-122"/>
                  <a:ea typeface="黑体" panose="02010609060101010101" pitchFamily="49" charset="-122"/>
                </a:rPr>
                <a:t>万张</a:t>
              </a:r>
              <a:r>
                <a:rPr lang="en-US" altLang="zh-CN" dirty="0">
                  <a:latin typeface="黑体" panose="02010609060101010101" pitchFamily="49" charset="-122"/>
                  <a:ea typeface="黑体" panose="02010609060101010101" pitchFamily="49" charset="-122"/>
                </a:rPr>
                <a:t>Web</a:t>
              </a:r>
              <a:r>
                <a:rPr lang="zh-CN" altLang="en-US" dirty="0">
                  <a:latin typeface="黑体" panose="02010609060101010101" pitchFamily="49" charset="-122"/>
                  <a:ea typeface="黑体" panose="02010609060101010101" pitchFamily="49" charset="-122"/>
                </a:rPr>
                <a:t>语义表格。 </a:t>
              </a:r>
              <a:endParaRPr lang="zh-CN" altLang="en-US" dirty="0">
                <a:latin typeface="黑体" panose="02010609060101010101" pitchFamily="49" charset="-122"/>
                <a:ea typeface="黑体" panose="02010609060101010101" pitchFamily="49" charset="-122"/>
              </a:endParaRPr>
            </a:p>
          </p:txBody>
        </p:sp>
        <p:sp>
          <p:nvSpPr>
            <p:cNvPr id="35" name="文本框 34"/>
            <p:cNvSpPr txBox="1"/>
            <p:nvPr/>
          </p:nvSpPr>
          <p:spPr>
            <a:xfrm>
              <a:off x="80782" y="1060937"/>
              <a:ext cx="6682192" cy="369332"/>
            </a:xfrm>
            <a:prstGeom prst="rect">
              <a:avLst/>
            </a:prstGeom>
            <a:solidFill>
              <a:schemeClr val="bg1">
                <a:lumMod val="50000"/>
              </a:schemeClr>
            </a:solidFill>
            <a:ln w="28575">
              <a:noFill/>
            </a:ln>
            <a:effectLst>
              <a:glow rad="63500">
                <a:schemeClr val="accent3">
                  <a:satMod val="175000"/>
                  <a:alpha val="40000"/>
                </a:schemeClr>
              </a:glow>
            </a:effectLst>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r>
                <a:rPr lang="en-US" altLang="zh-CN" sz="1800" b="0" dirty="0"/>
                <a:t>Webtables: exploring the power of tables on the web.</a:t>
              </a:r>
              <a:r>
                <a:rPr lang="zh-CN" altLang="en-US" sz="1800" b="0" dirty="0"/>
                <a:t> </a:t>
              </a:r>
              <a:r>
                <a:rPr lang="en-US" altLang="zh-CN" sz="1400" b="0" dirty="0"/>
                <a:t>(VLDB 2008 )</a:t>
              </a:r>
              <a:endParaRPr lang="zh-CN" altLang="en-US" sz="1800" b="0" dirty="0"/>
            </a:p>
          </p:txBody>
        </p:sp>
      </p:grpSp>
      <p:pic>
        <p:nvPicPr>
          <p:cNvPr id="3" name="图片 2"/>
          <p:cNvPicPr>
            <a:picLocks noChangeAspect="1"/>
          </p:cNvPicPr>
          <p:nvPr/>
        </p:nvPicPr>
        <p:blipFill>
          <a:blip r:embed="rId1"/>
          <a:stretch>
            <a:fillRect/>
          </a:stretch>
        </p:blipFill>
        <p:spPr>
          <a:xfrm>
            <a:off x="5105711" y="4567836"/>
            <a:ext cx="3164550" cy="1519224"/>
          </a:xfrm>
          <a:prstGeom prst="rect">
            <a:avLst/>
          </a:prstGeom>
        </p:spPr>
      </p:pic>
      <p:pic>
        <p:nvPicPr>
          <p:cNvPr id="4" name="图片 3"/>
          <p:cNvPicPr>
            <a:picLocks noChangeAspect="1"/>
          </p:cNvPicPr>
          <p:nvPr/>
        </p:nvPicPr>
        <p:blipFill>
          <a:blip r:embed="rId2"/>
          <a:stretch>
            <a:fillRect/>
          </a:stretch>
        </p:blipFill>
        <p:spPr>
          <a:xfrm>
            <a:off x="728013" y="4489378"/>
            <a:ext cx="3656772" cy="2127708"/>
          </a:xfrm>
          <a:prstGeom prst="rect">
            <a:avLst/>
          </a:prstGeom>
        </p:spPr>
      </p:pic>
      <p:pic>
        <p:nvPicPr>
          <p:cNvPr id="8" name="图片 7"/>
          <p:cNvPicPr>
            <a:picLocks noChangeAspect="1"/>
          </p:cNvPicPr>
          <p:nvPr/>
        </p:nvPicPr>
        <p:blipFill>
          <a:blip r:embed="rId3"/>
          <a:srcRect r="204" b="23164"/>
          <a:stretch>
            <a:fillRect/>
          </a:stretch>
        </p:blipFill>
        <p:spPr>
          <a:xfrm>
            <a:off x="-635" y="2246630"/>
            <a:ext cx="9145270" cy="20758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6510" y="1445895"/>
            <a:ext cx="9127490" cy="3782695"/>
          </a:xfrm>
          <a:prstGeom prst="rect">
            <a:avLst/>
          </a:prstGeom>
        </p:spPr>
      </p:pic>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8" name="TextBox 19"/>
          <p:cNvSpPr txBox="1">
            <a:spLocks noChangeArrowheads="1"/>
          </p:cNvSpPr>
          <p:nvPr/>
        </p:nvSpPr>
        <p:spPr bwMode="auto">
          <a:xfrm>
            <a:off x="689038" y="127813"/>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Web</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语义表格</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文本框 3"/>
          <p:cNvSpPr txBox="1"/>
          <p:nvPr/>
        </p:nvSpPr>
        <p:spPr>
          <a:xfrm>
            <a:off x="4109210" y="5228770"/>
            <a:ext cx="618631" cy="369332"/>
          </a:xfrm>
          <a:prstGeom prst="rect">
            <a:avLst/>
          </a:prstGeom>
          <a:noFill/>
        </p:spPr>
        <p:txBody>
          <a:bodyPr wrap="none" rtlCol="0">
            <a:spAutoFit/>
          </a:bodyPr>
          <a:lstStyle/>
          <a:p>
            <a:r>
              <a:rPr kumimoji="1" lang="en-US" altLang="zh-CN" dirty="0"/>
              <a:t>Web</a:t>
            </a:r>
            <a:endParaRPr kumimoji="1" lang="zh-CN" altLang="en-US" dirty="0"/>
          </a:p>
        </p:txBody>
      </p:sp>
      <p:sp>
        <p:nvSpPr>
          <p:cNvPr id="55" name="文本框 54"/>
          <p:cNvSpPr txBox="1"/>
          <p:nvPr/>
        </p:nvSpPr>
        <p:spPr>
          <a:xfrm>
            <a:off x="4539589" y="5228770"/>
            <a:ext cx="640080" cy="368300"/>
          </a:xfrm>
          <a:prstGeom prst="rect">
            <a:avLst/>
          </a:prstGeom>
          <a:noFill/>
        </p:spPr>
        <p:txBody>
          <a:bodyPr wrap="none" rtlCol="0">
            <a:spAutoFit/>
          </a:bodyPr>
          <a:lstStyle/>
          <a:p>
            <a:r>
              <a:rPr kumimoji="1" lang="zh-CN" altLang="en-US" dirty="0"/>
              <a:t>表格</a:t>
            </a:r>
            <a:endParaRPr kumimoji="1" lang="zh-CN" altLang="en-US" dirty="0"/>
          </a:p>
        </p:txBody>
      </p:sp>
      <p:sp>
        <p:nvSpPr>
          <p:cNvPr id="57" name="灯片编号占位符 4"/>
          <p:cNvSpPr txBox="1"/>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B6E62B-4DEC-4954-AD3A-658470571C9E}" type="slidenum">
              <a:rPr lang="zh-CN" altLang="en-US" smtClean="0"/>
            </a:fld>
            <a:endParaRPr lang="zh-CN" altLang="en-US"/>
          </a:p>
        </p:txBody>
      </p:sp>
      <p:sp>
        <p:nvSpPr>
          <p:cNvPr id="34" name="圆角矩形 79"/>
          <p:cNvSpPr/>
          <p:nvPr/>
        </p:nvSpPr>
        <p:spPr>
          <a:xfrm>
            <a:off x="1642339" y="5596993"/>
            <a:ext cx="5859322" cy="669326"/>
          </a:xfrm>
          <a:prstGeom prst="roundRect">
            <a:avLst>
              <a:gd name="adj" fmla="val 11014"/>
            </a:avLst>
          </a:prstGeom>
          <a:solidFill>
            <a:schemeClr val="bg1"/>
          </a:solidFill>
          <a:ln w="57150">
            <a:solidFill>
              <a:srgbClr val="3572CD"/>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tIns="288000" rtlCol="0" anchor="ctr"/>
          <a:p>
            <a:pPr algn="ctr">
              <a:lnSpc>
                <a:spcPct val="125000"/>
              </a:lnSpc>
            </a:pPr>
            <a:r>
              <a:rPr lang="en-US" altLang="zh-CN" sz="2000" dirty="0">
                <a:solidFill>
                  <a:srgbClr val="FF0000"/>
                </a:solidFill>
                <a:latin typeface="黑体" panose="02010609060101010101" pitchFamily="49" charset="-122"/>
                <a:ea typeface="黑体" panose="02010609060101010101" pitchFamily="49" charset="-122"/>
              </a:rPr>
              <a:t>Web</a:t>
            </a:r>
            <a:r>
              <a:rPr lang="zh-CN" altLang="en-US" sz="2000" dirty="0">
                <a:solidFill>
                  <a:srgbClr val="FF0000"/>
                </a:solidFill>
                <a:latin typeface="黑体" panose="02010609060101010101" pitchFamily="49" charset="-122"/>
                <a:ea typeface="黑体" panose="02010609060101010101" pitchFamily="49" charset="-122"/>
              </a:rPr>
              <a:t>表格中蕴含着丰富的语义信息</a:t>
            </a:r>
            <a:endParaRPr lang="en-US" altLang="zh-CN" sz="1600" b="1" dirty="0">
              <a:solidFill>
                <a:schemeClr val="tx1"/>
              </a:solidFill>
            </a:endParaRPr>
          </a:p>
        </p:txBody>
      </p:sp>
      <p:sp>
        <p:nvSpPr>
          <p:cNvPr id="39" name="矩形 38"/>
          <p:cNvSpPr/>
          <p:nvPr/>
        </p:nvSpPr>
        <p:spPr>
          <a:xfrm>
            <a:off x="16510" y="963930"/>
            <a:ext cx="4947285" cy="481965"/>
          </a:xfrm>
          <a:prstGeom prst="rect">
            <a:avLst/>
          </a:prstGeom>
          <a:no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285750" indent="-285750">
              <a:buFont typeface="Wingdings" panose="05000000000000000000" pitchFamily="2" charset="2"/>
              <a:buChar char="Ø"/>
            </a:pPr>
            <a:r>
              <a:rPr sz="20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Web表格中蕴含着丰富的语义信息</a:t>
            </a:r>
            <a:endParaRPr sz="20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data-discovery-future"/>
          <p:cNvPicPr>
            <a:picLocks noChangeAspect="1"/>
          </p:cNvPicPr>
          <p:nvPr/>
        </p:nvPicPr>
        <p:blipFill>
          <a:blip r:embed="rId1"/>
          <a:stretch>
            <a:fillRect/>
          </a:stretch>
        </p:blipFill>
        <p:spPr>
          <a:xfrm>
            <a:off x="5233035" y="1433195"/>
            <a:ext cx="3296920" cy="1836420"/>
          </a:xfrm>
          <a:prstGeom prst="rect">
            <a:avLst/>
          </a:prstGeom>
        </p:spPr>
      </p:pic>
      <p:pic>
        <p:nvPicPr>
          <p:cNvPr id="2" name="图片 1" descr="social-what-is-data-discovery-and-why-does-it-matter"/>
          <p:cNvPicPr>
            <a:picLocks noChangeAspect="1"/>
          </p:cNvPicPr>
          <p:nvPr/>
        </p:nvPicPr>
        <p:blipFill>
          <a:blip r:embed="rId2"/>
          <a:stretch>
            <a:fillRect/>
          </a:stretch>
        </p:blipFill>
        <p:spPr>
          <a:xfrm>
            <a:off x="858520" y="4244975"/>
            <a:ext cx="3262630" cy="1794510"/>
          </a:xfrm>
          <a:prstGeom prst="rect">
            <a:avLst/>
          </a:prstGeom>
        </p:spPr>
      </p:pic>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8" name="TextBox 19"/>
          <p:cNvSpPr txBox="1">
            <a:spLocks noChangeArrowheads="1"/>
          </p:cNvSpPr>
          <p:nvPr/>
        </p:nvSpPr>
        <p:spPr bwMode="auto">
          <a:xfrm>
            <a:off x="689038" y="127813"/>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Web</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表格连接的背景</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dirty="0"/>
          </a:p>
        </p:txBody>
      </p:sp>
      <p:sp>
        <p:nvSpPr>
          <p:cNvPr id="10" name="文本框 9"/>
          <p:cNvSpPr txBox="1"/>
          <p:nvPr/>
        </p:nvSpPr>
        <p:spPr>
          <a:xfrm>
            <a:off x="1085850" y="1542842"/>
            <a:ext cx="3637488" cy="1630045"/>
          </a:xfrm>
          <a:prstGeom prst="rect">
            <a:avLst/>
          </a:prstGeom>
          <a:noFill/>
        </p:spPr>
        <p:txBody>
          <a:bodyPr wrap="square" rtlCol="0">
            <a:spAutoFit/>
          </a:bodyPr>
          <a:lstStyle/>
          <a:p>
            <a:r>
              <a:rPr lang="zh-CN" altLang="en-US" sz="2000" dirty="0"/>
              <a:t>数据发现的一个核心操作是为给定的表找到可连接的表，人们对使用来自大型数据孤岛和数据湖的其他相关数据集来丰富现有数据集越来越感兴趣。</a:t>
            </a:r>
            <a:endParaRPr lang="zh-CN" sz="2000" dirty="0"/>
          </a:p>
        </p:txBody>
      </p:sp>
      <p:sp>
        <p:nvSpPr>
          <p:cNvPr id="11" name="文本框 10"/>
          <p:cNvSpPr txBox="1"/>
          <p:nvPr/>
        </p:nvSpPr>
        <p:spPr>
          <a:xfrm>
            <a:off x="4722954" y="3917213"/>
            <a:ext cx="3637488" cy="2553335"/>
          </a:xfrm>
          <a:prstGeom prst="rect">
            <a:avLst/>
          </a:prstGeom>
          <a:noFill/>
        </p:spPr>
        <p:txBody>
          <a:bodyPr wrap="square" rtlCol="0">
            <a:spAutoFit/>
          </a:bodyPr>
          <a:lstStyle/>
          <a:p>
            <a:r>
              <a:rPr lang="zh-CN" altLang="en-US" sz="2000" dirty="0"/>
              <a:t>Web表格中的数据不仅包含丰富的语义信息，而且它们之间也具有类似于关系型数据库中主外键的联系。这种联系可以通过连接建立起来，连接</a:t>
            </a:r>
            <a:r>
              <a:rPr lang="zh-CN" altLang="en-US" sz="2000" dirty="0"/>
              <a:t>是一种强大的运算符，可以将两个或多个表的记录结合起来，在关系数据库领域具有重要意义。</a:t>
            </a:r>
            <a:endParaRPr lang="zh-CN" alt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8" name="TextBox 19"/>
          <p:cNvSpPr txBox="1">
            <a:spLocks noChangeArrowheads="1"/>
          </p:cNvSpPr>
          <p:nvPr/>
        </p:nvSpPr>
        <p:spPr bwMode="auto">
          <a:xfrm>
            <a:off x="689038" y="127813"/>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Web</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表格连接存在的困难</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dirty="0"/>
          </a:p>
        </p:txBody>
      </p:sp>
      <p:grpSp>
        <p:nvGrpSpPr>
          <p:cNvPr id="61" name="组合 60"/>
          <p:cNvGrpSpPr/>
          <p:nvPr/>
        </p:nvGrpSpPr>
        <p:grpSpPr>
          <a:xfrm>
            <a:off x="396566" y="8459566"/>
            <a:ext cx="8234669" cy="858550"/>
            <a:chOff x="390037" y="5513662"/>
            <a:chExt cx="7271603" cy="781200"/>
          </a:xfrm>
        </p:grpSpPr>
        <p:sp>
          <p:nvSpPr>
            <p:cNvPr id="62" name="矩形 61"/>
            <p:cNvSpPr/>
            <p:nvPr/>
          </p:nvSpPr>
          <p:spPr>
            <a:xfrm>
              <a:off x="1540592" y="5514915"/>
              <a:ext cx="6121048" cy="779372"/>
            </a:xfrm>
            <a:prstGeom prst="rect">
              <a:avLst/>
            </a:prstGeom>
            <a:solidFill>
              <a:schemeClr val="bg1"/>
            </a:solidFill>
            <a:ln w="28575">
              <a:solidFill>
                <a:srgbClr val="ED7D3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路径规划的过程中考虑路径安全性信息，规划安全性更高的路线</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63" name="矩形 62"/>
            <p:cNvSpPr/>
            <p:nvPr/>
          </p:nvSpPr>
          <p:spPr>
            <a:xfrm>
              <a:off x="390037" y="5513662"/>
              <a:ext cx="1150555" cy="781200"/>
            </a:xfrm>
            <a:prstGeom prst="rect">
              <a:avLst/>
            </a:prstGeom>
            <a:solidFill>
              <a:srgbClr val="ED7D31"/>
            </a:solidFill>
            <a:ln w="28575">
              <a:solidFill>
                <a:srgbClr val="ED7D3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解决安全出行问题</a:t>
              </a:r>
              <a:endParaRPr lang="zh-CN" altLang="en-US" sz="20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9" name="矩形 38"/>
          <p:cNvSpPr/>
          <p:nvPr/>
        </p:nvSpPr>
        <p:spPr>
          <a:xfrm>
            <a:off x="269240" y="974090"/>
            <a:ext cx="4947285" cy="481965"/>
          </a:xfrm>
          <a:prstGeom prst="rect">
            <a:avLst/>
          </a:prstGeom>
          <a:no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buFont typeface="Wingdings" panose="05000000000000000000" pitchFamily="2" charset="2"/>
              <a:buChar char="Ø"/>
            </a:pPr>
            <a:r>
              <a:rPr lang="zh-CN" altLang="en-US" sz="20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传统连接方法实现</a:t>
            </a:r>
            <a:r>
              <a:rPr lang="en-US" altLang="zh-CN" sz="20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20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语义表格的</a:t>
            </a:r>
            <a:r>
              <a:rPr lang="zh-CN" altLang="en-US" sz="20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连接</a:t>
            </a:r>
            <a:endParaRPr lang="zh-CN" altLang="en-US" sz="20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0" name="表格 29"/>
          <p:cNvGraphicFramePr>
            <a:graphicFrameLocks noGrp="1"/>
          </p:cNvGraphicFramePr>
          <p:nvPr/>
        </p:nvGraphicFramePr>
        <p:xfrm>
          <a:off x="-7497663" y="2124635"/>
          <a:ext cx="5832000" cy="3657600"/>
        </p:xfrm>
        <a:graphic>
          <a:graphicData uri="http://schemas.openxmlformats.org/drawingml/2006/table">
            <a:tbl>
              <a:tblPr firstRow="1" bandRow="1">
                <a:tableStyleId>{5C22544A-7EE6-4342-B048-85BDC9FD1C3A}</a:tableStyleId>
              </a:tblPr>
              <a:tblGrid>
                <a:gridCol w="1800000"/>
                <a:gridCol w="1440000"/>
                <a:gridCol w="1296000"/>
                <a:gridCol w="1296000"/>
              </a:tblGrid>
              <a:tr h="0">
                <a:tc>
                  <a:txBody>
                    <a:bodyPr/>
                    <a:lstStyle/>
                    <a:p>
                      <a:pPr algn="ctr"/>
                      <a:r>
                        <a:rPr lang="zh-CN" altLang="en-US" b="0" dirty="0">
                          <a:solidFill>
                            <a:schemeClr val="tx1"/>
                          </a:solidFill>
                        </a:rPr>
                        <a:t>风尘三侠</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a:solidFill>
                            <a:schemeClr val="tx1"/>
                          </a:solidFill>
                        </a:rPr>
                        <a:t>陈可辛</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b="0" dirty="0">
                          <a:solidFill>
                            <a:schemeClr val="tx1"/>
                          </a:solidFill>
                        </a:rPr>
                        <a:t>夜叉</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a:solidFill>
                            <a:schemeClr val="tx1"/>
                          </a:solidFill>
                        </a:rPr>
                        <a:t>日语</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b="0" dirty="0">
                          <a:solidFill>
                            <a:schemeClr val="tx1"/>
                          </a:solidFill>
                        </a:rPr>
                        <a:t>香水</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a:solidFill>
                            <a:schemeClr val="tx1"/>
                          </a:solidFill>
                        </a:rPr>
                        <a:t>汤姆</a:t>
                      </a:r>
                      <a:r>
                        <a:rPr lang="en-US" altLang="zh-CN" b="0" dirty="0">
                          <a:solidFill>
                            <a:schemeClr val="tx1"/>
                          </a:solidFill>
                        </a:rPr>
                        <a:t>·</a:t>
                      </a:r>
                      <a:r>
                        <a:rPr lang="zh-CN" altLang="en-US" b="0" dirty="0">
                          <a:solidFill>
                            <a:schemeClr val="tx1"/>
                          </a:solidFill>
                        </a:rPr>
                        <a:t>提克威</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a:solidFill>
                            <a:schemeClr val="tx1"/>
                          </a:solidFill>
                        </a:rPr>
                        <a:t>英语</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b="0" dirty="0">
                          <a:solidFill>
                            <a:schemeClr val="tx1"/>
                          </a:solidFill>
                        </a:rPr>
                        <a:t>马永贞</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b="0" dirty="0">
                          <a:solidFill>
                            <a:schemeClr val="tx1"/>
                          </a:solidFill>
                        </a:rPr>
                        <a:t>抱拥朝阳</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a:solidFill>
                            <a:schemeClr val="tx1"/>
                          </a:solidFill>
                        </a:rPr>
                        <a:t>剧情片</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b="0" dirty="0">
                          <a:solidFill>
                            <a:schemeClr val="tx1"/>
                          </a:solidFill>
                        </a:rPr>
                        <a:t>阿金</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a:solidFill>
                            <a:schemeClr val="tx1"/>
                          </a:solidFill>
                        </a:rPr>
                        <a:t>许鞍华</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a:solidFill>
                            <a:schemeClr val="tx1"/>
                          </a:solidFill>
                        </a:rPr>
                        <a:t>粤语</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b="0" dirty="0">
                          <a:solidFill>
                            <a:schemeClr val="tx1"/>
                          </a:solidFill>
                        </a:rPr>
                        <a:t>孟波</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a:solidFill>
                            <a:schemeClr val="tx1"/>
                          </a:solidFill>
                        </a:rPr>
                        <a:t>袁俊文</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a:solidFill>
                            <a:schemeClr val="tx1"/>
                          </a:solidFill>
                        </a:rPr>
                        <a:t>喜剧片</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b="0" dirty="0">
                          <a:solidFill>
                            <a:schemeClr val="tx1"/>
                          </a:solidFill>
                        </a:rPr>
                        <a:t>夜半</a:t>
                      </a:r>
                      <a:r>
                        <a:rPr lang="en-US" altLang="zh-CN" b="0" dirty="0">
                          <a:solidFill>
                            <a:schemeClr val="tx1"/>
                          </a:solidFill>
                        </a:rPr>
                        <a:t>1</a:t>
                      </a:r>
                      <a:r>
                        <a:rPr lang="zh-CN" altLang="en-US" b="0" dirty="0">
                          <a:solidFill>
                            <a:schemeClr val="tx1"/>
                          </a:solidFill>
                        </a:rPr>
                        <a:t>点钟</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a:solidFill>
                            <a:schemeClr val="tx1"/>
                          </a:solidFill>
                        </a:rPr>
                        <a:t>恐怖片</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b="0" dirty="0">
                          <a:solidFill>
                            <a:schemeClr val="tx1"/>
                          </a:solidFill>
                        </a:rPr>
                        <a:t>唐伯虎点秋香</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a:solidFill>
                            <a:schemeClr val="tx1"/>
                          </a:solidFill>
                        </a:rPr>
                        <a:t>李力持</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a:solidFill>
                            <a:schemeClr val="tx1"/>
                          </a:solidFill>
                        </a:rPr>
                        <a:t>粤语</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b="0" dirty="0">
                          <a:solidFill>
                            <a:schemeClr val="tx1"/>
                          </a:solidFill>
                        </a:rPr>
                        <a:t>小亲亲</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a:solidFill>
                            <a:schemeClr val="tx1"/>
                          </a:solidFill>
                        </a:rPr>
                        <a:t>爱情片</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9" name="表格 8"/>
          <p:cNvGraphicFramePr/>
          <p:nvPr>
            <p:custDataLst>
              <p:tags r:id="rId1"/>
            </p:custDataLst>
          </p:nvPr>
        </p:nvGraphicFramePr>
        <p:xfrm>
          <a:off x="520065" y="2393950"/>
          <a:ext cx="3886200" cy="3152775"/>
        </p:xfrm>
        <a:graphic>
          <a:graphicData uri="http://schemas.openxmlformats.org/drawingml/2006/table">
            <a:tbl>
              <a:tblPr firstRow="1" bandRow="1">
                <a:tableStyleId>{5C22544A-7EE6-4342-B048-85BDC9FD1C3A}</a:tableStyleId>
              </a:tblPr>
              <a:tblGrid>
                <a:gridCol w="1249680"/>
                <a:gridCol w="1312545"/>
                <a:gridCol w="1323975"/>
              </a:tblGrid>
              <a:tr h="584200">
                <a:tc>
                  <a:txBody>
                    <a:bodyPr/>
                    <a:p>
                      <a:pPr>
                        <a:buNone/>
                      </a:pPr>
                      <a:r>
                        <a:rPr lang="en-US" altLang="zh-CN" sz="1200">
                          <a:latin typeface="Times New Roman" panose="02020603050405020304" pitchFamily="18" charset="0"/>
                          <a:cs typeface="Times New Roman" panose="02020603050405020304" pitchFamily="18" charset="0"/>
                          <a:sym typeface="+mn-ea"/>
                        </a:rPr>
                        <a:t>Country Name</a:t>
                      </a:r>
                      <a:endParaRPr lang="en-US" altLang="zh-CN" sz="1200">
                        <a:latin typeface="Times New Roman" panose="02020603050405020304" pitchFamily="18" charset="0"/>
                        <a:cs typeface="Times New Roman" panose="02020603050405020304" pitchFamily="18" charset="0"/>
                      </a:endParaRPr>
                    </a:p>
                  </a:txBody>
                  <a:tcPr/>
                </a:tc>
                <a:tc>
                  <a:txBody>
                    <a:bodyPr/>
                    <a:p>
                      <a:pPr>
                        <a:buNone/>
                      </a:pPr>
                      <a:r>
                        <a:rPr lang="en-US" altLang="zh-CN" sz="1200">
                          <a:latin typeface="Times New Roman" panose="02020603050405020304" pitchFamily="18" charset="0"/>
                          <a:cs typeface="Times New Roman" panose="02020603050405020304" pitchFamily="18" charset="0"/>
                          <a:sym typeface="+mn-ea"/>
                        </a:rPr>
                        <a:t>Retail Sales</a:t>
                      </a:r>
                      <a:endParaRPr lang="en-US" altLang="zh-CN" sz="1200">
                        <a:latin typeface="Times New Roman" panose="02020603050405020304" pitchFamily="18" charset="0"/>
                        <a:cs typeface="Times New Roman" panose="02020603050405020304" pitchFamily="18" charset="0"/>
                        <a:sym typeface="+mn-ea"/>
                      </a:endParaRPr>
                    </a:p>
                  </a:txBody>
                  <a:tcPr/>
                </a:tc>
                <a:tc>
                  <a:txBody>
                    <a:bodyPr/>
                    <a:p>
                      <a:pPr>
                        <a:buNone/>
                      </a:pPr>
                      <a:r>
                        <a:rPr lang="en-US" altLang="zh-CN" sz="1200">
                          <a:latin typeface="Times New Roman" panose="02020603050405020304" pitchFamily="18" charset="0"/>
                          <a:cs typeface="Times New Roman" panose="02020603050405020304" pitchFamily="18" charset="0"/>
                          <a:sym typeface="+mn-ea"/>
                        </a:rPr>
                        <a:t>Reference</a:t>
                      </a:r>
                      <a:endParaRPr lang="en-US" altLang="zh-CN" sz="1200">
                        <a:latin typeface="Times New Roman" panose="02020603050405020304" pitchFamily="18" charset="0"/>
                        <a:cs typeface="Times New Roman" panose="02020603050405020304" pitchFamily="18" charset="0"/>
                        <a:sym typeface="+mn-ea"/>
                      </a:endParaRPr>
                    </a:p>
                  </a:txBody>
                  <a:tcPr/>
                </a:tc>
              </a:tr>
              <a:tr h="443865">
                <a:tc>
                  <a:txBody>
                    <a:bodyPr/>
                    <a:p>
                      <a:pPr algn="ctr">
                        <a:buNone/>
                      </a:pPr>
                      <a:r>
                        <a:rPr lang="en-US" altLang="zh-CN" sz="1200"/>
                        <a:t>CN</a:t>
                      </a:r>
                      <a:endParaRPr lang="en-US" altLang="zh-CN" sz="1200"/>
                    </a:p>
                  </a:txBody>
                  <a:tcPr/>
                </a:tc>
                <a:tc>
                  <a:txBody>
                    <a:bodyPr/>
                    <a:p>
                      <a:pPr algn="ctr">
                        <a:buNone/>
                      </a:pPr>
                      <a:r>
                        <a:rPr lang="en-US" altLang="zh-CN" sz="1200"/>
                        <a:t>41268</a:t>
                      </a:r>
                      <a:endParaRPr lang="en-US" altLang="zh-CN" sz="1200"/>
                    </a:p>
                  </a:txBody>
                  <a:tcPr/>
                </a:tc>
                <a:tc>
                  <a:txBody>
                    <a:bodyPr/>
                    <a:p>
                      <a:pPr algn="ctr">
                        <a:buNone/>
                      </a:pPr>
                      <a:r>
                        <a:rPr lang="en-US" altLang="zh-CN" sz="1200"/>
                        <a:t>Dec 2021</a:t>
                      </a:r>
                      <a:endParaRPr lang="en-US" altLang="zh-CN" sz="1200"/>
                    </a:p>
                  </a:txBody>
                  <a:tcPr/>
                </a:tc>
              </a:tr>
              <a:tr h="437515">
                <a:tc>
                  <a:txBody>
                    <a:bodyPr/>
                    <a:p>
                      <a:pPr algn="ctr">
                        <a:buNone/>
                      </a:pPr>
                      <a:r>
                        <a:rPr lang="en-US" altLang="zh-CN" sz="1200"/>
                        <a:t>IT</a:t>
                      </a:r>
                      <a:endParaRPr lang="en-US" altLang="zh-CN" sz="1200"/>
                    </a:p>
                  </a:txBody>
                  <a:tcPr/>
                </a:tc>
                <a:tc>
                  <a:txBody>
                    <a:bodyPr/>
                    <a:p>
                      <a:pPr algn="ctr">
                        <a:buNone/>
                      </a:pPr>
                      <a:r>
                        <a:rPr lang="en-US" altLang="zh-CN" sz="1200"/>
                        <a:t>107.1</a:t>
                      </a:r>
                      <a:endParaRPr lang="en-US" altLang="zh-CN" sz="1200"/>
                    </a:p>
                  </a:txBody>
                  <a:tcPr/>
                </a:tc>
                <a:tc>
                  <a:txBody>
                    <a:bodyPr/>
                    <a:p>
                      <a:pPr algn="ctr">
                        <a:buNone/>
                      </a:pPr>
                      <a:r>
                        <a:rPr lang="en-US" altLang="zh-CN" sz="1200"/>
                        <a:t>Jan 2022</a:t>
                      </a:r>
                      <a:endParaRPr lang="en-US" altLang="zh-CN" sz="1200"/>
                    </a:p>
                  </a:txBody>
                  <a:tcPr/>
                </a:tc>
              </a:tr>
              <a:tr h="436245">
                <a:tc>
                  <a:txBody>
                    <a:bodyPr/>
                    <a:p>
                      <a:pPr algn="ctr">
                        <a:buNone/>
                      </a:pPr>
                      <a:r>
                        <a:rPr lang="en-US" altLang="zh-CN" sz="1200"/>
                        <a:t>US</a:t>
                      </a:r>
                      <a:endParaRPr lang="en-US" altLang="zh-CN" sz="1200"/>
                    </a:p>
                  </a:txBody>
                  <a:tcPr/>
                </a:tc>
                <a:tc>
                  <a:txBody>
                    <a:bodyPr/>
                    <a:p>
                      <a:pPr algn="ctr">
                        <a:buNone/>
                      </a:pPr>
                      <a:r>
                        <a:rPr lang="en-US" altLang="zh-CN" sz="1200"/>
                        <a:t>509,041</a:t>
                      </a:r>
                      <a:endParaRPr lang="en-US" altLang="zh-CN" sz="1200"/>
                    </a:p>
                  </a:txBody>
                  <a:tcPr/>
                </a:tc>
                <a:tc>
                  <a:txBody>
                    <a:bodyPr/>
                    <a:p>
                      <a:pPr algn="ctr">
                        <a:buNone/>
                      </a:pPr>
                      <a:r>
                        <a:rPr lang="zh-CN" altLang="en-US" sz="1200">
                          <a:sym typeface="+mn-ea"/>
                        </a:rPr>
                        <a:t>Sep 2021</a:t>
                      </a:r>
                      <a:endParaRPr lang="zh-CN" altLang="en-US" sz="1200">
                        <a:sym typeface="+mn-ea"/>
                      </a:endParaRPr>
                    </a:p>
                  </a:txBody>
                  <a:tcPr/>
                </a:tc>
              </a:tr>
              <a:tr h="417195">
                <a:tc>
                  <a:txBody>
                    <a:bodyPr/>
                    <a:p>
                      <a:pPr algn="ctr">
                        <a:buNone/>
                      </a:pPr>
                      <a:r>
                        <a:rPr lang="en-US" altLang="zh-CN" sz="1200"/>
                        <a:t>BR</a:t>
                      </a:r>
                      <a:endParaRPr lang="en-US" altLang="zh-CN" sz="1200"/>
                    </a:p>
                  </a:txBody>
                  <a:tcPr/>
                </a:tc>
                <a:tc>
                  <a:txBody>
                    <a:bodyPr/>
                    <a:p>
                      <a:pPr algn="ctr">
                        <a:buNone/>
                      </a:pPr>
                      <a:r>
                        <a:rPr lang="en-US" altLang="zh-CN" sz="1200"/>
                        <a:t>96.2</a:t>
                      </a:r>
                      <a:endParaRPr lang="en-US" altLang="zh-CN" sz="1200"/>
                    </a:p>
                  </a:txBody>
                  <a:tcPr/>
                </a:tc>
                <a:tc>
                  <a:txBody>
                    <a:bodyPr/>
                    <a:p>
                      <a:pPr algn="ctr">
                        <a:buNone/>
                      </a:pPr>
                      <a:r>
                        <a:rPr lang="en-US" altLang="zh-CN" sz="1200"/>
                        <a:t>Jan 2022</a:t>
                      </a:r>
                      <a:endParaRPr lang="en-US" altLang="zh-CN" sz="1200"/>
                    </a:p>
                  </a:txBody>
                  <a:tcPr/>
                </a:tc>
              </a:tr>
              <a:tr h="416560">
                <a:tc>
                  <a:txBody>
                    <a:bodyPr/>
                    <a:p>
                      <a:pPr algn="ctr">
                        <a:buNone/>
                      </a:pPr>
                      <a:r>
                        <a:rPr lang="en-US" altLang="zh-CN" sz="1200"/>
                        <a:t>JP</a:t>
                      </a:r>
                      <a:endParaRPr lang="en-US" altLang="zh-CN" sz="1200"/>
                    </a:p>
                  </a:txBody>
                  <a:tcPr/>
                </a:tc>
                <a:tc>
                  <a:txBody>
                    <a:bodyPr/>
                    <a:p>
                      <a:pPr algn="ctr">
                        <a:buNone/>
                      </a:pPr>
                      <a:r>
                        <a:rPr lang="en-US" altLang="zh-CN" sz="1200"/>
                        <a:t>11537</a:t>
                      </a:r>
                      <a:endParaRPr lang="en-US" altLang="zh-CN" sz="1200"/>
                    </a:p>
                  </a:txBody>
                  <a:tcPr/>
                </a:tc>
                <a:tc>
                  <a:txBody>
                    <a:bodyPr/>
                    <a:p>
                      <a:pPr algn="ctr">
                        <a:buNone/>
                      </a:pPr>
                      <a:r>
                        <a:rPr lang="zh-CN" altLang="en-US" sz="1200"/>
                        <a:t>Feb 2022</a:t>
                      </a:r>
                      <a:endParaRPr lang="zh-CN" altLang="en-US" sz="1200"/>
                    </a:p>
                  </a:txBody>
                  <a:tcPr/>
                </a:tc>
              </a:tr>
              <a:tr h="417195">
                <a:tc>
                  <a:txBody>
                    <a:bodyPr/>
                    <a:p>
                      <a:pPr algn="ctr">
                        <a:buNone/>
                      </a:pPr>
                      <a:r>
                        <a:rPr lang="en-US" altLang="zh-CN" sz="1200"/>
                        <a:t>RU</a:t>
                      </a:r>
                      <a:endParaRPr lang="en-US" altLang="zh-CN" sz="1200"/>
                    </a:p>
                  </a:txBody>
                  <a:tcPr/>
                </a:tc>
                <a:tc>
                  <a:txBody>
                    <a:bodyPr/>
                    <a:p>
                      <a:pPr algn="ctr">
                        <a:buNone/>
                      </a:pPr>
                      <a:r>
                        <a:rPr lang="zh-CN" altLang="en-US" sz="1200"/>
                        <a:t>3,245</a:t>
                      </a:r>
                      <a:endParaRPr lang="zh-CN" altLang="en-US" sz="1200"/>
                    </a:p>
                  </a:txBody>
                  <a:tcPr/>
                </a:tc>
                <a:tc>
                  <a:txBody>
                    <a:bodyPr/>
                    <a:p>
                      <a:pPr algn="ctr">
                        <a:buNone/>
                      </a:pPr>
                      <a:r>
                        <a:rPr lang="zh-CN" altLang="en-US" sz="1200">
                          <a:sym typeface="+mn-ea"/>
                        </a:rPr>
                        <a:t>Feb 2022</a:t>
                      </a:r>
                      <a:endParaRPr lang="zh-CN" altLang="en-US" sz="1200">
                        <a:sym typeface="+mn-ea"/>
                      </a:endParaRPr>
                    </a:p>
                  </a:txBody>
                  <a:tcPr/>
                </a:tc>
              </a:tr>
            </a:tbl>
          </a:graphicData>
        </a:graphic>
      </p:graphicFrame>
      <p:sp>
        <p:nvSpPr>
          <p:cNvPr id="10" name="文本框 9"/>
          <p:cNvSpPr txBox="1"/>
          <p:nvPr/>
        </p:nvSpPr>
        <p:spPr>
          <a:xfrm>
            <a:off x="520700" y="5585460"/>
            <a:ext cx="4145280" cy="306705"/>
          </a:xfrm>
          <a:prstGeom prst="rect">
            <a:avLst/>
          </a:prstGeom>
          <a:noFill/>
        </p:spPr>
        <p:txBody>
          <a:bodyPr wrap="square" rtlCol="0">
            <a:spAutoFit/>
          </a:bodyPr>
          <a:p>
            <a:pPr algn="ctr"/>
            <a:r>
              <a:rPr lang="zh-CN" altLang="en-US" sz="1400"/>
              <a:t>表</a:t>
            </a:r>
            <a:r>
              <a:rPr lang="en-US" altLang="zh-CN" sz="1400"/>
              <a:t>1(a):</a:t>
            </a:r>
            <a:r>
              <a:rPr lang="zh-CN" altLang="en-US" sz="1400"/>
              <a:t>各国零售收入</a:t>
            </a:r>
            <a:endParaRPr lang="zh-CN" altLang="en-US" sz="1400"/>
          </a:p>
        </p:txBody>
      </p:sp>
      <p:sp>
        <p:nvSpPr>
          <p:cNvPr id="11" name="文本框 10"/>
          <p:cNvSpPr txBox="1"/>
          <p:nvPr/>
        </p:nvSpPr>
        <p:spPr>
          <a:xfrm>
            <a:off x="4614545" y="5585460"/>
            <a:ext cx="4145280" cy="306705"/>
          </a:xfrm>
          <a:prstGeom prst="rect">
            <a:avLst/>
          </a:prstGeom>
          <a:noFill/>
        </p:spPr>
        <p:txBody>
          <a:bodyPr wrap="square" rtlCol="0">
            <a:spAutoFit/>
          </a:bodyPr>
          <a:p>
            <a:pPr algn="ctr"/>
            <a:r>
              <a:rPr lang="zh-CN" altLang="en-US" sz="1400"/>
              <a:t>表</a:t>
            </a:r>
            <a:r>
              <a:rPr lang="en-US" altLang="zh-CN" sz="1400"/>
              <a:t>1(b):各国互联网使用者数目列表</a:t>
            </a:r>
            <a:endParaRPr lang="en-US" altLang="zh-CN" sz="1400"/>
          </a:p>
        </p:txBody>
      </p:sp>
      <p:graphicFrame>
        <p:nvGraphicFramePr>
          <p:cNvPr id="2" name="表格 1"/>
          <p:cNvGraphicFramePr/>
          <p:nvPr>
            <p:custDataLst>
              <p:tags r:id="rId2"/>
            </p:custDataLst>
          </p:nvPr>
        </p:nvGraphicFramePr>
        <p:xfrm>
          <a:off x="4614545" y="2400300"/>
          <a:ext cx="4100195" cy="3145155"/>
        </p:xfrm>
        <a:graphic>
          <a:graphicData uri="http://schemas.openxmlformats.org/drawingml/2006/table">
            <a:tbl>
              <a:tblPr firstRow="1" bandRow="1">
                <a:tableStyleId>{5C22544A-7EE6-4342-B048-85BDC9FD1C3A}</a:tableStyleId>
              </a:tblPr>
              <a:tblGrid>
                <a:gridCol w="1258570"/>
                <a:gridCol w="1056640"/>
                <a:gridCol w="988060"/>
                <a:gridCol w="796925"/>
              </a:tblGrid>
              <a:tr h="627380">
                <a:tc>
                  <a:txBody>
                    <a:bodyPr/>
                    <a:p>
                      <a:pPr>
                        <a:buNone/>
                      </a:pPr>
                      <a:r>
                        <a:rPr lang="en-US" altLang="zh-CN" sz="1200">
                          <a:latin typeface="Times New Roman" panose="02020603050405020304" pitchFamily="18" charset="0"/>
                          <a:cs typeface="Times New Roman" panose="02020603050405020304" pitchFamily="18" charset="0"/>
                        </a:rPr>
                        <a:t>Country</a:t>
                      </a:r>
                      <a:endParaRPr lang="en-US" altLang="zh-CN" sz="1200">
                        <a:latin typeface="Times New Roman" panose="02020603050405020304" pitchFamily="18" charset="0"/>
                        <a:cs typeface="Times New Roman" panose="02020603050405020304" pitchFamily="18" charset="0"/>
                      </a:endParaRPr>
                    </a:p>
                  </a:txBody>
                  <a:tcPr/>
                </a:tc>
                <a:tc>
                  <a:txBody>
                    <a:bodyPr/>
                    <a:p>
                      <a:pPr>
                        <a:buNone/>
                      </a:pPr>
                      <a:r>
                        <a:rPr lang="en-US" altLang="zh-CN" sz="1200">
                          <a:latin typeface="Times New Roman" panose="02020603050405020304" pitchFamily="18" charset="0"/>
                          <a:cs typeface="Times New Roman" panose="02020603050405020304" pitchFamily="18" charset="0"/>
                        </a:rPr>
                        <a:t>Internet Users</a:t>
                      </a:r>
                      <a:endParaRPr lang="en-US" altLang="zh-CN" sz="1200">
                        <a:latin typeface="Times New Roman" panose="02020603050405020304" pitchFamily="18" charset="0"/>
                        <a:cs typeface="Times New Roman" panose="02020603050405020304" pitchFamily="18" charset="0"/>
                      </a:endParaRPr>
                    </a:p>
                  </a:txBody>
                  <a:tcPr/>
                </a:tc>
                <a:tc>
                  <a:txBody>
                    <a:bodyPr/>
                    <a:p>
                      <a:pPr>
                        <a:buNone/>
                      </a:pPr>
                      <a:r>
                        <a:rPr lang="en-US" altLang="zh-CN" sz="1200">
                          <a:latin typeface="Times New Roman" panose="02020603050405020304" pitchFamily="18" charset="0"/>
                          <a:cs typeface="Times New Roman" panose="02020603050405020304" pitchFamily="18" charset="0"/>
                        </a:rPr>
                        <a:t>P</a:t>
                      </a:r>
                      <a:r>
                        <a:rPr lang="zh-CN" altLang="en-US" sz="1200">
                          <a:latin typeface="Times New Roman" panose="02020603050405020304" pitchFamily="18" charset="0"/>
                          <a:cs typeface="Times New Roman" panose="02020603050405020304" pitchFamily="18" charset="0"/>
                        </a:rPr>
                        <a:t>enetration</a:t>
                      </a:r>
                      <a:endParaRPr lang="zh-CN" altLang="en-US" sz="1200">
                        <a:latin typeface="Times New Roman" panose="02020603050405020304" pitchFamily="18" charset="0"/>
                        <a:cs typeface="Times New Roman" panose="02020603050405020304" pitchFamily="18" charset="0"/>
                      </a:endParaRPr>
                    </a:p>
                  </a:txBody>
                  <a:tcPr/>
                </a:tc>
                <a:tc>
                  <a:txBody>
                    <a:bodyPr/>
                    <a:p>
                      <a:pPr>
                        <a:buNone/>
                      </a:pPr>
                      <a:r>
                        <a:rPr lang="en-US" altLang="zh-CN" sz="1200">
                          <a:latin typeface="Times New Roman" panose="02020603050405020304" pitchFamily="18" charset="0"/>
                          <a:cs typeface="Times New Roman" panose="02020603050405020304" pitchFamily="18" charset="0"/>
                        </a:rPr>
                        <a:t>Ranking</a:t>
                      </a:r>
                      <a:endParaRPr lang="en-US" altLang="zh-CN" sz="1200">
                        <a:latin typeface="Times New Roman" panose="02020603050405020304" pitchFamily="18" charset="0"/>
                        <a:cs typeface="Times New Roman" panose="02020603050405020304" pitchFamily="18" charset="0"/>
                      </a:endParaRPr>
                    </a:p>
                  </a:txBody>
                  <a:tcPr/>
                </a:tc>
              </a:tr>
              <a:tr h="422910">
                <a:tc>
                  <a:txBody>
                    <a:bodyPr/>
                    <a:p>
                      <a:pPr>
                        <a:buNone/>
                      </a:pPr>
                      <a:r>
                        <a:rPr lang="en-US" altLang="zh-CN" sz="1200"/>
                        <a:t>China</a:t>
                      </a:r>
                      <a:endParaRPr lang="en-US" altLang="zh-CN" sz="1200"/>
                    </a:p>
                  </a:txBody>
                  <a:tcPr/>
                </a:tc>
                <a:tc>
                  <a:txBody>
                    <a:bodyPr/>
                    <a:p>
                      <a:pPr>
                        <a:buNone/>
                      </a:pPr>
                      <a:r>
                        <a:rPr lang="zh-CN" altLang="en-US" sz="1200"/>
                        <a:t>746,662,194</a:t>
                      </a:r>
                      <a:endParaRPr lang="zh-CN" altLang="en-US" sz="1200"/>
                    </a:p>
                  </a:txBody>
                  <a:tcPr/>
                </a:tc>
                <a:tc>
                  <a:txBody>
                    <a:bodyPr/>
                    <a:p>
                      <a:pPr algn="ctr">
                        <a:buNone/>
                      </a:pPr>
                      <a:r>
                        <a:rPr lang="zh-CN" altLang="en-US" sz="1200"/>
                        <a:t>53.20</a:t>
                      </a:r>
                      <a:endParaRPr lang="zh-CN" altLang="en-US" sz="1200"/>
                    </a:p>
                  </a:txBody>
                  <a:tcPr/>
                </a:tc>
                <a:tc>
                  <a:txBody>
                    <a:bodyPr/>
                    <a:p>
                      <a:pPr algn="ctr">
                        <a:buNone/>
                      </a:pPr>
                      <a:r>
                        <a:rPr lang="en-US" altLang="zh-CN" sz="1200"/>
                        <a:t>109</a:t>
                      </a:r>
                      <a:endParaRPr lang="en-US" altLang="zh-CN" sz="1200"/>
                    </a:p>
                  </a:txBody>
                  <a:tcPr/>
                </a:tc>
              </a:tr>
              <a:tr h="403225">
                <a:tc>
                  <a:txBody>
                    <a:bodyPr/>
                    <a:p>
                      <a:pPr>
                        <a:buNone/>
                      </a:pPr>
                      <a:r>
                        <a:rPr lang="en-US" altLang="zh-CN" sz="1200"/>
                        <a:t>India</a:t>
                      </a:r>
                      <a:endParaRPr lang="en-US" altLang="zh-CN" sz="1200"/>
                    </a:p>
                  </a:txBody>
                  <a:tcPr/>
                </a:tc>
                <a:tc>
                  <a:txBody>
                    <a:bodyPr/>
                    <a:p>
                      <a:pPr>
                        <a:buNone/>
                      </a:pPr>
                      <a:r>
                        <a:rPr lang="zh-CN" altLang="en-US" sz="1200"/>
                        <a:t>699,012,635</a:t>
                      </a:r>
                      <a:endParaRPr lang="zh-CN" altLang="en-US" sz="1200"/>
                    </a:p>
                  </a:txBody>
                  <a:tcPr/>
                </a:tc>
                <a:tc>
                  <a:txBody>
                    <a:bodyPr/>
                    <a:p>
                      <a:pPr algn="ctr">
                        <a:buNone/>
                      </a:pPr>
                      <a:r>
                        <a:rPr lang="zh-CN" altLang="en-US" sz="1200"/>
                        <a:t>52.95</a:t>
                      </a:r>
                      <a:endParaRPr lang="zh-CN" altLang="en-US" sz="1200"/>
                    </a:p>
                  </a:txBody>
                  <a:tcPr/>
                </a:tc>
                <a:tc>
                  <a:txBody>
                    <a:bodyPr/>
                    <a:p>
                      <a:pPr algn="ctr">
                        <a:buNone/>
                      </a:pPr>
                      <a:r>
                        <a:rPr lang="en-US" altLang="zh-CN" sz="1200"/>
                        <a:t>128</a:t>
                      </a:r>
                      <a:endParaRPr lang="en-US" altLang="zh-CN" sz="1200"/>
                    </a:p>
                  </a:txBody>
                  <a:tcPr/>
                </a:tc>
              </a:tr>
              <a:tr h="466090">
                <a:tc>
                  <a:txBody>
                    <a:bodyPr/>
                    <a:p>
                      <a:pPr>
                        <a:buNone/>
                      </a:pPr>
                      <a:r>
                        <a:rPr lang="en-US" altLang="zh-CN" sz="1200"/>
                        <a:t>United States</a:t>
                      </a:r>
                      <a:endParaRPr lang="en-US" altLang="zh-CN" sz="1200"/>
                    </a:p>
                  </a:txBody>
                  <a:tcPr/>
                </a:tc>
                <a:tc>
                  <a:txBody>
                    <a:bodyPr/>
                    <a:p>
                      <a:pPr>
                        <a:buNone/>
                      </a:pPr>
                      <a:r>
                        <a:rPr lang="zh-CN" altLang="en-US" sz="1200"/>
                        <a:t>245,436,423</a:t>
                      </a:r>
                      <a:endParaRPr lang="zh-CN" altLang="en-US" sz="1200"/>
                    </a:p>
                  </a:txBody>
                  <a:tcPr/>
                </a:tc>
                <a:tc>
                  <a:txBody>
                    <a:bodyPr/>
                    <a:p>
                      <a:pPr algn="ctr">
                        <a:buNone/>
                      </a:pPr>
                      <a:r>
                        <a:rPr lang="zh-CN" altLang="en-US" sz="1200"/>
                        <a:t>76.18</a:t>
                      </a:r>
                      <a:endParaRPr lang="zh-CN" altLang="en-US" sz="1200"/>
                    </a:p>
                  </a:txBody>
                  <a:tcPr/>
                </a:tc>
                <a:tc>
                  <a:txBody>
                    <a:bodyPr/>
                    <a:p>
                      <a:pPr algn="ctr">
                        <a:buNone/>
                      </a:pPr>
                      <a:r>
                        <a:rPr lang="en-US" altLang="zh-CN" sz="1200"/>
                        <a:t>54</a:t>
                      </a:r>
                      <a:endParaRPr lang="en-US" altLang="zh-CN" sz="1200"/>
                    </a:p>
                  </a:txBody>
                  <a:tcPr/>
                </a:tc>
              </a:tr>
              <a:tr h="386080">
                <a:tc>
                  <a:txBody>
                    <a:bodyPr/>
                    <a:p>
                      <a:pPr>
                        <a:buNone/>
                      </a:pPr>
                      <a:r>
                        <a:rPr lang="en-US" altLang="zh-CN" sz="1200"/>
                        <a:t>Brazil</a:t>
                      </a:r>
                      <a:endParaRPr lang="en-US" altLang="zh-CN" sz="1200"/>
                    </a:p>
                  </a:txBody>
                  <a:tcPr/>
                </a:tc>
                <a:tc>
                  <a:txBody>
                    <a:bodyPr/>
                    <a:p>
                      <a:pPr>
                        <a:buNone/>
                      </a:pPr>
                      <a:r>
                        <a:rPr lang="zh-CN" altLang="en-US" sz="1200"/>
                        <a:t>123,927,230</a:t>
                      </a:r>
                      <a:endParaRPr lang="zh-CN" altLang="en-US" sz="1200"/>
                    </a:p>
                  </a:txBody>
                  <a:tcPr/>
                </a:tc>
                <a:tc>
                  <a:txBody>
                    <a:bodyPr/>
                    <a:p>
                      <a:pPr algn="ctr">
                        <a:buNone/>
                      </a:pPr>
                      <a:r>
                        <a:rPr lang="en-US" altLang="zh-CN" sz="1200"/>
                        <a:t>59.68</a:t>
                      </a:r>
                      <a:endParaRPr lang="en-US" altLang="zh-CN" sz="1200"/>
                    </a:p>
                  </a:txBody>
                  <a:tcPr/>
                </a:tc>
                <a:tc>
                  <a:txBody>
                    <a:bodyPr/>
                    <a:p>
                      <a:pPr algn="ctr">
                        <a:buNone/>
                      </a:pPr>
                      <a:r>
                        <a:rPr lang="en-US" altLang="zh-CN" sz="1200"/>
                        <a:t>90</a:t>
                      </a:r>
                      <a:endParaRPr lang="en-US" altLang="zh-CN" sz="1200"/>
                    </a:p>
                  </a:txBody>
                  <a:tcPr/>
                </a:tc>
              </a:tr>
              <a:tr h="433070">
                <a:tc>
                  <a:txBody>
                    <a:bodyPr/>
                    <a:p>
                      <a:pPr>
                        <a:buNone/>
                      </a:pPr>
                      <a:r>
                        <a:rPr lang="en-US" altLang="zh-CN" sz="1200"/>
                        <a:t>Japan</a:t>
                      </a:r>
                      <a:endParaRPr lang="en-US" altLang="zh-CN" sz="1200"/>
                    </a:p>
                  </a:txBody>
                  <a:tcPr/>
                </a:tc>
                <a:tc>
                  <a:txBody>
                    <a:bodyPr/>
                    <a:p>
                      <a:pPr>
                        <a:buNone/>
                      </a:pPr>
                      <a:r>
                        <a:rPr lang="zh-CN" altLang="en-US" sz="1200"/>
                        <a:t>117,528,631</a:t>
                      </a:r>
                      <a:endParaRPr lang="zh-CN" altLang="en-US" sz="1200"/>
                    </a:p>
                  </a:txBody>
                  <a:tcPr/>
                </a:tc>
                <a:tc>
                  <a:txBody>
                    <a:bodyPr/>
                    <a:p>
                      <a:pPr algn="ctr">
                        <a:buNone/>
                      </a:pPr>
                      <a:r>
                        <a:rPr lang="zh-CN" altLang="en-US" sz="1200"/>
                        <a:t>92.00</a:t>
                      </a:r>
                      <a:endParaRPr lang="zh-CN" altLang="en-US" sz="1200"/>
                    </a:p>
                  </a:txBody>
                  <a:tcPr/>
                </a:tc>
                <a:tc>
                  <a:txBody>
                    <a:bodyPr/>
                    <a:p>
                      <a:pPr algn="ctr">
                        <a:buNone/>
                      </a:pPr>
                      <a:r>
                        <a:rPr lang="en-US" altLang="zh-CN" sz="1200"/>
                        <a:t>15</a:t>
                      </a:r>
                      <a:endParaRPr lang="en-US" altLang="zh-CN" sz="1200"/>
                    </a:p>
                  </a:txBody>
                  <a:tcPr/>
                </a:tc>
              </a:tr>
              <a:tr h="406400">
                <a:tc>
                  <a:txBody>
                    <a:bodyPr/>
                    <a:p>
                      <a:pPr>
                        <a:buNone/>
                      </a:pPr>
                      <a:r>
                        <a:rPr lang="en-US" altLang="zh-CN" sz="1200"/>
                        <a:t>Russia</a:t>
                      </a:r>
                      <a:endParaRPr lang="en-US" altLang="zh-CN" sz="1200"/>
                    </a:p>
                  </a:txBody>
                  <a:tcPr/>
                </a:tc>
                <a:tc>
                  <a:txBody>
                    <a:bodyPr/>
                    <a:p>
                      <a:pPr>
                        <a:buNone/>
                      </a:pPr>
                      <a:r>
                        <a:rPr lang="zh-CN" altLang="en-US" sz="1200"/>
                        <a:t>110,003,284</a:t>
                      </a:r>
                      <a:endParaRPr lang="zh-CN" altLang="en-US" sz="1200"/>
                    </a:p>
                  </a:txBody>
                  <a:tcPr/>
                </a:tc>
                <a:tc>
                  <a:txBody>
                    <a:bodyPr/>
                    <a:p>
                      <a:pPr algn="ctr">
                        <a:buNone/>
                      </a:pPr>
                      <a:r>
                        <a:rPr lang="zh-CN" altLang="en-US" sz="1200"/>
                        <a:t>76.41</a:t>
                      </a:r>
                      <a:endParaRPr lang="zh-CN" altLang="en-US" sz="1200"/>
                    </a:p>
                  </a:txBody>
                  <a:tcPr/>
                </a:tc>
                <a:tc>
                  <a:txBody>
                    <a:bodyPr/>
                    <a:p>
                      <a:pPr algn="ctr">
                        <a:buNone/>
                      </a:pPr>
                      <a:r>
                        <a:rPr lang="en-US" altLang="zh-CN" sz="1200"/>
                        <a:t>53</a:t>
                      </a:r>
                      <a:endParaRPr lang="en-US" altLang="zh-CN" sz="1200"/>
                    </a:p>
                  </a:txBody>
                  <a:tcPr/>
                </a:tc>
              </a:tr>
            </a:tbl>
          </a:graphicData>
        </a:graphic>
      </p:graphicFrame>
      <p:sp>
        <p:nvSpPr>
          <p:cNvPr id="12" name="矩形 11"/>
          <p:cNvSpPr/>
          <p:nvPr/>
        </p:nvSpPr>
        <p:spPr>
          <a:xfrm>
            <a:off x="520065" y="2971800"/>
            <a:ext cx="1238885" cy="2574925"/>
          </a:xfrm>
          <a:prstGeom prst="rect">
            <a:avLst/>
          </a:prstGeom>
          <a:noFill/>
          <a:ln w="28575" cmpd="sng">
            <a:solidFill>
              <a:srgbClr val="FF0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4634865" y="3027045"/>
            <a:ext cx="1223010" cy="2518410"/>
          </a:xfrm>
          <a:prstGeom prst="rect">
            <a:avLst/>
          </a:prstGeom>
          <a:noFill/>
          <a:ln w="28575" cmpd="sng">
            <a:solidFill>
              <a:srgbClr val="FF0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p:cNvPicPr>
            <a:picLocks noChangeAspect="1"/>
          </p:cNvPicPr>
          <p:nvPr/>
        </p:nvPicPr>
        <p:blipFill>
          <a:blip r:embed="rId3">
            <a:alphaModFix amt="85000"/>
          </a:blip>
          <a:stretch>
            <a:fillRect/>
          </a:stretch>
        </p:blipFill>
        <p:spPr>
          <a:xfrm>
            <a:off x="520700" y="2400300"/>
            <a:ext cx="1242695" cy="3185160"/>
          </a:xfrm>
          <a:prstGeom prst="rect">
            <a:avLst/>
          </a:prstGeom>
        </p:spPr>
      </p:pic>
      <p:graphicFrame>
        <p:nvGraphicFramePr>
          <p:cNvPr id="25" name="表格 24"/>
          <p:cNvGraphicFramePr/>
          <p:nvPr/>
        </p:nvGraphicFramePr>
        <p:xfrm>
          <a:off x="520700" y="2991485"/>
          <a:ext cx="1238250" cy="2555240"/>
        </p:xfrm>
        <a:graphic>
          <a:graphicData uri="http://schemas.openxmlformats.org/drawingml/2006/table">
            <a:tbl>
              <a:tblPr firstRow="1" bandRow="1">
                <a:tableStyleId>{5C22544A-7EE6-4342-B048-85BDC9FD1C3A}</a:tableStyleId>
              </a:tblPr>
              <a:tblGrid>
                <a:gridCol w="1238250"/>
              </a:tblGrid>
              <a:tr h="458470">
                <a:tc>
                  <a:txBody>
                    <a:bodyPr/>
                    <a:p>
                      <a:pPr>
                        <a:buNone/>
                      </a:pPr>
                      <a:r>
                        <a:rPr lang="en-US" altLang="zh-CN" sz="1200" b="0">
                          <a:solidFill>
                            <a:schemeClr val="tx1"/>
                          </a:solidFill>
                        </a:rPr>
                        <a:t>China</a:t>
                      </a:r>
                      <a:endParaRPr lang="en-US" altLang="zh-CN" sz="1200" b="0">
                        <a:solidFill>
                          <a:schemeClr val="tx1"/>
                        </a:solidFill>
                      </a:endParaRPr>
                    </a:p>
                  </a:txBody>
                  <a:tcPr>
                    <a:solidFill>
                      <a:schemeClr val="accent1">
                        <a:lumMod val="20000"/>
                        <a:lumOff val="80000"/>
                      </a:schemeClr>
                    </a:solidFill>
                  </a:tcPr>
                </a:tc>
              </a:tr>
              <a:tr h="427355">
                <a:tc>
                  <a:txBody>
                    <a:bodyPr/>
                    <a:p>
                      <a:pPr>
                        <a:buNone/>
                      </a:pPr>
                      <a:r>
                        <a:rPr lang="en-US" altLang="zh-CN" sz="1200"/>
                        <a:t>India</a:t>
                      </a:r>
                      <a:endParaRPr lang="en-US" altLang="zh-CN" sz="1200"/>
                    </a:p>
                  </a:txBody>
                  <a:tcPr/>
                </a:tc>
              </a:tr>
              <a:tr h="422275">
                <a:tc>
                  <a:txBody>
                    <a:bodyPr/>
                    <a:p>
                      <a:pPr>
                        <a:buNone/>
                      </a:pPr>
                      <a:r>
                        <a:rPr lang="en-US" altLang="zh-CN" sz="1200"/>
                        <a:t>United States</a:t>
                      </a:r>
                      <a:endParaRPr lang="en-US" altLang="zh-CN" sz="1200"/>
                    </a:p>
                  </a:txBody>
                  <a:tcPr/>
                </a:tc>
              </a:tr>
              <a:tr h="436880">
                <a:tc>
                  <a:txBody>
                    <a:bodyPr/>
                    <a:p>
                      <a:pPr>
                        <a:buNone/>
                      </a:pPr>
                      <a:r>
                        <a:rPr lang="en-US" altLang="zh-CN" sz="1200"/>
                        <a:t>Brazil</a:t>
                      </a:r>
                      <a:endParaRPr lang="en-US" altLang="zh-CN" sz="1200"/>
                    </a:p>
                  </a:txBody>
                  <a:tcPr/>
                </a:tc>
              </a:tr>
              <a:tr h="400685">
                <a:tc>
                  <a:txBody>
                    <a:bodyPr/>
                    <a:p>
                      <a:pPr>
                        <a:buNone/>
                      </a:pPr>
                      <a:r>
                        <a:rPr lang="en-US" altLang="zh-CN" sz="1200"/>
                        <a:t>Japan</a:t>
                      </a:r>
                      <a:endParaRPr lang="en-US" altLang="zh-CN" sz="1200"/>
                    </a:p>
                  </a:txBody>
                  <a:tcPr/>
                </a:tc>
              </a:tr>
              <a:tr h="409575">
                <a:tc>
                  <a:txBody>
                    <a:bodyPr/>
                    <a:p>
                      <a:pPr>
                        <a:buNone/>
                      </a:pPr>
                      <a:r>
                        <a:rPr lang="en-US" altLang="zh-CN" sz="1200"/>
                        <a:t>Russia</a:t>
                      </a:r>
                      <a:endParaRPr lang="en-US" altLang="zh-CN" sz="1200"/>
                    </a:p>
                  </a:txBody>
                  <a:tcPr/>
                </a:tc>
              </a:tr>
            </a:tbl>
          </a:graphicData>
        </a:graphic>
      </p:graphicFrame>
      <p:graphicFrame>
        <p:nvGraphicFramePr>
          <p:cNvPr id="26" name="表格 25"/>
          <p:cNvGraphicFramePr/>
          <p:nvPr/>
        </p:nvGraphicFramePr>
        <p:xfrm>
          <a:off x="4403090" y="1593850"/>
          <a:ext cx="1693545" cy="464185"/>
        </p:xfrm>
        <a:graphic>
          <a:graphicData uri="http://schemas.openxmlformats.org/drawingml/2006/table">
            <a:tbl>
              <a:tblPr firstRow="1" bandRow="1">
                <a:tableStyleId>{5C22544A-7EE6-4342-B048-85BDC9FD1C3A}</a:tableStyleId>
              </a:tblPr>
              <a:tblGrid>
                <a:gridCol w="1693545"/>
              </a:tblGrid>
              <a:tr h="464185">
                <a:tc>
                  <a:txBody>
                    <a:bodyPr/>
                    <a:p>
                      <a:pPr algn="ctr">
                        <a:buNone/>
                      </a:pPr>
                      <a:r>
                        <a:rPr lang="zh-CN" altLang="en-US"/>
                        <a:t>全拼形式</a:t>
                      </a: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27" name="表格 26"/>
          <p:cNvGraphicFramePr/>
          <p:nvPr/>
        </p:nvGraphicFramePr>
        <p:xfrm>
          <a:off x="220980" y="1593850"/>
          <a:ext cx="1985010" cy="464185"/>
        </p:xfrm>
        <a:graphic>
          <a:graphicData uri="http://schemas.openxmlformats.org/drawingml/2006/table">
            <a:tbl>
              <a:tblPr firstRow="1" bandRow="1">
                <a:tableStyleId>{5C22544A-7EE6-4342-B048-85BDC9FD1C3A}</a:tableStyleId>
              </a:tblPr>
              <a:tblGrid>
                <a:gridCol w="1985010"/>
              </a:tblGrid>
              <a:tr h="464185">
                <a:tc>
                  <a:txBody>
                    <a:bodyPr/>
                    <a:p>
                      <a:pPr algn="ctr">
                        <a:buNone/>
                      </a:pPr>
                      <a:r>
                        <a:rPr lang="en-US" altLang="zh-CN" sz="1800">
                          <a:sym typeface="+mn-ea"/>
                        </a:rPr>
                        <a:t>ISO</a:t>
                      </a:r>
                      <a:r>
                        <a:rPr lang="zh-CN" altLang="en-US" sz="1800">
                          <a:sym typeface="+mn-ea"/>
                        </a:rPr>
                        <a:t>代码表现形式</a:t>
                      </a:r>
                      <a:endParaRPr lang="zh-CN" altLang="en-US" sz="1800">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r>
            </a:tbl>
          </a:graphicData>
        </a:graphic>
      </p:graphicFrame>
      <p:sp>
        <p:nvSpPr>
          <p:cNvPr id="29" name="矩形 28"/>
          <p:cNvSpPr/>
          <p:nvPr/>
        </p:nvSpPr>
        <p:spPr>
          <a:xfrm>
            <a:off x="4406265" y="1593850"/>
            <a:ext cx="1687195" cy="464185"/>
          </a:xfrm>
          <a:prstGeom prst="rect">
            <a:avLst/>
          </a:prstGeom>
          <a:noFill/>
          <a:ln w="28575" cmpd="sng">
            <a:solidFill>
              <a:srgbClr val="FF0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矩形 36"/>
          <p:cNvSpPr/>
          <p:nvPr/>
        </p:nvSpPr>
        <p:spPr>
          <a:xfrm>
            <a:off x="220980" y="1593850"/>
            <a:ext cx="1984375" cy="464185"/>
          </a:xfrm>
          <a:prstGeom prst="rect">
            <a:avLst/>
          </a:prstGeom>
          <a:noFill/>
          <a:ln w="28575" cmpd="sng">
            <a:solidFill>
              <a:srgbClr val="FF0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0" name="直接箭头连接符 39"/>
          <p:cNvCxnSpPr>
            <a:stCxn id="13" idx="0"/>
            <a:endCxn id="29" idx="2"/>
          </p:cNvCxnSpPr>
          <p:nvPr/>
        </p:nvCxnSpPr>
        <p:spPr>
          <a:xfrm flipV="1">
            <a:off x="5246370" y="2058035"/>
            <a:ext cx="3810" cy="969010"/>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flipV="1">
            <a:off x="1128395" y="2058035"/>
            <a:ext cx="8890" cy="913765"/>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1"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32"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circle(out)">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7" name="TextBox 19"/>
          <p:cNvSpPr txBox="1">
            <a:spLocks noChangeArrowheads="1"/>
          </p:cNvSpPr>
          <p:nvPr/>
        </p:nvSpPr>
        <p:spPr bwMode="auto">
          <a:xfrm>
            <a:off x="689038" y="127813"/>
            <a:ext cx="6174749"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语义表格的</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相似性连接</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灯片编号占位符 31"/>
          <p:cNvSpPr>
            <a:spLocks noGrp="1"/>
          </p:cNvSpPr>
          <p:nvPr>
            <p:ph type="sldNum" sz="quarter" idx="12"/>
          </p:nvPr>
        </p:nvSpPr>
        <p:spPr>
          <a:xfrm>
            <a:off x="6457950" y="6356351"/>
            <a:ext cx="2057400" cy="365125"/>
          </a:xfrm>
        </p:spPr>
        <p:txBody>
          <a:bodyPr/>
          <a:lstStyle/>
          <a:p>
            <a:fld id="{94B6E62B-4DEC-4954-AD3A-658470571C9E}" type="slidenum">
              <a:rPr lang="zh-CN" altLang="en-US" smtClean="0"/>
            </a:fld>
            <a:endParaRPr lang="zh-CN" altLang="en-US" dirty="0"/>
          </a:p>
        </p:txBody>
      </p:sp>
      <p:sp>
        <p:nvSpPr>
          <p:cNvPr id="50" name="下箭头 49"/>
          <p:cNvSpPr/>
          <p:nvPr/>
        </p:nvSpPr>
        <p:spPr>
          <a:xfrm rot="16200000" flipV="1">
            <a:off x="6325235" y="3209290"/>
            <a:ext cx="684530" cy="709295"/>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9" name="表格 8"/>
          <p:cNvGraphicFramePr/>
          <p:nvPr>
            <p:custDataLst>
              <p:tags r:id="rId1"/>
            </p:custDataLst>
          </p:nvPr>
        </p:nvGraphicFramePr>
        <p:xfrm>
          <a:off x="0" y="2245995"/>
          <a:ext cx="2341245" cy="2365375"/>
        </p:xfrm>
        <a:graphic>
          <a:graphicData uri="http://schemas.openxmlformats.org/drawingml/2006/table">
            <a:tbl>
              <a:tblPr firstRow="1" bandRow="1">
                <a:tableStyleId>{5C22544A-7EE6-4342-B048-85BDC9FD1C3A}</a:tableStyleId>
              </a:tblPr>
              <a:tblGrid>
                <a:gridCol w="755650"/>
                <a:gridCol w="696595"/>
                <a:gridCol w="889000"/>
              </a:tblGrid>
              <a:tr h="527685">
                <a:tc>
                  <a:txBody>
                    <a:bodyPr/>
                    <a:p>
                      <a:pPr>
                        <a:buNone/>
                      </a:pPr>
                      <a:r>
                        <a:rPr lang="en-US" altLang="zh-CN" sz="1200">
                          <a:latin typeface="Times New Roman" panose="02020603050405020304" pitchFamily="18" charset="0"/>
                          <a:cs typeface="Times New Roman" panose="02020603050405020304" pitchFamily="18" charset="0"/>
                          <a:sym typeface="+mn-ea"/>
                        </a:rPr>
                        <a:t>Country Name</a:t>
                      </a:r>
                      <a:endParaRPr lang="en-US" altLang="zh-CN" sz="1200">
                        <a:latin typeface="Times New Roman" panose="02020603050405020304" pitchFamily="18" charset="0"/>
                        <a:cs typeface="Times New Roman" panose="02020603050405020304" pitchFamily="18" charset="0"/>
                      </a:endParaRPr>
                    </a:p>
                  </a:txBody>
                  <a:tcPr/>
                </a:tc>
                <a:tc>
                  <a:txBody>
                    <a:bodyPr/>
                    <a:p>
                      <a:pPr>
                        <a:buNone/>
                      </a:pPr>
                      <a:r>
                        <a:rPr lang="en-US" altLang="zh-CN" sz="1200">
                          <a:latin typeface="Times New Roman" panose="02020603050405020304" pitchFamily="18" charset="0"/>
                          <a:cs typeface="Times New Roman" panose="02020603050405020304" pitchFamily="18" charset="0"/>
                          <a:sym typeface="+mn-ea"/>
                        </a:rPr>
                        <a:t>Retail Sales</a:t>
                      </a:r>
                      <a:endParaRPr lang="en-US" altLang="zh-CN" sz="1200">
                        <a:latin typeface="Times New Roman" panose="02020603050405020304" pitchFamily="18" charset="0"/>
                        <a:cs typeface="Times New Roman" panose="02020603050405020304" pitchFamily="18" charset="0"/>
                        <a:sym typeface="+mn-ea"/>
                      </a:endParaRPr>
                    </a:p>
                  </a:txBody>
                  <a:tcPr/>
                </a:tc>
                <a:tc>
                  <a:txBody>
                    <a:bodyPr/>
                    <a:p>
                      <a:pPr>
                        <a:buNone/>
                      </a:pPr>
                      <a:r>
                        <a:rPr lang="en-US" altLang="zh-CN" sz="1200">
                          <a:latin typeface="Times New Roman" panose="02020603050405020304" pitchFamily="18" charset="0"/>
                          <a:cs typeface="Times New Roman" panose="02020603050405020304" pitchFamily="18" charset="0"/>
                          <a:sym typeface="+mn-ea"/>
                        </a:rPr>
                        <a:t>Reference</a:t>
                      </a:r>
                      <a:endParaRPr lang="en-US" altLang="zh-CN" sz="1200">
                        <a:latin typeface="Times New Roman" panose="02020603050405020304" pitchFamily="18" charset="0"/>
                        <a:cs typeface="Times New Roman" panose="02020603050405020304" pitchFamily="18" charset="0"/>
                        <a:sym typeface="+mn-ea"/>
                      </a:endParaRPr>
                    </a:p>
                  </a:txBody>
                  <a:tcPr/>
                </a:tc>
              </a:tr>
              <a:tr h="469900">
                <a:tc>
                  <a:txBody>
                    <a:bodyPr/>
                    <a:p>
                      <a:pPr algn="ctr">
                        <a:buNone/>
                      </a:pPr>
                      <a:r>
                        <a:rPr lang="en-US" altLang="zh-CN" sz="1200"/>
                        <a:t>CN</a:t>
                      </a:r>
                      <a:endParaRPr lang="en-US" altLang="zh-CN" sz="1200"/>
                    </a:p>
                  </a:txBody>
                  <a:tcPr/>
                </a:tc>
                <a:tc>
                  <a:txBody>
                    <a:bodyPr/>
                    <a:p>
                      <a:pPr algn="l">
                        <a:buNone/>
                      </a:pPr>
                      <a:r>
                        <a:rPr lang="en-US" altLang="zh-CN" sz="1200"/>
                        <a:t>41268</a:t>
                      </a:r>
                      <a:endParaRPr lang="en-US" altLang="zh-CN" sz="1200"/>
                    </a:p>
                  </a:txBody>
                  <a:tcPr/>
                </a:tc>
                <a:tc>
                  <a:txBody>
                    <a:bodyPr/>
                    <a:p>
                      <a:pPr algn="l">
                        <a:buNone/>
                      </a:pPr>
                      <a:r>
                        <a:rPr lang="en-US" altLang="zh-CN" sz="1200"/>
                        <a:t>Dec 2021</a:t>
                      </a:r>
                      <a:endParaRPr lang="en-US" altLang="zh-CN" sz="1200"/>
                    </a:p>
                  </a:txBody>
                  <a:tcPr/>
                </a:tc>
              </a:tr>
              <a:tr h="463550">
                <a:tc>
                  <a:txBody>
                    <a:bodyPr/>
                    <a:p>
                      <a:pPr algn="ctr">
                        <a:buNone/>
                      </a:pPr>
                      <a:r>
                        <a:rPr lang="en-US" altLang="zh-CN" sz="1200"/>
                        <a:t>IT</a:t>
                      </a:r>
                      <a:endParaRPr lang="en-US" altLang="zh-CN" sz="1200"/>
                    </a:p>
                  </a:txBody>
                  <a:tcPr/>
                </a:tc>
                <a:tc>
                  <a:txBody>
                    <a:bodyPr/>
                    <a:p>
                      <a:pPr algn="l">
                        <a:buNone/>
                      </a:pPr>
                      <a:r>
                        <a:rPr lang="en-US" altLang="zh-CN" sz="1200"/>
                        <a:t>107.1</a:t>
                      </a:r>
                      <a:endParaRPr lang="en-US" altLang="zh-CN" sz="1200"/>
                    </a:p>
                  </a:txBody>
                  <a:tcPr/>
                </a:tc>
                <a:tc>
                  <a:txBody>
                    <a:bodyPr/>
                    <a:p>
                      <a:pPr algn="l">
                        <a:buNone/>
                      </a:pPr>
                      <a:r>
                        <a:rPr lang="en-US" altLang="zh-CN" sz="1200"/>
                        <a:t>Jan 2022</a:t>
                      </a:r>
                      <a:endParaRPr lang="en-US" altLang="zh-CN" sz="1200"/>
                    </a:p>
                  </a:txBody>
                  <a:tcPr/>
                </a:tc>
              </a:tr>
              <a:tr h="462915">
                <a:tc>
                  <a:txBody>
                    <a:bodyPr/>
                    <a:p>
                      <a:pPr algn="ctr">
                        <a:buNone/>
                      </a:pPr>
                      <a:r>
                        <a:rPr lang="en-US" altLang="zh-CN" sz="1200"/>
                        <a:t>US</a:t>
                      </a:r>
                      <a:endParaRPr lang="en-US" altLang="zh-CN" sz="1200"/>
                    </a:p>
                  </a:txBody>
                  <a:tcPr/>
                </a:tc>
                <a:tc>
                  <a:txBody>
                    <a:bodyPr/>
                    <a:p>
                      <a:pPr algn="l">
                        <a:buNone/>
                      </a:pPr>
                      <a:r>
                        <a:rPr lang="en-US" altLang="zh-CN" sz="1200"/>
                        <a:t>509,041</a:t>
                      </a:r>
                      <a:endParaRPr lang="en-US" altLang="zh-CN" sz="1200"/>
                    </a:p>
                  </a:txBody>
                  <a:tcPr/>
                </a:tc>
                <a:tc>
                  <a:txBody>
                    <a:bodyPr/>
                    <a:p>
                      <a:pPr algn="l">
                        <a:buNone/>
                      </a:pPr>
                      <a:r>
                        <a:rPr lang="zh-CN" altLang="en-US" sz="1200">
                          <a:sym typeface="+mn-ea"/>
                        </a:rPr>
                        <a:t>Sep 2021</a:t>
                      </a:r>
                      <a:endParaRPr lang="zh-CN" altLang="en-US" sz="1200">
                        <a:sym typeface="+mn-ea"/>
                      </a:endParaRPr>
                    </a:p>
                  </a:txBody>
                  <a:tcPr/>
                </a:tc>
              </a:tr>
              <a:tr h="441325">
                <a:tc>
                  <a:txBody>
                    <a:bodyPr/>
                    <a:p>
                      <a:pPr algn="ctr">
                        <a:buNone/>
                      </a:pPr>
                      <a:r>
                        <a:rPr lang="en-US" altLang="zh-CN" sz="1200"/>
                        <a:t>BR</a:t>
                      </a:r>
                      <a:endParaRPr lang="en-US" altLang="zh-CN" sz="1200"/>
                    </a:p>
                  </a:txBody>
                  <a:tcPr/>
                </a:tc>
                <a:tc>
                  <a:txBody>
                    <a:bodyPr/>
                    <a:p>
                      <a:pPr algn="l">
                        <a:buNone/>
                      </a:pPr>
                      <a:r>
                        <a:rPr lang="en-US" altLang="zh-CN" sz="1200"/>
                        <a:t>96.2</a:t>
                      </a:r>
                      <a:endParaRPr lang="en-US" altLang="zh-CN" sz="1200"/>
                    </a:p>
                  </a:txBody>
                  <a:tcPr/>
                </a:tc>
                <a:tc>
                  <a:txBody>
                    <a:bodyPr/>
                    <a:p>
                      <a:pPr algn="l">
                        <a:buNone/>
                      </a:pPr>
                      <a:r>
                        <a:rPr lang="en-US" altLang="zh-CN" sz="1200"/>
                        <a:t>Jan 2022</a:t>
                      </a:r>
                      <a:endParaRPr lang="en-US" altLang="zh-CN" sz="1200"/>
                    </a:p>
                  </a:txBody>
                  <a:tcPr/>
                </a:tc>
              </a:tr>
            </a:tbl>
          </a:graphicData>
        </a:graphic>
      </p:graphicFrame>
      <p:graphicFrame>
        <p:nvGraphicFramePr>
          <p:cNvPr id="2" name="表格 1"/>
          <p:cNvGraphicFramePr/>
          <p:nvPr/>
        </p:nvGraphicFramePr>
        <p:xfrm>
          <a:off x="2832100" y="2246630"/>
          <a:ext cx="821690" cy="2369820"/>
        </p:xfrm>
        <a:graphic>
          <a:graphicData uri="http://schemas.openxmlformats.org/drawingml/2006/table">
            <a:tbl>
              <a:tblPr firstRow="1" bandRow="1">
                <a:tableStyleId>{5C22544A-7EE6-4342-B048-85BDC9FD1C3A}</a:tableStyleId>
              </a:tblPr>
              <a:tblGrid>
                <a:gridCol w="821690"/>
              </a:tblGrid>
              <a:tr h="615315">
                <a:tc>
                  <a:txBody>
                    <a:bodyPr/>
                    <a:p>
                      <a:pPr>
                        <a:buNone/>
                      </a:pPr>
                      <a:r>
                        <a:rPr lang="en-US" altLang="zh-CN" sz="1200">
                          <a:latin typeface="Times New Roman" panose="02020603050405020304" pitchFamily="18" charset="0"/>
                          <a:cs typeface="Times New Roman" panose="02020603050405020304" pitchFamily="18" charset="0"/>
                          <a:sym typeface="+mn-ea"/>
                        </a:rPr>
                        <a:t>Country Name</a:t>
                      </a:r>
                      <a:endParaRPr lang="en-US" altLang="zh-CN" sz="1200">
                        <a:latin typeface="Times New Roman" panose="02020603050405020304" pitchFamily="18" charset="0"/>
                        <a:cs typeface="Times New Roman" panose="02020603050405020304" pitchFamily="18" charset="0"/>
                      </a:endParaRPr>
                    </a:p>
                  </a:txBody>
                  <a:tcPr/>
                </a:tc>
              </a:tr>
              <a:tr h="448310">
                <a:tc>
                  <a:txBody>
                    <a:bodyPr/>
                    <a:p>
                      <a:pPr algn="ctr">
                        <a:buNone/>
                      </a:pPr>
                      <a:r>
                        <a:rPr lang="en-US" altLang="zh-CN" sz="1200"/>
                        <a:t>CN</a:t>
                      </a:r>
                      <a:endParaRPr lang="en-US" altLang="zh-CN" sz="1200"/>
                    </a:p>
                  </a:txBody>
                  <a:tcPr/>
                </a:tc>
              </a:tr>
              <a:tr h="441960">
                <a:tc>
                  <a:txBody>
                    <a:bodyPr/>
                    <a:p>
                      <a:pPr algn="ctr">
                        <a:buNone/>
                      </a:pPr>
                      <a:r>
                        <a:rPr lang="en-US" altLang="zh-CN" sz="1200"/>
                        <a:t>IT</a:t>
                      </a:r>
                      <a:endParaRPr lang="en-US" altLang="zh-CN" sz="1200"/>
                    </a:p>
                  </a:txBody>
                  <a:tcPr/>
                </a:tc>
              </a:tr>
              <a:tr h="442595">
                <a:tc>
                  <a:txBody>
                    <a:bodyPr/>
                    <a:p>
                      <a:pPr algn="ctr">
                        <a:buNone/>
                      </a:pPr>
                      <a:r>
                        <a:rPr lang="en-US" altLang="zh-CN" sz="1200"/>
                        <a:t>US</a:t>
                      </a:r>
                      <a:endParaRPr lang="en-US" altLang="zh-CN" sz="1200"/>
                    </a:p>
                  </a:txBody>
                  <a:tcPr/>
                </a:tc>
              </a:tr>
              <a:tr h="421640">
                <a:tc>
                  <a:txBody>
                    <a:bodyPr/>
                    <a:p>
                      <a:pPr algn="ctr">
                        <a:buNone/>
                      </a:pPr>
                      <a:r>
                        <a:rPr lang="en-US" altLang="zh-CN" sz="1200"/>
                        <a:t>BR</a:t>
                      </a:r>
                      <a:endParaRPr lang="en-US" altLang="zh-CN" sz="1200"/>
                    </a:p>
                  </a:txBody>
                  <a:tcPr/>
                </a:tc>
              </a:tr>
            </a:tbl>
          </a:graphicData>
        </a:graphic>
      </p:graphicFrame>
      <p:graphicFrame>
        <p:nvGraphicFramePr>
          <p:cNvPr id="4" name="表格 3"/>
          <p:cNvGraphicFramePr/>
          <p:nvPr>
            <p:custDataLst>
              <p:tags r:id="rId2"/>
            </p:custDataLst>
          </p:nvPr>
        </p:nvGraphicFramePr>
        <p:xfrm>
          <a:off x="6992620" y="2181860"/>
          <a:ext cx="2073275" cy="1949450"/>
        </p:xfrm>
        <a:graphic>
          <a:graphicData uri="http://schemas.openxmlformats.org/drawingml/2006/table">
            <a:tbl>
              <a:tblPr firstRow="1" bandRow="1">
                <a:tableStyleId>{5C22544A-7EE6-4342-B048-85BDC9FD1C3A}</a:tableStyleId>
              </a:tblPr>
              <a:tblGrid>
                <a:gridCol w="1040765"/>
                <a:gridCol w="1032510"/>
              </a:tblGrid>
              <a:tr h="457200">
                <a:tc>
                  <a:txBody>
                    <a:bodyPr/>
                    <a:p>
                      <a:pPr>
                        <a:buNone/>
                      </a:pPr>
                      <a:r>
                        <a:rPr lang="en-US" altLang="zh-CN" sz="1200">
                          <a:latin typeface="Times New Roman" panose="02020603050405020304" pitchFamily="18" charset="0"/>
                          <a:cs typeface="Times New Roman" panose="02020603050405020304" pitchFamily="18" charset="0"/>
                        </a:rPr>
                        <a:t>Country</a:t>
                      </a:r>
                      <a:endParaRPr lang="en-US" altLang="zh-CN" sz="1200">
                        <a:latin typeface="Times New Roman" panose="02020603050405020304" pitchFamily="18" charset="0"/>
                        <a:cs typeface="Times New Roman" panose="02020603050405020304" pitchFamily="18" charset="0"/>
                      </a:endParaRPr>
                    </a:p>
                  </a:txBody>
                  <a:tcPr/>
                </a:tc>
                <a:tc>
                  <a:txBody>
                    <a:bodyPr/>
                    <a:p>
                      <a:pPr>
                        <a:buNone/>
                      </a:pPr>
                      <a:r>
                        <a:rPr lang="en-US" altLang="zh-CN" sz="1200">
                          <a:latin typeface="Times New Roman" panose="02020603050405020304" pitchFamily="18" charset="0"/>
                          <a:cs typeface="Times New Roman" panose="02020603050405020304" pitchFamily="18" charset="0"/>
                        </a:rPr>
                        <a:t>Internet Users</a:t>
                      </a:r>
                      <a:endParaRPr lang="en-US" altLang="zh-CN" sz="1200">
                        <a:latin typeface="Times New Roman" panose="02020603050405020304" pitchFamily="18" charset="0"/>
                        <a:cs typeface="Times New Roman" panose="02020603050405020304" pitchFamily="18" charset="0"/>
                      </a:endParaRPr>
                    </a:p>
                  </a:txBody>
                  <a:tcPr/>
                </a:tc>
              </a:tr>
              <a:tr h="328295">
                <a:tc>
                  <a:txBody>
                    <a:bodyPr/>
                    <a:p>
                      <a:pPr>
                        <a:buNone/>
                      </a:pPr>
                      <a:r>
                        <a:rPr lang="en-US" altLang="zh-CN" sz="1200"/>
                        <a:t>China</a:t>
                      </a:r>
                      <a:endParaRPr lang="en-US" altLang="zh-CN" sz="1200"/>
                    </a:p>
                  </a:txBody>
                  <a:tcPr/>
                </a:tc>
                <a:tc>
                  <a:txBody>
                    <a:bodyPr/>
                    <a:p>
                      <a:pPr>
                        <a:buNone/>
                      </a:pPr>
                      <a:r>
                        <a:rPr lang="zh-CN" altLang="en-US" sz="1200"/>
                        <a:t>746,662,194</a:t>
                      </a:r>
                      <a:endParaRPr lang="zh-CN" altLang="en-US" sz="1200"/>
                    </a:p>
                  </a:txBody>
                  <a:tcPr/>
                </a:tc>
              </a:tr>
              <a:tr h="326390">
                <a:tc>
                  <a:txBody>
                    <a:bodyPr/>
                    <a:p>
                      <a:pPr>
                        <a:buNone/>
                      </a:pPr>
                      <a:r>
                        <a:rPr lang="en-US" altLang="zh-CN" sz="1200"/>
                        <a:t>India</a:t>
                      </a:r>
                      <a:endParaRPr lang="en-US" altLang="zh-CN" sz="1200"/>
                    </a:p>
                  </a:txBody>
                  <a:tcPr/>
                </a:tc>
                <a:tc>
                  <a:txBody>
                    <a:bodyPr/>
                    <a:p>
                      <a:pPr>
                        <a:buNone/>
                      </a:pPr>
                      <a:r>
                        <a:rPr lang="zh-CN" altLang="en-US" sz="1200"/>
                        <a:t>699,012,635</a:t>
                      </a:r>
                      <a:endParaRPr lang="zh-CN" altLang="en-US" sz="1200"/>
                    </a:p>
                  </a:txBody>
                  <a:tcPr/>
                </a:tc>
              </a:tr>
              <a:tr h="380365">
                <a:tc>
                  <a:txBody>
                    <a:bodyPr/>
                    <a:p>
                      <a:pPr>
                        <a:buNone/>
                      </a:pPr>
                      <a:r>
                        <a:rPr lang="en-US" altLang="zh-CN" sz="1200"/>
                        <a:t>United States</a:t>
                      </a:r>
                      <a:endParaRPr lang="en-US" altLang="zh-CN" sz="1200"/>
                    </a:p>
                  </a:txBody>
                  <a:tcPr/>
                </a:tc>
                <a:tc>
                  <a:txBody>
                    <a:bodyPr/>
                    <a:p>
                      <a:pPr>
                        <a:buNone/>
                      </a:pPr>
                      <a:r>
                        <a:rPr lang="zh-CN" altLang="en-US" sz="1200"/>
                        <a:t>245,436,423</a:t>
                      </a:r>
                      <a:endParaRPr lang="zh-CN" altLang="en-US" sz="1200"/>
                    </a:p>
                  </a:txBody>
                  <a:tcPr/>
                </a:tc>
              </a:tr>
              <a:tr h="338455">
                <a:tc>
                  <a:txBody>
                    <a:bodyPr/>
                    <a:p>
                      <a:pPr>
                        <a:buNone/>
                      </a:pPr>
                      <a:r>
                        <a:rPr lang="en-US" altLang="zh-CN" sz="1200"/>
                        <a:t>Brazil</a:t>
                      </a:r>
                      <a:endParaRPr lang="en-US" altLang="zh-CN" sz="1200"/>
                    </a:p>
                  </a:txBody>
                  <a:tcPr/>
                </a:tc>
                <a:tc>
                  <a:txBody>
                    <a:bodyPr/>
                    <a:p>
                      <a:pPr>
                        <a:buNone/>
                      </a:pPr>
                      <a:r>
                        <a:rPr lang="zh-CN" altLang="en-US" sz="1200"/>
                        <a:t>123,927,230</a:t>
                      </a:r>
                      <a:endParaRPr lang="zh-CN" altLang="en-US" sz="1200"/>
                    </a:p>
                  </a:txBody>
                  <a:tcPr/>
                </a:tc>
              </a:tr>
            </a:tbl>
          </a:graphicData>
        </a:graphic>
      </p:graphicFrame>
      <p:graphicFrame>
        <p:nvGraphicFramePr>
          <p:cNvPr id="8" name="表格 7"/>
          <p:cNvGraphicFramePr/>
          <p:nvPr/>
        </p:nvGraphicFramePr>
        <p:xfrm>
          <a:off x="5271770" y="867410"/>
          <a:ext cx="1040765" cy="2651760"/>
        </p:xfrm>
        <a:graphic>
          <a:graphicData uri="http://schemas.openxmlformats.org/drawingml/2006/table">
            <a:tbl>
              <a:tblPr firstRow="1" bandRow="1">
                <a:tableStyleId>{5C22544A-7EE6-4342-B048-85BDC9FD1C3A}</a:tableStyleId>
              </a:tblPr>
              <a:tblGrid>
                <a:gridCol w="1040765"/>
              </a:tblGrid>
              <a:tr h="457200">
                <a:tc>
                  <a:txBody>
                    <a:bodyPr/>
                    <a:p>
                      <a:pPr>
                        <a:buNone/>
                      </a:pPr>
                      <a:r>
                        <a:rPr lang="en-US" altLang="zh-CN" sz="1200">
                          <a:latin typeface="Times New Roman" panose="02020603050405020304" pitchFamily="18" charset="0"/>
                          <a:cs typeface="Times New Roman" panose="02020603050405020304" pitchFamily="18" charset="0"/>
                        </a:rPr>
                        <a:t>Country</a:t>
                      </a:r>
                      <a:endParaRPr lang="en-US" altLang="zh-CN" sz="1200">
                        <a:latin typeface="Times New Roman" panose="02020603050405020304" pitchFamily="18" charset="0"/>
                        <a:cs typeface="Times New Roman" panose="02020603050405020304" pitchFamily="18" charset="0"/>
                      </a:endParaRPr>
                    </a:p>
                  </a:txBody>
                  <a:tcPr/>
                </a:tc>
              </a:tr>
              <a:tr h="457200">
                <a:tc>
                  <a:txBody>
                    <a:bodyPr/>
                    <a:p>
                      <a:pPr>
                        <a:buNone/>
                      </a:pPr>
                      <a:r>
                        <a:rPr lang="en-US" altLang="zh-CN" sz="1200"/>
                        <a:t>China</a:t>
                      </a:r>
                      <a:endParaRPr lang="en-US" altLang="zh-CN" sz="1200"/>
                    </a:p>
                  </a:txBody>
                  <a:tcPr/>
                </a:tc>
              </a:tr>
              <a:tr h="457200">
                <a:tc>
                  <a:txBody>
                    <a:bodyPr/>
                    <a:p>
                      <a:pPr>
                        <a:buNone/>
                      </a:pPr>
                      <a:r>
                        <a:rPr lang="en-US" altLang="zh-CN" sz="1200"/>
                        <a:t>India</a:t>
                      </a:r>
                      <a:endParaRPr lang="en-US" altLang="zh-CN" sz="1200"/>
                    </a:p>
                  </a:txBody>
                  <a:tcPr/>
                </a:tc>
              </a:tr>
              <a:tr h="640080">
                <a:tc>
                  <a:txBody>
                    <a:bodyPr/>
                    <a:p>
                      <a:pPr>
                        <a:buNone/>
                      </a:pPr>
                      <a:r>
                        <a:rPr lang="en-US" altLang="zh-CN" sz="1200"/>
                        <a:t>United States</a:t>
                      </a:r>
                      <a:endParaRPr lang="en-US" altLang="zh-CN" sz="1200"/>
                    </a:p>
                  </a:txBody>
                  <a:tcPr/>
                </a:tc>
              </a:tr>
              <a:tr h="640080">
                <a:tc>
                  <a:txBody>
                    <a:bodyPr/>
                    <a:p>
                      <a:pPr>
                        <a:buNone/>
                      </a:pPr>
                      <a:r>
                        <a:rPr lang="en-US" altLang="zh-CN" sz="1200"/>
                        <a:t>Brazil</a:t>
                      </a:r>
                      <a:endParaRPr lang="en-US" altLang="zh-CN" sz="1200"/>
                    </a:p>
                  </a:txBody>
                  <a:tcPr/>
                </a:tc>
              </a:tr>
            </a:tbl>
          </a:graphicData>
        </a:graphic>
      </p:graphicFrame>
      <p:graphicFrame>
        <p:nvGraphicFramePr>
          <p:cNvPr id="11" name="表格 10"/>
          <p:cNvGraphicFramePr/>
          <p:nvPr/>
        </p:nvGraphicFramePr>
        <p:xfrm>
          <a:off x="5271770" y="3704590"/>
          <a:ext cx="1032510" cy="2651760"/>
        </p:xfrm>
        <a:graphic>
          <a:graphicData uri="http://schemas.openxmlformats.org/drawingml/2006/table">
            <a:tbl>
              <a:tblPr firstRow="1" bandRow="1">
                <a:tableStyleId>{5C22544A-7EE6-4342-B048-85BDC9FD1C3A}</a:tableStyleId>
              </a:tblPr>
              <a:tblGrid>
                <a:gridCol w="1032510"/>
              </a:tblGrid>
              <a:tr h="457200">
                <a:tc>
                  <a:txBody>
                    <a:bodyPr/>
                    <a:p>
                      <a:pPr>
                        <a:buNone/>
                      </a:pPr>
                      <a:r>
                        <a:rPr lang="en-US" altLang="zh-CN" sz="1200">
                          <a:latin typeface="Times New Roman" panose="02020603050405020304" pitchFamily="18" charset="0"/>
                          <a:cs typeface="Times New Roman" panose="02020603050405020304" pitchFamily="18" charset="0"/>
                        </a:rPr>
                        <a:t>Internet Users</a:t>
                      </a:r>
                      <a:endParaRPr lang="en-US" altLang="zh-CN" sz="1200">
                        <a:latin typeface="Times New Roman" panose="02020603050405020304" pitchFamily="18" charset="0"/>
                        <a:cs typeface="Times New Roman" panose="02020603050405020304" pitchFamily="18" charset="0"/>
                      </a:endParaRPr>
                    </a:p>
                  </a:txBody>
                  <a:tcPr/>
                </a:tc>
              </a:tr>
              <a:tr h="457200">
                <a:tc>
                  <a:txBody>
                    <a:bodyPr/>
                    <a:p>
                      <a:pPr>
                        <a:buNone/>
                      </a:pPr>
                      <a:r>
                        <a:rPr lang="zh-CN" altLang="en-US" sz="1200"/>
                        <a:t>746,662,194</a:t>
                      </a:r>
                      <a:endParaRPr lang="zh-CN" altLang="en-US" sz="1200"/>
                    </a:p>
                  </a:txBody>
                  <a:tcPr/>
                </a:tc>
              </a:tr>
              <a:tr h="457200">
                <a:tc>
                  <a:txBody>
                    <a:bodyPr/>
                    <a:p>
                      <a:pPr>
                        <a:buNone/>
                      </a:pPr>
                      <a:r>
                        <a:rPr lang="zh-CN" altLang="en-US" sz="1200"/>
                        <a:t>699,012,635</a:t>
                      </a:r>
                      <a:endParaRPr lang="zh-CN" altLang="en-US" sz="1200"/>
                    </a:p>
                  </a:txBody>
                  <a:tcPr/>
                </a:tc>
              </a:tr>
              <a:tr h="640080">
                <a:tc>
                  <a:txBody>
                    <a:bodyPr/>
                    <a:p>
                      <a:pPr>
                        <a:buNone/>
                      </a:pPr>
                      <a:r>
                        <a:rPr lang="zh-CN" altLang="en-US" sz="1200"/>
                        <a:t>245,436,423	</a:t>
                      </a:r>
                      <a:endParaRPr lang="zh-CN" altLang="en-US" sz="1200"/>
                    </a:p>
                  </a:txBody>
                  <a:tcPr/>
                </a:tc>
              </a:tr>
              <a:tr h="640080">
                <a:tc>
                  <a:txBody>
                    <a:bodyPr/>
                    <a:p>
                      <a:pPr>
                        <a:buNone/>
                      </a:pPr>
                      <a:r>
                        <a:rPr lang="zh-CN" altLang="en-US" sz="1200"/>
                        <a:t>123,927,230	</a:t>
                      </a:r>
                      <a:endParaRPr lang="zh-CN" altLang="en-US" sz="1200"/>
                    </a:p>
                  </a:txBody>
                  <a:tcPr/>
                </a:tc>
              </a:tr>
            </a:tbl>
          </a:graphicData>
        </a:graphic>
      </p:graphicFrame>
      <p:sp>
        <p:nvSpPr>
          <p:cNvPr id="12" name="下箭头 11"/>
          <p:cNvSpPr/>
          <p:nvPr/>
        </p:nvSpPr>
        <p:spPr>
          <a:xfrm rot="5400000" flipV="1">
            <a:off x="2244090" y="3183890"/>
            <a:ext cx="684530" cy="490855"/>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cxnSp>
        <p:nvCxnSpPr>
          <p:cNvPr id="23" name="直接箭头连接符 22"/>
          <p:cNvCxnSpPr>
            <a:stCxn id="2" idx="3"/>
            <a:endCxn id="8" idx="1"/>
          </p:cNvCxnSpPr>
          <p:nvPr/>
        </p:nvCxnSpPr>
        <p:spPr>
          <a:xfrm flipV="1">
            <a:off x="3653790" y="2193290"/>
            <a:ext cx="1617980" cy="1238250"/>
          </a:xfrm>
          <a:prstGeom prst="straightConnector1">
            <a:avLst/>
          </a:prstGeom>
          <a:ln w="98425" cmpd="sng">
            <a:solidFill>
              <a:schemeClr val="bg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1" idx="1"/>
          </p:cNvCxnSpPr>
          <p:nvPr/>
        </p:nvCxnSpPr>
        <p:spPr>
          <a:xfrm>
            <a:off x="3665855" y="3430270"/>
            <a:ext cx="1605915" cy="1600200"/>
          </a:xfrm>
          <a:prstGeom prst="straightConnector1">
            <a:avLst/>
          </a:prstGeom>
          <a:ln w="98425" cmpd="sng">
            <a:solidFill>
              <a:schemeClr val="bg2"/>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0170" y="5545990"/>
            <a:ext cx="5055235" cy="858520"/>
            <a:chOff x="240321" y="5513662"/>
            <a:chExt cx="4464012" cy="781173"/>
          </a:xfrm>
        </p:grpSpPr>
        <p:sp>
          <p:nvSpPr>
            <p:cNvPr id="27" name="矩形 26"/>
            <p:cNvSpPr/>
            <p:nvPr/>
          </p:nvSpPr>
          <p:spPr>
            <a:xfrm>
              <a:off x="1540666" y="5513662"/>
              <a:ext cx="3163667" cy="781173"/>
            </a:xfrm>
            <a:prstGeom prst="rect">
              <a:avLst/>
            </a:prstGeom>
            <a:solidFill>
              <a:schemeClr val="bg1"/>
            </a:solidFill>
            <a:ln w="28575">
              <a:solidFill>
                <a:srgbClr val="ED7D3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buFont typeface="Arial" panose="020B0604020202020204" pitchFamily="34" charset="0"/>
                <a:buChar char="•"/>
              </a:pPr>
              <a:endParaRPr lang="zh-CN" altLang="en-US" kern="0" dirty="0">
                <a:solidFill>
                  <a:schemeClr val="tx1"/>
                </a:solidFill>
                <a:latin typeface="微软雅黑" panose="020B0503020204020204" pitchFamily="34" charset="-122"/>
                <a:ea typeface="微软雅黑" panose="020B0503020204020204" pitchFamily="34" charset="-122"/>
                <a:sym typeface="+mn-ea"/>
              </a:endParaRPr>
            </a:p>
            <a:p>
              <a:pPr marL="285750" indent="-285750">
                <a:buFont typeface="Arial" panose="020B0604020202020204" pitchFamily="34" charset="0"/>
                <a:buChar char="•"/>
              </a:pPr>
              <a:r>
                <a:rPr lang="zh-CN" altLang="en-US" kern="0" dirty="0">
                  <a:solidFill>
                    <a:schemeClr val="tx1"/>
                  </a:solidFill>
                  <a:latin typeface="微软雅黑" panose="020B0503020204020204" pitchFamily="34" charset="-122"/>
                  <a:ea typeface="微软雅黑" panose="020B0503020204020204" pitchFamily="34" charset="-122"/>
                  <a:sym typeface="+mn-ea"/>
                </a:rPr>
                <a:t>针对查询列的每个属性值，计算到目标表所有列中</a:t>
              </a:r>
              <a:r>
                <a:rPr lang="zh-CN" altLang="en-US" kern="0" dirty="0">
                  <a:solidFill>
                    <a:schemeClr val="tx1"/>
                  </a:solidFill>
                  <a:latin typeface="微软雅黑" panose="020B0503020204020204" pitchFamily="34" charset="-122"/>
                  <a:ea typeface="微软雅黑" panose="020B0503020204020204" pitchFamily="34" charset="-122"/>
                  <a:sym typeface="+mn-ea"/>
                </a:rPr>
                <a:t>所有属性值</a:t>
              </a:r>
              <a:r>
                <a:rPr lang="zh-CN" altLang="en-US" kern="0" dirty="0">
                  <a:solidFill>
                    <a:schemeClr val="tx1"/>
                  </a:solidFill>
                  <a:latin typeface="微软雅黑" panose="020B0503020204020204" pitchFamily="34" charset="-122"/>
                  <a:ea typeface="微软雅黑" panose="020B0503020204020204" pitchFamily="34" charset="-122"/>
                  <a:sym typeface="+mn-ea"/>
                </a:rPr>
                <a:t>的距离</a:t>
              </a:r>
              <a:endParaRPr lang="zh-CN" altLang="en-US" kern="0" dirty="0">
                <a:solidFill>
                  <a:schemeClr val="tx1"/>
                </a:solidFill>
                <a:latin typeface="微软雅黑" panose="020B0503020204020204" pitchFamily="34" charset="-122"/>
                <a:ea typeface="微软雅黑" panose="020B0503020204020204" pitchFamily="34" charset="-122"/>
                <a:sym typeface="+mn-ea"/>
              </a:endParaRPr>
            </a:p>
            <a:p>
              <a:pPr marL="285750" indent="-285750">
                <a:buFont typeface="Arial" panose="020B0604020202020204" pitchFamily="34" charset="0"/>
                <a:buChar char="•"/>
              </a:pPr>
              <a:endParaRPr lang="zh-CN" altLang="en-US" b="1" kern="0" dirty="0">
                <a:solidFill>
                  <a:schemeClr val="tx1"/>
                </a:solidFill>
                <a:latin typeface="微软雅黑" panose="020B0503020204020204" pitchFamily="34" charset="-122"/>
                <a:ea typeface="微软雅黑" panose="020B0503020204020204" pitchFamily="34" charset="-122"/>
              </a:endParaRPr>
            </a:p>
          </p:txBody>
        </p:sp>
        <p:sp>
          <p:nvSpPr>
            <p:cNvPr id="28" name="矩形 27"/>
            <p:cNvSpPr/>
            <p:nvPr/>
          </p:nvSpPr>
          <p:spPr>
            <a:xfrm>
              <a:off x="240321" y="5513662"/>
              <a:ext cx="1300345" cy="781173"/>
            </a:xfrm>
            <a:prstGeom prst="rect">
              <a:avLst/>
            </a:prstGeom>
            <a:solidFill>
              <a:srgbClr val="ED7D31"/>
            </a:solidFill>
            <a:ln w="28575">
              <a:solidFill>
                <a:srgbClr val="ED7D3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zh-CN" altLang="en-US" sz="20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相似性连接的判断方法</a:t>
              </a:r>
              <a:endParaRPr lang="zh-CN" altLang="en-US" sz="20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grpId="1"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right)">
                                      <p:cBhvr>
                                        <p:cTn id="18" dur="500"/>
                                        <p:tgtEl>
                                          <p:spTgt spid="5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par>
                          <p:cTn id="23" fill="hold">
                            <p:stCondLst>
                              <p:cond delay="2000"/>
                            </p:stCondLst>
                            <p:childTnLst>
                              <p:par>
                                <p:cTn id="24" presetID="22" presetClass="entr" presetSubtype="2"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right)">
                                      <p:cBhvr>
                                        <p:cTn id="26" dur="500"/>
                                        <p:tgtEl>
                                          <p:spTgt spid="8"/>
                                        </p:tgtEl>
                                      </p:cBhvr>
                                    </p:animEffect>
                                  </p:childTnLst>
                                </p:cTn>
                              </p:par>
                            </p:childTnLst>
                          </p:cTn>
                        </p:par>
                        <p:par>
                          <p:cTn id="27" fill="hold">
                            <p:stCondLst>
                              <p:cond delay="2500"/>
                            </p:stCondLst>
                            <p:childTnLst>
                              <p:par>
                                <p:cTn id="28" presetID="22" presetClass="entr" presetSubtype="2"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right)">
                                      <p:cBhvr>
                                        <p:cTn id="30" dur="500"/>
                                        <p:tgtEl>
                                          <p:spTgt spid="11"/>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left)">
                                      <p:cBhvr>
                                        <p:cTn id="38" dur="500"/>
                                        <p:tgtEl>
                                          <p:spTgt spid="25"/>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animBg="1"/>
      <p:bldP spid="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7" name="TextBox 19"/>
          <p:cNvSpPr txBox="1">
            <a:spLocks noChangeArrowheads="1"/>
          </p:cNvSpPr>
          <p:nvPr/>
        </p:nvSpPr>
        <p:spPr bwMode="auto">
          <a:xfrm>
            <a:off x="689038" y="127813"/>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挑战一：传统连接</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方法执行速度慢</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 </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灯片编号占位符 31"/>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99" name="矩形 98"/>
          <p:cNvSpPr/>
          <p:nvPr/>
        </p:nvSpPr>
        <p:spPr>
          <a:xfrm>
            <a:off x="192405" y="1205865"/>
            <a:ext cx="5882005" cy="898525"/>
          </a:xfrm>
          <a:prstGeom prst="rect">
            <a:avLst/>
          </a:prstGeom>
          <a:noFill/>
          <a:ln w="28575">
            <a:solidFill>
              <a:srgbClr val="8FAAD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spcBef>
                <a:spcPts val="600"/>
              </a:spcBef>
              <a:spcAft>
                <a:spcPts val="600"/>
              </a:spcAft>
              <a:buFont typeface="Wingdings" panose="05000000000000000000" pitchFamily="2" charset="2"/>
              <a:buChar char="Ø"/>
            </a:pPr>
            <a:r>
              <a:rPr lang="zh-CN" altLang="en-US"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对海量</a:t>
            </a:r>
            <a:r>
              <a:rPr lang="en-US" altLang="zh-CN"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语义表格转换和准备</a:t>
            </a:r>
            <a:r>
              <a:rPr lang="zh-CN" altLang="en-US" b="1"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计算成本巨大</a:t>
            </a:r>
            <a:endParaRPr lang="en-US" altLang="zh-CN" b="1"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spcBef>
                <a:spcPts val="600"/>
              </a:spcBef>
              <a:spcAft>
                <a:spcPts val="600"/>
              </a:spcAft>
              <a:buFont typeface="Wingdings" panose="05000000000000000000" pitchFamily="2" charset="2"/>
              <a:buChar char="Ø"/>
            </a:pPr>
            <a:r>
              <a:rPr lang="zh-CN" altLang="en-US"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表单元格内容</a:t>
            </a:r>
            <a:r>
              <a:rPr lang="zh-CN" altLang="en-US" b="1"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语义具有多样性 </a:t>
            </a:r>
            <a:endParaRPr lang="en-US" altLang="zh-CN" b="1"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812800" y="2506345"/>
            <a:ext cx="2948940" cy="2164715"/>
          </a:xfrm>
          <a:prstGeom prst="rect">
            <a:avLst/>
          </a:prstGeom>
        </p:spPr>
      </p:pic>
      <p:pic>
        <p:nvPicPr>
          <p:cNvPr id="6" name="图片 5"/>
          <p:cNvPicPr>
            <a:picLocks noChangeAspect="1"/>
          </p:cNvPicPr>
          <p:nvPr/>
        </p:nvPicPr>
        <p:blipFill>
          <a:blip r:embed="rId2"/>
          <a:stretch>
            <a:fillRect/>
          </a:stretch>
        </p:blipFill>
        <p:spPr>
          <a:xfrm>
            <a:off x="4443095" y="2506345"/>
            <a:ext cx="3284220" cy="2164080"/>
          </a:xfrm>
          <a:prstGeom prst="rect">
            <a:avLst/>
          </a:prstGeom>
        </p:spPr>
      </p:pic>
      <p:sp>
        <p:nvSpPr>
          <p:cNvPr id="8" name="矩形 7"/>
          <p:cNvSpPr/>
          <p:nvPr/>
        </p:nvSpPr>
        <p:spPr>
          <a:xfrm>
            <a:off x="822960" y="2505710"/>
            <a:ext cx="854075" cy="2159635"/>
          </a:xfrm>
          <a:prstGeom prst="rect">
            <a:avLst/>
          </a:prstGeom>
          <a:noFill/>
          <a:ln w="28575" cmpd="sng">
            <a:solidFill>
              <a:srgbClr val="FF0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4443095" y="2511425"/>
            <a:ext cx="1146810" cy="2159635"/>
          </a:xfrm>
          <a:prstGeom prst="rect">
            <a:avLst/>
          </a:prstGeom>
          <a:noFill/>
          <a:ln w="28575" cmpd="sng">
            <a:solidFill>
              <a:srgbClr val="FF0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5" name="组合 14"/>
          <p:cNvGrpSpPr/>
          <p:nvPr/>
        </p:nvGrpSpPr>
        <p:grpSpPr>
          <a:xfrm>
            <a:off x="689038" y="5222282"/>
            <a:ext cx="7593312" cy="1134346"/>
            <a:chOff x="-219890" y="5243457"/>
            <a:chExt cx="8218350" cy="1211289"/>
          </a:xfrm>
        </p:grpSpPr>
        <p:sp>
          <p:nvSpPr>
            <p:cNvPr id="16" name="矩形 15"/>
            <p:cNvSpPr/>
            <p:nvPr/>
          </p:nvSpPr>
          <p:spPr>
            <a:xfrm>
              <a:off x="449263" y="5306753"/>
              <a:ext cx="1002510" cy="1062813"/>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1002510" y="5306756"/>
              <a:ext cx="6995950" cy="10628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lnSpc>
                  <a:spcPct val="125000"/>
                </a:lnSpc>
                <a:buFont typeface="Wingdings" panose="05000000000000000000" pitchFamily="2" charset="2"/>
                <a:buChar char="u"/>
              </a:pPr>
              <a:r>
                <a:rPr lang="zh-CN" altLang="en-US" sz="1600" b="1" kern="0" dirty="0">
                  <a:solidFill>
                    <a:schemeClr val="bg1"/>
                  </a:solidFill>
                  <a:latin typeface="微软雅黑" panose="020B0503020204020204" pitchFamily="34" charset="-122"/>
                  <a:ea typeface="微软雅黑" panose="020B0503020204020204" pitchFamily="34" charset="-122"/>
                </a:rPr>
                <a:t>对海量Web语义表格转换和准备计算代价庞大</a:t>
              </a:r>
              <a:endParaRPr lang="zh-CN" altLang="en-US" sz="1600" b="1" kern="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u"/>
              </a:pPr>
              <a:r>
                <a:rPr lang="zh-CN" altLang="en-US" sz="1600" b="1" kern="0" dirty="0">
                  <a:solidFill>
                    <a:schemeClr val="bg1"/>
                  </a:solidFill>
                  <a:latin typeface="微软雅黑" panose="020B0503020204020204" pitchFamily="34" charset="-122"/>
                  <a:ea typeface="微软雅黑" panose="020B0503020204020204" pitchFamily="34" charset="-122"/>
                </a:rPr>
                <a:t>表单元格内容语义具有多样性</a:t>
              </a:r>
              <a:endParaRPr lang="zh-CN" altLang="en-US" sz="1600" b="1" kern="0" dirty="0">
                <a:solidFill>
                  <a:schemeClr val="bg1"/>
                </a:solidFill>
                <a:latin typeface="微软雅黑" panose="020B0503020204020204" pitchFamily="34" charset="-122"/>
                <a:ea typeface="微软雅黑" panose="020B0503020204020204" pitchFamily="34" charset="-122"/>
              </a:endParaRPr>
            </a:p>
          </p:txBody>
        </p:sp>
        <p:sp>
          <p:nvSpPr>
            <p:cNvPr id="18" name="椭圆 17"/>
            <p:cNvSpPr/>
            <p:nvPr/>
          </p:nvSpPr>
          <p:spPr>
            <a:xfrm>
              <a:off x="-219890" y="5243457"/>
              <a:ext cx="1222400" cy="1211289"/>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0-#ppt_w/2"/>
                                          </p:val>
                                        </p:tav>
                                        <p:tav tm="100000">
                                          <p:val>
                                            <p:strVal val="#ppt_x"/>
                                          </p:val>
                                        </p:tav>
                                      </p:tavLst>
                                    </p:anim>
                                    <p:anim calcmode="lin" valueType="num">
                                      <p:cBhvr additive="base">
                                        <p:cTn id="8" dur="500" fill="hold"/>
                                        <p:tgtEl>
                                          <p:spTgt spid="9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par>
                          <p:cTn id="24" fill="hold">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ldLvl="0" animBg="1"/>
      <p:bldP spid="8" grpId="0" animBg="1"/>
      <p:bldP spid="12" grpId="0" animBg="1"/>
    </p:bldLst>
  </p:timing>
</p:sld>
</file>

<file path=ppt/tags/tag1.xml><?xml version="1.0" encoding="utf-8"?>
<p:tagLst xmlns:p="http://schemas.openxmlformats.org/presentationml/2006/main">
  <p:tag name="KSO_WM_UNIT_TABLE_BEAUTIFY" val="smartTable{0bca6932-ff3f-4186-b37f-0f7635d93fc2}"/>
</p:tagLst>
</file>

<file path=ppt/tags/tag10.xml><?xml version="1.0" encoding="utf-8"?>
<p:tagLst xmlns:p="http://schemas.openxmlformats.org/presentationml/2006/main">
  <p:tag name="KSO_WM_UNIT_TABLE_BEAUTIFY" val="smartTable{5c360bf4-cb94-4182-a0f8-a0fdda214ee9}"/>
</p:tagLst>
</file>

<file path=ppt/tags/tag11.xml><?xml version="1.0" encoding="utf-8"?>
<p:tagLst xmlns:p="http://schemas.openxmlformats.org/presentationml/2006/main">
  <p:tag name="KSO_WM_UNIT_TABLE_BEAUTIFY" val="smartTable{54fef6b4-6dad-4175-94c2-73ca80d35f6e}"/>
</p:tagLst>
</file>

<file path=ppt/tags/tag2.xml><?xml version="1.0" encoding="utf-8"?>
<p:tagLst xmlns:p="http://schemas.openxmlformats.org/presentationml/2006/main">
  <p:tag name="KSO_WM_UNIT_TABLE_BEAUTIFY" val="smartTable{0380d0e9-1f44-4b2f-b1f4-6c42ea43d115}"/>
</p:tagLst>
</file>

<file path=ppt/tags/tag3.xml><?xml version="1.0" encoding="utf-8"?>
<p:tagLst xmlns:p="http://schemas.openxmlformats.org/presentationml/2006/main">
  <p:tag name="KSO_WM_UNIT_TABLE_BEAUTIFY" val="smartTable{284b2be1-4e15-42f1-871d-51e2fba2aff2}"/>
</p:tagLst>
</file>

<file path=ppt/tags/tag4.xml><?xml version="1.0" encoding="utf-8"?>
<p:tagLst xmlns:p="http://schemas.openxmlformats.org/presentationml/2006/main">
  <p:tag name="KSO_WM_UNIT_TABLE_BEAUTIFY" val="smartTable{341c7a8a-113e-4336-bde9-5cefbbcb5848}"/>
</p:tagLst>
</file>

<file path=ppt/tags/tag5.xml><?xml version="1.0" encoding="utf-8"?>
<p:tagLst xmlns:p="http://schemas.openxmlformats.org/presentationml/2006/main">
  <p:tag name="KSO_WM_UNIT_TABLE_BEAUTIFY" val="smartTable{fe61a4b6-b4d6-456a-99a7-918e9fb7a3bb}"/>
</p:tagLst>
</file>

<file path=ppt/tags/tag6.xml><?xml version="1.0" encoding="utf-8"?>
<p:tagLst xmlns:p="http://schemas.openxmlformats.org/presentationml/2006/main">
  <p:tag name="KSO_WM_UNIT_TABLE_BEAUTIFY" val="smartTable{0fc34655-8a38-4df6-8453-2da2c68f7ab4}"/>
</p:tagLst>
</file>

<file path=ppt/tags/tag7.xml><?xml version="1.0" encoding="utf-8"?>
<p:tagLst xmlns:p="http://schemas.openxmlformats.org/presentationml/2006/main">
  <p:tag name="KSO_WM_UNIT_TABLE_BEAUTIFY" val="smartTable{0bca6932-ff3f-4186-b37f-0f7635d93fc2}"/>
</p:tagLst>
</file>

<file path=ppt/tags/tag8.xml><?xml version="1.0" encoding="utf-8"?>
<p:tagLst xmlns:p="http://schemas.openxmlformats.org/presentationml/2006/main">
  <p:tag name="KSO_WM_UNIT_TABLE_BEAUTIFY" val="smartTable{bbda5d21-4e18-4a5a-ba22-790278b61612}"/>
</p:tagLst>
</file>

<file path=ppt/tags/tag9.xml><?xml version="1.0" encoding="utf-8"?>
<p:tagLst xmlns:p="http://schemas.openxmlformats.org/presentationml/2006/main">
  <p:tag name="KSO_WM_UNIT_TABLE_BEAUTIFY" val="smartTable{5c360bf4-cb94-4182-a0f8-a0fdda214ee9}"/>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6214</Words>
  <Application>WPS 演示</Application>
  <PresentationFormat>全屏显示(4:3)</PresentationFormat>
  <Paragraphs>876</Paragraphs>
  <Slides>28</Slides>
  <Notes>37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28</vt:i4>
      </vt:variant>
    </vt:vector>
  </HeadingPairs>
  <TitlesOfParts>
    <vt:vector size="42" baseType="lpstr">
      <vt:lpstr>Arial</vt:lpstr>
      <vt:lpstr>宋体</vt:lpstr>
      <vt:lpstr>Wingdings</vt:lpstr>
      <vt:lpstr>微软雅黑</vt:lpstr>
      <vt:lpstr>Calibri</vt:lpstr>
      <vt:lpstr>黑体</vt:lpstr>
      <vt:lpstr>Times New Roman</vt:lpstr>
      <vt:lpstr>等线</vt:lpstr>
      <vt:lpstr>Arial Unicode MS</vt:lpstr>
      <vt:lpstr>等线 Light</vt:lpstr>
      <vt:lpstr>Calibri Light</vt:lpstr>
      <vt:lpstr>Microsoft YaHei UI Light</vt:lpstr>
      <vt:lpstr>黑体-简 细体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xy</dc:creator>
  <cp:lastModifiedBy>陈过儿</cp:lastModifiedBy>
  <cp:revision>2597</cp:revision>
  <dcterms:created xsi:type="dcterms:W3CDTF">2018-12-04T05:33:00Z</dcterms:created>
  <dcterms:modified xsi:type="dcterms:W3CDTF">2022-04-17T08:20:31Z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