
<file path=[Content_Types].xml><?xml version="1.0" encoding="utf-8"?>
<Types xmlns="http://schemas.openxmlformats.org/package/2006/content-types">
  <Default Extension="png" ContentType="image/png"/>
  <Default Extension="jpeg" ContentType="image/jpeg"/>
  <Default Extension="JPG" ContentType="image/.jp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sldIdLst>
    <p:sldId id="260" r:id="rId3"/>
    <p:sldId id="257" r:id="rId5"/>
    <p:sldId id="258" r:id="rId6"/>
    <p:sldId id="301" r:id="rId7"/>
    <p:sldId id="370" r:id="rId8"/>
    <p:sldId id="372" r:id="rId9"/>
    <p:sldId id="371" r:id="rId10"/>
    <p:sldId id="380" r:id="rId11"/>
    <p:sldId id="373" r:id="rId12"/>
    <p:sldId id="308" r:id="rId13"/>
    <p:sldId id="355" r:id="rId14"/>
    <p:sldId id="375" r:id="rId15"/>
    <p:sldId id="279" r:id="rId16"/>
    <p:sldId id="280" r:id="rId17"/>
    <p:sldId id="360" r:id="rId18"/>
    <p:sldId id="282" r:id="rId19"/>
    <p:sldId id="346" r:id="rId20"/>
    <p:sldId id="358" r:id="rId21"/>
    <p:sldId id="350" r:id="rId22"/>
    <p:sldId id="365" r:id="rId23"/>
    <p:sldId id="318" r:id="rId24"/>
    <p:sldId id="298" r:id="rId25"/>
    <p:sldId id="284" r:id="rId26"/>
    <p:sldId id="285" r:id="rId27"/>
    <p:sldId id="286" r:id="rId28"/>
    <p:sldId id="376" r:id="rId29"/>
    <p:sldId id="377" r:id="rId30"/>
    <p:sldId id="378" r:id="rId31"/>
    <p:sldId id="379" r:id="rId32"/>
    <p:sldId id="287" r:id="rId3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548235"/>
    <a:srgbClr val="C55A11"/>
    <a:srgbClr val="FFFFFF"/>
    <a:srgbClr val="0070C0"/>
    <a:srgbClr val="FFBFBF"/>
    <a:srgbClr val="ED7D31"/>
    <a:srgbClr val="2E75B6"/>
    <a:srgbClr val="FDB375"/>
    <a:srgbClr val="8FBB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155" autoAdjust="0"/>
    <p:restoredTop sz="84539" autoAdjust="0"/>
  </p:normalViewPr>
  <p:slideViewPr>
    <p:cSldViewPr snapToGrid="0">
      <p:cViewPr varScale="1">
        <p:scale>
          <a:sx n="79" d="100"/>
          <a:sy n="79" d="100"/>
        </p:scale>
        <p:origin x="1680" y="184"/>
      </p:cViewPr>
      <p:guideLst/>
    </p:cSldViewPr>
  </p:slideViewPr>
  <p:outlineViewPr>
    <p:cViewPr>
      <p:scale>
        <a:sx n="33" d="100"/>
        <a:sy n="33" d="100"/>
      </p:scale>
      <p:origin x="0" y="-436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1BB57A-2521-497D-8A29-296CF697D53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413900-0860-481B-B4DD-A44AAA6380A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08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lgn="l">
              <a:spcBef>
                <a:spcPct val="0"/>
              </a:spcBef>
              <a:defRPr/>
            </a:pPr>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数据湖将数据存储在统一介质中，数据文件包含</a:t>
            </a:r>
            <a:r>
              <a:rPr lang="en-US" altLang="zh-CN" dirty="0"/>
              <a:t>delta</a:t>
            </a:r>
            <a:r>
              <a:rPr lang="zh-CN" altLang="en-US" dirty="0"/>
              <a:t> </a:t>
            </a:r>
            <a:r>
              <a:rPr lang="en-US" altLang="zh-CN" dirty="0"/>
              <a:t>log</a:t>
            </a:r>
            <a:r>
              <a:rPr lang="zh-CN" altLang="en-US" dirty="0"/>
              <a:t>和原始数据，本质是目录文件</a:t>
            </a:r>
            <a:endParaRPr lang="en-US" altLang="zh-CN" dirty="0"/>
          </a:p>
          <a:p>
            <a:r>
              <a:rPr lang="zh-CN" altLang="en-US" dirty="0"/>
              <a:t>使用者借助</a:t>
            </a:r>
            <a:r>
              <a:rPr lang="en-US" altLang="zh-CN" dirty="0"/>
              <a:t>spark</a:t>
            </a:r>
            <a:r>
              <a:rPr lang="zh-CN" altLang="en-US" dirty="0"/>
              <a:t>对数据湖进行访问，非法使用者也可以通过</a:t>
            </a:r>
            <a:r>
              <a:rPr lang="en-US" altLang="zh-CN" dirty="0"/>
              <a:t>spark</a:t>
            </a:r>
            <a:r>
              <a:rPr lang="zh-CN" altLang="en-US" dirty="0"/>
              <a:t>获取数据信息，甚至绕过</a:t>
            </a:r>
            <a:r>
              <a:rPr lang="en-US" altLang="zh-CN" dirty="0"/>
              <a:t>spark</a:t>
            </a:r>
            <a:r>
              <a:rPr lang="zh-CN" altLang="en-US" dirty="0"/>
              <a:t>直接对</a:t>
            </a:r>
            <a:r>
              <a:rPr lang="en-US" altLang="zh-CN" dirty="0"/>
              <a:t>delta</a:t>
            </a:r>
            <a:r>
              <a:rPr lang="zh-CN" altLang="en-US" dirty="0"/>
              <a:t> </a:t>
            </a:r>
            <a:r>
              <a:rPr lang="en-US" altLang="zh-CN" dirty="0"/>
              <a:t>log</a:t>
            </a:r>
            <a:r>
              <a:rPr lang="zh-CN" altLang="en-US" dirty="0"/>
              <a:t>进行修改，使整个数据湖系统面临安全风险</a:t>
            </a:r>
            <a:endParaRPr lang="en-US" altLang="zh-CN" dirty="0"/>
          </a:p>
          <a:p>
            <a:r>
              <a:rPr lang="zh-CN" altLang="en-US" dirty="0"/>
              <a:t>因此需要设计面向</a:t>
            </a:r>
            <a:r>
              <a:rPr lang="en-US" altLang="zh-CN" dirty="0"/>
              <a:t>Delta</a:t>
            </a:r>
            <a:r>
              <a:rPr lang="zh-CN" altLang="en-US" dirty="0"/>
              <a:t> </a:t>
            </a:r>
            <a:r>
              <a:rPr lang="en-US" altLang="zh-CN" dirty="0"/>
              <a:t>lake</a:t>
            </a:r>
            <a:r>
              <a:rPr lang="zh-CN" altLang="en-US" dirty="0"/>
              <a:t>的访问控制机制</a:t>
            </a:r>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charset="-122"/>
                <a:ea typeface="等线" panose="02010600030101010101" charset="-122"/>
              </a:rPr>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当前对元数据管理的研究主要是集中在两个方向，分为模型和系统</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前两篇都是提出了元数据模型的检测和评估标准，但大多是概念模型缺少具体实现</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后两篇提出元数据系统，用丰富元数据对象基本信息的方式建立联系</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但存在的问题是这些研究大多针对单一数据类型，缺少在多源异构数据下的元数据管理方法</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charset="-122"/>
                <a:ea typeface="等线" panose="02010600030101010101" charset="-122"/>
              </a:rPr>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在访问控制领域的研究中</a:t>
            </a:r>
            <a:endParaRPr lang="en-US" altLang="zh-CN" dirty="0"/>
          </a:p>
          <a:p>
            <a:r>
              <a:rPr lang="zh-CN" altLang="en-US" dirty="0"/>
              <a:t>传统方法都是在基于角色，基于属性等访问控制方法的基础上修改，比如前两篇文章中的半匿名权限控制和细粒度访问控制</a:t>
            </a:r>
            <a:endParaRPr lang="en-US" altLang="zh-CN" dirty="0"/>
          </a:p>
          <a:p>
            <a:r>
              <a:rPr lang="zh-CN" altLang="en-US" dirty="0"/>
              <a:t>近年来有出现将数字签名和区块链等技术结合到访问控制中的新方法，提高了访问控制的安全级别</a:t>
            </a:r>
            <a:endParaRPr lang="en-US" altLang="zh-CN" dirty="0"/>
          </a:p>
          <a:p>
            <a:r>
              <a:rPr lang="zh-CN" altLang="en-US" dirty="0"/>
              <a:t>但是这些都是针对特定问题和场景下设计的访问控制机制，目前缺少针对多源异构数据湖的访问控制机制</a:t>
            </a:r>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charset="-122"/>
                <a:ea typeface="等线" panose="02010600030101010101" charset="-122"/>
              </a:rPr>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下面介绍本论文的研究目标和研究内容</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charset="-122"/>
                <a:ea typeface="等线" panose="02010600030101010101" charset="-122"/>
              </a:rPr>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charset="-122"/>
                <a:ea typeface="等线" panose="02010600030101010101" charset="-122"/>
              </a:rPr>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这是整个系统的逻辑设计，由元数据管理框架和访问控制机制两个部分组成，接下来我会在实施方案和可行性分析部分讲解这两个部分</a:t>
            </a:r>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charset="-122"/>
                <a:ea typeface="等线" panose="02010600030101010101" charset="-122"/>
              </a:rPr>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下面介绍本论文的</a:t>
            </a:r>
            <a:r>
              <a:rPr lang="zh-CN" altLang="en-US" sz="1200" kern="1200" dirty="0">
                <a:solidFill>
                  <a:schemeClr val="tx1"/>
                </a:solidFill>
                <a:effectLst/>
                <a:latin typeface="+mn-lt"/>
                <a:ea typeface="+mn-ea"/>
                <a:cs typeface="+mn-cs"/>
              </a:rPr>
              <a:t>实施方案和可行性分析</a:t>
            </a:r>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charset="-122"/>
                <a:ea typeface="等线" panose="02010600030101010101" charset="-122"/>
              </a:rPr>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元数据管理在海量数据治理中有重要作用</a:t>
            </a:r>
            <a:endParaRPr lang="en-US" altLang="zh-CN" dirty="0"/>
          </a:p>
          <a:p>
            <a:r>
              <a:rPr lang="en-US" altLang="zh-CN" dirty="0"/>
              <a:t>Delta</a:t>
            </a:r>
            <a:r>
              <a:rPr lang="zh-CN" altLang="en-US" dirty="0"/>
              <a:t> </a:t>
            </a:r>
            <a:r>
              <a:rPr lang="en-US" altLang="zh-CN" dirty="0"/>
              <a:t>lake</a:t>
            </a:r>
            <a:r>
              <a:rPr lang="zh-CN" altLang="en-US" dirty="0"/>
              <a:t>的元数据由于跟数据的混合存储，并不利于管理，需要从</a:t>
            </a:r>
            <a:r>
              <a:rPr lang="en-US" altLang="zh-CN" dirty="0"/>
              <a:t>delta</a:t>
            </a:r>
            <a:r>
              <a:rPr lang="zh-CN" altLang="en-US" dirty="0"/>
              <a:t> </a:t>
            </a:r>
            <a:r>
              <a:rPr lang="en-US" altLang="zh-CN" dirty="0"/>
              <a:t>lake</a:t>
            </a:r>
            <a:r>
              <a:rPr lang="zh-CN" altLang="en-US" dirty="0"/>
              <a:t>中将元数据提取出来，进行一个统一的管理</a:t>
            </a:r>
            <a:endParaRPr lang="en-US" altLang="zh-CN" dirty="0"/>
          </a:p>
          <a:p>
            <a:r>
              <a:rPr lang="zh-CN" altLang="en-US" dirty="0"/>
              <a:t>两个难点，元数据提取，异构数据的元数据信息并不完全相同，单一的数据结构无法存储所有信息</a:t>
            </a:r>
            <a:endParaRPr lang="en-US" altLang="zh-CN" dirty="0"/>
          </a:p>
          <a:p>
            <a:r>
              <a:rPr lang="zh-CN" altLang="en-US" dirty="0"/>
              <a:t>元数据管理，在保证数据安全的前提下设计元数据的管理和存储方法</a:t>
            </a:r>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charset="-122"/>
                <a:ea typeface="等线" panose="02010600030101010101" charset="-122"/>
              </a:rPr>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分为三个模块，数据文件导入</a:t>
            </a:r>
            <a:r>
              <a:rPr lang="en-US" altLang="zh-CN" dirty="0"/>
              <a:t>delta</a:t>
            </a:r>
            <a:r>
              <a:rPr lang="zh-CN" altLang="en-US" dirty="0"/>
              <a:t> </a:t>
            </a:r>
            <a:r>
              <a:rPr lang="en-US" altLang="zh-CN" dirty="0"/>
              <a:t>lake</a:t>
            </a:r>
            <a:r>
              <a:rPr lang="zh-CN" altLang="en-US" dirty="0"/>
              <a:t>后会生成</a:t>
            </a:r>
            <a:r>
              <a:rPr lang="en-US" altLang="zh-CN" dirty="0"/>
              <a:t>delta</a:t>
            </a:r>
            <a:r>
              <a:rPr lang="zh-CN" altLang="en-US" dirty="0"/>
              <a:t> </a:t>
            </a:r>
            <a:r>
              <a:rPr lang="en-US" altLang="zh-CN" dirty="0"/>
              <a:t>log</a:t>
            </a:r>
            <a:r>
              <a:rPr lang="zh-CN" altLang="en-US" dirty="0"/>
              <a:t>和数据文件，提取元数据进行统一管理</a:t>
            </a:r>
            <a:endParaRPr lang="en-US" altLang="zh-CN" dirty="0"/>
          </a:p>
          <a:p>
            <a:r>
              <a:rPr lang="zh-CN" altLang="en-US" dirty="0"/>
              <a:t>针对异构的元数据，采用非结构化数据库作为外部存储，图数据库</a:t>
            </a:r>
            <a:endParaRPr lang="en-US" altLang="zh-CN" dirty="0"/>
          </a:p>
          <a:p>
            <a:r>
              <a:rPr lang="zh-CN" altLang="en-US" dirty="0"/>
              <a:t>最后实现对元数据的管理，实现基本的增删改查，以及通过元数据信息检索数据文件</a:t>
            </a:r>
            <a:endParaRPr lang="en-US" altLang="zh-CN" dirty="0"/>
          </a:p>
          <a:p>
            <a:r>
              <a:rPr lang="zh-CN" altLang="en-US" dirty="0"/>
              <a:t>实现对</a:t>
            </a:r>
            <a:r>
              <a:rPr lang="en-US" altLang="zh-CN" dirty="0"/>
              <a:t>Delta</a:t>
            </a:r>
            <a:r>
              <a:rPr lang="zh-CN" altLang="en-US" dirty="0"/>
              <a:t> </a:t>
            </a:r>
            <a:r>
              <a:rPr lang="en-US" altLang="zh-CN" dirty="0"/>
              <a:t>lake</a:t>
            </a:r>
            <a:r>
              <a:rPr lang="zh-CN" altLang="en-US" dirty="0"/>
              <a:t>的元数据管理</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charset="-122"/>
                <a:ea typeface="等线" panose="02010600030101010101" charset="-122"/>
              </a:rPr>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数据湖的数据来源不同，数据所有者和隐私成都也各不相同，需要对数据进行安全隔离，实现对于数据湖的访问控制系统</a:t>
            </a:r>
            <a:endParaRPr lang="en-US" altLang="zh-CN" dirty="0"/>
          </a:p>
          <a:p>
            <a:r>
              <a:rPr lang="zh-CN" altLang="en-US" dirty="0"/>
              <a:t>两个难点分别是对原本没有权限信息的元数据中添加权限信息，以及设计访问控制机制，对访问着的访问操作进行权限验证和记录</a:t>
            </a:r>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charset="-122"/>
                <a:ea typeface="等线" panose="02010600030101010101" charset="-122"/>
              </a:rPr>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本次汇报主要分以下四个部分进行阐述</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charset="-122"/>
                <a:ea typeface="等线" panose="02010600030101010101" charset="-122"/>
              </a:rPr>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charset="-122"/>
                <a:ea typeface="等线" panose="02010600030101010101" charset="-122"/>
              </a:rPr>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charset="-122"/>
                <a:ea typeface="等线" panose="02010600030101010101" charset="-122"/>
              </a:rPr>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charset="-122"/>
                <a:ea typeface="等线" panose="02010600030101010101" charset="-122"/>
              </a:rPr>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下面介绍本论文的预期成果和进度安排</a:t>
            </a:r>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charset="-122"/>
                <a:ea typeface="等线" panose="02010600030101010101" charset="-122"/>
              </a:rPr>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charset="-122"/>
                <a:ea typeface="等线" panose="02010600030101010101" charset="-122"/>
              </a:rPr>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charset="-122"/>
                <a:ea typeface="等线" panose="02010600030101010101" charset="-122"/>
              </a:rPr>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charset="-122"/>
                <a:ea typeface="等线" panose="02010600030101010101" charset="-122"/>
              </a:rPr>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charset="-122"/>
                <a:ea typeface="等线" panose="02010600030101010101" charset="-122"/>
              </a:rPr>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charset="-122"/>
                <a:ea typeface="等线" panose="02010600030101010101" charset="-122"/>
              </a:rPr>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charset="-122"/>
                <a:ea typeface="等线" panose="02010600030101010101" charset="-122"/>
              </a:rPr>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首先是选题依据和研究现状</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charset="-122"/>
                <a:ea typeface="等线" panose="02010600030101010101" charset="-122"/>
              </a:rPr>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感谢各位老师</a:t>
            </a:r>
            <a:r>
              <a:rPr lang="zh-CN" altLang="en-US" sz="1200" kern="1200" dirty="0">
                <a:solidFill>
                  <a:schemeClr val="tx1"/>
                </a:solidFill>
                <a:effectLst/>
                <a:latin typeface="+mn-lt"/>
                <a:ea typeface="+mn-ea"/>
                <a:cs typeface="+mn-cs"/>
              </a:rPr>
              <a:t>同学</a:t>
            </a:r>
            <a:r>
              <a:rPr lang="zh-CN" altLang="zh-CN" sz="1200" kern="1200" dirty="0">
                <a:solidFill>
                  <a:schemeClr val="tx1"/>
                </a:solidFill>
                <a:effectLst/>
                <a:latin typeface="+mn-lt"/>
                <a:ea typeface="+mn-ea"/>
                <a:cs typeface="+mn-cs"/>
              </a:rPr>
              <a:t>的聆听，请大家提出宝贵意见。</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8E413900-0860-481B-B4DD-A44AAA6380A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200" b="0" dirty="0">
              <a:ln w="0"/>
              <a:solidFill>
                <a:srgbClr val="0070C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charset="-122"/>
                <a:ea typeface="等线" panose="02010600030101010101" charset="-122"/>
              </a:rPr>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针对数据存储问题，不同的时期下都有不同类型数据的存储需求</a:t>
            </a:r>
            <a:endParaRPr lang="en-US" altLang="zh-CN" dirty="0"/>
          </a:p>
          <a:p>
            <a:r>
              <a:rPr lang="zh-CN" altLang="en-US" dirty="0"/>
              <a:t>从传统的关系型数据，推出的关系型数据库，为非关系型数据，如</a:t>
            </a:r>
            <a:r>
              <a:rPr lang="en-US" altLang="zh-CN" dirty="0"/>
              <a:t>key-value</a:t>
            </a:r>
            <a:r>
              <a:rPr lang="zh-CN" altLang="en-US" dirty="0"/>
              <a:t>，图结构数据推出的非关系型数据库，包括之后为了数据分析的数据仓库，以及为了存储多源异构数据推出的数据湖</a:t>
            </a:r>
            <a:endParaRPr lang="en-US" altLang="zh-CN" dirty="0"/>
          </a:p>
          <a:p>
            <a:r>
              <a:rPr lang="zh-CN" altLang="en-US" dirty="0"/>
              <a:t>研究海量数据环境下的数据存储问题，具有重要的现实意义</a:t>
            </a:r>
            <a:endParaRPr lang="en-US" altLang="zh-CN"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charset="-122"/>
                <a:ea typeface="等线" panose="02010600030101010101" charset="-122"/>
              </a:rPr>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不同结构的数据所用的存储工具并不相同，需要经过复杂的检索的调用才能获取需要的数据，尤其是在目前机器学习等领域需要挖掘大量数据信息的场景下，这种存储方式难以深入挖掘不同结构数据之间内在的联系</a:t>
            </a:r>
            <a:endParaRPr lang="en-US" altLang="zh-CN" dirty="0"/>
          </a:p>
          <a:p>
            <a:r>
              <a:rPr lang="zh-CN" altLang="en-US" dirty="0"/>
              <a:t>针对这种多源数据存储问题，业界提出了一种新的存储工具叫数据湖，将多源数据以原始格式存储在统一的存储介质中</a:t>
            </a:r>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charset="-122"/>
                <a:ea typeface="等线" panose="02010600030101010101" charset="-122"/>
              </a:rPr>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25000"/>
              </a:lnSpc>
              <a:spcBef>
                <a:spcPts val="0"/>
              </a:spcBef>
              <a:spcAft>
                <a:spcPts val="0"/>
              </a:spcAft>
              <a:buClrTx/>
              <a:buSzTx/>
              <a:buFontTx/>
              <a:buNone/>
              <a:defRPr/>
            </a:pPr>
            <a:r>
              <a:rPr lang="zh-CN" altLang="en-US" dirty="0"/>
              <a:t>目前的开源数据湖工具主要有</a:t>
            </a:r>
            <a:r>
              <a:rPr lang="en-US" altLang="zh-CN" dirty="0"/>
              <a:t>Delta</a:t>
            </a:r>
            <a:r>
              <a:rPr lang="zh-CN" altLang="en-US" dirty="0"/>
              <a:t> </a:t>
            </a:r>
            <a:r>
              <a:rPr lang="en-US" altLang="zh-CN" dirty="0"/>
              <a:t>Lake</a:t>
            </a:r>
            <a:r>
              <a:rPr lang="zh-CN" altLang="en-US" dirty="0"/>
              <a:t>，</a:t>
            </a:r>
            <a:r>
              <a:rPr lang="en-US" altLang="zh-CN" dirty="0"/>
              <a:t>Apache</a:t>
            </a:r>
            <a:r>
              <a:rPr lang="zh-CN" altLang="en-US" dirty="0"/>
              <a:t> </a:t>
            </a:r>
            <a:r>
              <a:rPr lang="en-US" altLang="zh-CN" dirty="0"/>
              <a:t>Iceberg</a:t>
            </a:r>
            <a:r>
              <a:rPr lang="zh-CN" altLang="en-US" dirty="0"/>
              <a:t>和</a:t>
            </a:r>
            <a:r>
              <a:rPr lang="en-US" altLang="zh-CN" dirty="0"/>
              <a:t>Apache</a:t>
            </a:r>
            <a:r>
              <a:rPr lang="zh-CN" altLang="en-US" dirty="0"/>
              <a:t> </a:t>
            </a:r>
            <a:r>
              <a:rPr lang="en-US" altLang="zh-CN" dirty="0" err="1"/>
              <a:t>Hudi</a:t>
            </a:r>
            <a:r>
              <a:rPr lang="zh-CN" altLang="en-US" dirty="0"/>
              <a:t>，称为数据湖三剑客</a:t>
            </a:r>
            <a:endParaRPr lang="en-US" altLang="zh-CN" dirty="0"/>
          </a:p>
          <a:p>
            <a:pPr marL="0" marR="0" lvl="0" indent="0" algn="just" defTabSz="914400" rtl="0" eaLnBrk="1" fontAlgn="auto" latinLnBrk="0" hangingPunct="1">
              <a:lnSpc>
                <a:spcPct val="125000"/>
              </a:lnSpc>
              <a:spcBef>
                <a:spcPts val="0"/>
              </a:spcBef>
              <a:spcAft>
                <a:spcPts val="0"/>
              </a:spcAft>
              <a:buClrTx/>
              <a:buSzTx/>
              <a:buFontTx/>
              <a:buNone/>
              <a:defRPr/>
            </a:pPr>
            <a:r>
              <a:rPr lang="en-US" altLang="zh-CN" dirty="0"/>
              <a:t>ACID</a:t>
            </a:r>
            <a:r>
              <a:rPr lang="zh-CN" altLang="en-US" dirty="0"/>
              <a:t>事务，将每次数据的修改都作为一次事务进行提交并记录，用乐观锁的方式进行并发控制</a:t>
            </a:r>
            <a:endParaRPr lang="en-US" altLang="zh-CN" dirty="0"/>
          </a:p>
          <a:p>
            <a:pPr marL="0" marR="0" lvl="0" indent="0" algn="just" defTabSz="914400" rtl="0" eaLnBrk="1" fontAlgn="auto" latinLnBrk="0" hangingPunct="1">
              <a:lnSpc>
                <a:spcPct val="125000"/>
              </a:lnSpc>
              <a:spcBef>
                <a:spcPts val="0"/>
              </a:spcBef>
              <a:spcAft>
                <a:spcPts val="0"/>
              </a:spcAft>
              <a:buClrTx/>
              <a:buSzTx/>
              <a:buFontTx/>
              <a:buNone/>
              <a:defRPr/>
            </a:pPr>
            <a:r>
              <a:rPr lang="zh-CN" altLang="en-US" dirty="0"/>
              <a:t>时间旅行，将数据修改的粒度从行数据提升到数据文件层面，数据的修改变为对文件的操作</a:t>
            </a:r>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charset="-122"/>
                <a:ea typeface="等线" panose="02010600030101010101" charset="-122"/>
              </a:rPr>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25000"/>
              </a:lnSpc>
              <a:spcBef>
                <a:spcPts val="0"/>
              </a:spcBef>
              <a:spcAft>
                <a:spcPts val="0"/>
              </a:spcAft>
              <a:buClrTx/>
              <a:buSzTx/>
              <a:buFontTx/>
              <a:buNone/>
              <a:defRPr/>
            </a:pPr>
            <a:r>
              <a:rPr lang="zh-CN" altLang="en-US" dirty="0"/>
              <a:t>将多源异构数据导入</a:t>
            </a:r>
            <a:r>
              <a:rPr lang="en-US" altLang="zh-CN" dirty="0"/>
              <a:t>delta</a:t>
            </a:r>
            <a:r>
              <a:rPr lang="zh-CN" altLang="en-US" dirty="0"/>
              <a:t> </a:t>
            </a:r>
            <a:r>
              <a:rPr lang="en-US" altLang="zh-CN" dirty="0"/>
              <a:t>lake</a:t>
            </a:r>
            <a:r>
              <a:rPr lang="zh-CN" altLang="en-US" dirty="0"/>
              <a:t>数据湖中，借助</a:t>
            </a:r>
            <a:r>
              <a:rPr lang="en-US" altLang="zh-CN" dirty="0"/>
              <a:t>spark</a:t>
            </a:r>
            <a:r>
              <a:rPr lang="zh-CN" altLang="en-US" dirty="0"/>
              <a:t>进行数据计算，元数据和操作日志存储在</a:t>
            </a:r>
            <a:r>
              <a:rPr lang="en-US" altLang="zh-CN" dirty="0"/>
              <a:t>delta</a:t>
            </a:r>
            <a:r>
              <a:rPr lang="zh-CN" altLang="en-US" dirty="0"/>
              <a:t> </a:t>
            </a:r>
            <a:r>
              <a:rPr lang="en-US" altLang="zh-CN" dirty="0"/>
              <a:t>log</a:t>
            </a:r>
            <a:r>
              <a:rPr lang="zh-CN" altLang="en-US" dirty="0"/>
              <a:t>中，原始数据以</a:t>
            </a:r>
            <a:r>
              <a:rPr lang="en-US" altLang="zh-CN" dirty="0"/>
              <a:t>parquet</a:t>
            </a:r>
            <a:r>
              <a:rPr lang="zh-CN" altLang="en-US" dirty="0"/>
              <a:t>格式存储</a:t>
            </a:r>
            <a:endParaRPr lang="en-US" altLang="zh-CN" dirty="0"/>
          </a:p>
          <a:p>
            <a:pPr marL="0" marR="0" lvl="0" indent="0" algn="just" defTabSz="914400" rtl="0" eaLnBrk="1" fontAlgn="auto" latinLnBrk="0" hangingPunct="1">
              <a:lnSpc>
                <a:spcPct val="125000"/>
              </a:lnSpc>
              <a:spcBef>
                <a:spcPts val="0"/>
              </a:spcBef>
              <a:spcAft>
                <a:spcPts val="0"/>
              </a:spcAft>
              <a:buClrTx/>
              <a:buSzTx/>
              <a:buFontTx/>
              <a:buNone/>
              <a:defRPr/>
            </a:pPr>
            <a:r>
              <a:rPr lang="zh-CN" altLang="en-US" dirty="0"/>
              <a:t>混合存储，对元数据的管理停留在数据层面，缺少整个数据湖中统一的元数据管理方法</a:t>
            </a:r>
            <a:endParaRPr lang="en-US" altLang="zh-CN" dirty="0"/>
          </a:p>
          <a:p>
            <a:pPr marL="0" marR="0" lvl="0" indent="0" algn="just" defTabSz="914400" rtl="0" eaLnBrk="1" fontAlgn="auto" latinLnBrk="0" hangingPunct="1">
              <a:lnSpc>
                <a:spcPct val="125000"/>
              </a:lnSpc>
              <a:spcBef>
                <a:spcPts val="0"/>
              </a:spcBef>
              <a:spcAft>
                <a:spcPts val="0"/>
              </a:spcAft>
              <a:buClrTx/>
              <a:buSzTx/>
              <a:buFontTx/>
              <a:buNone/>
              <a:defRPr/>
            </a:pPr>
            <a:r>
              <a:rPr lang="zh-CN" altLang="en-US" dirty="0"/>
              <a:t>统一共享存储，缺少数据权限设置以及数据湖访问控制机制</a:t>
            </a:r>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charset="-122"/>
                <a:ea typeface="等线" panose="02010600030101010101" charset="-122"/>
              </a:rPr>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数据管理从数据文件本身着手，但随着数据量增加，管理难度和成本直线上升，转而提取元数据信息，用元数据完成对海量数据的治理</a:t>
            </a:r>
            <a:endParaRPr lang="en-US" altLang="zh-CN" dirty="0"/>
          </a:p>
          <a:p>
            <a:r>
              <a:rPr lang="zh-CN" altLang="en-US" dirty="0"/>
              <a:t>在</a:t>
            </a:r>
            <a:r>
              <a:rPr lang="en-US" altLang="zh-CN" dirty="0"/>
              <a:t>delta</a:t>
            </a:r>
            <a:r>
              <a:rPr lang="zh-CN" altLang="en-US" dirty="0"/>
              <a:t> </a:t>
            </a:r>
            <a:r>
              <a:rPr lang="en-US" altLang="zh-CN" dirty="0"/>
              <a:t>lake</a:t>
            </a:r>
            <a:r>
              <a:rPr lang="zh-CN" altLang="en-US" dirty="0"/>
              <a:t>中元数据信息存放在</a:t>
            </a:r>
            <a:r>
              <a:rPr lang="en-US" altLang="zh-CN" dirty="0"/>
              <a:t>delta</a:t>
            </a:r>
            <a:r>
              <a:rPr lang="zh-CN" altLang="en-US" dirty="0"/>
              <a:t> </a:t>
            </a:r>
            <a:r>
              <a:rPr lang="en-US" altLang="zh-CN" dirty="0"/>
              <a:t>log</a:t>
            </a:r>
            <a:r>
              <a:rPr lang="zh-CN" altLang="en-US" dirty="0"/>
              <a:t>的</a:t>
            </a:r>
            <a:r>
              <a:rPr lang="en-US" altLang="zh-CN" dirty="0"/>
              <a:t>json</a:t>
            </a:r>
            <a:r>
              <a:rPr lang="zh-CN" altLang="en-US" dirty="0"/>
              <a:t>文件中，混合存储并不安全，缺少统一的元数据目录</a:t>
            </a:r>
            <a:endParaRPr lang="en-US" altLang="zh-CN" dirty="0"/>
          </a:p>
          <a:p>
            <a:r>
              <a:rPr lang="zh-CN" altLang="en-US" dirty="0"/>
              <a:t>为了达到数据治理的目的，需要设计面向</a:t>
            </a:r>
            <a:r>
              <a:rPr lang="en-US" altLang="zh-CN" dirty="0"/>
              <a:t>delta</a:t>
            </a:r>
            <a:r>
              <a:rPr lang="zh-CN" altLang="en-US" dirty="0"/>
              <a:t> </a:t>
            </a:r>
            <a:r>
              <a:rPr lang="en-US" altLang="zh-CN" dirty="0"/>
              <a:t>lake</a:t>
            </a:r>
            <a:r>
              <a:rPr lang="zh-CN" altLang="en-US" dirty="0"/>
              <a:t>的元数据管理系统</a:t>
            </a:r>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charset="-122"/>
                <a:ea typeface="等线" panose="02010600030101010101" charset="-122"/>
              </a:rPr>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A15026FD-0753-4197-8810-29CFE05F49B0}"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4B6E62B-4DEC-4954-AD3A-658470571C9E}"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97EAEF75-72B7-4A29-AE78-3EED036B4125}"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4B6E62B-4DEC-4954-AD3A-658470571C9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1E03ABB1-DEF9-44AF-9B03-471F362F8CC7}"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4B6E62B-4DEC-4954-AD3A-658470571C9E}"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DB4E6042-846A-4757-8390-D685C505E326}"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4B6E62B-4DEC-4954-AD3A-658470571C9E}"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270799DD-D3E5-4E24-AD88-A63545DCAA71}"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4B6E62B-4DEC-4954-AD3A-658470571C9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F77D4D57-C9E9-4DE9-BB46-F2C017A081ED}"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4B6E62B-4DEC-4954-AD3A-658470571C9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C47D3AE4-7219-4008-A899-5BB3F6DD0036}" type="datetime1">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4B6E62B-4DEC-4954-AD3A-658470571C9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0A59C68-DD5B-42FB-8ACF-1F837C7662B9}" type="datetime1">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4B6E62B-4DEC-4954-AD3A-658470571C9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779832-DBB4-4C94-8CC9-C6ED1E57A4E7}" type="datetime1">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4B6E62B-4DEC-4954-AD3A-658470571C9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A8391206-07F0-445B-B660-314F3ADCAD04}"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4B6E62B-4DEC-4954-AD3A-658470571C9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E4D5D438-7EB6-4040-B786-346B4723771B}"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4B6E62B-4DEC-4954-AD3A-658470571C9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ABD6C2-A2F5-463D-A2F2-7B5E229814AF}" type="datetime1">
              <a:rPr lang="zh-CN" altLang="en-US" smtClean="0"/>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B6E62B-4DEC-4954-AD3A-658470571C9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2.xml"/><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2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0.jpeg"/><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jpeg"/><Relationship Id="rId3" Type="http://schemas.openxmlformats.org/officeDocument/2006/relationships/image" Target="../media/image5.jpeg"/><Relationship Id="rId2" Type="http://schemas.openxmlformats.org/officeDocument/2006/relationships/image" Target="../media/image4.jpeg"/><Relationship Id="rId10" Type="http://schemas.openxmlformats.org/officeDocument/2006/relationships/notesSlide" Target="../notesSlides/notesSlide5.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11.emf"/><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13.jpeg"/><Relationship Id="rId1" Type="http://schemas.openxmlformats.org/officeDocument/2006/relationships/image" Target="../media/image12.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txBox="1"/>
          <p:nvPr/>
        </p:nvSpPr>
        <p:spPr>
          <a:xfrm>
            <a:off x="0" y="2196352"/>
            <a:ext cx="9144000" cy="1562847"/>
          </a:xfrm>
          <a:prstGeom prst="rect">
            <a:avLst/>
          </a:prstGeom>
          <a:solidFill>
            <a:srgbClr val="02409A"/>
          </a:solidFill>
          <a:ln>
            <a:noFill/>
          </a:ln>
          <a:effectLst>
            <a:outerShdw blurRad="44450" dist="27940" dir="5400000" algn="ctr">
              <a:srgbClr val="000000">
                <a:alpha val="32000"/>
              </a:srgbClr>
            </a:outerShdw>
          </a:effectLst>
        </p:spPr>
        <p:txBody>
          <a:bodyPr tIns="0" bIns="0" anchor="ctr"/>
          <a:lstStyle/>
          <a:p>
            <a:pPr algn="ctr">
              <a:spcBef>
                <a:spcPct val="0"/>
              </a:spcBef>
              <a:defRPr/>
            </a:pPr>
            <a:r>
              <a:rPr lang="zh-CN" altLang="en-US" sz="3600" b="1" dirty="0">
                <a:solidFill>
                  <a:srgbClr val="FFFFFF"/>
                </a:solidFill>
              </a:rPr>
              <a:t>基于代理模型和贝叶斯优化的</a:t>
            </a:r>
            <a:endParaRPr lang="en-US" altLang="zh-CN" sz="3600" b="1" dirty="0">
              <a:solidFill>
                <a:srgbClr val="FFFFFF"/>
              </a:solidFill>
            </a:endParaRPr>
          </a:p>
          <a:p>
            <a:pPr algn="ctr">
              <a:spcBef>
                <a:spcPct val="0"/>
              </a:spcBef>
              <a:defRPr/>
            </a:pPr>
            <a:r>
              <a:rPr lang="zh-CN" altLang="zh-CN" sz="3600" b="1" dirty="0">
                <a:solidFill>
                  <a:srgbClr val="FFFFFF"/>
                </a:solidFill>
              </a:rPr>
              <a:t>工业互联网排产优化算法研究与实现</a:t>
            </a:r>
            <a:endParaRPr lang="zh-CN" altLang="en-US" sz="6000" b="1" dirty="0">
              <a:solidFill>
                <a:srgbClr val="FFFFFF"/>
              </a:solidFill>
              <a:latin typeface="微软雅黑" panose="020B0503020204020204" pitchFamily="34" charset="-122"/>
              <a:ea typeface="微软雅黑" panose="020B0503020204020204" pitchFamily="34" charset="-122"/>
            </a:endParaRPr>
          </a:p>
        </p:txBody>
      </p:sp>
      <p:sp>
        <p:nvSpPr>
          <p:cNvPr id="7" name="副标题 2"/>
          <p:cNvSpPr>
            <a:spLocks noGrp="1"/>
          </p:cNvSpPr>
          <p:nvPr>
            <p:ph type="subTitle" idx="1"/>
          </p:nvPr>
        </p:nvSpPr>
        <p:spPr>
          <a:xfrm>
            <a:off x="4143375" y="4051876"/>
            <a:ext cx="4602903" cy="2029791"/>
          </a:xfrm>
        </p:spPr>
        <p:txBody>
          <a:bodyPr vert="horz" lIns="91440" tIns="45720" rIns="91440" bIns="45720" rtlCol="0">
            <a:normAutofit/>
          </a:bodyPr>
          <a:lstStyle/>
          <a:p>
            <a:pPr algn="l">
              <a:spcBef>
                <a:spcPts val="800"/>
              </a:spcBef>
              <a:spcAft>
                <a:spcPts val="800"/>
              </a:spcAft>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硕士研究生：赵逸新  </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a:p>
            <a:pPr algn="l">
              <a:spcBef>
                <a:spcPts val="800"/>
              </a:spcBef>
              <a:spcAft>
                <a:spcPts val="800"/>
              </a:spcAft>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校 内 导 师：金嘉晖  副教授</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a:p>
            <a:pPr algn="l">
              <a:spcBef>
                <a:spcPts val="800"/>
              </a:spcBef>
              <a:spcAft>
                <a:spcPts val="800"/>
              </a:spcAft>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校 外 导 师：李福存  高级工程师</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5" name="图片 3" descr="seu.pn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554163" y="495981"/>
            <a:ext cx="785812"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4"/>
          <p:cNvSpPr txBox="1">
            <a:spLocks noChangeArrowheads="1"/>
          </p:cNvSpPr>
          <p:nvPr/>
        </p:nvSpPr>
        <p:spPr bwMode="auto">
          <a:xfrm>
            <a:off x="2394942" y="776333"/>
            <a:ext cx="44935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Calibri" panose="020F0502020204030204" charset="0"/>
                <a:ea typeface="宋体" panose="02010600030101010101" pitchFamily="2" charset="-122"/>
                <a:cs typeface="宋体" panose="02010600030101010101" pitchFamily="2" charset="-122"/>
              </a:defRPr>
            </a:lvl1pPr>
            <a:lvl2pPr marL="742950" indent="-285750">
              <a:defRPr kumimoji="1">
                <a:solidFill>
                  <a:schemeClr val="tx1"/>
                </a:solidFill>
                <a:latin typeface="Calibri" panose="020F0502020204030204" charset="0"/>
                <a:ea typeface="宋体" panose="02010600030101010101" pitchFamily="2" charset="-122"/>
              </a:defRPr>
            </a:lvl2pPr>
            <a:lvl3pPr marL="1143000" indent="-228600">
              <a:defRPr kumimoji="1">
                <a:solidFill>
                  <a:schemeClr val="tx1"/>
                </a:solidFill>
                <a:latin typeface="Calibri" panose="020F0502020204030204" charset="0"/>
                <a:ea typeface="宋体" panose="02010600030101010101" pitchFamily="2" charset="-122"/>
              </a:defRPr>
            </a:lvl3pPr>
            <a:lvl4pPr marL="1600200" indent="-228600">
              <a:defRPr kumimoji="1">
                <a:solidFill>
                  <a:schemeClr val="tx1"/>
                </a:solidFill>
                <a:latin typeface="Calibri" panose="020F0502020204030204" charset="0"/>
                <a:ea typeface="宋体" panose="02010600030101010101" pitchFamily="2" charset="-122"/>
              </a:defRPr>
            </a:lvl4pPr>
            <a:lvl5pPr marL="2057400" indent="-228600">
              <a:defRPr kumimoji="1">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kumimoji="1">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kumimoji="1">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kumimoji="1">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kumimoji="1">
                <a:solidFill>
                  <a:schemeClr val="tx1"/>
                </a:solidFill>
                <a:latin typeface="Calibri" panose="020F0502020204030204" charset="0"/>
                <a:ea typeface="宋体" panose="02010600030101010101" pitchFamily="2" charset="-122"/>
              </a:defRPr>
            </a:lvl9pPr>
          </a:lstStyle>
          <a:p>
            <a:pPr algn="ctr"/>
            <a:r>
              <a:rPr kumimoji="0" lang="zh-CN" altLang="en-US" sz="2400" dirty="0">
                <a:latin typeface="微软雅黑" panose="020B0503020204020204" pitchFamily="34" charset="-122"/>
                <a:ea typeface="微软雅黑" panose="020B0503020204020204" pitchFamily="34" charset="-122"/>
                <a:cs typeface="微软雅黑" panose="020B0503020204020204" pitchFamily="34" charset="-122"/>
              </a:rPr>
              <a:t>东南大学硕士学位论文开题报告</a:t>
            </a:r>
            <a:endParaRPr kumimoji="0"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1711"/>
    </mc:Choice>
    <mc:Fallback>
      <p:transition spd="slow" advTm="171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7" name="TextBox 19"/>
          <p:cNvSpPr txBox="1">
            <a:spLocks noChangeArrowheads="1"/>
          </p:cNvSpPr>
          <p:nvPr/>
        </p:nvSpPr>
        <p:spPr bwMode="auto">
          <a:xfrm>
            <a:off x="689038" y="127813"/>
            <a:ext cx="6174749"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数据湖访问控制</a:t>
            </a:r>
            <a:endPar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6" name="TextBox 19"/>
          <p:cNvSpPr txBox="1">
            <a:spLocks noChangeArrowheads="1"/>
          </p:cNvSpPr>
          <p:nvPr/>
        </p:nvSpPr>
        <p:spPr bwMode="auto">
          <a:xfrm>
            <a:off x="622300" y="142874"/>
            <a:ext cx="8342188" cy="5530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研究现状：代理模型</a:t>
            </a:r>
            <a:endPar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灯片编号占位符 9"/>
          <p:cNvSpPr>
            <a:spLocks noGrp="1"/>
          </p:cNvSpPr>
          <p:nvPr>
            <p:ph type="sldNum" sz="quarter" idx="12"/>
          </p:nvPr>
        </p:nvSpPr>
        <p:spPr/>
        <p:txBody>
          <a:bodyPr/>
          <a:lstStyle/>
          <a:p>
            <a:fld id="{94B6E62B-4DEC-4954-AD3A-658470571C9E}" type="slidenum">
              <a:rPr lang="zh-CN" altLang="en-US" smtClean="0"/>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6" name="TextBox 19"/>
          <p:cNvSpPr txBox="1">
            <a:spLocks noChangeArrowheads="1"/>
          </p:cNvSpPr>
          <p:nvPr/>
        </p:nvSpPr>
        <p:spPr bwMode="auto">
          <a:xfrm>
            <a:off x="622300" y="142874"/>
            <a:ext cx="8342188" cy="5530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研究现状：两阶段算法及贝叶斯优化</a:t>
            </a:r>
            <a:endParaRPr lang="en-US" altLang="zh-CN"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文本框 7"/>
          <p:cNvSpPr txBox="1"/>
          <p:nvPr/>
        </p:nvSpPr>
        <p:spPr>
          <a:xfrm>
            <a:off x="434975" y="870002"/>
            <a:ext cx="5685992"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典型代表：</a:t>
            </a:r>
            <a:endParaRPr lang="zh-CN" altLang="en-US" dirty="0">
              <a:latin typeface="微软雅黑" panose="020B0503020204020204" pitchFamily="34" charset="-122"/>
              <a:ea typeface="微软雅黑" panose="020B0503020204020204" pitchFamily="34" charset="-122"/>
            </a:endParaRPr>
          </a:p>
        </p:txBody>
      </p:sp>
      <p:grpSp>
        <p:nvGrpSpPr>
          <p:cNvPr id="2" name="组合 1"/>
          <p:cNvGrpSpPr/>
          <p:nvPr/>
        </p:nvGrpSpPr>
        <p:grpSpPr>
          <a:xfrm>
            <a:off x="520801" y="1250963"/>
            <a:ext cx="8127586" cy="2015894"/>
            <a:chOff x="496689" y="1408466"/>
            <a:chExt cx="8127586" cy="2140794"/>
          </a:xfrm>
        </p:grpSpPr>
        <p:sp>
          <p:nvSpPr>
            <p:cNvPr id="24" name="矩形 23"/>
            <p:cNvSpPr/>
            <p:nvPr/>
          </p:nvSpPr>
          <p:spPr>
            <a:xfrm>
              <a:off x="506313" y="1780837"/>
              <a:ext cx="8117962" cy="1768423"/>
            </a:xfrm>
            <a:prstGeom prst="rect">
              <a:avLst/>
            </a:prstGeom>
            <a:noFill/>
            <a:ln w="285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nSpc>
                  <a:spcPct val="125000"/>
                </a:lnSpc>
              </a:pP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charset="0"/>
                </a:rPr>
                <a:t>[1]</a:t>
              </a:r>
              <a:r>
                <a:rPr lang="en-US" altLang="zh-CN" sz="1600" dirty="0">
                  <a:solidFill>
                    <a:schemeClr val="tx1">
                      <a:lumMod val="95000"/>
                      <a:lumOff val="5000"/>
                    </a:schemeClr>
                  </a:solidFill>
                </a:rPr>
                <a:t> Jung T , Li X Y , Wan Z , et al. Control Cloud Data Access Privilege and Anonymity With Fully Anonymous Attribute-Based Encryption[J]. Information Forensics &amp; Security IEEE Transactions on, 2017, 10(1):190-199.</a:t>
              </a:r>
              <a:endParaRPr lang="en-US" altLang="zh-CN" sz="1600" dirty="0">
                <a:solidFill>
                  <a:schemeClr val="tx1">
                    <a:lumMod val="95000"/>
                    <a:lumOff val="5000"/>
                  </a:schemeClr>
                </a:solidFill>
              </a:endParaRPr>
            </a:p>
            <a:p>
              <a:pPr>
                <a:lnSpc>
                  <a:spcPct val="125000"/>
                </a:lnSpc>
              </a:pPr>
              <a:r>
                <a:rPr lang="en-US" altLang="zh-CN" sz="1600" dirty="0">
                  <a:solidFill>
                    <a:schemeClr val="tx1">
                      <a:lumMod val="95000"/>
                      <a:lumOff val="5000"/>
                    </a:schemeClr>
                  </a:solidFill>
                </a:rPr>
                <a:t>[2] </a:t>
              </a:r>
              <a:r>
                <a:rPr lang="en-US" altLang="zh-CN" sz="1600" dirty="0" err="1">
                  <a:solidFill>
                    <a:schemeClr val="tx1">
                      <a:lumMod val="95000"/>
                      <a:lumOff val="5000"/>
                    </a:schemeClr>
                  </a:solidFill>
                </a:rPr>
                <a:t>Mundbrod</a:t>
              </a:r>
              <a:r>
                <a:rPr lang="en-US" altLang="zh-CN" sz="1600" dirty="0">
                  <a:solidFill>
                    <a:schemeClr val="tx1">
                      <a:lumMod val="95000"/>
                      <a:lumOff val="5000"/>
                    </a:schemeClr>
                  </a:solidFill>
                </a:rPr>
                <a:t> N, Reichert M. Object-Speciﬁc Role-Based Access  Control[J]. International Journal of Cooperative Information Systems, 2019, 28.</a:t>
              </a:r>
              <a:endParaRPr lang="en-US" altLang="zh-CN" sz="1600" dirty="0">
                <a:solidFill>
                  <a:schemeClr val="tx1">
                    <a:lumMod val="95000"/>
                    <a:lumOff val="5000"/>
                  </a:schemeClr>
                </a:solidFill>
              </a:endParaRPr>
            </a:p>
          </p:txBody>
        </p:sp>
        <p:sp>
          <p:nvSpPr>
            <p:cNvPr id="26" name="矩形 25"/>
            <p:cNvSpPr/>
            <p:nvPr/>
          </p:nvSpPr>
          <p:spPr>
            <a:xfrm>
              <a:off x="496689" y="1408466"/>
              <a:ext cx="1191885" cy="347676"/>
            </a:xfrm>
            <a:prstGeom prst="rect">
              <a:avLst/>
            </a:prstGeom>
            <a:solidFill>
              <a:srgbClr val="0070C0"/>
            </a:solidFill>
          </p:spPr>
          <p:txBody>
            <a:bodyPr wrap="square">
              <a:spAutoFit/>
            </a:bodyPr>
            <a:lstStyle/>
            <a:p>
              <a:pPr>
                <a:lnSpc>
                  <a:spcPct val="125000"/>
                </a:lnSpc>
              </a:pPr>
              <a:r>
                <a:rPr lang="zh-CN" altLang="en-US" sz="1600" b="1" dirty="0">
                  <a:solidFill>
                    <a:srgbClr val="FFFFFF"/>
                  </a:solidFill>
                  <a:latin typeface="微软雅黑" panose="020B0503020204020204" pitchFamily="34" charset="-122"/>
                  <a:ea typeface="微软雅黑" panose="020B0503020204020204" pitchFamily="34" charset="-122"/>
                  <a:cs typeface="Calibri" panose="020F0502020204030204" charset="0"/>
                </a:rPr>
                <a:t>传统方法：</a:t>
              </a:r>
              <a:endParaRPr lang="en-US" altLang="zh-CN" sz="1600" b="1" dirty="0">
                <a:solidFill>
                  <a:srgbClr val="FFFFFF"/>
                </a:solidFill>
                <a:latin typeface="微软雅黑" panose="020B0503020204020204" pitchFamily="34" charset="-122"/>
                <a:ea typeface="微软雅黑" panose="020B0503020204020204" pitchFamily="34" charset="-122"/>
                <a:cs typeface="Calibri" panose="020F0502020204030204" charset="0"/>
              </a:endParaRPr>
            </a:p>
          </p:txBody>
        </p:sp>
      </p:grpSp>
      <p:grpSp>
        <p:nvGrpSpPr>
          <p:cNvPr id="3" name="组合 2"/>
          <p:cNvGrpSpPr/>
          <p:nvPr/>
        </p:nvGrpSpPr>
        <p:grpSpPr>
          <a:xfrm>
            <a:off x="530425" y="3296702"/>
            <a:ext cx="8130021" cy="2086110"/>
            <a:chOff x="520260" y="3979285"/>
            <a:chExt cx="8130021" cy="1713233"/>
          </a:xfrm>
        </p:grpSpPr>
        <p:sp>
          <p:nvSpPr>
            <p:cNvPr id="16" name="矩形 15"/>
            <p:cNvSpPr/>
            <p:nvPr/>
          </p:nvSpPr>
          <p:spPr>
            <a:xfrm>
              <a:off x="532319" y="4348886"/>
              <a:ext cx="8117962" cy="1343632"/>
            </a:xfrm>
            <a:prstGeom prst="rect">
              <a:avLst/>
            </a:prstGeom>
            <a:noFill/>
            <a:ln w="285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nSpc>
                  <a:spcPct val="125000"/>
                </a:lnSpc>
              </a:pPr>
              <a:r>
                <a:rPr lang="en-US" altLang="zh-CN" sz="1600" dirty="0">
                  <a:solidFill>
                    <a:schemeClr val="tx1">
                      <a:lumMod val="95000"/>
                      <a:lumOff val="5000"/>
                    </a:schemeClr>
                  </a:solidFill>
                </a:rPr>
                <a:t>[1] Lee N Y, Wu B H. Privacy Protection Technology and Access Control Mechanism for Medical Big Data[C]. The 6th IIAI International Congress on Advanced Applied Informatics. IEEE, 2017, 424-429. </a:t>
              </a:r>
              <a:endParaRPr lang="en-US" altLang="zh-CN" sz="1600" dirty="0">
                <a:solidFill>
                  <a:schemeClr val="tx1">
                    <a:lumMod val="95000"/>
                    <a:lumOff val="5000"/>
                  </a:schemeClr>
                </a:solidFill>
              </a:endParaRPr>
            </a:p>
            <a:p>
              <a:pPr>
                <a:lnSpc>
                  <a:spcPct val="125000"/>
                </a:lnSpc>
              </a:pPr>
              <a:r>
                <a:rPr lang="en-US" altLang="zh-CN" sz="1600" dirty="0">
                  <a:solidFill>
                    <a:schemeClr val="tx1">
                      <a:lumMod val="95000"/>
                      <a:lumOff val="5000"/>
                    </a:schemeClr>
                  </a:solidFill>
                </a:rPr>
                <a:t>[2]</a:t>
              </a:r>
              <a:r>
                <a:rPr lang="zh-CN" altLang="en-US" sz="1600" dirty="0">
                  <a:solidFill>
                    <a:schemeClr val="tx1">
                      <a:lumMod val="95000"/>
                      <a:lumOff val="5000"/>
                    </a:schemeClr>
                  </a:solidFill>
                </a:rPr>
                <a:t>杜瑞忠</a:t>
              </a:r>
              <a:r>
                <a:rPr lang="en-US" altLang="zh-CN" sz="1600" dirty="0">
                  <a:solidFill>
                    <a:schemeClr val="tx1">
                      <a:lumMod val="95000"/>
                      <a:lumOff val="5000"/>
                    </a:schemeClr>
                  </a:solidFill>
                </a:rPr>
                <a:t>, </a:t>
              </a:r>
              <a:r>
                <a:rPr lang="zh-CN" altLang="en-US" sz="1600" dirty="0">
                  <a:solidFill>
                    <a:schemeClr val="tx1">
                      <a:lumMod val="95000"/>
                      <a:lumOff val="5000"/>
                    </a:schemeClr>
                  </a:solidFill>
                </a:rPr>
                <a:t>刘妍</a:t>
              </a:r>
              <a:r>
                <a:rPr lang="en-US" altLang="zh-CN" sz="1600" dirty="0">
                  <a:solidFill>
                    <a:schemeClr val="tx1">
                      <a:lumMod val="95000"/>
                      <a:lumOff val="5000"/>
                    </a:schemeClr>
                  </a:solidFill>
                </a:rPr>
                <a:t>, </a:t>
              </a:r>
              <a:r>
                <a:rPr lang="zh-CN" altLang="en-US" sz="1600" dirty="0">
                  <a:solidFill>
                    <a:schemeClr val="tx1">
                      <a:lumMod val="95000"/>
                      <a:lumOff val="5000"/>
                    </a:schemeClr>
                  </a:solidFill>
                </a:rPr>
                <a:t>田俊峰</a:t>
              </a:r>
              <a:r>
                <a:rPr lang="en-US" altLang="zh-CN" sz="1600" dirty="0">
                  <a:solidFill>
                    <a:schemeClr val="tx1">
                      <a:lumMod val="95000"/>
                      <a:lumOff val="5000"/>
                    </a:schemeClr>
                  </a:solidFill>
                </a:rPr>
                <a:t>. </a:t>
              </a:r>
              <a:r>
                <a:rPr lang="zh-CN" altLang="en-US" sz="1600" dirty="0">
                  <a:solidFill>
                    <a:schemeClr val="tx1">
                      <a:lumMod val="95000"/>
                      <a:lumOff val="5000"/>
                    </a:schemeClr>
                  </a:solidFill>
                </a:rPr>
                <a:t>物联网中基于智能合约的访问控制方法</a:t>
              </a:r>
              <a:r>
                <a:rPr lang="en-US" altLang="zh-CN" sz="1600" dirty="0">
                  <a:solidFill>
                    <a:schemeClr val="tx1">
                      <a:lumMod val="95000"/>
                      <a:lumOff val="5000"/>
                    </a:schemeClr>
                  </a:solidFill>
                </a:rPr>
                <a:t>[J]. </a:t>
              </a:r>
              <a:r>
                <a:rPr lang="zh-CN" altLang="en-US" sz="1600" dirty="0">
                  <a:solidFill>
                    <a:schemeClr val="tx1">
                      <a:lumMod val="95000"/>
                      <a:lumOff val="5000"/>
                    </a:schemeClr>
                  </a:solidFill>
                </a:rPr>
                <a:t>计算机研究与发展</a:t>
              </a:r>
              <a:r>
                <a:rPr lang="en-US" altLang="zh-CN" sz="1600" dirty="0">
                  <a:solidFill>
                    <a:schemeClr val="tx1">
                      <a:lumMod val="95000"/>
                      <a:lumOff val="5000"/>
                    </a:schemeClr>
                  </a:solidFill>
                </a:rPr>
                <a:t>, 2019, 56(10):2287-2298.</a:t>
              </a:r>
              <a:endParaRPr lang="en-US" altLang="zh-CN" sz="1600" dirty="0">
                <a:solidFill>
                  <a:schemeClr val="tx1">
                    <a:lumMod val="95000"/>
                    <a:lumOff val="5000"/>
                  </a:schemeClr>
                </a:solidFill>
              </a:endParaRPr>
            </a:p>
          </p:txBody>
        </p:sp>
        <p:sp>
          <p:nvSpPr>
            <p:cNvPr id="27" name="矩形 26"/>
            <p:cNvSpPr/>
            <p:nvPr/>
          </p:nvSpPr>
          <p:spPr>
            <a:xfrm>
              <a:off x="520260" y="3979285"/>
              <a:ext cx="1182261" cy="371961"/>
            </a:xfrm>
            <a:prstGeom prst="rect">
              <a:avLst/>
            </a:prstGeom>
            <a:solidFill>
              <a:srgbClr val="0070C0"/>
            </a:solidFill>
          </p:spPr>
          <p:txBody>
            <a:bodyPr wrap="square">
              <a:spAutoFit/>
            </a:bodyPr>
            <a:lstStyle/>
            <a:p>
              <a:pPr>
                <a:lnSpc>
                  <a:spcPct val="125000"/>
                </a:lnSpc>
              </a:pPr>
              <a:r>
                <a:rPr lang="zh-CN" altLang="en-US" sz="1600" b="1" dirty="0">
                  <a:solidFill>
                    <a:srgbClr val="FFFFFF"/>
                  </a:solidFill>
                  <a:latin typeface="微软雅黑" panose="020B0503020204020204" pitchFamily="34" charset="-122"/>
                  <a:ea typeface="微软雅黑" panose="020B0503020204020204" pitchFamily="34" charset="-122"/>
                  <a:cs typeface="Calibri" panose="020F0502020204030204" charset="0"/>
                </a:rPr>
                <a:t>技术结合：</a:t>
              </a:r>
              <a:endParaRPr lang="en-US" altLang="zh-CN" sz="1600" b="1" dirty="0">
                <a:solidFill>
                  <a:srgbClr val="FFFFFF"/>
                </a:solidFill>
                <a:latin typeface="微软雅黑" panose="020B0503020204020204" pitchFamily="34" charset="-122"/>
                <a:ea typeface="微软雅黑" panose="020B0503020204020204" pitchFamily="34" charset="-122"/>
                <a:cs typeface="Calibri" panose="020F0502020204030204" charset="0"/>
              </a:endParaRPr>
            </a:p>
          </p:txBody>
        </p:sp>
      </p:grpSp>
      <p:sp>
        <p:nvSpPr>
          <p:cNvPr id="10" name="灯片编号占位符 9"/>
          <p:cNvSpPr>
            <a:spLocks noGrp="1"/>
          </p:cNvSpPr>
          <p:nvPr>
            <p:ph type="sldNum" sz="quarter" idx="12"/>
          </p:nvPr>
        </p:nvSpPr>
        <p:spPr/>
        <p:txBody>
          <a:bodyPr/>
          <a:lstStyle/>
          <a:p>
            <a:fld id="{94B6E62B-4DEC-4954-AD3A-658470571C9E}" type="slidenum">
              <a:rPr lang="zh-CN" altLang="en-US" smtClean="0"/>
            </a:fld>
            <a:endParaRPr lang="zh-CN" altLang="en-US"/>
          </a:p>
        </p:txBody>
      </p:sp>
      <p:grpSp>
        <p:nvGrpSpPr>
          <p:cNvPr id="18" name="组合 17"/>
          <p:cNvGrpSpPr/>
          <p:nvPr/>
        </p:nvGrpSpPr>
        <p:grpSpPr>
          <a:xfrm>
            <a:off x="511175" y="5572072"/>
            <a:ext cx="8121649" cy="831851"/>
            <a:chOff x="337857" y="5512016"/>
            <a:chExt cx="8086099" cy="940346"/>
          </a:xfrm>
        </p:grpSpPr>
        <p:sp>
          <p:nvSpPr>
            <p:cNvPr id="20" name="矩形 19"/>
            <p:cNvSpPr/>
            <p:nvPr/>
          </p:nvSpPr>
          <p:spPr>
            <a:xfrm>
              <a:off x="1399886" y="5512016"/>
              <a:ext cx="7024070" cy="940346"/>
            </a:xfrm>
            <a:prstGeom prst="rect">
              <a:avLst/>
            </a:prstGeom>
            <a:solidFill>
              <a:schemeClr val="bg1"/>
            </a:solid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25000"/>
                </a:lnSpc>
                <a:buFont typeface="Arial" panose="020B0604020202020204" pitchFamily="34" charset="0"/>
                <a:buChar char="•"/>
              </a:pPr>
              <a:r>
                <a:rPr lang="zh-CN" altLang="en-US" sz="1600" dirty="0">
                  <a:solidFill>
                    <a:schemeClr val="tx1"/>
                  </a:solidFill>
                  <a:latin typeface="微软雅黑" panose="020B0503020204020204" pitchFamily="34" charset="-122"/>
                  <a:ea typeface="微软雅黑" panose="020B0503020204020204" pitchFamily="34" charset="-122"/>
                </a:rPr>
                <a:t>针对特定问题和条件设计访问权限方法，不适于本论文研究场景</a:t>
              </a:r>
              <a:endParaRPr lang="en-US" altLang="zh-CN" sz="1600" dirty="0">
                <a:solidFill>
                  <a:schemeClr val="tx1"/>
                </a:solidFill>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zh-CN" altLang="en-US" sz="1600" dirty="0">
                  <a:solidFill>
                    <a:schemeClr val="tx1"/>
                  </a:solidFill>
                  <a:latin typeface="微软雅黑" panose="020B0503020204020204" pitchFamily="34" charset="-122"/>
                  <a:ea typeface="微软雅黑" panose="020B0503020204020204" pitchFamily="34" charset="-122"/>
                </a:rPr>
                <a:t>缺少针对数据湖海量异构数据的访问控制机制</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21" name="矩形 20"/>
            <p:cNvSpPr/>
            <p:nvPr/>
          </p:nvSpPr>
          <p:spPr>
            <a:xfrm>
              <a:off x="337857" y="5512016"/>
              <a:ext cx="1062030" cy="940346"/>
            </a:xfrm>
            <a:prstGeom prst="rect">
              <a:avLst/>
            </a:prstGeom>
            <a:solidFill>
              <a:srgbClr val="FF0000"/>
            </a:solidFill>
            <a:ln w="28575">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000" b="1" dirty="0">
                  <a:ln w="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问题</a:t>
              </a:r>
              <a:endParaRPr lang="zh-CN" altLang="en-US" sz="2000" b="1" dirty="0">
                <a:ln w="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2" name="对话气泡: 矩形 21"/>
          <p:cNvSpPr/>
          <p:nvPr/>
        </p:nvSpPr>
        <p:spPr>
          <a:xfrm>
            <a:off x="3955612" y="1146523"/>
            <a:ext cx="4692774" cy="731076"/>
          </a:xfrm>
          <a:prstGeom prst="wedgeRectCallout">
            <a:avLst>
              <a:gd name="adj1" fmla="val -30073"/>
              <a:gd name="adj2" fmla="val 65032"/>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lang="zh-CN" altLang="en-US" sz="1400" b="1" dirty="0">
                <a:solidFill>
                  <a:schemeClr val="bg1"/>
                </a:solidFill>
                <a:latin typeface="微软雅黑" panose="020B0503020204020204" pitchFamily="34" charset="-122"/>
                <a:ea typeface="微软雅黑" panose="020B0503020204020204" pitchFamily="34" charset="-122"/>
              </a:rPr>
              <a:t>提出</a:t>
            </a:r>
            <a:r>
              <a:rPr lang="zh-CN" altLang="en-US" sz="1400" b="1" dirty="0">
                <a:solidFill>
                  <a:srgbClr val="FFFF00"/>
                </a:solidFill>
                <a:latin typeface="微软雅黑" panose="020B0503020204020204" pitchFamily="34" charset="-122"/>
                <a:ea typeface="微软雅黑" panose="020B0503020204020204" pitchFamily="34" charset="-122"/>
              </a:rPr>
              <a:t>半匿名权限控制方法</a:t>
            </a:r>
            <a:r>
              <a:rPr lang="en-US" altLang="zh-CN" sz="1400" b="1" dirty="0">
                <a:solidFill>
                  <a:srgbClr val="FFFF00"/>
                </a:solidFill>
                <a:latin typeface="微软雅黑" panose="020B0503020204020204" pitchFamily="34" charset="-122"/>
                <a:ea typeface="微软雅黑" panose="020B0503020204020204" pitchFamily="34" charset="-122"/>
              </a:rPr>
              <a:t>(AnonyControl)</a:t>
            </a:r>
            <a:r>
              <a:rPr lang="zh-CN" altLang="en-US" sz="1400" b="1" dirty="0">
                <a:solidFill>
                  <a:schemeClr val="bg1"/>
                </a:solidFill>
                <a:latin typeface="微软雅黑" panose="020B0503020204020204" pitchFamily="34" charset="-122"/>
                <a:ea typeface="微软雅黑" panose="020B0503020204020204" pitchFamily="34" charset="-122"/>
              </a:rPr>
              <a:t>，解决数据隐私和用户身份隐私问题，以细粒度方法管理云数据</a:t>
            </a:r>
            <a:r>
              <a:rPr lang="zh-CN" altLang="zh-CN" sz="1400" b="1" dirty="0">
                <a:solidFill>
                  <a:schemeClr val="bg1"/>
                </a:solidFill>
                <a:latin typeface="微软雅黑" panose="020B0503020204020204" pitchFamily="34" charset="-122"/>
                <a:ea typeface="微软雅黑" panose="020B0503020204020204" pitchFamily="34" charset="-122"/>
              </a:rPr>
              <a:t>。</a:t>
            </a:r>
            <a:endParaRPr lang="zh-CN" altLang="zh-CN" sz="1400" b="1" dirty="0">
              <a:solidFill>
                <a:schemeClr val="bg1"/>
              </a:solidFill>
              <a:latin typeface="微软雅黑" panose="020B0503020204020204" pitchFamily="34" charset="-122"/>
              <a:ea typeface="微软雅黑" panose="020B0503020204020204" pitchFamily="34" charset="-122"/>
            </a:endParaRPr>
          </a:p>
        </p:txBody>
      </p:sp>
      <p:sp>
        <p:nvSpPr>
          <p:cNvPr id="25" name="对话气泡: 矩形 24"/>
          <p:cNvSpPr/>
          <p:nvPr/>
        </p:nvSpPr>
        <p:spPr>
          <a:xfrm>
            <a:off x="3967672" y="2328715"/>
            <a:ext cx="4692774" cy="492879"/>
          </a:xfrm>
          <a:prstGeom prst="wedgeRectCallout">
            <a:avLst>
              <a:gd name="adj1" fmla="val -30073"/>
              <a:gd name="adj2" fmla="val 65032"/>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lang="zh-CN" altLang="en-US" sz="1400" b="1" dirty="0">
                <a:solidFill>
                  <a:schemeClr val="bg1"/>
                </a:solidFill>
                <a:latin typeface="微软雅黑" panose="020B0503020204020204" pitchFamily="34" charset="-122"/>
                <a:ea typeface="微软雅黑" panose="020B0503020204020204" pitchFamily="34" charset="-122"/>
              </a:rPr>
              <a:t>针对</a:t>
            </a:r>
            <a:r>
              <a:rPr lang="zh-CN" altLang="en-US" sz="1400" b="1" dirty="0">
                <a:solidFill>
                  <a:srgbClr val="FFFF00"/>
                </a:solidFill>
                <a:latin typeface="微软雅黑" panose="020B0503020204020204" pitchFamily="34" charset="-122"/>
                <a:ea typeface="微软雅黑" panose="020B0503020204020204" pitchFamily="34" charset="-122"/>
              </a:rPr>
              <a:t>细粒度访问控制</a:t>
            </a:r>
            <a:r>
              <a:rPr lang="zh-CN" altLang="en-US" sz="1400" b="1" dirty="0">
                <a:solidFill>
                  <a:schemeClr val="bg1"/>
                </a:solidFill>
                <a:latin typeface="微软雅黑" panose="020B0503020204020204" pitchFamily="34" charset="-122"/>
                <a:ea typeface="微软雅黑" panose="020B0503020204020204" pitchFamily="34" charset="-122"/>
              </a:rPr>
              <a:t>建立了一个</a:t>
            </a:r>
            <a:r>
              <a:rPr lang="zh-CN" altLang="en-US" sz="1400" b="1" dirty="0">
                <a:solidFill>
                  <a:srgbClr val="FFFF00"/>
                </a:solidFill>
                <a:latin typeface="微软雅黑" panose="020B0503020204020204" pitchFamily="34" charset="-122"/>
                <a:ea typeface="微软雅黑" panose="020B0503020204020204" pitchFamily="34" charset="-122"/>
              </a:rPr>
              <a:t>基于对象特定角色</a:t>
            </a:r>
            <a:r>
              <a:rPr lang="zh-CN" altLang="en-US" sz="1400" b="1" dirty="0">
                <a:solidFill>
                  <a:schemeClr val="bg1"/>
                </a:solidFill>
                <a:latin typeface="微软雅黑" panose="020B0503020204020204" pitchFamily="34" charset="-122"/>
                <a:ea typeface="微软雅黑" panose="020B0503020204020204" pitchFamily="34" charset="-122"/>
              </a:rPr>
              <a:t>的访问控制模型</a:t>
            </a:r>
            <a:r>
              <a:rPr lang="en-US" altLang="zh-CN" sz="1400" b="1" dirty="0">
                <a:solidFill>
                  <a:schemeClr val="bg1"/>
                </a:solidFill>
                <a:latin typeface="微软雅黑" panose="020B0503020204020204" pitchFamily="34" charset="-122"/>
                <a:ea typeface="微软雅黑" panose="020B0503020204020204" pitchFamily="34" charset="-122"/>
              </a:rPr>
              <a:t>(ORAC)</a:t>
            </a:r>
            <a:r>
              <a:rPr lang="zh-CN" altLang="en-US" sz="1400" b="1" dirty="0">
                <a:solidFill>
                  <a:schemeClr val="bg1"/>
                </a:solidFill>
                <a:latin typeface="微软雅黑" panose="020B0503020204020204" pitchFamily="34" charset="-122"/>
                <a:ea typeface="微软雅黑" panose="020B0503020204020204" pitchFamily="34" charset="-122"/>
              </a:rPr>
              <a:t>。</a:t>
            </a:r>
            <a:endParaRPr lang="zh-CN" altLang="zh-CN" sz="1400" b="1" dirty="0">
              <a:solidFill>
                <a:schemeClr val="bg1"/>
              </a:solidFill>
              <a:latin typeface="微软雅黑" panose="020B0503020204020204" pitchFamily="34" charset="-122"/>
              <a:ea typeface="微软雅黑" panose="020B0503020204020204" pitchFamily="34" charset="-122"/>
            </a:endParaRPr>
          </a:p>
        </p:txBody>
      </p:sp>
      <p:sp>
        <p:nvSpPr>
          <p:cNvPr id="28" name="对话气泡: 矩形 27"/>
          <p:cNvSpPr/>
          <p:nvPr/>
        </p:nvSpPr>
        <p:spPr>
          <a:xfrm>
            <a:off x="3955612" y="4249232"/>
            <a:ext cx="4692774" cy="492879"/>
          </a:xfrm>
          <a:prstGeom prst="wedgeRectCallout">
            <a:avLst>
              <a:gd name="adj1" fmla="val -30073"/>
              <a:gd name="adj2" fmla="val 65032"/>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lang="zh-CN" altLang="en-US" sz="1400" b="1" dirty="0">
                <a:solidFill>
                  <a:schemeClr val="bg1"/>
                </a:solidFill>
                <a:latin typeface="微软雅黑" panose="020B0503020204020204" pitchFamily="34" charset="-122"/>
                <a:ea typeface="微软雅黑" panose="020B0503020204020204" pitchFamily="34" charset="-122"/>
              </a:rPr>
              <a:t>将</a:t>
            </a:r>
            <a:r>
              <a:rPr lang="zh-CN" altLang="en-US" sz="1400" b="1" dirty="0">
                <a:solidFill>
                  <a:srgbClr val="FFFF00"/>
                </a:solidFill>
                <a:latin typeface="微软雅黑" panose="020B0503020204020204" pitchFamily="34" charset="-122"/>
                <a:ea typeface="微软雅黑" panose="020B0503020204020204" pitchFamily="34" charset="-122"/>
              </a:rPr>
              <a:t>智能合约技术</a:t>
            </a:r>
            <a:r>
              <a:rPr lang="zh-CN" altLang="en-US" sz="1400" b="1" dirty="0">
                <a:solidFill>
                  <a:schemeClr val="bg1"/>
                </a:solidFill>
                <a:latin typeface="微软雅黑" panose="020B0503020204020204" pitchFamily="34" charset="-122"/>
                <a:ea typeface="微软雅黑" panose="020B0503020204020204" pitchFamily="34" charset="-122"/>
              </a:rPr>
              <a:t>与访问控制结合，提出基于层级区块链的</a:t>
            </a:r>
            <a:r>
              <a:rPr lang="zh-CN" altLang="en-US" sz="1400" b="1" dirty="0">
                <a:solidFill>
                  <a:srgbClr val="FFFF00"/>
                </a:solidFill>
                <a:latin typeface="微软雅黑" panose="020B0503020204020204" pitchFamily="34" charset="-122"/>
                <a:ea typeface="微软雅黑" panose="020B0503020204020204" pitchFamily="34" charset="-122"/>
              </a:rPr>
              <a:t>物联网分布式体系架构</a:t>
            </a:r>
            <a:r>
              <a:rPr lang="en-US" altLang="zh-CN" sz="1400" b="1" dirty="0">
                <a:solidFill>
                  <a:srgbClr val="FFFF00"/>
                </a:solidFill>
                <a:latin typeface="微软雅黑" panose="020B0503020204020204" pitchFamily="34" charset="-122"/>
                <a:ea typeface="微软雅黑" panose="020B0503020204020204" pitchFamily="34" charset="-122"/>
              </a:rPr>
              <a:t>(DAHB)</a:t>
            </a:r>
            <a:r>
              <a:rPr lang="zh-CN" altLang="zh-CN" sz="1400" b="1" dirty="0">
                <a:solidFill>
                  <a:schemeClr val="bg1"/>
                </a:solidFill>
                <a:latin typeface="微软雅黑" panose="020B0503020204020204" pitchFamily="34" charset="-122"/>
                <a:ea typeface="微软雅黑" panose="020B0503020204020204" pitchFamily="34" charset="-122"/>
              </a:rPr>
              <a:t>。</a:t>
            </a:r>
            <a:endParaRPr lang="zh-CN" altLang="zh-CN" sz="1400" b="1" dirty="0">
              <a:solidFill>
                <a:schemeClr val="bg1"/>
              </a:solidFill>
              <a:latin typeface="微软雅黑" panose="020B0503020204020204" pitchFamily="34" charset="-122"/>
              <a:ea typeface="微软雅黑" panose="020B0503020204020204" pitchFamily="34" charset="-122"/>
            </a:endParaRPr>
          </a:p>
        </p:txBody>
      </p:sp>
      <p:sp>
        <p:nvSpPr>
          <p:cNvPr id="29" name="对话气泡: 矩形 28"/>
          <p:cNvSpPr/>
          <p:nvPr/>
        </p:nvSpPr>
        <p:spPr>
          <a:xfrm>
            <a:off x="3955612" y="3567649"/>
            <a:ext cx="4692774" cy="533763"/>
          </a:xfrm>
          <a:prstGeom prst="wedgeRectCallout">
            <a:avLst>
              <a:gd name="adj1" fmla="val -30073"/>
              <a:gd name="adj2" fmla="val 65032"/>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lang="zh-CN" altLang="en-US" sz="1400" b="1" dirty="0">
                <a:solidFill>
                  <a:schemeClr val="bg1"/>
                </a:solidFill>
                <a:latin typeface="微软雅黑" panose="020B0503020204020204" pitchFamily="34" charset="-122"/>
                <a:ea typeface="微软雅黑" panose="020B0503020204020204" pitchFamily="34" charset="-122"/>
              </a:rPr>
              <a:t>基于</a:t>
            </a:r>
            <a:r>
              <a:rPr lang="en-US" altLang="zh-CN" sz="1400" b="1" dirty="0">
                <a:solidFill>
                  <a:srgbClr val="FFFF00"/>
                </a:solidFill>
                <a:latin typeface="微软雅黑" panose="020B0503020204020204" pitchFamily="34" charset="-122"/>
                <a:ea typeface="微软雅黑" panose="020B0503020204020204" pitchFamily="34" charset="-122"/>
              </a:rPr>
              <a:t>Diffie-Hellman</a:t>
            </a:r>
            <a:r>
              <a:rPr lang="zh-CN" altLang="en-US" sz="1400" b="1" dirty="0">
                <a:solidFill>
                  <a:srgbClr val="FFFF00"/>
                </a:solidFill>
                <a:latin typeface="微软雅黑" panose="020B0503020204020204" pitchFamily="34" charset="-122"/>
                <a:ea typeface="微软雅黑" panose="020B0503020204020204" pitchFamily="34" charset="-122"/>
              </a:rPr>
              <a:t>协议</a:t>
            </a:r>
            <a:r>
              <a:rPr lang="zh-CN" altLang="en-US" sz="1400" b="1" dirty="0">
                <a:solidFill>
                  <a:schemeClr val="bg1"/>
                </a:solidFill>
                <a:latin typeface="微软雅黑" panose="020B0503020204020204" pitchFamily="34" charset="-122"/>
                <a:ea typeface="微软雅黑" panose="020B0503020204020204" pitchFamily="34" charset="-122"/>
              </a:rPr>
              <a:t>设计访问控制机制，使用</a:t>
            </a:r>
            <a:r>
              <a:rPr lang="zh-CN" altLang="en-US" sz="1400" b="1" dirty="0">
                <a:solidFill>
                  <a:srgbClr val="FFFF00"/>
                </a:solidFill>
                <a:latin typeface="微软雅黑" panose="020B0503020204020204" pitchFamily="34" charset="-122"/>
                <a:ea typeface="微软雅黑" panose="020B0503020204020204" pitchFamily="34" charset="-122"/>
              </a:rPr>
              <a:t>数字签名机制</a:t>
            </a:r>
            <a:r>
              <a:rPr lang="zh-CN" altLang="en-US" sz="1400" b="1" dirty="0">
                <a:solidFill>
                  <a:schemeClr val="bg1"/>
                </a:solidFill>
                <a:latin typeface="微软雅黑" panose="020B0503020204020204" pitchFamily="34" charset="-122"/>
                <a:ea typeface="微软雅黑" panose="020B0503020204020204" pitchFamily="34" charset="-122"/>
              </a:rPr>
              <a:t>和加密保护数据安全</a:t>
            </a:r>
            <a:r>
              <a:rPr lang="zh-CN" altLang="zh-CN" sz="1400" b="1" dirty="0">
                <a:solidFill>
                  <a:schemeClr val="bg1"/>
                </a:solidFill>
                <a:latin typeface="微软雅黑" panose="020B0503020204020204" pitchFamily="34" charset="-122"/>
                <a:ea typeface="微软雅黑" panose="020B0503020204020204" pitchFamily="34" charset="-122"/>
              </a:rPr>
              <a:t>。</a:t>
            </a:r>
            <a:endParaRPr lang="zh-CN" altLang="zh-CN" sz="1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58" name="TextBox 19"/>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3000" b="1">
                <a:solidFill>
                  <a:prstClr val="white"/>
                </a:solidFill>
                <a:latin typeface="微软雅黑" panose="020B0503020204020204" pitchFamily="34" charset="-122"/>
                <a:ea typeface="微软雅黑" panose="020B0503020204020204" pitchFamily="34" charset="-122"/>
                <a:cs typeface="Arial" panose="020B0604020202020204" pitchFamily="34" charset="0"/>
              </a:rPr>
              <a:t>提纲</a:t>
            </a:r>
            <a:endPar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59" name="Group 51"/>
          <p:cNvGrpSpPr/>
          <p:nvPr/>
        </p:nvGrpSpPr>
        <p:grpSpPr bwMode="auto">
          <a:xfrm>
            <a:off x="2235993" y="2636837"/>
            <a:ext cx="4672013" cy="792163"/>
            <a:chOff x="1329" y="1795"/>
            <a:chExt cx="2943" cy="499"/>
          </a:xfrm>
          <a:solidFill>
            <a:srgbClr val="02409A"/>
          </a:solidFill>
        </p:grpSpPr>
        <p:sp>
          <p:nvSpPr>
            <p:cNvPr id="60" name="AutoShape 52"/>
            <p:cNvSpPr>
              <a:spLocks noChangeArrowheads="1"/>
            </p:cNvSpPr>
            <p:nvPr/>
          </p:nvSpPr>
          <p:spPr bwMode="gray">
            <a:xfrm>
              <a:off x="1536" y="1840"/>
              <a:ext cx="2736" cy="409"/>
            </a:xfrm>
            <a:prstGeom prst="roundRect">
              <a:avLst>
                <a:gd name="adj" fmla="val 16667"/>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研究目标、研究内容</a:t>
              </a:r>
              <a:endParaRPr kumimoji="0" lang="en-US" altLang="zh-CN" sz="2400" b="1" dirty="0">
                <a:solidFill>
                  <a:schemeClr val="bg1">
                    <a:lumMod val="95000"/>
                  </a:schemeClr>
                </a:solidFill>
                <a:ea typeface="微软雅黑" panose="020B0503020204020204" pitchFamily="34" charset="-122"/>
              </a:endParaRPr>
            </a:p>
          </p:txBody>
        </p:sp>
        <p:sp>
          <p:nvSpPr>
            <p:cNvPr id="61" name="AutoShape 53"/>
            <p:cNvSpPr>
              <a:spLocks noChangeArrowheads="1"/>
            </p:cNvSpPr>
            <p:nvPr/>
          </p:nvSpPr>
          <p:spPr bwMode="gray">
            <a:xfrm>
              <a:off x="1329" y="1795"/>
              <a:ext cx="499" cy="499"/>
            </a:xfrm>
            <a:prstGeom prst="diamond">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2</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2" name="Group 51"/>
          <p:cNvGrpSpPr/>
          <p:nvPr/>
        </p:nvGrpSpPr>
        <p:grpSpPr bwMode="auto">
          <a:xfrm>
            <a:off x="2243931" y="1628775"/>
            <a:ext cx="4672012" cy="792162"/>
            <a:chOff x="1329" y="1795"/>
            <a:chExt cx="2943" cy="499"/>
          </a:xfrm>
          <a:solidFill>
            <a:schemeClr val="accent1">
              <a:lumMod val="40000"/>
              <a:lumOff val="60000"/>
            </a:schemeClr>
          </a:solidFill>
        </p:grpSpPr>
        <p:sp>
          <p:nvSpPr>
            <p:cNvPr id="63" name="AutoShape 52"/>
            <p:cNvSpPr>
              <a:spLocks noChangeArrowheads="1"/>
            </p:cNvSpPr>
            <p:nvPr/>
          </p:nvSpPr>
          <p:spPr bwMode="gray">
            <a:xfrm>
              <a:off x="1536" y="1840"/>
              <a:ext cx="2736" cy="409"/>
            </a:xfrm>
            <a:prstGeom prst="roundRect">
              <a:avLst>
                <a:gd name="adj" fmla="val 16667"/>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lang="zh-CN" altLang="en-US" sz="2400" b="1" dirty="0">
                  <a:solidFill>
                    <a:schemeClr val="bg1">
                      <a:lumMod val="95000"/>
                    </a:schemeClr>
                  </a:solidFill>
                  <a:ea typeface="微软雅黑" panose="020B0503020204020204" pitchFamily="34" charset="-122"/>
                </a:rPr>
                <a:t>选题依据</a:t>
              </a:r>
              <a:r>
                <a:rPr kumimoji="0" lang="zh-CN" altLang="en-US" sz="2400" b="1" dirty="0">
                  <a:solidFill>
                    <a:schemeClr val="bg1">
                      <a:lumMod val="95000"/>
                    </a:schemeClr>
                  </a:solidFill>
                  <a:ea typeface="微软雅黑" panose="020B0503020204020204" pitchFamily="34" charset="-122"/>
                </a:rPr>
                <a:t>、研究现状</a:t>
              </a:r>
              <a:endParaRPr kumimoji="0" lang="en-US" altLang="zh-CN" sz="2400" b="1" dirty="0">
                <a:solidFill>
                  <a:schemeClr val="bg1">
                    <a:lumMod val="95000"/>
                  </a:schemeClr>
                </a:solidFill>
                <a:ea typeface="微软雅黑" panose="020B0503020204020204" pitchFamily="34" charset="-122"/>
              </a:endParaRPr>
            </a:p>
          </p:txBody>
        </p:sp>
        <p:sp>
          <p:nvSpPr>
            <p:cNvPr id="64" name="AutoShape 53"/>
            <p:cNvSpPr>
              <a:spLocks noChangeArrowheads="1"/>
            </p:cNvSpPr>
            <p:nvPr/>
          </p:nvSpPr>
          <p:spPr bwMode="gray">
            <a:xfrm>
              <a:off x="1329" y="1795"/>
              <a:ext cx="499" cy="499"/>
            </a:xfrm>
            <a:prstGeom prst="diamond">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en-US"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1</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5" name="Group 51"/>
          <p:cNvGrpSpPr/>
          <p:nvPr/>
        </p:nvGrpSpPr>
        <p:grpSpPr bwMode="auto">
          <a:xfrm>
            <a:off x="2235993" y="3644900"/>
            <a:ext cx="4672013" cy="792162"/>
            <a:chOff x="1329" y="1795"/>
            <a:chExt cx="2943" cy="499"/>
          </a:xfrm>
          <a:solidFill>
            <a:schemeClr val="accent1">
              <a:lumMod val="40000"/>
              <a:lumOff val="60000"/>
            </a:schemeClr>
          </a:solidFill>
        </p:grpSpPr>
        <p:sp>
          <p:nvSpPr>
            <p:cNvPr id="66" name="AutoShape 52"/>
            <p:cNvSpPr>
              <a:spLocks noChangeArrowheads="1"/>
            </p:cNvSpPr>
            <p:nvPr/>
          </p:nvSpPr>
          <p:spPr bwMode="gray">
            <a:xfrm>
              <a:off x="1536" y="1840"/>
              <a:ext cx="2736" cy="409"/>
            </a:xfrm>
            <a:prstGeom prst="roundRect">
              <a:avLst>
                <a:gd name="adj" fmla="val 16667"/>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实施方案、可行性分析</a:t>
              </a:r>
              <a:endParaRPr kumimoji="0" lang="en-US" altLang="zh-CN" sz="2400" b="1" dirty="0">
                <a:solidFill>
                  <a:schemeClr val="bg1">
                    <a:lumMod val="95000"/>
                  </a:schemeClr>
                </a:solidFill>
                <a:ea typeface="微软雅黑" panose="020B0503020204020204" pitchFamily="34" charset="-122"/>
              </a:endParaRPr>
            </a:p>
          </p:txBody>
        </p:sp>
        <p:sp>
          <p:nvSpPr>
            <p:cNvPr id="67" name="AutoShape 53"/>
            <p:cNvSpPr>
              <a:spLocks noChangeArrowheads="1"/>
            </p:cNvSpPr>
            <p:nvPr/>
          </p:nvSpPr>
          <p:spPr bwMode="gray">
            <a:xfrm>
              <a:off x="1329" y="1795"/>
              <a:ext cx="499" cy="499"/>
            </a:xfrm>
            <a:prstGeom prst="diamond">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3</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8" name="Group 51"/>
          <p:cNvGrpSpPr/>
          <p:nvPr/>
        </p:nvGrpSpPr>
        <p:grpSpPr bwMode="auto">
          <a:xfrm>
            <a:off x="2243931" y="4652962"/>
            <a:ext cx="4672012" cy="792163"/>
            <a:chOff x="1329" y="1795"/>
            <a:chExt cx="2943" cy="499"/>
          </a:xfrm>
          <a:solidFill>
            <a:schemeClr val="accent1">
              <a:lumMod val="40000"/>
              <a:lumOff val="60000"/>
            </a:schemeClr>
          </a:solidFill>
        </p:grpSpPr>
        <p:sp>
          <p:nvSpPr>
            <p:cNvPr id="69" name="AutoShape 52"/>
            <p:cNvSpPr>
              <a:spLocks noChangeArrowheads="1"/>
            </p:cNvSpPr>
            <p:nvPr/>
          </p:nvSpPr>
          <p:spPr bwMode="gray">
            <a:xfrm>
              <a:off x="1536" y="1840"/>
              <a:ext cx="2736" cy="409"/>
            </a:xfrm>
            <a:prstGeom prst="roundRect">
              <a:avLst>
                <a:gd name="adj" fmla="val 16667"/>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预期成果、进度安排</a:t>
              </a:r>
              <a:endParaRPr kumimoji="0" lang="zh-CN" altLang="en-US" sz="2400" b="1" dirty="0">
                <a:solidFill>
                  <a:schemeClr val="bg1">
                    <a:lumMod val="95000"/>
                  </a:schemeClr>
                </a:solidFill>
                <a:ea typeface="微软雅黑" panose="020B0503020204020204" pitchFamily="34" charset="-122"/>
              </a:endParaRPr>
            </a:p>
          </p:txBody>
        </p:sp>
        <p:sp>
          <p:nvSpPr>
            <p:cNvPr id="70" name="AutoShape 53"/>
            <p:cNvSpPr>
              <a:spLocks noChangeArrowheads="1"/>
            </p:cNvSpPr>
            <p:nvPr/>
          </p:nvSpPr>
          <p:spPr bwMode="gray">
            <a:xfrm>
              <a:off x="1329" y="1795"/>
              <a:ext cx="499" cy="499"/>
            </a:xfrm>
            <a:prstGeom prst="diamond">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4</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4" name="灯片编号占位符 3"/>
          <p:cNvSpPr>
            <a:spLocks noGrp="1"/>
          </p:cNvSpPr>
          <p:nvPr>
            <p:ph type="sldNum" sz="quarter" idx="12"/>
          </p:nvPr>
        </p:nvSpPr>
        <p:spPr/>
        <p:txBody>
          <a:bodyPr/>
          <a:lstStyle/>
          <a:p>
            <a:fld id="{94B6E62B-4DEC-4954-AD3A-658470571C9E}" type="slidenum">
              <a:rPr lang="zh-CN" altLang="en-US" smtClean="0"/>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6" name="TextBox 19"/>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研究目标</a:t>
            </a:r>
            <a:endPar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灯片编号占位符 3"/>
          <p:cNvSpPr>
            <a:spLocks noGrp="1"/>
          </p:cNvSpPr>
          <p:nvPr>
            <p:ph type="sldNum" sz="quarter" idx="12"/>
          </p:nvPr>
        </p:nvSpPr>
        <p:spPr/>
        <p:txBody>
          <a:bodyPr/>
          <a:lstStyle/>
          <a:p>
            <a:fld id="{94B6E62B-4DEC-4954-AD3A-658470571C9E}" type="slidenum">
              <a:rPr lang="zh-CN" altLang="en-US" smtClean="0"/>
            </a:fld>
            <a:endParaRPr lang="zh-CN" altLang="en-US"/>
          </a:p>
        </p:txBody>
      </p:sp>
      <p:sp>
        <p:nvSpPr>
          <p:cNvPr id="23" name="圆角矩形 4"/>
          <p:cNvSpPr/>
          <p:nvPr/>
        </p:nvSpPr>
        <p:spPr bwMode="auto">
          <a:xfrm>
            <a:off x="449263" y="1315310"/>
            <a:ext cx="8064698" cy="2386740"/>
          </a:xfrm>
          <a:prstGeom prst="roundRect">
            <a:avLst>
              <a:gd name="adj" fmla="val 6899"/>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5000"/>
              </a:lnSpc>
              <a:spcBef>
                <a:spcPts val="600"/>
              </a:spcBef>
            </a:pPr>
            <a:r>
              <a:rPr lang="zh-CN" altLang="en-US" sz="2000" dirty="0">
                <a:latin typeface="微软雅黑" panose="020B0503020204020204" pitchFamily="34" charset="-122"/>
                <a:ea typeface="微软雅黑" panose="020B0503020204020204" pitchFamily="34" charset="-122"/>
              </a:rPr>
              <a:t>本硕士论文的研究目标是针对现有研究中元数据缺少有效的存储和管理方式、开源数据湖缺少访问控制机制、开源数据湖安全性等问题，构建</a:t>
            </a:r>
            <a:r>
              <a:rPr lang="zh-CN" altLang="en-US" sz="2000" dirty="0">
                <a:solidFill>
                  <a:srgbClr val="FFFF00"/>
                </a:solidFill>
                <a:latin typeface="微软雅黑" panose="020B0503020204020204" pitchFamily="34" charset="-122"/>
                <a:ea typeface="微软雅黑" panose="020B0503020204020204" pitchFamily="34" charset="-122"/>
              </a:rPr>
              <a:t>面向</a:t>
            </a:r>
            <a:r>
              <a:rPr lang="en-US" altLang="zh-CN" sz="2000" dirty="0">
                <a:solidFill>
                  <a:srgbClr val="FFFF00"/>
                </a:solidFill>
                <a:latin typeface="微软雅黑" panose="020B0503020204020204" pitchFamily="34" charset="-122"/>
                <a:ea typeface="微软雅黑" panose="020B0503020204020204" pitchFamily="34" charset="-122"/>
              </a:rPr>
              <a:t>Delta Lake</a:t>
            </a:r>
            <a:r>
              <a:rPr lang="zh-CN" altLang="en-US" sz="2000" dirty="0">
                <a:solidFill>
                  <a:srgbClr val="FFFF00"/>
                </a:solidFill>
                <a:latin typeface="微软雅黑" panose="020B0503020204020204" pitchFamily="34" charset="-122"/>
                <a:ea typeface="微软雅黑" panose="020B0503020204020204" pitchFamily="34" charset="-122"/>
              </a:rPr>
              <a:t>的元数据管理框架</a:t>
            </a:r>
            <a:r>
              <a:rPr lang="zh-CN" altLang="en-US" sz="2000" dirty="0">
                <a:latin typeface="微软雅黑" panose="020B0503020204020204" pitchFamily="34" charset="-122"/>
                <a:ea typeface="微软雅黑" panose="020B0503020204020204" pitchFamily="34" charset="-122"/>
              </a:rPr>
              <a:t>，和</a:t>
            </a:r>
            <a:r>
              <a:rPr lang="zh-CN" altLang="en-US" sz="2000" dirty="0">
                <a:solidFill>
                  <a:srgbClr val="FFFF00"/>
                </a:solidFill>
                <a:latin typeface="微软雅黑" panose="020B0503020204020204" pitchFamily="34" charset="-122"/>
                <a:ea typeface="微软雅黑" panose="020B0503020204020204" pitchFamily="34" charset="-122"/>
              </a:rPr>
              <a:t>基于元数据的数据湖访问控制机制</a:t>
            </a:r>
            <a:r>
              <a:rPr lang="zh-CN" altLang="en-US" sz="2000" dirty="0">
                <a:latin typeface="微软雅黑" panose="020B0503020204020204" pitchFamily="34" charset="-122"/>
                <a:ea typeface="微软雅黑" panose="020B0503020204020204" pitchFamily="34" charset="-122"/>
              </a:rPr>
              <a:t>，设计并实现</a:t>
            </a:r>
            <a:r>
              <a:rPr lang="zh-CN" altLang="en-US" sz="2000" dirty="0">
                <a:solidFill>
                  <a:srgbClr val="FFFF00"/>
                </a:solidFill>
                <a:latin typeface="微软雅黑" panose="020B0503020204020204" pitchFamily="34" charset="-122"/>
                <a:ea typeface="微软雅黑" panose="020B0503020204020204" pitchFamily="34" charset="-122"/>
              </a:rPr>
              <a:t>面向</a:t>
            </a:r>
            <a:r>
              <a:rPr lang="en-US" altLang="zh-CN" sz="2000" dirty="0">
                <a:solidFill>
                  <a:srgbClr val="FFFF00"/>
                </a:solidFill>
                <a:latin typeface="微软雅黑" panose="020B0503020204020204" pitchFamily="34" charset="-122"/>
                <a:ea typeface="微软雅黑" panose="020B0503020204020204" pitchFamily="34" charset="-122"/>
              </a:rPr>
              <a:t>Delta Lake</a:t>
            </a:r>
            <a:r>
              <a:rPr lang="zh-CN" altLang="en-US" sz="2000" dirty="0">
                <a:solidFill>
                  <a:srgbClr val="FFFF00"/>
                </a:solidFill>
                <a:latin typeface="微软雅黑" panose="020B0503020204020204" pitchFamily="34" charset="-122"/>
                <a:ea typeface="微软雅黑" panose="020B0503020204020204" pitchFamily="34" charset="-122"/>
              </a:rPr>
              <a:t>的数据湖访问控制系统</a:t>
            </a:r>
            <a:r>
              <a:rPr lang="zh-CN" altLang="en-US" sz="2000" dirty="0">
                <a:latin typeface="微软雅黑" panose="020B0503020204020204" pitchFamily="34" charset="-122"/>
                <a:ea typeface="微软雅黑" panose="020B0503020204020204" pitchFamily="34" charset="-122"/>
              </a:rPr>
              <a:t>，实现开源数据湖平台</a:t>
            </a:r>
            <a:r>
              <a:rPr lang="en-US" altLang="zh-CN" sz="2000" dirty="0">
                <a:latin typeface="微软雅黑" panose="020B0503020204020204" pitchFamily="34" charset="-122"/>
                <a:ea typeface="微软雅黑" panose="020B0503020204020204" pitchFamily="34" charset="-122"/>
              </a:rPr>
              <a:t>Delta Lake</a:t>
            </a:r>
            <a:r>
              <a:rPr lang="zh-CN" altLang="en-US" sz="2000" dirty="0">
                <a:latin typeface="微软雅黑" panose="020B0503020204020204" pitchFamily="34" charset="-122"/>
                <a:ea typeface="微软雅黑" panose="020B0503020204020204" pitchFamily="34" charset="-122"/>
              </a:rPr>
              <a:t>的安全访问控制目标。</a:t>
            </a:r>
            <a:endParaRPr lang="zh-CN" altLang="en-US" sz="20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576263" y="4109582"/>
            <a:ext cx="7937698" cy="2246769"/>
          </a:xfrm>
          <a:prstGeom prst="rect">
            <a:avLst/>
          </a:prstGeom>
          <a:noFill/>
        </p:spPr>
        <p:txBody>
          <a:bodyPr wrap="square" rtlCol="0">
            <a:spAutoFit/>
          </a:bodyPr>
          <a:lstStyle/>
          <a:p>
            <a:pPr marL="285750" indent="-285750">
              <a:buFont typeface="Wingdings" panose="05000000000000000000" pitchFamily="2" charset="2"/>
              <a:buChar char="l"/>
            </a:pPr>
            <a:r>
              <a:rPr kumimoji="1" lang="zh-CN" altLang="en-US" sz="2000" b="1" dirty="0">
                <a:latin typeface="微软雅黑" panose="020B0503020204020204" pitchFamily="34" charset="-122"/>
                <a:ea typeface="微软雅黑" panose="020B0503020204020204" pitchFamily="34" charset="-122"/>
              </a:rPr>
              <a:t>面向</a:t>
            </a:r>
            <a:r>
              <a:rPr kumimoji="1" lang="en-US" altLang="zh-CN" sz="2000" b="1" dirty="0">
                <a:latin typeface="微软雅黑" panose="020B0503020204020204" pitchFamily="34" charset="-122"/>
                <a:ea typeface="微软雅黑" panose="020B0503020204020204" pitchFamily="34" charset="-122"/>
              </a:rPr>
              <a:t>Delta</a:t>
            </a:r>
            <a:r>
              <a:rPr kumimoji="1" lang="zh-CN" altLang="en-US" sz="2000" b="1" dirty="0">
                <a:latin typeface="微软雅黑" panose="020B0503020204020204" pitchFamily="34" charset="-122"/>
                <a:ea typeface="微软雅黑" panose="020B0503020204020204" pitchFamily="34" charset="-122"/>
              </a:rPr>
              <a:t> </a:t>
            </a:r>
            <a:r>
              <a:rPr kumimoji="1" lang="en-US" altLang="zh-CN" sz="2000" b="1" dirty="0">
                <a:latin typeface="微软雅黑" panose="020B0503020204020204" pitchFamily="34" charset="-122"/>
                <a:ea typeface="微软雅黑" panose="020B0503020204020204" pitchFamily="34" charset="-122"/>
              </a:rPr>
              <a:t>Lake</a:t>
            </a:r>
            <a:r>
              <a:rPr kumimoji="1" lang="zh-CN" altLang="en-US" sz="2000" b="1" dirty="0">
                <a:latin typeface="微软雅黑" panose="020B0503020204020204" pitchFamily="34" charset="-122"/>
                <a:ea typeface="微软雅黑" panose="020B0503020204020204" pitchFamily="34" charset="-122"/>
              </a:rPr>
              <a:t>的元数据管理系统</a:t>
            </a:r>
            <a:endParaRPr kumimoji="1" lang="en-US" altLang="zh-CN" sz="2000" b="1" dirty="0">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Ø"/>
            </a:pPr>
            <a:r>
              <a:rPr kumimoji="1" lang="zh-CN" altLang="en-US" sz="2000" dirty="0">
                <a:latin typeface="微软雅黑" panose="020B0503020204020204" pitchFamily="34" charset="-122"/>
                <a:ea typeface="微软雅黑" panose="020B0503020204020204" pitchFamily="34" charset="-122"/>
              </a:rPr>
              <a:t>数据存储：异构元数据的提取和存储方法</a:t>
            </a:r>
            <a:endParaRPr kumimoji="1" lang="en-US" altLang="zh-CN" sz="2000" dirty="0">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Ø"/>
            </a:pPr>
            <a:r>
              <a:rPr kumimoji="1" lang="zh-CN" altLang="en-US" sz="2000" dirty="0">
                <a:latin typeface="微软雅黑" panose="020B0503020204020204" pitchFamily="34" charset="-122"/>
                <a:ea typeface="微软雅黑" panose="020B0503020204020204" pitchFamily="34" charset="-122"/>
              </a:rPr>
              <a:t>数据管理：异构元数据的管理策略</a:t>
            </a:r>
            <a:endParaRPr kumimoji="1" lang="en-US" altLang="zh-CN" sz="2000" dirty="0">
              <a:latin typeface="微软雅黑" panose="020B0503020204020204" pitchFamily="34" charset="-122"/>
              <a:ea typeface="微软雅黑" panose="020B0503020204020204" pitchFamily="34" charset="-122"/>
            </a:endParaRPr>
          </a:p>
          <a:p>
            <a:endParaRPr kumimoji="1" lang="en-US" altLang="zh-CN" sz="20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kumimoji="1" lang="zh-CN" altLang="en-US" sz="2000" b="1" dirty="0">
                <a:latin typeface="微软雅黑" panose="020B0503020204020204" pitchFamily="34" charset="-122"/>
                <a:ea typeface="微软雅黑" panose="020B0503020204020204" pitchFamily="34" charset="-122"/>
              </a:rPr>
              <a:t>基于元数据的数据湖访问控制机制</a:t>
            </a:r>
            <a:endParaRPr kumimoji="1" lang="en-US" altLang="zh-CN" sz="2000" b="1" dirty="0">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Ø"/>
            </a:pPr>
            <a:r>
              <a:rPr kumimoji="1" lang="zh-CN" altLang="en-US" sz="2000" dirty="0">
                <a:latin typeface="微软雅黑" panose="020B0503020204020204" pitchFamily="34" charset="-122"/>
                <a:ea typeface="微软雅黑" panose="020B0503020204020204" pitchFamily="34" charset="-122"/>
              </a:rPr>
              <a:t>权限写入：元数据的操作权限修改方法</a:t>
            </a:r>
            <a:endParaRPr kumimoji="1" lang="en-US" altLang="zh-CN" sz="2000" dirty="0">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Ø"/>
            </a:pPr>
            <a:r>
              <a:rPr kumimoji="1" lang="zh-CN" altLang="en-US" sz="2000" dirty="0">
                <a:latin typeface="微软雅黑" panose="020B0503020204020204" pitchFamily="34" charset="-122"/>
                <a:ea typeface="微软雅黑" panose="020B0503020204020204" pitchFamily="34" charset="-122"/>
              </a:rPr>
              <a:t>权限验证：数据湖访问权限验证策略</a:t>
            </a:r>
            <a:endParaRPr kumimoji="1" lang="en-US" altLang="zh-CN"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6" name="TextBox 19"/>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研究内容</a:t>
            </a:r>
            <a:endPar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灯片编号占位符 3"/>
          <p:cNvSpPr>
            <a:spLocks noGrp="1"/>
          </p:cNvSpPr>
          <p:nvPr>
            <p:ph type="sldNum" sz="quarter" idx="12"/>
          </p:nvPr>
        </p:nvSpPr>
        <p:spPr/>
        <p:txBody>
          <a:bodyPr/>
          <a:lstStyle/>
          <a:p>
            <a:fld id="{94B6E62B-4DEC-4954-AD3A-658470571C9E}" type="slidenum">
              <a:rPr lang="zh-CN" altLang="en-US" smtClean="0"/>
            </a:fld>
            <a:endParaRPr lang="zh-CN" altLang="en-US"/>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38465" y="1467799"/>
            <a:ext cx="8467069" cy="445403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58" name="TextBox 19"/>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3000" b="1">
                <a:solidFill>
                  <a:prstClr val="white"/>
                </a:solidFill>
                <a:latin typeface="微软雅黑" panose="020B0503020204020204" pitchFamily="34" charset="-122"/>
                <a:ea typeface="微软雅黑" panose="020B0503020204020204" pitchFamily="34" charset="-122"/>
                <a:cs typeface="Arial" panose="020B0604020202020204" pitchFamily="34" charset="0"/>
              </a:rPr>
              <a:t>提纲</a:t>
            </a:r>
            <a:endPar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59" name="Group 51"/>
          <p:cNvGrpSpPr/>
          <p:nvPr/>
        </p:nvGrpSpPr>
        <p:grpSpPr bwMode="auto">
          <a:xfrm>
            <a:off x="2235993" y="2636837"/>
            <a:ext cx="4672013" cy="792163"/>
            <a:chOff x="1329" y="1795"/>
            <a:chExt cx="2943" cy="499"/>
          </a:xfrm>
          <a:solidFill>
            <a:schemeClr val="accent1">
              <a:lumMod val="40000"/>
              <a:lumOff val="60000"/>
            </a:schemeClr>
          </a:solidFill>
        </p:grpSpPr>
        <p:sp>
          <p:nvSpPr>
            <p:cNvPr id="60" name="AutoShape 52"/>
            <p:cNvSpPr>
              <a:spLocks noChangeArrowheads="1"/>
            </p:cNvSpPr>
            <p:nvPr/>
          </p:nvSpPr>
          <p:spPr bwMode="gray">
            <a:xfrm>
              <a:off x="1536" y="1840"/>
              <a:ext cx="2736" cy="409"/>
            </a:xfrm>
            <a:prstGeom prst="roundRect">
              <a:avLst>
                <a:gd name="adj" fmla="val 16667"/>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研究目标、研究内容</a:t>
              </a:r>
              <a:endParaRPr kumimoji="0" lang="en-US" altLang="zh-CN" sz="2400" b="1" dirty="0">
                <a:solidFill>
                  <a:schemeClr val="bg1">
                    <a:lumMod val="95000"/>
                  </a:schemeClr>
                </a:solidFill>
                <a:ea typeface="微软雅黑" panose="020B0503020204020204" pitchFamily="34" charset="-122"/>
              </a:endParaRPr>
            </a:p>
          </p:txBody>
        </p:sp>
        <p:sp>
          <p:nvSpPr>
            <p:cNvPr id="61" name="AutoShape 53"/>
            <p:cNvSpPr>
              <a:spLocks noChangeArrowheads="1"/>
            </p:cNvSpPr>
            <p:nvPr/>
          </p:nvSpPr>
          <p:spPr bwMode="gray">
            <a:xfrm>
              <a:off x="1329" y="1795"/>
              <a:ext cx="499" cy="499"/>
            </a:xfrm>
            <a:prstGeom prst="diamond">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2</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2" name="Group 51"/>
          <p:cNvGrpSpPr/>
          <p:nvPr/>
        </p:nvGrpSpPr>
        <p:grpSpPr bwMode="auto">
          <a:xfrm>
            <a:off x="2243931" y="1628775"/>
            <a:ext cx="4672012" cy="792162"/>
            <a:chOff x="1329" y="1795"/>
            <a:chExt cx="2943" cy="499"/>
          </a:xfrm>
          <a:solidFill>
            <a:schemeClr val="accent1">
              <a:lumMod val="40000"/>
              <a:lumOff val="60000"/>
            </a:schemeClr>
          </a:solidFill>
        </p:grpSpPr>
        <p:sp>
          <p:nvSpPr>
            <p:cNvPr id="63" name="AutoShape 52"/>
            <p:cNvSpPr>
              <a:spLocks noChangeArrowheads="1"/>
            </p:cNvSpPr>
            <p:nvPr/>
          </p:nvSpPr>
          <p:spPr bwMode="gray">
            <a:xfrm>
              <a:off x="1536" y="1840"/>
              <a:ext cx="2736" cy="409"/>
            </a:xfrm>
            <a:prstGeom prst="roundRect">
              <a:avLst>
                <a:gd name="adj" fmla="val 16667"/>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选题依据、研究现状</a:t>
              </a:r>
              <a:endParaRPr kumimoji="0" lang="en-US" altLang="zh-CN" sz="2400" b="1" dirty="0">
                <a:solidFill>
                  <a:schemeClr val="bg1">
                    <a:lumMod val="95000"/>
                  </a:schemeClr>
                </a:solidFill>
                <a:ea typeface="微软雅黑" panose="020B0503020204020204" pitchFamily="34" charset="-122"/>
              </a:endParaRPr>
            </a:p>
          </p:txBody>
        </p:sp>
        <p:sp>
          <p:nvSpPr>
            <p:cNvPr id="64" name="AutoShape 53"/>
            <p:cNvSpPr>
              <a:spLocks noChangeArrowheads="1"/>
            </p:cNvSpPr>
            <p:nvPr/>
          </p:nvSpPr>
          <p:spPr bwMode="gray">
            <a:xfrm>
              <a:off x="1329" y="1795"/>
              <a:ext cx="499" cy="499"/>
            </a:xfrm>
            <a:prstGeom prst="diamond">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en-US"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1</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5" name="Group 51"/>
          <p:cNvGrpSpPr/>
          <p:nvPr/>
        </p:nvGrpSpPr>
        <p:grpSpPr bwMode="auto">
          <a:xfrm>
            <a:off x="2235993" y="3644900"/>
            <a:ext cx="4672013" cy="792162"/>
            <a:chOff x="1329" y="1795"/>
            <a:chExt cx="2943" cy="499"/>
          </a:xfrm>
          <a:solidFill>
            <a:srgbClr val="02409A"/>
          </a:solidFill>
        </p:grpSpPr>
        <p:sp>
          <p:nvSpPr>
            <p:cNvPr id="66" name="AutoShape 52"/>
            <p:cNvSpPr>
              <a:spLocks noChangeArrowheads="1"/>
            </p:cNvSpPr>
            <p:nvPr/>
          </p:nvSpPr>
          <p:spPr bwMode="gray">
            <a:xfrm>
              <a:off x="1536" y="1840"/>
              <a:ext cx="2736" cy="409"/>
            </a:xfrm>
            <a:prstGeom prst="roundRect">
              <a:avLst>
                <a:gd name="adj" fmla="val 16667"/>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lang="zh-CN" altLang="en-US" sz="2400" b="1" dirty="0">
                  <a:solidFill>
                    <a:schemeClr val="bg1">
                      <a:lumMod val="95000"/>
                    </a:schemeClr>
                  </a:solidFill>
                  <a:ea typeface="微软雅黑" panose="020B0503020204020204" pitchFamily="34" charset="-122"/>
                </a:rPr>
                <a:t>实施方案</a:t>
              </a:r>
              <a:r>
                <a:rPr kumimoji="0" lang="zh-CN" altLang="en-US" sz="2400" b="1" dirty="0">
                  <a:solidFill>
                    <a:schemeClr val="bg1">
                      <a:lumMod val="95000"/>
                    </a:schemeClr>
                  </a:solidFill>
                  <a:ea typeface="微软雅黑" panose="020B0503020204020204" pitchFamily="34" charset="-122"/>
                </a:rPr>
                <a:t>、可行性分析</a:t>
              </a:r>
              <a:endParaRPr kumimoji="0" lang="en-US" altLang="zh-CN" sz="2400" b="1" dirty="0">
                <a:solidFill>
                  <a:schemeClr val="bg1">
                    <a:lumMod val="95000"/>
                  </a:schemeClr>
                </a:solidFill>
                <a:ea typeface="微软雅黑" panose="020B0503020204020204" pitchFamily="34" charset="-122"/>
              </a:endParaRPr>
            </a:p>
          </p:txBody>
        </p:sp>
        <p:sp>
          <p:nvSpPr>
            <p:cNvPr id="67" name="AutoShape 53"/>
            <p:cNvSpPr>
              <a:spLocks noChangeArrowheads="1"/>
            </p:cNvSpPr>
            <p:nvPr/>
          </p:nvSpPr>
          <p:spPr bwMode="gray">
            <a:xfrm>
              <a:off x="1329" y="1795"/>
              <a:ext cx="499" cy="499"/>
            </a:xfrm>
            <a:prstGeom prst="diamond">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3</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8" name="Group 51"/>
          <p:cNvGrpSpPr/>
          <p:nvPr/>
        </p:nvGrpSpPr>
        <p:grpSpPr bwMode="auto">
          <a:xfrm>
            <a:off x="2243931" y="4652962"/>
            <a:ext cx="4672012" cy="792163"/>
            <a:chOff x="1329" y="1795"/>
            <a:chExt cx="2943" cy="499"/>
          </a:xfrm>
          <a:solidFill>
            <a:schemeClr val="accent1">
              <a:lumMod val="40000"/>
              <a:lumOff val="60000"/>
            </a:schemeClr>
          </a:solidFill>
        </p:grpSpPr>
        <p:sp>
          <p:nvSpPr>
            <p:cNvPr id="69" name="AutoShape 52"/>
            <p:cNvSpPr>
              <a:spLocks noChangeArrowheads="1"/>
            </p:cNvSpPr>
            <p:nvPr/>
          </p:nvSpPr>
          <p:spPr bwMode="gray">
            <a:xfrm>
              <a:off x="1536" y="1840"/>
              <a:ext cx="2736" cy="409"/>
            </a:xfrm>
            <a:prstGeom prst="roundRect">
              <a:avLst>
                <a:gd name="adj" fmla="val 16667"/>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预期成果、进度安排</a:t>
              </a:r>
              <a:endParaRPr kumimoji="0" lang="zh-CN" altLang="en-US" sz="2400" b="1" dirty="0">
                <a:solidFill>
                  <a:schemeClr val="bg1">
                    <a:lumMod val="95000"/>
                  </a:schemeClr>
                </a:solidFill>
                <a:ea typeface="微软雅黑" panose="020B0503020204020204" pitchFamily="34" charset="-122"/>
              </a:endParaRPr>
            </a:p>
          </p:txBody>
        </p:sp>
        <p:sp>
          <p:nvSpPr>
            <p:cNvPr id="70" name="AutoShape 53"/>
            <p:cNvSpPr>
              <a:spLocks noChangeArrowheads="1"/>
            </p:cNvSpPr>
            <p:nvPr/>
          </p:nvSpPr>
          <p:spPr bwMode="gray">
            <a:xfrm>
              <a:off x="1329" y="1795"/>
              <a:ext cx="499" cy="499"/>
            </a:xfrm>
            <a:prstGeom prst="diamond">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4</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3" name="灯片编号占位符 2"/>
          <p:cNvSpPr>
            <a:spLocks noGrp="1"/>
          </p:cNvSpPr>
          <p:nvPr>
            <p:ph type="sldNum" sz="quarter" idx="12"/>
          </p:nvPr>
        </p:nvSpPr>
        <p:spPr/>
        <p:txBody>
          <a:bodyPr/>
          <a:lstStyle/>
          <a:p>
            <a:fld id="{94B6E62B-4DEC-4954-AD3A-658470571C9E}" type="slidenum">
              <a:rPr lang="zh-CN" altLang="en-US" smtClean="0"/>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32" name="灯片编号占位符 31"/>
          <p:cNvSpPr>
            <a:spLocks noGrp="1"/>
          </p:cNvSpPr>
          <p:nvPr>
            <p:ph type="sldNum" sz="quarter" idx="12"/>
          </p:nvPr>
        </p:nvSpPr>
        <p:spPr/>
        <p:txBody>
          <a:bodyPr/>
          <a:lstStyle/>
          <a:p>
            <a:fld id="{94B6E62B-4DEC-4954-AD3A-658470571C9E}" type="slidenum">
              <a:rPr lang="zh-CN" altLang="en-US" smtClean="0"/>
            </a:fld>
            <a:endParaRPr lang="zh-CN" altLang="en-US" dirty="0"/>
          </a:p>
        </p:txBody>
      </p:sp>
      <p:sp>
        <p:nvSpPr>
          <p:cNvPr id="27" name="TextBox 19"/>
          <p:cNvSpPr txBox="1">
            <a:spLocks noChangeArrowheads="1"/>
          </p:cNvSpPr>
          <p:nvPr/>
        </p:nvSpPr>
        <p:spPr bwMode="auto">
          <a:xfrm>
            <a:off x="622300" y="142874"/>
            <a:ext cx="8521700" cy="5530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建立代理模型</a:t>
            </a:r>
            <a:endPar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8" name="矩形 27"/>
          <p:cNvSpPr/>
          <p:nvPr/>
        </p:nvSpPr>
        <p:spPr>
          <a:xfrm>
            <a:off x="168398" y="943165"/>
            <a:ext cx="8752826" cy="1715021"/>
          </a:xfrm>
          <a:prstGeom prst="rect">
            <a:avLst/>
          </a:prstGeom>
        </p:spPr>
        <p:txBody>
          <a:bodyPr wrap="square">
            <a:spAutoFit/>
          </a:bodyPr>
          <a:lstStyle/>
          <a:p>
            <a:pPr>
              <a:lnSpc>
                <a:spcPct val="150000"/>
              </a:lnSpc>
              <a:spcAft>
                <a:spcPts val="1200"/>
              </a:spcAft>
            </a:pPr>
            <a:r>
              <a:rPr lang="zh-CN" altLang="en-US" sz="2000" b="1" dirty="0">
                <a:solidFill>
                  <a:schemeClr val="accent5">
                    <a:lumMod val="75000"/>
                  </a:schemeClr>
                </a:solidFill>
                <a:latin typeface="微软雅黑" panose="020B0503020204020204" pitchFamily="34" charset="-122"/>
                <a:ea typeface="微软雅黑" panose="020B0503020204020204" pitchFamily="34" charset="-122"/>
              </a:rPr>
              <a:t>问题定义：</a:t>
            </a:r>
            <a:endParaRPr lang="en-US" altLang="zh-CN" sz="2000" b="1" dirty="0">
              <a:solidFill>
                <a:schemeClr val="accent5">
                  <a:lumMod val="75000"/>
                </a:schemeClr>
              </a:solidFill>
              <a:latin typeface="微软雅黑" panose="020B0503020204020204" pitchFamily="34" charset="-122"/>
              <a:ea typeface="微软雅黑" panose="020B0503020204020204" pitchFamily="34" charset="-122"/>
            </a:endParaRPr>
          </a:p>
          <a:p>
            <a:pPr marL="342900" indent="-342900">
              <a:lnSpc>
                <a:spcPct val="125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元数据是描述数据的数据，在海量数据治理中有重要作用</a:t>
            </a:r>
            <a:endParaRPr lang="en-US" altLang="zh-CN" dirty="0">
              <a:latin typeface="微软雅黑" panose="020B0503020204020204" pitchFamily="34" charset="-122"/>
              <a:ea typeface="微软雅黑" panose="020B0503020204020204" pitchFamily="34" charset="-122"/>
            </a:endParaRPr>
          </a:p>
          <a:p>
            <a:pPr marL="342900" indent="-342900">
              <a:lnSpc>
                <a:spcPct val="125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从</a:t>
            </a:r>
            <a:r>
              <a:rPr lang="en-US" altLang="zh-CN" dirty="0">
                <a:latin typeface="微软雅黑" panose="020B0503020204020204" pitchFamily="34" charset="-122"/>
                <a:ea typeface="微软雅黑" panose="020B0503020204020204" pitchFamily="34" charset="-122"/>
              </a:rPr>
              <a:t>Delta</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Lake</a:t>
            </a:r>
            <a:r>
              <a:rPr lang="zh-CN" altLang="en-US" dirty="0">
                <a:latin typeface="微软雅黑" panose="020B0503020204020204" pitchFamily="34" charset="-122"/>
                <a:ea typeface="微软雅黑" panose="020B0503020204020204" pitchFamily="34" charset="-122"/>
              </a:rPr>
              <a:t>提取数据的元数据信息，并统一存储</a:t>
            </a:r>
            <a:endParaRPr lang="en-US" altLang="zh-CN" dirty="0">
              <a:latin typeface="微软雅黑" panose="020B0503020204020204" pitchFamily="34" charset="-122"/>
              <a:ea typeface="微软雅黑" panose="020B0503020204020204" pitchFamily="34" charset="-122"/>
            </a:endParaRPr>
          </a:p>
          <a:p>
            <a:pPr marL="342900" indent="-342900">
              <a:lnSpc>
                <a:spcPct val="125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设计合理的元数据管理方法，完成对元数据的添加、修改等操作，实现数据治理</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30" name="矩形 29"/>
          <p:cNvSpPr/>
          <p:nvPr/>
        </p:nvSpPr>
        <p:spPr>
          <a:xfrm>
            <a:off x="168398" y="2743629"/>
            <a:ext cx="8807204" cy="1751570"/>
          </a:xfrm>
          <a:prstGeom prst="rect">
            <a:avLst/>
          </a:prstGeom>
        </p:spPr>
        <p:txBody>
          <a:bodyPr wrap="square">
            <a:spAutoFit/>
          </a:bodyPr>
          <a:lstStyle/>
          <a:p>
            <a:pPr>
              <a:spcAft>
                <a:spcPts val="1200"/>
              </a:spcAft>
            </a:pPr>
            <a:r>
              <a:rPr lang="zh-CN" altLang="en-US" sz="2000" b="1" dirty="0">
                <a:solidFill>
                  <a:schemeClr val="accent5">
                    <a:lumMod val="75000"/>
                  </a:schemeClr>
                </a:solidFill>
                <a:latin typeface="微软雅黑" panose="020B0503020204020204" pitchFamily="34" charset="-122"/>
                <a:ea typeface="微软雅黑" panose="020B0503020204020204" pitchFamily="34" charset="-122"/>
              </a:rPr>
              <a:t>难点分析：</a:t>
            </a:r>
            <a:endParaRPr lang="en-US" altLang="zh-CN" sz="2000" b="1" dirty="0">
              <a:solidFill>
                <a:schemeClr val="accent5">
                  <a:lumMod val="75000"/>
                </a:schemeClr>
              </a:solidFill>
              <a:latin typeface="微软雅黑" panose="020B0503020204020204" pitchFamily="34" charset="-122"/>
              <a:ea typeface="微软雅黑" panose="020B0503020204020204" pitchFamily="34" charset="-122"/>
            </a:endParaRPr>
          </a:p>
          <a:p>
            <a:pPr marL="285750" indent="-285750">
              <a:lnSpc>
                <a:spcPct val="110000"/>
              </a:lnSpc>
              <a:buFont typeface="Arial" panose="020B0604020202020204" pitchFamily="34" charset="0"/>
              <a:buChar char="•"/>
            </a:pPr>
            <a:r>
              <a:rPr lang="zh-CN" altLang="en-US" b="1" dirty="0">
                <a:solidFill>
                  <a:srgbClr val="FF0000"/>
                </a:solidFill>
                <a:latin typeface="微软雅黑" panose="020B0503020204020204" pitchFamily="34" charset="-122"/>
                <a:ea typeface="微软雅黑" panose="020B0503020204020204" pitchFamily="34" charset="-122"/>
              </a:rPr>
              <a:t>元数据提取</a:t>
            </a:r>
            <a:endParaRPr lang="en-US" altLang="zh-CN" b="1" dirty="0">
              <a:solidFill>
                <a:srgbClr val="FF0000"/>
              </a:solidFill>
              <a:latin typeface="微软雅黑" panose="020B0503020204020204" pitchFamily="34" charset="-122"/>
              <a:ea typeface="微软雅黑" panose="020B0503020204020204" pitchFamily="34" charset="-122"/>
            </a:endParaRPr>
          </a:p>
          <a:p>
            <a:pPr marL="742950" lvl="1" indent="-285750">
              <a:lnSpc>
                <a:spcPct val="110000"/>
              </a:lnSpc>
              <a:buFont typeface="Wingdings" panose="05000000000000000000" pitchFamily="2" charset="2"/>
              <a:buChar char="ü"/>
            </a:pPr>
            <a:r>
              <a:rPr lang="zh-CN" altLang="en-US" dirty="0">
                <a:latin typeface="微软雅黑" panose="020B0503020204020204" pitchFamily="34" charset="-122"/>
                <a:ea typeface="微软雅黑" panose="020B0503020204020204" pitchFamily="34" charset="-122"/>
              </a:rPr>
              <a:t>异构数据的元数据信息不完全相同，单一的元数据结构无法存储所有类型信息</a:t>
            </a:r>
            <a:endParaRPr lang="en-US" altLang="zh-CN" dirty="0">
              <a:latin typeface="微软雅黑" panose="020B0503020204020204" pitchFamily="34" charset="-122"/>
              <a:ea typeface="微软雅黑" panose="020B0503020204020204" pitchFamily="34" charset="-122"/>
            </a:endParaRPr>
          </a:p>
          <a:p>
            <a:pPr marL="285750" indent="-285750">
              <a:lnSpc>
                <a:spcPct val="110000"/>
              </a:lnSpc>
              <a:buFont typeface="Arial" panose="020B0604020202020204" pitchFamily="34" charset="0"/>
              <a:buChar char="•"/>
            </a:pPr>
            <a:r>
              <a:rPr lang="zh-CN" altLang="en-US" b="1" dirty="0">
                <a:solidFill>
                  <a:srgbClr val="FF0000"/>
                </a:solidFill>
                <a:latin typeface="微软雅黑" panose="020B0503020204020204" pitchFamily="34" charset="-122"/>
                <a:ea typeface="微软雅黑" panose="020B0503020204020204" pitchFamily="34" charset="-122"/>
              </a:rPr>
              <a:t>元数据管理</a:t>
            </a:r>
            <a:endParaRPr lang="en-US" altLang="zh-CN" b="1" dirty="0">
              <a:latin typeface="微软雅黑" panose="020B0503020204020204" pitchFamily="34" charset="-122"/>
              <a:ea typeface="微软雅黑" panose="020B0503020204020204" pitchFamily="34" charset="-122"/>
            </a:endParaRPr>
          </a:p>
          <a:p>
            <a:pPr marL="742950" lvl="1" indent="-285750">
              <a:lnSpc>
                <a:spcPct val="110000"/>
              </a:lnSpc>
              <a:buFont typeface="Wingdings" panose="05000000000000000000" pitchFamily="2" charset="2"/>
              <a:buChar char="ü"/>
            </a:pPr>
            <a:r>
              <a:rPr lang="zh-CN" altLang="en-US" dirty="0">
                <a:latin typeface="微软雅黑" panose="020B0503020204020204" pitchFamily="34" charset="-122"/>
                <a:ea typeface="微软雅黑" panose="020B0503020204020204" pitchFamily="34" charset="-122"/>
              </a:rPr>
              <a:t>保证数据安全的前提下设计元数据的管理和存储方法</a:t>
            </a:r>
            <a:endParaRPr lang="en-US" altLang="zh-CN" dirty="0">
              <a:latin typeface="微软雅黑" panose="020B0503020204020204" pitchFamily="34" charset="-122"/>
              <a:ea typeface="微软雅黑" panose="020B0503020204020204" pitchFamily="34" charset="-122"/>
            </a:endParaRPr>
          </a:p>
        </p:txBody>
      </p:sp>
      <p:grpSp>
        <p:nvGrpSpPr>
          <p:cNvPr id="2" name="组合 1"/>
          <p:cNvGrpSpPr/>
          <p:nvPr/>
        </p:nvGrpSpPr>
        <p:grpSpPr>
          <a:xfrm>
            <a:off x="6332495" y="5278122"/>
            <a:ext cx="2811505" cy="546578"/>
            <a:chOff x="5461193" y="5617812"/>
            <a:chExt cx="4725002" cy="546578"/>
          </a:xfrm>
        </p:grpSpPr>
        <p:sp>
          <p:nvSpPr>
            <p:cNvPr id="97" name="圆角矩形 21"/>
            <p:cNvSpPr/>
            <p:nvPr/>
          </p:nvSpPr>
          <p:spPr>
            <a:xfrm>
              <a:off x="5533902" y="5617812"/>
              <a:ext cx="4652293" cy="546578"/>
            </a:xfrm>
            <a:prstGeom prst="roundRect">
              <a:avLst/>
            </a:prstGeom>
            <a:solidFill>
              <a:schemeClr val="bg1">
                <a:lumMod val="50000"/>
              </a:schemeClr>
            </a:solidFill>
            <a:ln>
              <a:solidFill>
                <a:schemeClr val="bg1"/>
              </a:solidFill>
            </a:ln>
            <a:effectLst>
              <a:outerShdw blurRad="44450" dist="27940" dir="5400000" algn="ctr">
                <a:srgbClr val="000000">
                  <a:alpha val="32000"/>
                </a:srgbClr>
              </a:outerShdw>
            </a:effectLst>
          </p:spPr>
          <p:txBody>
            <a:bodyPr tIns="0" bIns="0" anchor="ctr"/>
            <a:lstStyle/>
            <a:p>
              <a:endParaRPr lang="zh-CN" altLang="en-US" sz="2400" b="1" dirty="0">
                <a:solidFill>
                  <a:schemeClr val="bg1"/>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01" name="文本框 100"/>
                <p:cNvSpPr txBox="1"/>
                <p:nvPr/>
              </p:nvSpPr>
              <p:spPr>
                <a:xfrm>
                  <a:off x="5461193" y="5714537"/>
                  <a:ext cx="4350606" cy="36978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b="1" i="1" smtClean="0">
                            <a:solidFill>
                              <a:schemeClr val="bg1"/>
                            </a:solidFill>
                            <a:latin typeface="Cambria Math" panose="02040503050406030204" pitchFamily="18" charset="0"/>
                          </a:rPr>
                          <m:t>𝑴𝒆𝒕𝒂𝒅𝒂𝒕𝒂</m:t>
                        </m:r>
                        <m:r>
                          <a:rPr lang="en-US" altLang="zh-CN" b="1" i="1" smtClean="0">
                            <a:solidFill>
                              <a:schemeClr val="bg1"/>
                            </a:solidFill>
                            <a:latin typeface="Cambria Math" panose="02040503050406030204" pitchFamily="18" charset="0"/>
                          </a:rPr>
                          <m:t> </m:t>
                        </m:r>
                        <m:r>
                          <a:rPr lang="en-US" altLang="zh-CN" b="1" i="1" smtClean="0">
                            <a:solidFill>
                              <a:schemeClr val="bg1"/>
                            </a:solidFill>
                            <a:latin typeface="Cambria Math" panose="02040503050406030204" pitchFamily="18" charset="0"/>
                          </a:rPr>
                          <m:t>𝑴𝒂𝒏𝒂𝒈𝒆𝒎𝒆𝒏𝒕</m:t>
                        </m:r>
                      </m:oMath>
                    </m:oMathPara>
                  </a14:m>
                  <a:endParaRPr lang="zh-CN" altLang="en-US" b="1" dirty="0">
                    <a:solidFill>
                      <a:schemeClr val="bg1"/>
                    </a:solidFill>
                  </a:endParaRPr>
                </a:p>
              </p:txBody>
            </p:sp>
          </mc:Choice>
          <mc:Fallback>
            <p:sp>
              <p:nvSpPr>
                <p:cNvPr id="101" name="文本框 100"/>
                <p:cNvSpPr txBox="1">
                  <a:spLocks noRot="1" noChangeAspect="1" noMove="1" noResize="1" noEditPoints="1" noAdjustHandles="1" noChangeArrowheads="1" noChangeShapeType="1" noTextEdit="1"/>
                </p:cNvSpPr>
                <p:nvPr/>
              </p:nvSpPr>
              <p:spPr>
                <a:xfrm>
                  <a:off x="5461193" y="5714537"/>
                  <a:ext cx="4350606" cy="369781"/>
                </a:xfrm>
                <a:prstGeom prst="rect">
                  <a:avLst/>
                </a:prstGeom>
                <a:blipFill rotWithShape="1">
                  <a:blip r:embed="rId1"/>
                </a:blipFill>
              </p:spPr>
              <p:txBody>
                <a:bodyPr/>
                <a:lstStyle/>
                <a:p>
                  <a:r>
                    <a:rPr lang="zh-CN" altLang="en-US">
                      <a:noFill/>
                    </a:rPr>
                    <a:t> </a:t>
                  </a:r>
                </a:p>
              </p:txBody>
            </p:sp>
          </mc:Fallback>
        </mc:AlternateContent>
      </p:grpSp>
      <p:sp>
        <p:nvSpPr>
          <p:cNvPr id="17" name="右箭头 79"/>
          <p:cNvSpPr>
            <a:spLocks noChangeArrowheads="1"/>
          </p:cNvSpPr>
          <p:nvPr/>
        </p:nvSpPr>
        <p:spPr bwMode="auto">
          <a:xfrm>
            <a:off x="2955838" y="5384265"/>
            <a:ext cx="485029" cy="360363"/>
          </a:xfrm>
          <a:prstGeom prst="rightArrow">
            <a:avLst>
              <a:gd name="adj1" fmla="val 50000"/>
              <a:gd name="adj2" fmla="val 49997"/>
            </a:avLst>
          </a:prstGeom>
          <a:solidFill>
            <a:srgbClr val="BFBFBF"/>
          </a:solidFill>
          <a:ln w="9525">
            <a:solidFill>
              <a:srgbClr val="4A7EBB"/>
            </a:solidFill>
            <a:miter lim="800000"/>
          </a:ln>
          <a:effectLst>
            <a:outerShdw blurRad="40000" dist="23000" dir="5400000" rotWithShape="0">
              <a:srgbClr val="808080">
                <a:alpha val="34999"/>
              </a:srgbClr>
            </a:outerShdw>
          </a:effectLst>
        </p:spPr>
        <p:txBody>
          <a:bodyPr anchor="ctr"/>
          <a:lstStyle/>
          <a:p>
            <a:pPr algn="ctr" eaLnBrk="1" fontAlgn="auto" hangingPunct="1">
              <a:spcBef>
                <a:spcPts val="0"/>
              </a:spcBef>
              <a:spcAft>
                <a:spcPts val="0"/>
              </a:spcAft>
              <a:defRPr/>
            </a:pPr>
            <a:endParaRPr lang="zh-CN" altLang="en-US" sz="1800">
              <a:solidFill>
                <a:schemeClr val="lt1"/>
              </a:solidFill>
              <a:latin typeface="+mn-lt"/>
              <a:ea typeface="+mn-ea"/>
            </a:endParaRPr>
          </a:p>
        </p:txBody>
      </p:sp>
      <p:sp>
        <p:nvSpPr>
          <p:cNvPr id="18" name="右箭头 80"/>
          <p:cNvSpPr>
            <a:spLocks noChangeArrowheads="1"/>
          </p:cNvSpPr>
          <p:nvPr/>
        </p:nvSpPr>
        <p:spPr bwMode="auto">
          <a:xfrm>
            <a:off x="5773987" y="5384265"/>
            <a:ext cx="485029" cy="360363"/>
          </a:xfrm>
          <a:prstGeom prst="rightArrow">
            <a:avLst>
              <a:gd name="adj1" fmla="val 50000"/>
              <a:gd name="adj2" fmla="val 49997"/>
            </a:avLst>
          </a:prstGeom>
          <a:solidFill>
            <a:srgbClr val="BFBFBF"/>
          </a:solidFill>
          <a:ln w="9525">
            <a:solidFill>
              <a:srgbClr val="4A7EBB"/>
            </a:solidFill>
            <a:miter lim="800000"/>
          </a:ln>
          <a:effectLst>
            <a:outerShdw blurRad="40000" dist="23000" dir="5400000" rotWithShape="0">
              <a:srgbClr val="808080">
                <a:alpha val="34999"/>
              </a:srgbClr>
            </a:outerShdw>
          </a:effectLst>
        </p:spPr>
        <p:txBody>
          <a:bodyPr anchor="ctr"/>
          <a:lstStyle/>
          <a:p>
            <a:pPr algn="ctr" eaLnBrk="1" fontAlgn="auto" hangingPunct="1">
              <a:spcBef>
                <a:spcPts val="0"/>
              </a:spcBef>
              <a:spcAft>
                <a:spcPts val="0"/>
              </a:spcAft>
              <a:defRPr/>
            </a:pPr>
            <a:endParaRPr lang="zh-CN" altLang="en-US" sz="1800">
              <a:solidFill>
                <a:schemeClr val="lt1"/>
              </a:solidFill>
              <a:latin typeface="+mn-lt"/>
              <a:ea typeface="+mn-ea"/>
            </a:endParaRP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7003" t="22827" r="26122" b="6488"/>
          <a:stretch>
            <a:fillRect/>
          </a:stretch>
        </p:blipFill>
        <p:spPr bwMode="auto">
          <a:xfrm>
            <a:off x="40498" y="4868843"/>
            <a:ext cx="2858450" cy="1751570"/>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3406753" y="4409756"/>
            <a:ext cx="2330494" cy="237904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4" name="灯片编号占位符 3"/>
          <p:cNvSpPr>
            <a:spLocks noGrp="1"/>
          </p:cNvSpPr>
          <p:nvPr>
            <p:ph type="sldNum" sz="quarter" idx="12"/>
          </p:nvPr>
        </p:nvSpPr>
        <p:spPr/>
        <p:txBody>
          <a:bodyPr/>
          <a:lstStyle/>
          <a:p>
            <a:fld id="{94B6E62B-4DEC-4954-AD3A-658470571C9E}" type="slidenum">
              <a:rPr lang="zh-CN" altLang="en-US" smtClean="0"/>
            </a:fld>
            <a:endParaRPr lang="zh-CN" altLang="en-US" dirty="0"/>
          </a:p>
        </p:txBody>
      </p:sp>
      <p:sp>
        <p:nvSpPr>
          <p:cNvPr id="42" name="矩形 41"/>
          <p:cNvSpPr/>
          <p:nvPr/>
        </p:nvSpPr>
        <p:spPr>
          <a:xfrm>
            <a:off x="449263" y="975969"/>
            <a:ext cx="8985566" cy="406971"/>
          </a:xfrm>
          <a:prstGeom prst="rect">
            <a:avLst/>
          </a:prstGeom>
        </p:spPr>
        <p:txBody>
          <a:bodyPr wrap="square">
            <a:spAutoFit/>
          </a:bodyPr>
          <a:lstStyle/>
          <a:p>
            <a:pPr marL="285750" lvl="0" indent="-285750" algn="just" fontAlgn="base">
              <a:lnSpc>
                <a:spcPct val="125000"/>
              </a:lnSpc>
              <a:spcBef>
                <a:spcPct val="0"/>
              </a:spcBef>
              <a:spcAft>
                <a:spcPct val="0"/>
              </a:spcAft>
              <a:buFont typeface="Wingdings" panose="05000000000000000000" pitchFamily="2" charset="2"/>
              <a:buChar char="Ø"/>
              <a:defRPr/>
            </a:pPr>
            <a:r>
              <a:rPr lang="zh-CN" altLang="en-US" b="1" kern="0" dirty="0">
                <a:latin typeface="微软雅黑" panose="020B0503020204020204" pitchFamily="34" charset="-122"/>
                <a:ea typeface="微软雅黑" panose="020B0503020204020204" pitchFamily="34" charset="-122"/>
              </a:rPr>
              <a:t>提取</a:t>
            </a:r>
            <a:r>
              <a:rPr lang="en-US" altLang="zh-CN" b="1" kern="0" dirty="0">
                <a:latin typeface="微软雅黑" panose="020B0503020204020204" pitchFamily="34" charset="-122"/>
                <a:ea typeface="微软雅黑" panose="020B0503020204020204" pitchFamily="34" charset="-122"/>
              </a:rPr>
              <a:t>Delta Lake</a:t>
            </a:r>
            <a:r>
              <a:rPr lang="zh-CN" altLang="en-US" b="1" kern="0" dirty="0">
                <a:latin typeface="微软雅黑" panose="020B0503020204020204" pitchFamily="34" charset="-122"/>
                <a:ea typeface="微软雅黑" panose="020B0503020204020204" pitchFamily="34" charset="-122"/>
              </a:rPr>
              <a:t>元数据信息，进行统一存储和管理</a:t>
            </a:r>
            <a:endParaRPr lang="en-US" altLang="zh-CN" kern="0" dirty="0">
              <a:latin typeface="微软雅黑" panose="020B0503020204020204" pitchFamily="34" charset="-122"/>
              <a:ea typeface="微软雅黑" panose="020B0503020204020204" pitchFamily="34" charset="-122"/>
            </a:endParaRPr>
          </a:p>
        </p:txBody>
      </p:sp>
      <p:sp>
        <p:nvSpPr>
          <p:cNvPr id="16" name="TextBox 19"/>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元数据管理框架</a:t>
            </a:r>
            <a:endPar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文本框 2"/>
          <p:cNvSpPr txBox="1"/>
          <p:nvPr/>
        </p:nvSpPr>
        <p:spPr>
          <a:xfrm>
            <a:off x="449263" y="1431682"/>
            <a:ext cx="2161169" cy="369332"/>
          </a:xfrm>
          <a:prstGeom prst="rect">
            <a:avLst/>
          </a:prstGeom>
          <a:noFill/>
        </p:spPr>
        <p:txBody>
          <a:bodyPr wrap="none" rtlCol="0">
            <a:spAutoFit/>
          </a:bodyPr>
          <a:lstStyle/>
          <a:p>
            <a:r>
              <a:rPr lang="zh-CN" altLang="en-US" b="1" dirty="0">
                <a:latin typeface="黑体" panose="02010609060101010101" pitchFamily="49" charset="-122"/>
                <a:ea typeface="黑体" panose="02010609060101010101" pitchFamily="49" charset="-122"/>
              </a:rPr>
              <a:t>① 元数据提取模块</a:t>
            </a:r>
            <a:endParaRPr lang="zh-CN" altLang="en-US" b="1" dirty="0"/>
          </a:p>
        </p:txBody>
      </p:sp>
      <p:sp>
        <p:nvSpPr>
          <p:cNvPr id="26" name="文本框 25"/>
          <p:cNvSpPr txBox="1"/>
          <p:nvPr/>
        </p:nvSpPr>
        <p:spPr>
          <a:xfrm>
            <a:off x="449263" y="2934946"/>
            <a:ext cx="2724861" cy="369332"/>
          </a:xfrm>
          <a:prstGeom prst="rect">
            <a:avLst/>
          </a:prstGeom>
          <a:noFill/>
        </p:spPr>
        <p:txBody>
          <a:bodyPr wrap="square" rtlCol="0">
            <a:spAutoFit/>
          </a:bodyPr>
          <a:lstStyle/>
          <a:p>
            <a:r>
              <a:rPr lang="zh-CN" altLang="en-US" b="1" dirty="0">
                <a:latin typeface="黑体" panose="02010609060101010101" pitchFamily="49" charset="-122"/>
                <a:ea typeface="黑体" panose="02010609060101010101" pitchFamily="49" charset="-122"/>
              </a:rPr>
              <a:t>② 元数据存储模块</a:t>
            </a:r>
            <a:endParaRPr lang="zh-CN" altLang="en-US" b="1" dirty="0"/>
          </a:p>
        </p:txBody>
      </p:sp>
      <p:sp>
        <p:nvSpPr>
          <p:cNvPr id="30" name="文本框 29"/>
          <p:cNvSpPr txBox="1"/>
          <p:nvPr/>
        </p:nvSpPr>
        <p:spPr>
          <a:xfrm>
            <a:off x="449263" y="4576403"/>
            <a:ext cx="2935068" cy="369332"/>
          </a:xfrm>
          <a:prstGeom prst="rect">
            <a:avLst/>
          </a:prstGeom>
          <a:noFill/>
        </p:spPr>
        <p:txBody>
          <a:bodyPr wrap="square" rtlCol="0">
            <a:spAutoFit/>
          </a:bodyPr>
          <a:lstStyle/>
          <a:p>
            <a:r>
              <a:rPr lang="zh-CN" altLang="en-US" b="1" dirty="0">
                <a:latin typeface="黑体" panose="02010609060101010101" pitchFamily="49" charset="-122"/>
                <a:ea typeface="黑体" panose="02010609060101010101" pitchFamily="49" charset="-122"/>
              </a:rPr>
              <a:t>③ 元数据管理模块</a:t>
            </a:r>
            <a:endParaRPr lang="zh-CN" altLang="en-US" b="1" dirty="0"/>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813377" y="1565000"/>
            <a:ext cx="5447312" cy="3371239"/>
          </a:xfrm>
          <a:prstGeom prst="rect">
            <a:avLst/>
          </a:prstGeom>
        </p:spPr>
      </p:pic>
      <p:sp>
        <p:nvSpPr>
          <p:cNvPr id="27" name="矩形 26"/>
          <p:cNvSpPr/>
          <p:nvPr/>
        </p:nvSpPr>
        <p:spPr>
          <a:xfrm>
            <a:off x="507923" y="1883385"/>
            <a:ext cx="3534158" cy="830997"/>
          </a:xfrm>
          <a:prstGeom prst="rect">
            <a:avLst/>
          </a:prstGeom>
        </p:spPr>
        <p:txBody>
          <a:bodyPr wrap="square">
            <a:spAutoFit/>
          </a:bodyPr>
          <a:lstStyle/>
          <a:p>
            <a:pPr marL="342900" indent="-342900">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数据文件导入</a:t>
            </a:r>
            <a:r>
              <a:rPr lang="en-US" altLang="zh-CN" sz="1600" dirty="0">
                <a:latin typeface="微软雅黑" panose="020B0503020204020204" pitchFamily="34" charset="-122"/>
                <a:ea typeface="微软雅黑" panose="020B0503020204020204" pitchFamily="34" charset="-122"/>
              </a:rPr>
              <a:t>Delta</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Lake</a:t>
            </a:r>
            <a:r>
              <a:rPr lang="zh-CN" altLang="en-US" sz="1600" dirty="0">
                <a:latin typeface="微软雅黑" panose="020B0503020204020204" pitchFamily="34" charset="-122"/>
                <a:ea typeface="微软雅黑" panose="020B0503020204020204" pitchFamily="34" charset="-122"/>
              </a:rPr>
              <a:t>，并解析文件类型</a:t>
            </a:r>
            <a:endParaRPr lang="en-US" altLang="zh-CN" sz="16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选择适合的方法提取元数据信息</a:t>
            </a:r>
            <a:endParaRPr lang="en-US" altLang="zh-CN" sz="1600" dirty="0">
              <a:latin typeface="微软雅黑" panose="020B0503020204020204" pitchFamily="34" charset="-122"/>
              <a:ea typeface="微软雅黑" panose="020B0503020204020204" pitchFamily="34" charset="-122"/>
            </a:endParaRPr>
          </a:p>
        </p:txBody>
      </p:sp>
      <p:sp>
        <p:nvSpPr>
          <p:cNvPr id="29" name="矩形 28"/>
          <p:cNvSpPr/>
          <p:nvPr/>
        </p:nvSpPr>
        <p:spPr>
          <a:xfrm>
            <a:off x="507923" y="3385460"/>
            <a:ext cx="3534158" cy="1077218"/>
          </a:xfrm>
          <a:prstGeom prst="rect">
            <a:avLst/>
          </a:prstGeom>
        </p:spPr>
        <p:txBody>
          <a:bodyPr wrap="square">
            <a:spAutoFit/>
          </a:bodyPr>
          <a:lstStyle/>
          <a:p>
            <a:pPr marL="342900" indent="-342900">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获取提取模块的元数据信息并存入外部数据库中</a:t>
            </a:r>
            <a:endParaRPr lang="en-US" altLang="zh-CN" sz="16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针对异构数据特点，选择图作为元数据的存储结构</a:t>
            </a:r>
            <a:endParaRPr lang="en-US" altLang="zh-CN" sz="1600" dirty="0">
              <a:latin typeface="微软雅黑" panose="020B0503020204020204" pitchFamily="34" charset="-122"/>
              <a:ea typeface="微软雅黑" panose="020B0503020204020204" pitchFamily="34" charset="-122"/>
            </a:endParaRPr>
          </a:p>
        </p:txBody>
      </p:sp>
      <p:sp>
        <p:nvSpPr>
          <p:cNvPr id="31" name="矩形 30"/>
          <p:cNvSpPr/>
          <p:nvPr/>
        </p:nvSpPr>
        <p:spPr>
          <a:xfrm>
            <a:off x="507924" y="5043189"/>
            <a:ext cx="4242752" cy="1323439"/>
          </a:xfrm>
          <a:prstGeom prst="rect">
            <a:avLst/>
          </a:prstGeom>
        </p:spPr>
        <p:txBody>
          <a:bodyPr wrap="square">
            <a:spAutoFit/>
          </a:bodyPr>
          <a:lstStyle/>
          <a:p>
            <a:pPr marL="342900" indent="-342900">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添加、删除和修改元数据信息，完善元数据信息，保证元数据安全</a:t>
            </a:r>
            <a:endParaRPr lang="en-US" altLang="zh-CN" sz="16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先检索元数据信息，再查找</a:t>
            </a:r>
            <a:r>
              <a:rPr lang="en-US" altLang="zh-CN" sz="1600" dirty="0">
                <a:latin typeface="微软雅黑" panose="020B0503020204020204" pitchFamily="34" charset="-122"/>
                <a:ea typeface="微软雅黑" panose="020B0503020204020204" pitchFamily="34" charset="-122"/>
              </a:rPr>
              <a:t>Delta</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Lake</a:t>
            </a:r>
            <a:r>
              <a:rPr lang="zh-CN" altLang="en-US" sz="1600" dirty="0">
                <a:latin typeface="微软雅黑" panose="020B0503020204020204" pitchFamily="34" charset="-122"/>
                <a:ea typeface="微软雅黑" panose="020B0503020204020204" pitchFamily="34" charset="-122"/>
              </a:rPr>
              <a:t>中对应数据文件，提高查询效率</a:t>
            </a:r>
            <a:endParaRPr lang="en-US" altLang="zh-CN" sz="16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建立元数据目录，为管理和查找提供途径</a:t>
            </a:r>
            <a:endParaRPr lang="en-US" altLang="zh-CN" sz="1600"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6111139" y="5248217"/>
            <a:ext cx="2404211" cy="753220"/>
          </a:xfrm>
          <a:prstGeom prst="rect">
            <a:avLst/>
          </a:prstGeom>
          <a:noFill/>
          <a:ln w="28575">
            <a:solidFill>
              <a:srgbClr val="FF0000"/>
            </a:solidFill>
          </a:ln>
        </p:spPr>
        <p:txBody>
          <a:bodyPr wrap="square" rtlCol="0" anchor="ctr">
            <a:spAutoFit/>
          </a:bodyPr>
          <a:lstStyle/>
          <a:p>
            <a:pPr algn="ctr">
              <a:lnSpc>
                <a:spcPct val="125000"/>
              </a:lnSpc>
            </a:pPr>
            <a:r>
              <a:rPr lang="zh-CN" altLang="en-US" b="1" dirty="0">
                <a:solidFill>
                  <a:srgbClr val="0070C0"/>
                </a:solidFill>
                <a:latin typeface="微软雅黑" panose="020B0503020204020204" pitchFamily="34" charset="-122"/>
                <a:ea typeface="微软雅黑" panose="020B0503020204020204" pitchFamily="34" charset="-122"/>
              </a:rPr>
              <a:t>实现对</a:t>
            </a:r>
            <a:r>
              <a:rPr lang="en-US" altLang="zh-CN" b="1" dirty="0">
                <a:solidFill>
                  <a:srgbClr val="0070C0"/>
                </a:solidFill>
                <a:latin typeface="微软雅黑" panose="020B0503020204020204" pitchFamily="34" charset="-122"/>
                <a:ea typeface="微软雅黑" panose="020B0503020204020204" pitchFamily="34" charset="-122"/>
              </a:rPr>
              <a:t>Delta</a:t>
            </a:r>
            <a:r>
              <a:rPr lang="zh-CN" altLang="en-US" b="1" dirty="0">
                <a:solidFill>
                  <a:srgbClr val="0070C0"/>
                </a:solidFill>
                <a:latin typeface="微软雅黑" panose="020B0503020204020204" pitchFamily="34" charset="-122"/>
                <a:ea typeface="微软雅黑" panose="020B0503020204020204" pitchFamily="34" charset="-122"/>
              </a:rPr>
              <a:t> </a:t>
            </a:r>
            <a:r>
              <a:rPr lang="en-US" altLang="zh-CN" b="1" dirty="0">
                <a:solidFill>
                  <a:srgbClr val="0070C0"/>
                </a:solidFill>
                <a:latin typeface="微软雅黑" panose="020B0503020204020204" pitchFamily="34" charset="-122"/>
                <a:ea typeface="微软雅黑" panose="020B0503020204020204" pitchFamily="34" charset="-122"/>
              </a:rPr>
              <a:t>Lake</a:t>
            </a:r>
            <a:r>
              <a:rPr lang="zh-CN" altLang="en-US" b="1" dirty="0">
                <a:solidFill>
                  <a:srgbClr val="0070C0"/>
                </a:solidFill>
                <a:latin typeface="微软雅黑" panose="020B0503020204020204" pitchFamily="34" charset="-122"/>
                <a:ea typeface="微软雅黑" panose="020B0503020204020204" pitchFamily="34" charset="-122"/>
              </a:rPr>
              <a:t>的元数据管理</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34" name="虚尾箭头 48"/>
          <p:cNvSpPr/>
          <p:nvPr/>
        </p:nvSpPr>
        <p:spPr>
          <a:xfrm>
            <a:off x="5097574" y="5339097"/>
            <a:ext cx="666666" cy="571460"/>
          </a:xfrm>
          <a:prstGeom prst="striped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32" name="灯片编号占位符 31"/>
          <p:cNvSpPr>
            <a:spLocks noGrp="1"/>
          </p:cNvSpPr>
          <p:nvPr>
            <p:ph type="sldNum" sz="quarter" idx="12"/>
          </p:nvPr>
        </p:nvSpPr>
        <p:spPr/>
        <p:txBody>
          <a:bodyPr/>
          <a:lstStyle/>
          <a:p>
            <a:fld id="{94B6E62B-4DEC-4954-AD3A-658470571C9E}" type="slidenum">
              <a:rPr lang="zh-CN" altLang="en-US" smtClean="0"/>
            </a:fld>
            <a:endParaRPr lang="zh-CN" altLang="en-US"/>
          </a:p>
        </p:txBody>
      </p:sp>
      <p:sp>
        <p:nvSpPr>
          <p:cNvPr id="28" name="矩形 27"/>
          <p:cNvSpPr/>
          <p:nvPr/>
        </p:nvSpPr>
        <p:spPr>
          <a:xfrm>
            <a:off x="146464" y="1003149"/>
            <a:ext cx="8083793" cy="1538883"/>
          </a:xfrm>
          <a:prstGeom prst="rect">
            <a:avLst/>
          </a:prstGeom>
        </p:spPr>
        <p:txBody>
          <a:bodyPr wrap="square">
            <a:spAutoFit/>
          </a:bodyPr>
          <a:lstStyle/>
          <a:p>
            <a:pPr>
              <a:lnSpc>
                <a:spcPct val="150000"/>
              </a:lnSpc>
              <a:spcAft>
                <a:spcPts val="1200"/>
              </a:spcAft>
            </a:pPr>
            <a:r>
              <a:rPr lang="zh-CN" altLang="en-US" sz="2000" b="1" dirty="0">
                <a:solidFill>
                  <a:schemeClr val="accent5">
                    <a:lumMod val="75000"/>
                  </a:schemeClr>
                </a:solidFill>
                <a:latin typeface="微软雅黑" panose="020B0503020204020204" pitchFamily="34" charset="-122"/>
                <a:ea typeface="微软雅黑" panose="020B0503020204020204" pitchFamily="34" charset="-122"/>
              </a:rPr>
              <a:t>问题定义：</a:t>
            </a:r>
            <a:endParaRPr lang="en-US" altLang="zh-CN" sz="2000" b="1" dirty="0">
              <a:solidFill>
                <a:schemeClr val="accent5">
                  <a:lumMod val="75000"/>
                </a:schemeClr>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数据湖中存在多源数据，数据的拥有者和隐私程度各不相同</a:t>
            </a:r>
            <a:endParaRPr lang="en-US" altLang="zh-CN"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需要对数据进行安全隔离，符合访问权限的使用者才可访问数据</a:t>
            </a:r>
            <a:endParaRPr lang="en-US" altLang="zh-CN"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实现适用于数据湖的访问控制系统</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30" name="矩形 29"/>
          <p:cNvSpPr/>
          <p:nvPr/>
        </p:nvSpPr>
        <p:spPr>
          <a:xfrm>
            <a:off x="163440" y="2817441"/>
            <a:ext cx="8817120" cy="1751570"/>
          </a:xfrm>
          <a:prstGeom prst="rect">
            <a:avLst/>
          </a:prstGeom>
        </p:spPr>
        <p:txBody>
          <a:bodyPr wrap="square">
            <a:spAutoFit/>
          </a:bodyPr>
          <a:lstStyle/>
          <a:p>
            <a:pPr>
              <a:spcAft>
                <a:spcPts val="1200"/>
              </a:spcAft>
            </a:pPr>
            <a:r>
              <a:rPr lang="zh-CN" altLang="en-US" sz="2000" b="1" dirty="0">
                <a:solidFill>
                  <a:schemeClr val="accent5">
                    <a:lumMod val="75000"/>
                  </a:schemeClr>
                </a:solidFill>
                <a:latin typeface="微软雅黑" panose="020B0503020204020204" pitchFamily="34" charset="-122"/>
                <a:ea typeface="微软雅黑" panose="020B0503020204020204" pitchFamily="34" charset="-122"/>
              </a:rPr>
              <a:t>难点分析：</a:t>
            </a:r>
            <a:endParaRPr lang="en-US" altLang="zh-CN" sz="2000" b="1" dirty="0">
              <a:solidFill>
                <a:schemeClr val="accent5">
                  <a:lumMod val="75000"/>
                </a:schemeClr>
              </a:solidFill>
              <a:latin typeface="微软雅黑" panose="020B0503020204020204" pitchFamily="34" charset="-122"/>
              <a:ea typeface="微软雅黑" panose="020B0503020204020204" pitchFamily="34" charset="-122"/>
            </a:endParaRPr>
          </a:p>
          <a:p>
            <a:pPr marL="285750" indent="-285750">
              <a:lnSpc>
                <a:spcPct val="110000"/>
              </a:lnSpc>
              <a:buFont typeface="Arial" panose="020B0604020202020204" pitchFamily="34" charset="0"/>
              <a:buChar char="•"/>
            </a:pPr>
            <a:r>
              <a:rPr lang="zh-CN" altLang="en-US" b="1" dirty="0">
                <a:solidFill>
                  <a:srgbClr val="FF0000"/>
                </a:solidFill>
                <a:latin typeface="微软雅黑" panose="020B0503020204020204" pitchFamily="34" charset="-122"/>
                <a:ea typeface="微软雅黑" panose="020B0503020204020204" pitchFamily="34" charset="-122"/>
              </a:rPr>
              <a:t>添加权限信息</a:t>
            </a:r>
            <a:endParaRPr lang="en-US" altLang="zh-CN" b="1" dirty="0">
              <a:latin typeface="微软雅黑" panose="020B0503020204020204" pitchFamily="34" charset="-122"/>
              <a:ea typeface="微软雅黑" panose="020B0503020204020204" pitchFamily="34" charset="-122"/>
            </a:endParaRPr>
          </a:p>
          <a:p>
            <a:pPr marL="742950" lvl="1" indent="-285750">
              <a:lnSpc>
                <a:spcPct val="110000"/>
              </a:lnSpc>
              <a:buFont typeface="Wingdings" panose="05000000000000000000" pitchFamily="2" charset="2"/>
              <a:buChar char="ü"/>
            </a:pPr>
            <a:r>
              <a:rPr lang="zh-CN" altLang="en-US" dirty="0">
                <a:latin typeface="微软雅黑" panose="020B0503020204020204" pitchFamily="34" charset="-122"/>
                <a:ea typeface="微软雅黑" panose="020B0503020204020204" pitchFamily="34" charset="-122"/>
              </a:rPr>
              <a:t>数据和元数据中不包含权限信息，需设计权限方法并写入数据信息中</a:t>
            </a:r>
            <a:endParaRPr lang="en-US" altLang="zh-CN" dirty="0">
              <a:latin typeface="微软雅黑" panose="020B0503020204020204" pitchFamily="34" charset="-122"/>
              <a:ea typeface="微软雅黑" panose="020B0503020204020204" pitchFamily="34" charset="-122"/>
            </a:endParaRPr>
          </a:p>
          <a:p>
            <a:pPr marL="285750" indent="-285750">
              <a:lnSpc>
                <a:spcPct val="110000"/>
              </a:lnSpc>
              <a:buFont typeface="Arial" panose="020B0604020202020204" pitchFamily="34" charset="0"/>
              <a:buChar char="•"/>
            </a:pPr>
            <a:r>
              <a:rPr lang="zh-CN" altLang="en-US" b="1" dirty="0">
                <a:solidFill>
                  <a:srgbClr val="FF0000"/>
                </a:solidFill>
                <a:latin typeface="微软雅黑" panose="020B0503020204020204" pitchFamily="34" charset="-122"/>
                <a:ea typeface="微软雅黑" panose="020B0503020204020204" pitchFamily="34" charset="-122"/>
              </a:rPr>
              <a:t>设计访问控制机制</a:t>
            </a:r>
            <a:endParaRPr lang="en-US" altLang="zh-CN" b="1" dirty="0">
              <a:solidFill>
                <a:srgbClr val="FF0000"/>
              </a:solidFill>
              <a:latin typeface="微软雅黑" panose="020B0503020204020204" pitchFamily="34" charset="-122"/>
              <a:ea typeface="微软雅黑" panose="020B0503020204020204" pitchFamily="34" charset="-122"/>
            </a:endParaRPr>
          </a:p>
          <a:p>
            <a:pPr marL="742950" lvl="1" indent="-285750">
              <a:lnSpc>
                <a:spcPct val="110000"/>
              </a:lnSpc>
              <a:buFont typeface="Wingdings" panose="05000000000000000000" pitchFamily="2" charset="2"/>
              <a:buChar char="ü"/>
            </a:pPr>
            <a:r>
              <a:rPr lang="zh-CN" altLang="en-US" dirty="0">
                <a:latin typeface="微软雅黑" panose="020B0503020204020204" pitchFamily="34" charset="-122"/>
                <a:ea typeface="微软雅黑" panose="020B0503020204020204" pitchFamily="34" charset="-122"/>
              </a:rPr>
              <a:t>适用于数据湖的访问控制机制，对使用者的访问操作进行权限验证和记录</a:t>
            </a:r>
            <a:endParaRPr lang="en-US" altLang="zh-CN" dirty="0">
              <a:latin typeface="微软雅黑" panose="020B0503020204020204" pitchFamily="34" charset="-122"/>
              <a:ea typeface="微软雅黑" panose="020B0503020204020204" pitchFamily="34" charset="-122"/>
            </a:endParaRPr>
          </a:p>
        </p:txBody>
      </p:sp>
      <p:sp>
        <p:nvSpPr>
          <p:cNvPr id="50" name="TextBox 19"/>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访问控制</a:t>
            </a:r>
            <a:endPar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5" name="右箭头 99"/>
          <p:cNvSpPr>
            <a:spLocks noChangeArrowheads="1"/>
          </p:cNvSpPr>
          <p:nvPr/>
        </p:nvSpPr>
        <p:spPr bwMode="auto">
          <a:xfrm>
            <a:off x="5736826" y="5293925"/>
            <a:ext cx="485029" cy="360363"/>
          </a:xfrm>
          <a:prstGeom prst="rightArrow">
            <a:avLst>
              <a:gd name="adj1" fmla="val 50000"/>
              <a:gd name="adj2" fmla="val 49997"/>
            </a:avLst>
          </a:prstGeom>
          <a:solidFill>
            <a:srgbClr val="BFBFBF"/>
          </a:solidFill>
          <a:ln w="9525">
            <a:solidFill>
              <a:srgbClr val="4A7EBB"/>
            </a:solidFill>
            <a:miter lim="800000"/>
          </a:ln>
          <a:effectLst>
            <a:outerShdw blurRad="40000" dist="23000" dir="5400000" rotWithShape="0">
              <a:srgbClr val="808080">
                <a:alpha val="34999"/>
              </a:srgbClr>
            </a:outerShdw>
          </a:effectLst>
        </p:spPr>
        <p:txBody>
          <a:bodyPr anchor="ctr"/>
          <a:lstStyle/>
          <a:p>
            <a:pPr algn="ctr" eaLnBrk="1" fontAlgn="auto" hangingPunct="1">
              <a:spcBef>
                <a:spcPts val="0"/>
              </a:spcBef>
              <a:spcAft>
                <a:spcPts val="0"/>
              </a:spcAft>
              <a:defRPr/>
            </a:pPr>
            <a:endParaRPr lang="zh-CN" altLang="en-US" sz="1800">
              <a:solidFill>
                <a:schemeClr val="lt1"/>
              </a:solidFill>
              <a:latin typeface="+mn-lt"/>
              <a:ea typeface="+mn-ea"/>
            </a:endParaRPr>
          </a:p>
        </p:txBody>
      </p:sp>
      <p:grpSp>
        <p:nvGrpSpPr>
          <p:cNvPr id="58" name="组合 57"/>
          <p:cNvGrpSpPr/>
          <p:nvPr/>
        </p:nvGrpSpPr>
        <p:grpSpPr>
          <a:xfrm>
            <a:off x="6446028" y="5148577"/>
            <a:ext cx="2081243" cy="546578"/>
            <a:chOff x="5461193" y="5617812"/>
            <a:chExt cx="4423315" cy="546578"/>
          </a:xfrm>
        </p:grpSpPr>
        <p:sp>
          <p:nvSpPr>
            <p:cNvPr id="60" name="圆角矩形 21"/>
            <p:cNvSpPr/>
            <p:nvPr/>
          </p:nvSpPr>
          <p:spPr>
            <a:xfrm>
              <a:off x="5533902" y="5617812"/>
              <a:ext cx="4350606" cy="546578"/>
            </a:xfrm>
            <a:prstGeom prst="roundRect">
              <a:avLst/>
            </a:prstGeom>
            <a:solidFill>
              <a:schemeClr val="bg1">
                <a:lumMod val="50000"/>
              </a:schemeClr>
            </a:solidFill>
            <a:ln>
              <a:solidFill>
                <a:schemeClr val="bg1"/>
              </a:solidFill>
            </a:ln>
            <a:effectLst>
              <a:outerShdw blurRad="44450" dist="27940" dir="5400000" algn="ctr">
                <a:srgbClr val="000000">
                  <a:alpha val="32000"/>
                </a:srgbClr>
              </a:outerShdw>
            </a:effectLst>
          </p:spPr>
          <p:txBody>
            <a:bodyPr tIns="0" bIns="0" anchor="ctr"/>
            <a:lstStyle/>
            <a:p>
              <a:endParaRPr lang="zh-CN" altLang="en-US" sz="2400" b="1" dirty="0">
                <a:solidFill>
                  <a:schemeClr val="bg1"/>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61" name="文本框 60"/>
                <p:cNvSpPr txBox="1"/>
                <p:nvPr/>
              </p:nvSpPr>
              <p:spPr>
                <a:xfrm>
                  <a:off x="5461193" y="5714537"/>
                  <a:ext cx="4350606" cy="36978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m:rPr>
                            <m:sty m:val="p"/>
                          </m:rPr>
                          <a:rPr lang="en-US" altLang="zh-CN" b="1" i="1" smtClean="0">
                            <a:solidFill>
                              <a:schemeClr val="bg1"/>
                            </a:solidFill>
                            <a:latin typeface="Cambria Math" panose="02040503050406030204" pitchFamily="18" charset="0"/>
                          </a:rPr>
                          <m:t>Ac</m:t>
                        </m:r>
                        <m:r>
                          <m:rPr>
                            <m:sty m:val="p"/>
                          </m:rPr>
                          <a:rPr lang="en-US" altLang="zh-CN" b="1" i="1">
                            <a:solidFill>
                              <a:schemeClr val="bg1"/>
                            </a:solidFill>
                            <a:latin typeface="Cambria Math" panose="02040503050406030204" pitchFamily="18" charset="0"/>
                          </a:rPr>
                          <m:t>c</m:t>
                        </m:r>
                        <m:r>
                          <m:rPr>
                            <m:sty m:val="p"/>
                          </m:rPr>
                          <a:rPr lang="en-US" altLang="zh-CN" b="1" i="1" smtClean="0">
                            <a:solidFill>
                              <a:schemeClr val="bg1"/>
                            </a:solidFill>
                            <a:latin typeface="Cambria Math" panose="02040503050406030204" pitchFamily="18" charset="0"/>
                          </a:rPr>
                          <m:t>ess</m:t>
                        </m:r>
                        <m:r>
                          <a:rPr lang="zh-CN" altLang="en-US" b="1" i="1" smtClean="0">
                            <a:solidFill>
                              <a:schemeClr val="bg1"/>
                            </a:solidFill>
                            <a:latin typeface="Cambria Math" panose="02040503050406030204" pitchFamily="18" charset="0"/>
                          </a:rPr>
                          <m:t> </m:t>
                        </m:r>
                        <m:r>
                          <m:rPr>
                            <m:sty m:val="p"/>
                          </m:rPr>
                          <a:rPr lang="en-US" altLang="zh-CN" b="1" i="1">
                            <a:solidFill>
                              <a:schemeClr val="bg1"/>
                            </a:solidFill>
                            <a:latin typeface="Cambria Math" panose="02040503050406030204" pitchFamily="18" charset="0"/>
                          </a:rPr>
                          <m:t>Control</m:t>
                        </m:r>
                      </m:oMath>
                    </m:oMathPara>
                  </a14:m>
                  <a:endParaRPr lang="zh-CN" altLang="en-US" b="1" dirty="0">
                    <a:solidFill>
                      <a:schemeClr val="bg1"/>
                    </a:solidFill>
                  </a:endParaRPr>
                </a:p>
              </p:txBody>
            </p:sp>
          </mc:Choice>
          <mc:Fallback>
            <p:sp>
              <p:nvSpPr>
                <p:cNvPr id="61" name="文本框 60"/>
                <p:cNvSpPr txBox="1">
                  <a:spLocks noRot="1" noChangeAspect="1" noMove="1" noResize="1" noEditPoints="1" noAdjustHandles="1" noChangeArrowheads="1" noChangeShapeType="1" noTextEdit="1"/>
                </p:cNvSpPr>
                <p:nvPr/>
              </p:nvSpPr>
              <p:spPr>
                <a:xfrm>
                  <a:off x="5461193" y="5714537"/>
                  <a:ext cx="4350606" cy="369781"/>
                </a:xfrm>
                <a:prstGeom prst="rect">
                  <a:avLst/>
                </a:prstGeom>
                <a:blipFill rotWithShape="1">
                  <a:blip r:embed="rId1"/>
                </a:blipFill>
              </p:spPr>
              <p:txBody>
                <a:bodyPr/>
                <a:lstStyle/>
                <a:p>
                  <a:r>
                    <a:rPr lang="zh-CN" altLang="en-US">
                      <a:noFill/>
                    </a:rPr>
                    <a:t> </a:t>
                  </a:r>
                </a:p>
              </p:txBody>
            </p:sp>
          </mc:Fallback>
        </mc:AlternateContent>
      </p:grpSp>
      <p:sp>
        <p:nvSpPr>
          <p:cNvPr id="62" name="右箭头 99"/>
          <p:cNvSpPr>
            <a:spLocks noChangeArrowheads="1"/>
          </p:cNvSpPr>
          <p:nvPr/>
        </p:nvSpPr>
        <p:spPr bwMode="auto">
          <a:xfrm>
            <a:off x="2522111" y="5287217"/>
            <a:ext cx="485029" cy="360363"/>
          </a:xfrm>
          <a:prstGeom prst="rightArrow">
            <a:avLst>
              <a:gd name="adj1" fmla="val 50000"/>
              <a:gd name="adj2" fmla="val 49997"/>
            </a:avLst>
          </a:prstGeom>
          <a:solidFill>
            <a:srgbClr val="BFBFBF"/>
          </a:solidFill>
          <a:ln w="9525">
            <a:solidFill>
              <a:srgbClr val="4A7EBB"/>
            </a:solidFill>
            <a:miter lim="800000"/>
          </a:ln>
          <a:effectLst>
            <a:outerShdw blurRad="40000" dist="23000" dir="5400000" rotWithShape="0">
              <a:srgbClr val="808080">
                <a:alpha val="34999"/>
              </a:srgbClr>
            </a:outerShdw>
          </a:effectLst>
        </p:spPr>
        <p:txBody>
          <a:bodyPr anchor="ctr"/>
          <a:lstStyle/>
          <a:p>
            <a:pPr algn="ctr" eaLnBrk="1" fontAlgn="auto" hangingPunct="1">
              <a:spcBef>
                <a:spcPts val="0"/>
              </a:spcBef>
              <a:spcAft>
                <a:spcPts val="0"/>
              </a:spcAft>
              <a:defRPr/>
            </a:pPr>
            <a:endParaRPr lang="zh-CN" altLang="en-US" sz="1800">
              <a:solidFill>
                <a:schemeClr val="lt1"/>
              </a:solidFill>
              <a:latin typeface="+mn-lt"/>
              <a:ea typeface="+mn-ea"/>
            </a:endParaRPr>
          </a:p>
        </p:txBody>
      </p:sp>
      <p:grpSp>
        <p:nvGrpSpPr>
          <p:cNvPr id="11" name="组合 10"/>
          <p:cNvGrpSpPr/>
          <p:nvPr/>
        </p:nvGrpSpPr>
        <p:grpSpPr>
          <a:xfrm>
            <a:off x="3283667" y="4690823"/>
            <a:ext cx="2645130" cy="1974599"/>
            <a:chOff x="3283667" y="4690823"/>
            <a:chExt cx="2645130" cy="1974599"/>
          </a:xfrm>
        </p:grpSpPr>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l="53140" t="69280" r="21926" b="7119"/>
            <a:stretch>
              <a:fillRect/>
            </a:stretch>
          </p:blipFill>
          <p:spPr>
            <a:xfrm>
              <a:off x="4998880" y="5615083"/>
              <a:ext cx="769947" cy="762129"/>
            </a:xfrm>
            <a:prstGeom prst="rect">
              <a:avLst/>
            </a:prstGeom>
          </p:spPr>
        </p:pic>
        <p:pic>
          <p:nvPicPr>
            <p:cNvPr id="51" name="图片 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3667" y="5802888"/>
              <a:ext cx="500022" cy="500022"/>
            </a:xfrm>
            <a:prstGeom prst="rect">
              <a:avLst/>
            </a:prstGeom>
          </p:spPr>
        </p:pic>
        <p:sp>
          <p:nvSpPr>
            <p:cNvPr id="5" name="右箭头 4"/>
            <p:cNvSpPr/>
            <p:nvPr/>
          </p:nvSpPr>
          <p:spPr>
            <a:xfrm rot="18900000">
              <a:off x="3659936" y="5414936"/>
              <a:ext cx="516628" cy="11834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2746" y="4690823"/>
              <a:ext cx="558788" cy="558788"/>
            </a:xfrm>
            <a:prstGeom prst="rect">
              <a:avLst/>
            </a:prstGeom>
          </p:spPr>
        </p:pic>
        <p:sp>
          <p:nvSpPr>
            <p:cNvPr id="59" name="右箭头 58"/>
            <p:cNvSpPr/>
            <p:nvPr/>
          </p:nvSpPr>
          <p:spPr>
            <a:xfrm rot="2700000">
              <a:off x="4744948" y="5408226"/>
              <a:ext cx="516628" cy="11834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3" name="右箭头 62"/>
            <p:cNvSpPr/>
            <p:nvPr/>
          </p:nvSpPr>
          <p:spPr>
            <a:xfrm rot="10800000">
              <a:off x="4060286" y="5990299"/>
              <a:ext cx="874830" cy="15713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p:cNvSpPr txBox="1"/>
            <p:nvPr/>
          </p:nvSpPr>
          <p:spPr>
            <a:xfrm>
              <a:off x="3283667" y="6377212"/>
              <a:ext cx="500022" cy="276999"/>
            </a:xfrm>
            <a:prstGeom prst="rect">
              <a:avLst/>
            </a:prstGeom>
            <a:noFill/>
          </p:spPr>
          <p:txBody>
            <a:bodyPr wrap="square" rtlCol="0">
              <a:spAutoFit/>
            </a:bodyPr>
            <a:lstStyle/>
            <a:p>
              <a:r>
                <a:rPr kumimoji="1" lang="zh-CN" altLang="en-US" sz="1200" dirty="0">
                  <a:latin typeface="微软雅黑" panose="020B0503020204020204" pitchFamily="34" charset="-122"/>
                  <a:ea typeface="微软雅黑" panose="020B0503020204020204" pitchFamily="34" charset="-122"/>
                </a:rPr>
                <a:t>用户</a:t>
              </a:r>
              <a:endParaRPr kumimoji="1" lang="zh-CN" altLang="en-US" dirty="0">
                <a:latin typeface="微软雅黑" panose="020B0503020204020204" pitchFamily="34" charset="-122"/>
                <a:ea typeface="微软雅黑" panose="020B0503020204020204" pitchFamily="34" charset="-122"/>
              </a:endParaRPr>
            </a:p>
          </p:txBody>
        </p:sp>
        <p:sp>
          <p:nvSpPr>
            <p:cNvPr id="64" name="文本框 63"/>
            <p:cNvSpPr txBox="1"/>
            <p:nvPr/>
          </p:nvSpPr>
          <p:spPr>
            <a:xfrm>
              <a:off x="4935116" y="6388423"/>
              <a:ext cx="993681" cy="276999"/>
            </a:xfrm>
            <a:prstGeom prst="rect">
              <a:avLst/>
            </a:prstGeom>
            <a:noFill/>
          </p:spPr>
          <p:txBody>
            <a:bodyPr wrap="square" rtlCol="0">
              <a:spAutoFit/>
            </a:bodyPr>
            <a:lstStyle/>
            <a:p>
              <a:r>
                <a:rPr kumimoji="1" lang="en-US" altLang="zh-CN" sz="1200" dirty="0">
                  <a:latin typeface="微软雅黑" panose="020B0503020204020204" pitchFamily="34" charset="-122"/>
                  <a:ea typeface="微软雅黑" panose="020B0503020204020204" pitchFamily="34" charset="-122"/>
                </a:rPr>
                <a:t>Delta</a:t>
              </a:r>
              <a:r>
                <a:rPr kumimoji="1" lang="zh-CN" altLang="en-US" sz="1200" dirty="0">
                  <a:latin typeface="微软雅黑" panose="020B0503020204020204" pitchFamily="34" charset="-122"/>
                  <a:ea typeface="微软雅黑" panose="020B0503020204020204" pitchFamily="34" charset="-122"/>
                </a:rPr>
                <a:t> </a:t>
              </a:r>
              <a:r>
                <a:rPr kumimoji="1" lang="en-US" altLang="zh-CN" sz="1200" dirty="0">
                  <a:latin typeface="微软雅黑" panose="020B0503020204020204" pitchFamily="34" charset="-122"/>
                  <a:ea typeface="微软雅黑" panose="020B0503020204020204" pitchFamily="34" charset="-122"/>
                </a:rPr>
                <a:t>Lake</a:t>
              </a:r>
              <a:endParaRPr kumimoji="1" lang="zh-CN" altLang="en-US" dirty="0">
                <a:latin typeface="微软雅黑" panose="020B0503020204020204" pitchFamily="34" charset="-122"/>
                <a:ea typeface="微软雅黑" panose="020B0503020204020204" pitchFamily="34" charset="-122"/>
              </a:endParaRPr>
            </a:p>
          </p:txBody>
        </p:sp>
        <p:sp>
          <p:nvSpPr>
            <p:cNvPr id="65" name="文本框 64"/>
            <p:cNvSpPr txBox="1"/>
            <p:nvPr/>
          </p:nvSpPr>
          <p:spPr>
            <a:xfrm>
              <a:off x="4104390" y="5287217"/>
              <a:ext cx="712732" cy="276999"/>
            </a:xfrm>
            <a:prstGeom prst="rect">
              <a:avLst/>
            </a:prstGeom>
            <a:noFill/>
          </p:spPr>
          <p:txBody>
            <a:bodyPr wrap="square" rtlCol="0">
              <a:spAutoFit/>
            </a:bodyPr>
            <a:lstStyle/>
            <a:p>
              <a:r>
                <a:rPr kumimoji="1" lang="en-US" altLang="zh-CN" sz="1200" dirty="0">
                  <a:latin typeface="微软雅黑" panose="020B0503020204020204" pitchFamily="34" charset="-122"/>
                  <a:ea typeface="微软雅黑" panose="020B0503020204020204" pitchFamily="34" charset="-122"/>
                </a:rPr>
                <a:t>AC</a:t>
              </a:r>
              <a:r>
                <a:rPr kumimoji="1" lang="zh-CN" altLang="en-US" sz="1200" dirty="0">
                  <a:latin typeface="微软雅黑" panose="020B0503020204020204" pitchFamily="34" charset="-122"/>
                  <a:ea typeface="微软雅黑" panose="020B0503020204020204" pitchFamily="34" charset="-122"/>
                </a:rPr>
                <a:t>系统</a:t>
              </a:r>
              <a:endParaRPr kumimoji="1" lang="zh-CN" altLang="en-US" dirty="0">
                <a:latin typeface="微软雅黑" panose="020B0503020204020204" pitchFamily="34" charset="-122"/>
                <a:ea typeface="微软雅黑" panose="020B0503020204020204" pitchFamily="34" charset="-122"/>
              </a:endParaRPr>
            </a:p>
          </p:txBody>
        </p:sp>
      </p:grpSp>
      <p:grpSp>
        <p:nvGrpSpPr>
          <p:cNvPr id="10" name="组合 9"/>
          <p:cNvGrpSpPr/>
          <p:nvPr/>
        </p:nvGrpSpPr>
        <p:grpSpPr>
          <a:xfrm>
            <a:off x="64289" y="4615850"/>
            <a:ext cx="2347663" cy="1912650"/>
            <a:chOff x="64289" y="4615850"/>
            <a:chExt cx="2347663" cy="1912650"/>
          </a:xfrm>
        </p:grpSpPr>
        <p:pic>
          <p:nvPicPr>
            <p:cNvPr id="66" name="图片 65"/>
            <p:cNvPicPr>
              <a:picLocks noChangeAspect="1"/>
            </p:cNvPicPr>
            <p:nvPr/>
          </p:nvPicPr>
          <p:blipFill rotWithShape="1">
            <a:blip r:embed="rId2">
              <a:extLst>
                <a:ext uri="{28A0092B-C50C-407E-A947-70E740481C1C}">
                  <a14:useLocalDpi xmlns:a14="http://schemas.microsoft.com/office/drawing/2010/main" val="0"/>
                </a:ext>
              </a:extLst>
            </a:blip>
            <a:srcRect l="53140" t="69280" r="21926" b="7119"/>
            <a:stretch>
              <a:fillRect/>
            </a:stretch>
          </p:blipFill>
          <p:spPr>
            <a:xfrm>
              <a:off x="64289" y="5766371"/>
              <a:ext cx="769947" cy="762129"/>
            </a:xfrm>
            <a:prstGeom prst="rect">
              <a:avLst/>
            </a:prstGeom>
          </p:spPr>
        </p:pic>
        <p:sp>
          <p:nvSpPr>
            <p:cNvPr id="67" name="圆角矩形 21"/>
            <p:cNvSpPr/>
            <p:nvPr/>
          </p:nvSpPr>
          <p:spPr>
            <a:xfrm>
              <a:off x="1341297" y="5942346"/>
              <a:ext cx="1070655" cy="410181"/>
            </a:xfrm>
            <a:prstGeom prst="roundRect">
              <a:avLst/>
            </a:prstGeom>
            <a:solidFill>
              <a:schemeClr val="bg2">
                <a:lumMod val="50000"/>
              </a:schemeClr>
            </a:solidFill>
            <a:ln>
              <a:solidFill>
                <a:schemeClr val="bg1"/>
              </a:solidFill>
            </a:ln>
            <a:effectLst>
              <a:outerShdw blurRad="44450" dist="27940" dir="5400000" algn="ctr">
                <a:srgbClr val="000000">
                  <a:alpha val="32000"/>
                </a:srgbClr>
              </a:outerShdw>
            </a:effectLst>
          </p:spPr>
          <p:txBody>
            <a:bodyPr tIns="0" bIns="0" anchor="ctr"/>
            <a:lstStyle/>
            <a:p>
              <a:r>
                <a:rPr lang="en-US" altLang="zh-CN" sz="1600" b="1" i="1" dirty="0">
                  <a:solidFill>
                    <a:schemeClr val="bg1"/>
                  </a:solidFill>
                  <a:latin typeface="Cambria Math" panose="02040503050406030204" pitchFamily="18" charset="0"/>
                </a:rPr>
                <a:t>Metadata</a:t>
              </a:r>
              <a:endParaRPr lang="en-US" altLang="zh-CN" sz="1600" b="1" i="1" dirty="0">
                <a:solidFill>
                  <a:schemeClr val="bg1"/>
                </a:solidFill>
                <a:latin typeface="Cambria Math" panose="02040503050406030204" pitchFamily="18" charset="0"/>
              </a:endParaRPr>
            </a:p>
          </p:txBody>
        </p:sp>
        <p:sp>
          <p:nvSpPr>
            <p:cNvPr id="70" name="右箭头 69"/>
            <p:cNvSpPr/>
            <p:nvPr/>
          </p:nvSpPr>
          <p:spPr>
            <a:xfrm>
              <a:off x="799053" y="6115074"/>
              <a:ext cx="465729" cy="12567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71" name="图片 7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3988" y="4615850"/>
              <a:ext cx="558788" cy="558788"/>
            </a:xfrm>
            <a:prstGeom prst="rect">
              <a:avLst/>
            </a:prstGeom>
          </p:spPr>
        </p:pic>
        <p:sp>
          <p:nvSpPr>
            <p:cNvPr id="9" name="上下箭头 8"/>
            <p:cNvSpPr/>
            <p:nvPr/>
          </p:nvSpPr>
          <p:spPr>
            <a:xfrm>
              <a:off x="1826470" y="5219454"/>
              <a:ext cx="138802" cy="678075"/>
            </a:xfrm>
            <a:prstGeom prst="up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58" name="TextBox 19"/>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3000" b="1">
                <a:solidFill>
                  <a:prstClr val="white"/>
                </a:solidFill>
                <a:latin typeface="微软雅黑" panose="020B0503020204020204" pitchFamily="34" charset="-122"/>
                <a:ea typeface="微软雅黑" panose="020B0503020204020204" pitchFamily="34" charset="-122"/>
                <a:cs typeface="Arial" panose="020B0604020202020204" pitchFamily="34" charset="0"/>
              </a:rPr>
              <a:t>提纲</a:t>
            </a:r>
            <a:endPar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59" name="Group 51"/>
          <p:cNvGrpSpPr/>
          <p:nvPr/>
        </p:nvGrpSpPr>
        <p:grpSpPr bwMode="auto">
          <a:xfrm>
            <a:off x="2235993" y="2636837"/>
            <a:ext cx="4672013" cy="792163"/>
            <a:chOff x="1329" y="1795"/>
            <a:chExt cx="2943" cy="499"/>
          </a:xfrm>
          <a:solidFill>
            <a:srgbClr val="02409A"/>
          </a:solidFill>
        </p:grpSpPr>
        <p:sp>
          <p:nvSpPr>
            <p:cNvPr id="60" name="AutoShape 52"/>
            <p:cNvSpPr>
              <a:spLocks noChangeArrowheads="1"/>
            </p:cNvSpPr>
            <p:nvPr/>
          </p:nvSpPr>
          <p:spPr bwMode="gray">
            <a:xfrm>
              <a:off x="1536" y="1840"/>
              <a:ext cx="2736" cy="409"/>
            </a:xfrm>
            <a:prstGeom prst="roundRect">
              <a:avLst>
                <a:gd name="adj" fmla="val 16667"/>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研究目标、研究内容</a:t>
              </a:r>
              <a:endParaRPr kumimoji="0" lang="en-US" altLang="zh-CN" sz="2400" b="1" dirty="0">
                <a:solidFill>
                  <a:schemeClr val="bg1">
                    <a:lumMod val="95000"/>
                  </a:schemeClr>
                </a:solidFill>
                <a:ea typeface="微软雅黑" panose="020B0503020204020204" pitchFamily="34" charset="-122"/>
              </a:endParaRPr>
            </a:p>
          </p:txBody>
        </p:sp>
        <p:sp>
          <p:nvSpPr>
            <p:cNvPr id="61" name="AutoShape 53"/>
            <p:cNvSpPr>
              <a:spLocks noChangeArrowheads="1"/>
            </p:cNvSpPr>
            <p:nvPr/>
          </p:nvSpPr>
          <p:spPr bwMode="gray">
            <a:xfrm>
              <a:off x="1329" y="1795"/>
              <a:ext cx="499" cy="499"/>
            </a:xfrm>
            <a:prstGeom prst="diamond">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2</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2" name="Group 51"/>
          <p:cNvGrpSpPr/>
          <p:nvPr/>
        </p:nvGrpSpPr>
        <p:grpSpPr bwMode="auto">
          <a:xfrm>
            <a:off x="2243931" y="1628775"/>
            <a:ext cx="4672012" cy="792162"/>
            <a:chOff x="1329" y="1795"/>
            <a:chExt cx="2943" cy="499"/>
          </a:xfrm>
          <a:solidFill>
            <a:srgbClr val="02409A"/>
          </a:solidFill>
        </p:grpSpPr>
        <p:sp>
          <p:nvSpPr>
            <p:cNvPr id="63" name="AutoShape 52"/>
            <p:cNvSpPr>
              <a:spLocks noChangeArrowheads="1"/>
            </p:cNvSpPr>
            <p:nvPr/>
          </p:nvSpPr>
          <p:spPr bwMode="gray">
            <a:xfrm>
              <a:off x="1536" y="1840"/>
              <a:ext cx="2736" cy="409"/>
            </a:xfrm>
            <a:prstGeom prst="roundRect">
              <a:avLst>
                <a:gd name="adj" fmla="val 16667"/>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lang="zh-CN" altLang="en-US" sz="2400" b="1" dirty="0">
                  <a:solidFill>
                    <a:schemeClr val="bg1">
                      <a:lumMod val="95000"/>
                    </a:schemeClr>
                  </a:solidFill>
                  <a:ea typeface="微软雅黑" panose="020B0503020204020204" pitchFamily="34" charset="-122"/>
                </a:rPr>
                <a:t>选题依据</a:t>
              </a:r>
              <a:r>
                <a:rPr kumimoji="0" lang="zh-CN" altLang="en-US" sz="2400" b="1" dirty="0">
                  <a:solidFill>
                    <a:schemeClr val="bg1">
                      <a:lumMod val="95000"/>
                    </a:schemeClr>
                  </a:solidFill>
                  <a:ea typeface="微软雅黑" panose="020B0503020204020204" pitchFamily="34" charset="-122"/>
                </a:rPr>
                <a:t>、研究现状</a:t>
              </a:r>
              <a:endParaRPr kumimoji="0" lang="en-US" altLang="zh-CN" sz="2400" b="1" dirty="0">
                <a:solidFill>
                  <a:schemeClr val="bg1">
                    <a:lumMod val="95000"/>
                  </a:schemeClr>
                </a:solidFill>
                <a:ea typeface="微软雅黑" panose="020B0503020204020204" pitchFamily="34" charset="-122"/>
              </a:endParaRPr>
            </a:p>
          </p:txBody>
        </p:sp>
        <p:sp>
          <p:nvSpPr>
            <p:cNvPr id="64" name="AutoShape 53"/>
            <p:cNvSpPr>
              <a:spLocks noChangeArrowheads="1"/>
            </p:cNvSpPr>
            <p:nvPr/>
          </p:nvSpPr>
          <p:spPr bwMode="gray">
            <a:xfrm>
              <a:off x="1329" y="1795"/>
              <a:ext cx="499" cy="499"/>
            </a:xfrm>
            <a:prstGeom prst="diamond">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en-US"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1</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5" name="Group 51"/>
          <p:cNvGrpSpPr/>
          <p:nvPr/>
        </p:nvGrpSpPr>
        <p:grpSpPr bwMode="auto">
          <a:xfrm>
            <a:off x="2235993" y="3644900"/>
            <a:ext cx="4672013" cy="792162"/>
            <a:chOff x="1329" y="1795"/>
            <a:chExt cx="2943" cy="499"/>
          </a:xfrm>
          <a:solidFill>
            <a:srgbClr val="02409A"/>
          </a:solidFill>
        </p:grpSpPr>
        <p:sp>
          <p:nvSpPr>
            <p:cNvPr id="66" name="AutoShape 52"/>
            <p:cNvSpPr>
              <a:spLocks noChangeArrowheads="1"/>
            </p:cNvSpPr>
            <p:nvPr/>
          </p:nvSpPr>
          <p:spPr bwMode="gray">
            <a:xfrm>
              <a:off x="1536" y="1840"/>
              <a:ext cx="2736" cy="409"/>
            </a:xfrm>
            <a:prstGeom prst="roundRect">
              <a:avLst>
                <a:gd name="adj" fmla="val 16667"/>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实施方案、可行性分析</a:t>
              </a:r>
              <a:endParaRPr kumimoji="0" lang="en-US" altLang="zh-CN" sz="2400" b="1" dirty="0">
                <a:solidFill>
                  <a:schemeClr val="bg1">
                    <a:lumMod val="95000"/>
                  </a:schemeClr>
                </a:solidFill>
                <a:ea typeface="微软雅黑" panose="020B0503020204020204" pitchFamily="34" charset="-122"/>
              </a:endParaRPr>
            </a:p>
          </p:txBody>
        </p:sp>
        <p:sp>
          <p:nvSpPr>
            <p:cNvPr id="67" name="AutoShape 53"/>
            <p:cNvSpPr>
              <a:spLocks noChangeArrowheads="1"/>
            </p:cNvSpPr>
            <p:nvPr/>
          </p:nvSpPr>
          <p:spPr bwMode="gray">
            <a:xfrm>
              <a:off x="1329" y="1795"/>
              <a:ext cx="499" cy="499"/>
            </a:xfrm>
            <a:prstGeom prst="diamond">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3</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8" name="Group 51"/>
          <p:cNvGrpSpPr/>
          <p:nvPr/>
        </p:nvGrpSpPr>
        <p:grpSpPr bwMode="auto">
          <a:xfrm>
            <a:off x="2243931" y="4652962"/>
            <a:ext cx="4672012" cy="792163"/>
            <a:chOff x="1329" y="1795"/>
            <a:chExt cx="2943" cy="499"/>
          </a:xfrm>
          <a:solidFill>
            <a:srgbClr val="02409A"/>
          </a:solidFill>
        </p:grpSpPr>
        <p:sp>
          <p:nvSpPr>
            <p:cNvPr id="69" name="AutoShape 52"/>
            <p:cNvSpPr>
              <a:spLocks noChangeArrowheads="1"/>
            </p:cNvSpPr>
            <p:nvPr/>
          </p:nvSpPr>
          <p:spPr bwMode="gray">
            <a:xfrm>
              <a:off x="1536" y="1840"/>
              <a:ext cx="2736" cy="409"/>
            </a:xfrm>
            <a:prstGeom prst="roundRect">
              <a:avLst>
                <a:gd name="adj" fmla="val 16667"/>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预期成果、进度安排</a:t>
              </a:r>
              <a:endParaRPr kumimoji="0" lang="zh-CN" altLang="en-US" sz="2400" b="1" dirty="0">
                <a:solidFill>
                  <a:schemeClr val="bg1">
                    <a:lumMod val="95000"/>
                  </a:schemeClr>
                </a:solidFill>
                <a:ea typeface="微软雅黑" panose="020B0503020204020204" pitchFamily="34" charset="-122"/>
              </a:endParaRPr>
            </a:p>
          </p:txBody>
        </p:sp>
        <p:sp>
          <p:nvSpPr>
            <p:cNvPr id="70" name="AutoShape 53"/>
            <p:cNvSpPr>
              <a:spLocks noChangeArrowheads="1"/>
            </p:cNvSpPr>
            <p:nvPr/>
          </p:nvSpPr>
          <p:spPr bwMode="gray">
            <a:xfrm>
              <a:off x="1329" y="1795"/>
              <a:ext cx="499" cy="499"/>
            </a:xfrm>
            <a:prstGeom prst="diamond">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4</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4" name="灯片编号占位符 3"/>
          <p:cNvSpPr>
            <a:spLocks noGrp="1"/>
          </p:cNvSpPr>
          <p:nvPr>
            <p:ph type="sldNum" sz="quarter" idx="12"/>
          </p:nvPr>
        </p:nvSpPr>
        <p:spPr/>
        <p:txBody>
          <a:bodyPr/>
          <a:lstStyle/>
          <a:p>
            <a:fld id="{94B6E62B-4DEC-4954-AD3A-658470571C9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659"/>
    </mc:Choice>
    <mc:Fallback>
      <p:transition spd="slow" advTm="659"/>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4" name="灯片编号占位符 3"/>
          <p:cNvSpPr>
            <a:spLocks noGrp="1"/>
          </p:cNvSpPr>
          <p:nvPr>
            <p:ph type="sldNum" sz="quarter" idx="12"/>
          </p:nvPr>
        </p:nvSpPr>
        <p:spPr/>
        <p:txBody>
          <a:bodyPr/>
          <a:lstStyle/>
          <a:p>
            <a:fld id="{94B6E62B-4DEC-4954-AD3A-658470571C9E}" type="slidenum">
              <a:rPr lang="zh-CN" altLang="en-US" smtClean="0"/>
            </a:fld>
            <a:endParaRPr lang="zh-CN" altLang="en-US" dirty="0"/>
          </a:p>
        </p:txBody>
      </p:sp>
      <p:sp>
        <p:nvSpPr>
          <p:cNvPr id="16" name="TextBox 19"/>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数据湖访问控制系统</a:t>
            </a:r>
            <a:endPar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3" name="矩形 12"/>
          <p:cNvSpPr/>
          <p:nvPr/>
        </p:nvSpPr>
        <p:spPr>
          <a:xfrm>
            <a:off x="449263" y="985837"/>
            <a:ext cx="7081520" cy="406971"/>
          </a:xfrm>
          <a:prstGeom prst="rect">
            <a:avLst/>
          </a:prstGeom>
        </p:spPr>
        <p:txBody>
          <a:bodyPr wrap="square">
            <a:spAutoFit/>
          </a:bodyPr>
          <a:lstStyle/>
          <a:p>
            <a:pPr marL="285750" lvl="0" indent="-285750" algn="just" fontAlgn="base">
              <a:lnSpc>
                <a:spcPct val="125000"/>
              </a:lnSpc>
              <a:spcBef>
                <a:spcPct val="0"/>
              </a:spcBef>
              <a:spcAft>
                <a:spcPct val="0"/>
              </a:spcAft>
              <a:buFont typeface="Wingdings" panose="05000000000000000000" pitchFamily="2" charset="2"/>
              <a:buChar char="Ø"/>
              <a:defRPr/>
            </a:pPr>
            <a:r>
              <a:rPr lang="zh-CN" altLang="en-US" b="1" kern="0" dirty="0">
                <a:latin typeface="微软雅黑" panose="020B0503020204020204" pitchFamily="34" charset="-122"/>
                <a:ea typeface="微软雅黑" panose="020B0503020204020204" pitchFamily="34" charset="-122"/>
              </a:rPr>
              <a:t>设计</a:t>
            </a:r>
            <a:r>
              <a:rPr lang="en-US" altLang="zh-CN" b="1" kern="0" dirty="0">
                <a:latin typeface="微软雅黑" panose="020B0503020204020204" pitchFamily="34" charset="-122"/>
                <a:ea typeface="微软雅黑" panose="020B0503020204020204" pitchFamily="34" charset="-122"/>
              </a:rPr>
              <a:t>Delta</a:t>
            </a:r>
            <a:r>
              <a:rPr lang="zh-CN" altLang="en-US" b="1" kern="0" dirty="0">
                <a:latin typeface="微软雅黑" panose="020B0503020204020204" pitchFamily="34" charset="-122"/>
                <a:ea typeface="微软雅黑" panose="020B0503020204020204" pitchFamily="34" charset="-122"/>
              </a:rPr>
              <a:t> </a:t>
            </a:r>
            <a:r>
              <a:rPr lang="en-US" altLang="zh-CN" b="1" kern="0" dirty="0">
                <a:latin typeface="微软雅黑" panose="020B0503020204020204" pitchFamily="34" charset="-122"/>
                <a:ea typeface="微软雅黑" panose="020B0503020204020204" pitchFamily="34" charset="-122"/>
              </a:rPr>
              <a:t>Lake</a:t>
            </a:r>
            <a:r>
              <a:rPr lang="zh-CN" altLang="en-US" b="1" kern="0" dirty="0">
                <a:latin typeface="微软雅黑" panose="020B0503020204020204" pitchFamily="34" charset="-122"/>
                <a:ea typeface="微软雅黑" panose="020B0503020204020204" pitchFamily="34" charset="-122"/>
              </a:rPr>
              <a:t>访问控制系统，为数据湖提高安全性</a:t>
            </a:r>
            <a:endParaRPr lang="en-US" altLang="zh-CN" kern="0"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449263" y="1431682"/>
            <a:ext cx="1928733" cy="369332"/>
          </a:xfrm>
          <a:prstGeom prst="rect">
            <a:avLst/>
          </a:prstGeom>
          <a:noFill/>
        </p:spPr>
        <p:txBody>
          <a:bodyPr wrap="none" rtlCol="0">
            <a:spAutoFit/>
          </a:bodyPr>
          <a:lstStyle/>
          <a:p>
            <a:r>
              <a:rPr lang="zh-CN" altLang="en-US" b="1" dirty="0">
                <a:latin typeface="黑体" panose="02010609060101010101" pitchFamily="49" charset="-122"/>
                <a:ea typeface="黑体" panose="02010609060101010101" pitchFamily="49" charset="-122"/>
              </a:rPr>
              <a:t>① 权限写入模块</a:t>
            </a:r>
            <a:endParaRPr lang="zh-CN" altLang="en-US" b="1" dirty="0"/>
          </a:p>
        </p:txBody>
      </p:sp>
      <p:sp>
        <p:nvSpPr>
          <p:cNvPr id="15" name="文本框 14"/>
          <p:cNvSpPr txBox="1"/>
          <p:nvPr/>
        </p:nvSpPr>
        <p:spPr>
          <a:xfrm>
            <a:off x="449263" y="2934946"/>
            <a:ext cx="2724861" cy="369332"/>
          </a:xfrm>
          <a:prstGeom prst="rect">
            <a:avLst/>
          </a:prstGeom>
          <a:noFill/>
        </p:spPr>
        <p:txBody>
          <a:bodyPr wrap="square" rtlCol="0">
            <a:spAutoFit/>
          </a:bodyPr>
          <a:lstStyle/>
          <a:p>
            <a:r>
              <a:rPr lang="zh-CN" altLang="en-US" b="1" dirty="0">
                <a:latin typeface="黑体" panose="02010609060101010101" pitchFamily="49" charset="-122"/>
                <a:ea typeface="黑体" panose="02010609060101010101" pitchFamily="49" charset="-122"/>
              </a:rPr>
              <a:t>② 权限验证模块</a:t>
            </a:r>
            <a:endParaRPr lang="zh-CN" altLang="en-US" b="1" dirty="0"/>
          </a:p>
        </p:txBody>
      </p:sp>
      <p:sp>
        <p:nvSpPr>
          <p:cNvPr id="17" name="文本框 16"/>
          <p:cNvSpPr txBox="1"/>
          <p:nvPr/>
        </p:nvSpPr>
        <p:spPr>
          <a:xfrm>
            <a:off x="449263" y="4576403"/>
            <a:ext cx="2935068" cy="369332"/>
          </a:xfrm>
          <a:prstGeom prst="rect">
            <a:avLst/>
          </a:prstGeom>
          <a:noFill/>
        </p:spPr>
        <p:txBody>
          <a:bodyPr wrap="square" rtlCol="0">
            <a:spAutoFit/>
          </a:bodyPr>
          <a:lstStyle/>
          <a:p>
            <a:r>
              <a:rPr lang="zh-CN" altLang="en-US" b="1" dirty="0">
                <a:latin typeface="黑体" panose="02010609060101010101" pitchFamily="49" charset="-122"/>
                <a:ea typeface="黑体" panose="02010609060101010101" pitchFamily="49" charset="-122"/>
              </a:rPr>
              <a:t>③ 操作记录模块</a:t>
            </a:r>
            <a:endParaRPr lang="zh-CN" altLang="en-US" b="1" dirty="0"/>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681430" y="1442733"/>
            <a:ext cx="5704280" cy="3613322"/>
          </a:xfrm>
          <a:prstGeom prst="rect">
            <a:avLst/>
          </a:prstGeom>
        </p:spPr>
      </p:pic>
      <p:sp>
        <p:nvSpPr>
          <p:cNvPr id="20" name="矩形 19"/>
          <p:cNvSpPr/>
          <p:nvPr/>
        </p:nvSpPr>
        <p:spPr>
          <a:xfrm>
            <a:off x="507923" y="1883385"/>
            <a:ext cx="3534158" cy="830997"/>
          </a:xfrm>
          <a:prstGeom prst="rect">
            <a:avLst/>
          </a:prstGeom>
        </p:spPr>
        <p:txBody>
          <a:bodyPr wrap="square">
            <a:spAutoFit/>
          </a:bodyPr>
          <a:lstStyle/>
          <a:p>
            <a:pPr marL="342900" indent="-342900">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数据文件导入</a:t>
            </a:r>
            <a:r>
              <a:rPr lang="en-US" altLang="zh-CN" sz="1600" dirty="0">
                <a:latin typeface="微软雅黑" panose="020B0503020204020204" pitchFamily="34" charset="-122"/>
                <a:ea typeface="微软雅黑" panose="020B0503020204020204" pitchFamily="34" charset="-122"/>
              </a:rPr>
              <a:t>Delta</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Lake</a:t>
            </a:r>
            <a:r>
              <a:rPr lang="zh-CN" altLang="en-US" sz="1600" dirty="0">
                <a:latin typeface="微软雅黑" panose="020B0503020204020204" pitchFamily="34" charset="-122"/>
                <a:ea typeface="微软雅黑" panose="020B0503020204020204" pitchFamily="34" charset="-122"/>
              </a:rPr>
              <a:t>后，为文件添加预设的权限信息</a:t>
            </a:r>
            <a:endParaRPr lang="en-US" altLang="zh-CN" sz="16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将权限信息作为元数据之一存储</a:t>
            </a:r>
            <a:endParaRPr lang="en-US" altLang="zh-CN" sz="1600" dirty="0">
              <a:latin typeface="微软雅黑" panose="020B0503020204020204" pitchFamily="34" charset="-122"/>
              <a:ea typeface="微软雅黑" panose="020B0503020204020204" pitchFamily="34" charset="-122"/>
            </a:endParaRPr>
          </a:p>
        </p:txBody>
      </p:sp>
      <p:sp>
        <p:nvSpPr>
          <p:cNvPr id="21" name="矩形 20"/>
          <p:cNvSpPr/>
          <p:nvPr/>
        </p:nvSpPr>
        <p:spPr>
          <a:xfrm>
            <a:off x="507923" y="3429000"/>
            <a:ext cx="3534158" cy="1077218"/>
          </a:xfrm>
          <a:prstGeom prst="rect">
            <a:avLst/>
          </a:prstGeom>
        </p:spPr>
        <p:txBody>
          <a:bodyPr wrap="square">
            <a:spAutoFit/>
          </a:bodyPr>
          <a:lstStyle/>
          <a:p>
            <a:pPr marL="342900" indent="-342900">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接收使用者对</a:t>
            </a:r>
            <a:r>
              <a:rPr lang="en-US" altLang="zh-CN" sz="1600" dirty="0">
                <a:latin typeface="微软雅黑" panose="020B0503020204020204" pitchFamily="34" charset="-122"/>
                <a:ea typeface="微软雅黑" panose="020B0503020204020204" pitchFamily="34" charset="-122"/>
              </a:rPr>
              <a:t>Delta</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Lake</a:t>
            </a:r>
            <a:r>
              <a:rPr lang="zh-CN" altLang="en-US" sz="1600" dirty="0">
                <a:latin typeface="微软雅黑" panose="020B0503020204020204" pitchFamily="34" charset="-122"/>
                <a:ea typeface="微软雅黑" panose="020B0503020204020204" pitchFamily="34" charset="-122"/>
              </a:rPr>
              <a:t>的访问请求</a:t>
            </a:r>
            <a:endParaRPr lang="en-US" altLang="zh-CN" sz="16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验证元数据中存储的权限信息</a:t>
            </a:r>
            <a:endParaRPr lang="en-US" altLang="zh-CN" sz="16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返回验证结果和数据给使用者</a:t>
            </a:r>
            <a:endParaRPr lang="en-US" altLang="zh-CN" sz="1600" dirty="0">
              <a:latin typeface="微软雅黑" panose="020B0503020204020204" pitchFamily="34" charset="-122"/>
              <a:ea typeface="微软雅黑" panose="020B0503020204020204" pitchFamily="34" charset="-122"/>
            </a:endParaRPr>
          </a:p>
        </p:txBody>
      </p:sp>
      <p:sp>
        <p:nvSpPr>
          <p:cNvPr id="22" name="矩形 21"/>
          <p:cNvSpPr/>
          <p:nvPr/>
        </p:nvSpPr>
        <p:spPr>
          <a:xfrm>
            <a:off x="507923" y="5105980"/>
            <a:ext cx="3906422" cy="1077218"/>
          </a:xfrm>
          <a:prstGeom prst="rect">
            <a:avLst/>
          </a:prstGeom>
        </p:spPr>
        <p:txBody>
          <a:bodyPr wrap="square">
            <a:spAutoFit/>
          </a:bodyPr>
          <a:lstStyle/>
          <a:p>
            <a:pPr marL="342900" indent="-342900">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记录系统每次的操作结果，提供追溯异常能力</a:t>
            </a:r>
            <a:endParaRPr lang="en-US" altLang="zh-CN" sz="16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操作日志存入外部存储中，防止被恶意修改</a:t>
            </a:r>
            <a:endParaRPr lang="en-US" altLang="zh-CN" sz="1600" dirty="0">
              <a:latin typeface="微软雅黑" panose="020B0503020204020204" pitchFamily="34" charset="-122"/>
              <a:ea typeface="微软雅黑" panose="020B0503020204020204" pitchFamily="34" charset="-122"/>
            </a:endParaRPr>
          </a:p>
        </p:txBody>
      </p:sp>
      <p:sp>
        <p:nvSpPr>
          <p:cNvPr id="23" name="文本框 22"/>
          <p:cNvSpPr txBox="1"/>
          <p:nvPr/>
        </p:nvSpPr>
        <p:spPr>
          <a:xfrm>
            <a:off x="6111139" y="5248217"/>
            <a:ext cx="2171013" cy="753220"/>
          </a:xfrm>
          <a:prstGeom prst="rect">
            <a:avLst/>
          </a:prstGeom>
          <a:noFill/>
          <a:ln w="28575">
            <a:solidFill>
              <a:srgbClr val="FF0000"/>
            </a:solidFill>
          </a:ln>
        </p:spPr>
        <p:txBody>
          <a:bodyPr wrap="square" rtlCol="0" anchor="ctr">
            <a:spAutoFit/>
          </a:bodyPr>
          <a:lstStyle/>
          <a:p>
            <a:pPr algn="ctr">
              <a:lnSpc>
                <a:spcPct val="125000"/>
              </a:lnSpc>
            </a:pPr>
            <a:r>
              <a:rPr lang="zh-CN" altLang="en-US" b="1" dirty="0">
                <a:solidFill>
                  <a:srgbClr val="0070C0"/>
                </a:solidFill>
                <a:latin typeface="微软雅黑" panose="020B0503020204020204" pitchFamily="34" charset="-122"/>
                <a:ea typeface="微软雅黑" panose="020B0503020204020204" pitchFamily="34" charset="-122"/>
              </a:rPr>
              <a:t>实现</a:t>
            </a:r>
            <a:r>
              <a:rPr lang="en-US" altLang="zh-CN" b="1" dirty="0">
                <a:solidFill>
                  <a:srgbClr val="0070C0"/>
                </a:solidFill>
                <a:latin typeface="微软雅黑" panose="020B0503020204020204" pitchFamily="34" charset="-122"/>
                <a:ea typeface="微软雅黑" panose="020B0503020204020204" pitchFamily="34" charset="-122"/>
              </a:rPr>
              <a:t>Delta</a:t>
            </a:r>
            <a:r>
              <a:rPr lang="zh-CN" altLang="en-US" b="1" dirty="0">
                <a:solidFill>
                  <a:srgbClr val="0070C0"/>
                </a:solidFill>
                <a:latin typeface="微软雅黑" panose="020B0503020204020204" pitchFamily="34" charset="-122"/>
                <a:ea typeface="微软雅黑" panose="020B0503020204020204" pitchFamily="34" charset="-122"/>
              </a:rPr>
              <a:t> </a:t>
            </a:r>
            <a:r>
              <a:rPr lang="en-US" altLang="zh-CN" b="1" dirty="0">
                <a:solidFill>
                  <a:srgbClr val="0070C0"/>
                </a:solidFill>
                <a:latin typeface="微软雅黑" panose="020B0503020204020204" pitchFamily="34" charset="-122"/>
                <a:ea typeface="微软雅黑" panose="020B0503020204020204" pitchFamily="34" charset="-122"/>
              </a:rPr>
              <a:t>Lake</a:t>
            </a:r>
            <a:r>
              <a:rPr lang="zh-CN" altLang="en-US" b="1" dirty="0">
                <a:solidFill>
                  <a:srgbClr val="0070C0"/>
                </a:solidFill>
                <a:latin typeface="微软雅黑" panose="020B0503020204020204" pitchFamily="34" charset="-122"/>
                <a:ea typeface="微软雅黑" panose="020B0503020204020204" pitchFamily="34" charset="-122"/>
              </a:rPr>
              <a:t>的访问控制机制</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24" name="虚尾箭头 48"/>
          <p:cNvSpPr/>
          <p:nvPr/>
        </p:nvSpPr>
        <p:spPr>
          <a:xfrm>
            <a:off x="4793394" y="5248217"/>
            <a:ext cx="666666" cy="571460"/>
          </a:xfrm>
          <a:prstGeom prst="striped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58" name="TextBox 19"/>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系统设计</a:t>
            </a:r>
            <a:endPar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0" name="灯片编号占位符 29"/>
          <p:cNvSpPr>
            <a:spLocks noGrp="1"/>
          </p:cNvSpPr>
          <p:nvPr>
            <p:ph type="sldNum" sz="quarter" idx="12"/>
          </p:nvPr>
        </p:nvSpPr>
        <p:spPr/>
        <p:txBody>
          <a:bodyPr/>
          <a:lstStyle/>
          <a:p>
            <a:fld id="{94B6E62B-4DEC-4954-AD3A-658470571C9E}" type="slidenum">
              <a:rPr lang="zh-CN" altLang="en-US" smtClean="0"/>
            </a:fld>
            <a:endParaRPr lang="zh-CN" altLang="en-US"/>
          </a:p>
        </p:txBody>
      </p:sp>
      <p:pic>
        <p:nvPicPr>
          <p:cNvPr id="8" name="图片 8" descr="未命名文件"/>
          <p:cNvPicPr>
            <a:picLocks noChangeAspect="1"/>
          </p:cNvPicPr>
          <p:nvPr/>
        </p:nvPicPr>
        <p:blipFill>
          <a:blip r:embed="rId1"/>
          <a:stretch>
            <a:fillRect/>
          </a:stretch>
        </p:blipFill>
        <p:spPr>
          <a:xfrm>
            <a:off x="375920" y="954405"/>
            <a:ext cx="7870825" cy="551561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58" name="TextBox 19"/>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系统部署</a:t>
            </a:r>
            <a:endPar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灯片编号占位符 2"/>
          <p:cNvSpPr>
            <a:spLocks noGrp="1"/>
          </p:cNvSpPr>
          <p:nvPr>
            <p:ph type="sldNum" sz="quarter" idx="12"/>
          </p:nvPr>
        </p:nvSpPr>
        <p:spPr/>
        <p:txBody>
          <a:bodyPr/>
          <a:lstStyle/>
          <a:p>
            <a:fld id="{94B6E62B-4DEC-4954-AD3A-658470571C9E}" type="slidenum">
              <a:rPr lang="zh-CN" altLang="en-US" smtClean="0"/>
            </a:fld>
            <a:endParaRPr lang="zh-CN" altLang="en-US" dirty="0"/>
          </a:p>
        </p:txBody>
      </p:sp>
      <p:grpSp>
        <p:nvGrpSpPr>
          <p:cNvPr id="8" name="组合 7"/>
          <p:cNvGrpSpPr/>
          <p:nvPr/>
        </p:nvGrpSpPr>
        <p:grpSpPr>
          <a:xfrm>
            <a:off x="3454276" y="1156537"/>
            <a:ext cx="5550080" cy="2099655"/>
            <a:chOff x="4554235" y="3585396"/>
            <a:chExt cx="5258999" cy="2099655"/>
          </a:xfrm>
        </p:grpSpPr>
        <p:sp>
          <p:nvSpPr>
            <p:cNvPr id="9" name="矩形 8"/>
            <p:cNvSpPr/>
            <p:nvPr/>
          </p:nvSpPr>
          <p:spPr>
            <a:xfrm>
              <a:off x="4554235" y="3585396"/>
              <a:ext cx="1049886"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硬件平台</a:t>
              </a:r>
              <a:endParaRPr lang="en-US" altLang="zh-CN" b="1"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4554235" y="3979648"/>
              <a:ext cx="5258999" cy="170540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操作系统：</a:t>
              </a:r>
              <a:r>
                <a:rPr lang="en-US" altLang="zh-CN" dirty="0">
                  <a:latin typeface="微软雅黑" panose="020B0503020204020204" pitchFamily="34" charset="-122"/>
                  <a:ea typeface="微软雅黑" panose="020B0503020204020204" pitchFamily="34" charset="-122"/>
                </a:rPr>
                <a:t>Ubuntu Linux 18.04-64bit</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CPU</a:t>
              </a:r>
              <a:r>
                <a:rPr lang="zh-CN" altLang="en-US" dirty="0">
                  <a:latin typeface="微软雅黑" panose="020B0503020204020204" pitchFamily="34" charset="-122"/>
                  <a:ea typeface="微软雅黑" panose="020B0503020204020204" pitchFamily="34" charset="-122"/>
                </a:rPr>
                <a:t>：</a:t>
              </a:r>
              <a:r>
                <a:rPr lang="en-US" altLang="zh-CN" dirty="0"/>
                <a:t> </a:t>
              </a:r>
              <a:r>
                <a:rPr lang="en-US" altLang="zh-CN" dirty="0">
                  <a:latin typeface="微软雅黑" panose="020B0503020204020204" pitchFamily="34" charset="-122"/>
                  <a:ea typeface="微软雅黑" panose="020B0503020204020204" pitchFamily="34" charset="-122"/>
                </a:rPr>
                <a:t>Intel® Core™ i7-8700U CPU @3.2GHz </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内存：</a:t>
              </a:r>
              <a:r>
                <a:rPr lang="en-US" altLang="zh-CN" dirty="0">
                  <a:latin typeface="微软雅黑" panose="020B0503020204020204" pitchFamily="34" charset="-122"/>
                  <a:ea typeface="微软雅黑" panose="020B0503020204020204" pitchFamily="34" charset="-122"/>
                </a:rPr>
                <a:t>DDR4 32GB </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硬盘容量：</a:t>
              </a:r>
              <a:r>
                <a:rPr lang="en-US" altLang="zh-CN" dirty="0">
                  <a:latin typeface="微软雅黑" panose="020B0503020204020204" pitchFamily="34" charset="-122"/>
                  <a:ea typeface="微软雅黑" panose="020B0503020204020204" pitchFamily="34" charset="-122"/>
                </a:rPr>
                <a:t>1TB</a:t>
              </a:r>
              <a:endParaRPr lang="en-US" altLang="zh-CN" dirty="0">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619586" y="4144897"/>
            <a:ext cx="4173808" cy="1715002"/>
            <a:chOff x="5595674" y="1367257"/>
            <a:chExt cx="4173808" cy="1715002"/>
          </a:xfrm>
        </p:grpSpPr>
        <p:sp>
          <p:nvSpPr>
            <p:cNvPr id="12" name="文本框 11"/>
            <p:cNvSpPr txBox="1"/>
            <p:nvPr/>
          </p:nvSpPr>
          <p:spPr>
            <a:xfrm>
              <a:off x="5595674" y="1367257"/>
              <a:ext cx="1398359"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软件环境</a:t>
              </a:r>
              <a:endParaRPr lang="zh-CN" altLang="en-US" b="1"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5595674" y="1744314"/>
              <a:ext cx="4173808" cy="133794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程序语言：</a:t>
              </a:r>
              <a:r>
                <a:rPr lang="en-US" altLang="zh-CN" dirty="0">
                  <a:latin typeface="微软雅黑" panose="020B0503020204020204" pitchFamily="34" charset="-122"/>
                  <a:ea typeface="微软雅黑" panose="020B0503020204020204" pitchFamily="34" charset="-122"/>
                </a:rPr>
                <a:t>Java</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python</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开发工具：</a:t>
              </a:r>
              <a:r>
                <a:rPr lang="en-US" altLang="zh-CN" dirty="0">
                  <a:latin typeface="微软雅黑" panose="020B0503020204020204" pitchFamily="34" charset="-122"/>
                  <a:ea typeface="微软雅黑" panose="020B0503020204020204" pitchFamily="34" charset="-122"/>
                </a:rPr>
                <a:t>IntelliJ</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第三方库：</a:t>
              </a:r>
              <a:r>
                <a:rPr lang="en-US" dirty="0">
                  <a:latin typeface="微软雅黑" panose="020B0503020204020204" pitchFamily="34" charset="-122"/>
                  <a:ea typeface="微软雅黑" panose="020B0503020204020204" pitchFamily="34" charset="-122"/>
                </a:rPr>
                <a:t>tensorflow</a:t>
              </a:r>
              <a:endParaRPr lang="en-US" dirty="0">
                <a:latin typeface="微软雅黑" panose="020B0503020204020204" pitchFamily="34" charset="-122"/>
                <a:ea typeface="微软雅黑" panose="020B0503020204020204" pitchFamily="34" charset="-122"/>
              </a:endParaRPr>
            </a:p>
          </p:txBody>
        </p:sp>
      </p:grpSp>
      <p:pic>
        <p:nvPicPr>
          <p:cNvPr id="16" name="图片 1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49454" y="1201324"/>
            <a:ext cx="2115944" cy="2438989"/>
          </a:xfrm>
          <a:prstGeom prst="rect">
            <a:avLst/>
          </a:prstGeom>
        </p:spPr>
      </p:pic>
      <p:pic>
        <p:nvPicPr>
          <p:cNvPr id="20" name="图片 19"/>
          <p:cNvPicPr/>
          <p:nvPr/>
        </p:nvPicPr>
        <p:blipFill>
          <a:blip r:embed="rId2">
            <a:extLst>
              <a:ext uri="{28A0092B-C50C-407E-A947-70E740481C1C}">
                <a14:useLocalDpi xmlns:a14="http://schemas.microsoft.com/office/drawing/2010/main" val="0"/>
              </a:ext>
            </a:extLst>
          </a:blip>
          <a:stretch>
            <a:fillRect/>
          </a:stretch>
        </p:blipFill>
        <p:spPr>
          <a:xfrm>
            <a:off x="4371999" y="3340626"/>
            <a:ext cx="3124177" cy="326041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58" name="TextBox 19"/>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3000" b="1">
                <a:solidFill>
                  <a:prstClr val="white"/>
                </a:solidFill>
                <a:latin typeface="微软雅黑" panose="020B0503020204020204" pitchFamily="34" charset="-122"/>
                <a:ea typeface="微软雅黑" panose="020B0503020204020204" pitchFamily="34" charset="-122"/>
                <a:cs typeface="Arial" panose="020B0604020202020204" pitchFamily="34" charset="0"/>
              </a:rPr>
              <a:t>提纲</a:t>
            </a:r>
            <a:endPar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59" name="Group 51"/>
          <p:cNvGrpSpPr/>
          <p:nvPr/>
        </p:nvGrpSpPr>
        <p:grpSpPr bwMode="auto">
          <a:xfrm>
            <a:off x="2235993" y="2636837"/>
            <a:ext cx="4672013" cy="792163"/>
            <a:chOff x="1329" y="1795"/>
            <a:chExt cx="2943" cy="499"/>
          </a:xfrm>
          <a:solidFill>
            <a:schemeClr val="accent1">
              <a:lumMod val="40000"/>
              <a:lumOff val="60000"/>
            </a:schemeClr>
          </a:solidFill>
        </p:grpSpPr>
        <p:sp>
          <p:nvSpPr>
            <p:cNvPr id="60" name="AutoShape 52"/>
            <p:cNvSpPr>
              <a:spLocks noChangeArrowheads="1"/>
            </p:cNvSpPr>
            <p:nvPr/>
          </p:nvSpPr>
          <p:spPr bwMode="gray">
            <a:xfrm>
              <a:off x="1536" y="1840"/>
              <a:ext cx="2736" cy="409"/>
            </a:xfrm>
            <a:prstGeom prst="roundRect">
              <a:avLst>
                <a:gd name="adj" fmla="val 16667"/>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研究目标、研究内容</a:t>
              </a:r>
              <a:endParaRPr kumimoji="0" lang="en-US" altLang="zh-CN" sz="2400" b="1" dirty="0">
                <a:solidFill>
                  <a:schemeClr val="bg1">
                    <a:lumMod val="95000"/>
                  </a:schemeClr>
                </a:solidFill>
                <a:ea typeface="微软雅黑" panose="020B0503020204020204" pitchFamily="34" charset="-122"/>
              </a:endParaRPr>
            </a:p>
          </p:txBody>
        </p:sp>
        <p:sp>
          <p:nvSpPr>
            <p:cNvPr id="61" name="AutoShape 53"/>
            <p:cNvSpPr>
              <a:spLocks noChangeArrowheads="1"/>
            </p:cNvSpPr>
            <p:nvPr/>
          </p:nvSpPr>
          <p:spPr bwMode="gray">
            <a:xfrm>
              <a:off x="1329" y="1795"/>
              <a:ext cx="499" cy="499"/>
            </a:xfrm>
            <a:prstGeom prst="diamond">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2</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2" name="Group 51"/>
          <p:cNvGrpSpPr/>
          <p:nvPr/>
        </p:nvGrpSpPr>
        <p:grpSpPr bwMode="auto">
          <a:xfrm>
            <a:off x="2243931" y="1628775"/>
            <a:ext cx="4672012" cy="792162"/>
            <a:chOff x="1329" y="1795"/>
            <a:chExt cx="2943" cy="499"/>
          </a:xfrm>
          <a:solidFill>
            <a:schemeClr val="accent1">
              <a:lumMod val="40000"/>
              <a:lumOff val="60000"/>
            </a:schemeClr>
          </a:solidFill>
        </p:grpSpPr>
        <p:sp>
          <p:nvSpPr>
            <p:cNvPr id="63" name="AutoShape 52"/>
            <p:cNvSpPr>
              <a:spLocks noChangeArrowheads="1"/>
            </p:cNvSpPr>
            <p:nvPr/>
          </p:nvSpPr>
          <p:spPr bwMode="gray">
            <a:xfrm>
              <a:off x="1536" y="1840"/>
              <a:ext cx="2736" cy="409"/>
            </a:xfrm>
            <a:prstGeom prst="roundRect">
              <a:avLst>
                <a:gd name="adj" fmla="val 16667"/>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选题依据、研究现状</a:t>
              </a:r>
              <a:endParaRPr kumimoji="0" lang="en-US" altLang="zh-CN" sz="2400" b="1" dirty="0">
                <a:solidFill>
                  <a:schemeClr val="bg1">
                    <a:lumMod val="95000"/>
                  </a:schemeClr>
                </a:solidFill>
                <a:ea typeface="微软雅黑" panose="020B0503020204020204" pitchFamily="34" charset="-122"/>
              </a:endParaRPr>
            </a:p>
          </p:txBody>
        </p:sp>
        <p:sp>
          <p:nvSpPr>
            <p:cNvPr id="64" name="AutoShape 53"/>
            <p:cNvSpPr>
              <a:spLocks noChangeArrowheads="1"/>
            </p:cNvSpPr>
            <p:nvPr/>
          </p:nvSpPr>
          <p:spPr bwMode="gray">
            <a:xfrm>
              <a:off x="1329" y="1795"/>
              <a:ext cx="499" cy="499"/>
            </a:xfrm>
            <a:prstGeom prst="diamond">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en-US"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1</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5" name="Group 51"/>
          <p:cNvGrpSpPr/>
          <p:nvPr/>
        </p:nvGrpSpPr>
        <p:grpSpPr bwMode="auto">
          <a:xfrm>
            <a:off x="2235993" y="3644900"/>
            <a:ext cx="4672013" cy="792162"/>
            <a:chOff x="1329" y="1795"/>
            <a:chExt cx="2943" cy="499"/>
          </a:xfrm>
          <a:solidFill>
            <a:schemeClr val="accent1">
              <a:lumMod val="40000"/>
              <a:lumOff val="60000"/>
            </a:schemeClr>
          </a:solidFill>
        </p:grpSpPr>
        <p:sp>
          <p:nvSpPr>
            <p:cNvPr id="66" name="AutoShape 52"/>
            <p:cNvSpPr>
              <a:spLocks noChangeArrowheads="1"/>
            </p:cNvSpPr>
            <p:nvPr/>
          </p:nvSpPr>
          <p:spPr bwMode="gray">
            <a:xfrm>
              <a:off x="1536" y="1840"/>
              <a:ext cx="2736" cy="409"/>
            </a:xfrm>
            <a:prstGeom prst="roundRect">
              <a:avLst>
                <a:gd name="adj" fmla="val 16667"/>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lang="zh-CN" altLang="en-US" sz="2400" b="1" dirty="0">
                  <a:solidFill>
                    <a:schemeClr val="bg1">
                      <a:lumMod val="95000"/>
                    </a:schemeClr>
                  </a:solidFill>
                  <a:ea typeface="微软雅黑" panose="020B0503020204020204" pitchFamily="34" charset="-122"/>
                </a:rPr>
                <a:t>实施方案</a:t>
              </a:r>
              <a:r>
                <a:rPr kumimoji="0" lang="zh-CN" altLang="en-US" sz="2400" b="1" dirty="0">
                  <a:solidFill>
                    <a:schemeClr val="bg1">
                      <a:lumMod val="95000"/>
                    </a:schemeClr>
                  </a:solidFill>
                  <a:ea typeface="微软雅黑" panose="020B0503020204020204" pitchFamily="34" charset="-122"/>
                </a:rPr>
                <a:t>、可行性分析</a:t>
              </a:r>
              <a:endParaRPr kumimoji="0" lang="en-US" altLang="zh-CN" sz="2400" b="1" dirty="0">
                <a:solidFill>
                  <a:schemeClr val="bg1">
                    <a:lumMod val="95000"/>
                  </a:schemeClr>
                </a:solidFill>
                <a:ea typeface="微软雅黑" panose="020B0503020204020204" pitchFamily="34" charset="-122"/>
              </a:endParaRPr>
            </a:p>
          </p:txBody>
        </p:sp>
        <p:sp>
          <p:nvSpPr>
            <p:cNvPr id="67" name="AutoShape 53"/>
            <p:cNvSpPr>
              <a:spLocks noChangeArrowheads="1"/>
            </p:cNvSpPr>
            <p:nvPr/>
          </p:nvSpPr>
          <p:spPr bwMode="gray">
            <a:xfrm>
              <a:off x="1329" y="1795"/>
              <a:ext cx="499" cy="499"/>
            </a:xfrm>
            <a:prstGeom prst="diamond">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3</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8" name="Group 51"/>
          <p:cNvGrpSpPr/>
          <p:nvPr/>
        </p:nvGrpSpPr>
        <p:grpSpPr bwMode="auto">
          <a:xfrm>
            <a:off x="2243931" y="4652962"/>
            <a:ext cx="4672012" cy="792163"/>
            <a:chOff x="1329" y="1795"/>
            <a:chExt cx="2943" cy="499"/>
          </a:xfrm>
          <a:solidFill>
            <a:srgbClr val="02409A"/>
          </a:solidFill>
        </p:grpSpPr>
        <p:sp>
          <p:nvSpPr>
            <p:cNvPr id="69" name="AutoShape 52"/>
            <p:cNvSpPr>
              <a:spLocks noChangeArrowheads="1"/>
            </p:cNvSpPr>
            <p:nvPr/>
          </p:nvSpPr>
          <p:spPr bwMode="gray">
            <a:xfrm>
              <a:off x="1536" y="1840"/>
              <a:ext cx="2736" cy="409"/>
            </a:xfrm>
            <a:prstGeom prst="roundRect">
              <a:avLst>
                <a:gd name="adj" fmla="val 16667"/>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预期成果、进度安排</a:t>
              </a:r>
              <a:endParaRPr kumimoji="0" lang="zh-CN" altLang="en-US" sz="2400" b="1" dirty="0">
                <a:solidFill>
                  <a:schemeClr val="bg1">
                    <a:lumMod val="95000"/>
                  </a:schemeClr>
                </a:solidFill>
                <a:ea typeface="微软雅黑" panose="020B0503020204020204" pitchFamily="34" charset="-122"/>
              </a:endParaRPr>
            </a:p>
          </p:txBody>
        </p:sp>
        <p:sp>
          <p:nvSpPr>
            <p:cNvPr id="70" name="AutoShape 53"/>
            <p:cNvSpPr>
              <a:spLocks noChangeArrowheads="1"/>
            </p:cNvSpPr>
            <p:nvPr/>
          </p:nvSpPr>
          <p:spPr bwMode="gray">
            <a:xfrm>
              <a:off x="1329" y="1795"/>
              <a:ext cx="499" cy="499"/>
            </a:xfrm>
            <a:prstGeom prst="diamond">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4</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3" name="灯片编号占位符 2"/>
          <p:cNvSpPr>
            <a:spLocks noGrp="1"/>
          </p:cNvSpPr>
          <p:nvPr>
            <p:ph type="sldNum" sz="quarter" idx="12"/>
          </p:nvPr>
        </p:nvSpPr>
        <p:spPr/>
        <p:txBody>
          <a:bodyPr/>
          <a:lstStyle/>
          <a:p>
            <a:fld id="{94B6E62B-4DEC-4954-AD3A-658470571C9E}" type="slidenum">
              <a:rPr lang="zh-CN" altLang="en-US" smtClean="0"/>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6" name="TextBox 19"/>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3000" b="1">
                <a:solidFill>
                  <a:prstClr val="white"/>
                </a:solidFill>
                <a:latin typeface="微软雅黑" panose="020B0503020204020204" pitchFamily="34" charset="-122"/>
                <a:ea typeface="微软雅黑" panose="020B0503020204020204" pitchFamily="34" charset="-122"/>
                <a:cs typeface="Arial" panose="020B0604020202020204" pitchFamily="34" charset="0"/>
              </a:rPr>
              <a:t>预期成果</a:t>
            </a:r>
            <a:endPar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内容占位符 2"/>
          <p:cNvSpPr>
            <a:spLocks noGrp="1"/>
          </p:cNvSpPr>
          <p:nvPr>
            <p:ph idx="1"/>
          </p:nvPr>
        </p:nvSpPr>
        <p:spPr>
          <a:xfrm>
            <a:off x="576263" y="1156274"/>
            <a:ext cx="8229600" cy="5091113"/>
          </a:xfrm>
        </p:spPr>
        <p:txBody>
          <a:bodyPr>
            <a:normAutofit/>
          </a:bodyPr>
          <a:lstStyle/>
          <a:p>
            <a:pPr marL="0" indent="0">
              <a:lnSpc>
                <a:spcPct val="120000"/>
              </a:lnSpc>
              <a:buFont typeface="Arial" panose="020B0604020202020204" pitchFamily="34" charset="0"/>
              <a:buNone/>
            </a:pPr>
            <a:r>
              <a:rPr kumimoji="0" lang="zh-CN" sz="1800" b="1" dirty="0">
                <a:latin typeface="微软雅黑" panose="020B0503020204020204" pitchFamily="34" charset="-122"/>
                <a:ea typeface="微软雅黑" panose="020B0503020204020204" pitchFamily="34" charset="-122"/>
                <a:cs typeface="微软雅黑" panose="020B0503020204020204" pitchFamily="34" charset="-122"/>
              </a:rPr>
              <a:t>理论成果</a:t>
            </a:r>
            <a:endParaRPr lang="en-US" altLang="zh-CN" sz="1800" b="1" dirty="0">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20000"/>
              </a:lnSpc>
              <a:buFont typeface="+mj-lt"/>
              <a:buAutoNum type="arabicPeriod"/>
            </a:pPr>
            <a:r>
              <a:rPr lang="zh-CN" altLang="en-US" sz="1600" dirty="0">
                <a:latin typeface="微软雅黑" panose="020B0503020204020204" pitchFamily="34" charset="-122"/>
                <a:ea typeface="微软雅黑" panose="020B0503020204020204" pitchFamily="34" charset="-122"/>
              </a:rPr>
              <a:t>面向</a:t>
            </a:r>
            <a:r>
              <a:rPr lang="en-US" altLang="zh-CN" sz="1600" dirty="0">
                <a:latin typeface="微软雅黑" panose="020B0503020204020204" pitchFamily="34" charset="-122"/>
                <a:ea typeface="微软雅黑" panose="020B0503020204020204" pitchFamily="34" charset="-122"/>
              </a:rPr>
              <a:t>Delta</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Lake</a:t>
            </a:r>
            <a:r>
              <a:rPr lang="zh-CN" altLang="en-US" sz="1600" dirty="0">
                <a:latin typeface="微软雅黑" panose="020B0503020204020204" pitchFamily="34" charset="-122"/>
                <a:ea typeface="微软雅黑" panose="020B0503020204020204" pitchFamily="34" charset="-122"/>
              </a:rPr>
              <a:t>的元数据管理系统</a:t>
            </a:r>
            <a:endParaRPr lang="en-US" altLang="zh-CN" sz="1600" dirty="0">
              <a:latin typeface="微软雅黑" panose="020B0503020204020204" pitchFamily="34" charset="-122"/>
              <a:ea typeface="微软雅黑" panose="020B0503020204020204" pitchFamily="34" charset="-122"/>
            </a:endParaRPr>
          </a:p>
          <a:p>
            <a:pPr marL="800100" lvl="1" indent="-342900">
              <a:lnSpc>
                <a:spcPct val="120000"/>
              </a:lnSpc>
              <a:buFont typeface="+mj-lt"/>
              <a:buAutoNum type="arabicPeriod"/>
            </a:pPr>
            <a:r>
              <a:rPr lang="zh-CN" altLang="zh-CN" sz="1600" dirty="0">
                <a:latin typeface="微软雅黑" panose="020B0503020204020204" pitchFamily="34" charset="-122"/>
                <a:ea typeface="微软雅黑" panose="020B0503020204020204" pitchFamily="34" charset="-122"/>
              </a:rPr>
              <a:t>基于</a:t>
            </a:r>
            <a:r>
              <a:rPr lang="zh-CN" altLang="en-US" sz="1600" dirty="0">
                <a:latin typeface="微软雅黑" panose="020B0503020204020204" pitchFamily="34" charset="-122"/>
                <a:ea typeface="微软雅黑" panose="020B0503020204020204" pitchFamily="34" charset="-122"/>
              </a:rPr>
              <a:t>元数据的数据湖访问控制机制</a:t>
            </a:r>
            <a:endParaRPr lang="en-US" altLang="zh-CN" sz="1600" dirty="0">
              <a:latin typeface="微软雅黑" panose="020B0503020204020204" pitchFamily="34" charset="-122"/>
              <a:ea typeface="微软雅黑" panose="020B0503020204020204" pitchFamily="34" charset="-122"/>
            </a:endParaRPr>
          </a:p>
          <a:p>
            <a:pPr marL="0" indent="0">
              <a:lnSpc>
                <a:spcPct val="120000"/>
              </a:lnSpc>
              <a:buFont typeface="Arial" panose="020B0604020202020204" pitchFamily="34" charset="0"/>
              <a:buNone/>
            </a:pPr>
            <a:r>
              <a:rPr kumimoji="0" lang="zh-CN" sz="1800" b="1" dirty="0">
                <a:latin typeface="微软雅黑" panose="020B0503020204020204" pitchFamily="34" charset="-122"/>
                <a:ea typeface="微软雅黑" panose="020B0503020204020204" pitchFamily="34" charset="-122"/>
                <a:cs typeface="微软雅黑" panose="020B0503020204020204" pitchFamily="34" charset="-122"/>
              </a:rPr>
              <a:t>系统成果</a:t>
            </a:r>
            <a:endParaRPr kumimoji="0" lang="en-US" altLang="zh-CN" sz="1800"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20000"/>
              </a:lnSpc>
              <a:buFont typeface="Arial" panose="020B0604020202020204" pitchFamily="34" charset="0"/>
              <a:buNone/>
            </a:pPr>
            <a:r>
              <a:rPr kumimoji="0" lang="en-US" altLang="zh-CN" sz="1600" dirty="0">
                <a:latin typeface="微软雅黑" panose="020B0503020204020204" pitchFamily="34" charset="-122"/>
                <a:ea typeface="微软雅黑" panose="020B0503020204020204" pitchFamily="34" charset="-122"/>
                <a:cs typeface="微软雅黑" panose="020B0503020204020204" pitchFamily="34" charset="-122"/>
              </a:rPr>
              <a:t>        </a:t>
            </a:r>
            <a:r>
              <a:rPr kumimoji="0" lang="zh-CN" sz="1600" dirty="0">
                <a:latin typeface="微软雅黑" panose="020B0503020204020204" pitchFamily="34" charset="-122"/>
                <a:ea typeface="微软雅黑" panose="020B0503020204020204" pitchFamily="34" charset="-122"/>
                <a:cs typeface="微软雅黑" panose="020B0503020204020204" pitchFamily="34" charset="-122"/>
              </a:rPr>
              <a:t>本硕士论文将根据</a:t>
            </a:r>
            <a:endParaRPr kumimoji="0"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20000"/>
              </a:lnSpc>
              <a:buFont typeface="+mj-lt"/>
              <a:buAutoNum type="arabicPeriod"/>
            </a:pPr>
            <a:r>
              <a:rPr lang="zh-CN" altLang="en-US" sz="1600" dirty="0">
                <a:latin typeface="微软雅黑" panose="020B0503020204020204" pitchFamily="34" charset="-122"/>
                <a:ea typeface="微软雅黑" panose="020B0503020204020204" pitchFamily="34" charset="-122"/>
              </a:rPr>
              <a:t>面向</a:t>
            </a:r>
            <a:r>
              <a:rPr lang="en-US" altLang="zh-CN" sz="1600" dirty="0">
                <a:latin typeface="微软雅黑" panose="020B0503020204020204" pitchFamily="34" charset="-122"/>
                <a:ea typeface="微软雅黑" panose="020B0503020204020204" pitchFamily="34" charset="-122"/>
              </a:rPr>
              <a:t>Delta Lake</a:t>
            </a:r>
            <a:r>
              <a:rPr lang="zh-CN" altLang="en-US" sz="1600" dirty="0">
                <a:latin typeface="微软雅黑" panose="020B0503020204020204" pitchFamily="34" charset="-122"/>
                <a:ea typeface="微软雅黑" panose="020B0503020204020204" pitchFamily="34" charset="-122"/>
              </a:rPr>
              <a:t>的元数据管理系统</a:t>
            </a:r>
            <a:endParaRPr lang="en-US" altLang="zh-CN" sz="1600" dirty="0">
              <a:latin typeface="微软雅黑" panose="020B0503020204020204" pitchFamily="34" charset="-122"/>
              <a:ea typeface="微软雅黑" panose="020B0503020204020204" pitchFamily="34" charset="-122"/>
            </a:endParaRPr>
          </a:p>
          <a:p>
            <a:pPr marL="800100" lvl="1" indent="-342900">
              <a:lnSpc>
                <a:spcPct val="120000"/>
              </a:lnSpc>
              <a:buFont typeface="+mj-lt"/>
              <a:buAutoNum type="arabicPeriod"/>
            </a:pPr>
            <a:r>
              <a:rPr lang="zh-CN" altLang="zh-CN" sz="1600" dirty="0">
                <a:latin typeface="微软雅黑" panose="020B0503020204020204" pitchFamily="34" charset="-122"/>
                <a:ea typeface="微软雅黑" panose="020B0503020204020204" pitchFamily="34" charset="-122"/>
              </a:rPr>
              <a:t>基于</a:t>
            </a:r>
            <a:r>
              <a:rPr lang="zh-CN" altLang="en-US" sz="1600" dirty="0">
                <a:latin typeface="微软雅黑" panose="020B0503020204020204" pitchFamily="34" charset="-122"/>
                <a:ea typeface="微软雅黑" panose="020B0503020204020204" pitchFamily="34" charset="-122"/>
              </a:rPr>
              <a:t>元数据的数据湖访问控制机制</a:t>
            </a:r>
            <a:endParaRPr lang="en-US" altLang="zh-CN" sz="1600" dirty="0">
              <a:latin typeface="微软雅黑" panose="020B0503020204020204" pitchFamily="34" charset="-122"/>
              <a:ea typeface="微软雅黑" panose="020B0503020204020204" pitchFamily="34" charset="-122"/>
            </a:endParaRPr>
          </a:p>
          <a:p>
            <a:pPr marL="0" indent="0">
              <a:lnSpc>
                <a:spcPct val="120000"/>
              </a:lnSpc>
              <a:buNone/>
            </a:pPr>
            <a:r>
              <a:rPr kumimoji="0" lang="en-US" altLang="zh-CN" sz="1600" dirty="0">
                <a:latin typeface="微软雅黑" panose="020B0503020204020204" pitchFamily="34" charset="-122"/>
                <a:ea typeface="微软雅黑" panose="020B0503020204020204" pitchFamily="34" charset="-122"/>
                <a:cs typeface="微软雅黑" panose="020B0503020204020204" pitchFamily="34" charset="-122"/>
              </a:rPr>
              <a:t>        </a:t>
            </a:r>
            <a:r>
              <a:rPr kumimoji="0" lang="zh-CN" sz="1600" dirty="0">
                <a:latin typeface="微软雅黑" panose="020B0503020204020204" pitchFamily="34" charset="-122"/>
                <a:ea typeface="微软雅黑" panose="020B0503020204020204" pitchFamily="34" charset="-122"/>
                <a:cs typeface="微软雅黑" panose="020B0503020204020204" pitchFamily="34" charset="-122"/>
              </a:rPr>
              <a:t>设计并实现</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面向</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Delta</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Lake</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的数据湖访问控制系统</a:t>
            </a:r>
            <a:r>
              <a:rPr kumimoji="0" lang="zh-CN" sz="1600" dirty="0">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en-US" sz="1600" dirty="0">
                <a:latin typeface="微软雅黑" panose="020B0503020204020204" pitchFamily="34" charset="-122"/>
                <a:ea typeface="微软雅黑" panose="020B0503020204020204" pitchFamily="34" charset="-122"/>
                <a:cs typeface="微软雅黑" panose="020B0503020204020204" pitchFamily="34" charset="-122"/>
              </a:rPr>
              <a:t>以验证理论成果</a:t>
            </a:r>
            <a:endParaRPr kumimoji="0" lang="en-US"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20000"/>
              </a:lnSpc>
              <a:buFont typeface="Arial" panose="020B0604020202020204" pitchFamily="34" charset="0"/>
              <a:buNone/>
            </a:pPr>
            <a:r>
              <a:rPr lang="zh-CN" altLang="en-US" sz="1800" b="1" dirty="0">
                <a:latin typeface="微软雅黑" panose="020B0503020204020204" pitchFamily="34" charset="-122"/>
                <a:ea typeface="微软雅黑" panose="020B0503020204020204" pitchFamily="34" charset="-122"/>
                <a:cs typeface="微软雅黑" panose="020B0503020204020204" pitchFamily="34" charset="-122"/>
              </a:rPr>
              <a:t>预期成果</a:t>
            </a:r>
            <a:endParaRPr kumimoji="0" lang="en-US" altLang="zh-CN" sz="1800" b="1" dirty="0">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20000"/>
              </a:lnSpc>
              <a:buFont typeface="+mj-lt"/>
              <a:buAutoNum type="arabicPeriod"/>
            </a:pPr>
            <a:r>
              <a:rPr kumimoji="0" lang="zh-CN" sz="1600" dirty="0">
                <a:latin typeface="微软雅黑" panose="020B0503020204020204" pitchFamily="34" charset="-122"/>
                <a:ea typeface="微软雅黑" panose="020B0503020204020204" pitchFamily="34" charset="-122"/>
                <a:cs typeface="微软雅黑" panose="020B0503020204020204" pitchFamily="34" charset="-122"/>
              </a:rPr>
              <a:t>在国内外核心期刊</a:t>
            </a:r>
            <a:r>
              <a:rPr kumimoji="0" lang="zh-CN" altLang="en-US" sz="1600" dirty="0">
                <a:latin typeface="微软雅黑" panose="020B0503020204020204" pitchFamily="34" charset="-122"/>
                <a:ea typeface="微软雅黑" panose="020B0503020204020204" pitchFamily="34" charset="-122"/>
                <a:cs typeface="微软雅黑" panose="020B0503020204020204" pitchFamily="34" charset="-122"/>
              </a:rPr>
              <a:t>或</a:t>
            </a:r>
            <a:r>
              <a:rPr kumimoji="0" lang="zh-CN" sz="1600" dirty="0">
                <a:latin typeface="微软雅黑" panose="020B0503020204020204" pitchFamily="34" charset="-122"/>
                <a:ea typeface="微软雅黑" panose="020B0503020204020204" pitchFamily="34" charset="-122"/>
                <a:cs typeface="微软雅黑" panose="020B0503020204020204" pitchFamily="34" charset="-122"/>
              </a:rPr>
              <a:t>学术会议上发表论文</a:t>
            </a:r>
            <a:r>
              <a:rPr kumimoji="0" lang="en-US" altLang="zh-CN" sz="1600" dirty="0">
                <a:latin typeface="微软雅黑" panose="020B0503020204020204" pitchFamily="34" charset="-122"/>
                <a:ea typeface="微软雅黑" panose="020B0503020204020204" pitchFamily="34" charset="-122"/>
                <a:cs typeface="微软雅黑" panose="020B0503020204020204" pitchFamily="34" charset="-122"/>
              </a:rPr>
              <a:t>1-2</a:t>
            </a:r>
            <a:r>
              <a:rPr kumimoji="0" lang="zh-CN" sz="1600" dirty="0">
                <a:latin typeface="微软雅黑" panose="020B0503020204020204" pitchFamily="34" charset="-122"/>
                <a:ea typeface="微软雅黑" panose="020B0503020204020204" pitchFamily="34" charset="-122"/>
                <a:cs typeface="微软雅黑" panose="020B0503020204020204" pitchFamily="34" charset="-122"/>
              </a:rPr>
              <a:t>篇</a:t>
            </a:r>
            <a:endParaRPr kumimoji="0"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20000"/>
              </a:lnSpc>
              <a:buFont typeface="+mj-lt"/>
              <a:buAutoNum type="arabicPeriod"/>
            </a:pPr>
            <a:r>
              <a:rPr lang="zh-CN" altLang="en-US" sz="1600" dirty="0">
                <a:latin typeface="微软雅黑" panose="020B0503020204020204" pitchFamily="34" charset="-122"/>
                <a:ea typeface="微软雅黑" panose="020B0503020204020204" pitchFamily="34" charset="-122"/>
              </a:rPr>
              <a:t>面向</a:t>
            </a:r>
            <a:r>
              <a:rPr lang="en-US" altLang="zh-CN" sz="1600" dirty="0">
                <a:latin typeface="微软雅黑" panose="020B0503020204020204" pitchFamily="34" charset="-122"/>
                <a:ea typeface="微软雅黑" panose="020B0503020204020204" pitchFamily="34" charset="-122"/>
              </a:rPr>
              <a:t>Delta Lake</a:t>
            </a:r>
            <a:r>
              <a:rPr lang="zh-CN" altLang="en-US" sz="1600" dirty="0">
                <a:latin typeface="微软雅黑" panose="020B0503020204020204" pitchFamily="34" charset="-122"/>
                <a:ea typeface="微软雅黑" panose="020B0503020204020204" pitchFamily="34" charset="-122"/>
              </a:rPr>
              <a:t>的数据湖访问控制系统 </a:t>
            </a:r>
            <a:endParaRPr kumimoji="0"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灯片编号占位符 2"/>
          <p:cNvSpPr>
            <a:spLocks noGrp="1"/>
          </p:cNvSpPr>
          <p:nvPr>
            <p:ph type="sldNum" sz="quarter" idx="12"/>
          </p:nvPr>
        </p:nvSpPr>
        <p:spPr/>
        <p:txBody>
          <a:bodyPr/>
          <a:lstStyle/>
          <a:p>
            <a:fld id="{94B6E62B-4DEC-4954-AD3A-658470571C9E}" type="slidenum">
              <a:rPr lang="zh-CN" altLang="en-US" smtClean="0"/>
            </a:fld>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6" name="TextBox 19"/>
          <p:cNvSpPr txBox="1">
            <a:spLocks noChangeArrowheads="1"/>
          </p:cNvSpPr>
          <p:nvPr/>
        </p:nvSpPr>
        <p:spPr bwMode="auto">
          <a:xfrm>
            <a:off x="622300" y="142874"/>
            <a:ext cx="8342188"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3200" b="1">
                <a:solidFill>
                  <a:prstClr val="white"/>
                </a:solidFill>
                <a:latin typeface="黑体" panose="02010609060101010101" pitchFamily="49" charset="-122"/>
                <a:ea typeface="黑体" panose="02010609060101010101" pitchFamily="49" charset="-122"/>
                <a:cs typeface="Arial" panose="020B0604020202020204" pitchFamily="34" charset="0"/>
              </a:rPr>
              <a:t>进度安排</a:t>
            </a:r>
            <a:endParaRPr lang="zh-CN" altLang="en-US" sz="3200" b="1" dirty="0">
              <a:solidFill>
                <a:prstClr val="white"/>
              </a:solidFill>
              <a:latin typeface="黑体" panose="02010609060101010101" pitchFamily="49" charset="-122"/>
              <a:ea typeface="黑体" panose="02010609060101010101" pitchFamily="49" charset="-122"/>
              <a:cs typeface="Arial" panose="020B0604020202020204" pitchFamily="34" charset="0"/>
            </a:endParaRPr>
          </a:p>
        </p:txBody>
      </p:sp>
      <p:sp>
        <p:nvSpPr>
          <p:cNvPr id="7" name="内容占位符 2"/>
          <p:cNvSpPr>
            <a:spLocks noGrp="1"/>
          </p:cNvSpPr>
          <p:nvPr>
            <p:ph idx="1"/>
          </p:nvPr>
        </p:nvSpPr>
        <p:spPr>
          <a:xfrm>
            <a:off x="1124527" y="1633934"/>
            <a:ext cx="6894945" cy="3590132"/>
          </a:xfrm>
        </p:spPr>
        <p:txBody>
          <a:bodyPr>
            <a:normAutofit/>
          </a:bodyPr>
          <a:lstStyle/>
          <a:p>
            <a:pPr marL="0" indent="0">
              <a:lnSpc>
                <a:spcPct val="200000"/>
              </a:lnSpc>
              <a:buFont typeface="Arial" panose="020B0604020202020204" pitchFamily="34" charset="0"/>
              <a:buNone/>
            </a:pPr>
            <a:r>
              <a:rPr kumimoji="0" lang="en-US" altLang="zh-CN" sz="2000" dirty="0">
                <a:latin typeface="微软雅黑" panose="020B0503020204020204" pitchFamily="34" charset="-122"/>
                <a:ea typeface="微软雅黑" panose="020B0503020204020204" pitchFamily="34" charset="-122"/>
                <a:cs typeface="微软雅黑" panose="020B0503020204020204" pitchFamily="34" charset="-122"/>
              </a:rPr>
              <a:t>2020</a:t>
            </a:r>
            <a:r>
              <a:rPr kumimoji="0" lang="zh-CN" sz="2000" dirty="0">
                <a:latin typeface="微软雅黑" panose="020B0503020204020204" pitchFamily="34" charset="-122"/>
                <a:ea typeface="微软雅黑" panose="020B0503020204020204" pitchFamily="34" charset="-122"/>
                <a:cs typeface="微软雅黑" panose="020B0503020204020204" pitchFamily="34" charset="-122"/>
              </a:rPr>
              <a:t>年</a:t>
            </a:r>
            <a:r>
              <a:rPr kumimoji="0" lang="en-US" altLang="zh-CN" sz="2000" dirty="0">
                <a:latin typeface="微软雅黑" panose="020B0503020204020204" pitchFamily="34" charset="-122"/>
                <a:ea typeface="微软雅黑" panose="020B0503020204020204" pitchFamily="34" charset="-122"/>
                <a:cs typeface="微软雅黑" panose="020B0503020204020204" pitchFamily="34" charset="-122"/>
              </a:rPr>
              <a:t>09</a:t>
            </a:r>
            <a:r>
              <a:rPr kumimoji="0" lang="zh-CN" sz="2000" dirty="0">
                <a:latin typeface="微软雅黑" panose="020B0503020204020204" pitchFamily="34" charset="-122"/>
                <a:ea typeface="微软雅黑" panose="020B0503020204020204" pitchFamily="34" charset="-122"/>
                <a:cs typeface="微软雅黑" panose="020B0503020204020204" pitchFamily="34" charset="-122"/>
              </a:rPr>
              <a:t>月—</a:t>
            </a:r>
            <a:r>
              <a:rPr kumimoji="0" lang="en-US" altLang="zh-CN" sz="2000" dirty="0">
                <a:latin typeface="微软雅黑" panose="020B0503020204020204" pitchFamily="34" charset="-122"/>
                <a:ea typeface="微软雅黑" panose="020B0503020204020204" pitchFamily="34" charset="-122"/>
                <a:cs typeface="微软雅黑" panose="020B0503020204020204" pitchFamily="34" charset="-122"/>
              </a:rPr>
              <a:t> 12</a:t>
            </a:r>
            <a:r>
              <a:rPr kumimoji="0" lang="zh-CN" sz="2000" dirty="0">
                <a:latin typeface="微软雅黑" panose="020B0503020204020204" pitchFamily="34" charset="-122"/>
                <a:ea typeface="微软雅黑" panose="020B0503020204020204" pitchFamily="34" charset="-122"/>
                <a:cs typeface="微软雅黑" panose="020B0503020204020204" pitchFamily="34" charset="-122"/>
              </a:rPr>
              <a:t>月进行相关理论学习；</a:t>
            </a:r>
            <a:endParaRPr kumimoji="0"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200000"/>
              </a:lnSpc>
              <a:buFont typeface="Arial" panose="020B0604020202020204" pitchFamily="34" charset="0"/>
              <a:buNone/>
            </a:pPr>
            <a:r>
              <a:rPr kumimoji="0" lang="en-US" altLang="zh-CN" sz="2000" dirty="0">
                <a:latin typeface="微软雅黑" panose="020B0503020204020204" pitchFamily="34" charset="-122"/>
                <a:ea typeface="微软雅黑" panose="020B0503020204020204" pitchFamily="34" charset="-122"/>
                <a:cs typeface="微软雅黑" panose="020B0503020204020204" pitchFamily="34" charset="-122"/>
              </a:rPr>
              <a:t>2021</a:t>
            </a:r>
            <a:r>
              <a:rPr kumimoji="0" lang="zh-CN" sz="2000" dirty="0">
                <a:latin typeface="微软雅黑" panose="020B0503020204020204" pitchFamily="34" charset="-122"/>
                <a:ea typeface="微软雅黑" panose="020B0503020204020204" pitchFamily="34" charset="-122"/>
                <a:cs typeface="微软雅黑" panose="020B0503020204020204" pitchFamily="34" charset="-122"/>
              </a:rPr>
              <a:t>年</a:t>
            </a:r>
            <a:r>
              <a:rPr kumimoji="0" lang="en-US" altLang="zh-CN" sz="2000" dirty="0">
                <a:latin typeface="微软雅黑" panose="020B0503020204020204" pitchFamily="34" charset="-122"/>
                <a:ea typeface="微软雅黑" panose="020B0503020204020204" pitchFamily="34" charset="-122"/>
                <a:cs typeface="微软雅黑" panose="020B0503020204020204" pitchFamily="34" charset="-122"/>
              </a:rPr>
              <a:t>01</a:t>
            </a:r>
            <a:r>
              <a:rPr kumimoji="0" lang="zh-CN" sz="2000" dirty="0">
                <a:latin typeface="微软雅黑" panose="020B0503020204020204" pitchFamily="34" charset="-122"/>
                <a:ea typeface="微软雅黑" panose="020B0503020204020204" pitchFamily="34" charset="-122"/>
                <a:cs typeface="微软雅黑" panose="020B0503020204020204" pitchFamily="34" charset="-122"/>
              </a:rPr>
              <a:t>月—</a:t>
            </a:r>
            <a:r>
              <a:rPr kumimoji="0" lang="en-US" altLang="zh-CN" sz="2000" dirty="0">
                <a:latin typeface="微软雅黑" panose="020B0503020204020204" pitchFamily="34" charset="-122"/>
                <a:ea typeface="微软雅黑" panose="020B0503020204020204" pitchFamily="34" charset="-122"/>
                <a:cs typeface="微软雅黑" panose="020B0503020204020204" pitchFamily="34" charset="-122"/>
              </a:rPr>
              <a:t> 05</a:t>
            </a:r>
            <a:r>
              <a:rPr kumimoji="0" lang="zh-CN" sz="2000" dirty="0">
                <a:latin typeface="微软雅黑" panose="020B0503020204020204" pitchFamily="34" charset="-122"/>
                <a:ea typeface="微软雅黑" panose="020B0503020204020204" pitchFamily="34" charset="-122"/>
                <a:cs typeface="微软雅黑" panose="020B0503020204020204" pitchFamily="34" charset="-122"/>
              </a:rPr>
              <a:t>月阅读文献，完成理论分析和方案设计；</a:t>
            </a:r>
            <a:endParaRPr kumimoji="0"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200000"/>
              </a:lnSpc>
              <a:buFont typeface="Arial" panose="020B0604020202020204" pitchFamily="34" charset="0"/>
              <a:buNone/>
            </a:pPr>
            <a:r>
              <a:rPr kumimoji="0" lang="en-US" altLang="zh-CN" sz="2000" dirty="0">
                <a:latin typeface="微软雅黑" panose="020B0503020204020204" pitchFamily="34" charset="-122"/>
                <a:ea typeface="微软雅黑" panose="020B0503020204020204" pitchFamily="34" charset="-122"/>
                <a:cs typeface="微软雅黑" panose="020B0503020204020204" pitchFamily="34" charset="-122"/>
              </a:rPr>
              <a:t>2021</a:t>
            </a:r>
            <a:r>
              <a:rPr kumimoji="0" lang="zh-CN" sz="2000" dirty="0">
                <a:latin typeface="微软雅黑" panose="020B0503020204020204" pitchFamily="34" charset="-122"/>
                <a:ea typeface="微软雅黑" panose="020B0503020204020204" pitchFamily="34" charset="-122"/>
                <a:cs typeface="微软雅黑" panose="020B0503020204020204" pitchFamily="34" charset="-122"/>
              </a:rPr>
              <a:t>年</a:t>
            </a:r>
            <a:r>
              <a:rPr kumimoji="0" lang="en-US" altLang="zh-CN" sz="2000" dirty="0">
                <a:latin typeface="微软雅黑" panose="020B0503020204020204" pitchFamily="34" charset="-122"/>
                <a:ea typeface="微软雅黑" panose="020B0503020204020204" pitchFamily="34" charset="-122"/>
                <a:cs typeface="微软雅黑" panose="020B0503020204020204" pitchFamily="34" charset="-122"/>
              </a:rPr>
              <a:t>06</a:t>
            </a:r>
            <a:r>
              <a:rPr kumimoji="0" lang="zh-CN" sz="2000" dirty="0">
                <a:latin typeface="微软雅黑" panose="020B0503020204020204" pitchFamily="34" charset="-122"/>
                <a:ea typeface="微软雅黑" panose="020B0503020204020204" pitchFamily="34" charset="-122"/>
                <a:cs typeface="微软雅黑" panose="020B0503020204020204" pitchFamily="34" charset="-122"/>
              </a:rPr>
              <a:t>月—</a:t>
            </a:r>
            <a:r>
              <a:rPr kumimoji="0" lang="en-US" altLang="zh-CN" sz="2000" dirty="0">
                <a:latin typeface="微软雅黑" panose="020B0503020204020204" pitchFamily="34" charset="-122"/>
                <a:ea typeface="微软雅黑" panose="020B0503020204020204" pitchFamily="34" charset="-122"/>
                <a:cs typeface="微软雅黑" panose="020B0503020204020204" pitchFamily="34" charset="-122"/>
              </a:rPr>
              <a:t> 12</a:t>
            </a:r>
            <a:r>
              <a:rPr kumimoji="0" lang="zh-CN" sz="2000" dirty="0">
                <a:latin typeface="微软雅黑" panose="020B0503020204020204" pitchFamily="34" charset="-122"/>
                <a:ea typeface="微软雅黑" panose="020B0503020204020204" pitchFamily="34" charset="-122"/>
                <a:cs typeface="微软雅黑" panose="020B0503020204020204" pitchFamily="34" charset="-122"/>
              </a:rPr>
              <a:t>月完善理论方案，进行系统开发与测试；</a:t>
            </a:r>
            <a:endParaRPr kumimoji="0"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200000"/>
              </a:lnSpc>
              <a:buFont typeface="Arial" panose="020B0604020202020204" pitchFamily="34" charset="0"/>
              <a:buNone/>
            </a:pPr>
            <a:r>
              <a:rPr kumimoji="0" lang="en-US" altLang="zh-CN" sz="2000" dirty="0">
                <a:latin typeface="微软雅黑" panose="020B0503020204020204" pitchFamily="34" charset="-122"/>
                <a:ea typeface="微软雅黑" panose="020B0503020204020204" pitchFamily="34" charset="-122"/>
                <a:cs typeface="微软雅黑" panose="020B0503020204020204" pitchFamily="34" charset="-122"/>
              </a:rPr>
              <a:t>2022</a:t>
            </a:r>
            <a:r>
              <a:rPr kumimoji="0" lang="zh-CN" sz="2000" dirty="0">
                <a:latin typeface="微软雅黑" panose="020B0503020204020204" pitchFamily="34" charset="-122"/>
                <a:ea typeface="微软雅黑" panose="020B0503020204020204" pitchFamily="34" charset="-122"/>
                <a:cs typeface="微软雅黑" panose="020B0503020204020204" pitchFamily="34" charset="-122"/>
              </a:rPr>
              <a:t>年</a:t>
            </a:r>
            <a:r>
              <a:rPr kumimoji="0" lang="en-US" altLang="zh-CN" sz="2000" dirty="0">
                <a:latin typeface="微软雅黑" panose="020B0503020204020204" pitchFamily="34" charset="-122"/>
                <a:ea typeface="微软雅黑" panose="020B0503020204020204" pitchFamily="34" charset="-122"/>
                <a:cs typeface="微软雅黑" panose="020B0503020204020204" pitchFamily="34" charset="-122"/>
              </a:rPr>
              <a:t>01</a:t>
            </a:r>
            <a:r>
              <a:rPr kumimoji="0" lang="zh-CN" sz="2000" dirty="0">
                <a:latin typeface="微软雅黑" panose="020B0503020204020204" pitchFamily="34" charset="-122"/>
                <a:ea typeface="微软雅黑" panose="020B0503020204020204" pitchFamily="34" charset="-122"/>
                <a:cs typeface="微软雅黑" panose="020B0503020204020204" pitchFamily="34" charset="-122"/>
              </a:rPr>
              <a:t>月—</a:t>
            </a:r>
            <a:r>
              <a:rPr kumimoji="0" lang="en-US" altLang="zh-CN" sz="2000" dirty="0">
                <a:latin typeface="微软雅黑" panose="020B0503020204020204" pitchFamily="34" charset="-122"/>
                <a:ea typeface="微软雅黑" panose="020B0503020204020204" pitchFamily="34" charset="-122"/>
                <a:cs typeface="微软雅黑" panose="020B0503020204020204" pitchFamily="34" charset="-122"/>
              </a:rPr>
              <a:t> 04</a:t>
            </a:r>
            <a:r>
              <a:rPr kumimoji="0" lang="zh-CN" sz="2000" dirty="0">
                <a:latin typeface="微软雅黑" panose="020B0503020204020204" pitchFamily="34" charset="-122"/>
                <a:ea typeface="微软雅黑" panose="020B0503020204020204" pitchFamily="34" charset="-122"/>
                <a:cs typeface="微软雅黑" panose="020B0503020204020204" pitchFamily="34" charset="-122"/>
              </a:rPr>
              <a:t>月</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撰写</a:t>
            </a:r>
            <a:r>
              <a:rPr kumimoji="0" lang="zh-CN" sz="2000" dirty="0">
                <a:latin typeface="微软雅黑" panose="020B0503020204020204" pitchFamily="34" charset="-122"/>
                <a:ea typeface="微软雅黑" panose="020B0503020204020204" pitchFamily="34" charset="-122"/>
                <a:cs typeface="微软雅黑" panose="020B0503020204020204" pitchFamily="34" charset="-122"/>
              </a:rPr>
              <a:t>毕业论文；</a:t>
            </a:r>
            <a:endParaRPr kumimoji="0"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200000"/>
              </a:lnSpc>
              <a:buFont typeface="Arial" panose="020B0604020202020204" pitchFamily="34" charset="0"/>
              <a:buNone/>
            </a:pPr>
            <a:r>
              <a:rPr kumimoji="0" lang="en-US" altLang="zh-CN" sz="2000" dirty="0">
                <a:latin typeface="微软雅黑" panose="020B0503020204020204" pitchFamily="34" charset="-122"/>
                <a:ea typeface="微软雅黑" panose="020B0503020204020204" pitchFamily="34" charset="-122"/>
                <a:cs typeface="微软雅黑" panose="020B0503020204020204" pitchFamily="34" charset="-122"/>
              </a:rPr>
              <a:t>2022</a:t>
            </a:r>
            <a:r>
              <a:rPr kumimoji="0" lang="zh-CN" sz="2000" dirty="0">
                <a:latin typeface="微软雅黑" panose="020B0503020204020204" pitchFamily="34" charset="-122"/>
                <a:ea typeface="微软雅黑" panose="020B0503020204020204" pitchFamily="34" charset="-122"/>
                <a:cs typeface="微软雅黑" panose="020B0503020204020204" pitchFamily="34" charset="-122"/>
              </a:rPr>
              <a:t>年</a:t>
            </a:r>
            <a:r>
              <a:rPr kumimoji="0" lang="en-US" altLang="zh-CN" sz="2000" dirty="0">
                <a:latin typeface="微软雅黑" panose="020B0503020204020204" pitchFamily="34" charset="-122"/>
                <a:ea typeface="微软雅黑" panose="020B0503020204020204" pitchFamily="34" charset="-122"/>
                <a:cs typeface="微软雅黑" panose="020B0503020204020204" pitchFamily="34" charset="-122"/>
              </a:rPr>
              <a:t>04</a:t>
            </a:r>
            <a:r>
              <a:rPr kumimoji="0" lang="zh-CN" sz="2000" dirty="0">
                <a:latin typeface="微软雅黑" panose="020B0503020204020204" pitchFamily="34" charset="-122"/>
                <a:ea typeface="微软雅黑" panose="020B0503020204020204" pitchFamily="34" charset="-122"/>
                <a:cs typeface="微软雅黑" panose="020B0503020204020204" pitchFamily="34" charset="-122"/>
              </a:rPr>
              <a:t>月—</a:t>
            </a:r>
            <a:r>
              <a:rPr kumimoji="0" lang="en-US" altLang="zh-CN" sz="2000" dirty="0">
                <a:latin typeface="微软雅黑" panose="020B0503020204020204" pitchFamily="34" charset="-122"/>
                <a:ea typeface="微软雅黑" panose="020B0503020204020204" pitchFamily="34" charset="-122"/>
                <a:cs typeface="微软雅黑" panose="020B0503020204020204" pitchFamily="34" charset="-122"/>
              </a:rPr>
              <a:t> 06</a:t>
            </a:r>
            <a:r>
              <a:rPr kumimoji="0" lang="zh-CN" sz="2000" dirty="0">
                <a:latin typeface="微软雅黑" panose="020B0503020204020204" pitchFamily="34" charset="-122"/>
                <a:ea typeface="微软雅黑" panose="020B0503020204020204" pitchFamily="34" charset="-122"/>
                <a:cs typeface="微软雅黑" panose="020B0503020204020204" pitchFamily="34" charset="-122"/>
              </a:rPr>
              <a:t>月准备答辩。</a:t>
            </a:r>
            <a:r>
              <a:rPr kumimoji="0" lang="en-US" altLang="zh-CN" sz="2000" dirty="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灯片编号占位符 2"/>
          <p:cNvSpPr>
            <a:spLocks noGrp="1"/>
          </p:cNvSpPr>
          <p:nvPr>
            <p:ph type="sldNum" sz="quarter" idx="12"/>
          </p:nvPr>
        </p:nvSpPr>
        <p:spPr/>
        <p:txBody>
          <a:bodyPr/>
          <a:lstStyle/>
          <a:p>
            <a:fld id="{94B6E62B-4DEC-4954-AD3A-658470571C9E}" type="slidenum">
              <a:rPr lang="zh-CN" altLang="en-US" smtClean="0"/>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6" name="TextBox 19"/>
          <p:cNvSpPr txBox="1">
            <a:spLocks noChangeArrowheads="1"/>
          </p:cNvSpPr>
          <p:nvPr/>
        </p:nvSpPr>
        <p:spPr bwMode="auto">
          <a:xfrm>
            <a:off x="622300" y="142874"/>
            <a:ext cx="8342188"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3200" b="1" dirty="0">
                <a:solidFill>
                  <a:prstClr val="white"/>
                </a:solidFill>
                <a:latin typeface="黑体" panose="02010609060101010101" pitchFamily="49" charset="-122"/>
                <a:ea typeface="黑体" panose="02010609060101010101" pitchFamily="49" charset="-122"/>
                <a:cs typeface="Arial" panose="020B0604020202020204" pitchFamily="34" charset="0"/>
              </a:rPr>
              <a:t>参考文献</a:t>
            </a:r>
            <a:endParaRPr lang="zh-CN" altLang="en-US" sz="3200" b="1" dirty="0">
              <a:solidFill>
                <a:prstClr val="white"/>
              </a:solidFill>
              <a:latin typeface="黑体" panose="02010609060101010101" pitchFamily="49" charset="-122"/>
              <a:ea typeface="黑体" panose="02010609060101010101" pitchFamily="49" charset="-122"/>
              <a:cs typeface="Arial" panose="020B0604020202020204" pitchFamily="34" charset="0"/>
            </a:endParaRPr>
          </a:p>
        </p:txBody>
      </p:sp>
      <p:sp>
        <p:nvSpPr>
          <p:cNvPr id="3" name="灯片编号占位符 2"/>
          <p:cNvSpPr>
            <a:spLocks noGrp="1"/>
          </p:cNvSpPr>
          <p:nvPr>
            <p:ph type="sldNum" sz="quarter" idx="12"/>
          </p:nvPr>
        </p:nvSpPr>
        <p:spPr/>
        <p:txBody>
          <a:bodyPr/>
          <a:lstStyle/>
          <a:p>
            <a:fld id="{94B6E62B-4DEC-4954-AD3A-658470571C9E}" type="slidenum">
              <a:rPr lang="zh-CN" altLang="en-US" smtClean="0"/>
            </a:fld>
            <a:endParaRPr lang="zh-CN" altLang="en-US"/>
          </a:p>
        </p:txBody>
      </p:sp>
      <p:sp>
        <p:nvSpPr>
          <p:cNvPr id="12" name="矩形: 圆角 6"/>
          <p:cNvSpPr/>
          <p:nvPr/>
        </p:nvSpPr>
        <p:spPr>
          <a:xfrm>
            <a:off x="1106115" y="1130300"/>
            <a:ext cx="6876740" cy="4483101"/>
          </a:xfrm>
          <a:prstGeom prst="roundRect">
            <a:avLst>
              <a:gd name="adj" fmla="val 3334"/>
            </a:avLst>
          </a:prstGeom>
          <a:solidFill>
            <a:schemeClr val="bg1"/>
          </a:solidFill>
          <a:ln>
            <a:noFill/>
          </a:ln>
          <a:effectLst>
            <a:outerShdw blurRad="190500" algn="ctr"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5"/>
          <p:cNvSpPr/>
          <p:nvPr/>
        </p:nvSpPr>
        <p:spPr>
          <a:xfrm>
            <a:off x="811911" y="1327149"/>
            <a:ext cx="7442179" cy="4483101"/>
          </a:xfrm>
          <a:prstGeom prst="roundRect">
            <a:avLst>
              <a:gd name="adj" fmla="val 3334"/>
            </a:avLst>
          </a:prstGeom>
          <a:solidFill>
            <a:schemeClr val="bg1"/>
          </a:solidFill>
          <a:ln>
            <a:noFill/>
          </a:ln>
          <a:effectLst>
            <a:outerShdw blurRad="190500" algn="c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圆角 4"/>
          <p:cNvSpPr/>
          <p:nvPr/>
        </p:nvSpPr>
        <p:spPr>
          <a:xfrm>
            <a:off x="506297" y="1523999"/>
            <a:ext cx="8086158" cy="4723387"/>
          </a:xfrm>
          <a:prstGeom prst="roundRect">
            <a:avLst>
              <a:gd name="adj" fmla="val 3334"/>
            </a:avLst>
          </a:prstGeom>
          <a:solidFill>
            <a:schemeClr val="bg1"/>
          </a:solidFill>
          <a:ln>
            <a:noFill/>
          </a:ln>
          <a:effectLst>
            <a:outerShdw blurRad="190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5" name="文本框 14"/>
          <p:cNvSpPr txBox="1"/>
          <p:nvPr/>
        </p:nvSpPr>
        <p:spPr>
          <a:xfrm>
            <a:off x="811911" y="1839793"/>
            <a:ext cx="7520178" cy="4264144"/>
          </a:xfrm>
          <a:prstGeom prst="rect">
            <a:avLst/>
          </a:prstGeom>
          <a:noFill/>
        </p:spPr>
        <p:txBody>
          <a:bodyPr wrap="square" lIns="0" rIns="0" rtlCol="0">
            <a:noAutofit/>
          </a:bodyPr>
          <a:lstStyle/>
          <a:p>
            <a:r>
              <a:rPr lang="en-US" altLang="zh-CN" sz="1400" dirty="0"/>
              <a:t>[1] Shang S, Chen L, Jensen C S, et al. Introduction to </a:t>
            </a:r>
            <a:r>
              <a:rPr lang="en-US" altLang="zh-CN" sz="1400" dirty="0" err="1"/>
              <a:t>Spatio</a:t>
            </a:r>
            <a:r>
              <a:rPr lang="en-US" altLang="zh-CN" sz="1400" dirty="0"/>
              <a:t>-temporal data management and analytics for Smart City research[J]. </a:t>
            </a:r>
            <a:r>
              <a:rPr lang="en-US" altLang="zh-CN" sz="1400" dirty="0" err="1"/>
              <a:t>Geoinformatica</a:t>
            </a:r>
            <a:r>
              <a:rPr lang="en-US" altLang="zh-CN" sz="1400" dirty="0"/>
              <a:t> 24, 1–2 (2020).</a:t>
            </a:r>
            <a:endParaRPr lang="zh-CN" altLang="zh-CN" sz="1400" dirty="0"/>
          </a:p>
          <a:p>
            <a:r>
              <a:rPr lang="en-US" altLang="zh-CN" sz="1400" dirty="0"/>
              <a:t>[2] </a:t>
            </a:r>
            <a:r>
              <a:rPr lang="en-US" altLang="zh-CN" sz="1400" dirty="0" err="1"/>
              <a:t>Dibowski</a:t>
            </a:r>
            <a:r>
              <a:rPr lang="en-US" altLang="zh-CN" sz="1400" dirty="0"/>
              <a:t> H , Schmid S , </a:t>
            </a:r>
            <a:r>
              <a:rPr lang="en-US" altLang="zh-CN" sz="1400" dirty="0" err="1"/>
              <a:t>Svetashova</a:t>
            </a:r>
            <a:r>
              <a:rPr lang="en-US" altLang="zh-CN" sz="1400" dirty="0"/>
              <a:t> Y , et al. Using Semantic Technologies to Manage a Data Lake: Data Catalog, Provenance and Access Control[C]// Proceedings of the 13th International Workshop on Scalable Semantic Web Knowledge Base Systems (SSWS 2020) co-located with 19th International Semantic Web Conference (ISWC 2020). 2020.</a:t>
            </a:r>
            <a:endParaRPr lang="zh-CN" altLang="zh-CN" sz="1400" dirty="0"/>
          </a:p>
          <a:p>
            <a:r>
              <a:rPr lang="en-US" altLang="zh-CN" sz="1400" dirty="0"/>
              <a:t>[3] </a:t>
            </a:r>
            <a:r>
              <a:rPr lang="en-US" altLang="zh-CN" sz="1400" dirty="0" err="1"/>
              <a:t>ChaByung</a:t>
            </a:r>
            <a:r>
              <a:rPr lang="en-US" altLang="zh-CN" sz="1400" dirty="0"/>
              <a:t> R, Park S, Kim J W, et al. International Network Performance and Security Testing Based on Distributed Abyss Storage Cluster and Draft of Data Lake Framework[J]. Security and Communication Networks, 2018.</a:t>
            </a:r>
            <a:endParaRPr lang="zh-CN" altLang="zh-CN" sz="1400" dirty="0"/>
          </a:p>
          <a:p>
            <a:r>
              <a:rPr lang="en-US" altLang="zh-CN" sz="1400" dirty="0"/>
              <a:t>[4] </a:t>
            </a:r>
            <a:r>
              <a:rPr lang="en-US" altLang="zh-CN" sz="1400" dirty="0" err="1"/>
              <a:t>Nargesian</a:t>
            </a:r>
            <a:r>
              <a:rPr lang="en-US" altLang="zh-CN" sz="1400" dirty="0"/>
              <a:t> F, Zhu E, Miller R J, Pu K Q, and Arocena P C. 2019. Data lake management: challenges and opportunities[C]. Proc. VLDB Endow. 12, 12 (August 2019), 1986–1989.</a:t>
            </a:r>
            <a:endParaRPr lang="zh-CN" altLang="zh-CN" sz="1400" dirty="0"/>
          </a:p>
          <a:p>
            <a:r>
              <a:rPr lang="en-US" altLang="zh-CN" sz="1400" dirty="0"/>
              <a:t>[5] Patel H, Paraskevopoulos P, and Renz M. 2018. Data Fusion of Diverse Data Sources: Enrich Spatial Data Knowledge Using HINs[C]. In Proceedings of the Fifth International ACM SIGMOD Workshop on Managing and Mining Enriched Geo-Spatial Data (GeoRich'18). Association for Computing Machinery, New York, NY, USA, 13–18.</a:t>
            </a:r>
            <a:endParaRPr lang="zh-CN" altLang="zh-CN" sz="1400" dirty="0"/>
          </a:p>
          <a:p>
            <a:r>
              <a:rPr lang="en-US" altLang="zh-CN" sz="1400" dirty="0"/>
              <a:t>[6] </a:t>
            </a:r>
            <a:r>
              <a:rPr lang="zh-CN" altLang="en-US" sz="1400" dirty="0"/>
              <a:t>谢裕清</a:t>
            </a:r>
            <a:r>
              <a:rPr lang="en-US" altLang="zh-CN" sz="1400" dirty="0"/>
              <a:t>,</a:t>
            </a:r>
            <a:r>
              <a:rPr lang="zh-CN" altLang="en-US" sz="1400" dirty="0"/>
              <a:t>王渊</a:t>
            </a:r>
            <a:r>
              <a:rPr lang="en-US" altLang="zh-CN" sz="1400" dirty="0"/>
              <a:t>,</a:t>
            </a:r>
            <a:r>
              <a:rPr lang="zh-CN" altLang="en-US" sz="1400" dirty="0"/>
              <a:t>江樱</a:t>
            </a:r>
            <a:r>
              <a:rPr lang="en-US" altLang="zh-CN" sz="1400" dirty="0"/>
              <a:t>,</a:t>
            </a:r>
            <a:r>
              <a:rPr lang="zh-CN" altLang="en-US" sz="1400" dirty="0"/>
              <a:t>杨苗</a:t>
            </a:r>
            <a:r>
              <a:rPr lang="en-US" altLang="zh-CN" sz="1400" dirty="0"/>
              <a:t>,</a:t>
            </a:r>
            <a:r>
              <a:rPr lang="zh-CN" altLang="en-US" sz="1400" dirty="0"/>
              <a:t>王永利</a:t>
            </a:r>
            <a:r>
              <a:rPr lang="en-US" altLang="zh-CN" sz="1400" dirty="0"/>
              <a:t>.</a:t>
            </a:r>
            <a:r>
              <a:rPr lang="zh-CN" altLang="en-US" sz="1400" dirty="0"/>
              <a:t>便于数据共享的电网数据湖隐私保护方法</a:t>
            </a:r>
            <a:r>
              <a:rPr lang="en-US" altLang="zh-CN" sz="1400" dirty="0"/>
              <a:t>[J].</a:t>
            </a:r>
            <a:r>
              <a:rPr lang="zh-CN" altLang="en-US" sz="1400" dirty="0"/>
              <a:t>计算机工程与应用</a:t>
            </a:r>
            <a:r>
              <a:rPr lang="en-US" altLang="zh-CN" sz="1400" dirty="0"/>
              <a:t>,2021,57(02):113-118.</a:t>
            </a:r>
            <a:endParaRPr lang="en-US" altLang="zh-CN" sz="1400" dirty="0"/>
          </a:p>
          <a:p>
            <a:r>
              <a:rPr lang="en-US" altLang="zh-CN" sz="1400" dirty="0"/>
              <a:t>[7] </a:t>
            </a:r>
            <a:r>
              <a:rPr lang="en-US" altLang="zh-CN" sz="1400" dirty="0" err="1"/>
              <a:t>Ravat</a:t>
            </a:r>
            <a:r>
              <a:rPr lang="en-US" altLang="zh-CN" sz="1400" dirty="0"/>
              <a:t> F , Zhao Y . Data Lakes: Trends and Perspectives[C]// 30th International Conference on Database and Expert Systems Applications - DEXA 2019. 2019.</a:t>
            </a:r>
            <a:endParaRPr lang="en-US" altLang="zh-CN" sz="1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6" name="TextBox 19"/>
          <p:cNvSpPr txBox="1">
            <a:spLocks noChangeArrowheads="1"/>
          </p:cNvSpPr>
          <p:nvPr/>
        </p:nvSpPr>
        <p:spPr bwMode="auto">
          <a:xfrm>
            <a:off x="622300" y="142874"/>
            <a:ext cx="8342188"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3200" b="1" dirty="0">
                <a:solidFill>
                  <a:prstClr val="white"/>
                </a:solidFill>
                <a:latin typeface="黑体" panose="02010609060101010101" pitchFamily="49" charset="-122"/>
                <a:ea typeface="黑体" panose="02010609060101010101" pitchFamily="49" charset="-122"/>
                <a:cs typeface="Arial" panose="020B0604020202020204" pitchFamily="34" charset="0"/>
              </a:rPr>
              <a:t>参考文献</a:t>
            </a:r>
            <a:endParaRPr lang="zh-CN" altLang="en-US" sz="3200" b="1" dirty="0">
              <a:solidFill>
                <a:prstClr val="white"/>
              </a:solidFill>
              <a:latin typeface="黑体" panose="02010609060101010101" pitchFamily="49" charset="-122"/>
              <a:ea typeface="黑体" panose="02010609060101010101" pitchFamily="49" charset="-122"/>
              <a:cs typeface="Arial" panose="020B0604020202020204" pitchFamily="34" charset="0"/>
            </a:endParaRPr>
          </a:p>
        </p:txBody>
      </p:sp>
      <p:sp>
        <p:nvSpPr>
          <p:cNvPr id="3" name="灯片编号占位符 2"/>
          <p:cNvSpPr>
            <a:spLocks noGrp="1"/>
          </p:cNvSpPr>
          <p:nvPr>
            <p:ph type="sldNum" sz="quarter" idx="12"/>
          </p:nvPr>
        </p:nvSpPr>
        <p:spPr/>
        <p:txBody>
          <a:bodyPr/>
          <a:lstStyle/>
          <a:p>
            <a:fld id="{94B6E62B-4DEC-4954-AD3A-658470571C9E}" type="slidenum">
              <a:rPr lang="zh-CN" altLang="en-US" smtClean="0"/>
            </a:fld>
            <a:endParaRPr lang="zh-CN" altLang="en-US"/>
          </a:p>
        </p:txBody>
      </p:sp>
      <p:sp>
        <p:nvSpPr>
          <p:cNvPr id="12" name="矩形: 圆角 6"/>
          <p:cNvSpPr/>
          <p:nvPr/>
        </p:nvSpPr>
        <p:spPr>
          <a:xfrm>
            <a:off x="1106115" y="1130300"/>
            <a:ext cx="6876740" cy="4483101"/>
          </a:xfrm>
          <a:prstGeom prst="roundRect">
            <a:avLst>
              <a:gd name="adj" fmla="val 3334"/>
            </a:avLst>
          </a:prstGeom>
          <a:solidFill>
            <a:schemeClr val="bg1"/>
          </a:solidFill>
          <a:ln>
            <a:noFill/>
          </a:ln>
          <a:effectLst>
            <a:outerShdw blurRad="190500" algn="ctr"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5"/>
          <p:cNvSpPr/>
          <p:nvPr/>
        </p:nvSpPr>
        <p:spPr>
          <a:xfrm>
            <a:off x="811911" y="1327149"/>
            <a:ext cx="7442179" cy="4483101"/>
          </a:xfrm>
          <a:prstGeom prst="roundRect">
            <a:avLst>
              <a:gd name="adj" fmla="val 3334"/>
            </a:avLst>
          </a:prstGeom>
          <a:solidFill>
            <a:schemeClr val="bg1"/>
          </a:solidFill>
          <a:ln>
            <a:noFill/>
          </a:ln>
          <a:effectLst>
            <a:outerShdw blurRad="190500" algn="c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圆角 4"/>
          <p:cNvSpPr/>
          <p:nvPr/>
        </p:nvSpPr>
        <p:spPr>
          <a:xfrm>
            <a:off x="506297" y="1523999"/>
            <a:ext cx="8086158" cy="4723387"/>
          </a:xfrm>
          <a:prstGeom prst="roundRect">
            <a:avLst>
              <a:gd name="adj" fmla="val 3334"/>
            </a:avLst>
          </a:prstGeom>
          <a:solidFill>
            <a:schemeClr val="bg1"/>
          </a:solidFill>
          <a:ln>
            <a:noFill/>
          </a:ln>
          <a:effectLst>
            <a:outerShdw blurRad="190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5" name="文本框 14"/>
          <p:cNvSpPr txBox="1"/>
          <p:nvPr/>
        </p:nvSpPr>
        <p:spPr>
          <a:xfrm>
            <a:off x="811911" y="1655195"/>
            <a:ext cx="7520178" cy="4460993"/>
          </a:xfrm>
          <a:prstGeom prst="rect">
            <a:avLst/>
          </a:prstGeom>
          <a:noFill/>
        </p:spPr>
        <p:txBody>
          <a:bodyPr wrap="square" lIns="0" rIns="0" rtlCol="0">
            <a:noAutofit/>
          </a:bodyPr>
          <a:lstStyle/>
          <a:p>
            <a:r>
              <a:rPr lang="en-US" altLang="zh-CN" sz="1400" dirty="0"/>
              <a:t>[8] Sawadogo P N &amp; </a:t>
            </a:r>
            <a:r>
              <a:rPr lang="en-US" altLang="zh-CN" sz="1400" dirty="0" err="1"/>
              <a:t>Darmont</a:t>
            </a:r>
            <a:r>
              <a:rPr lang="en-US" altLang="zh-CN" sz="1400" dirty="0"/>
              <a:t> J. On data lake architectures and metadata management[J]. Journal of Intelligent Information Systems. 2021, 56. 1-24.</a:t>
            </a:r>
            <a:endParaRPr lang="en-US" altLang="zh-CN" sz="1400" dirty="0"/>
          </a:p>
          <a:p>
            <a:r>
              <a:rPr lang="en-US" altLang="zh-CN" sz="1400" dirty="0"/>
              <a:t>[9] Farid M, </a:t>
            </a:r>
            <a:r>
              <a:rPr lang="en-US" altLang="zh-CN" sz="1400" dirty="0" err="1"/>
              <a:t>Roatis</a:t>
            </a:r>
            <a:r>
              <a:rPr lang="en-US" altLang="zh-CN" sz="1400" dirty="0"/>
              <a:t> A, Ilyas I F, Hoffmann H F, Chu X.: CLAMS: bringing quality to data lakes[C]. In: SIGMOD 2016, pp. 2089–2092. ACM, San Francisco (2016).</a:t>
            </a:r>
            <a:endParaRPr lang="en-US" altLang="zh-CN" sz="1400" dirty="0"/>
          </a:p>
          <a:p>
            <a:r>
              <a:rPr lang="en-US" altLang="zh-CN" sz="1400" dirty="0"/>
              <a:t>[10] Hai R, Geisler S, and </a:t>
            </a:r>
            <a:r>
              <a:rPr lang="en-US" altLang="zh-CN" sz="1400" dirty="0" err="1"/>
              <a:t>Quix</a:t>
            </a:r>
            <a:r>
              <a:rPr lang="en-US" altLang="zh-CN" sz="1400" dirty="0"/>
              <a:t> C. 2016. Constance: An Intelligent Data Lake System[C]. In Proceedings of the 2016 International Conference on Management of Data (SIGMOD '16). Association for Computing Machinery, New York, NY, USA, 2097–2100.</a:t>
            </a:r>
            <a:endParaRPr lang="en-US" altLang="zh-CN" sz="1400" dirty="0"/>
          </a:p>
          <a:p>
            <a:r>
              <a:rPr lang="en-US" altLang="zh-CN" sz="1400" dirty="0"/>
              <a:t>[11] Joseph M H, Vikram S, Joseph E G, etc. Ground: A Data Context Service[C]. Chaminade, CA, USA:CIDR, 2017.</a:t>
            </a:r>
            <a:endParaRPr lang="en-US" altLang="zh-CN" sz="1400" dirty="0"/>
          </a:p>
          <a:p>
            <a:r>
              <a:rPr lang="en-US" altLang="zh-CN" sz="1400" dirty="0"/>
              <a:t>[12] </a:t>
            </a:r>
            <a:r>
              <a:rPr lang="en-US" altLang="zh-CN" sz="1400" dirty="0" err="1"/>
              <a:t>Samarati</a:t>
            </a:r>
            <a:r>
              <a:rPr lang="en-US" altLang="zh-CN" sz="1400" dirty="0"/>
              <a:t> P , </a:t>
            </a:r>
            <a:r>
              <a:rPr lang="en-US" altLang="zh-CN" sz="1400" dirty="0" err="1"/>
              <a:t>Vimercati</a:t>
            </a:r>
            <a:r>
              <a:rPr lang="en-US" altLang="zh-CN" sz="1400" dirty="0"/>
              <a:t> S . Access Control: Policies, Models, and Mechanisms[C]// Foundations of Security Analysis and Design, Tutorial Lectures [revised versions of lectures given during the IFIP WG 1.7 International School on Foundations of Security Analysis and Design, FOSAD 2000, </a:t>
            </a:r>
            <a:r>
              <a:rPr lang="en-US" altLang="zh-CN" sz="1400" dirty="0" err="1"/>
              <a:t>Bertinoro</a:t>
            </a:r>
            <a:r>
              <a:rPr lang="en-US" altLang="zh-CN" sz="1400" dirty="0"/>
              <a:t>, Italy, September 2000]. Springer-Verlag, 2000.</a:t>
            </a:r>
            <a:endParaRPr lang="en-US" altLang="zh-CN" sz="1400" dirty="0"/>
          </a:p>
          <a:p>
            <a:r>
              <a:rPr lang="en-US" altLang="zh-CN" sz="1400" dirty="0"/>
              <a:t>[13] </a:t>
            </a:r>
            <a:r>
              <a:rPr lang="en-US" altLang="zh-CN" sz="1400" dirty="0" err="1"/>
              <a:t>Ahn</a:t>
            </a:r>
            <a:r>
              <a:rPr lang="en-US" altLang="zh-CN" sz="1400" dirty="0"/>
              <a:t> G J. Encyclopedia of Database Systems[M]. Discretionary Access Control. </a:t>
            </a:r>
            <a:r>
              <a:rPr lang="en-US" altLang="zh-CN" sz="1400" dirty="0" err="1"/>
              <a:t>Berlin:Springer</a:t>
            </a:r>
            <a:r>
              <a:rPr lang="en-US" altLang="zh-CN" sz="1400" dirty="0"/>
              <a:t>, 2017, 18-71.</a:t>
            </a:r>
            <a:endParaRPr lang="en-US" altLang="zh-CN" sz="1400" dirty="0"/>
          </a:p>
          <a:p>
            <a:r>
              <a:rPr lang="en-US" altLang="zh-CN" sz="1400" dirty="0"/>
              <a:t>[14] </a:t>
            </a:r>
            <a:r>
              <a:rPr lang="en-US" altLang="zh-CN" sz="1400" dirty="0" err="1"/>
              <a:t>Maanak</a:t>
            </a:r>
            <a:r>
              <a:rPr lang="en-US" altLang="zh-CN" sz="1400" dirty="0"/>
              <a:t> G, Farhan P, and Ravi S. 2017. POSTER: Access Control Model for the Hadoop Ecosystem[C]. In Proceedings of the 22nd ACM on Symposium on Access Control Models and Technologies (SACMAT '17 Abstracts). Association for Computing Machinery, New York, NY, USA, 125–127.</a:t>
            </a:r>
            <a:endParaRPr lang="en-US" altLang="zh-CN" sz="1400" dirty="0"/>
          </a:p>
          <a:p>
            <a:r>
              <a:rPr lang="en-US" altLang="zh-CN" sz="1400" dirty="0"/>
              <a:t>[15] Lee N Y, Wu B H. Privacy Protection Technology and Access Control Mechanism for Medical Big Data[C]. The 6th IIAI International Congress on Advanced Applied Informatics. IEEE, 2017, 424-429.</a:t>
            </a:r>
            <a:endParaRPr lang="en-US" altLang="zh-CN" sz="1400" dirty="0"/>
          </a:p>
          <a:p>
            <a:endParaRPr lang="zh-CN" altLang="zh-CN" sz="1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6" name="TextBox 19"/>
          <p:cNvSpPr txBox="1">
            <a:spLocks noChangeArrowheads="1"/>
          </p:cNvSpPr>
          <p:nvPr/>
        </p:nvSpPr>
        <p:spPr bwMode="auto">
          <a:xfrm>
            <a:off x="622300" y="142874"/>
            <a:ext cx="8342188"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3200" b="1" dirty="0">
                <a:solidFill>
                  <a:prstClr val="white"/>
                </a:solidFill>
                <a:latin typeface="黑体" panose="02010609060101010101" pitchFamily="49" charset="-122"/>
                <a:ea typeface="黑体" panose="02010609060101010101" pitchFamily="49" charset="-122"/>
                <a:cs typeface="Arial" panose="020B0604020202020204" pitchFamily="34" charset="0"/>
              </a:rPr>
              <a:t>参考文献</a:t>
            </a:r>
            <a:endParaRPr lang="zh-CN" altLang="en-US" sz="3200" b="1" dirty="0">
              <a:solidFill>
                <a:prstClr val="white"/>
              </a:solidFill>
              <a:latin typeface="黑体" panose="02010609060101010101" pitchFamily="49" charset="-122"/>
              <a:ea typeface="黑体" panose="02010609060101010101" pitchFamily="49" charset="-122"/>
              <a:cs typeface="Arial" panose="020B0604020202020204" pitchFamily="34" charset="0"/>
            </a:endParaRPr>
          </a:p>
        </p:txBody>
      </p:sp>
      <p:sp>
        <p:nvSpPr>
          <p:cNvPr id="3" name="灯片编号占位符 2"/>
          <p:cNvSpPr>
            <a:spLocks noGrp="1"/>
          </p:cNvSpPr>
          <p:nvPr>
            <p:ph type="sldNum" sz="quarter" idx="12"/>
          </p:nvPr>
        </p:nvSpPr>
        <p:spPr/>
        <p:txBody>
          <a:bodyPr/>
          <a:lstStyle/>
          <a:p>
            <a:fld id="{94B6E62B-4DEC-4954-AD3A-658470571C9E}" type="slidenum">
              <a:rPr lang="zh-CN" altLang="en-US" smtClean="0"/>
            </a:fld>
            <a:endParaRPr lang="zh-CN" altLang="en-US"/>
          </a:p>
        </p:txBody>
      </p:sp>
      <p:sp>
        <p:nvSpPr>
          <p:cNvPr id="12" name="矩形: 圆角 6"/>
          <p:cNvSpPr/>
          <p:nvPr/>
        </p:nvSpPr>
        <p:spPr>
          <a:xfrm>
            <a:off x="1106115" y="1130300"/>
            <a:ext cx="6876740" cy="4483101"/>
          </a:xfrm>
          <a:prstGeom prst="roundRect">
            <a:avLst>
              <a:gd name="adj" fmla="val 3334"/>
            </a:avLst>
          </a:prstGeom>
          <a:solidFill>
            <a:schemeClr val="bg1"/>
          </a:solidFill>
          <a:ln>
            <a:noFill/>
          </a:ln>
          <a:effectLst>
            <a:outerShdw blurRad="190500" algn="ctr"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5"/>
          <p:cNvSpPr/>
          <p:nvPr/>
        </p:nvSpPr>
        <p:spPr>
          <a:xfrm>
            <a:off x="811911" y="1327149"/>
            <a:ext cx="7442179" cy="4483101"/>
          </a:xfrm>
          <a:prstGeom prst="roundRect">
            <a:avLst>
              <a:gd name="adj" fmla="val 3334"/>
            </a:avLst>
          </a:prstGeom>
          <a:solidFill>
            <a:schemeClr val="bg1"/>
          </a:solidFill>
          <a:ln>
            <a:noFill/>
          </a:ln>
          <a:effectLst>
            <a:outerShdw blurRad="190500" algn="c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圆角 4"/>
          <p:cNvSpPr/>
          <p:nvPr/>
        </p:nvSpPr>
        <p:spPr>
          <a:xfrm>
            <a:off x="506297" y="1523999"/>
            <a:ext cx="8086158" cy="4723387"/>
          </a:xfrm>
          <a:prstGeom prst="roundRect">
            <a:avLst>
              <a:gd name="adj" fmla="val 3334"/>
            </a:avLst>
          </a:prstGeom>
          <a:solidFill>
            <a:schemeClr val="bg1"/>
          </a:solidFill>
          <a:ln>
            <a:noFill/>
          </a:ln>
          <a:effectLst>
            <a:outerShdw blurRad="190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5" name="文本框 14"/>
          <p:cNvSpPr txBox="1"/>
          <p:nvPr/>
        </p:nvSpPr>
        <p:spPr>
          <a:xfrm>
            <a:off x="811911" y="1655195"/>
            <a:ext cx="7520178" cy="4460993"/>
          </a:xfrm>
          <a:prstGeom prst="rect">
            <a:avLst/>
          </a:prstGeom>
          <a:noFill/>
        </p:spPr>
        <p:txBody>
          <a:bodyPr wrap="square" lIns="0" rIns="0" rtlCol="0">
            <a:noAutofit/>
          </a:bodyPr>
          <a:lstStyle/>
          <a:p>
            <a:r>
              <a:rPr lang="en-US" altLang="zh-CN" sz="1400" dirty="0"/>
              <a:t>[16] </a:t>
            </a:r>
            <a:r>
              <a:rPr lang="en-US" altLang="zh-CN" sz="1400" dirty="0" err="1"/>
              <a:t>Mundbrod</a:t>
            </a:r>
            <a:r>
              <a:rPr lang="en-US" altLang="zh-CN" sz="1400" dirty="0"/>
              <a:t> N, Reichert M. Object-Speciﬁc Role-Based Access  Control[J]. International Journal of Cooperative Information Systems, 2019, 28.</a:t>
            </a:r>
            <a:endParaRPr lang="en-US" altLang="zh-CN" sz="1400" dirty="0"/>
          </a:p>
          <a:p>
            <a:r>
              <a:rPr lang="en-US" altLang="zh-CN" sz="1400" dirty="0"/>
              <a:t>[17] </a:t>
            </a:r>
            <a:r>
              <a:rPr lang="zh-CN" altLang="en-US" sz="1400" dirty="0"/>
              <a:t>王秀利</a:t>
            </a:r>
            <a:r>
              <a:rPr lang="en-US" altLang="zh-CN" sz="1400" dirty="0"/>
              <a:t>, </a:t>
            </a:r>
            <a:r>
              <a:rPr lang="zh-CN" altLang="en-US" sz="1400" dirty="0"/>
              <a:t>江晓舟</a:t>
            </a:r>
            <a:r>
              <a:rPr lang="en-US" altLang="zh-CN" sz="1400" dirty="0"/>
              <a:t>, </a:t>
            </a:r>
            <a:r>
              <a:rPr lang="zh-CN" altLang="en-US" sz="1400" dirty="0"/>
              <a:t>李洋</a:t>
            </a:r>
            <a:r>
              <a:rPr lang="en-US" altLang="zh-CN" sz="1400" dirty="0"/>
              <a:t>, </a:t>
            </a:r>
            <a:r>
              <a:rPr lang="zh-CN" altLang="en-US" sz="1400" dirty="0"/>
              <a:t>朱建明</a:t>
            </a:r>
            <a:r>
              <a:rPr lang="en-US" altLang="zh-CN" sz="1400" dirty="0"/>
              <a:t>. </a:t>
            </a:r>
            <a:r>
              <a:rPr lang="zh-CN" altLang="en-US" sz="1400" dirty="0"/>
              <a:t>应用区块链的数据访问控制与共享模型</a:t>
            </a:r>
            <a:r>
              <a:rPr lang="en-US" altLang="zh-CN" sz="1400" dirty="0"/>
              <a:t>[J]. </a:t>
            </a:r>
            <a:r>
              <a:rPr lang="zh-CN" altLang="en-US" sz="1400" dirty="0"/>
              <a:t>软件学报</a:t>
            </a:r>
            <a:r>
              <a:rPr lang="en-US" altLang="zh-CN" sz="1400" dirty="0"/>
              <a:t>, 2019, 6:1661-1669.</a:t>
            </a:r>
            <a:endParaRPr lang="en-US" altLang="zh-CN" sz="1400" dirty="0"/>
          </a:p>
          <a:p>
            <a:r>
              <a:rPr lang="en-US" altLang="zh-CN" sz="1400" dirty="0"/>
              <a:t>[18] </a:t>
            </a:r>
            <a:r>
              <a:rPr lang="zh-CN" altLang="en-US" sz="1400" dirty="0"/>
              <a:t>杜瑞忠</a:t>
            </a:r>
            <a:r>
              <a:rPr lang="en-US" altLang="zh-CN" sz="1400" dirty="0"/>
              <a:t>, </a:t>
            </a:r>
            <a:r>
              <a:rPr lang="zh-CN" altLang="en-US" sz="1400" dirty="0"/>
              <a:t>刘妍</a:t>
            </a:r>
            <a:r>
              <a:rPr lang="en-US" altLang="zh-CN" sz="1400" dirty="0"/>
              <a:t>, </a:t>
            </a:r>
            <a:r>
              <a:rPr lang="zh-CN" altLang="en-US" sz="1400" dirty="0"/>
              <a:t>田俊峰</a:t>
            </a:r>
            <a:r>
              <a:rPr lang="en-US" altLang="zh-CN" sz="1400" dirty="0"/>
              <a:t>. </a:t>
            </a:r>
            <a:r>
              <a:rPr lang="zh-CN" altLang="en-US" sz="1400" dirty="0"/>
              <a:t>物联网中基于智能合约的访问控制方法</a:t>
            </a:r>
            <a:r>
              <a:rPr lang="en-US" altLang="zh-CN" sz="1400" dirty="0"/>
              <a:t>[J]. </a:t>
            </a:r>
            <a:r>
              <a:rPr lang="zh-CN" altLang="en-US" sz="1400" dirty="0"/>
              <a:t>计算机研究与发展</a:t>
            </a:r>
            <a:r>
              <a:rPr lang="en-US" altLang="zh-CN" sz="1400" dirty="0"/>
              <a:t>, 2019, 56(10):2287-2298.</a:t>
            </a:r>
            <a:endParaRPr lang="en-US" altLang="zh-CN" sz="1400" dirty="0"/>
          </a:p>
          <a:p>
            <a:r>
              <a:rPr lang="en-US" altLang="zh-CN" sz="1400" dirty="0"/>
              <a:t>[19] </a:t>
            </a:r>
            <a:r>
              <a:rPr lang="en-US" altLang="zh-CN" sz="1400" dirty="0" err="1"/>
              <a:t>Awez</a:t>
            </a:r>
            <a:r>
              <a:rPr lang="en-US" altLang="zh-CN" sz="1400" dirty="0"/>
              <a:t> S. 2020. The Challenge of Building Effective, Enterprise-scale Data Lakes[C]. In Proceedings of the 2020 ACM SIGMOD International Conference on Management of Data (SIGMOD '20). Association for Computing Machinery, New York, NY, USA, 803.</a:t>
            </a:r>
            <a:endParaRPr lang="en-US" altLang="zh-CN" sz="1400" dirty="0"/>
          </a:p>
          <a:p>
            <a:r>
              <a:rPr lang="en-US" altLang="zh-CN" sz="1400" dirty="0"/>
              <a:t>[20] Ramakrishnan R, Sridharan B, Douceur J R, Kasturi P, </a:t>
            </a:r>
            <a:r>
              <a:rPr lang="en-US" altLang="zh-CN" sz="1400" dirty="0" err="1"/>
              <a:t>etl</a:t>
            </a:r>
            <a:r>
              <a:rPr lang="en-US" altLang="zh-CN" sz="1400" dirty="0"/>
              <a:t>. 2017. Azure Data Lake Store: A Hyperscale Distributed File Service for Big Data Analytics[C]. In Proceedings of the 2017 ACM International Conference on Management of Data (SIGMOD '17). Association for Computing Machinery, New York, NY, USA, 51–63.</a:t>
            </a:r>
            <a:endParaRPr lang="en-US" altLang="zh-CN" sz="1400" dirty="0"/>
          </a:p>
          <a:p>
            <a:r>
              <a:rPr lang="en-US" altLang="zh-CN" sz="1400" dirty="0"/>
              <a:t>[21] </a:t>
            </a:r>
            <a:r>
              <a:rPr lang="en-US" altLang="zh-CN" sz="1400" dirty="0" err="1"/>
              <a:t>Armbrust</a:t>
            </a:r>
            <a:r>
              <a:rPr lang="en-US" altLang="zh-CN" sz="1400" dirty="0"/>
              <a:t> M , Das T , Sun L , et al. Delta lake: high-performance ACID table storage over cloud object stores[J]. Proceedings of the VLDB Endowment, 2020, 13(12):3411-3424. </a:t>
            </a:r>
            <a:endParaRPr lang="en-US" altLang="zh-CN" sz="1400" dirty="0"/>
          </a:p>
          <a:p>
            <a:r>
              <a:rPr lang="en-US" altLang="zh-CN" sz="1400" dirty="0"/>
              <a:t>[22] Yi Z and Zachary G I. 2020. Finding Related Tables in Data Lakes for Interactive Data Science[C]. In Proceedings of the 2020 ACM SIGMOD International Conference on Management of Data (SIGMOD '20). Association for Computing Machinery, New York, NY, USA, 1951–1966.</a:t>
            </a:r>
            <a:endParaRPr lang="en-US" altLang="zh-CN" sz="1400" dirty="0"/>
          </a:p>
          <a:p>
            <a:r>
              <a:rPr lang="en-US" altLang="zh-CN" sz="1400" dirty="0"/>
              <a:t>[23] </a:t>
            </a:r>
            <a:r>
              <a:rPr lang="en-US" altLang="zh-CN" sz="1400" dirty="0" err="1"/>
              <a:t>Bogatu</a:t>
            </a:r>
            <a:r>
              <a:rPr lang="en-US" altLang="zh-CN" sz="1400" dirty="0"/>
              <a:t> A , Fernandes A , Paton N W , et al. Dataset Discovery in Data Lakes[C]// 2020 IEEE 36th International Conference on Data Engineering (ICDE). IEEE, 2020.</a:t>
            </a:r>
            <a:endParaRPr lang="en-US" altLang="zh-CN" sz="1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6" name="TextBox 19"/>
          <p:cNvSpPr txBox="1">
            <a:spLocks noChangeArrowheads="1"/>
          </p:cNvSpPr>
          <p:nvPr/>
        </p:nvSpPr>
        <p:spPr bwMode="auto">
          <a:xfrm>
            <a:off x="622300" y="142874"/>
            <a:ext cx="8342188"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3200" b="1" dirty="0">
                <a:solidFill>
                  <a:prstClr val="white"/>
                </a:solidFill>
                <a:latin typeface="黑体" panose="02010609060101010101" pitchFamily="49" charset="-122"/>
                <a:ea typeface="黑体" panose="02010609060101010101" pitchFamily="49" charset="-122"/>
                <a:cs typeface="Arial" panose="020B0604020202020204" pitchFamily="34" charset="0"/>
              </a:rPr>
              <a:t>参考文献</a:t>
            </a:r>
            <a:endParaRPr lang="zh-CN" altLang="en-US" sz="3200" b="1" dirty="0">
              <a:solidFill>
                <a:prstClr val="white"/>
              </a:solidFill>
              <a:latin typeface="黑体" panose="02010609060101010101" pitchFamily="49" charset="-122"/>
              <a:ea typeface="黑体" panose="02010609060101010101" pitchFamily="49" charset="-122"/>
              <a:cs typeface="Arial" panose="020B0604020202020204" pitchFamily="34" charset="0"/>
            </a:endParaRPr>
          </a:p>
        </p:txBody>
      </p:sp>
      <p:sp>
        <p:nvSpPr>
          <p:cNvPr id="3" name="灯片编号占位符 2"/>
          <p:cNvSpPr>
            <a:spLocks noGrp="1"/>
          </p:cNvSpPr>
          <p:nvPr>
            <p:ph type="sldNum" sz="quarter" idx="12"/>
          </p:nvPr>
        </p:nvSpPr>
        <p:spPr/>
        <p:txBody>
          <a:bodyPr/>
          <a:lstStyle/>
          <a:p>
            <a:fld id="{94B6E62B-4DEC-4954-AD3A-658470571C9E}" type="slidenum">
              <a:rPr lang="zh-CN" altLang="en-US" smtClean="0"/>
            </a:fld>
            <a:endParaRPr lang="zh-CN" altLang="en-US"/>
          </a:p>
        </p:txBody>
      </p:sp>
      <p:sp>
        <p:nvSpPr>
          <p:cNvPr id="12" name="矩形: 圆角 6"/>
          <p:cNvSpPr/>
          <p:nvPr/>
        </p:nvSpPr>
        <p:spPr>
          <a:xfrm>
            <a:off x="1106115" y="1130300"/>
            <a:ext cx="6876740" cy="4483101"/>
          </a:xfrm>
          <a:prstGeom prst="roundRect">
            <a:avLst>
              <a:gd name="adj" fmla="val 3334"/>
            </a:avLst>
          </a:prstGeom>
          <a:solidFill>
            <a:schemeClr val="bg1"/>
          </a:solidFill>
          <a:ln>
            <a:noFill/>
          </a:ln>
          <a:effectLst>
            <a:outerShdw blurRad="190500" algn="ctr"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5"/>
          <p:cNvSpPr/>
          <p:nvPr/>
        </p:nvSpPr>
        <p:spPr>
          <a:xfrm>
            <a:off x="811911" y="1327149"/>
            <a:ext cx="7442179" cy="4483101"/>
          </a:xfrm>
          <a:prstGeom prst="roundRect">
            <a:avLst>
              <a:gd name="adj" fmla="val 3334"/>
            </a:avLst>
          </a:prstGeom>
          <a:solidFill>
            <a:schemeClr val="bg1"/>
          </a:solidFill>
          <a:ln>
            <a:noFill/>
          </a:ln>
          <a:effectLst>
            <a:outerShdw blurRad="190500" algn="c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圆角 4"/>
          <p:cNvSpPr/>
          <p:nvPr/>
        </p:nvSpPr>
        <p:spPr>
          <a:xfrm>
            <a:off x="506297" y="1523999"/>
            <a:ext cx="8086158" cy="4723387"/>
          </a:xfrm>
          <a:prstGeom prst="roundRect">
            <a:avLst>
              <a:gd name="adj" fmla="val 3334"/>
            </a:avLst>
          </a:prstGeom>
          <a:solidFill>
            <a:schemeClr val="bg1"/>
          </a:solidFill>
          <a:ln>
            <a:noFill/>
          </a:ln>
          <a:effectLst>
            <a:outerShdw blurRad="190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5" name="文本框 14"/>
          <p:cNvSpPr txBox="1"/>
          <p:nvPr/>
        </p:nvSpPr>
        <p:spPr>
          <a:xfrm>
            <a:off x="811911" y="1655195"/>
            <a:ext cx="7520178" cy="4460993"/>
          </a:xfrm>
          <a:prstGeom prst="rect">
            <a:avLst/>
          </a:prstGeom>
          <a:noFill/>
        </p:spPr>
        <p:txBody>
          <a:bodyPr wrap="square" lIns="0" rIns="0" rtlCol="0">
            <a:noAutofit/>
          </a:bodyPr>
          <a:lstStyle/>
          <a:p>
            <a:r>
              <a:rPr lang="en-US" altLang="zh-CN" sz="1400" dirty="0"/>
              <a:t>[24] Jung T , Li X Y , Wan Z , et al. Control Cloud Data Access Privilege and Anonymity With Fully Anonymous Attribute-Based Encryption[J]. Information Forensics &amp; Security IEEE Transactions on, 2017, 10(1):190-199.</a:t>
            </a:r>
            <a:endParaRPr lang="en-US" altLang="zh-CN" sz="1400" dirty="0"/>
          </a:p>
          <a:p>
            <a:r>
              <a:rPr lang="en-US" altLang="zh-CN" sz="1400" dirty="0"/>
              <a:t>[25] </a:t>
            </a:r>
            <a:r>
              <a:rPr lang="en-US" altLang="zh-CN" sz="1400" dirty="0" err="1"/>
              <a:t>Nargesian</a:t>
            </a:r>
            <a:r>
              <a:rPr lang="en-US" altLang="zh-CN" sz="1400" dirty="0"/>
              <a:t> F , Pu K Q , Zhu E , et al. Organizing Data Lakes for Navigation[C]// SIGMOD/PODS '20: International Conference on Management of Data. 2020.</a:t>
            </a:r>
            <a:endParaRPr lang="en-US" altLang="zh-CN" sz="1400" dirty="0"/>
          </a:p>
          <a:p>
            <a:r>
              <a:rPr lang="en-US" altLang="zh-CN" sz="1400" dirty="0"/>
              <a:t>[26] Mehmood H , Gilman E , Cortes M , et al. Implementing Big Data Lake for Heterogeneous Data Sources[C]// 2019 IEEE 35th International Conference on Data Engineering Workshops (ICDEW). IEEE, 2019.</a:t>
            </a:r>
            <a:endParaRPr lang="en-US" altLang="zh-CN" sz="1400" dirty="0"/>
          </a:p>
          <a:p>
            <a:r>
              <a:rPr lang="en-US" altLang="zh-CN" sz="1400" dirty="0"/>
              <a:t>[27] Dai D , Chen Y , </a:t>
            </a:r>
            <a:r>
              <a:rPr lang="en-US" altLang="zh-CN" sz="1400" dirty="0" err="1"/>
              <a:t>Carns</a:t>
            </a:r>
            <a:r>
              <a:rPr lang="en-US" altLang="zh-CN" sz="1400" dirty="0"/>
              <a:t> P , et al. Managing Rich Metadata in High-Performance Computing Systems Using a Graph Model[J]. IEEE Transactions on Parallel and Distributed Systems, 2018:1-1.</a:t>
            </a:r>
            <a:endParaRPr lang="en-US" altLang="zh-CN" sz="1400" dirty="0"/>
          </a:p>
          <a:p>
            <a:r>
              <a:rPr lang="en-US" altLang="zh-CN" sz="1400" dirty="0"/>
              <a:t>[28] Yihan G, </a:t>
            </a:r>
            <a:r>
              <a:rPr lang="en-US" altLang="zh-CN" sz="1400" dirty="0" err="1"/>
              <a:t>Silu</a:t>
            </a:r>
            <a:r>
              <a:rPr lang="en-US" altLang="zh-CN" sz="1400" dirty="0"/>
              <a:t> H, and Aditya P. 2018. Navigating the Data Lake with DATAMARAN: Automatically Extracting Structure from Log Datasets[C]. In Proceedings of the 2018 International Conference on Management of Data (SIGMOD '18). Association for Computing Machinery, New York, NY, USA, 943–958.</a:t>
            </a:r>
            <a:endParaRPr lang="en-US" altLang="zh-CN" sz="1400" dirty="0"/>
          </a:p>
          <a:p>
            <a:r>
              <a:rPr lang="en-US" altLang="zh-CN" sz="1400" dirty="0"/>
              <a:t>[29] </a:t>
            </a:r>
            <a:r>
              <a:rPr lang="en-US" altLang="zh-CN" sz="1400" dirty="0" err="1"/>
              <a:t>Erkang</a:t>
            </a:r>
            <a:r>
              <a:rPr lang="en-US" altLang="zh-CN" sz="1400" dirty="0"/>
              <a:t> Z, Dong D, Fatemeh N, and Renée J M. 2019. JOSIE: Overlap Set Similarity Search for Finding Joinable Tables in Data Lakes[C]. In Proceedings of the 2019 International Conference on Management of Data (SIGMOD '19). Association for Computing Machinery, New York, NY, USA, 847–864.</a:t>
            </a:r>
            <a:endParaRPr lang="en-US" altLang="zh-CN" sz="1400" dirty="0"/>
          </a:p>
          <a:p>
            <a:r>
              <a:rPr lang="en-US" altLang="zh-CN" sz="1400" dirty="0"/>
              <a:t>[30] Mohamed N M, Damien G, Simon S, </a:t>
            </a:r>
            <a:r>
              <a:rPr lang="en-US" altLang="zh-CN" sz="1400" dirty="0" err="1"/>
              <a:t>Hajira</a:t>
            </a:r>
            <a:r>
              <a:rPr lang="en-US" altLang="zh-CN" sz="1400" dirty="0"/>
              <a:t> J, and </a:t>
            </a:r>
            <a:r>
              <a:rPr lang="en-US" altLang="zh-CN" sz="1400" dirty="0" err="1"/>
              <a:t>Sören</a:t>
            </a:r>
            <a:r>
              <a:rPr lang="en-US" altLang="zh-CN" sz="1400" dirty="0"/>
              <a:t> A. 2019. Querying Data Lakes using Spark and Presto[C]. In The World Wide Web Conference (WWW '19). Association for Computing Machinery, New York, NY, USA, 3574–3578.</a:t>
            </a:r>
            <a:endParaRPr lang="en-US" altLang="zh-CN" sz="1400" dirty="0"/>
          </a:p>
          <a:p>
            <a:r>
              <a:rPr lang="en-US" altLang="zh-CN" sz="1400" dirty="0"/>
              <a:t>[31] Beheshti A , </a:t>
            </a:r>
            <a:r>
              <a:rPr lang="en-US" altLang="zh-CN" sz="1400" dirty="0" err="1"/>
              <a:t>Benatallah</a:t>
            </a:r>
            <a:r>
              <a:rPr lang="en-US" altLang="zh-CN" sz="1400" dirty="0"/>
              <a:t> B , Nouri R , et al. </a:t>
            </a:r>
            <a:r>
              <a:rPr lang="en-US" altLang="zh-CN" sz="1400" dirty="0" err="1"/>
              <a:t>CoreDB</a:t>
            </a:r>
            <a:r>
              <a:rPr lang="en-US" altLang="zh-CN" sz="1400" dirty="0"/>
              <a:t>: a Data Lake Service[C]// the 2017 ACM. ACM, 2017.</a:t>
            </a:r>
            <a:endParaRPr lang="en-US" altLang="zh-CN"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58" name="TextBox 19"/>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3000" b="1">
                <a:solidFill>
                  <a:prstClr val="white"/>
                </a:solidFill>
                <a:latin typeface="微软雅黑" panose="020B0503020204020204" pitchFamily="34" charset="-122"/>
                <a:ea typeface="微软雅黑" panose="020B0503020204020204" pitchFamily="34" charset="-122"/>
                <a:cs typeface="Arial" panose="020B0604020202020204" pitchFamily="34" charset="0"/>
              </a:rPr>
              <a:t>提纲</a:t>
            </a:r>
            <a:endPar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59" name="Group 51"/>
          <p:cNvGrpSpPr/>
          <p:nvPr/>
        </p:nvGrpSpPr>
        <p:grpSpPr bwMode="auto">
          <a:xfrm>
            <a:off x="2235993" y="2636837"/>
            <a:ext cx="4672013" cy="792163"/>
            <a:chOff x="1329" y="1795"/>
            <a:chExt cx="2943" cy="499"/>
          </a:xfrm>
          <a:solidFill>
            <a:schemeClr val="accent1">
              <a:lumMod val="40000"/>
              <a:lumOff val="60000"/>
            </a:schemeClr>
          </a:solidFill>
        </p:grpSpPr>
        <p:sp>
          <p:nvSpPr>
            <p:cNvPr id="60" name="AutoShape 52"/>
            <p:cNvSpPr>
              <a:spLocks noChangeArrowheads="1"/>
            </p:cNvSpPr>
            <p:nvPr/>
          </p:nvSpPr>
          <p:spPr bwMode="gray">
            <a:xfrm>
              <a:off x="1536" y="1840"/>
              <a:ext cx="2736" cy="409"/>
            </a:xfrm>
            <a:prstGeom prst="roundRect">
              <a:avLst>
                <a:gd name="adj" fmla="val 16667"/>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研究目标、研究内容</a:t>
              </a:r>
              <a:endParaRPr kumimoji="0" lang="en-US" altLang="zh-CN" sz="2400" b="1" dirty="0">
                <a:solidFill>
                  <a:schemeClr val="bg1">
                    <a:lumMod val="95000"/>
                  </a:schemeClr>
                </a:solidFill>
                <a:ea typeface="微软雅黑" panose="020B0503020204020204" pitchFamily="34" charset="-122"/>
              </a:endParaRPr>
            </a:p>
          </p:txBody>
        </p:sp>
        <p:sp>
          <p:nvSpPr>
            <p:cNvPr id="61" name="AutoShape 53"/>
            <p:cNvSpPr>
              <a:spLocks noChangeArrowheads="1"/>
            </p:cNvSpPr>
            <p:nvPr/>
          </p:nvSpPr>
          <p:spPr bwMode="gray">
            <a:xfrm>
              <a:off x="1329" y="1795"/>
              <a:ext cx="499" cy="499"/>
            </a:xfrm>
            <a:prstGeom prst="diamond">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2</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2" name="Group 51"/>
          <p:cNvGrpSpPr/>
          <p:nvPr/>
        </p:nvGrpSpPr>
        <p:grpSpPr bwMode="auto">
          <a:xfrm>
            <a:off x="2243931" y="1628775"/>
            <a:ext cx="4672012" cy="792162"/>
            <a:chOff x="1329" y="1795"/>
            <a:chExt cx="2943" cy="499"/>
          </a:xfrm>
          <a:solidFill>
            <a:srgbClr val="02409A"/>
          </a:solidFill>
        </p:grpSpPr>
        <p:sp>
          <p:nvSpPr>
            <p:cNvPr id="63" name="AutoShape 52"/>
            <p:cNvSpPr>
              <a:spLocks noChangeArrowheads="1"/>
            </p:cNvSpPr>
            <p:nvPr/>
          </p:nvSpPr>
          <p:spPr bwMode="gray">
            <a:xfrm>
              <a:off x="1536" y="1840"/>
              <a:ext cx="2736" cy="409"/>
            </a:xfrm>
            <a:prstGeom prst="roundRect">
              <a:avLst>
                <a:gd name="adj" fmla="val 16667"/>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lang="zh-CN" altLang="en-US" sz="2400" b="1" dirty="0">
                  <a:solidFill>
                    <a:schemeClr val="bg1">
                      <a:lumMod val="95000"/>
                    </a:schemeClr>
                  </a:solidFill>
                  <a:ea typeface="微软雅黑" panose="020B0503020204020204" pitchFamily="34" charset="-122"/>
                </a:rPr>
                <a:t>选题依据</a:t>
              </a:r>
              <a:r>
                <a:rPr kumimoji="0" lang="zh-CN" altLang="en-US" sz="2400" b="1" dirty="0">
                  <a:solidFill>
                    <a:schemeClr val="bg1">
                      <a:lumMod val="95000"/>
                    </a:schemeClr>
                  </a:solidFill>
                  <a:ea typeface="微软雅黑" panose="020B0503020204020204" pitchFamily="34" charset="-122"/>
                </a:rPr>
                <a:t>、研究现状</a:t>
              </a:r>
              <a:endParaRPr kumimoji="0" lang="en-US" altLang="zh-CN" sz="2400" b="1" dirty="0">
                <a:solidFill>
                  <a:schemeClr val="bg1">
                    <a:lumMod val="95000"/>
                  </a:schemeClr>
                </a:solidFill>
                <a:ea typeface="微软雅黑" panose="020B0503020204020204" pitchFamily="34" charset="-122"/>
              </a:endParaRPr>
            </a:p>
          </p:txBody>
        </p:sp>
        <p:sp>
          <p:nvSpPr>
            <p:cNvPr id="64" name="AutoShape 53"/>
            <p:cNvSpPr>
              <a:spLocks noChangeArrowheads="1"/>
            </p:cNvSpPr>
            <p:nvPr/>
          </p:nvSpPr>
          <p:spPr bwMode="gray">
            <a:xfrm>
              <a:off x="1329" y="1795"/>
              <a:ext cx="499" cy="499"/>
            </a:xfrm>
            <a:prstGeom prst="diamond">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en-US"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1</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5" name="Group 51"/>
          <p:cNvGrpSpPr/>
          <p:nvPr/>
        </p:nvGrpSpPr>
        <p:grpSpPr bwMode="auto">
          <a:xfrm>
            <a:off x="2235993" y="3644900"/>
            <a:ext cx="4672013" cy="792162"/>
            <a:chOff x="1329" y="1795"/>
            <a:chExt cx="2943" cy="499"/>
          </a:xfrm>
          <a:solidFill>
            <a:schemeClr val="accent1">
              <a:lumMod val="40000"/>
              <a:lumOff val="60000"/>
            </a:schemeClr>
          </a:solidFill>
        </p:grpSpPr>
        <p:sp>
          <p:nvSpPr>
            <p:cNvPr id="66" name="AutoShape 52"/>
            <p:cNvSpPr>
              <a:spLocks noChangeArrowheads="1"/>
            </p:cNvSpPr>
            <p:nvPr/>
          </p:nvSpPr>
          <p:spPr bwMode="gray">
            <a:xfrm>
              <a:off x="1536" y="1840"/>
              <a:ext cx="2736" cy="409"/>
            </a:xfrm>
            <a:prstGeom prst="roundRect">
              <a:avLst>
                <a:gd name="adj" fmla="val 16667"/>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实施方案、可行性分析</a:t>
              </a:r>
              <a:endParaRPr kumimoji="0" lang="en-US" altLang="zh-CN" sz="2400" b="1" dirty="0">
                <a:solidFill>
                  <a:schemeClr val="bg1">
                    <a:lumMod val="95000"/>
                  </a:schemeClr>
                </a:solidFill>
                <a:ea typeface="微软雅黑" panose="020B0503020204020204" pitchFamily="34" charset="-122"/>
              </a:endParaRPr>
            </a:p>
          </p:txBody>
        </p:sp>
        <p:sp>
          <p:nvSpPr>
            <p:cNvPr id="67" name="AutoShape 53"/>
            <p:cNvSpPr>
              <a:spLocks noChangeArrowheads="1"/>
            </p:cNvSpPr>
            <p:nvPr/>
          </p:nvSpPr>
          <p:spPr bwMode="gray">
            <a:xfrm>
              <a:off x="1329" y="1795"/>
              <a:ext cx="499" cy="499"/>
            </a:xfrm>
            <a:prstGeom prst="diamond">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3</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8" name="Group 51"/>
          <p:cNvGrpSpPr/>
          <p:nvPr/>
        </p:nvGrpSpPr>
        <p:grpSpPr bwMode="auto">
          <a:xfrm>
            <a:off x="2243931" y="4652962"/>
            <a:ext cx="4672012" cy="792163"/>
            <a:chOff x="1329" y="1795"/>
            <a:chExt cx="2943" cy="499"/>
          </a:xfrm>
          <a:solidFill>
            <a:schemeClr val="accent1">
              <a:lumMod val="40000"/>
              <a:lumOff val="60000"/>
            </a:schemeClr>
          </a:solidFill>
        </p:grpSpPr>
        <p:sp>
          <p:nvSpPr>
            <p:cNvPr id="69" name="AutoShape 52"/>
            <p:cNvSpPr>
              <a:spLocks noChangeArrowheads="1"/>
            </p:cNvSpPr>
            <p:nvPr/>
          </p:nvSpPr>
          <p:spPr bwMode="gray">
            <a:xfrm>
              <a:off x="1536" y="1840"/>
              <a:ext cx="2736" cy="409"/>
            </a:xfrm>
            <a:prstGeom prst="roundRect">
              <a:avLst>
                <a:gd name="adj" fmla="val 16667"/>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预期成果、进度安排</a:t>
              </a:r>
              <a:endParaRPr kumimoji="0" lang="zh-CN" altLang="en-US" sz="2400" b="1" dirty="0">
                <a:solidFill>
                  <a:schemeClr val="bg1">
                    <a:lumMod val="95000"/>
                  </a:schemeClr>
                </a:solidFill>
                <a:ea typeface="微软雅黑" panose="020B0503020204020204" pitchFamily="34" charset="-122"/>
              </a:endParaRPr>
            </a:p>
          </p:txBody>
        </p:sp>
        <p:sp>
          <p:nvSpPr>
            <p:cNvPr id="70" name="AutoShape 53"/>
            <p:cNvSpPr>
              <a:spLocks noChangeArrowheads="1"/>
            </p:cNvSpPr>
            <p:nvPr/>
          </p:nvSpPr>
          <p:spPr bwMode="gray">
            <a:xfrm>
              <a:off x="1329" y="1795"/>
              <a:ext cx="499" cy="499"/>
            </a:xfrm>
            <a:prstGeom prst="diamond">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4</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4" name="灯片编号占位符 3"/>
          <p:cNvSpPr>
            <a:spLocks noGrp="1"/>
          </p:cNvSpPr>
          <p:nvPr>
            <p:ph type="sldNum" sz="quarter" idx="12"/>
          </p:nvPr>
        </p:nvSpPr>
        <p:spPr/>
        <p:txBody>
          <a:bodyPr/>
          <a:lstStyle/>
          <a:p>
            <a:fld id="{94B6E62B-4DEC-4954-AD3A-658470571C9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675"/>
    </mc:Choice>
    <mc:Fallback>
      <p:transition spd="slow" advTm="675"/>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txBox="1"/>
          <p:nvPr/>
        </p:nvSpPr>
        <p:spPr>
          <a:xfrm>
            <a:off x="0" y="2277691"/>
            <a:ext cx="9144000" cy="1943844"/>
          </a:xfrm>
          <a:prstGeom prst="rect">
            <a:avLst/>
          </a:prstGeom>
          <a:solidFill>
            <a:srgbClr val="02409A"/>
          </a:solidFill>
          <a:ln>
            <a:noFill/>
          </a:ln>
          <a:effectLst>
            <a:outerShdw blurRad="44450" dist="27940" dir="5400000" algn="ctr">
              <a:srgbClr val="000000">
                <a:alpha val="32000"/>
              </a:srgbClr>
            </a:outerShdw>
          </a:effectLst>
        </p:spPr>
        <p:txBody>
          <a:bodyPr tIns="0" bIns="0" anchor="ctr"/>
          <a:lstStyle/>
          <a:p>
            <a:pPr algn="ctr">
              <a:spcBef>
                <a:spcPct val="0"/>
              </a:spcBef>
              <a:defRPr/>
            </a:pPr>
            <a:endParaRPr lang="zh-CN" altLang="en-US" sz="4400" b="1" dirty="0">
              <a:solidFill>
                <a:prstClr val="white"/>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0" y="2464783"/>
            <a:ext cx="9144000" cy="1446550"/>
          </a:xfrm>
          <a:prstGeom prst="rect">
            <a:avLst/>
          </a:prstGeom>
          <a:noFill/>
        </p:spPr>
        <p:txBody>
          <a:bodyPr wrap="square">
            <a:spAutoFit/>
          </a:bodyPr>
          <a:lstStyle/>
          <a:p>
            <a:pPr algn="ctr">
              <a:defRPr/>
            </a:pPr>
            <a:r>
              <a:rPr lang="zh-CN" altLang="en-US" sz="4400" b="1" dirty="0">
                <a:solidFill>
                  <a:prstClr val="white"/>
                </a:solidFill>
                <a:latin typeface="微软雅黑" panose="020B0503020204020204" pitchFamily="34" charset="-122"/>
                <a:ea typeface="微软雅黑" panose="020B0503020204020204" pitchFamily="34" charset="-122"/>
              </a:rPr>
              <a:t>  感谢各位老师的聆听！</a:t>
            </a:r>
            <a:endParaRPr lang="zh-CN" altLang="en-US" sz="4400" b="1" dirty="0">
              <a:solidFill>
                <a:prstClr val="white"/>
              </a:solidFill>
              <a:latin typeface="微软雅黑" panose="020B0503020204020204" pitchFamily="34" charset="-122"/>
              <a:ea typeface="微软雅黑" panose="020B0503020204020204" pitchFamily="34" charset="-122"/>
            </a:endParaRPr>
          </a:p>
          <a:p>
            <a:pPr algn="ctr">
              <a:defRPr/>
            </a:pPr>
            <a:r>
              <a:rPr lang="zh-CN" altLang="en-US" sz="4400" b="1" dirty="0">
                <a:solidFill>
                  <a:prstClr val="white"/>
                </a:solidFill>
                <a:latin typeface="微软雅黑" panose="020B0503020204020204" pitchFamily="34" charset="-122"/>
                <a:ea typeface="微软雅黑" panose="020B0503020204020204" pitchFamily="34" charset="-122"/>
              </a:rPr>
              <a:t>  请大家提出宝贵意见！</a:t>
            </a:r>
            <a:endParaRPr lang="zh-CN" altLang="en-US" sz="4400" b="1" dirty="0">
              <a:solidFill>
                <a:prstClr val="white"/>
              </a:solidFill>
              <a:latin typeface="微软雅黑" panose="020B0503020204020204" pitchFamily="34" charset="-122"/>
              <a:ea typeface="微软雅黑" panose="020B0503020204020204" pitchFamily="34" charset="-122"/>
            </a:endParaRPr>
          </a:p>
        </p:txBody>
      </p:sp>
      <p:pic>
        <p:nvPicPr>
          <p:cNvPr id="8" name="Picture 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0306" y="355983"/>
            <a:ext cx="2303462"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p:cNvSpPr>
            <a:spLocks noGrp="1"/>
          </p:cNvSpPr>
          <p:nvPr>
            <p:ph type="sldNum" sz="quarter" idx="12"/>
          </p:nvPr>
        </p:nvSpPr>
        <p:spPr/>
        <p:txBody>
          <a:bodyPr/>
          <a:lstStyle/>
          <a:p>
            <a:fld id="{94B6E62B-4DEC-4954-AD3A-658470571C9E}"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6" name="TextBox 19"/>
          <p:cNvSpPr txBox="1">
            <a:spLocks noChangeArrowheads="1"/>
          </p:cNvSpPr>
          <p:nvPr/>
        </p:nvSpPr>
        <p:spPr bwMode="auto">
          <a:xfrm>
            <a:off x="622300" y="142874"/>
            <a:ext cx="8342188" cy="5530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工业互联网的发展</a:t>
            </a:r>
            <a:endPar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灯片编号占位符 4"/>
          <p:cNvSpPr>
            <a:spLocks noGrp="1"/>
          </p:cNvSpPr>
          <p:nvPr>
            <p:ph type="sldNum" sz="quarter" idx="12"/>
          </p:nvPr>
        </p:nvSpPr>
        <p:spPr/>
        <p:txBody>
          <a:bodyPr/>
          <a:lstStyle/>
          <a:p>
            <a:fld id="{94B6E62B-4DEC-4954-AD3A-658470571C9E}" type="slidenum">
              <a:rPr lang="zh-CN" altLang="en-US" smtClean="0"/>
            </a:fld>
            <a:endParaRPr lang="zh-CN" altLang="en-US"/>
          </a:p>
        </p:txBody>
      </p:sp>
      <p:grpSp>
        <p:nvGrpSpPr>
          <p:cNvPr id="33" name="组合 32"/>
          <p:cNvGrpSpPr/>
          <p:nvPr/>
        </p:nvGrpSpPr>
        <p:grpSpPr>
          <a:xfrm>
            <a:off x="132243" y="1060937"/>
            <a:ext cx="8832245" cy="1598990"/>
            <a:chOff x="80782" y="1060937"/>
            <a:chExt cx="7859778" cy="1598990"/>
          </a:xfrm>
        </p:grpSpPr>
        <p:sp>
          <p:nvSpPr>
            <p:cNvPr id="34" name="文本框 33"/>
            <p:cNvSpPr txBox="1"/>
            <p:nvPr/>
          </p:nvSpPr>
          <p:spPr>
            <a:xfrm>
              <a:off x="80783" y="1461047"/>
              <a:ext cx="7859777" cy="1198880"/>
            </a:xfrm>
            <a:prstGeom prst="rect">
              <a:avLst/>
            </a:prstGeom>
            <a:noFill/>
            <a:ln w="28575">
              <a:solidFill>
                <a:schemeClr val="bg1">
                  <a:lumMod val="50000"/>
                </a:schemeClr>
              </a:solidFill>
            </a:ln>
          </p:spPr>
          <p:txBody>
            <a:bodyPr wrap="square" rtlCol="0">
              <a:spAutoFit/>
            </a:bodyPr>
            <a:lstStyle/>
            <a:p>
              <a:r>
                <a:rPr dirty="0">
                  <a:latin typeface="黑体" panose="02010609060101010101" pitchFamily="49" charset="-122"/>
                  <a:ea typeface="黑体" panose="02010609060101010101" pitchFamily="49" charset="-122"/>
                </a:rPr>
                <a:t>工业互联网（Industrial Internet）是新一代信息通信技术与工业经济深度融合的新型基础设施、应用模式和工业生态，通过对人、机、物、系统等的全面连接，构建起覆盖全产业链、全价值链的全新制造和服务体系，为工业乃至产业数字化、网络化、智能化发展提供了实现途径，是第四次工业革命的重要基石。</a:t>
              </a:r>
              <a:endParaRPr dirty="0">
                <a:latin typeface="黑体" panose="02010609060101010101" pitchFamily="49" charset="-122"/>
                <a:ea typeface="黑体" panose="02010609060101010101" pitchFamily="49" charset="-122"/>
              </a:endParaRPr>
            </a:p>
          </p:txBody>
        </p:sp>
        <p:sp>
          <p:nvSpPr>
            <p:cNvPr id="35" name="文本框 34"/>
            <p:cNvSpPr txBox="1"/>
            <p:nvPr/>
          </p:nvSpPr>
          <p:spPr>
            <a:xfrm>
              <a:off x="80782" y="1060937"/>
              <a:ext cx="5449200" cy="398780"/>
            </a:xfrm>
            <a:prstGeom prst="rect">
              <a:avLst/>
            </a:prstGeom>
            <a:solidFill>
              <a:schemeClr val="bg1">
                <a:lumMod val="50000"/>
              </a:schemeClr>
            </a:solidFill>
            <a:ln w="28575">
              <a:noFill/>
            </a:ln>
            <a:effectLst>
              <a:glow rad="63500">
                <a:schemeClr val="accent3">
                  <a:satMod val="175000"/>
                  <a:alpha val="40000"/>
                </a:schemeClr>
              </a:glow>
            </a:effectLst>
          </p:spPr>
          <p:txBody>
            <a:bodyPr wrap="square" rtlCol="0">
              <a:spAutoFit/>
            </a:bodyPr>
            <a:lstStyle>
              <a:defPPr>
                <a:defRPr lang="zh-CN"/>
              </a:defPPr>
              <a:lvl1pPr>
                <a:defRPr sz="2000" b="1">
                  <a:solidFill>
                    <a:schemeClr val="bg1"/>
                  </a:solidFill>
                  <a:latin typeface="微软雅黑" panose="020B0503020204020204" pitchFamily="34" charset="-122"/>
                  <a:ea typeface="微软雅黑" panose="020B0503020204020204" pitchFamily="34" charset="-122"/>
                </a:defRPr>
              </a:lvl1pPr>
            </a:lstStyle>
            <a:p>
              <a:r>
                <a:rPr lang="zh-CN" altLang="en-US" dirty="0"/>
                <a:t>什么是工业互联网：</a:t>
              </a:r>
              <a:endParaRPr lang="zh-CN" altLang="en-US" dirty="0"/>
            </a:p>
          </p:txBody>
        </p:sp>
      </p:grpSp>
      <p:sp>
        <p:nvSpPr>
          <p:cNvPr id="23" name="圆角矩形 22"/>
          <p:cNvSpPr/>
          <p:nvPr/>
        </p:nvSpPr>
        <p:spPr>
          <a:xfrm>
            <a:off x="450850" y="5481955"/>
            <a:ext cx="7925435" cy="935990"/>
          </a:xfrm>
          <a:prstGeom prst="roundRect">
            <a:avLst>
              <a:gd name="adj" fmla="val 11014"/>
            </a:avLst>
          </a:prstGeom>
          <a:solidFill>
            <a:schemeClr val="bg1"/>
          </a:solidFill>
          <a:ln w="57150">
            <a:solidFill>
              <a:schemeClr val="bg1">
                <a:lumMod val="50000"/>
              </a:schemeClr>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5000"/>
              </a:lnSpc>
            </a:pPr>
            <a:r>
              <a:rPr lang="zh-CN" altLang="en-US" sz="2800" b="1" dirty="0">
                <a:ln w="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计算机技术与工业生产深度结合</a:t>
            </a:r>
            <a:r>
              <a:rPr lang="zh-CN" altLang="en-US" sz="2800" b="1" dirty="0">
                <a:ln w="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rPr>
              <a:t>是工业革命发展的必然方向</a:t>
            </a:r>
            <a:endParaRPr lang="zh-CN" altLang="en-US" sz="2800" b="1" dirty="0">
              <a:ln w="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00" name="图片 99"/>
          <p:cNvPicPr/>
          <p:nvPr/>
        </p:nvPicPr>
        <p:blipFill>
          <a:blip r:embed="rId1"/>
          <a:stretch>
            <a:fillRect/>
          </a:stretch>
        </p:blipFill>
        <p:spPr>
          <a:xfrm>
            <a:off x="882015" y="2781300"/>
            <a:ext cx="7332345" cy="2579370"/>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6" name="TextBox 19"/>
          <p:cNvSpPr txBox="1">
            <a:spLocks noChangeArrowheads="1"/>
          </p:cNvSpPr>
          <p:nvPr/>
        </p:nvSpPr>
        <p:spPr bwMode="auto">
          <a:xfrm>
            <a:off x="622300" y="142874"/>
            <a:ext cx="8342188" cy="5530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全屋定制</a:t>
            </a:r>
            <a:endPar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灯片编号占位符 4"/>
          <p:cNvSpPr>
            <a:spLocks noGrp="1"/>
          </p:cNvSpPr>
          <p:nvPr>
            <p:ph type="sldNum" sz="quarter" idx="12"/>
          </p:nvPr>
        </p:nvSpPr>
        <p:spPr/>
        <p:txBody>
          <a:bodyPr/>
          <a:lstStyle/>
          <a:p>
            <a:fld id="{94B6E62B-4DEC-4954-AD3A-658470571C9E}" type="slidenum">
              <a:rPr lang="zh-CN" altLang="en-US" smtClean="0"/>
            </a:fld>
            <a:endParaRPr lang="zh-CN" altLang="en-US"/>
          </a:p>
        </p:txBody>
      </p:sp>
      <p:sp>
        <p:nvSpPr>
          <p:cNvPr id="26" name="圆角矩形 22"/>
          <p:cNvSpPr/>
          <p:nvPr/>
        </p:nvSpPr>
        <p:spPr>
          <a:xfrm>
            <a:off x="284480" y="5612765"/>
            <a:ext cx="8070215" cy="802640"/>
          </a:xfrm>
          <a:prstGeom prst="roundRect">
            <a:avLst>
              <a:gd name="adj" fmla="val 11014"/>
            </a:avLst>
          </a:prstGeom>
          <a:solidFill>
            <a:schemeClr val="bg1"/>
          </a:solidFill>
          <a:ln w="57150">
            <a:solidFill>
              <a:srgbClr val="00B0F0"/>
            </a:solidFill>
          </a:ln>
          <a:effectLst>
            <a:glow rad="254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n w="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定制家具生产规模逐年增长</a:t>
            </a:r>
            <a:endParaRPr lang="zh-CN" altLang="en-US" sz="2800" b="1" dirty="0">
              <a:ln w="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文本框 10"/>
          <p:cNvSpPr txBox="1"/>
          <p:nvPr/>
        </p:nvSpPr>
        <p:spPr>
          <a:xfrm>
            <a:off x="814070" y="955040"/>
            <a:ext cx="7515860" cy="3683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r>
              <a:rPr lang="zh-CN" altLang="en-US">
                <a:ln>
                  <a:solidFill>
                    <a:sysClr val="windowText" lastClr="000000"/>
                  </a:solidFill>
                </a:ln>
              </a:rPr>
              <a:t>全屋定制是一项家居设计及定制、安装等服务为一体的家居定制解决方案</a:t>
            </a:r>
            <a:endParaRPr lang="zh-CN" altLang="en-US">
              <a:ln>
                <a:solidFill>
                  <a:sysClr val="windowText" lastClr="000000"/>
                </a:solidFill>
              </a:ln>
            </a:endParaRPr>
          </a:p>
        </p:txBody>
      </p:sp>
      <p:pic>
        <p:nvPicPr>
          <p:cNvPr id="102" name="图片 101"/>
          <p:cNvPicPr/>
          <p:nvPr/>
        </p:nvPicPr>
        <p:blipFill>
          <a:blip r:embed="rId1"/>
          <a:stretch>
            <a:fillRect/>
          </a:stretch>
        </p:blipFill>
        <p:spPr>
          <a:xfrm>
            <a:off x="3925570" y="1470660"/>
            <a:ext cx="1363345" cy="590550"/>
          </a:xfrm>
          <a:prstGeom prst="rect">
            <a:avLst/>
          </a:prstGeom>
          <a:noFill/>
          <a:ln w="9525">
            <a:noFill/>
          </a:ln>
        </p:spPr>
      </p:pic>
      <p:pic>
        <p:nvPicPr>
          <p:cNvPr id="103" name="图片 102"/>
          <p:cNvPicPr/>
          <p:nvPr/>
        </p:nvPicPr>
        <p:blipFill>
          <a:blip r:embed="rId2"/>
          <a:stretch>
            <a:fillRect/>
          </a:stretch>
        </p:blipFill>
        <p:spPr>
          <a:xfrm>
            <a:off x="511175" y="1487170"/>
            <a:ext cx="1377315" cy="592455"/>
          </a:xfrm>
          <a:prstGeom prst="rect">
            <a:avLst/>
          </a:prstGeom>
          <a:noFill/>
          <a:ln w="9525">
            <a:noFill/>
          </a:ln>
        </p:spPr>
      </p:pic>
      <p:pic>
        <p:nvPicPr>
          <p:cNvPr id="104" name="图片 103"/>
          <p:cNvPicPr/>
          <p:nvPr/>
        </p:nvPicPr>
        <p:blipFill>
          <a:blip r:embed="rId3"/>
          <a:stretch>
            <a:fillRect/>
          </a:stretch>
        </p:blipFill>
        <p:spPr>
          <a:xfrm>
            <a:off x="7279640" y="1487170"/>
            <a:ext cx="1235710" cy="504190"/>
          </a:xfrm>
          <a:prstGeom prst="rect">
            <a:avLst/>
          </a:prstGeom>
          <a:noFill/>
          <a:ln w="9525">
            <a:noFill/>
          </a:ln>
        </p:spPr>
      </p:pic>
      <p:pic>
        <p:nvPicPr>
          <p:cNvPr id="105" name="图片 104"/>
          <p:cNvPicPr/>
          <p:nvPr/>
        </p:nvPicPr>
        <p:blipFill>
          <a:blip r:embed="rId4"/>
          <a:stretch>
            <a:fillRect/>
          </a:stretch>
        </p:blipFill>
        <p:spPr>
          <a:xfrm>
            <a:off x="449580" y="3000375"/>
            <a:ext cx="1376680" cy="1191895"/>
          </a:xfrm>
          <a:prstGeom prst="rect">
            <a:avLst/>
          </a:prstGeom>
          <a:noFill/>
          <a:ln w="9525">
            <a:noFill/>
          </a:ln>
        </p:spPr>
      </p:pic>
      <p:pic>
        <p:nvPicPr>
          <p:cNvPr id="106" name="图片 105"/>
          <p:cNvPicPr/>
          <p:nvPr/>
        </p:nvPicPr>
        <p:blipFill>
          <a:blip r:embed="rId5"/>
          <a:stretch>
            <a:fillRect/>
          </a:stretch>
        </p:blipFill>
        <p:spPr>
          <a:xfrm>
            <a:off x="449580" y="4785360"/>
            <a:ext cx="1376680" cy="682625"/>
          </a:xfrm>
          <a:prstGeom prst="rect">
            <a:avLst/>
          </a:prstGeom>
          <a:noFill/>
          <a:ln w="9525">
            <a:noFill/>
          </a:ln>
        </p:spPr>
      </p:pic>
      <p:pic>
        <p:nvPicPr>
          <p:cNvPr id="107" name="图片 106"/>
          <p:cNvPicPr/>
          <p:nvPr/>
        </p:nvPicPr>
        <p:blipFill>
          <a:blip r:embed="rId6"/>
          <a:stretch>
            <a:fillRect/>
          </a:stretch>
        </p:blipFill>
        <p:spPr>
          <a:xfrm>
            <a:off x="7279640" y="4844415"/>
            <a:ext cx="1202690" cy="343535"/>
          </a:xfrm>
          <a:prstGeom prst="rect">
            <a:avLst/>
          </a:prstGeom>
          <a:noFill/>
          <a:ln w="9525">
            <a:noFill/>
          </a:ln>
        </p:spPr>
      </p:pic>
      <p:pic>
        <p:nvPicPr>
          <p:cNvPr id="108" name="图片 107"/>
          <p:cNvPicPr/>
          <p:nvPr/>
        </p:nvPicPr>
        <p:blipFill>
          <a:blip r:embed="rId7"/>
          <a:stretch>
            <a:fillRect/>
          </a:stretch>
        </p:blipFill>
        <p:spPr>
          <a:xfrm>
            <a:off x="1958340" y="2208530"/>
            <a:ext cx="5170805" cy="2635885"/>
          </a:xfrm>
          <a:prstGeom prst="rect">
            <a:avLst/>
          </a:prstGeom>
          <a:noFill/>
          <a:ln w="9525">
            <a:noFill/>
          </a:ln>
        </p:spPr>
      </p:pic>
      <p:pic>
        <p:nvPicPr>
          <p:cNvPr id="109" name="图片 108"/>
          <p:cNvPicPr/>
          <p:nvPr/>
        </p:nvPicPr>
        <p:blipFill>
          <a:blip r:embed="rId8"/>
          <a:stretch>
            <a:fillRect/>
          </a:stretch>
        </p:blipFill>
        <p:spPr>
          <a:xfrm>
            <a:off x="6942455" y="3000375"/>
            <a:ext cx="1910080" cy="1238885"/>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8" name="TextBox 19"/>
          <p:cNvSpPr txBox="1">
            <a:spLocks noChangeArrowheads="1"/>
          </p:cNvSpPr>
          <p:nvPr/>
        </p:nvSpPr>
        <p:spPr bwMode="auto">
          <a:xfrm>
            <a:off x="689038" y="127813"/>
            <a:ext cx="8342188" cy="5530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生产流程以及面临的问题</a:t>
            </a:r>
            <a:endPar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2" name="图片 1"/>
          <p:cNvPicPr/>
          <p:nvPr>
            <p:custDataLst>
              <p:tags r:id="rId1"/>
            </p:custDataLst>
          </p:nvPr>
        </p:nvPicPr>
        <p:blipFill>
          <a:blip r:embed="rId2"/>
          <a:stretch>
            <a:fillRect/>
          </a:stretch>
        </p:blipFill>
        <p:spPr>
          <a:xfrm>
            <a:off x="974090" y="2345690"/>
            <a:ext cx="7195820" cy="2818765"/>
          </a:xfrm>
          <a:prstGeom prst="rect">
            <a:avLst/>
          </a:prstGeom>
          <a:noFill/>
          <a:ln>
            <a:noFill/>
          </a:ln>
        </p:spPr>
      </p:pic>
      <p:sp>
        <p:nvSpPr>
          <p:cNvPr id="5" name="文本框 4"/>
          <p:cNvSpPr txBox="1"/>
          <p:nvPr/>
        </p:nvSpPr>
        <p:spPr>
          <a:xfrm>
            <a:off x="1180465" y="1635125"/>
            <a:ext cx="678815" cy="3683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scene3d>
              <a:camera prst="orthographicFront"/>
              <a:lightRig rig="threePt" dir="t"/>
            </a:scene3d>
          </a:bodyPr>
          <a:p>
            <a:r>
              <a:rPr lang="zh-CN" altLang="en-US" b="1">
                <a:ln/>
                <a:solidFill>
                  <a:schemeClr val="tx1"/>
                </a:solidFill>
                <a:effectLst>
                  <a:outerShdw blurRad="38100" dist="19050" dir="2700000" algn="tl" rotWithShape="0">
                    <a:schemeClr val="dk1">
                      <a:alpha val="40000"/>
                    </a:schemeClr>
                  </a:outerShdw>
                </a:effectLst>
              </a:rPr>
              <a:t>下单</a:t>
            </a:r>
            <a:endParaRPr lang="zh-CN" altLang="en-US" b="1">
              <a:ln/>
              <a:solidFill>
                <a:schemeClr val="tx1"/>
              </a:solidFill>
              <a:effectLst>
                <a:outerShdw blurRad="38100" dist="19050" dir="2700000" algn="tl" rotWithShape="0">
                  <a:schemeClr val="dk1">
                    <a:alpha val="40000"/>
                  </a:schemeClr>
                </a:outerShdw>
              </a:effectLst>
            </a:endParaRPr>
          </a:p>
        </p:txBody>
      </p:sp>
      <p:sp>
        <p:nvSpPr>
          <p:cNvPr id="7" name="文本框 6"/>
          <p:cNvSpPr txBox="1"/>
          <p:nvPr/>
        </p:nvSpPr>
        <p:spPr>
          <a:xfrm>
            <a:off x="2542540" y="1635125"/>
            <a:ext cx="748030" cy="3683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r>
              <a:rPr lang="zh-CN" altLang="en-US" b="1"/>
              <a:t>拆单</a:t>
            </a:r>
            <a:endParaRPr lang="zh-CN" altLang="en-US" b="1"/>
          </a:p>
        </p:txBody>
      </p:sp>
      <p:sp>
        <p:nvSpPr>
          <p:cNvPr id="9" name="文本框 8"/>
          <p:cNvSpPr txBox="1"/>
          <p:nvPr/>
        </p:nvSpPr>
        <p:spPr>
          <a:xfrm>
            <a:off x="3973830" y="1635125"/>
            <a:ext cx="1608455" cy="3683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r>
              <a:rPr lang="zh-CN" altLang="en-US" b="1"/>
              <a:t>设计切割方案</a:t>
            </a:r>
            <a:endParaRPr lang="zh-CN" altLang="en-US" b="1"/>
          </a:p>
        </p:txBody>
      </p:sp>
      <p:sp>
        <p:nvSpPr>
          <p:cNvPr id="10" name="文本框 9"/>
          <p:cNvSpPr txBox="1"/>
          <p:nvPr/>
        </p:nvSpPr>
        <p:spPr>
          <a:xfrm>
            <a:off x="5899785" y="1635125"/>
            <a:ext cx="2078990" cy="3683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r>
              <a:rPr lang="zh-CN" altLang="en-US" b="1"/>
              <a:t>生产、包装、运输</a:t>
            </a:r>
            <a:endParaRPr lang="zh-CN" altLang="en-US" b="1"/>
          </a:p>
        </p:txBody>
      </p:sp>
      <p:sp>
        <p:nvSpPr>
          <p:cNvPr id="12" name="右箭头 11"/>
          <p:cNvSpPr/>
          <p:nvPr/>
        </p:nvSpPr>
        <p:spPr>
          <a:xfrm>
            <a:off x="1911985" y="1739265"/>
            <a:ext cx="584200" cy="1543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右箭头 12"/>
          <p:cNvSpPr/>
          <p:nvPr/>
        </p:nvSpPr>
        <p:spPr>
          <a:xfrm>
            <a:off x="3312795" y="1739265"/>
            <a:ext cx="601345" cy="1543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右箭头 13"/>
          <p:cNvSpPr/>
          <p:nvPr/>
        </p:nvSpPr>
        <p:spPr>
          <a:xfrm>
            <a:off x="5607050" y="1764665"/>
            <a:ext cx="283845" cy="1377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灯片编号占位符 14"/>
          <p:cNvSpPr>
            <a:spLocks noGrp="1"/>
          </p:cNvSpPr>
          <p:nvPr>
            <p:ph type="sldNum" sz="quarter" idx="12"/>
          </p:nvPr>
        </p:nvSpPr>
        <p:spPr/>
        <p:txBody>
          <a:bodyPr/>
          <a:p>
            <a:fld id="{94B6E62B-4DEC-4954-AD3A-658470571C9E}" type="slidenum">
              <a:rPr lang="zh-CN" altLang="en-US" smtClean="0"/>
            </a:fld>
            <a:endParaRPr lang="zh-CN" altLang="en-US"/>
          </a:p>
        </p:txBody>
      </p:sp>
      <p:sp>
        <p:nvSpPr>
          <p:cNvPr id="26" name="圆角矩形 22"/>
          <p:cNvSpPr/>
          <p:nvPr/>
        </p:nvSpPr>
        <p:spPr>
          <a:xfrm>
            <a:off x="364490" y="5476875"/>
            <a:ext cx="8414385" cy="879475"/>
          </a:xfrm>
          <a:prstGeom prst="roundRect">
            <a:avLst>
              <a:gd name="adj" fmla="val 11014"/>
            </a:avLst>
          </a:prstGeom>
          <a:solidFill>
            <a:schemeClr val="bg1"/>
          </a:solidFill>
          <a:ln w="57150">
            <a:solidFill>
              <a:srgbClr val="00B0F0"/>
            </a:solidFill>
          </a:ln>
          <a:effectLst>
            <a:glow rad="254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b="1" dirty="0">
                <a:ln w="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问题：</a:t>
            </a:r>
            <a:r>
              <a:rPr lang="zh-CN" altLang="en-US" sz="2800" dirty="0">
                <a:ln w="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揉单系统与切割方案设计系统相互隔离，这使得揉单时无法将板材切割方案因素考虑在内</a:t>
            </a:r>
            <a:endParaRPr lang="zh-CN" altLang="en-US" sz="2800" dirty="0">
              <a:ln w="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8" name="TextBox 19"/>
          <p:cNvSpPr txBox="1">
            <a:spLocks noChangeArrowheads="1"/>
          </p:cNvSpPr>
          <p:nvPr/>
        </p:nvSpPr>
        <p:spPr bwMode="auto">
          <a:xfrm>
            <a:off x="689038" y="127813"/>
            <a:ext cx="8342188" cy="5530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黑盒问题和代理模型</a:t>
            </a:r>
            <a:endPar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灯片编号占位符 3"/>
          <p:cNvSpPr>
            <a:spLocks noGrp="1"/>
          </p:cNvSpPr>
          <p:nvPr>
            <p:ph type="sldNum" sz="quarter" idx="12"/>
          </p:nvPr>
        </p:nvSpPr>
        <p:spPr/>
        <p:txBody>
          <a:bodyPr/>
          <a:lstStyle/>
          <a:p>
            <a:fld id="{94B6E62B-4DEC-4954-AD3A-658470571C9E}" type="slidenum">
              <a:rPr lang="zh-CN" altLang="en-US" smtClean="0"/>
            </a:fld>
            <a:endParaRPr lang="zh-CN" altLang="en-US" dirty="0"/>
          </a:p>
        </p:txBody>
      </p:sp>
      <p:pic>
        <p:nvPicPr>
          <p:cNvPr id="110" name="图片 109"/>
          <p:cNvPicPr/>
          <p:nvPr/>
        </p:nvPicPr>
        <p:blipFill>
          <a:blip r:embed="rId1"/>
          <a:stretch>
            <a:fillRect/>
          </a:stretch>
        </p:blipFill>
        <p:spPr>
          <a:xfrm>
            <a:off x="1202690" y="1886585"/>
            <a:ext cx="3391535" cy="1650365"/>
          </a:xfrm>
          <a:prstGeom prst="rect">
            <a:avLst/>
          </a:prstGeom>
          <a:noFill/>
          <a:ln w="9525">
            <a:noFill/>
          </a:ln>
        </p:spPr>
      </p:pic>
      <p:pic>
        <p:nvPicPr>
          <p:cNvPr id="111" name="图片 110"/>
          <p:cNvPicPr/>
          <p:nvPr/>
        </p:nvPicPr>
        <p:blipFill>
          <a:blip r:embed="rId2"/>
          <a:stretch>
            <a:fillRect/>
          </a:stretch>
        </p:blipFill>
        <p:spPr>
          <a:xfrm>
            <a:off x="1304290" y="4742815"/>
            <a:ext cx="3289935" cy="1343660"/>
          </a:xfrm>
          <a:prstGeom prst="rect">
            <a:avLst/>
          </a:prstGeom>
          <a:noFill/>
          <a:ln w="9525">
            <a:noFill/>
          </a:ln>
        </p:spPr>
      </p:pic>
      <p:sp>
        <p:nvSpPr>
          <p:cNvPr id="2" name="文本框 1"/>
          <p:cNvSpPr txBox="1"/>
          <p:nvPr/>
        </p:nvSpPr>
        <p:spPr>
          <a:xfrm>
            <a:off x="1202690" y="1116330"/>
            <a:ext cx="3222625" cy="645160"/>
          </a:xfrm>
          <a:prstGeom prst="rect">
            <a:avLst/>
          </a:prstGeom>
          <a:noFill/>
        </p:spPr>
        <p:txBody>
          <a:bodyPr wrap="square" rtlCol="0">
            <a:spAutoFit/>
          </a:bodyPr>
          <a:p>
            <a:r>
              <a:rPr lang="zh-CN" altLang="en-US"/>
              <a:t>难点一：</a:t>
            </a:r>
            <a:endParaRPr lang="zh-CN" altLang="en-US"/>
          </a:p>
          <a:p>
            <a:r>
              <a:rPr lang="zh-CN" altLang="en-US"/>
              <a:t>切割方案生成算法是黑盒算法</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8" name="TextBox 19"/>
          <p:cNvSpPr txBox="1">
            <a:spLocks noChangeArrowheads="1"/>
          </p:cNvSpPr>
          <p:nvPr/>
        </p:nvSpPr>
        <p:spPr bwMode="auto">
          <a:xfrm>
            <a:off x="689038" y="127813"/>
            <a:ext cx="8342188" cy="5530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工业互联网排产优化算法</a:t>
            </a:r>
            <a:endPar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灯片编号占位符 3"/>
          <p:cNvSpPr>
            <a:spLocks noGrp="1"/>
          </p:cNvSpPr>
          <p:nvPr>
            <p:ph type="sldNum" sz="quarter" idx="12"/>
          </p:nvPr>
        </p:nvSpPr>
        <p:spPr/>
        <p:txBody>
          <a:bodyPr/>
          <a:lstStyle/>
          <a:p>
            <a:fld id="{94B6E62B-4DEC-4954-AD3A-658470571C9E}" type="slidenum">
              <a:rPr lang="zh-CN" altLang="en-US" smtClean="0"/>
            </a:fld>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7" name="TextBox 19"/>
          <p:cNvSpPr txBox="1">
            <a:spLocks noChangeArrowheads="1"/>
          </p:cNvSpPr>
          <p:nvPr/>
        </p:nvSpPr>
        <p:spPr bwMode="auto">
          <a:xfrm>
            <a:off x="689038" y="127813"/>
            <a:ext cx="6174749" cy="5530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动态参数调整模型</a:t>
            </a:r>
            <a:endPar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2" name="灯片编号占位符 31"/>
          <p:cNvSpPr>
            <a:spLocks noGrp="1"/>
          </p:cNvSpPr>
          <p:nvPr>
            <p:ph type="sldNum" sz="quarter" idx="12"/>
          </p:nvPr>
        </p:nvSpPr>
        <p:spPr/>
        <p:txBody>
          <a:bodyPr/>
          <a:lstStyle/>
          <a:p>
            <a:fld id="{94B6E62B-4DEC-4954-AD3A-658470571C9E}" type="slidenum">
              <a:rPr lang="zh-CN" altLang="en-US" smtClean="0"/>
            </a:fld>
            <a:endParaRPr lang="zh-CN" altLang="en-US"/>
          </a:p>
        </p:txBody>
      </p:sp>
    </p:spTree>
  </p:cSld>
  <p:clrMapOvr>
    <a:masterClrMapping/>
  </p:clrMapOvr>
</p:sld>
</file>

<file path=ppt/tags/tag1.xml><?xml version="1.0" encoding="utf-8"?>
<p:tagLst xmlns:p="http://schemas.openxmlformats.org/presentationml/2006/main">
  <p:tag name="KSO_WM_UNIT_PLACING_PICTURE_USER_VIEWPORT" val="{&quot;height&quot;:3493,&quot;width&quot;:9235}"/>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9340</Words>
  <Application>WPS 演示</Application>
  <PresentationFormat>全屏显示(4:3)</PresentationFormat>
  <Paragraphs>403</Paragraphs>
  <Slides>30</Slides>
  <Notes>30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30</vt:i4>
      </vt:variant>
    </vt:vector>
  </HeadingPairs>
  <TitlesOfParts>
    <vt:vector size="43" baseType="lpstr">
      <vt:lpstr>Arial</vt:lpstr>
      <vt:lpstr>宋体</vt:lpstr>
      <vt:lpstr>Wingdings</vt:lpstr>
      <vt:lpstr>微软雅黑</vt:lpstr>
      <vt:lpstr>Calibri</vt:lpstr>
      <vt:lpstr>等线</vt:lpstr>
      <vt:lpstr>黑体</vt:lpstr>
      <vt:lpstr>Times New Roman</vt:lpstr>
      <vt:lpstr>Cambria Math</vt:lpstr>
      <vt:lpstr>Arial Unicode MS</vt:lpstr>
      <vt:lpstr>等线 Light</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 xy</dc:creator>
  <cp:lastModifiedBy>宋诗云</cp:lastModifiedBy>
  <cp:revision>2499</cp:revision>
  <dcterms:created xsi:type="dcterms:W3CDTF">2018-12-04T05:33:00Z</dcterms:created>
  <dcterms:modified xsi:type="dcterms:W3CDTF">2022-04-07T20:51:41Z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A28A405117CD4548B351B38DA4ABAAA8</vt:lpwstr>
  </property>
  <property fmtid="{D5CDD505-2E9C-101B-9397-08002B2CF9AE}" pid="3" name="KSOProductBuildVer">
    <vt:lpwstr>2052-11.1.0.11365</vt:lpwstr>
  </property>
</Properties>
</file>