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47" r:id="rId3"/>
    <p:sldId id="352" r:id="rId5"/>
    <p:sldId id="372" r:id="rId6"/>
    <p:sldId id="419" r:id="rId7"/>
    <p:sldId id="382" r:id="rId8"/>
    <p:sldId id="420" r:id="rId9"/>
    <p:sldId id="374" r:id="rId10"/>
    <p:sldId id="438" r:id="rId11"/>
    <p:sldId id="439" r:id="rId12"/>
    <p:sldId id="451" r:id="rId13"/>
    <p:sldId id="455" r:id="rId14"/>
    <p:sldId id="468" r:id="rId15"/>
    <p:sldId id="452" r:id="rId16"/>
    <p:sldId id="376" r:id="rId17"/>
    <p:sldId id="381" r:id="rId18"/>
    <p:sldId id="463" r:id="rId19"/>
    <p:sldId id="410" r:id="rId20"/>
    <p:sldId id="380" r:id="rId21"/>
    <p:sldId id="450" r:id="rId22"/>
    <p:sldId id="392" r:id="rId23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8" userDrawn="1">
          <p15:clr>
            <a:srgbClr val="A4A3A4"/>
          </p15:clr>
        </p15:guide>
        <p15:guide id="2" pos="30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39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C913"/>
    <a:srgbClr val="D8090F"/>
    <a:srgbClr val="FFFF00"/>
    <a:srgbClr val="02409A"/>
    <a:srgbClr val="DAE8FC"/>
    <a:srgbClr val="FFE6CC"/>
    <a:srgbClr val="FFF2CC"/>
    <a:srgbClr val="F6AB00"/>
    <a:srgbClr val="6B2D0B"/>
    <a:srgbClr val="587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5111" autoAdjust="0"/>
  </p:normalViewPr>
  <p:slideViewPr>
    <p:cSldViewPr snapToGrid="0" showGuides="1">
      <p:cViewPr varScale="1">
        <p:scale>
          <a:sx n="97" d="100"/>
          <a:sy n="97" d="100"/>
        </p:scale>
        <p:origin x="2028" y="84"/>
      </p:cViewPr>
      <p:guideLst>
        <p:guide orient="horz" pos="2498"/>
        <p:guide pos="3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98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l">
              <a:spcBef>
                <a:spcPct val="0"/>
              </a:spcBef>
              <a:defRPr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MAE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：Mean Absolute Error，平均绝对误差，计算预测值与真实值之差的绝对值，然后对所有样本取平均。MAE的值</a:t>
            </a: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越小越好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，</a:t>
            </a: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表示预测值与真实值之间的平均差异较小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。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RMSE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：Root Mean Square Error，根均方误差，计算预测值与真实值之差的平方，然后对所有样本取平均并开平方根。RMSE的值</a:t>
            </a: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越小越好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，表示预测值与真实值之间的均方差较小。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R</a:t>
            </a:r>
            <a:r>
              <a:rPr lang="en-US" altLang="zh-CN" baseline="30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：R-squared，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决定系数，用于评估回归模型拟合优度。它表示模型能解释因变量方差的比例，取值范围从0到1。</a:t>
            </a: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越接近1，表示模型对观测数据的拟合程度越好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。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NMI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：Normalized Mutual Information，归一化互信息，用于</a:t>
            </a: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衡量聚类算法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性能，</a:t>
            </a: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度量两个聚类结果之间的相似性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。NMI的值介于0和1之间，</a:t>
            </a: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越接近1表示两个聚类结果越相似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，越接近0表示两个聚类结果差异较大。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ARI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：Adjusted Rand Index，调整兰德指数，用于衡量聚类算法性能，基于兰德指数（Rand Index），通过对随机结果进行调整来考虑预期的随机性。ARI的值介于-1和1之间，越接近1表示聚类结果的一致性越高，越接近-1表示聚类结果的一致性较低。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GAE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：图自编码器，通过最小化重构误差来学习节点的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表示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LINE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：（Large-scale Information Network Embedding）最大化节点之间一阶邻居和二阶邻居的相似性学习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节点embedding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node2vec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tune了随机游走算法以适用图结构，以捕捉图中结点的同质性和结构等价性，该算法基于随机游走，并在游走序列上学习节点的嵌入表示。node2vec通过在游走过程中平衡深度优先搜索（DFS）和广度优先搜索（BFS）的策略，探索节点的不同邻域结构。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--------------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PMI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：一种用于</a:t>
            </a: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衡量两个事件之间相关性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的统计指标，PMI的值可以为正数、负数或零。正数表示两个事件之间具有正相关性，负数表示负相关性，而零表示两个事件之间独立。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zh-CN" dirty="0">
                <a:effectLst/>
                <a:sym typeface="+mn-ea"/>
              </a:rPr>
              <a:t>城市区域表示学习整体框图：从数据源</a:t>
            </a:r>
            <a:r>
              <a:rPr lang="en-US" altLang="zh-CN" dirty="0">
                <a:effectLst/>
                <a:sym typeface="+mn-ea"/>
              </a:rPr>
              <a:t>→</a:t>
            </a:r>
            <a:r>
              <a:rPr lang="zh-CN" altLang="en-US" dirty="0">
                <a:effectLst/>
                <a:sym typeface="+mn-ea"/>
              </a:rPr>
              <a:t>方法层</a:t>
            </a:r>
            <a:r>
              <a:rPr lang="en-US" altLang="zh-CN" dirty="0">
                <a:effectLst/>
                <a:sym typeface="+mn-ea"/>
              </a:rPr>
              <a:t>→</a:t>
            </a:r>
            <a:r>
              <a:rPr lang="zh-CN" altLang="en-US" dirty="0">
                <a:effectLst/>
                <a:sym typeface="+mn-ea"/>
              </a:rPr>
              <a:t>应用层</a:t>
            </a:r>
            <a:endParaRPr lang="zh-CN" altLang="zh-CN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endParaRPr lang="zh-CN" altLang="zh-CN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zh-CN" dirty="0">
                <a:effectLst/>
                <a:sym typeface="+mn-ea"/>
              </a:rPr>
              <a:t>几个维度的关注点不同：</a:t>
            </a:r>
            <a:endParaRPr lang="zh-CN" altLang="zh-CN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dirty="0">
                <a:effectLst/>
                <a:sym typeface="+mn-ea"/>
              </a:rPr>
              <a:t>1. </a:t>
            </a:r>
            <a:r>
              <a:rPr lang="zh-CN" altLang="en-US" dirty="0">
                <a:effectLst/>
                <a:sym typeface="+mn-ea"/>
              </a:rPr>
              <a:t>数据层：多源数据融合，挖掘出更具有泛化性的城市表征</a:t>
            </a:r>
            <a:endParaRPr lang="zh-CN" altLang="en-US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dirty="0">
                <a:effectLst/>
                <a:sym typeface="+mn-ea"/>
              </a:rPr>
              <a:t>2. </a:t>
            </a:r>
            <a:r>
              <a:rPr lang="zh-CN" altLang="en-US" dirty="0">
                <a:effectLst/>
                <a:sym typeface="+mn-ea"/>
              </a:rPr>
              <a:t>方法层：提高指标表现</a:t>
            </a:r>
            <a:endParaRPr lang="zh-CN" altLang="en-US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dirty="0">
                <a:effectLst/>
                <a:sym typeface="+mn-ea"/>
              </a:rPr>
              <a:t>3. </a:t>
            </a:r>
            <a:r>
              <a:rPr lang="zh-CN" altLang="en-US" dirty="0">
                <a:effectLst/>
                <a:sym typeface="+mn-ea"/>
              </a:rPr>
              <a:t>应用层：专注于更擅长某一类下游任务的表征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从大量不同类型的城市数据中，学习城市区域的表示，应用到各种下游任务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现有方法要么是针对特定任务设计，要么以融合多源数据、综合表征区域为重点，没有针对区域表征在下游任务上的有效性进行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Southeast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/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矩形 7"/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4800" b="1" dirty="0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Q &amp; A</a:t>
              </a:r>
              <a:endParaRPr lang="zh-CN" altLang="en-US" sz="4800" b="1" dirty="0">
                <a:solidFill>
                  <a:srgbClr val="C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日期占位符 3"/>
          <p:cNvSpPr txBox="1"/>
          <p:nvPr userDrawn="1"/>
        </p:nvSpPr>
        <p:spPr>
          <a:xfrm>
            <a:off x="3793333" y="4338046"/>
            <a:ext cx="1552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Thank you!</a:t>
            </a:r>
            <a:endParaRPr lang="zh-CN" alt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6042-846A-4757-8390-D685C505E32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.xml"/><Relationship Id="rId3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1.png"/><Relationship Id="rId2" Type="http://schemas.openxmlformats.org/officeDocument/2006/relationships/tags" Target="../tags/tag22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23.png"/><Relationship Id="rId11" Type="http://schemas.openxmlformats.org/officeDocument/2006/relationships/tags" Target="../tags/tag29.xml"/><Relationship Id="rId10" Type="http://schemas.openxmlformats.org/officeDocument/2006/relationships/image" Target="../media/image22.png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../media/image26.png"/><Relationship Id="rId6" Type="http://schemas.openxmlformats.org/officeDocument/2006/relationships/tags" Target="../tags/tag33.xml"/><Relationship Id="rId5" Type="http://schemas.openxmlformats.org/officeDocument/2006/relationships/image" Target="../media/image25.png"/><Relationship Id="rId4" Type="http://schemas.openxmlformats.org/officeDocument/2006/relationships/tags" Target="../tags/tag32.xml"/><Relationship Id="rId3" Type="http://schemas.openxmlformats.org/officeDocument/2006/relationships/image" Target="../media/image24.png"/><Relationship Id="rId2" Type="http://schemas.openxmlformats.org/officeDocument/2006/relationships/tags" Target="../tags/tag31.xml"/><Relationship Id="rId18" Type="http://schemas.openxmlformats.org/officeDocument/2006/relationships/notesSlide" Target="../notesSlides/notesSlide12.x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30.png"/><Relationship Id="rId15" Type="http://schemas.openxmlformats.org/officeDocument/2006/relationships/tags" Target="../tags/tag38.xml"/><Relationship Id="rId14" Type="http://schemas.openxmlformats.org/officeDocument/2006/relationships/image" Target="../media/image29.png"/><Relationship Id="rId13" Type="http://schemas.openxmlformats.org/officeDocument/2006/relationships/tags" Target="../tags/tag37.xml"/><Relationship Id="rId12" Type="http://schemas.openxmlformats.org/officeDocument/2006/relationships/image" Target="../media/image28.png"/><Relationship Id="rId11" Type="http://schemas.openxmlformats.org/officeDocument/2006/relationships/tags" Target="../tags/tag36.xml"/><Relationship Id="rId10" Type="http://schemas.openxmlformats.org/officeDocument/2006/relationships/image" Target="../media/image27.png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tags" Target="../tags/tag44.xml"/><Relationship Id="rId7" Type="http://schemas.openxmlformats.org/officeDocument/2006/relationships/image" Target="../media/image32.png"/><Relationship Id="rId6" Type="http://schemas.openxmlformats.org/officeDocument/2006/relationships/tags" Target="../tags/tag43.xml"/><Relationship Id="rId5" Type="http://schemas.openxmlformats.org/officeDocument/2006/relationships/image" Target="../media/image31.png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35.png"/><Relationship Id="rId12" Type="http://schemas.openxmlformats.org/officeDocument/2006/relationships/tags" Target="../tags/tag46.xml"/><Relationship Id="rId11" Type="http://schemas.openxmlformats.org/officeDocument/2006/relationships/image" Target="../media/image34.png"/><Relationship Id="rId10" Type="http://schemas.openxmlformats.org/officeDocument/2006/relationships/tags" Target="../tags/tag45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../media/image38.png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37.png"/><Relationship Id="rId3" Type="http://schemas.openxmlformats.org/officeDocument/2006/relationships/tags" Target="../tags/tag59.xml"/><Relationship Id="rId2" Type="http://schemas.openxmlformats.org/officeDocument/2006/relationships/image" Target="../media/image36.png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64.xml"/><Relationship Id="rId10" Type="http://schemas.openxmlformats.org/officeDocument/2006/relationships/image" Target="../media/image39.png"/><Relationship Id="rId1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../media/image9.png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6" Type="http://schemas.openxmlformats.org/officeDocument/2006/relationships/notesSlide" Target="../notesSlides/notesSlide19.xml"/><Relationship Id="rId45" Type="http://schemas.openxmlformats.org/officeDocument/2006/relationships/slideLayout" Target="../slideLayouts/slideLayout4.xml"/><Relationship Id="rId44" Type="http://schemas.openxmlformats.org/officeDocument/2006/relationships/tags" Target="../tags/tag97.xml"/><Relationship Id="rId43" Type="http://schemas.openxmlformats.org/officeDocument/2006/relationships/image" Target="../media/image46.png"/><Relationship Id="rId42" Type="http://schemas.openxmlformats.org/officeDocument/2006/relationships/tags" Target="../tags/tag96.xml"/><Relationship Id="rId41" Type="http://schemas.openxmlformats.org/officeDocument/2006/relationships/tags" Target="../tags/tag95.xml"/><Relationship Id="rId40" Type="http://schemas.openxmlformats.org/officeDocument/2006/relationships/image" Target="../media/image45.png"/><Relationship Id="rId4" Type="http://schemas.openxmlformats.org/officeDocument/2006/relationships/tags" Target="../tags/tag68.xml"/><Relationship Id="rId39" Type="http://schemas.openxmlformats.org/officeDocument/2006/relationships/tags" Target="../tags/tag94.xml"/><Relationship Id="rId38" Type="http://schemas.openxmlformats.org/officeDocument/2006/relationships/tags" Target="../tags/tag93.xml"/><Relationship Id="rId37" Type="http://schemas.openxmlformats.org/officeDocument/2006/relationships/image" Target="../media/image44.png"/><Relationship Id="rId36" Type="http://schemas.openxmlformats.org/officeDocument/2006/relationships/tags" Target="../tags/tag92.xml"/><Relationship Id="rId35" Type="http://schemas.openxmlformats.org/officeDocument/2006/relationships/tags" Target="../tags/tag91.xml"/><Relationship Id="rId34" Type="http://schemas.openxmlformats.org/officeDocument/2006/relationships/image" Target="../media/image43.png"/><Relationship Id="rId33" Type="http://schemas.openxmlformats.org/officeDocument/2006/relationships/tags" Target="../tags/tag90.xml"/><Relationship Id="rId32" Type="http://schemas.openxmlformats.org/officeDocument/2006/relationships/tags" Target="../tags/tag89.xml"/><Relationship Id="rId31" Type="http://schemas.openxmlformats.org/officeDocument/2006/relationships/tags" Target="../tags/tag88.xml"/><Relationship Id="rId30" Type="http://schemas.openxmlformats.org/officeDocument/2006/relationships/tags" Target="../tags/tag87.xml"/><Relationship Id="rId3" Type="http://schemas.openxmlformats.org/officeDocument/2006/relationships/tags" Target="../tags/tag67.xml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image" Target="../media/image42.png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image" Target="../media/image41.png"/><Relationship Id="rId21" Type="http://schemas.openxmlformats.org/officeDocument/2006/relationships/tags" Target="../tags/tag80.xml"/><Relationship Id="rId20" Type="http://schemas.openxmlformats.org/officeDocument/2006/relationships/image" Target="../media/image40.png"/><Relationship Id="rId2" Type="http://schemas.openxmlformats.org/officeDocument/2006/relationships/tags" Target="../tags/tag66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image" Target="../media/image11.png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image" Target="../media/image10.png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image" Target="../media/image8.png"/><Relationship Id="rId10" Type="http://schemas.openxmlformats.org/officeDocument/2006/relationships/tags" Target="../tags/tag73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10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13.png"/><Relationship Id="rId13" Type="http://schemas.openxmlformats.org/officeDocument/2006/relationships/tags" Target="../tags/tag8.xml"/><Relationship Id="rId12" Type="http://schemas.openxmlformats.org/officeDocument/2006/relationships/image" Target="../media/image12.png"/><Relationship Id="rId11" Type="http://schemas.openxmlformats.org/officeDocument/2006/relationships/tags" Target="../tags/tag7.xml"/><Relationship Id="rId10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5.xml"/><Relationship Id="rId7" Type="http://schemas.openxmlformats.org/officeDocument/2006/relationships/image" Target="../media/image16.png"/><Relationship Id="rId6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tags" Target="../tags/tag13.xml"/><Relationship Id="rId3" Type="http://schemas.openxmlformats.org/officeDocument/2006/relationships/image" Target="../media/image14.png"/><Relationship Id="rId2" Type="http://schemas.openxmlformats.org/officeDocument/2006/relationships/tags" Target="../tags/tag12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18.png"/><Relationship Id="rId10" Type="http://schemas.openxmlformats.org/officeDocument/2006/relationships/tags" Target="../tags/tag16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/>
        </p:nvSpPr>
        <p:spPr>
          <a:xfrm>
            <a:off x="0" y="2196352"/>
            <a:ext cx="9144000" cy="1562847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AAAI’ 2023</a:t>
            </a:r>
            <a:endParaRPr lang="en-US" altLang="zh-CN" sz="20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Heterogeneous Region Embedding </a:t>
            </a:r>
            <a:endParaRPr lang="en-US" altLang="zh-CN" sz="28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with </a:t>
            </a:r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 Learning</a:t>
            </a:r>
            <a:endParaRPr lang="en-US" altLang="zh-CN" sz="2800" b="1" dirty="0" smtClean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52" y="571301"/>
            <a:ext cx="2780463" cy="7896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55060" y="4535805"/>
            <a:ext cx="1834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汇报人：</a:t>
            </a:r>
            <a:r>
              <a:rPr lang="en-US" altLang="zh-CN"/>
              <a:t> </a:t>
            </a:r>
            <a:r>
              <a:rPr lang="zh-CN" altLang="en-US"/>
              <a:t>宋一凡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32660" y="3978910"/>
            <a:ext cx="4678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i="1"/>
              <a:t>Silin Zhou, Dan He, Lisi Chen, Shuo Shang, Peng Han</a:t>
            </a:r>
            <a:endParaRPr sz="16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主要工作：区域异构图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构建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49580" y="1068705"/>
            <a:ext cx="81794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区域异构图定义</a:t>
            </a:r>
            <a:r>
              <a:rPr lang="en-US" altLang="zh-CN" sz="2000" b="1"/>
              <a:t> </a:t>
            </a:r>
            <a:r>
              <a:rPr lang="en-US" altLang="zh-CN" sz="2400">
                <a:latin typeface="Cambria Math" panose="02040503050406030204" charset="0"/>
                <a:cs typeface="Cambria Math" panose="02040503050406030204" charset="0"/>
                <a:sym typeface="+mn-ea"/>
              </a:rPr>
              <a:t>G=(V, E, R)</a:t>
            </a:r>
            <a:endParaRPr lang="en-US" altLang="zh-CN" sz="200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V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：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区域，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：边类型</a:t>
            </a:r>
            <a:endParaRPr lang="zh-CN" altLang="en-US" sz="200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种边类型：源边</a:t>
            </a: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en-US" altLang="zh-CN" sz="2000" baseline="-25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s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、目的边</a:t>
            </a: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en-US" altLang="zh-CN" sz="2000" baseline="-25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t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、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POI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边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en-US" altLang="zh-CN" sz="20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p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、地理邻居边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en-US" altLang="zh-CN" sz="20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g</a:t>
            </a:r>
            <a:endParaRPr lang="en-US" altLang="zh-CN" sz="2000" baseline="-25000"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4970" y="2611755"/>
            <a:ext cx="1840865" cy="19431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50850" y="2654935"/>
            <a:ext cx="81775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边构建</a:t>
            </a:r>
            <a:endParaRPr lang="zh-CN" altLang="en-US" sz="2400" b="1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基于顶点间的</a:t>
            </a:r>
            <a:r>
              <a:rPr lang="zh-CN" altLang="en-US" sz="2000" b="1" u="sng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相似度矩阵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(ref. Zhang 2020)</a:t>
            </a:r>
            <a:endParaRPr lang="zh-CN" altLang="en-US" sz="200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源</a:t>
            </a:r>
            <a:r>
              <a:rPr lang="en-US" altLang="zh-CN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目的边：源</a:t>
            </a:r>
            <a:r>
              <a:rPr lang="en-US" altLang="zh-CN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目的分布的余弦相似度</a:t>
            </a:r>
            <a:endParaRPr lang="zh-CN" altLang="en-US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POI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边：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POI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类型统计的余弦相似度</a:t>
            </a:r>
            <a:endParaRPr lang="zh-CN" altLang="en-US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根据相似度矩阵获取</a:t>
            </a: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lang="zh-CN" altLang="en-US" sz="2000" b="1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k</a:t>
            </a:r>
            <a:r>
              <a:rPr lang="en-US" altLang="zh-CN" sz="2000" b="1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</a:t>
            </a:r>
            <a:r>
              <a:rPr lang="zh-CN" altLang="en-US" sz="2000" b="1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最近顶点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作为邻居，构建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en-US" altLang="zh-CN" sz="20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s</a:t>
            </a:r>
            <a:r>
              <a:rPr lang="zh-CN" altLang="en-US" sz="20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、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en-US" altLang="zh-CN" sz="20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t</a:t>
            </a:r>
            <a:r>
              <a:rPr lang="zh-CN" altLang="en-US" sz="20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、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en-US" altLang="zh-CN" sz="20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p</a:t>
            </a: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(k=10)</a:t>
            </a:r>
            <a:endParaRPr lang="zh-CN" altLang="en-US" sz="20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基于</a:t>
            </a:r>
            <a:r>
              <a:rPr lang="zh-CN" altLang="en-US" sz="2000" u="sng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实际地理含义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构建地理邻居关系边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en-US" altLang="zh-CN" sz="20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g</a:t>
            </a:r>
            <a:endParaRPr lang="zh-CN" altLang="en-US" sz="20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770" y="5592445"/>
            <a:ext cx="836930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区域表示</a:t>
            </a:r>
            <a:r>
              <a:rPr lang="en-US" altLang="zh-CN" sz="3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→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学习异构图中的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结点表示</a:t>
            </a:r>
            <a:endParaRPr lang="zh-CN" altLang="en-US" sz="36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主要工作：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HRE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模块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设计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49580" y="1068705"/>
            <a:ext cx="40779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400" b="1"/>
              <a:t>HRE</a:t>
            </a:r>
            <a:r>
              <a:rPr lang="zh-CN" altLang="en-US" sz="2400" b="1"/>
              <a:t>整体结构：三个部分</a:t>
            </a:r>
            <a:endParaRPr lang="zh-CN" altLang="en-US" sz="2400" b="1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</a:rPr>
              <a:t>学习</a:t>
            </a:r>
            <a:r>
              <a:rPr lang="zh-CN" altLang="en-US" sz="2000" b="1">
                <a:solidFill>
                  <a:srgbClr val="FF0000"/>
                </a:solidFill>
              </a:rPr>
              <a:t>特定关系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zh-CN" altLang="en-US" sz="2000">
                <a:solidFill>
                  <a:schemeClr val="tx1"/>
                </a:solidFill>
              </a:rPr>
              <a:t>区域表示</a:t>
            </a:r>
            <a:endParaRPr lang="zh-CN" altLang="en-US" sz="200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 b="1">
                <a:solidFill>
                  <a:srgbClr val="FF0000"/>
                </a:solidFill>
              </a:rPr>
              <a:t>共享</a:t>
            </a:r>
            <a:r>
              <a:rPr lang="zh-CN" altLang="en-US" sz="2000">
                <a:solidFill>
                  <a:schemeClr val="tx1"/>
                </a:solidFill>
              </a:rPr>
              <a:t>特定关系的</a:t>
            </a:r>
            <a:r>
              <a:rPr lang="zh-CN" altLang="en-US" sz="2000">
                <a:solidFill>
                  <a:schemeClr val="tx1"/>
                </a:solidFill>
              </a:rPr>
              <a:t>区域表示</a:t>
            </a:r>
            <a:endParaRPr lang="zh-CN" altLang="en-US" sz="200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000" b="1">
                <a:solidFill>
                  <a:srgbClr val="FF0000"/>
                </a:solidFill>
              </a:rPr>
              <a:t>融合</a:t>
            </a:r>
            <a:r>
              <a:rPr lang="zh-CN" altLang="en-US" sz="2000">
                <a:solidFill>
                  <a:schemeClr val="tx1"/>
                </a:solidFill>
              </a:rPr>
              <a:t>不同关系的</a:t>
            </a:r>
            <a:r>
              <a:rPr lang="zh-CN" altLang="en-US" sz="2000">
                <a:solidFill>
                  <a:schemeClr val="tx1"/>
                </a:solidFill>
              </a:rPr>
              <a:t>区域表示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723" t="965" r="414"/>
          <a:stretch>
            <a:fillRect/>
          </a:stretch>
        </p:blipFill>
        <p:spPr>
          <a:xfrm>
            <a:off x="975360" y="3241675"/>
            <a:ext cx="7120890" cy="306324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534535" y="1783715"/>
            <a:ext cx="616585" cy="27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4"/>
            </p:custDataLst>
          </p:nvPr>
        </p:nvSpPr>
        <p:spPr>
          <a:xfrm>
            <a:off x="4527550" y="2262505"/>
            <a:ext cx="616585" cy="27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>
            <p:custDataLst>
              <p:tags r:id="rId5"/>
            </p:custDataLst>
          </p:nvPr>
        </p:nvSpPr>
        <p:spPr>
          <a:xfrm>
            <a:off x="4534535" y="2734310"/>
            <a:ext cx="616585" cy="27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326380" y="1689100"/>
            <a:ext cx="2312035" cy="42354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Relation-Aware GCN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326380" y="2162810"/>
            <a:ext cx="2312035" cy="42354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Embedding Sharing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5325745" y="2641600"/>
            <a:ext cx="2313305" cy="42354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Attention Fusion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5745" y="1119505"/>
            <a:ext cx="2770505" cy="570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8280" y="881380"/>
            <a:ext cx="1683385" cy="278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主要工作：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HRE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模块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设计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49580" y="1068705"/>
            <a:ext cx="7281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损失函数</a:t>
            </a:r>
            <a:r>
              <a:rPr lang="zh-CN" altLang="en-US" sz="2400" b="1"/>
              <a:t>设计</a:t>
            </a:r>
            <a:endParaRPr lang="zh-CN" altLang="en-US" sz="2400" b="1"/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使用</a:t>
            </a:r>
            <a:r>
              <a:rPr lang="zh-CN" altLang="en-US" sz="2000" b="1">
                <a:solidFill>
                  <a:schemeClr val="accent1"/>
                </a:solidFill>
              </a:rPr>
              <a:t>多任务学习</a:t>
            </a:r>
            <a:r>
              <a:rPr lang="zh-CN" altLang="en-US" sz="2000">
                <a:solidFill>
                  <a:schemeClr val="tx1"/>
                </a:solidFill>
              </a:rPr>
              <a:t>设计损失函数</a:t>
            </a:r>
            <a:endParaRPr lang="zh-CN" altLang="en-US" sz="2000">
              <a:solidFill>
                <a:schemeClr val="tx1"/>
              </a:solidFill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根据区域嵌入、关系嵌入生成</a:t>
            </a:r>
            <a:r>
              <a:rPr lang="zh-CN" altLang="en-US" sz="2000" b="1">
                <a:solidFill>
                  <a:schemeClr val="accent1"/>
                </a:solidFill>
              </a:rPr>
              <a:t>多任务嵌入</a:t>
            </a:r>
            <a:r>
              <a:rPr lang="en-US" altLang="zh-CN" sz="2000">
                <a:solidFill>
                  <a:schemeClr val="tx1"/>
                </a:solidFill>
              </a:rPr>
              <a:t>		        </a:t>
            </a:r>
            <a:r>
              <a:rPr lang="zh-CN" altLang="en-US" sz="2000">
                <a:solidFill>
                  <a:schemeClr val="tx1"/>
                </a:solidFill>
              </a:rPr>
              <a:t>得到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7680" y="2227580"/>
            <a:ext cx="1371600" cy="342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3315" y="2231390"/>
            <a:ext cx="1218565" cy="369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6730" y="2688590"/>
            <a:ext cx="6115050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地理邻居损失</a:t>
            </a:r>
            <a:endParaRPr lang="zh-CN" alt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思路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地理上</a:t>
            </a:r>
            <a:r>
              <a:rPr lang="zh-CN" altLang="en-US" b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相近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的区域更</a:t>
            </a:r>
            <a:r>
              <a:rPr lang="zh-CN" altLang="en-US" b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相似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→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1625" y="3145790"/>
            <a:ext cx="410845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513080" y="3681730"/>
            <a:ext cx="83248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移动性损失</a:t>
            </a:r>
            <a:endParaRPr lang="zh-CN" alt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思路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：重建</a:t>
            </a:r>
            <a:r>
              <a:rPr lang="zh-CN" altLang="en-US" u="sng">
                <a:latin typeface="Cambria" panose="02040503050406030204" charset="0"/>
                <a:cs typeface="Cambria" panose="02040503050406030204" charset="0"/>
                <a:sym typeface="+mn-ea"/>
              </a:rPr>
              <a:t>移动性分布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，计算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KL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散度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→				    ,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1"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→ 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1675" y="4108450"/>
            <a:ext cx="1860550" cy="679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5075" y="4102100"/>
            <a:ext cx="2306955" cy="669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3080" y="4657725"/>
            <a:ext cx="4838700" cy="552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3080" y="5144135"/>
            <a:ext cx="4572000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信息损失</a:t>
            </a:r>
            <a:endParaRPr lang="zh-CN" altLang="en-US" sz="2000" b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思路：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重建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相似性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→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6575" y="5553075"/>
            <a:ext cx="2584450" cy="71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主要工作：用于下游任务的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提示学习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49580" y="1068705"/>
            <a:ext cx="7911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提示结构</a:t>
            </a:r>
            <a:r>
              <a:rPr lang="en-US" altLang="zh-CN" sz="2400" b="1"/>
              <a:t> → </a:t>
            </a:r>
            <a:r>
              <a:rPr lang="zh-CN" altLang="en-US" sz="2400" b="1">
                <a:highlight>
                  <a:srgbClr val="FFFF00"/>
                </a:highlight>
              </a:rPr>
              <a:t>前缀</a:t>
            </a:r>
            <a:r>
              <a:rPr lang="zh-CN" altLang="en-US" sz="2400" b="1"/>
              <a:t>提示</a:t>
            </a:r>
            <a:endParaRPr lang="zh-CN" altLang="en-US" sz="2400" b="1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016000" y="2978150"/>
          <a:ext cx="8331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016000" y="2374265"/>
          <a:ext cx="8331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46100" y="1889760"/>
            <a:ext cx="1778000" cy="459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600">
                <a:latin typeface="Cambria" panose="02040503050406030204" charset="0"/>
                <a:cs typeface="Cambria" panose="02040503050406030204" charset="0"/>
                <a:sym typeface="+mn-ea"/>
              </a:rPr>
              <a:t>region embedding</a:t>
            </a:r>
            <a:endParaRPr lang="en-US" altLang="zh-CN" sz="16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3288665"/>
            <a:ext cx="869950" cy="466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600">
                <a:latin typeface="Cambria" panose="02040503050406030204" charset="0"/>
                <a:cs typeface="Cambria" panose="02040503050406030204" charset="0"/>
                <a:sym typeface="+mn-ea"/>
              </a:rPr>
              <a:t>prompt</a:t>
            </a:r>
            <a:endParaRPr lang="en-US" altLang="zh-CN" sz="16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1984375" y="2539365"/>
            <a:ext cx="266700" cy="62865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252980" y="2249805"/>
            <a:ext cx="571500" cy="810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4000" b="1">
                <a:latin typeface="Cambria" panose="02040503050406030204" charset="0"/>
                <a:cs typeface="Cambria" panose="02040503050406030204" charset="0"/>
                <a:sym typeface="+mn-ea"/>
              </a:rPr>
              <a:t>⊕</a:t>
            </a:r>
            <a:endParaRPr lang="en-US" altLang="zh-CN" sz="40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graphicFrame>
        <p:nvGraphicFramePr>
          <p:cNvPr id="22" name="表格 21"/>
          <p:cNvGraphicFramePr/>
          <p:nvPr/>
        </p:nvGraphicFramePr>
        <p:xfrm>
          <a:off x="2660650" y="2679700"/>
          <a:ext cx="16662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右箭头 22"/>
          <p:cNvSpPr/>
          <p:nvPr/>
        </p:nvSpPr>
        <p:spPr>
          <a:xfrm>
            <a:off x="4460875" y="2767965"/>
            <a:ext cx="495300" cy="203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090160" y="2636520"/>
            <a:ext cx="1022350" cy="4635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FNN</a:t>
            </a:r>
            <a:endParaRPr lang="en-US" altLang="zh-CN"/>
          </a:p>
        </p:txBody>
      </p:sp>
      <p:sp>
        <p:nvSpPr>
          <p:cNvPr id="26" name="右箭头 25"/>
          <p:cNvSpPr/>
          <p:nvPr>
            <p:custDataLst>
              <p:tags r:id="rId3"/>
            </p:custDataLst>
          </p:nvPr>
        </p:nvSpPr>
        <p:spPr>
          <a:xfrm>
            <a:off x="6246495" y="2767965"/>
            <a:ext cx="495300" cy="203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75780" y="2454910"/>
            <a:ext cx="2063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downstream 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tasks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0" indent="0" algn="l">
              <a:lnSpc>
                <a:spcPct val="100000"/>
              </a:lnSpc>
              <a:buClrTx/>
              <a:buSzTx/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objective function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8385" y="3238500"/>
            <a:ext cx="1485900" cy="3556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88480" y="3036570"/>
            <a:ext cx="2006600" cy="74676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81630" y="3168015"/>
            <a:ext cx="1346200" cy="4762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390650" y="3363595"/>
            <a:ext cx="1327150" cy="4508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40280" y="1957705"/>
            <a:ext cx="1196340" cy="44196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60425" y="4267200"/>
            <a:ext cx="72904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>
              <a:lnSpc>
                <a:spcPct val="150000"/>
              </a:lnSpc>
              <a:buClrTx/>
              <a:buSzTx/>
              <a:buAutoNum type="arabicPeriod"/>
            </a:pP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从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HRE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得到每个区域的嵌入表示，在</a:t>
            </a:r>
            <a:r>
              <a:rPr lang="zh-CN" altLang="en-US">
                <a:highlight>
                  <a:srgbClr val="FFFF00"/>
                </a:highlight>
                <a:latin typeface="Cambria" panose="02040503050406030204" charset="0"/>
                <a:cs typeface="Cambria" panose="02040503050406030204" charset="0"/>
                <a:sym typeface="+mn-ea"/>
              </a:rPr>
              <a:t>每个区域表示</a:t>
            </a:r>
            <a:r>
              <a:rPr lang="zh-CN" altLang="en-US" u="sng">
                <a:highlight>
                  <a:srgbClr val="FFFF00"/>
                </a:highlight>
                <a:latin typeface="Cambria" panose="02040503050406030204" charset="0"/>
                <a:cs typeface="Cambria" panose="02040503050406030204" charset="0"/>
                <a:sym typeface="+mn-ea"/>
              </a:rPr>
              <a:t>前</a:t>
            </a:r>
            <a:r>
              <a:rPr lang="zh-CN" altLang="en-US">
                <a:highlight>
                  <a:srgbClr val="FFFF00"/>
                </a:highlight>
                <a:latin typeface="Cambria" panose="02040503050406030204" charset="0"/>
                <a:cs typeface="Cambria" panose="02040503050406030204" charset="0"/>
                <a:sym typeface="+mn-ea"/>
              </a:rPr>
              <a:t>附上</a:t>
            </a:r>
            <a:r>
              <a:rPr lang="zh-CN" altLang="en-US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提示表示</a:t>
            </a:r>
            <a:endParaRPr lang="zh-CN" altLang="en-US" b="1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buClrTx/>
              <a:buSzTx/>
              <a:buAutoNum type="arabicPeriod"/>
            </a:pP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将合并的嵌入输入前馈神经网络，用</a:t>
            </a:r>
            <a:r>
              <a:rPr lang="zh-CN" altLang="en-US" b="1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下游任务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的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数据训练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主要工作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</a:t>
              </a: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现状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实验结果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个人思考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整体设计思路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2" name="左大括号 1"/>
          <p:cNvSpPr/>
          <p:nvPr/>
        </p:nvSpPr>
        <p:spPr>
          <a:xfrm>
            <a:off x="565150" y="2124075"/>
            <a:ext cx="431800" cy="3088640"/>
          </a:xfrm>
          <a:prstGeom prst="leftBrace">
            <a:avLst>
              <a:gd name="adj1" fmla="val 863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60450" y="3296920"/>
            <a:ext cx="174053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消融实验</a:t>
            </a:r>
            <a:endParaRPr lang="zh-CN" altLang="en-US" b="1"/>
          </a:p>
        </p:txBody>
      </p:sp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1060450" y="1856740"/>
            <a:ext cx="174053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模型整体</a:t>
            </a:r>
            <a:r>
              <a:rPr lang="zh-CN" altLang="en-US" b="1"/>
              <a:t>效果</a:t>
            </a:r>
            <a:endParaRPr lang="zh-CN" altLang="en-US" b="1"/>
          </a:p>
        </p:txBody>
      </p: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1060450" y="5015865"/>
            <a:ext cx="174053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主要模块</a:t>
            </a:r>
            <a:r>
              <a:rPr lang="zh-CN" altLang="en-US" b="1"/>
              <a:t>效果</a:t>
            </a:r>
            <a:endParaRPr lang="zh-CN" altLang="en-US" b="1"/>
          </a:p>
        </p:txBody>
      </p:sp>
      <p:sp>
        <p:nvSpPr>
          <p:cNvPr id="9" name="左大括号 8"/>
          <p:cNvSpPr/>
          <p:nvPr/>
        </p:nvSpPr>
        <p:spPr>
          <a:xfrm>
            <a:off x="2991485" y="4705985"/>
            <a:ext cx="381635" cy="1155065"/>
          </a:xfrm>
          <a:prstGeom prst="leftBrace">
            <a:avLst>
              <a:gd name="adj1" fmla="val 6170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00425" y="4355465"/>
            <a:ext cx="1809115" cy="5016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异构区域表示</a:t>
            </a:r>
            <a:endParaRPr lang="zh-CN" altLang="en-US" b="1"/>
          </a:p>
        </p:txBody>
      </p:sp>
      <p:sp>
        <p:nvSpPr>
          <p:cNvPr id="11" name="圆角矩形 10"/>
          <p:cNvSpPr/>
          <p:nvPr>
            <p:custDataLst>
              <p:tags r:id="rId3"/>
            </p:custDataLst>
          </p:nvPr>
        </p:nvSpPr>
        <p:spPr>
          <a:xfrm>
            <a:off x="3400425" y="5626100"/>
            <a:ext cx="1809115" cy="5016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提示学习</a:t>
            </a:r>
            <a:endParaRPr lang="zh-CN" altLang="en-US" b="1"/>
          </a:p>
        </p:txBody>
      </p:sp>
      <p:sp>
        <p:nvSpPr>
          <p:cNvPr id="13" name="圆角矩形 12"/>
          <p:cNvSpPr/>
          <p:nvPr/>
        </p:nvSpPr>
        <p:spPr>
          <a:xfrm>
            <a:off x="3451225" y="1856740"/>
            <a:ext cx="1237615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下游任务</a:t>
            </a:r>
            <a:endParaRPr lang="zh-CN" altLang="en-US" b="1"/>
          </a:p>
        </p:txBody>
      </p:sp>
      <p:cxnSp>
        <p:nvCxnSpPr>
          <p:cNvPr id="14" name="直接箭头连接符 13"/>
          <p:cNvCxnSpPr>
            <a:stCxn id="7" idx="3"/>
            <a:endCxn id="13" idx="1"/>
          </p:cNvCxnSpPr>
          <p:nvPr/>
        </p:nvCxnSpPr>
        <p:spPr>
          <a:xfrm>
            <a:off x="2800985" y="2123440"/>
            <a:ext cx="650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>
            <p:custDataLst>
              <p:tags r:id="rId4"/>
            </p:custDataLst>
          </p:nvPr>
        </p:nvSpPr>
        <p:spPr>
          <a:xfrm>
            <a:off x="4828540" y="1677035"/>
            <a:ext cx="204470" cy="892810"/>
          </a:xfrm>
          <a:prstGeom prst="leftBrace">
            <a:avLst>
              <a:gd name="adj1" fmla="val 6170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095365" y="1027430"/>
            <a:ext cx="1263650" cy="48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犯罪预测</a:t>
            </a:r>
            <a:endParaRPr lang="zh-CN" altLang="en-US" b="1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6095365" y="1771650"/>
            <a:ext cx="1263650" cy="48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签到预测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5083175" y="1402715"/>
            <a:ext cx="65722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任务</a:t>
            </a:r>
            <a:endParaRPr lang="zh-CN" altLang="en-US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083175" y="2292350"/>
            <a:ext cx="288544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指标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MAE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、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RMSE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、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R</a:t>
            </a:r>
            <a:r>
              <a:rPr lang="en-US" altLang="zh-CN" baseline="30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endParaRPr lang="en-US" altLang="zh-CN" baseline="300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2" name="左大括号 21"/>
          <p:cNvSpPr/>
          <p:nvPr>
            <p:custDataLst>
              <p:tags r:id="rId7"/>
            </p:custDataLst>
          </p:nvPr>
        </p:nvSpPr>
        <p:spPr>
          <a:xfrm>
            <a:off x="5790565" y="1230630"/>
            <a:ext cx="204470" cy="892810"/>
          </a:xfrm>
          <a:prstGeom prst="leftBrace">
            <a:avLst>
              <a:gd name="adj1" fmla="val 6170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00425" y="3346450"/>
            <a:ext cx="3907790" cy="433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HREP/G, HREP/R, HREP/F, HREP/P</a:t>
            </a:r>
            <a:endParaRPr lang="zh-CN" altLang="en-US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cxnSp>
        <p:nvCxnSpPr>
          <p:cNvPr id="25" name="直接箭头连接符 24"/>
          <p:cNvCxnSpPr>
            <a:stCxn id="3" idx="3"/>
            <a:endCxn id="24" idx="1"/>
          </p:cNvCxnSpPr>
          <p:nvPr/>
        </p:nvCxnSpPr>
        <p:spPr>
          <a:xfrm flipV="1">
            <a:off x="2800985" y="3562985"/>
            <a:ext cx="5994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>
            <p:custDataLst>
              <p:tags r:id="rId8"/>
            </p:custDataLst>
          </p:nvPr>
        </p:nvSpPr>
        <p:spPr>
          <a:xfrm>
            <a:off x="5317490" y="4244340"/>
            <a:ext cx="204470" cy="707390"/>
          </a:xfrm>
          <a:prstGeom prst="leftBrace">
            <a:avLst>
              <a:gd name="adj1" fmla="val 6170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9"/>
            </p:custDataLst>
          </p:nvPr>
        </p:nvSpPr>
        <p:spPr>
          <a:xfrm>
            <a:off x="5509260" y="4064635"/>
            <a:ext cx="3253740" cy="417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任务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：无监督的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土地使用分类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09260" y="4705985"/>
            <a:ext cx="3048000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latin typeface="Cambria" panose="02040503050406030204" charset="0"/>
                <a:cs typeface="Cambria" panose="02040503050406030204" charset="0"/>
                <a:sym typeface="+mn-ea"/>
              </a:rPr>
              <a:t>指标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：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NMI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，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ARI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5550535" y="5662930"/>
            <a:ext cx="3413760" cy="433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不同参数更新策略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下模型的效果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cxnSp>
        <p:nvCxnSpPr>
          <p:cNvPr id="31" name="直接箭头连接符 30"/>
          <p:cNvCxnSpPr>
            <a:stCxn id="11" idx="3"/>
            <a:endCxn id="30" idx="1"/>
          </p:cNvCxnSpPr>
          <p:nvPr>
            <p:custDataLst>
              <p:tags r:id="rId11"/>
            </p:custDataLst>
          </p:nvPr>
        </p:nvCxnSpPr>
        <p:spPr>
          <a:xfrm>
            <a:off x="5209540" y="5876925"/>
            <a:ext cx="340995" cy="25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整体设计思路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83756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数据集</a:t>
            </a:r>
            <a:endParaRPr lang="zh-CN" altLang="en-US" sz="2400" b="1"/>
          </a:p>
          <a:p>
            <a:pPr lvl="1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180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个区域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基于曼哈顿社区边界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20,000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个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POI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100,000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签到数据，</a:t>
            </a:r>
            <a:endParaRPr lang="zh-CN" altLang="en-US" sz="20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lvl="1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10,000,000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条出租车记录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(1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个月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40,000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犯罪记录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(1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年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zh-CN" sz="20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580" y="2575560"/>
            <a:ext cx="82873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400" b="1">
                <a:latin typeface="Cambria" panose="02040503050406030204" charset="0"/>
                <a:cs typeface="Cambria" panose="02040503050406030204" charset="0"/>
              </a:rPr>
              <a:t>Baselines</a:t>
            </a:r>
            <a:endParaRPr lang="en-US" altLang="zh-CN" sz="24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zh-CN" altLang="en-US" b="1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图神经网络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经典算法：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GAE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LINE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node2vec</a:t>
            </a:r>
            <a:endParaRPr lang="zh-CN" altLang="en-US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区域表示学习</a:t>
            </a:r>
            <a:r>
              <a:rPr lang="zh-CN" altLang="en-US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方法：</a:t>
            </a:r>
            <a:endParaRPr lang="zh-CN" altLang="en-US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457200" algn="l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HDGE(Wang2017)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：构建</a:t>
            </a:r>
            <a:r>
              <a:rPr lang="zh-CN" altLang="en-US" sz="1600" u="sng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交通流图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和</a:t>
            </a:r>
            <a:r>
              <a:rPr lang="zh-CN" altLang="en-US" sz="1600" u="sng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空间图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，</a:t>
            </a:r>
            <a:r>
              <a:rPr lang="zh-CN" altLang="en-US" sz="1600" u="sng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采样节点路径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学习区域表示</a:t>
            </a:r>
            <a:endParaRPr lang="en-US" altLang="zh-CN" sz="16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457200" algn="l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ZE-Mob(Yao2018)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：建模</a:t>
            </a:r>
            <a:r>
              <a:rPr lang="en-US" altLang="zh-CN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co-occurrence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特征，通过点级互信息来学习区域表示</a:t>
            </a:r>
            <a:endParaRPr lang="en-US" altLang="zh-CN" sz="16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457200" algn="l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MV-PN(Fu2019)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：使用</a:t>
            </a:r>
            <a:r>
              <a:rPr lang="zh-CN" altLang="en-US" sz="1600" u="sng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移动数据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和</a:t>
            </a:r>
            <a:r>
              <a:rPr lang="en-US" altLang="zh-CN" sz="1600" u="sng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POI</a:t>
            </a:r>
            <a:r>
              <a:rPr lang="zh-CN" altLang="en-US" sz="1600" u="sng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数据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构建</a:t>
            </a:r>
            <a:r>
              <a:rPr lang="en-US" altLang="zh-CN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POI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网络，通过</a:t>
            </a:r>
            <a:r>
              <a:rPr lang="en-US" altLang="zh-CN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AE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学习区域表示</a:t>
            </a:r>
            <a:endParaRPr lang="en-US" altLang="zh-CN" sz="16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457200" algn="l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MVURE(Zhang2020)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：构建</a:t>
            </a:r>
            <a:r>
              <a:rPr lang="zh-CN" altLang="en-US" sz="1600" u="sng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区域内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和</a:t>
            </a:r>
            <a:r>
              <a:rPr lang="zh-CN" altLang="en-US" sz="1600" u="sng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区域间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两个视图，通过融合学习区域表示</a:t>
            </a:r>
            <a:endParaRPr lang="en-US" altLang="zh-CN" sz="16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457200" lvl="1" indent="457200" algn="l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MGFN(Wu2022)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：基于人类移动性构建</a:t>
            </a:r>
            <a:r>
              <a:rPr lang="zh-CN" altLang="en-US" sz="1600" u="sng">
                <a:solidFill>
                  <a:schemeClr val="accent1"/>
                </a:solidFill>
                <a:latin typeface="Cambria" panose="02040503050406030204" charset="0"/>
                <a:cs typeface="Cambria" panose="02040503050406030204" charset="0"/>
              </a:rPr>
              <a:t>移动模式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以学习区域</a:t>
            </a:r>
            <a:r>
              <a:rPr lang="zh-CN" altLang="en-US" sz="160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表示</a:t>
            </a:r>
            <a:endParaRPr lang="zh-CN" altLang="en-US" sz="160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实验结果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评估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1687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整体效果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1175" y="1666240"/>
            <a:ext cx="4064000" cy="2371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6580" y="4596765"/>
            <a:ext cx="3820160" cy="168338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511175" y="3999865"/>
            <a:ext cx="1687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消融</a:t>
            </a:r>
            <a:r>
              <a:rPr lang="zh-CN" altLang="en-US" sz="2400" b="1"/>
              <a:t>实验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22800" y="1661795"/>
            <a:ext cx="4203700" cy="237617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4575175" y="1068705"/>
            <a:ext cx="2989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异构区域表示</a:t>
            </a:r>
            <a:r>
              <a:rPr lang="zh-CN" altLang="en-US" sz="2400" b="1"/>
              <a:t>模块</a:t>
            </a:r>
            <a:endParaRPr lang="zh-CN" altLang="en-US" sz="2400" b="1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622800" y="4596765"/>
            <a:ext cx="4140200" cy="162814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4622800" y="4006215"/>
            <a:ext cx="2297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提示更新</a:t>
            </a:r>
            <a:r>
              <a:rPr lang="zh-CN" altLang="en-US" sz="2400" b="1"/>
              <a:t>策略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en-US" altLang="zh-CN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</a:t>
              </a: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现状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实验结果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个人思考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个人思考：城市区域表示学习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44525" y="4745990"/>
            <a:ext cx="7594600" cy="153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marL="3657600" lvl="8" indent="457200" algn="ctr"/>
            <a:r>
              <a:rPr lang="en-US" altLang="zh-CN"/>
              <a:t>                                     ……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644525" y="2995295"/>
            <a:ext cx="7594600" cy="1320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44525" y="1205230"/>
            <a:ext cx="7594600" cy="1370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756285" y="4998085"/>
            <a:ext cx="527685" cy="9734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数据</a:t>
            </a:r>
            <a:r>
              <a:rPr lang="zh-CN" altLang="en-US" b="1"/>
              <a:t>层</a:t>
            </a:r>
            <a:endParaRPr lang="zh-CN" altLang="en-US" b="1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756285" y="3143250"/>
            <a:ext cx="527685" cy="974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方法</a:t>
            </a:r>
            <a:r>
              <a:rPr lang="zh-CN" altLang="en-US" b="1"/>
              <a:t>层</a:t>
            </a:r>
            <a:endParaRPr lang="zh-CN" altLang="en-US" b="1"/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756285" y="1375410"/>
            <a:ext cx="527685" cy="97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应用</a:t>
            </a:r>
            <a:r>
              <a:rPr lang="zh-CN" altLang="en-US" b="1"/>
              <a:t>层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23695" y="4822825"/>
            <a:ext cx="986155" cy="986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623060" y="5855970"/>
            <a:ext cx="986790" cy="376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indent="0" algn="ctr">
              <a:lnSpc>
                <a:spcPct val="100000"/>
              </a:lnSpc>
              <a:buClrTx/>
              <a:buSzTx/>
              <a:buNone/>
            </a:pPr>
            <a:r>
              <a:rPr lang="en-US" altLang="zh-CN" sz="1600" b="1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数据</a:t>
            </a:r>
            <a:endParaRPr lang="zh-CN" alt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002280" y="4822825"/>
            <a:ext cx="986155" cy="986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2980055" y="5855970"/>
            <a:ext cx="1062355" cy="376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indent="0" algn="ctr">
              <a:lnSpc>
                <a:spcPct val="100000"/>
              </a:lnSpc>
              <a:buClrTx/>
              <a:buSzTx/>
              <a:buNone/>
            </a:pPr>
            <a:r>
              <a:rPr lang="zh-CN" alt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轨迹数据</a:t>
            </a:r>
            <a:endParaRPr lang="zh-CN" alt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48480" y="4822825"/>
            <a:ext cx="975995" cy="975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4330065" y="5855970"/>
            <a:ext cx="1036955" cy="376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indent="0" algn="ctr">
              <a:lnSpc>
                <a:spcPct val="100000"/>
              </a:lnSpc>
              <a:buClrTx/>
              <a:buSzTx/>
              <a:buNone/>
            </a:pPr>
            <a:r>
              <a:rPr lang="zh-CN" alt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签到数据</a:t>
            </a:r>
            <a:endParaRPr lang="zh-CN" alt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703570" y="4822825"/>
            <a:ext cx="986155" cy="986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5673725" y="5855970"/>
            <a:ext cx="1048385" cy="376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indent="0" algn="ctr">
              <a:lnSpc>
                <a:spcPct val="100000"/>
              </a:lnSpc>
              <a:buClrTx/>
              <a:buSzTx/>
              <a:buNone/>
            </a:pPr>
            <a:r>
              <a:rPr lang="zh-CN" alt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卫星图像</a:t>
            </a:r>
            <a:endParaRPr lang="zh-CN" alt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4226560" y="4350385"/>
            <a:ext cx="690245" cy="358140"/>
          </a:xfrm>
          <a:prstGeom prst="up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4226560" y="2602230"/>
            <a:ext cx="690245" cy="358140"/>
          </a:xfrm>
          <a:prstGeom prst="up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0365" y="1256030"/>
            <a:ext cx="956945" cy="9080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593850" y="2150745"/>
            <a:ext cx="1081405" cy="36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犯罪预测</a:t>
            </a:r>
            <a:endParaRPr lang="zh-CN" altLang="en-US" sz="1600" b="1"/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972435" y="3129915"/>
            <a:ext cx="1064260" cy="1028065"/>
          </a:xfrm>
          <a:prstGeom prst="rect">
            <a:avLst/>
          </a:prstGeom>
        </p:spPr>
      </p:pic>
      <p:sp>
        <p:nvSpPr>
          <p:cNvPr id="24" name="圆角矩形 23"/>
          <p:cNvSpPr/>
          <p:nvPr>
            <p:custDataLst>
              <p:tags r:id="rId23"/>
            </p:custDataLst>
          </p:nvPr>
        </p:nvSpPr>
        <p:spPr>
          <a:xfrm>
            <a:off x="5827395" y="3496310"/>
            <a:ext cx="688975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/>
              <a:t>GCN</a:t>
            </a:r>
            <a:endParaRPr lang="en-US" altLang="zh-CN" sz="1600" b="1"/>
          </a:p>
        </p:txBody>
      </p:sp>
      <p:sp>
        <p:nvSpPr>
          <p:cNvPr id="25" name="圆角矩形 24"/>
          <p:cNvSpPr/>
          <p:nvPr>
            <p:custDataLst>
              <p:tags r:id="rId24"/>
            </p:custDataLst>
          </p:nvPr>
        </p:nvSpPr>
        <p:spPr>
          <a:xfrm>
            <a:off x="5827395" y="3106420"/>
            <a:ext cx="688975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/>
              <a:t>G</a:t>
            </a:r>
            <a:r>
              <a:rPr lang="en-US" altLang="zh-CN" sz="1600" b="1"/>
              <a:t>AT</a:t>
            </a:r>
            <a:endParaRPr lang="en-US" altLang="zh-CN" sz="1600" b="1"/>
          </a:p>
        </p:txBody>
      </p:sp>
      <p:sp>
        <p:nvSpPr>
          <p:cNvPr id="26" name="圆角矩形 25"/>
          <p:cNvSpPr/>
          <p:nvPr>
            <p:custDataLst>
              <p:tags r:id="rId25"/>
            </p:custDataLst>
          </p:nvPr>
        </p:nvSpPr>
        <p:spPr>
          <a:xfrm>
            <a:off x="6722110" y="3478530"/>
            <a:ext cx="1257300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多视图联合</a:t>
            </a:r>
            <a:endParaRPr lang="zh-CN" altLang="en-US" sz="1600" b="1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rcRect l="4146" r="54157" b="3095"/>
          <a:stretch>
            <a:fillRect/>
          </a:stretch>
        </p:blipFill>
        <p:spPr>
          <a:xfrm>
            <a:off x="1525905" y="3147060"/>
            <a:ext cx="1149350" cy="1028065"/>
          </a:xfrm>
          <a:prstGeom prst="rect">
            <a:avLst/>
          </a:prstGeom>
        </p:spPr>
      </p:pic>
      <p:sp>
        <p:nvSpPr>
          <p:cNvPr id="28" name="圆角矩形 27"/>
          <p:cNvSpPr/>
          <p:nvPr>
            <p:custDataLst>
              <p:tags r:id="rId28"/>
            </p:custDataLst>
          </p:nvPr>
        </p:nvSpPr>
        <p:spPr>
          <a:xfrm>
            <a:off x="4285615" y="3100070"/>
            <a:ext cx="1246505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构建</a:t>
            </a:r>
            <a:r>
              <a:rPr lang="en-US" altLang="zh-CN" sz="1600" b="1"/>
              <a:t>POI</a:t>
            </a:r>
            <a:r>
              <a:rPr lang="zh-CN" altLang="en-US" sz="1600" b="1"/>
              <a:t>图</a:t>
            </a:r>
            <a:endParaRPr lang="zh-CN" altLang="en-US" sz="1600" b="1"/>
          </a:p>
        </p:txBody>
      </p:sp>
      <p:sp>
        <p:nvSpPr>
          <p:cNvPr id="29" name="圆角矩形 28"/>
          <p:cNvSpPr/>
          <p:nvPr>
            <p:custDataLst>
              <p:tags r:id="rId29"/>
            </p:custDataLst>
          </p:nvPr>
        </p:nvSpPr>
        <p:spPr>
          <a:xfrm>
            <a:off x="4285615" y="3493135"/>
            <a:ext cx="1246505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构建</a:t>
            </a:r>
            <a:r>
              <a:rPr lang="zh-CN" altLang="en-US" sz="1600" b="1"/>
              <a:t>区域图</a:t>
            </a:r>
            <a:endParaRPr lang="zh-CN" altLang="en-US" sz="1600" b="1"/>
          </a:p>
        </p:txBody>
      </p:sp>
      <p:sp>
        <p:nvSpPr>
          <p:cNvPr id="30" name="圆角矩形 29"/>
          <p:cNvSpPr/>
          <p:nvPr>
            <p:custDataLst>
              <p:tags r:id="rId30"/>
            </p:custDataLst>
          </p:nvPr>
        </p:nvSpPr>
        <p:spPr>
          <a:xfrm>
            <a:off x="4285615" y="3886200"/>
            <a:ext cx="1723390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构建区域</a:t>
            </a:r>
            <a:r>
              <a:rPr lang="zh-CN" altLang="en-US" sz="1600" b="1"/>
              <a:t>异构图</a:t>
            </a:r>
            <a:endParaRPr lang="zh-CN" altLang="en-US" sz="1600" b="1"/>
          </a:p>
        </p:txBody>
      </p:sp>
      <p:sp>
        <p:nvSpPr>
          <p:cNvPr id="31" name="圆角矩形 30"/>
          <p:cNvSpPr/>
          <p:nvPr>
            <p:custDataLst>
              <p:tags r:id="rId31"/>
            </p:custDataLst>
          </p:nvPr>
        </p:nvSpPr>
        <p:spPr>
          <a:xfrm>
            <a:off x="6812280" y="3079115"/>
            <a:ext cx="1101090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移动模式</a:t>
            </a:r>
            <a:endParaRPr lang="zh-CN" altLang="en-US" sz="1600" b="1"/>
          </a:p>
        </p:txBody>
      </p:sp>
      <p:sp>
        <p:nvSpPr>
          <p:cNvPr id="33" name="文本框 32"/>
          <p:cNvSpPr txBox="1"/>
          <p:nvPr/>
        </p:nvSpPr>
        <p:spPr>
          <a:xfrm>
            <a:off x="6516370" y="3744595"/>
            <a:ext cx="157607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……</a:t>
            </a:r>
            <a:endParaRPr lang="en-US" altLang="zh-CN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32"/>
            </p:custDataLst>
          </p:nvPr>
        </p:nvSpPr>
        <p:spPr>
          <a:xfrm>
            <a:off x="7611110" y="1704975"/>
            <a:ext cx="547370" cy="392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8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……</a:t>
            </a:r>
            <a:endParaRPr lang="en-US" altLang="zh-CN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0220" y="1307465"/>
            <a:ext cx="781050" cy="818515"/>
          </a:xfrm>
          <a:prstGeom prst="rect">
            <a:avLst/>
          </a:prstGeom>
        </p:spPr>
      </p:pic>
      <p:sp>
        <p:nvSpPr>
          <p:cNvPr id="36" name="圆角矩形 35"/>
          <p:cNvSpPr/>
          <p:nvPr>
            <p:custDataLst>
              <p:tags r:id="rId35"/>
            </p:custDataLst>
          </p:nvPr>
        </p:nvSpPr>
        <p:spPr>
          <a:xfrm>
            <a:off x="2875280" y="2154555"/>
            <a:ext cx="1081405" cy="36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商业</a:t>
            </a:r>
            <a:r>
              <a:rPr lang="zh-CN" altLang="en-US" sz="1600" b="1"/>
              <a:t>选址</a:t>
            </a:r>
            <a:endParaRPr lang="zh-CN" altLang="en-US" sz="1600" b="1"/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4030" y="1310005"/>
            <a:ext cx="744220" cy="759460"/>
          </a:xfrm>
          <a:prstGeom prst="rect">
            <a:avLst/>
          </a:prstGeom>
        </p:spPr>
      </p:pic>
      <p:sp>
        <p:nvSpPr>
          <p:cNvPr id="38" name="圆角矩形 37"/>
          <p:cNvSpPr/>
          <p:nvPr>
            <p:custDataLst>
              <p:tags r:id="rId38"/>
            </p:custDataLst>
          </p:nvPr>
        </p:nvSpPr>
        <p:spPr>
          <a:xfrm>
            <a:off x="4156710" y="2153285"/>
            <a:ext cx="1081405" cy="36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经济</a:t>
            </a:r>
            <a:r>
              <a:rPr lang="zh-CN" altLang="en-US" sz="1600" b="1"/>
              <a:t>预测</a:t>
            </a:r>
            <a:endParaRPr lang="zh-CN" altLang="en-US" sz="1600" b="1"/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6255" y="1379220"/>
            <a:ext cx="770255" cy="718185"/>
          </a:xfrm>
          <a:prstGeom prst="rect">
            <a:avLst/>
          </a:prstGeom>
        </p:spPr>
      </p:pic>
      <p:sp>
        <p:nvSpPr>
          <p:cNvPr id="40" name="圆角矩形 39"/>
          <p:cNvSpPr/>
          <p:nvPr>
            <p:custDataLst>
              <p:tags r:id="rId41"/>
            </p:custDataLst>
          </p:nvPr>
        </p:nvSpPr>
        <p:spPr>
          <a:xfrm>
            <a:off x="5457190" y="2154555"/>
            <a:ext cx="1047750" cy="36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人口预测</a:t>
            </a:r>
            <a:endParaRPr lang="zh-CN" altLang="en-US" sz="1600" b="1"/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897370" y="1372235"/>
            <a:ext cx="697230" cy="697230"/>
          </a:xfrm>
          <a:prstGeom prst="rect">
            <a:avLst/>
          </a:prstGeom>
        </p:spPr>
      </p:pic>
      <p:sp>
        <p:nvSpPr>
          <p:cNvPr id="42" name="圆角矩形 41"/>
          <p:cNvSpPr/>
          <p:nvPr>
            <p:custDataLst>
              <p:tags r:id="rId44"/>
            </p:custDataLst>
          </p:nvPr>
        </p:nvSpPr>
        <p:spPr>
          <a:xfrm>
            <a:off x="6722110" y="2150745"/>
            <a:ext cx="1047750" cy="36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流量预测</a:t>
            </a:r>
            <a:endParaRPr lang="zh-CN" altLang="en-US" sz="1600" b="1"/>
          </a:p>
        </p:txBody>
      </p:sp>
      <p:sp>
        <p:nvSpPr>
          <p:cNvPr id="43" name="圆角矩形 42"/>
          <p:cNvSpPr/>
          <p:nvPr/>
        </p:nvSpPr>
        <p:spPr>
          <a:xfrm>
            <a:off x="1472565" y="1110615"/>
            <a:ext cx="1258570" cy="5245735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090f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c913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</a:t>
              </a: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现状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实验结果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个人思考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0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</a:t>
              </a: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现状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实验结果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个人思考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城市区域表示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070"/>
            <a:ext cx="3068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>
                <a:sym typeface="+mn-ea"/>
              </a:rPr>
              <a:t>城市区域表示学习</a:t>
            </a:r>
            <a:endParaRPr lang="zh-CN" altLang="en-US" sz="24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7865" y="1993900"/>
            <a:ext cx="986155" cy="986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9320" y="1993900"/>
            <a:ext cx="986155" cy="986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9325" y="3027045"/>
            <a:ext cx="946785" cy="416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en-US" altLang="zh-CN" sz="1600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数据</a:t>
            </a:r>
            <a:endParaRPr lang="zh-CN" altLang="en-US" sz="16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967865" y="3027045"/>
            <a:ext cx="1018540" cy="416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zh-CN" alt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轨迹数据</a:t>
            </a:r>
            <a:endParaRPr lang="zh-CN" altLang="en-US" sz="16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20115" y="3443605"/>
            <a:ext cx="975995" cy="97599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920115" y="4476750"/>
            <a:ext cx="1018540" cy="416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zh-CN" alt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签到数据</a:t>
            </a:r>
            <a:endParaRPr lang="zh-CN" altLang="en-US" sz="16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72160" y="1865630"/>
            <a:ext cx="2349500" cy="3159125"/>
          </a:xfrm>
          <a:prstGeom prst="roundRect">
            <a:avLst>
              <a:gd name="adj" fmla="val 88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54175" y="4584700"/>
            <a:ext cx="56705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……</a:t>
            </a:r>
            <a:endParaRPr lang="en-US" altLang="zh-CN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230880" y="3208020"/>
            <a:ext cx="711835" cy="55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67865" y="3443605"/>
            <a:ext cx="986155" cy="9861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1967865" y="4476750"/>
            <a:ext cx="1018540" cy="416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zh-CN" alt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卫星图像</a:t>
            </a:r>
            <a:endParaRPr lang="zh-CN" altLang="en-US" sz="16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2885" y="2037080"/>
            <a:ext cx="1158240" cy="1727835"/>
          </a:xfrm>
          <a:prstGeom prst="rect">
            <a:avLst/>
          </a:prstGeom>
        </p:spPr>
      </p:pic>
      <p:cxnSp>
        <p:nvCxnSpPr>
          <p:cNvPr id="17" name="曲线连接符 16"/>
          <p:cNvCxnSpPr/>
          <p:nvPr/>
        </p:nvCxnSpPr>
        <p:spPr>
          <a:xfrm rot="5400000">
            <a:off x="3796030" y="3714115"/>
            <a:ext cx="665480" cy="252730"/>
          </a:xfrm>
          <a:prstGeom prst="curvedConnector3">
            <a:avLst>
              <a:gd name="adj1" fmla="val 21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>
            <p:custDataLst>
              <p:tags r:id="rId13"/>
            </p:custDataLst>
          </p:nvPr>
        </p:nvGraphicFramePr>
        <p:xfrm>
          <a:off x="3964305" y="4218940"/>
          <a:ext cx="1455420" cy="252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5282565" y="3208020"/>
            <a:ext cx="711835" cy="55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2380" y="3500755"/>
            <a:ext cx="1489710" cy="14160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278880" y="1880235"/>
            <a:ext cx="149161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犯罪预测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选址</a:t>
            </a: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推荐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签到预测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61710" y="1865630"/>
            <a:ext cx="1960245" cy="3159125"/>
          </a:xfrm>
          <a:prstGeom prst="roundRect">
            <a:avLst>
              <a:gd name="adj" fmla="val 88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48780" y="3185160"/>
            <a:ext cx="551815" cy="2876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lnSpc>
                <a:spcPct val="6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……</a:t>
            </a:r>
            <a:endParaRPr lang="en-US" altLang="zh-CN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4950" y="4480560"/>
            <a:ext cx="1134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>
                <a:latin typeface="Cambria" panose="02040503050406030204" charset="0"/>
                <a:cs typeface="Cambria" panose="02040503050406030204" charset="0"/>
                <a:sym typeface="+mn-ea"/>
              </a:rPr>
              <a:t>区域表示</a:t>
            </a:r>
            <a:endParaRPr lang="zh-CN" alt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12950" y="5259705"/>
            <a:ext cx="6014720" cy="8915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pPr marL="457200" lvl="0" indent="-457200" algn="l">
              <a:lnSpc>
                <a:spcPct val="130000"/>
              </a:lnSpc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怎样从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异构数据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中学到城市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区域的关键特征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？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怎样提高这些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区域表征在下游任务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上的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有效性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？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2160" y="5256530"/>
            <a:ext cx="1019810" cy="90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关键</a:t>
            </a:r>
            <a:endParaRPr lang="zh-CN" altLang="en-US" sz="2400" b="1"/>
          </a:p>
          <a:p>
            <a:pPr algn="ctr"/>
            <a:r>
              <a:rPr lang="zh-CN" altLang="en-US" sz="2400" b="1"/>
              <a:t>问题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6" grpId="0"/>
      <p:bldP spid="26" grpId="1"/>
      <p:bldP spid="20" grpId="0" animBg="1"/>
      <p:bldP spid="20" grpId="1" animBg="1"/>
      <p:bldP spid="23" grpId="0"/>
      <p:bldP spid="24" grpId="0" animBg="1"/>
      <p:bldP spid="25" grpId="0"/>
      <p:bldP spid="23" grpId="1"/>
      <p:bldP spid="24" grpId="1" animBg="1"/>
      <p:bldP spid="25" grpId="1"/>
      <p:bldP spid="30" grpId="0" animBg="1"/>
      <p:bldP spid="29" grpId="0" animBg="1"/>
      <p:bldP spid="30" grpId="1" animBg="1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研究现状：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城市区域表示学习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44855" y="1713865"/>
          <a:ext cx="7891780" cy="41871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2365"/>
                <a:gridCol w="5432425"/>
                <a:gridCol w="13169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相关</a:t>
                      </a:r>
                      <a:r>
                        <a:rPr lang="zh-CN" altLang="en-US"/>
                        <a:t>文献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特点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  <a:tr h="668655"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/>
                        <a:t>单方面属性</a:t>
                      </a:r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>
                      <a:solidFill>
                        <a:schemeClr val="accent1"/>
                      </a:solidFill>
                      <a:prstDash val="solid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ym typeface="+mn-ea"/>
                        </a:rPr>
                        <a:t>HDGE</a:t>
                      </a:r>
                      <a:r>
                        <a:rPr lang="en-US" altLang="zh-CN" sz="1600" b="0">
                          <a:sym typeface="+mn-ea"/>
                        </a:rPr>
                        <a:t>: Wang H, Li Z. Region representation learning via </a:t>
                      </a:r>
                      <a:r>
                        <a:rPr lang="en-US" altLang="zh-CN" sz="1600" b="0">
                          <a:solidFill>
                            <a:schemeClr val="accent1"/>
                          </a:solidFill>
                          <a:sym typeface="+mn-ea"/>
                        </a:rPr>
                        <a:t>mobility flow</a:t>
                      </a:r>
                      <a:r>
                        <a:rPr lang="en-US" altLang="zh-CN" sz="1600" b="0">
                          <a:sym typeface="+mn-ea"/>
                        </a:rPr>
                        <a:t>(CIKM’17)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建模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移动性</a:t>
                      </a:r>
                      <a:endParaRPr lang="zh-CN" altLang="en-US" sz="1600"/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  <a:tr h="506095">
                <a:tc vMerge="1"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>
                      <a:solidFill>
                        <a:schemeClr val="accent1"/>
                      </a:solidFill>
                      <a:prstDash val="solid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ym typeface="+mn-ea"/>
                        </a:rPr>
                        <a:t>ZE-Mob</a:t>
                      </a:r>
                      <a:r>
                        <a:rPr lang="en-US" altLang="zh-CN" sz="1600">
                          <a:sym typeface="+mn-ea"/>
                        </a:rPr>
                        <a:t>: Yao Z, Fu Y, Liu B, et al. Representing urban functions through zone embedding with </a:t>
                      </a:r>
                      <a:r>
                        <a:rPr lang="en-US" altLang="zh-CN" sz="1600">
                          <a:solidFill>
                            <a:schemeClr val="accent1"/>
                          </a:solidFill>
                          <a:sym typeface="+mn-ea"/>
                        </a:rPr>
                        <a:t>human mobility patterns</a:t>
                      </a:r>
                      <a:r>
                        <a:rPr lang="en-US" altLang="zh-CN" sz="1600">
                          <a:sym typeface="+mn-ea"/>
                        </a:rPr>
                        <a:t>(IJCAI’18)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vMerge="1"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  <a:tr h="765810">
                <a:tc rowSpan="3"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/>
                        <a:t>多</a:t>
                      </a:r>
                      <a:r>
                        <a:rPr lang="zh-CN" altLang="en-US" sz="1800" b="1"/>
                        <a:t>属性</a:t>
                      </a:r>
                      <a:r>
                        <a:rPr lang="en-US" altLang="zh-CN" sz="1800" b="1"/>
                        <a:t>数据融合</a:t>
                      </a:r>
                      <a:endParaRPr lang="en-US" altLang="zh-CN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>
                      <a:solidFill>
                        <a:schemeClr val="accent1"/>
                      </a:solidFill>
                      <a:prstDash val="solid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ym typeface="+mn-ea"/>
                        </a:rPr>
                        <a:t>MV-PN</a:t>
                      </a:r>
                      <a:r>
                        <a:rPr lang="en-US" altLang="zh-CN" sz="1600">
                          <a:sym typeface="+mn-ea"/>
                        </a:rPr>
                        <a:t>: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600">
                          <a:sym typeface="+mn-ea"/>
                        </a:rPr>
                        <a:t>Fu Y, Wang P, Du J, et al. Efficient region embedding with </a:t>
                      </a:r>
                      <a:r>
                        <a:rPr lang="en-US" altLang="zh-CN" sz="1600">
                          <a:solidFill>
                            <a:schemeClr val="accent1"/>
                          </a:solidFill>
                          <a:sym typeface="+mn-ea"/>
                        </a:rPr>
                        <a:t>multi-view spatial networks</a:t>
                      </a:r>
                      <a:r>
                        <a:rPr lang="en-US" altLang="zh-CN" sz="1600">
                          <a:sym typeface="+mn-ea"/>
                        </a:rPr>
                        <a:t>: A perspective of locality-constrained spatial </a:t>
                      </a:r>
                      <a:r>
                        <a:rPr lang="en-US" altLang="zh-CN" sz="1600">
                          <a:solidFill>
                            <a:schemeClr val="accent1"/>
                          </a:solidFill>
                          <a:sym typeface="+mn-ea"/>
                        </a:rPr>
                        <a:t>autocorrelations</a:t>
                      </a:r>
                      <a:r>
                        <a:rPr lang="en-US" altLang="zh-CN" sz="1600">
                          <a:sym typeface="+mn-ea"/>
                        </a:rPr>
                        <a:t>(AAAI’19)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融合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en-US" altLang="zh-CN" sz="1600"/>
                        <a:t>POI</a:t>
                      </a:r>
                      <a:r>
                        <a:rPr lang="zh-CN" altLang="en-US" sz="1600"/>
                        <a:t>属性、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人类移动性、空间属性</a:t>
                      </a:r>
                      <a:r>
                        <a:rPr lang="zh-CN" altLang="en-US" sz="1600"/>
                        <a:t>等</a:t>
                      </a:r>
                      <a:endParaRPr lang="zh-CN" altLang="en-US" sz="1600"/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  <a:tr h="76581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Zhang Y, Fu Y, Wang P, et al. Unifying </a:t>
                      </a:r>
                      <a:r>
                        <a:rPr lang="zh-CN" altLang="en-US" sz="1600">
                          <a:solidFill>
                            <a:schemeClr val="accent1"/>
                          </a:solidFill>
                          <a:sym typeface="+mn-ea"/>
                        </a:rPr>
                        <a:t>inter-region autocorrelation and intra-region</a:t>
                      </a:r>
                      <a:r>
                        <a:rPr lang="zh-CN" altLang="en-US" sz="1600">
                          <a:sym typeface="+mn-ea"/>
                        </a:rPr>
                        <a:t> structures for spatial embedding via collective adversarial learning</a:t>
                      </a:r>
                      <a:r>
                        <a:rPr lang="en-US" altLang="zh-CN" sz="1600"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sym typeface="+mn-ea"/>
                        </a:rPr>
                        <a:t>KDD</a:t>
                      </a:r>
                      <a:r>
                        <a:rPr lang="en-US" altLang="zh-CN" sz="1600">
                          <a:sym typeface="+mn-ea"/>
                        </a:rPr>
                        <a:t>’19)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vMerge="1"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  <a:tr h="653415">
                <a:tc vMerge="1"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>
                      <a:solidFill>
                        <a:schemeClr val="accent1"/>
                      </a:solidFill>
                      <a:prstDash val="solid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tx1"/>
                          </a:solidFill>
                        </a:rPr>
                        <a:t>MVURE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: Zhang M, Li T, Li Y, et al. </a:t>
                      </a:r>
                      <a:r>
                        <a:rPr lang="en-US" altLang="zh-CN" sz="1600" b="0">
                          <a:solidFill>
                            <a:schemeClr val="accent1"/>
                          </a:solidFill>
                        </a:rPr>
                        <a:t>Multi-view joint graph representation learning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 for urban region embedding(IJCAI’20)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vMerge="1">
                  <a:tcPr anchor="ctr" anchorCtr="0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49580" y="1068705"/>
            <a:ext cx="6007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现有研究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744855" y="5967095"/>
            <a:ext cx="74980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没有针对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表征在下游任务上的有效性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动机：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提示学习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1068705"/>
            <a:ext cx="46316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/>
              <a:t>NLP</a:t>
            </a:r>
            <a:r>
              <a:rPr lang="zh-CN" altLang="en-US" sz="2000" b="1"/>
              <a:t>中</a:t>
            </a:r>
            <a:r>
              <a:rPr lang="zh-CN" altLang="en-US" sz="2000" b="1"/>
              <a:t>提示的</a:t>
            </a:r>
            <a:r>
              <a:rPr lang="zh-CN" altLang="en-US" sz="2000" b="1"/>
              <a:t>一般过程</a:t>
            </a:r>
            <a:endParaRPr lang="zh-CN" altLang="en-US" sz="2000" b="1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/>
              <a:t>设计</a:t>
            </a:r>
            <a:r>
              <a:rPr lang="zh-CN" altLang="en-US" b="1" u="sng">
                <a:solidFill>
                  <a:schemeClr val="accent5">
                    <a:lumMod val="75000"/>
                  </a:schemeClr>
                </a:solidFill>
              </a:rPr>
              <a:t>提示模板</a:t>
            </a:r>
            <a:endParaRPr lang="zh-CN" altLang="en-US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/>
              <a:t>将输入文本填入模板，得到</a:t>
            </a:r>
            <a:r>
              <a:rPr lang="zh-CN" altLang="en-US" b="1">
                <a:solidFill>
                  <a:srgbClr val="FF0000"/>
                </a:solidFill>
              </a:rPr>
              <a:t>提示</a:t>
            </a:r>
            <a:endParaRPr lang="zh-CN" altLang="en-US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/>
              <a:t>将提示输入</a:t>
            </a:r>
            <a:r>
              <a:rPr lang="en-US" altLang="zh-CN"/>
              <a:t>PLM</a:t>
            </a:r>
            <a:endParaRPr lang="en-US" altLang="zh-CN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/>
              <a:t>将输出映射到当前</a:t>
            </a:r>
            <a:r>
              <a:rPr lang="zh-CN" altLang="en-US"/>
              <a:t>任务</a:t>
            </a:r>
            <a:endParaRPr lang="zh-CN" altLang="en-US"/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示例</a:t>
            </a:r>
            <a:r>
              <a:rPr lang="zh-CN" altLang="en-US"/>
              <a:t>：</a:t>
            </a:r>
            <a:r>
              <a:rPr lang="zh-CN" altLang="en-US" b="1"/>
              <a:t>情感分类</a:t>
            </a:r>
            <a:r>
              <a:rPr lang="zh-CN" altLang="en-US"/>
              <a:t>任务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输入：</a:t>
            </a:r>
            <a:r>
              <a:rPr lang="en-US" altLang="zh-CN"/>
              <a:t>x = "I love this movie"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模板："[X] Overall, it was a [Z] movie."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提示：</a:t>
            </a:r>
            <a:r>
              <a:rPr lang="en-US" altLang="zh-CN"/>
              <a:t>x’="I love this movie, Overall it was a [Z] movie"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879975" y="1105535"/>
            <a:ext cx="35331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/>
              <a:t>Prompt</a:t>
            </a:r>
            <a:r>
              <a:rPr lang="zh-CN" altLang="en-US" sz="2000" b="1"/>
              <a:t>形状</a:t>
            </a:r>
            <a:endParaRPr lang="zh-CN" altLang="en-US" sz="2000" b="1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填空提示</a:t>
            </a:r>
            <a:r>
              <a:rPr lang="en-US" altLang="zh-CN"/>
              <a:t>(</a:t>
            </a:r>
            <a:r>
              <a:rPr lang="en-US" altLang="zh-CN" u="sng"/>
              <a:t>cloze </a:t>
            </a:r>
            <a:r>
              <a:rPr lang="en-US" altLang="zh-CN"/>
              <a:t>prompt)</a:t>
            </a:r>
            <a:endParaRPr lang="zh-CN" altLang="en-US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前缀提示</a:t>
            </a:r>
            <a:r>
              <a:rPr lang="en-US" altLang="zh-CN"/>
              <a:t>(</a:t>
            </a:r>
            <a:r>
              <a:rPr lang="en-US" altLang="zh-CN" u="sng"/>
              <a:t>prefix </a:t>
            </a:r>
            <a:r>
              <a:rPr lang="en-US" altLang="zh-CN"/>
              <a:t>prompt)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879975" y="2983230"/>
            <a:ext cx="3811270" cy="2261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/>
              <a:t>Prompt</a:t>
            </a:r>
            <a:r>
              <a:rPr lang="zh-CN" altLang="en-US" sz="2000" b="1"/>
              <a:t>分类</a:t>
            </a:r>
            <a:endParaRPr lang="zh-CN" altLang="en-US" sz="2000" b="1"/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discrete/hard prompt</a:t>
            </a:r>
            <a:endParaRPr lang="zh-CN" altLang="en-US" sz="2000"/>
          </a:p>
          <a:p>
            <a:pPr lvl="1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手工</a:t>
            </a:r>
            <a:r>
              <a:rPr lang="zh-CN" altLang="en-US"/>
              <a:t>定义、离散空间的</a:t>
            </a:r>
            <a:endParaRPr lang="zh-CN" altLang="en-US"/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soft/continuous </a:t>
            </a:r>
            <a:r>
              <a:rPr lang="en-US" altLang="zh-CN"/>
              <a:t>prompt</a:t>
            </a:r>
            <a:endParaRPr lang="en-US" altLang="zh-CN"/>
          </a:p>
          <a:p>
            <a:pPr lvl="1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连续空间、多为</a:t>
            </a:r>
            <a:r>
              <a:rPr lang="zh-CN" altLang="en-US"/>
              <a:t>潜向量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49675" y="5434330"/>
            <a:ext cx="46634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b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非手工定义、通过数据来学习特定的</a:t>
            </a:r>
            <a:r>
              <a:rPr lang="en-US" altLang="zh-CN" b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prompt</a:t>
            </a:r>
            <a:endParaRPr lang="en-US" altLang="zh-CN" b="1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371600" lvl="3" indent="457200" algn="r">
              <a:lnSpc>
                <a:spcPct val="150000"/>
              </a:lnSpc>
              <a:buClrTx/>
              <a:buSzTx/>
              <a:buNone/>
            </a:pPr>
            <a:r>
              <a:rPr lang="en-US" altLang="zh-CN" b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→ prompt learning</a:t>
            </a:r>
            <a:endParaRPr lang="en-US" altLang="zh-CN" b="1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0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</a:t>
              </a:r>
              <a:r>
                <a:rPr kumimoji="0"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现状</a:t>
              </a:r>
              <a:endParaRPr kumimoji="0" lang="zh-CN" altLang="en-US" sz="2400" b="1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实验结果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评估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个人思考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问题定义及规范化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表述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49580" y="1068705"/>
            <a:ext cx="7541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区域表示学习问题</a:t>
            </a:r>
            <a:endParaRPr lang="zh-CN" altLang="en-US" sz="2400" b="1"/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latin typeface="Cambria Math" panose="02040503050406030204" charset="0"/>
                <a:cs typeface="Cambria Math" panose="02040503050406030204" charset="0"/>
                <a:sym typeface="+mn-ea"/>
              </a:rPr>
              <a:t>条件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：</a:t>
            </a:r>
            <a:r>
              <a:rPr lang="zh-CN" altLang="en-US" sz="2000">
                <a:highlight>
                  <a:srgbClr val="FFFF00"/>
                </a:highlight>
                <a:latin typeface="Cambria Math" panose="02040503050406030204" charset="0"/>
                <a:cs typeface="Cambria Math" panose="02040503050406030204" charset="0"/>
                <a:sym typeface="+mn-ea"/>
              </a:rPr>
              <a:t>一组区域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的</a:t>
            </a:r>
            <a:r>
              <a:rPr lang="zh-CN" altLang="en-US" sz="2000" u="sng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移动信息</a:t>
            </a:r>
            <a:r>
              <a:rPr lang="zh-CN" altLang="en-US" sz="2000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，</a:t>
            </a:r>
            <a:r>
              <a:rPr lang="en-US" altLang="zh-CN" sz="2000" u="sng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POI</a:t>
            </a:r>
            <a:r>
              <a:rPr lang="zh-CN" altLang="en-US" sz="2000" u="sng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信息</a:t>
            </a:r>
            <a:r>
              <a:rPr lang="zh-CN" altLang="en-US" sz="2000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和</a:t>
            </a:r>
            <a:r>
              <a:rPr lang="zh-CN" altLang="en-US" sz="2000" u="sng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地理邻居信息</a:t>
            </a:r>
            <a:endParaRPr lang="zh-CN" altLang="en-US" sz="20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latin typeface="Cambria Math" panose="02040503050406030204" charset="0"/>
                <a:cs typeface="Cambria Math" panose="02040503050406030204" charset="0"/>
                <a:sym typeface="+mn-ea"/>
              </a:rPr>
              <a:t>目标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：学习表示每个区域的</a:t>
            </a:r>
            <a:r>
              <a:rPr lang="zh-CN" altLang="en-US" sz="2000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低维嵌入</a:t>
            </a:r>
            <a:endParaRPr lang="zh-CN" altLang="en-US" sz="20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450850" y="3078480"/>
            <a:ext cx="770191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/>
              <a:t>符号说明</a:t>
            </a:r>
            <a:endParaRPr lang="zh-CN" altLang="en-US" sz="2400" b="1"/>
          </a:p>
          <a:p>
            <a:pPr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/>
              <a:t>给定一组</a:t>
            </a:r>
            <a:r>
              <a:rPr lang="zh-CN" altLang="en-US" sz="2000" b="1">
                <a:solidFill>
                  <a:schemeClr val="accent1"/>
                </a:solidFill>
              </a:rPr>
              <a:t>不重叠区域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人类移动性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：任意</a:t>
            </a:r>
            <a:r>
              <a:rPr lang="zh-CN" altLang="en-US" sz="2000">
                <a:solidFill>
                  <a:schemeClr val="accent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两两区域对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之间的移动记录</a:t>
            </a:r>
            <a:endParaRPr lang="zh-CN" altLang="en-US" sz="2000" b="1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POI</a:t>
            </a:r>
            <a:r>
              <a:rPr lang="zh-CN" altLang="en-US" sz="2000" b="1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信息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：对</a:t>
            </a:r>
            <a:r>
              <a:rPr lang="en-US" altLang="zh-CN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POI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按类型统计</a:t>
            </a:r>
            <a:endParaRPr lang="zh-CN" altLang="en-US" sz="2000" b="1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地理邻居信息</a:t>
            </a:r>
            <a:r>
              <a:rPr lang="zh-CN" altLang="en-US" sz="2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：地理上相邻的区域</a:t>
            </a:r>
            <a:endParaRPr lang="zh-CN" altLang="en-US" sz="20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975" y="2603500"/>
            <a:ext cx="3721735" cy="4273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57950" y="4168775"/>
            <a:ext cx="2413000" cy="43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83735" y="4679315"/>
            <a:ext cx="3622040" cy="400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237480" y="5126355"/>
            <a:ext cx="2753995" cy="4260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434715" y="3794125"/>
            <a:ext cx="2571750" cy="37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主要工作：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模型整体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架构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49580" y="1068705"/>
            <a:ext cx="7911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400" b="1"/>
              <a:t>HREP</a:t>
            </a:r>
            <a:r>
              <a:rPr lang="zh-CN" altLang="en-US" sz="2400" b="1"/>
              <a:t>整体结构</a:t>
            </a:r>
            <a:endParaRPr lang="zh-CN" altLang="en-US" sz="24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16" name="图片 15" descr="HREP整体结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1758950"/>
            <a:ext cx="8709025" cy="297561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250315" y="1758315"/>
            <a:ext cx="5909945" cy="2680335"/>
          </a:xfrm>
          <a:prstGeom prst="roundRect">
            <a:avLst/>
          </a:prstGeom>
          <a:noFill/>
          <a:ln w="34925" cap="sq">
            <a:solidFill>
              <a:schemeClr val="accent5"/>
            </a:solidFill>
            <a:prstDash val="sys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11060" y="1758315"/>
            <a:ext cx="1485900" cy="2680335"/>
          </a:xfrm>
          <a:prstGeom prst="roundRect">
            <a:avLst/>
          </a:prstGeom>
          <a:noFill/>
          <a:ln w="34925" cap="sq">
            <a:solidFill>
              <a:schemeClr val="accent2"/>
            </a:solidFill>
            <a:prstDash val="sys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0965" y="5073650"/>
            <a:ext cx="1358265" cy="4864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异构图构建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0725" y="5074285"/>
            <a:ext cx="2072640" cy="48641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异构区域表示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6230" y="1764030"/>
            <a:ext cx="891540" cy="2680335"/>
          </a:xfrm>
          <a:prstGeom prst="roundRect">
            <a:avLst/>
          </a:prstGeom>
          <a:noFill/>
          <a:ln w="34925" cap="sq">
            <a:solidFill>
              <a:schemeClr val="accent6"/>
            </a:solidFill>
            <a:prstDash val="sys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11390" y="5074285"/>
            <a:ext cx="1285875" cy="48641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提示学习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 rot="10800000">
            <a:off x="654050" y="4497705"/>
            <a:ext cx="252730" cy="506095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0800000">
            <a:off x="4197985" y="4503420"/>
            <a:ext cx="252730" cy="506095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0800000">
            <a:off x="7828280" y="4502785"/>
            <a:ext cx="252730" cy="50609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bldLvl="0" animBg="1"/>
      <p:bldP spid="5" grpId="0" bldLvl="0" animBg="1"/>
      <p:bldP spid="18" grpId="1" animBg="1"/>
      <p:bldP spid="14" grpId="1" animBg="1"/>
      <p:bldP spid="5" grpId="1" animBg="1"/>
      <p:bldP spid="20" grpId="0" animBg="1"/>
      <p:bldP spid="15" grpId="0" animBg="1"/>
      <p:bldP spid="8" grpId="0" animBg="1"/>
      <p:bldP spid="20" grpId="1" animBg="1"/>
      <p:bldP spid="15" grpId="1" animBg="1"/>
      <p:bldP spid="8" grpId="1" animBg="1"/>
      <p:bldP spid="6" grpId="0" animBg="1"/>
      <p:bldP spid="11" grpId="0" animBg="1"/>
      <p:bldP spid="3" grpId="0" animBg="1"/>
      <p:bldP spid="6" grpId="1" animBg="1"/>
      <p:bldP spid="11" grpId="1" animBg="1"/>
      <p:bldP spid="3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TABLE_ENDDRAG_ORIGIN_RECT" val="37*30"/>
  <p:tag name="TABLE_ENDDRAG_RECT" val="108*255*37*30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114*19"/>
  <p:tag name="TABLE_ENDDRAG_RECT" val="286*332*114*19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31e2ce0d-d250-466f-93f6-95aa48b0f50a}"/>
  <p:tag name="TABLE_ENDDRAG_ORIGIN_RECT" val="622*300"/>
  <p:tag name="TABLE_ENDDRAG_RECT" val="58*133*622*300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COMMONDATA" val="eyJoZGlkIjoiZmZhNzRkNjg4NjcwOWRjMTEwN2M2MDExYzVmMDJiZDgifQ=="/>
  <p:tag name="KSO_WPP_MARK_KEY" val="3b901855-c95d-4f1b-9085-f6a6d8814adc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800100" lvl="1" indent="-342900" algn="l">
          <a:lnSpc>
            <a:spcPct val="150000"/>
          </a:lnSpc>
          <a:buClrTx/>
          <a:buSzTx/>
          <a:buFont typeface="Wingdings" panose="05000000000000000000" charset="0"/>
          <a:buChar char="Ø"/>
          <a:defRPr lang="en-US" altLang="zh-CN" b="1">
            <a:latin typeface="Cambria" panose="02040503050406030204" charset="0"/>
            <a:cs typeface="Cambria" panose="02040503050406030204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2900</Words>
  <Application>WPS 演示</Application>
  <PresentationFormat>全屏显示(4:3)</PresentationFormat>
  <Paragraphs>426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Cambria</vt:lpstr>
      <vt:lpstr>微软雅黑</vt:lpstr>
      <vt:lpstr>思源黑体 CN</vt:lpstr>
      <vt:lpstr>黑体</vt:lpstr>
      <vt:lpstr>Calibri</vt:lpstr>
      <vt:lpstr>等线</vt:lpstr>
      <vt:lpstr>Cambria Math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宋一凡</dc:creator>
  <cp:lastModifiedBy>七月1412662694</cp:lastModifiedBy>
  <cp:revision>1877</cp:revision>
  <dcterms:created xsi:type="dcterms:W3CDTF">2021-05-16T02:35:00Z</dcterms:created>
  <dcterms:modified xsi:type="dcterms:W3CDTF">2023-09-01T03:29:37Z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D8F4CBEEE36F436BBEF1D8F003852080</vt:lpwstr>
  </property>
  <property fmtid="{D5CDD505-2E9C-101B-9397-08002B2CF9AE}" pid="3" name="KSOProductBuildVer">
    <vt:lpwstr>2052-11.1.0.14309</vt:lpwstr>
  </property>
</Properties>
</file>