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9"/>
  </p:notesMasterIdLst>
  <p:handoutMasterIdLst>
    <p:handoutMasterId r:id="rId30"/>
  </p:handoutMasterIdLst>
  <p:sldIdLst>
    <p:sldId id="256" r:id="rId2"/>
    <p:sldId id="317" r:id="rId3"/>
    <p:sldId id="284" r:id="rId4"/>
    <p:sldId id="289" r:id="rId5"/>
    <p:sldId id="320" r:id="rId6"/>
    <p:sldId id="325" r:id="rId7"/>
    <p:sldId id="321" r:id="rId8"/>
    <p:sldId id="306" r:id="rId9"/>
    <p:sldId id="352" r:id="rId10"/>
    <p:sldId id="353" r:id="rId11"/>
    <p:sldId id="354" r:id="rId12"/>
    <p:sldId id="359" r:id="rId13"/>
    <p:sldId id="355" r:id="rId14"/>
    <p:sldId id="356" r:id="rId15"/>
    <p:sldId id="357" r:id="rId16"/>
    <p:sldId id="326" r:id="rId17"/>
    <p:sldId id="361" r:id="rId18"/>
    <p:sldId id="363" r:id="rId19"/>
    <p:sldId id="362" r:id="rId20"/>
    <p:sldId id="287" r:id="rId21"/>
    <p:sldId id="368" r:id="rId22"/>
    <p:sldId id="342" r:id="rId23"/>
    <p:sldId id="364" r:id="rId24"/>
    <p:sldId id="366" r:id="rId25"/>
    <p:sldId id="365" r:id="rId26"/>
    <p:sldId id="367" r:id="rId27"/>
    <p:sldId id="31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志鹏" initials="徐志鹏" lastIdx="1" clrIdx="0">
    <p:extLst>
      <p:ext uri="{19B8F6BF-5375-455C-9EA6-DF929625EA0E}">
        <p15:presenceInfo xmlns:p15="http://schemas.microsoft.com/office/powerpoint/2012/main" userId="徐志鹏" providerId="None"/>
      </p:ext>
    </p:extLst>
  </p:cmAuthor>
  <p:cmAuthor id="2" name="徐志鹏" initials="徐志鹏 [2]" lastIdx="2" clrIdx="1">
    <p:extLst>
      <p:ext uri="{19B8F6BF-5375-455C-9EA6-DF929625EA0E}">
        <p15:presenceInfo xmlns:p15="http://schemas.microsoft.com/office/powerpoint/2012/main" userId="7b55a53f728bad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472C4"/>
    <a:srgbClr val="02409A"/>
    <a:srgbClr val="F6AB00"/>
    <a:srgbClr val="6B2D0B"/>
    <a:srgbClr val="587558"/>
    <a:srgbClr val="FFCC00"/>
    <a:srgbClr val="3C3C8E"/>
    <a:srgbClr val="25331E"/>
    <a:srgbClr val="4454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0" autoAdjust="0"/>
    <p:restoredTop sz="87063" autoAdjust="0"/>
  </p:normalViewPr>
  <p:slideViewPr>
    <p:cSldViewPr snapToGrid="0">
      <p:cViewPr varScale="1">
        <p:scale>
          <a:sx n="100" d="100"/>
          <a:sy n="100" d="100"/>
        </p:scale>
        <p:origin x="2304" y="84"/>
      </p:cViewPr>
      <p:guideLst>
        <p:guide orient="horz" pos="2228"/>
        <p:guide pos="2880"/>
      </p:guideLst>
    </p:cSldViewPr>
  </p:slideViewPr>
  <p:notesTextViewPr>
    <p:cViewPr>
      <p:scale>
        <a:sx n="3" d="2"/>
        <a:sy n="3" d="2"/>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b="1" dirty="0"/>
              <a:t>顶点数量比值</a:t>
            </a:r>
          </a:p>
        </c:rich>
      </c:tx>
      <c:layout>
        <c:manualLayout>
          <c:xMode val="edge"/>
          <c:yMode val="edge"/>
          <c:x val="0.3280433556325964"/>
          <c:y val="6.3745273462980604E-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8.8003734665204322E-2"/>
          <c:y val="0.17524859065670362"/>
          <c:w val="0.87019075819987945"/>
          <c:h val="0.53058023047999869"/>
        </c:manualLayout>
      </c:layout>
      <c:lineChart>
        <c:grouping val="stacked"/>
        <c:varyColors val="0"/>
        <c:ser>
          <c:idx val="0"/>
          <c:order val="0"/>
          <c:tx>
            <c:strRef>
              <c:f>Sheet1!$B$10</c:f>
              <c:strCache>
                <c:ptCount val="1"/>
                <c:pt idx="0">
                  <c:v>Tokyo</c:v>
                </c:pt>
              </c:strCache>
            </c:strRef>
          </c:tx>
          <c:spPr>
            <a:ln w="28575" cap="rnd">
              <a:solidFill>
                <a:schemeClr val="accent1"/>
              </a:solidFill>
              <a:round/>
            </a:ln>
            <a:effectLst/>
          </c:spPr>
          <c:marker>
            <c:symbol val="none"/>
          </c:marker>
          <c:cat>
            <c:numRef>
              <c:f>Sheet1!$C$9:$F$9</c:f>
              <c:numCache>
                <c:formatCode>General</c:formatCode>
                <c:ptCount val="4"/>
                <c:pt idx="0">
                  <c:v>2</c:v>
                </c:pt>
                <c:pt idx="1">
                  <c:v>3</c:v>
                </c:pt>
                <c:pt idx="2">
                  <c:v>4</c:v>
                </c:pt>
                <c:pt idx="3">
                  <c:v>5</c:v>
                </c:pt>
              </c:numCache>
            </c:numRef>
          </c:cat>
          <c:val>
            <c:numRef>
              <c:f>Sheet1!$C$10:$F$10</c:f>
              <c:numCache>
                <c:formatCode>General</c:formatCode>
                <c:ptCount val="4"/>
                <c:pt idx="0">
                  <c:v>1.0373333333333334</c:v>
                </c:pt>
                <c:pt idx="1">
                  <c:v>1.3352272727272727</c:v>
                </c:pt>
                <c:pt idx="2">
                  <c:v>1.6875</c:v>
                </c:pt>
                <c:pt idx="3">
                  <c:v>4.4332493702770783</c:v>
                </c:pt>
              </c:numCache>
            </c:numRef>
          </c:val>
          <c:smooth val="0"/>
          <c:extLst>
            <c:ext xmlns:c16="http://schemas.microsoft.com/office/drawing/2014/chart" uri="{C3380CC4-5D6E-409C-BE32-E72D297353CC}">
              <c16:uniqueId val="{00000000-A1B9-4E22-BFCA-6122EF85D199}"/>
            </c:ext>
          </c:extLst>
        </c:ser>
        <c:ser>
          <c:idx val="1"/>
          <c:order val="1"/>
          <c:tx>
            <c:strRef>
              <c:f>Sheet1!$B$11</c:f>
              <c:strCache>
                <c:ptCount val="1"/>
                <c:pt idx="0">
                  <c:v>NYC</c:v>
                </c:pt>
              </c:strCache>
            </c:strRef>
          </c:tx>
          <c:spPr>
            <a:ln w="28575" cap="rnd">
              <a:solidFill>
                <a:schemeClr val="accent2"/>
              </a:solidFill>
              <a:round/>
            </a:ln>
            <a:effectLst/>
          </c:spPr>
          <c:marker>
            <c:symbol val="none"/>
          </c:marker>
          <c:cat>
            <c:numRef>
              <c:f>Sheet1!$C$9:$F$9</c:f>
              <c:numCache>
                <c:formatCode>General</c:formatCode>
                <c:ptCount val="4"/>
                <c:pt idx="0">
                  <c:v>2</c:v>
                </c:pt>
                <c:pt idx="1">
                  <c:v>3</c:v>
                </c:pt>
                <c:pt idx="2">
                  <c:v>4</c:v>
                </c:pt>
                <c:pt idx="3">
                  <c:v>5</c:v>
                </c:pt>
              </c:numCache>
            </c:numRef>
          </c:cat>
          <c:val>
            <c:numRef>
              <c:f>Sheet1!$C$11:$F$11</c:f>
              <c:numCache>
                <c:formatCode>General</c:formatCode>
                <c:ptCount val="4"/>
                <c:pt idx="0">
                  <c:v>1.0724637681159421</c:v>
                </c:pt>
                <c:pt idx="1">
                  <c:v>1.5277777777777777</c:v>
                </c:pt>
                <c:pt idx="2">
                  <c:v>2.5813953488372094</c:v>
                </c:pt>
                <c:pt idx="3">
                  <c:v>2.3861852433281006</c:v>
                </c:pt>
              </c:numCache>
            </c:numRef>
          </c:val>
          <c:smooth val="0"/>
          <c:extLst>
            <c:ext xmlns:c16="http://schemas.microsoft.com/office/drawing/2014/chart" uri="{C3380CC4-5D6E-409C-BE32-E72D297353CC}">
              <c16:uniqueId val="{00000001-A1B9-4E22-BFCA-6122EF85D199}"/>
            </c:ext>
          </c:extLst>
        </c:ser>
        <c:ser>
          <c:idx val="2"/>
          <c:order val="2"/>
          <c:tx>
            <c:strRef>
              <c:f>Sheet1!$B$12</c:f>
              <c:strCache>
                <c:ptCount val="1"/>
                <c:pt idx="0">
                  <c:v>Cal</c:v>
                </c:pt>
              </c:strCache>
            </c:strRef>
          </c:tx>
          <c:spPr>
            <a:ln w="28575" cap="rnd">
              <a:solidFill>
                <a:schemeClr val="accent3"/>
              </a:solidFill>
              <a:round/>
            </a:ln>
            <a:effectLst/>
          </c:spPr>
          <c:marker>
            <c:symbol val="none"/>
          </c:marker>
          <c:cat>
            <c:numRef>
              <c:f>Sheet1!$C$9:$F$9</c:f>
              <c:numCache>
                <c:formatCode>General</c:formatCode>
                <c:ptCount val="4"/>
                <c:pt idx="0">
                  <c:v>2</c:v>
                </c:pt>
                <c:pt idx="1">
                  <c:v>3</c:v>
                </c:pt>
                <c:pt idx="2">
                  <c:v>4</c:v>
                </c:pt>
                <c:pt idx="3">
                  <c:v>5</c:v>
                </c:pt>
              </c:numCache>
            </c:numRef>
          </c:cat>
          <c:val>
            <c:numRef>
              <c:f>Sheet1!$C$12:$F$12</c:f>
              <c:numCache>
                <c:formatCode>General</c:formatCode>
                <c:ptCount val="4"/>
                <c:pt idx="0">
                  <c:v>1.0816326530612246</c:v>
                </c:pt>
                <c:pt idx="1">
                  <c:v>1.407258064516129</c:v>
                </c:pt>
                <c:pt idx="2">
                  <c:v>1.9787985865724382</c:v>
                </c:pt>
                <c:pt idx="3">
                  <c:v>2.3472584856396868</c:v>
                </c:pt>
              </c:numCache>
            </c:numRef>
          </c:val>
          <c:smooth val="0"/>
          <c:extLst>
            <c:ext xmlns:c16="http://schemas.microsoft.com/office/drawing/2014/chart" uri="{C3380CC4-5D6E-409C-BE32-E72D297353CC}">
              <c16:uniqueId val="{00000002-A1B9-4E22-BFCA-6122EF85D199}"/>
            </c:ext>
          </c:extLst>
        </c:ser>
        <c:dLbls>
          <c:showLegendKey val="0"/>
          <c:showVal val="0"/>
          <c:showCatName val="0"/>
          <c:showSerName val="0"/>
          <c:showPercent val="0"/>
          <c:showBubbleSize val="0"/>
        </c:dLbls>
        <c:smooth val="0"/>
        <c:axId val="1166022272"/>
        <c:axId val="1166021856"/>
      </c:lineChart>
      <c:catAx>
        <c:axId val="1166022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6021856"/>
        <c:crosses val="autoZero"/>
        <c:auto val="1"/>
        <c:lblAlgn val="ctr"/>
        <c:lblOffset val="100"/>
        <c:noMultiLvlLbl val="0"/>
      </c:catAx>
      <c:valAx>
        <c:axId val="1166021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60222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AF2B2B-1B62-4AED-A0C9-6F374DD59F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032666D-D55B-4D3E-A7C2-76EB1CEEBA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2023/3/17</a:t>
            </a:fld>
            <a:endParaRPr lang="zh-CN" altLang="en-US"/>
          </a:p>
        </p:txBody>
      </p:sp>
      <p:sp>
        <p:nvSpPr>
          <p:cNvPr id="4" name="页脚占位符 3">
            <a:extLst>
              <a:ext uri="{FF2B5EF4-FFF2-40B4-BE49-F238E27FC236}">
                <a16:creationId xmlns:a16="http://schemas.microsoft.com/office/drawing/2014/main" id="{EB25234A-09A5-4EB4-9517-08812643EE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EEF2DB2-BA86-431D-A263-D1D5ABA1C9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400485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2023/3/17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extLst>
      <p:ext uri="{BB962C8B-B14F-4D97-AF65-F5344CB8AC3E}">
        <p14:creationId xmlns:p14="http://schemas.microsoft.com/office/powerpoint/2010/main" val="69723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今天讲一</a:t>
            </a:r>
            <a:r>
              <a:rPr lang="zh-CN" altLang="en-US" dirty="0" smtClean="0"/>
              <a:t>下基于语义的定</a:t>
            </a:r>
            <a:r>
              <a:rPr lang="zh-CN" altLang="en-US" dirty="0"/>
              <a:t>序路径查询问题，这是一篇</a:t>
            </a:r>
            <a:r>
              <a:rPr lang="en-US" altLang="zh-CN" dirty="0"/>
              <a:t>2018</a:t>
            </a:r>
            <a:r>
              <a:rPr lang="zh-CN" altLang="en-US" dirty="0" smtClean="0"/>
              <a:t>年</a:t>
            </a:r>
            <a:r>
              <a:rPr lang="en-US" altLang="zh-CN" dirty="0" smtClean="0"/>
              <a:t>EDBT</a:t>
            </a:r>
            <a:r>
              <a:rPr lang="zh-CN" altLang="en-US" dirty="0" smtClean="0"/>
              <a:t>的</a:t>
            </a:r>
            <a:r>
              <a:rPr lang="zh-CN" altLang="en-US" dirty="0"/>
              <a:t>文</a:t>
            </a:r>
            <a:r>
              <a:rPr lang="zh-CN" altLang="en-US" dirty="0" smtClean="0"/>
              <a:t>章</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extLst>
      <p:ext uri="{BB962C8B-B14F-4D97-AF65-F5344CB8AC3E}">
        <p14:creationId xmlns:p14="http://schemas.microsoft.com/office/powerpoint/2010/main" val="51859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类型序列简单来讲就是由一系列</a:t>
                </a:r>
                <a:r>
                  <a:rPr lang="en-US" altLang="zh-CN" dirty="0" smtClean="0"/>
                  <a:t>POI</a:t>
                </a:r>
                <a:r>
                  <a:rPr lang="zh-CN" altLang="en-US" dirty="0" smtClean="0"/>
                  <a:t>类型组成的序列，比如前面提到的亚洲餐厅、娱乐场所以及礼品店的需求就是一个类型序列。路径就是由</a:t>
                </a:r>
                <a:r>
                  <a:rPr lang="en-US" altLang="zh-CN" dirty="0" smtClean="0"/>
                  <a:t>POI</a:t>
                </a:r>
                <a:r>
                  <a:rPr lang="zh-CN" altLang="en-US" dirty="0" smtClean="0"/>
                  <a:t>节点组成的序列，这个序列里面是不包括普通节点的，路径大小就是路径中的节点数量，数量越多，满足用户的需求就越多，拓展的优先级也就越高。比如这里的红色路径</a:t>
                </a:r>
                <a:r>
                  <a:rPr lang="en-US" altLang="zh-CN" dirty="0" smtClean="0"/>
                  <a:t>p10</a:t>
                </a:r>
                <a:r>
                  <a:rPr lang="zh-CN" altLang="en-US" dirty="0" smtClean="0"/>
                  <a:t>到</a:t>
                </a:r>
                <a:r>
                  <a:rPr lang="en-US" altLang="zh-CN" dirty="0" smtClean="0"/>
                  <a:t>p12</a:t>
                </a:r>
                <a:r>
                  <a:rPr lang="zh-CN" altLang="en-US" dirty="0" smtClean="0"/>
                  <a:t>再到</a:t>
                </a:r>
                <a:r>
                  <a:rPr lang="en-US" altLang="zh-CN" dirty="0" smtClean="0"/>
                  <a:t>p13</a:t>
                </a:r>
                <a:r>
                  <a:rPr lang="zh-CN" altLang="en-US" dirty="0" smtClean="0"/>
                  <a:t>，这个路径的大小为</a:t>
                </a:r>
                <a:r>
                  <a:rPr lang="en-US" altLang="zh-CN" dirty="0" smtClean="0"/>
                  <a:t>3</a:t>
                </a:r>
                <a:r>
                  <a:rPr lang="zh-CN" altLang="en-US" dirty="0" smtClean="0"/>
                  <a:t>。路径的拓展路径就是在路径的尾部添加一个</a:t>
                </a:r>
                <a:r>
                  <a:rPr lang="en-US" altLang="zh-CN" dirty="0" smtClean="0"/>
                  <a:t>POI</a:t>
                </a:r>
                <a:r>
                  <a:rPr lang="zh-CN" altLang="en-US" dirty="0" smtClean="0"/>
                  <a:t>节点，例如往</a:t>
                </a:r>
                <a:r>
                  <a:rPr lang="en-US" altLang="zh-CN" dirty="0" smtClean="0"/>
                  <a:t>p10</a:t>
                </a:r>
                <a:r>
                  <a:rPr lang="zh-CN" altLang="en-US" dirty="0" smtClean="0"/>
                  <a:t>到</a:t>
                </a:r>
                <a:r>
                  <a:rPr lang="en-US" altLang="zh-CN" dirty="0" smtClean="0"/>
                  <a:t>p12</a:t>
                </a:r>
                <a:r>
                  <a:rPr lang="zh-CN" altLang="en-US" dirty="0" smtClean="0"/>
                  <a:t>这条路径后添加</a:t>
                </a:r>
                <a:r>
                  <a:rPr lang="en-US" altLang="zh-CN" dirty="0" smtClean="0"/>
                  <a:t>POI</a:t>
                </a:r>
                <a:r>
                  <a:rPr lang="zh-CN" altLang="en-US" dirty="0" smtClean="0"/>
                  <a:t>节点</a:t>
                </a:r>
                <a:r>
                  <a:rPr lang="en-US" altLang="zh-CN" dirty="0" smtClean="0"/>
                  <a:t>p13</a:t>
                </a:r>
                <a:r>
                  <a:rPr lang="zh-CN" altLang="en-US" dirty="0" smtClean="0"/>
                  <a:t>得到一条拓展路径。</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extLst>
      <p:ext uri="{BB962C8B-B14F-4D97-AF65-F5344CB8AC3E}">
        <p14:creationId xmlns:p14="http://schemas.microsoft.com/office/powerpoint/2010/main" val="1536175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可行路径简单来说，就是路径中的每个</a:t>
                </a:r>
                <a:r>
                  <a:rPr lang="en-US" altLang="zh-CN" dirty="0" smtClean="0"/>
                  <a:t>POI</a:t>
                </a:r>
                <a:r>
                  <a:rPr lang="zh-CN" altLang="en-US" dirty="0" smtClean="0"/>
                  <a:t>节点都能够在语义上匹配用户对应位置的类型需求，也就是至少属于同一棵类型树，相似度不能为</a:t>
                </a:r>
                <a:r>
                  <a:rPr lang="en-US" altLang="zh-CN" dirty="0" smtClean="0"/>
                  <a:t>0</a:t>
                </a:r>
                <a:r>
                  <a:rPr lang="zh-CN" altLang="en-US" dirty="0" smtClean="0"/>
                  <a:t>，比如前面用意大利餐厅去匹配用户的亚洲餐厅需求是可行的。因此，给定需求亚洲餐厅、娱乐场所和礼品店这样的</a:t>
                </a:r>
                <a:r>
                  <a:rPr lang="en-US" altLang="zh-CN" dirty="0" smtClean="0"/>
                  <a:t>POI</a:t>
                </a:r>
                <a:r>
                  <a:rPr lang="zh-CN" altLang="en-US" dirty="0" smtClean="0"/>
                  <a:t>需求，图中的三条路径</a:t>
                </a:r>
                <a:r>
                  <a:rPr lang="en-US" altLang="zh-CN" dirty="0" smtClean="0"/>
                  <a:t>R1 R2 R3</a:t>
                </a:r>
                <a:r>
                  <a:rPr lang="zh-CN" altLang="en-US" dirty="0" smtClean="0"/>
                  <a:t>都能够满足用户的需求，都可以认为是可行路径</a:t>
                </a:r>
                <a:endParaRPr lang="en-US" altLang="zh-CN"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extLst>
      <p:ext uri="{BB962C8B-B14F-4D97-AF65-F5344CB8AC3E}">
        <p14:creationId xmlns:p14="http://schemas.microsoft.com/office/powerpoint/2010/main" val="1937794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路径质量可以从距离和语义分数两个方面进行衡量，距离就是多段路径距离之和，语义分数基于各个所选</a:t>
                </a:r>
                <a:r>
                  <a:rPr lang="en-US" altLang="zh-CN" b="0" dirty="0" smtClean="0"/>
                  <a:t>POI</a:t>
                </a:r>
                <a:r>
                  <a:rPr lang="zh-CN" altLang="en-US" b="0" dirty="0" smtClean="0"/>
                  <a:t>与对应需求之间的相似度来计算。</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0" kern="1200" dirty="0" smtClean="0">
                    <a:solidFill>
                      <a:schemeClr val="tx1"/>
                    </a:solidFill>
                    <a:effectLst/>
                    <a:latin typeface="+mn-lt"/>
                    <a:ea typeface="+mn-ea"/>
                    <a:cs typeface="+mn-cs"/>
                  </a:rPr>
                  <a:t>由于这篇文章在</a:t>
                </a:r>
                <a:r>
                  <a:rPr lang="zh-CN" altLang="en-US" sz="1200" b="0" kern="1200" dirty="0" smtClean="0">
                    <a:solidFill>
                      <a:schemeClr val="tx1"/>
                    </a:solidFill>
                    <a:effectLst/>
                    <a:latin typeface="+mn-lt"/>
                    <a:ea typeface="+mn-ea"/>
                    <a:cs typeface="+mn-cs"/>
                  </a:rPr>
                  <a:t>拓展路径</a:t>
                </a:r>
                <a:r>
                  <a:rPr lang="zh-CN" altLang="zh-CN" sz="1200" b="0" kern="1200" dirty="0" smtClean="0">
                    <a:solidFill>
                      <a:schemeClr val="tx1"/>
                    </a:solidFill>
                    <a:effectLst/>
                    <a:latin typeface="+mn-lt"/>
                    <a:ea typeface="+mn-ea"/>
                    <a:cs typeface="+mn-cs"/>
                  </a:rPr>
                  <a:t>时使用的是</a:t>
                </a:r>
                <a14:m>
                  <m:oMath xmlns:m="http://schemas.openxmlformats.org/officeDocument/2006/math">
                    <m:r>
                      <a:rPr lang="en-US" altLang="zh-CN" sz="1200" b="0" i="1" kern="1200" dirty="0" smtClean="0">
                        <a:solidFill>
                          <a:schemeClr val="tx1"/>
                        </a:solidFill>
                        <a:effectLst/>
                        <a:latin typeface="Cambria Math" panose="02040503050406030204" pitchFamily="18" charset="0"/>
                        <a:ea typeface="+mn-ea"/>
                        <a:cs typeface="+mn-cs"/>
                      </a:rPr>
                      <m:t>𝑑𝑖𝑗𝑘𝑠𝑡𝑟𝑎</m:t>
                    </m:r>
                  </m:oMath>
                </a14:m>
                <a:r>
                  <a:rPr lang="zh-CN" altLang="zh-CN" sz="1200" b="0" kern="1200" dirty="0" smtClean="0">
                    <a:solidFill>
                      <a:schemeClr val="tx1"/>
                    </a:solidFill>
                    <a:effectLst/>
                    <a:latin typeface="+mn-lt"/>
                    <a:ea typeface="+mn-ea"/>
                    <a:cs typeface="+mn-cs"/>
                  </a:rPr>
                  <a:t>算法，</a:t>
                </a:r>
                <a:r>
                  <a:rPr lang="zh-CN" altLang="en-US" sz="1200" b="0" kern="1200" dirty="0" smtClean="0">
                    <a:solidFill>
                      <a:schemeClr val="tx1"/>
                    </a:solidFill>
                    <a:effectLst/>
                    <a:latin typeface="+mn-lt"/>
                    <a:ea typeface="+mn-ea"/>
                    <a:cs typeface="+mn-cs"/>
                  </a:rPr>
                  <a:t>所以</a:t>
                </a:r>
                <a:r>
                  <a:rPr lang="zh-CN" altLang="zh-CN" sz="1200" b="0" kern="1200" dirty="0" smtClean="0">
                    <a:solidFill>
                      <a:schemeClr val="tx1"/>
                    </a:solidFill>
                    <a:effectLst/>
                    <a:latin typeface="+mn-lt"/>
                    <a:ea typeface="+mn-ea"/>
                    <a:cs typeface="+mn-cs"/>
                  </a:rPr>
                  <a:t>在这里</a:t>
                </a:r>
                <a:r>
                  <a:rPr lang="zh-CN" altLang="en-US" sz="1200" b="0" kern="1200" dirty="0" smtClean="0">
                    <a:solidFill>
                      <a:schemeClr val="tx1"/>
                    </a:solidFill>
                    <a:effectLst/>
                    <a:latin typeface="+mn-lt"/>
                    <a:ea typeface="+mn-ea"/>
                    <a:cs typeface="+mn-cs"/>
                  </a:rPr>
                  <a:t>也</a:t>
                </a:r>
                <a:r>
                  <a:rPr lang="zh-CN" altLang="zh-CN" sz="1200" b="0" kern="1200" dirty="0" smtClean="0">
                    <a:solidFill>
                      <a:schemeClr val="tx1"/>
                    </a:solidFill>
                    <a:effectLst/>
                    <a:latin typeface="+mn-lt"/>
                    <a:ea typeface="+mn-ea"/>
                    <a:cs typeface="+mn-cs"/>
                  </a:rPr>
                  <a:t>先简单介绍一下。迪杰斯特拉算法就是将节点分为已访问和未访问，每次从未访问的点中找距离起点最短的进行访问，并检测能否通过这个节点以更短的距离抵达剩余的未访问节点，也就是起点与当前访问节点的邻居之间的距离能否更新。</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4078762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kern="1200" dirty="0">
                <a:solidFill>
                  <a:schemeClr val="tx1"/>
                </a:solidFill>
                <a:latin typeface="+mn-ea"/>
                <a:ea typeface="+mn-ea"/>
                <a:cs typeface="+mn-cs"/>
              </a:rPr>
              <a:t>下</a:t>
            </a:r>
            <a:r>
              <a:rPr lang="zh-CN" altLang="en-US" sz="1200" b="0" kern="1200" dirty="0" smtClean="0">
                <a:solidFill>
                  <a:schemeClr val="tx1"/>
                </a:solidFill>
                <a:latin typeface="+mn-ea"/>
                <a:ea typeface="+mn-ea"/>
                <a:cs typeface="+mn-cs"/>
              </a:rPr>
              <a:t>面介绍一下本文的算法，本文算法本质上是分支限界，总体上还是比较简单的。算法的核心就是不断从优先级队列中选择最优的子路径，最优评判标准取决于路径大小、路径语义分数和距离，优先级队列的初始化在第</a:t>
            </a:r>
            <a:r>
              <a:rPr lang="en-US" altLang="zh-CN" sz="1200" b="0" kern="1200" dirty="0" smtClean="0">
                <a:solidFill>
                  <a:schemeClr val="tx1"/>
                </a:solidFill>
                <a:latin typeface="+mn-ea"/>
                <a:ea typeface="+mn-ea"/>
                <a:cs typeface="+mn-cs"/>
              </a:rPr>
              <a:t>4</a:t>
            </a:r>
            <a:r>
              <a:rPr lang="zh-CN" altLang="en-US" sz="1200" b="0" kern="1200" dirty="0" smtClean="0">
                <a:solidFill>
                  <a:schemeClr val="tx1"/>
                </a:solidFill>
                <a:latin typeface="+mn-ea"/>
                <a:ea typeface="+mn-ea"/>
                <a:cs typeface="+mn-cs"/>
              </a:rPr>
              <a:t>行，就是执行一次迪杰斯特拉搜索，生成从起点出发满足第一个需求的所有子路径。每次拓展都生成所有</a:t>
            </a:r>
            <a:r>
              <a:rPr lang="zh-CN" altLang="en-US" sz="1200" b="0" dirty="0" smtClean="0">
                <a:ea typeface="微软雅黑" panose="020B0503020204020204" pitchFamily="34" charset="-122"/>
              </a:rPr>
              <a:t>满足下一类型的路径，也就是算法名称中</a:t>
            </a:r>
            <a:r>
              <a:rPr lang="en-US" altLang="zh-CN" sz="1200" b="0" dirty="0" smtClean="0">
                <a:ea typeface="微软雅黑" panose="020B0503020204020204" pitchFamily="34" charset="-122"/>
              </a:rPr>
              <a:t>Bulk</a:t>
            </a:r>
            <a:r>
              <a:rPr lang="zh-CN" altLang="en-US" sz="1200" b="0" dirty="0" smtClean="0">
                <a:ea typeface="微软雅黑" panose="020B0503020204020204" pitchFamily="34" charset="-122"/>
              </a:rPr>
              <a:t>的意思</a:t>
            </a:r>
            <a:r>
              <a:rPr lang="zh-CN" altLang="en-US" sz="1200" b="0" kern="1200" dirty="0" smtClean="0">
                <a:solidFill>
                  <a:schemeClr val="tx1"/>
                </a:solidFill>
                <a:latin typeface="+mn-ea"/>
                <a:ea typeface="+mn-ea"/>
                <a:cs typeface="+mn-cs"/>
              </a:rPr>
              <a:t>，如果发现已经是可行路径了，就纳入</a:t>
            </a:r>
            <a:r>
              <a:rPr lang="en-US" altLang="zh-CN" sz="1200" b="0" kern="1200" dirty="0" smtClean="0">
                <a:solidFill>
                  <a:schemeClr val="tx1"/>
                </a:solidFill>
                <a:latin typeface="+mn-ea"/>
                <a:ea typeface="+mn-ea"/>
                <a:cs typeface="+mn-cs"/>
              </a:rPr>
              <a:t>S</a:t>
            </a:r>
            <a:r>
              <a:rPr lang="zh-CN" altLang="en-US" sz="1200" b="0" kern="1200" dirty="0" smtClean="0">
                <a:solidFill>
                  <a:schemeClr val="tx1"/>
                </a:solidFill>
                <a:latin typeface="+mn-ea"/>
                <a:ea typeface="+mn-ea"/>
                <a:cs typeface="+mn-cs"/>
              </a:rPr>
              <a:t>。</a:t>
            </a:r>
            <a:endParaRPr lang="zh-CN" altLang="en-US" sz="1200" b="0" dirty="0">
              <a:latin typeface="Calibri" panose="020F0502020204030204" pitchFamily="34"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extLst>
      <p:ext uri="{BB962C8B-B14F-4D97-AF65-F5344CB8AC3E}">
        <p14:creationId xmlns:p14="http://schemas.microsoft.com/office/powerpoint/2010/main" val="2614214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kern="1200" dirty="0" smtClean="0">
                <a:solidFill>
                  <a:schemeClr val="tx1"/>
                </a:solidFill>
                <a:latin typeface="+mn-ea"/>
                <a:ea typeface="+mn-ea"/>
                <a:cs typeface="+mn-cs"/>
              </a:rPr>
              <a:t>介绍优化方法前，简单介绍一下相关的定理。定理</a:t>
            </a:r>
            <a:r>
              <a:rPr lang="en-US" altLang="zh-CN" sz="1200" b="0" kern="1200" dirty="0" smtClean="0">
                <a:solidFill>
                  <a:schemeClr val="tx1"/>
                </a:solidFill>
                <a:latin typeface="+mn-ea"/>
                <a:ea typeface="+mn-ea"/>
                <a:cs typeface="+mn-cs"/>
              </a:rPr>
              <a:t>1</a:t>
            </a:r>
            <a:r>
              <a:rPr lang="zh-CN" altLang="en-US" sz="1200" b="0" kern="1200" dirty="0" smtClean="0">
                <a:solidFill>
                  <a:schemeClr val="tx1"/>
                </a:solidFill>
                <a:latin typeface="+mn-ea"/>
                <a:ea typeface="+mn-ea"/>
                <a:cs typeface="+mn-cs"/>
              </a:rPr>
              <a:t>很简单，就是被已有可行路径支配的路径不会纳入天际线路径集合。定理</a:t>
            </a:r>
            <a:r>
              <a:rPr lang="en-US" altLang="zh-CN" sz="1200" b="0" kern="1200" dirty="0" smtClean="0">
                <a:solidFill>
                  <a:schemeClr val="tx1"/>
                </a:solidFill>
                <a:latin typeface="+mn-ea"/>
                <a:ea typeface="+mn-ea"/>
                <a:cs typeface="+mn-cs"/>
              </a:rPr>
              <a:t>2</a:t>
            </a:r>
            <a:r>
              <a:rPr lang="zh-CN" altLang="en-US" sz="1200" b="0" kern="1200" dirty="0" smtClean="0">
                <a:solidFill>
                  <a:schemeClr val="tx1"/>
                </a:solidFill>
                <a:latin typeface="+mn-ea"/>
                <a:ea typeface="+mn-ea"/>
                <a:cs typeface="+mn-cs"/>
              </a:rPr>
              <a:t>是说，路径存在一个理论上的相似度预估最优值，如果存在一条可行路径，距离比</a:t>
            </a:r>
            <a:r>
              <a:rPr lang="en-US" altLang="zh-CN" sz="1200" b="0" kern="1200" dirty="0" smtClean="0">
                <a:solidFill>
                  <a:schemeClr val="tx1"/>
                </a:solidFill>
                <a:latin typeface="+mn-ea"/>
                <a:ea typeface="+mn-ea"/>
                <a:cs typeface="+mn-cs"/>
              </a:rPr>
              <a:t>R</a:t>
            </a:r>
            <a:r>
              <a:rPr lang="zh-CN" altLang="en-US" sz="1200" b="0" kern="1200" dirty="0" smtClean="0">
                <a:solidFill>
                  <a:schemeClr val="tx1"/>
                </a:solidFill>
                <a:latin typeface="+mn-ea"/>
                <a:ea typeface="+mn-ea"/>
                <a:cs typeface="+mn-cs"/>
              </a:rPr>
              <a:t>短，且相似度还比预估最优值好，那么就可以安全剪枝。定理三是对路径的距离做约束，其实就是对迪杰斯特拉搜索的距离做约束，路径的距离存在一个上界，这个上界是可行路径中，比</a:t>
            </a:r>
            <a:r>
              <a:rPr lang="en-US" altLang="zh-CN" sz="1200" b="0" kern="1200" dirty="0" smtClean="0">
                <a:solidFill>
                  <a:schemeClr val="tx1"/>
                </a:solidFill>
                <a:latin typeface="+mn-ea"/>
                <a:ea typeface="+mn-ea"/>
                <a:cs typeface="+mn-cs"/>
              </a:rPr>
              <a:t>R</a:t>
            </a:r>
            <a:r>
              <a:rPr lang="zh-CN" altLang="en-US" sz="1200" b="0" kern="1200" dirty="0" smtClean="0">
                <a:solidFill>
                  <a:schemeClr val="tx1"/>
                </a:solidFill>
                <a:latin typeface="+mn-ea"/>
                <a:ea typeface="+mn-ea"/>
                <a:cs typeface="+mn-cs"/>
              </a:rPr>
              <a:t>的预估最有相似度好的最短路径的距离。简单理解就是，这些路径的相似度已经比</a:t>
            </a:r>
            <a:r>
              <a:rPr lang="en-US" altLang="zh-CN" sz="1200" b="0" kern="1200" dirty="0" smtClean="0">
                <a:solidFill>
                  <a:schemeClr val="tx1"/>
                </a:solidFill>
                <a:latin typeface="+mn-ea"/>
                <a:ea typeface="+mn-ea"/>
                <a:cs typeface="+mn-cs"/>
              </a:rPr>
              <a:t>R</a:t>
            </a:r>
            <a:r>
              <a:rPr lang="zh-CN" altLang="en-US" sz="1200" b="0" kern="1200" dirty="0" smtClean="0">
                <a:solidFill>
                  <a:schemeClr val="tx1"/>
                </a:solidFill>
                <a:latin typeface="+mn-ea"/>
                <a:ea typeface="+mn-ea"/>
                <a:cs typeface="+mn-cs"/>
              </a:rPr>
              <a:t>好了，那么</a:t>
            </a:r>
            <a:r>
              <a:rPr lang="en-US" altLang="zh-CN" sz="1200" b="0" kern="1200" dirty="0" smtClean="0">
                <a:solidFill>
                  <a:schemeClr val="tx1"/>
                </a:solidFill>
                <a:latin typeface="+mn-ea"/>
                <a:ea typeface="+mn-ea"/>
                <a:cs typeface="+mn-cs"/>
              </a:rPr>
              <a:t>R</a:t>
            </a:r>
            <a:r>
              <a:rPr lang="zh-CN" altLang="en-US" sz="1200" b="0" kern="1200" dirty="0" smtClean="0">
                <a:solidFill>
                  <a:schemeClr val="tx1"/>
                </a:solidFill>
                <a:latin typeface="+mn-ea"/>
                <a:ea typeface="+mn-ea"/>
                <a:cs typeface="+mn-cs"/>
              </a:rPr>
              <a:t>必须在距离上下点功夫，才能不被支配，所以要比最短的还要短。</a:t>
            </a:r>
            <a:endParaRPr lang="en-US" altLang="zh-CN" sz="1200" b="0" kern="1200" dirty="0" smtClean="0">
              <a:solidFill>
                <a:schemeClr val="tx1"/>
              </a:solidFill>
              <a:latin typeface="+mn-ea"/>
              <a:ea typeface="+mn-ea"/>
              <a:cs typeface="+mn-cs"/>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zh-CN" altLang="en-US" sz="1200" dirty="0">
              <a:latin typeface="Calibri" panose="020F0502020204030204" pitchFamily="34"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extLst>
      <p:ext uri="{BB962C8B-B14F-4D97-AF65-F5344CB8AC3E}">
        <p14:creationId xmlns:p14="http://schemas.microsoft.com/office/powerpoint/2010/main" val="1265741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dirty="0" smtClean="0">
                <a:latin typeface="Calibri" panose="020F0502020204030204" pitchFamily="34" charset="0"/>
                <a:ea typeface="微软雅黑" panose="020B0503020204020204" pitchFamily="34" charset="-122"/>
              </a:rPr>
              <a:t>定理</a:t>
            </a:r>
            <a:r>
              <a:rPr lang="en-US" altLang="zh-CN" sz="1200" dirty="0" smtClean="0">
                <a:latin typeface="Calibri" panose="020F0502020204030204" pitchFamily="34" charset="0"/>
                <a:ea typeface="微软雅黑" panose="020B0503020204020204" pitchFamily="34" charset="-122"/>
              </a:rPr>
              <a:t>4</a:t>
            </a:r>
            <a:r>
              <a:rPr lang="zh-CN" altLang="en-US" sz="1200" dirty="0" smtClean="0">
                <a:latin typeface="Calibri" panose="020F0502020204030204" pitchFamily="34" charset="0"/>
                <a:ea typeface="微软雅黑" panose="020B0503020204020204" pitchFamily="34" charset="-122"/>
              </a:rPr>
              <a:t>就是说 在迪杰斯特拉搜索过程中，访问当前</a:t>
            </a:r>
            <a:r>
              <a:rPr lang="en-US" altLang="zh-CN" sz="1200" dirty="0" smtClean="0">
                <a:latin typeface="Calibri" panose="020F0502020204030204" pitchFamily="34" charset="0"/>
                <a:ea typeface="微软雅黑" panose="020B0503020204020204" pitchFamily="34" charset="-122"/>
              </a:rPr>
              <a:t>POI</a:t>
            </a:r>
            <a:r>
              <a:rPr lang="zh-CN" altLang="en-US" sz="1200" dirty="0" smtClean="0">
                <a:latin typeface="Calibri" panose="020F0502020204030204" pitchFamily="34" charset="0"/>
                <a:ea typeface="微软雅黑" panose="020B0503020204020204" pitchFamily="34" charset="-122"/>
              </a:rPr>
              <a:t>时如果发现从搜索起点到当前</a:t>
            </a:r>
            <a:r>
              <a:rPr lang="en-US" altLang="zh-CN" sz="1200" dirty="0" smtClean="0">
                <a:latin typeface="Calibri" panose="020F0502020204030204" pitchFamily="34" charset="0"/>
                <a:ea typeface="微软雅黑" panose="020B0503020204020204" pitchFamily="34" charset="-122"/>
              </a:rPr>
              <a:t>POI</a:t>
            </a:r>
            <a:r>
              <a:rPr lang="zh-CN" altLang="en-US" sz="1200" dirty="0" smtClean="0">
                <a:latin typeface="Calibri" panose="020F0502020204030204" pitchFamily="34" charset="0"/>
                <a:ea typeface="微软雅黑" panose="020B0503020204020204" pitchFamily="34" charset="-122"/>
              </a:rPr>
              <a:t>的最短路径上经过了一个更好的</a:t>
            </a:r>
            <a:r>
              <a:rPr lang="en-US" altLang="zh-CN" sz="1200" dirty="0" smtClean="0">
                <a:latin typeface="Calibri" panose="020F0502020204030204" pitchFamily="34" charset="0"/>
                <a:ea typeface="微软雅黑" panose="020B0503020204020204" pitchFamily="34" charset="-122"/>
              </a:rPr>
              <a:t>POI</a:t>
            </a:r>
            <a:r>
              <a:rPr lang="zh-CN" altLang="en-US" sz="1200" dirty="0" smtClean="0">
                <a:latin typeface="Calibri" panose="020F0502020204030204" pitchFamily="34" charset="0"/>
                <a:ea typeface="微软雅黑" panose="020B0503020204020204" pitchFamily="34" charset="-122"/>
              </a:rPr>
              <a:t>，那么当前</a:t>
            </a:r>
            <a:r>
              <a:rPr lang="en-US" altLang="zh-CN" sz="1200" dirty="0" smtClean="0">
                <a:latin typeface="Calibri" panose="020F0502020204030204" pitchFamily="34" charset="0"/>
                <a:ea typeface="微软雅黑" panose="020B0503020204020204" pitchFamily="34" charset="-122"/>
              </a:rPr>
              <a:t>POI</a:t>
            </a:r>
            <a:r>
              <a:rPr lang="zh-CN" altLang="en-US" sz="1200" dirty="0" smtClean="0">
                <a:latin typeface="Calibri" panose="020F0502020204030204" pitchFamily="34" charset="0"/>
                <a:ea typeface="微软雅黑" panose="020B0503020204020204" pitchFamily="34" charset="-122"/>
              </a:rPr>
              <a:t>就可以忽略，不用生成子路径。这个定理的证明也很简单，假设路径</a:t>
            </a:r>
            <a:r>
              <a:rPr lang="en-US" altLang="zh-CN" sz="1200" dirty="0" smtClean="0">
                <a:latin typeface="Calibri" panose="020F0502020204030204" pitchFamily="34" charset="0"/>
                <a:ea typeface="微软雅黑" panose="020B0503020204020204" pitchFamily="34" charset="-122"/>
              </a:rPr>
              <a:t>R</a:t>
            </a:r>
            <a:r>
              <a:rPr lang="zh-CN" altLang="en-US" sz="1200" dirty="0" smtClean="0">
                <a:latin typeface="Calibri" panose="020F0502020204030204" pitchFamily="34" charset="0"/>
                <a:ea typeface="微软雅黑" panose="020B0503020204020204" pitchFamily="34" charset="-122"/>
              </a:rPr>
              <a:t>‘和路径</a:t>
            </a:r>
            <a:r>
              <a:rPr lang="en-US" altLang="zh-CN" sz="1200" dirty="0" smtClean="0">
                <a:latin typeface="Calibri" panose="020F0502020204030204" pitchFamily="34" charset="0"/>
                <a:ea typeface="微软雅黑" panose="020B0503020204020204" pitchFamily="34" charset="-122"/>
              </a:rPr>
              <a:t>R</a:t>
            </a:r>
            <a:r>
              <a:rPr lang="zh-CN" altLang="en-US" sz="1200" dirty="0" smtClean="0">
                <a:latin typeface="Calibri" panose="020F0502020204030204" pitchFamily="34" charset="0"/>
                <a:ea typeface="微软雅黑" panose="020B0503020204020204" pitchFamily="34" charset="-122"/>
              </a:rPr>
              <a:t>只有第</a:t>
            </a:r>
            <a:r>
              <a:rPr lang="en-US" altLang="zh-CN" sz="1200" dirty="0" smtClean="0">
                <a:latin typeface="Calibri" panose="020F0502020204030204" pitchFamily="34" charset="0"/>
                <a:ea typeface="微软雅黑" panose="020B0503020204020204" pitchFamily="34" charset="-122"/>
              </a:rPr>
              <a:t>i+1</a:t>
            </a:r>
            <a:r>
              <a:rPr lang="zh-CN" altLang="en-US" sz="1200" dirty="0" smtClean="0">
                <a:latin typeface="Calibri" panose="020F0502020204030204" pitchFamily="34" charset="0"/>
                <a:ea typeface="微软雅黑" panose="020B0503020204020204" pitchFamily="34" charset="-122"/>
              </a:rPr>
              <a:t>类型的节点不同，其余节点保持一致，其中</a:t>
            </a:r>
            <a:r>
              <a:rPr lang="en-US" altLang="zh-CN" sz="1200" dirty="0" smtClean="0">
                <a:latin typeface="Calibri" panose="020F0502020204030204" pitchFamily="34" charset="0"/>
                <a:ea typeface="微软雅黑" panose="020B0503020204020204" pitchFamily="34" charset="-122"/>
              </a:rPr>
              <a:t>R’</a:t>
            </a:r>
            <a:r>
              <a:rPr lang="zh-CN" altLang="en-US" sz="1200" dirty="0" smtClean="0">
                <a:latin typeface="Calibri" panose="020F0502020204030204" pitchFamily="34" charset="0"/>
                <a:ea typeface="微软雅黑" panose="020B0503020204020204" pitchFamily="34" charset="-122"/>
              </a:rPr>
              <a:t>所选择的</a:t>
            </a:r>
            <a:r>
              <a:rPr lang="en-US" altLang="zh-CN" sz="1200" dirty="0" smtClean="0">
                <a:latin typeface="Calibri" panose="020F0502020204030204" pitchFamily="34" charset="0"/>
                <a:ea typeface="微软雅黑" panose="020B0503020204020204" pitchFamily="34" charset="-122"/>
              </a:rPr>
              <a:t>POI</a:t>
            </a:r>
            <a:r>
              <a:rPr lang="zh-CN" altLang="en-US" sz="1200" dirty="0" smtClean="0">
                <a:latin typeface="Calibri" panose="020F0502020204030204" pitchFamily="34" charset="0"/>
                <a:ea typeface="微软雅黑" panose="020B0503020204020204" pitchFamily="34" charset="-122"/>
              </a:rPr>
              <a:t>相似度更好或相等，并且位于路径</a:t>
            </a:r>
            <a:r>
              <a:rPr lang="en-US" altLang="zh-CN" sz="1200" dirty="0" smtClean="0">
                <a:latin typeface="Calibri" panose="020F0502020204030204" pitchFamily="34" charset="0"/>
                <a:ea typeface="微软雅黑" panose="020B0503020204020204" pitchFamily="34" charset="-122"/>
              </a:rPr>
              <a:t>R</a:t>
            </a:r>
            <a:r>
              <a:rPr lang="zh-CN" altLang="en-US" sz="1200" dirty="0" smtClean="0">
                <a:latin typeface="Calibri" panose="020F0502020204030204" pitchFamily="34" charset="0"/>
                <a:ea typeface="微软雅黑" panose="020B0503020204020204" pitchFamily="34" charset="-122"/>
              </a:rPr>
              <a:t>的两个</a:t>
            </a:r>
            <a:r>
              <a:rPr lang="en-US" altLang="zh-CN" sz="1200" dirty="0" smtClean="0">
                <a:latin typeface="Calibri" panose="020F0502020204030204" pitchFamily="34" charset="0"/>
                <a:ea typeface="微软雅黑" panose="020B0503020204020204" pitchFamily="34" charset="-122"/>
              </a:rPr>
              <a:t>POI</a:t>
            </a:r>
            <a:r>
              <a:rPr lang="zh-CN" altLang="en-US" sz="1200" dirty="0" smtClean="0">
                <a:latin typeface="Calibri" panose="020F0502020204030204" pitchFamily="34" charset="0"/>
                <a:ea typeface="微软雅黑" panose="020B0503020204020204" pitchFamily="34" charset="-122"/>
              </a:rPr>
              <a:t>的最短路径上，就是灰色节点恰好位于绿色节点前往橙色节点的最短路径上。那么在相似度上，</a:t>
            </a:r>
            <a:r>
              <a:rPr lang="en-US" altLang="zh-CN" sz="1200" dirty="0" smtClean="0">
                <a:latin typeface="Calibri" panose="020F0502020204030204" pitchFamily="34" charset="0"/>
                <a:ea typeface="微软雅黑" panose="020B0503020204020204" pitchFamily="34" charset="-122"/>
              </a:rPr>
              <a:t>R</a:t>
            </a:r>
            <a:r>
              <a:rPr lang="zh-CN" altLang="en-US" sz="1200" dirty="0" smtClean="0">
                <a:latin typeface="Calibri" panose="020F0502020204030204" pitchFamily="34" charset="0"/>
                <a:ea typeface="微软雅黑" panose="020B0503020204020204" pitchFamily="34" charset="-122"/>
              </a:rPr>
              <a:t>’不会比</a:t>
            </a:r>
            <a:r>
              <a:rPr lang="en-US" altLang="zh-CN" sz="1200" dirty="0" smtClean="0">
                <a:latin typeface="Calibri" panose="020F0502020204030204" pitchFamily="34" charset="0"/>
                <a:ea typeface="微软雅黑" panose="020B0503020204020204" pitchFamily="34" charset="-122"/>
              </a:rPr>
              <a:t>R</a:t>
            </a:r>
            <a:r>
              <a:rPr lang="zh-CN" altLang="en-US" sz="1200" dirty="0" smtClean="0">
                <a:latin typeface="Calibri" panose="020F0502020204030204" pitchFamily="34" charset="0"/>
                <a:ea typeface="微软雅黑" panose="020B0503020204020204" pitchFamily="34" charset="-122"/>
              </a:rPr>
              <a:t>差，在距离上，由于直达比绕行快，</a:t>
            </a:r>
            <a:r>
              <a:rPr lang="en-US" altLang="zh-CN" sz="1200" dirty="0" smtClean="0">
                <a:latin typeface="Calibri" panose="020F0502020204030204" pitchFamily="34" charset="0"/>
                <a:ea typeface="微软雅黑" panose="020B0503020204020204" pitchFamily="34" charset="-122"/>
              </a:rPr>
              <a:t>R’</a:t>
            </a:r>
            <a:r>
              <a:rPr lang="zh-CN" altLang="en-US" sz="1200" dirty="0" smtClean="0">
                <a:latin typeface="Calibri" panose="020F0502020204030204" pitchFamily="34" charset="0"/>
                <a:ea typeface="微软雅黑" panose="020B0503020204020204" pitchFamily="34" charset="-122"/>
              </a:rPr>
              <a:t>也不会比</a:t>
            </a:r>
            <a:r>
              <a:rPr lang="en-US" altLang="zh-CN" sz="1200" dirty="0" smtClean="0">
                <a:latin typeface="Calibri" panose="020F0502020204030204" pitchFamily="34" charset="0"/>
                <a:ea typeface="微软雅黑" panose="020B0503020204020204" pitchFamily="34" charset="-122"/>
              </a:rPr>
              <a:t>R</a:t>
            </a:r>
            <a:r>
              <a:rPr lang="zh-CN" altLang="en-US" sz="1200" dirty="0" smtClean="0">
                <a:latin typeface="Calibri" panose="020F0502020204030204" pitchFamily="34" charset="0"/>
                <a:ea typeface="微软雅黑" panose="020B0503020204020204" pitchFamily="34" charset="-122"/>
              </a:rPr>
              <a:t>差，路径</a:t>
            </a:r>
            <a:r>
              <a:rPr lang="en-US" altLang="zh-CN" sz="1200" dirty="0" smtClean="0">
                <a:latin typeface="Calibri" panose="020F0502020204030204" pitchFamily="34" charset="0"/>
                <a:ea typeface="微软雅黑" panose="020B0503020204020204" pitchFamily="34" charset="-122"/>
              </a:rPr>
              <a:t>R’</a:t>
            </a:r>
            <a:r>
              <a:rPr lang="zh-CN" altLang="en-US" sz="1200" dirty="0" smtClean="0">
                <a:latin typeface="Calibri" panose="020F0502020204030204" pitchFamily="34" charset="0"/>
                <a:ea typeface="微软雅黑" panose="020B0503020204020204" pitchFamily="34" charset="-122"/>
              </a:rPr>
              <a:t>必定支配或者等同于路径</a:t>
            </a:r>
            <a:r>
              <a:rPr lang="en-US" altLang="zh-CN" sz="1200" dirty="0" smtClean="0">
                <a:latin typeface="Calibri" panose="020F0502020204030204" pitchFamily="34" charset="0"/>
                <a:ea typeface="微软雅黑" panose="020B0503020204020204" pitchFamily="34" charset="-122"/>
              </a:rPr>
              <a:t>R</a:t>
            </a:r>
            <a:r>
              <a:rPr lang="zh-CN" altLang="en-US" sz="1200" dirty="0" smtClean="0">
                <a:latin typeface="Calibri" panose="020F0502020204030204" pitchFamily="34" charset="0"/>
                <a:ea typeface="微软雅黑" panose="020B0503020204020204" pitchFamily="34" charset="-122"/>
              </a:rPr>
              <a:t>。由该定理也可以约束迪杰斯特拉的搜索，即不需要从严格匹配也就是相似度最好的</a:t>
            </a:r>
            <a:r>
              <a:rPr lang="en-US" altLang="zh-CN" sz="1200" dirty="0" smtClean="0">
                <a:latin typeface="Calibri" panose="020F0502020204030204" pitchFamily="34" charset="0"/>
                <a:ea typeface="微软雅黑" panose="020B0503020204020204" pitchFamily="34" charset="-122"/>
              </a:rPr>
              <a:t>POI</a:t>
            </a:r>
            <a:r>
              <a:rPr lang="zh-CN" altLang="en-US" sz="1200" dirty="0" smtClean="0">
                <a:latin typeface="Calibri" panose="020F0502020204030204" pitchFamily="34" charset="0"/>
                <a:ea typeface="微软雅黑" panose="020B0503020204020204" pitchFamily="34" charset="-122"/>
              </a:rPr>
              <a:t>节点往外拓展了</a:t>
            </a:r>
            <a:endParaRPr lang="en-US" altLang="zh-CN" sz="1200" dirty="0" smtClean="0">
              <a:latin typeface="Calibri" panose="020F0502020204030204" pitchFamily="34"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extLst>
      <p:ext uri="{BB962C8B-B14F-4D97-AF65-F5344CB8AC3E}">
        <p14:creationId xmlns:p14="http://schemas.microsoft.com/office/powerpoint/2010/main" val="982087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kern="1200" dirty="0" smtClean="0">
                <a:solidFill>
                  <a:schemeClr val="tx1"/>
                </a:solidFill>
                <a:latin typeface="+mn-ea"/>
                <a:ea typeface="+mn-ea"/>
                <a:cs typeface="+mn-cs"/>
              </a:rPr>
              <a:t>基于前面的定理，介绍一下本文提出的一些优化方法。首先是初始路径的生成。前面提到的定理</a:t>
            </a:r>
            <a:r>
              <a:rPr lang="en-US" altLang="zh-CN" sz="1200" b="1" kern="1200" dirty="0" smtClean="0">
                <a:solidFill>
                  <a:schemeClr val="tx1"/>
                </a:solidFill>
                <a:latin typeface="+mn-ea"/>
                <a:ea typeface="+mn-ea"/>
                <a:cs typeface="+mn-cs"/>
              </a:rPr>
              <a:t>1 2 3</a:t>
            </a:r>
            <a:r>
              <a:rPr lang="zh-CN" altLang="en-US" sz="1200" b="1" kern="1200" dirty="0" smtClean="0">
                <a:solidFill>
                  <a:schemeClr val="tx1"/>
                </a:solidFill>
                <a:latin typeface="+mn-ea"/>
                <a:ea typeface="+mn-ea"/>
                <a:cs typeface="+mn-cs"/>
              </a:rPr>
              <a:t>发挥作用的前提都是已经存在可行路径，但是原始的算法由于需要批量生成子路径，所以是无法快速生成高质量的可行路径的，所以需要通过初始搜索来生成可行路径，具体实现就是</a:t>
            </a:r>
            <a:r>
              <a:rPr lang="zh-CN" altLang="en-US" sz="1200" dirty="0" smtClean="0">
                <a:latin typeface="Calibri" panose="020F0502020204030204" pitchFamily="34" charset="0"/>
                <a:ea typeface="微软雅黑" panose="020B0503020204020204" pitchFamily="34" charset="-122"/>
              </a:rPr>
              <a:t>通过反复执行</a:t>
            </a:r>
            <a:r>
              <a:rPr lang="en-US" altLang="zh-CN" sz="1200" dirty="0" err="1" smtClean="0">
                <a:latin typeface="Calibri" panose="020F0502020204030204" pitchFamily="34" charset="0"/>
                <a:ea typeface="微软雅黑" panose="020B0503020204020204" pitchFamily="34" charset="-122"/>
              </a:rPr>
              <a:t>Dijkstra</a:t>
            </a:r>
            <a:r>
              <a:rPr lang="zh-CN" altLang="en-US" sz="1200" dirty="0" smtClean="0">
                <a:latin typeface="Calibri" panose="020F0502020204030204" pitchFamily="34" charset="0"/>
                <a:ea typeface="微软雅黑" panose="020B0503020204020204" pitchFamily="34" charset="-122"/>
              </a:rPr>
              <a:t>搜索，找到与给定类型完美匹配的最近</a:t>
            </a:r>
            <a:r>
              <a:rPr lang="en-US" altLang="zh-CN" sz="1200" dirty="0" smtClean="0">
                <a:latin typeface="Calibri" panose="020F0502020204030204" pitchFamily="34" charset="0"/>
                <a:ea typeface="微软雅黑" panose="020B0503020204020204" pitchFamily="34" charset="-122"/>
              </a:rPr>
              <a:t>POI</a:t>
            </a:r>
            <a:r>
              <a:rPr lang="zh-CN" altLang="en-US" sz="1200" dirty="0" smtClean="0">
                <a:latin typeface="Calibri" panose="020F0502020204030204" pitchFamily="34" charset="0"/>
                <a:ea typeface="微软雅黑" panose="020B0503020204020204" pitchFamily="34" charset="-122"/>
              </a:rPr>
              <a:t>节点，直到得到一条语义分数最优的可行路径。但是这条路径的距离可能会比较远，对距离上界的约束不一定好。因此，对最后一个需求进行放松，允许选择语义匹配的节点替换严格匹配的节点。这样就能得到一系列可行路径，这些路径中有一条语义分数最好的，但是距离最远，剩余路径语义分数稍差，但是距离上有所优化。</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extLst>
      <p:ext uri="{BB962C8B-B14F-4D97-AF65-F5344CB8AC3E}">
        <p14:creationId xmlns:p14="http://schemas.microsoft.com/office/powerpoint/2010/main" val="3013770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kern="1200" dirty="0" smtClean="0">
                <a:solidFill>
                  <a:schemeClr val="tx1"/>
                </a:solidFill>
                <a:effectLst/>
                <a:latin typeface="+mn-lt"/>
                <a:ea typeface="+mn-ea"/>
                <a:cs typeface="+mn-cs"/>
              </a:rPr>
              <a:t>下一个优化是对距离分数的预估。在相似度上有预估的最优相似度，那么自然也可以对距离进行一个下界的估计。本文设计了两种距离下界。这两个距离下界的计算公式只有橙色标记的地方有区别。</a:t>
            </a:r>
            <a:r>
              <a:rPr lang="zh-CN" altLang="zh-CN" sz="1200" kern="1200" dirty="0" smtClean="0">
                <a:solidFill>
                  <a:schemeClr val="tx1"/>
                </a:solidFill>
                <a:effectLst/>
                <a:latin typeface="+mn-lt"/>
                <a:ea typeface="+mn-ea"/>
                <a:cs typeface="+mn-cs"/>
              </a:rPr>
              <a:t>语义匹配</a:t>
            </a:r>
            <a:r>
              <a:rPr lang="zh-CN" altLang="en-US" sz="1200" kern="1200" dirty="0" smtClean="0">
                <a:solidFill>
                  <a:schemeClr val="tx1"/>
                </a:solidFill>
                <a:effectLst/>
                <a:latin typeface="+mn-lt"/>
                <a:ea typeface="+mn-ea"/>
                <a:cs typeface="+mn-cs"/>
              </a:rPr>
              <a:t>只需要所选</a:t>
            </a:r>
            <a:r>
              <a:rPr lang="en-US" altLang="zh-CN" sz="1200" kern="1200" dirty="0" smtClean="0">
                <a:solidFill>
                  <a:schemeClr val="tx1"/>
                </a:solidFill>
                <a:effectLst/>
                <a:latin typeface="+mn-lt"/>
                <a:ea typeface="+mn-ea"/>
                <a:cs typeface="+mn-cs"/>
              </a:rPr>
              <a:t>POI</a:t>
            </a:r>
            <a:r>
              <a:rPr lang="zh-CN" altLang="en-US" sz="1200" kern="1200" dirty="0" smtClean="0">
                <a:solidFill>
                  <a:schemeClr val="tx1"/>
                </a:solidFill>
                <a:effectLst/>
                <a:latin typeface="+mn-lt"/>
                <a:ea typeface="+mn-ea"/>
                <a:cs typeface="+mn-cs"/>
              </a:rPr>
              <a:t>与对应需求在一棵类型树即可，而严格匹配则要求</a:t>
            </a:r>
            <a:r>
              <a:rPr lang="en-US" altLang="zh-CN" sz="1200" kern="1200" dirty="0" smtClean="0">
                <a:solidFill>
                  <a:schemeClr val="tx1"/>
                </a:solidFill>
                <a:effectLst/>
                <a:latin typeface="+mn-lt"/>
                <a:ea typeface="+mn-ea"/>
                <a:cs typeface="+mn-cs"/>
              </a:rPr>
              <a:t>i+1</a:t>
            </a:r>
            <a:r>
              <a:rPr lang="zh-CN" altLang="en-US" sz="1200" kern="1200" dirty="0" smtClean="0">
                <a:solidFill>
                  <a:schemeClr val="tx1"/>
                </a:solidFill>
                <a:effectLst/>
                <a:latin typeface="+mn-lt"/>
                <a:ea typeface="+mn-ea"/>
                <a:cs typeface="+mn-cs"/>
              </a:rPr>
              <a:t>类型和用户需求的类型是一致的。但是这两种距离都有一定缺陷，首先，语义匹配的条件不够严格，这里取的又是最小距离，可能导致预估的距离下界非常小，剪枝效果不一定好。而严格匹配的距离下界理论上会比较大，但是需要注意适用的场景，具体来说，路径</a:t>
            </a:r>
            <a:r>
              <a:rPr lang="en-US" altLang="zh-CN" sz="1200" kern="1200" dirty="0" smtClean="0">
                <a:solidFill>
                  <a:schemeClr val="tx1"/>
                </a:solidFill>
                <a:effectLst/>
                <a:latin typeface="+mn-lt"/>
                <a:ea typeface="+mn-ea"/>
                <a:cs typeface="+mn-cs"/>
              </a:rPr>
              <a:t>R</a:t>
            </a:r>
            <a:r>
              <a:rPr lang="zh-CN" altLang="en-US" sz="1200" kern="1200" dirty="0" smtClean="0">
                <a:solidFill>
                  <a:schemeClr val="tx1"/>
                </a:solidFill>
                <a:effectLst/>
                <a:latin typeface="+mn-lt"/>
                <a:ea typeface="+mn-ea"/>
                <a:cs typeface="+mn-cs"/>
              </a:rPr>
              <a:t>在后续拓展时如果发现自身不被支配的唯一拓展方式是选择严格匹配的</a:t>
            </a:r>
            <a:r>
              <a:rPr lang="en-US" altLang="zh-CN" sz="1200" kern="1200" dirty="0" smtClean="0">
                <a:solidFill>
                  <a:schemeClr val="tx1"/>
                </a:solidFill>
                <a:effectLst/>
                <a:latin typeface="+mn-lt"/>
                <a:ea typeface="+mn-ea"/>
                <a:cs typeface="+mn-cs"/>
              </a:rPr>
              <a:t>POI</a:t>
            </a:r>
            <a:r>
              <a:rPr lang="zh-CN" altLang="en-US" sz="1200" kern="1200" dirty="0" smtClean="0">
                <a:solidFill>
                  <a:schemeClr val="tx1"/>
                </a:solidFill>
                <a:effectLst/>
                <a:latin typeface="+mn-lt"/>
                <a:ea typeface="+mn-ea"/>
                <a:cs typeface="+mn-cs"/>
              </a:rPr>
              <a:t>，才可以使用严格匹配的距离下界。</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4037291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kern="1200" dirty="0" smtClean="0">
                <a:solidFill>
                  <a:schemeClr val="tx1"/>
                </a:solidFill>
                <a:effectLst/>
                <a:latin typeface="+mn-lt"/>
                <a:ea typeface="+mn-ea"/>
                <a:cs typeface="+mn-cs"/>
              </a:rPr>
              <a:t>最后一个优化是针对</a:t>
            </a:r>
            <a:r>
              <a:rPr lang="en-US" altLang="zh-CN" sz="1200" kern="1200" dirty="0" err="1" smtClean="0">
                <a:solidFill>
                  <a:schemeClr val="tx1"/>
                </a:solidFill>
                <a:effectLst/>
                <a:latin typeface="+mn-lt"/>
                <a:ea typeface="+mn-ea"/>
                <a:cs typeface="+mn-cs"/>
              </a:rPr>
              <a:t>dijkstra</a:t>
            </a:r>
            <a:r>
              <a:rPr lang="zh-CN" altLang="en-US" sz="1200" kern="1200" dirty="0" smtClean="0">
                <a:solidFill>
                  <a:schemeClr val="tx1"/>
                </a:solidFill>
                <a:effectLst/>
                <a:latin typeface="+mn-lt"/>
                <a:ea typeface="+mn-ea"/>
                <a:cs typeface="+mn-cs"/>
              </a:rPr>
              <a:t>的重复搜索进行优化的。不同路径如果具备</a:t>
            </a:r>
            <a:r>
              <a:rPr lang="zh-CN" altLang="en-US" sz="1200" dirty="0" smtClean="0">
                <a:latin typeface="Calibri" panose="020F0502020204030204" pitchFamily="34" charset="0"/>
                <a:ea typeface="微软雅黑" panose="020B0503020204020204" pitchFamily="34" charset="-122"/>
              </a:rPr>
              <a:t>同一尾节点，那么就可以共享迪杰斯特拉的搜索结果。比如这里的两条路径</a:t>
            </a:r>
            <a:r>
              <a:rPr lang="en-US" altLang="zh-CN" sz="1200" dirty="0" smtClean="0">
                <a:latin typeface="Calibri" panose="020F0502020204030204" pitchFamily="34" charset="0"/>
                <a:ea typeface="微软雅黑" panose="020B0503020204020204" pitchFamily="34" charset="-122"/>
              </a:rPr>
              <a:t>r1 </a:t>
            </a:r>
            <a:r>
              <a:rPr lang="zh-CN" altLang="en-US" sz="1200" dirty="0" smtClean="0">
                <a:latin typeface="Calibri" panose="020F0502020204030204" pitchFamily="34" charset="0"/>
                <a:ea typeface="微软雅黑" panose="020B0503020204020204" pitchFamily="34" charset="-122"/>
              </a:rPr>
              <a:t>和 </a:t>
            </a:r>
            <a:r>
              <a:rPr lang="en-US" altLang="zh-CN" sz="1200" dirty="0" smtClean="0">
                <a:latin typeface="Calibri" panose="020F0502020204030204" pitchFamily="34" charset="0"/>
                <a:ea typeface="微软雅黑" panose="020B0503020204020204" pitchFamily="34" charset="-122"/>
              </a:rPr>
              <a:t>r2</a:t>
            </a:r>
            <a:r>
              <a:rPr lang="zh-CN" altLang="en-US" sz="1200" dirty="0" smtClean="0">
                <a:latin typeface="Calibri" panose="020F0502020204030204" pitchFamily="34" charset="0"/>
                <a:ea typeface="微软雅黑" panose="020B0503020204020204" pitchFamily="34" charset="-122"/>
              </a:rPr>
              <a:t>都以</a:t>
            </a:r>
            <a:r>
              <a:rPr lang="en-US" altLang="zh-CN" sz="1200" dirty="0" smtClean="0">
                <a:latin typeface="Calibri" panose="020F0502020204030204" pitchFamily="34" charset="0"/>
                <a:ea typeface="微软雅黑" panose="020B0503020204020204" pitchFamily="34" charset="-122"/>
              </a:rPr>
              <a:t>p3</a:t>
            </a:r>
            <a:r>
              <a:rPr lang="zh-CN" altLang="en-US" sz="1200" dirty="0" smtClean="0">
                <a:latin typeface="Calibri" panose="020F0502020204030204" pitchFamily="34" charset="0"/>
                <a:ea typeface="微软雅黑" panose="020B0503020204020204" pitchFamily="34" charset="-122"/>
              </a:rPr>
              <a:t>结尾，那么都要在</a:t>
            </a:r>
            <a:r>
              <a:rPr lang="en-US" altLang="zh-CN" sz="1200" dirty="0" smtClean="0">
                <a:latin typeface="Calibri" panose="020F0502020204030204" pitchFamily="34" charset="0"/>
                <a:ea typeface="微软雅黑" panose="020B0503020204020204" pitchFamily="34" charset="-122"/>
              </a:rPr>
              <a:t>p3</a:t>
            </a:r>
            <a:r>
              <a:rPr lang="zh-CN" altLang="en-US" sz="1200" dirty="0" smtClean="0">
                <a:latin typeface="Calibri" panose="020F0502020204030204" pitchFamily="34" charset="0"/>
                <a:ea typeface="微软雅黑" panose="020B0503020204020204" pitchFamily="34" charset="-122"/>
              </a:rPr>
              <a:t>执行迪杰斯特拉搜索，就可以进行搜索结果的复用。</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extLst>
      <p:ext uri="{BB962C8B-B14F-4D97-AF65-F5344CB8AC3E}">
        <p14:creationId xmlns:p14="http://schemas.microsoft.com/office/powerpoint/2010/main" val="39232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kern="1200" dirty="0" smtClean="0">
                <a:solidFill>
                  <a:schemeClr val="tx1"/>
                </a:solidFill>
                <a:effectLst/>
                <a:latin typeface="+mn-lt"/>
                <a:ea typeface="+mn-ea"/>
                <a:cs typeface="+mn-cs"/>
              </a:rPr>
              <a:t>根据前面的优化方法，得到改进后的迪杰斯特拉搜索算法。本质上还是迪杰斯特拉，基本框架是没有变化。变化的地方首先是代码第</a:t>
            </a:r>
            <a:r>
              <a:rPr lang="en-US" altLang="zh-CN" sz="1200" kern="1200" dirty="0" smtClean="0">
                <a:solidFill>
                  <a:schemeClr val="tx1"/>
                </a:solidFill>
                <a:effectLst/>
                <a:latin typeface="+mn-lt"/>
                <a:ea typeface="+mn-ea"/>
                <a:cs typeface="+mn-cs"/>
              </a:rPr>
              <a:t>8</a:t>
            </a:r>
            <a:r>
              <a:rPr lang="zh-CN" altLang="en-US" sz="1200" kern="1200" dirty="0" smtClean="0">
                <a:solidFill>
                  <a:schemeClr val="tx1"/>
                </a:solidFill>
                <a:effectLst/>
                <a:latin typeface="+mn-lt"/>
                <a:ea typeface="+mn-ea"/>
                <a:cs typeface="+mn-cs"/>
              </a:rPr>
              <a:t>行的停止条件，如果实际距离超过当前路径的距离上界，就停止搜索，因为再搜索距离更大，必定被支配。然后是代码第</a:t>
            </a:r>
            <a:r>
              <a:rPr lang="en-US" altLang="zh-CN" sz="1200" kern="1200" dirty="0" smtClean="0">
                <a:solidFill>
                  <a:schemeClr val="tx1"/>
                </a:solidFill>
                <a:effectLst/>
                <a:latin typeface="+mn-lt"/>
                <a:ea typeface="+mn-ea"/>
                <a:cs typeface="+mn-cs"/>
              </a:rPr>
              <a:t>9</a:t>
            </a:r>
            <a:r>
              <a:rPr lang="zh-CN" altLang="en-US" sz="1200" kern="1200" dirty="0" smtClean="0">
                <a:solidFill>
                  <a:schemeClr val="tx1"/>
                </a:solidFill>
                <a:effectLst/>
                <a:latin typeface="+mn-lt"/>
                <a:ea typeface="+mn-ea"/>
                <a:cs typeface="+mn-cs"/>
              </a:rPr>
              <a:t>行对</a:t>
            </a:r>
            <a:r>
              <a:rPr lang="en-US" altLang="zh-CN" sz="1200" kern="1200" dirty="0" smtClean="0">
                <a:solidFill>
                  <a:schemeClr val="tx1"/>
                </a:solidFill>
                <a:effectLst/>
                <a:latin typeface="+mn-lt"/>
                <a:ea typeface="+mn-ea"/>
                <a:cs typeface="+mn-cs"/>
              </a:rPr>
              <a:t>POI</a:t>
            </a:r>
            <a:r>
              <a:rPr lang="zh-CN" altLang="en-US" sz="1200" kern="1200" dirty="0" smtClean="0">
                <a:solidFill>
                  <a:schemeClr val="tx1"/>
                </a:solidFill>
                <a:effectLst/>
                <a:latin typeface="+mn-lt"/>
                <a:ea typeface="+mn-ea"/>
                <a:cs typeface="+mn-cs"/>
              </a:rPr>
              <a:t>有效性的检测，节点</a:t>
            </a:r>
            <a:r>
              <a:rPr lang="en-US" altLang="zh-CN" sz="1200" kern="1200" dirty="0" smtClean="0">
                <a:solidFill>
                  <a:schemeClr val="tx1"/>
                </a:solidFill>
                <a:effectLst/>
                <a:latin typeface="+mn-lt"/>
                <a:ea typeface="+mn-ea"/>
                <a:cs typeface="+mn-cs"/>
              </a:rPr>
              <a:t>u</a:t>
            </a:r>
            <a:r>
              <a:rPr lang="zh-CN" altLang="en-US" sz="1200" kern="1200" dirty="0" smtClean="0">
                <a:solidFill>
                  <a:schemeClr val="tx1"/>
                </a:solidFill>
                <a:effectLst/>
                <a:latin typeface="+mn-lt"/>
                <a:ea typeface="+mn-ea"/>
                <a:cs typeface="+mn-cs"/>
              </a:rPr>
              <a:t>需要满足语义匹配并且抵达节点</a:t>
            </a:r>
            <a:r>
              <a:rPr lang="en-US" altLang="zh-CN" sz="1200" kern="1200" dirty="0" smtClean="0">
                <a:solidFill>
                  <a:schemeClr val="tx1"/>
                </a:solidFill>
                <a:effectLst/>
                <a:latin typeface="+mn-lt"/>
                <a:ea typeface="+mn-ea"/>
                <a:cs typeface="+mn-cs"/>
              </a:rPr>
              <a:t>u</a:t>
            </a:r>
            <a:r>
              <a:rPr lang="zh-CN" altLang="en-US" sz="1200" kern="1200" dirty="0" smtClean="0">
                <a:solidFill>
                  <a:schemeClr val="tx1"/>
                </a:solidFill>
                <a:effectLst/>
                <a:latin typeface="+mn-lt"/>
                <a:ea typeface="+mn-ea"/>
                <a:cs typeface="+mn-cs"/>
              </a:rPr>
              <a:t>的最短路径上没有更好的</a:t>
            </a:r>
            <a:r>
              <a:rPr lang="en-US" altLang="zh-CN" sz="1200" kern="1200" dirty="0" smtClean="0">
                <a:solidFill>
                  <a:schemeClr val="tx1"/>
                </a:solidFill>
                <a:effectLst/>
                <a:latin typeface="+mn-lt"/>
                <a:ea typeface="+mn-ea"/>
                <a:cs typeface="+mn-cs"/>
              </a:rPr>
              <a:t>POI</a:t>
            </a:r>
            <a:r>
              <a:rPr lang="zh-CN" altLang="en-US" sz="1200" kern="1200" dirty="0" smtClean="0">
                <a:solidFill>
                  <a:schemeClr val="tx1"/>
                </a:solidFill>
                <a:effectLst/>
                <a:latin typeface="+mn-lt"/>
                <a:ea typeface="+mn-ea"/>
                <a:cs typeface="+mn-cs"/>
              </a:rPr>
              <a:t>，节点</a:t>
            </a:r>
            <a:r>
              <a:rPr lang="en-US" altLang="zh-CN" sz="1200" kern="1200" dirty="0" smtClean="0">
                <a:solidFill>
                  <a:schemeClr val="tx1"/>
                </a:solidFill>
                <a:effectLst/>
                <a:latin typeface="+mn-lt"/>
                <a:ea typeface="+mn-ea"/>
                <a:cs typeface="+mn-cs"/>
              </a:rPr>
              <a:t>u</a:t>
            </a:r>
            <a:r>
              <a:rPr lang="zh-CN" altLang="en-US" sz="1200" kern="1200" dirty="0" smtClean="0">
                <a:solidFill>
                  <a:schemeClr val="tx1"/>
                </a:solidFill>
                <a:effectLst/>
                <a:latin typeface="+mn-lt"/>
                <a:ea typeface="+mn-ea"/>
                <a:cs typeface="+mn-cs"/>
              </a:rPr>
              <a:t>才是有效的。还有就是代码第</a:t>
            </a:r>
            <a:r>
              <a:rPr lang="en-US" altLang="zh-CN" sz="1200" kern="1200" dirty="0" smtClean="0">
                <a:solidFill>
                  <a:schemeClr val="tx1"/>
                </a:solidFill>
                <a:effectLst/>
                <a:latin typeface="+mn-lt"/>
                <a:ea typeface="+mn-ea"/>
                <a:cs typeface="+mn-cs"/>
              </a:rPr>
              <a:t>10</a:t>
            </a:r>
            <a:r>
              <a:rPr lang="zh-CN" altLang="en-US" sz="1200" kern="1200" dirty="0" smtClean="0">
                <a:solidFill>
                  <a:schemeClr val="tx1"/>
                </a:solidFill>
                <a:effectLst/>
                <a:latin typeface="+mn-lt"/>
                <a:ea typeface="+mn-ea"/>
                <a:cs typeface="+mn-cs"/>
              </a:rPr>
              <a:t>行的新路径有效性的检测，拓展到当前</a:t>
            </a:r>
            <a:r>
              <a:rPr lang="en-US" altLang="zh-CN" sz="1200" kern="1200" dirty="0" smtClean="0">
                <a:solidFill>
                  <a:schemeClr val="tx1"/>
                </a:solidFill>
                <a:effectLst/>
                <a:latin typeface="+mn-lt"/>
                <a:ea typeface="+mn-ea"/>
                <a:cs typeface="+mn-cs"/>
              </a:rPr>
              <a:t>POI</a:t>
            </a:r>
            <a:r>
              <a:rPr lang="zh-CN" altLang="en-US" sz="1200" kern="1200" dirty="0" smtClean="0">
                <a:solidFill>
                  <a:schemeClr val="tx1"/>
                </a:solidFill>
                <a:effectLst/>
                <a:latin typeface="+mn-lt"/>
                <a:ea typeface="+mn-ea"/>
                <a:cs typeface="+mn-cs"/>
              </a:rPr>
              <a:t>节点，相似度可能发生变化，需要更新路径的上界，再次判断距离是否有效，有效则根据是否是可行路径，选择更新</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还是放入优先级队列。最后第</a:t>
            </a:r>
            <a:r>
              <a:rPr lang="en-US" altLang="zh-CN" sz="1200" kern="1200" dirty="0" smtClean="0">
                <a:solidFill>
                  <a:schemeClr val="tx1"/>
                </a:solidFill>
                <a:effectLst/>
                <a:latin typeface="+mn-lt"/>
                <a:ea typeface="+mn-ea"/>
                <a:cs typeface="+mn-cs"/>
              </a:rPr>
              <a:t>13</a:t>
            </a:r>
            <a:r>
              <a:rPr lang="zh-CN" altLang="en-US" sz="1200" kern="1200" dirty="0" smtClean="0">
                <a:solidFill>
                  <a:schemeClr val="tx1"/>
                </a:solidFill>
                <a:effectLst/>
                <a:latin typeface="+mn-lt"/>
                <a:ea typeface="+mn-ea"/>
                <a:cs typeface="+mn-cs"/>
              </a:rPr>
              <a:t>行，拓展邻居时需要确保当前节点不是严格匹配的</a:t>
            </a:r>
            <a:r>
              <a:rPr lang="en-US" altLang="zh-CN" sz="1200" kern="1200" dirty="0" smtClean="0">
                <a:solidFill>
                  <a:schemeClr val="tx1"/>
                </a:solidFill>
                <a:effectLst/>
                <a:latin typeface="+mn-lt"/>
                <a:ea typeface="+mn-ea"/>
                <a:cs typeface="+mn-cs"/>
              </a:rPr>
              <a:t>POI</a:t>
            </a:r>
            <a:r>
              <a:rPr lang="zh-CN" altLang="en-US" sz="1200" kern="1200" dirty="0" smtClean="0">
                <a:solidFill>
                  <a:schemeClr val="tx1"/>
                </a:solidFill>
                <a:effectLst/>
                <a:latin typeface="+mn-lt"/>
                <a:ea typeface="+mn-ea"/>
                <a:cs typeface="+mn-cs"/>
              </a:rPr>
              <a:t>，如果严格匹配，那么不需要将其邻居纳入队列。</a:t>
            </a: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extLst>
      <p:ext uri="{BB962C8B-B14F-4D97-AF65-F5344CB8AC3E}">
        <p14:creationId xmlns:p14="http://schemas.microsoft.com/office/powerpoint/2010/main" val="284133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我将从问</a:t>
            </a:r>
            <a:r>
              <a:rPr lang="zh-CN" altLang="en-US" dirty="0"/>
              <a:t>题背景，算</a:t>
            </a:r>
            <a:r>
              <a:rPr lang="zh-CN" altLang="en-US" dirty="0" smtClean="0"/>
              <a:t>法设计以</a:t>
            </a:r>
            <a:r>
              <a:rPr lang="zh-CN" altLang="en-US" dirty="0"/>
              <a:t>及实</a:t>
            </a:r>
            <a:r>
              <a:rPr lang="zh-CN" altLang="en-US" dirty="0" smtClean="0"/>
              <a:t>验分析三个方面进行介绍</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a:t>
            </a:fld>
            <a:endParaRPr lang="zh-CN" altLang="en-US"/>
          </a:p>
        </p:txBody>
      </p:sp>
    </p:spTree>
    <p:extLst>
      <p:ext uri="{BB962C8B-B14F-4D97-AF65-F5344CB8AC3E}">
        <p14:creationId xmlns:p14="http://schemas.microsoft.com/office/powerpoint/2010/main" val="937865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最后介绍一下实验</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extLst>
      <p:ext uri="{BB962C8B-B14F-4D97-AF65-F5344CB8AC3E}">
        <p14:creationId xmlns:p14="http://schemas.microsoft.com/office/powerpoint/2010/main" val="2691894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首先是实验设置，数据集分别是东京、纽约和加利福尼亚三个地区的路网数据</a:t>
            </a:r>
            <a:endParaRPr lang="en-US" altLang="zh-CN" dirty="0" smtClean="0"/>
          </a:p>
          <a:p>
            <a:r>
              <a:rPr lang="zh-CN" altLang="en-US" dirty="0" smtClean="0"/>
              <a:t>对比方法包括本文算法、</a:t>
            </a:r>
            <a:r>
              <a:rPr lang="en-US" altLang="zh-CN" dirty="0" smtClean="0"/>
              <a:t>PNE</a:t>
            </a:r>
            <a:r>
              <a:rPr lang="zh-CN" altLang="en-US" dirty="0" smtClean="0"/>
              <a:t>算法和基于</a:t>
            </a:r>
            <a:r>
              <a:rPr lang="en-US" altLang="zh-CN" dirty="0" err="1" smtClean="0"/>
              <a:t>Dijkstra</a:t>
            </a:r>
            <a:r>
              <a:rPr lang="zh-CN" altLang="en-US" dirty="0" smtClean="0"/>
              <a:t>的</a:t>
            </a:r>
            <a:r>
              <a:rPr lang="en-US" altLang="zh-CN" dirty="0" smtClean="0"/>
              <a:t>PNE</a:t>
            </a:r>
            <a:r>
              <a:rPr lang="zh-CN" altLang="en-US" dirty="0" smtClean="0"/>
              <a:t>算法，这里用</a:t>
            </a:r>
            <a:r>
              <a:rPr lang="en-US" altLang="zh-CN" dirty="0" err="1" smtClean="0"/>
              <a:t>Dij</a:t>
            </a:r>
            <a:r>
              <a:rPr lang="zh-CN" altLang="en-US" dirty="0" smtClean="0"/>
              <a:t>表示，这两个算法的区别主要在于，</a:t>
            </a:r>
            <a:r>
              <a:rPr lang="en-US" altLang="zh-CN" dirty="0" smtClean="0"/>
              <a:t>PNE</a:t>
            </a:r>
            <a:r>
              <a:rPr lang="zh-CN" altLang="en-US" dirty="0" smtClean="0"/>
              <a:t>算法是采用最近邻算法来拓展路径的。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PNE</a:t>
            </a:r>
            <a:r>
              <a:rPr lang="zh-CN" altLang="en-US" dirty="0" smtClean="0"/>
              <a:t>算法上一次组会有介绍，这里简单说一下，</a:t>
            </a:r>
            <a:r>
              <a:rPr lang="en-US" altLang="zh-CN" dirty="0" smtClean="0"/>
              <a:t>PNE</a:t>
            </a:r>
            <a:r>
              <a:rPr lang="zh-CN" altLang="en-US" dirty="0" smtClean="0"/>
              <a:t>是针对原始</a:t>
            </a:r>
            <a:r>
              <a:rPr lang="en-US" altLang="zh-CN" dirty="0" smtClean="0"/>
              <a:t>OSR</a:t>
            </a:r>
            <a:r>
              <a:rPr lang="zh-CN" altLang="en-US" dirty="0" smtClean="0"/>
              <a:t>问题设计的算法，目标是距离最短，所以可以通过不断替换和拓展当前距离最短的路径来实现最短定序路径的查询。</a:t>
            </a:r>
            <a:endParaRPr lang="en-US" altLang="zh-CN" dirty="0" smtClean="0"/>
          </a:p>
          <a:p>
            <a:r>
              <a:rPr lang="zh-CN" altLang="en-US" dirty="0" smtClean="0"/>
              <a:t>算法对比实验这一块的指标主要就是响应时间，参数主要是类型序列的大小不一样</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extLst>
      <p:ext uri="{BB962C8B-B14F-4D97-AF65-F5344CB8AC3E}">
        <p14:creationId xmlns:p14="http://schemas.microsoft.com/office/powerpoint/2010/main" val="299200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第一个是不同算法的对比实验</a:t>
            </a:r>
            <a:endParaRPr lang="en-US" altLang="zh-CN" dirty="0" smtClean="0"/>
          </a:p>
          <a:p>
            <a:r>
              <a:rPr lang="zh-CN" altLang="en-US" dirty="0" smtClean="0"/>
              <a:t>首先，随着类型序列数量增加，不同算法的开销都有所增加，而且在数量达到</a:t>
            </a:r>
            <a:r>
              <a:rPr lang="en-US" altLang="zh-CN" dirty="0" smtClean="0"/>
              <a:t>5</a:t>
            </a:r>
            <a:r>
              <a:rPr lang="zh-CN" altLang="en-US" dirty="0" smtClean="0"/>
              <a:t>后，</a:t>
            </a:r>
            <a:r>
              <a:rPr lang="en-US" altLang="zh-CN" dirty="0" smtClean="0"/>
              <a:t>PNE</a:t>
            </a:r>
            <a:r>
              <a:rPr lang="zh-CN" altLang="en-US" dirty="0" smtClean="0"/>
              <a:t>和</a:t>
            </a:r>
            <a:r>
              <a:rPr lang="en-US" altLang="zh-CN" dirty="0" err="1" smtClean="0"/>
              <a:t>Dij</a:t>
            </a:r>
            <a:r>
              <a:rPr lang="zh-CN" altLang="en-US" dirty="0" smtClean="0"/>
              <a:t>都跑不出来了，作者说是跑了一个月都没跑出来</a:t>
            </a:r>
            <a:endParaRPr lang="en-US" altLang="zh-CN" dirty="0" smtClean="0"/>
          </a:p>
          <a:p>
            <a:r>
              <a:rPr lang="zh-CN" altLang="en-US" dirty="0" smtClean="0"/>
              <a:t>其次，未优化的</a:t>
            </a:r>
            <a:r>
              <a:rPr lang="en-US" altLang="zh-CN" dirty="0" smtClean="0"/>
              <a:t>BSSR</a:t>
            </a:r>
            <a:r>
              <a:rPr lang="zh-CN" altLang="en-US" dirty="0" smtClean="0"/>
              <a:t>在序列数量较少的时候偶尔弱于</a:t>
            </a:r>
            <a:r>
              <a:rPr lang="en-US" altLang="zh-CN" dirty="0" smtClean="0"/>
              <a:t>PNE</a:t>
            </a:r>
            <a:r>
              <a:rPr lang="zh-CN" altLang="en-US" dirty="0" smtClean="0"/>
              <a:t>，但是序列数量增多，优势就比较明显了</a:t>
            </a:r>
            <a:endParaRPr lang="en-US" altLang="zh-CN" dirty="0" smtClean="0"/>
          </a:p>
          <a:p>
            <a:r>
              <a:rPr lang="zh-CN" altLang="en-US" dirty="0" smtClean="0"/>
              <a:t>此外，</a:t>
            </a:r>
            <a:r>
              <a:rPr lang="en-US" altLang="zh-CN" dirty="0" smtClean="0"/>
              <a:t>PNE</a:t>
            </a:r>
            <a:r>
              <a:rPr lang="zh-CN" altLang="en-US" dirty="0" smtClean="0"/>
              <a:t>采用最近邻搜索，有时候可能会比采用</a:t>
            </a:r>
            <a:r>
              <a:rPr lang="en-US" altLang="zh-CN" dirty="0" err="1" smtClean="0"/>
              <a:t>Dijkstra</a:t>
            </a:r>
            <a:r>
              <a:rPr lang="zh-CN" altLang="en-US" dirty="0" smtClean="0"/>
              <a:t>搜索算法差</a:t>
            </a:r>
            <a:endParaRPr lang="en-US" altLang="zh-CN" dirty="0" smtClean="0"/>
          </a:p>
          <a:p>
            <a:r>
              <a:rPr lang="zh-CN" altLang="en-US" dirty="0" smtClean="0"/>
              <a:t>最后就是说优化的措施还是挺有效的</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extLst>
      <p:ext uri="{BB962C8B-B14F-4D97-AF65-F5344CB8AC3E}">
        <p14:creationId xmlns:p14="http://schemas.microsoft.com/office/powerpoint/2010/main" val="2516716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就是针对不同优化措施设计实验验证优化效果了，首先是初始搜索的优化效果，衡量指标主要是权重和占全图的百分百，可以反映搜索空间的大小，响应时间就是初始搜索花费的时间，还有搜索返回的路径数量和距离的比值。可以发现，确实能够通过</a:t>
            </a:r>
            <a:r>
              <a:rPr lang="zh-CN" altLang="en-US" dirty="0" smtClean="0">
                <a:solidFill>
                  <a:schemeClr val="tx1"/>
                </a:solidFill>
              </a:rPr>
              <a:t>牺牲语义分数换取路径距离优化，并且花费几毫秒的初始化搜索时间就可以显著减少</a:t>
            </a:r>
            <a:r>
              <a:rPr lang="zh-CN" altLang="en-US" dirty="0" smtClean="0"/>
              <a:t>搜索空间</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23</a:t>
            </a:fld>
            <a:endParaRPr lang="zh-CN" altLang="en-US"/>
          </a:p>
        </p:txBody>
      </p:sp>
    </p:spTree>
    <p:extLst>
      <p:ext uri="{BB962C8B-B14F-4D97-AF65-F5344CB8AC3E}">
        <p14:creationId xmlns:p14="http://schemas.microsoft.com/office/powerpoint/2010/main" val="4265730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a:t>
            </a:r>
            <a:r>
              <a:rPr lang="zh-CN" altLang="en-US" dirty="0" smtClean="0"/>
              <a:t>个是前面设置队列优先级的优化效果，</a:t>
            </a:r>
            <a:r>
              <a:rPr lang="zh-CN" altLang="en-US" baseline="0" dirty="0" smtClean="0"/>
              <a:t> 传统算法</a:t>
            </a:r>
            <a:r>
              <a:rPr lang="zh-CN" altLang="en-US" dirty="0" smtClean="0"/>
              <a:t>一般是按照距离来排序的，但是本文是按照路径大小、语义分数和距离依次排序，通过搜索过程中访问的顶点数量来进行衡量优化效果，可以发现</a:t>
            </a:r>
            <a:r>
              <a:rPr lang="en-US" altLang="zh-CN" dirty="0" smtClean="0"/>
              <a:t>BSSR</a:t>
            </a:r>
            <a:r>
              <a:rPr lang="zh-CN" altLang="en-US" dirty="0" smtClean="0"/>
              <a:t>的优先级评定标准能够在一定程度上减少访问顶点数量，并且根据右侧顶点数量比值图可发现优化效果会随着序列数量增多而提高</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extLst>
      <p:ext uri="{BB962C8B-B14F-4D97-AF65-F5344CB8AC3E}">
        <p14:creationId xmlns:p14="http://schemas.microsoft.com/office/powerpoint/2010/main" val="4128659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a:t>
            </a:r>
            <a:r>
              <a:rPr lang="zh-CN" altLang="en-US" dirty="0" smtClean="0"/>
              <a:t>着是距离下界的估计，这里有两种预估距离，分别是语义匹配和完美匹配，衡量指标就是预估的距离和初始路径的距离的比值，越大说明预估距离越接近天际线路径的实际开销，效果就比较好。总体来说，两种预估距离都难以接近实际距离</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25</a:t>
            </a:fld>
            <a:endParaRPr lang="zh-CN" altLang="en-US"/>
          </a:p>
        </p:txBody>
      </p:sp>
    </p:spTree>
    <p:extLst>
      <p:ext uri="{BB962C8B-B14F-4D97-AF65-F5344CB8AC3E}">
        <p14:creationId xmlns:p14="http://schemas.microsoft.com/office/powerpoint/2010/main" val="2179116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a:t>
            </a:r>
            <a:r>
              <a:rPr lang="zh-CN" altLang="en-US" dirty="0" smtClean="0"/>
              <a:t>后是这个</a:t>
            </a:r>
            <a:r>
              <a:rPr lang="en-US" altLang="zh-CN" dirty="0" err="1" smtClean="0"/>
              <a:t>dijkstra</a:t>
            </a:r>
            <a:r>
              <a:rPr lang="zh-CN" altLang="en-US" dirty="0" smtClean="0"/>
              <a:t>共享的优化效果，就是说同一节点的迪杰斯特拉不需要重复执行，优化效果就体现在整个算法执行过程中迪杰斯特拉的执行次数，可以发现有一定的优化，并且随着序列数量增多，优化效果也会提高</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26</a:t>
            </a:fld>
            <a:endParaRPr lang="zh-CN" altLang="en-US"/>
          </a:p>
        </p:txBody>
      </p:sp>
    </p:spTree>
    <p:extLst>
      <p:ext uri="{BB962C8B-B14F-4D97-AF65-F5344CB8AC3E}">
        <p14:creationId xmlns:p14="http://schemas.microsoft.com/office/powerpoint/2010/main" val="580732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634212-A9A7-4B0A-843A-3259CA589536}" type="slidenum">
              <a:rPr lang="zh-CN" altLang="en-US" smtClean="0"/>
              <a:t>27</a:t>
            </a:fld>
            <a:endParaRPr lang="zh-CN" altLang="en-US"/>
          </a:p>
        </p:txBody>
      </p:sp>
    </p:spTree>
    <p:extLst>
      <p:ext uri="{BB962C8B-B14F-4D97-AF65-F5344CB8AC3E}">
        <p14:creationId xmlns:p14="http://schemas.microsoft.com/office/powerpoint/2010/main" val="2592612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首先是问题背</a:t>
            </a:r>
            <a:r>
              <a:rPr lang="zh-CN" altLang="en-US" dirty="0" smtClean="0"/>
              <a:t>景</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extLst>
      <p:ext uri="{BB962C8B-B14F-4D97-AF65-F5344CB8AC3E}">
        <p14:creationId xmlns:p14="http://schemas.microsoft.com/office/powerpoint/2010/main" val="1268026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这篇文章本质上是基于</a:t>
            </a:r>
            <a:r>
              <a:rPr lang="en-US" altLang="zh-CN" dirty="0" smtClean="0"/>
              <a:t>OSR</a:t>
            </a:r>
            <a:r>
              <a:rPr lang="zh-CN" altLang="en-US" dirty="0" smtClean="0"/>
              <a:t>问题来做的，所以这里还是先简单介绍一下</a:t>
            </a:r>
            <a:r>
              <a:rPr lang="en-US" altLang="zh-CN" dirty="0" smtClean="0"/>
              <a:t>OSR</a:t>
            </a:r>
            <a:r>
              <a:rPr lang="zh-CN" altLang="en-US" dirty="0" smtClean="0"/>
              <a:t>问题。</a:t>
            </a:r>
            <a:r>
              <a:rPr lang="en-US" altLang="zh-CN" dirty="0" smtClean="0"/>
              <a:t>OSR</a:t>
            </a:r>
            <a:r>
              <a:rPr lang="zh-CN" altLang="en-US" dirty="0" smtClean="0"/>
              <a:t>的目标是</a:t>
            </a:r>
            <a:r>
              <a:rPr lang="zh-CN" altLang="en-US" sz="1200" dirty="0" smtClean="0">
                <a:latin typeface="+mn-ea"/>
              </a:rPr>
              <a:t>规划一条从</a:t>
            </a:r>
            <a:r>
              <a:rPr lang="zh-CN" altLang="en-US" sz="1200" b="1" dirty="0" smtClean="0">
                <a:latin typeface="+mn-ea"/>
              </a:rPr>
              <a:t>起点</a:t>
            </a:r>
            <a:r>
              <a:rPr lang="zh-CN" altLang="en-US" sz="1200" dirty="0" smtClean="0">
                <a:latin typeface="+mn-ea"/>
              </a:rPr>
              <a:t>出发，以</a:t>
            </a:r>
            <a:r>
              <a:rPr lang="zh-CN" altLang="en-US" sz="1200" b="1" dirty="0" smtClean="0">
                <a:latin typeface="+mn-ea"/>
              </a:rPr>
              <a:t>特定的顺序</a:t>
            </a:r>
            <a:r>
              <a:rPr lang="zh-CN" altLang="en-US" sz="1200" dirty="0" smtClean="0">
                <a:latin typeface="+mn-ea"/>
              </a:rPr>
              <a:t>访问若干个</a:t>
            </a:r>
            <a:r>
              <a:rPr lang="zh-CN" altLang="en-US" sz="1200" b="1" dirty="0" smtClean="0">
                <a:latin typeface="+mn-ea"/>
              </a:rPr>
              <a:t>给定类型</a:t>
            </a:r>
            <a:r>
              <a:rPr lang="zh-CN" altLang="en-US" sz="1200" dirty="0" smtClean="0">
                <a:latin typeface="+mn-ea"/>
              </a:rPr>
              <a:t>的</a:t>
            </a:r>
            <a:r>
              <a:rPr lang="en-US" altLang="zh-CN" sz="1200" dirty="0" smtClean="0">
                <a:latin typeface="Times New Roman" panose="02020603050405020304" pitchFamily="18" charset="0"/>
                <a:cs typeface="Times New Roman" panose="02020603050405020304" pitchFamily="18" charset="0"/>
              </a:rPr>
              <a:t>POI</a:t>
            </a:r>
            <a:r>
              <a:rPr lang="zh-CN" altLang="en-US" sz="1200" dirty="0" smtClean="0">
                <a:latin typeface="+mn-ea"/>
              </a:rPr>
              <a:t>的</a:t>
            </a:r>
            <a:r>
              <a:rPr lang="zh-CN" altLang="en-US" sz="1200" b="1" dirty="0" smtClean="0">
                <a:latin typeface="+mn-ea"/>
              </a:rPr>
              <a:t>最短路径。比如，用户的需求是亚洲餐厅，娱乐场所以及礼品店，</a:t>
            </a:r>
            <a:r>
              <a:rPr lang="zh-CN" altLang="en-US" dirty="0" smtClean="0"/>
              <a:t>红色标注的路径</a:t>
            </a:r>
            <a:r>
              <a:rPr lang="en-US" altLang="zh-CN" dirty="0" smtClean="0"/>
              <a:t>R1</a:t>
            </a:r>
            <a:r>
              <a:rPr lang="zh-CN" altLang="en-US" dirty="0" smtClean="0"/>
              <a:t>就是满足用户需求的最短路径。但是，这篇文章认为</a:t>
            </a:r>
            <a:r>
              <a:rPr lang="en-US" altLang="zh-CN" dirty="0" smtClean="0"/>
              <a:t>OSR</a:t>
            </a:r>
            <a:r>
              <a:rPr lang="zh-CN" altLang="en-US" dirty="0" smtClean="0"/>
              <a:t>问题是存在一定局限性的，由于</a:t>
            </a:r>
            <a:r>
              <a:rPr lang="en-US" altLang="zh-CN" dirty="0" smtClean="0"/>
              <a:t>OSR</a:t>
            </a:r>
            <a:r>
              <a:rPr lang="zh-CN" altLang="en-US" dirty="0" smtClean="0"/>
              <a:t>寻找严格匹配用户需求的最短路径，因此在</a:t>
            </a:r>
            <a:r>
              <a:rPr lang="en-US" altLang="zh-CN" dirty="0" smtClean="0"/>
              <a:t>POI</a:t>
            </a:r>
            <a:r>
              <a:rPr lang="zh-CN" altLang="en-US" dirty="0" smtClean="0"/>
              <a:t>分类的粒度比较细时，就可能寻找到距离较长的路径，比如这里，为了找到亚洲餐厅，需要找到相距较远的</a:t>
            </a:r>
            <a:r>
              <a:rPr lang="en-US" altLang="zh-CN" dirty="0" smtClean="0"/>
              <a:t>p10</a:t>
            </a:r>
            <a:r>
              <a:rPr lang="zh-CN" altLang="en-US" dirty="0" smtClean="0"/>
              <a:t>。</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266891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因此，作者提出基于语义相似度的天际线定序路径查询问题，</a:t>
            </a:r>
            <a:r>
              <a:rPr lang="zh-CN" altLang="en-US" sz="1200" dirty="0" smtClean="0"/>
              <a:t>搜索基于</a:t>
            </a:r>
            <a:r>
              <a:rPr lang="zh-CN" altLang="en-US" sz="1200" b="1" dirty="0" smtClean="0"/>
              <a:t>路径距离</a:t>
            </a:r>
            <a:r>
              <a:rPr lang="zh-CN" altLang="en-US" sz="1200" dirty="0" smtClean="0"/>
              <a:t>和</a:t>
            </a:r>
            <a:r>
              <a:rPr lang="zh-CN" altLang="en-US" sz="1200" b="1" dirty="0" smtClean="0"/>
              <a:t>语义相似度</a:t>
            </a:r>
            <a:r>
              <a:rPr lang="zh-CN" altLang="en-US" sz="1200" dirty="0" smtClean="0"/>
              <a:t>的</a:t>
            </a:r>
            <a:r>
              <a:rPr lang="zh-CN" altLang="en-US" sz="1200" b="1" dirty="0" smtClean="0"/>
              <a:t>天际线路径集合，</a:t>
            </a:r>
            <a:r>
              <a:rPr lang="zh-CN" altLang="en-US" sz="1200" dirty="0" smtClean="0"/>
              <a:t>集合内的任意路径不受其他路径</a:t>
            </a:r>
            <a:r>
              <a:rPr lang="zh-CN" altLang="en-US" sz="1200" b="1" dirty="0" smtClean="0"/>
              <a:t>支配</a:t>
            </a:r>
            <a:r>
              <a:rPr lang="zh-CN" altLang="en-US" dirty="0" smtClean="0"/>
              <a:t>。还是以刚刚的图为例，红色路径</a:t>
            </a:r>
            <a:r>
              <a:rPr lang="en-US" altLang="zh-CN" dirty="0" smtClean="0"/>
              <a:t>R1</a:t>
            </a:r>
            <a:r>
              <a:rPr lang="zh-CN" altLang="en-US" dirty="0" smtClean="0"/>
              <a:t>是严格匹配用户需求的最短路径，具备最好的语义相似度，但是由于路径成本较高，不一定是最适合用户的，而这里的蓝色路径</a:t>
            </a:r>
            <a:r>
              <a:rPr lang="en-US" altLang="zh-CN" dirty="0" smtClean="0"/>
              <a:t>R2</a:t>
            </a:r>
            <a:r>
              <a:rPr lang="zh-CN" altLang="en-US" dirty="0" smtClean="0"/>
              <a:t>将亚洲餐厅换成同一个食物类型的意大利餐厅，其实也能在语义层面满足用户的需求，并且显著减少了路径距离。因此这里的路径</a:t>
            </a:r>
            <a:r>
              <a:rPr lang="en-US" altLang="zh-CN" dirty="0" smtClean="0"/>
              <a:t>R1</a:t>
            </a:r>
            <a:r>
              <a:rPr lang="zh-CN" altLang="en-US" dirty="0" smtClean="0"/>
              <a:t>和</a:t>
            </a:r>
            <a:r>
              <a:rPr lang="en-US" altLang="zh-CN" dirty="0" smtClean="0"/>
              <a:t>R2</a:t>
            </a:r>
            <a:r>
              <a:rPr lang="zh-CN" altLang="en-US" dirty="0" smtClean="0"/>
              <a:t>在距离和语义相似度层面各自具备一定优势，都可以作为候选路径返回给用户</a:t>
            </a:r>
            <a:endParaRPr lang="en-US" altLang="zh-CN" dirty="0" smtClean="0"/>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338488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这里对前面问题定义里的一些相关概念进行补充说明。首先是支配关系，就是如果路径</a:t>
            </a:r>
            <a:r>
              <a:rPr lang="en-US" altLang="zh-CN" dirty="0" smtClean="0"/>
              <a:t>R1</a:t>
            </a:r>
            <a:r>
              <a:rPr lang="zh-CN" altLang="en-US" dirty="0" smtClean="0"/>
              <a:t>在至少一个指标上优于路径</a:t>
            </a:r>
            <a:r>
              <a:rPr lang="en-US" altLang="zh-CN" dirty="0" smtClean="0"/>
              <a:t>R2</a:t>
            </a:r>
            <a:r>
              <a:rPr lang="zh-CN" altLang="en-US" dirty="0" smtClean="0"/>
              <a:t>，并且在其他指标上不会比路径</a:t>
            </a:r>
            <a:r>
              <a:rPr lang="en-US" altLang="zh-CN" dirty="0" smtClean="0"/>
              <a:t>R2</a:t>
            </a:r>
            <a:r>
              <a:rPr lang="zh-CN" altLang="en-US" dirty="0" smtClean="0"/>
              <a:t>差，那么就称路径</a:t>
            </a:r>
            <a:r>
              <a:rPr lang="en-US" altLang="zh-CN" dirty="0" smtClean="0"/>
              <a:t>R1</a:t>
            </a:r>
            <a:r>
              <a:rPr lang="zh-CN" altLang="en-US" dirty="0" smtClean="0"/>
              <a:t>支配了路径</a:t>
            </a:r>
            <a:r>
              <a:rPr lang="en-US" altLang="zh-CN" dirty="0" smtClean="0"/>
              <a:t>R2</a:t>
            </a:r>
            <a:r>
              <a:rPr lang="zh-CN" altLang="en-US" dirty="0" smtClean="0"/>
              <a:t>。然后是相似度，用来衡量所选</a:t>
            </a:r>
            <a:r>
              <a:rPr lang="en-US" altLang="zh-CN" dirty="0" smtClean="0"/>
              <a:t>POI</a:t>
            </a:r>
            <a:r>
              <a:rPr lang="zh-CN" altLang="en-US" dirty="0" smtClean="0"/>
              <a:t>与用户需求的匹配程度。相似度取值在</a:t>
            </a:r>
            <a:r>
              <a:rPr lang="en-US" altLang="zh-CN" dirty="0" smtClean="0"/>
              <a:t>0</a:t>
            </a:r>
            <a:r>
              <a:rPr lang="zh-CN" altLang="en-US" dirty="0" smtClean="0"/>
              <a:t>到</a:t>
            </a:r>
            <a:r>
              <a:rPr lang="en-US" altLang="zh-CN" dirty="0" smtClean="0"/>
              <a:t>1</a:t>
            </a:r>
            <a:r>
              <a:rPr lang="zh-CN" altLang="en-US" dirty="0" smtClean="0"/>
              <a:t>，如果是完美匹配，也就是完全一样的类型，自然就是</a:t>
            </a:r>
            <a:r>
              <a:rPr lang="en-US" altLang="zh-CN" dirty="0" smtClean="0"/>
              <a:t>1</a:t>
            </a:r>
            <a:r>
              <a:rPr lang="zh-CN" altLang="en-US" dirty="0" smtClean="0"/>
              <a:t>；如果位于不同树，比如说一个是食物，一个是商店，那么就是</a:t>
            </a:r>
            <a:r>
              <a:rPr lang="en-US" altLang="zh-CN" dirty="0" smtClean="0"/>
              <a:t>0</a:t>
            </a:r>
            <a:r>
              <a:rPr lang="zh-CN" altLang="en-US" dirty="0" smtClean="0"/>
              <a:t>；剩余情况就是语义匹配，取值为</a:t>
            </a:r>
            <a:r>
              <a:rPr lang="en-US" altLang="zh-CN" dirty="0" smtClean="0"/>
              <a:t>0</a:t>
            </a:r>
            <a:r>
              <a:rPr lang="zh-CN" altLang="en-US" dirty="0" smtClean="0"/>
              <a:t>到</a:t>
            </a:r>
            <a:r>
              <a:rPr lang="en-US" altLang="zh-CN" dirty="0" smtClean="0"/>
              <a:t>1</a:t>
            </a:r>
            <a:r>
              <a:rPr lang="zh-CN" altLang="en-US" dirty="0" smtClean="0"/>
              <a:t>，通过一些公式可以计算得到，整条路径的相似度就是</a:t>
            </a:r>
            <a:r>
              <a:rPr lang="en-US" altLang="zh-CN" dirty="0" smtClean="0"/>
              <a:t>1</a:t>
            </a:r>
            <a:r>
              <a:rPr lang="zh-CN" altLang="en-US" dirty="0" smtClean="0"/>
              <a:t>与节点相似度累乘的差，所以越接近</a:t>
            </a:r>
            <a:r>
              <a:rPr lang="en-US" altLang="zh-CN" dirty="0" smtClean="0"/>
              <a:t>0</a:t>
            </a:r>
            <a:r>
              <a:rPr lang="zh-CN" altLang="en-US" dirty="0" smtClean="0"/>
              <a:t>越好。</a:t>
            </a:r>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424563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下面介绍一下本文提出的算法和优化的一些方法</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extLst>
      <p:ext uri="{BB962C8B-B14F-4D97-AF65-F5344CB8AC3E}">
        <p14:creationId xmlns:p14="http://schemas.microsoft.com/office/powerpoint/2010/main" val="2005586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latin typeface="Calibri" panose="020F0502020204030204" pitchFamily="34" charset="0"/>
                    <a:ea typeface="微软雅黑" panose="020B0503020204020204" pitchFamily="34" charset="-122"/>
                  </a:rPr>
                  <a:t>首先还是介绍一下基础定义。</a:t>
                </a:r>
                <a:r>
                  <a:rPr lang="en-US" altLang="zh-CN" dirty="0" smtClean="0">
                    <a:solidFill>
                      <a:srgbClr val="000000"/>
                    </a:solidFill>
                    <a:latin typeface="Calibri" panose="020F0502020204030204" pitchFamily="34" charset="0"/>
                    <a:ea typeface="微软雅黑" panose="020B0503020204020204" pitchFamily="34" charset="-122"/>
                  </a:rPr>
                  <a:t>G</a:t>
                </a:r>
                <a:r>
                  <a:rPr lang="zh-CN" altLang="en-US" dirty="0" smtClean="0">
                    <a:solidFill>
                      <a:srgbClr val="000000"/>
                    </a:solidFill>
                    <a:latin typeface="Calibri" panose="020F0502020204030204" pitchFamily="34" charset="0"/>
                    <a:ea typeface="微软雅黑" panose="020B0503020204020204" pitchFamily="34" charset="-122"/>
                  </a:rPr>
                  <a:t>表示图，然后用</a:t>
                </a:r>
                <a:r>
                  <a:rPr lang="en-US" altLang="zh-CN" dirty="0" smtClean="0">
                    <a:solidFill>
                      <a:srgbClr val="000000"/>
                    </a:solidFill>
                    <a:latin typeface="Calibri" panose="020F0502020204030204" pitchFamily="34" charset="0"/>
                    <a:ea typeface="微软雅黑" panose="020B0503020204020204" pitchFamily="34" charset="-122"/>
                  </a:rPr>
                  <a:t>V</a:t>
                </a:r>
                <a:r>
                  <a:rPr lang="zh-CN" altLang="en-US" dirty="0" smtClean="0">
                    <a:solidFill>
                      <a:srgbClr val="000000"/>
                    </a:solidFill>
                    <a:latin typeface="Calibri" panose="020F0502020204030204" pitchFamily="34" charset="0"/>
                    <a:ea typeface="微软雅黑" panose="020B0503020204020204" pitchFamily="34" charset="-122"/>
                  </a:rPr>
                  <a:t>和</a:t>
                </a:r>
                <a:r>
                  <a:rPr lang="en-US" altLang="zh-CN" dirty="0" smtClean="0">
                    <a:solidFill>
                      <a:srgbClr val="000000"/>
                    </a:solidFill>
                    <a:latin typeface="Calibri" panose="020F0502020204030204" pitchFamily="34" charset="0"/>
                    <a:ea typeface="微软雅黑" panose="020B0503020204020204" pitchFamily="34" charset="-122"/>
                  </a:rPr>
                  <a:t>P</a:t>
                </a:r>
                <a:r>
                  <a:rPr lang="zh-CN" altLang="en-US" dirty="0" smtClean="0">
                    <a:solidFill>
                      <a:srgbClr val="000000"/>
                    </a:solidFill>
                    <a:latin typeface="Calibri" panose="020F0502020204030204" pitchFamily="34" charset="0"/>
                    <a:ea typeface="微软雅黑" panose="020B0503020204020204" pitchFamily="34" charset="-122"/>
                  </a:rPr>
                  <a:t>来区分普通节点和</a:t>
                </a:r>
                <a:r>
                  <a:rPr lang="en-US" altLang="zh-CN" dirty="0" smtClean="0">
                    <a:solidFill>
                      <a:srgbClr val="000000"/>
                    </a:solidFill>
                    <a:latin typeface="Calibri" panose="020F0502020204030204" pitchFamily="34" charset="0"/>
                    <a:ea typeface="微软雅黑" panose="020B0503020204020204" pitchFamily="34" charset="-122"/>
                  </a:rPr>
                  <a:t>POI</a:t>
                </a:r>
                <a:r>
                  <a:rPr lang="zh-CN" altLang="en-US" dirty="0" smtClean="0">
                    <a:solidFill>
                      <a:srgbClr val="000000"/>
                    </a:solidFill>
                    <a:latin typeface="Calibri" panose="020F0502020204030204" pitchFamily="34" charset="0"/>
                    <a:ea typeface="微软雅黑" panose="020B0503020204020204" pitchFamily="34" charset="-122"/>
                  </a:rPr>
                  <a:t>节点。图中的用户位置、黑点就是普通节点，</a:t>
                </a:r>
                <a:r>
                  <a:rPr lang="en-US" altLang="zh-CN" dirty="0" smtClean="0">
                    <a:solidFill>
                      <a:srgbClr val="000000"/>
                    </a:solidFill>
                    <a:latin typeface="Calibri" panose="020F0502020204030204" pitchFamily="34" charset="0"/>
                    <a:ea typeface="微软雅黑" panose="020B0503020204020204" pitchFamily="34" charset="-122"/>
                  </a:rPr>
                  <a:t>p1 p2</a:t>
                </a:r>
                <a:r>
                  <a:rPr lang="zh-CN" altLang="en-US" dirty="0" smtClean="0">
                    <a:solidFill>
                      <a:srgbClr val="000000"/>
                    </a:solidFill>
                    <a:latin typeface="Calibri" panose="020F0502020204030204" pitchFamily="34" charset="0"/>
                    <a:ea typeface="微软雅黑" panose="020B0503020204020204" pitchFamily="34" charset="-122"/>
                  </a:rPr>
                  <a:t>一直到</a:t>
                </a:r>
                <a:r>
                  <a:rPr lang="en-US" altLang="zh-CN" dirty="0" smtClean="0">
                    <a:solidFill>
                      <a:srgbClr val="000000"/>
                    </a:solidFill>
                    <a:latin typeface="Calibri" panose="020F0502020204030204" pitchFamily="34" charset="0"/>
                    <a:ea typeface="微软雅黑" panose="020B0503020204020204" pitchFamily="34" charset="-122"/>
                  </a:rPr>
                  <a:t>p13</a:t>
                </a:r>
                <a:r>
                  <a:rPr lang="zh-CN" altLang="en-US" dirty="0" smtClean="0">
                    <a:solidFill>
                      <a:srgbClr val="000000"/>
                    </a:solidFill>
                    <a:latin typeface="Calibri" panose="020F0502020204030204" pitchFamily="34" charset="0"/>
                    <a:ea typeface="微软雅黑" panose="020B0503020204020204" pitchFamily="34" charset="-122"/>
                  </a:rPr>
                  <a:t>就是</a:t>
                </a:r>
                <a:r>
                  <a:rPr lang="en-US" altLang="zh-CN" dirty="0" smtClean="0">
                    <a:solidFill>
                      <a:srgbClr val="000000"/>
                    </a:solidFill>
                    <a:latin typeface="Calibri" panose="020F0502020204030204" pitchFamily="34" charset="0"/>
                    <a:ea typeface="微软雅黑" panose="020B0503020204020204" pitchFamily="34" charset="-122"/>
                  </a:rPr>
                  <a:t>POI</a:t>
                </a:r>
                <a:r>
                  <a:rPr lang="zh-CN" altLang="en-US" dirty="0" smtClean="0">
                    <a:solidFill>
                      <a:srgbClr val="000000"/>
                    </a:solidFill>
                    <a:latin typeface="Calibri" panose="020F0502020204030204" pitchFamily="34" charset="0"/>
                    <a:ea typeface="微软雅黑" panose="020B0503020204020204" pitchFamily="34" charset="-122"/>
                  </a:rPr>
                  <a:t>节点，黑色实线表示的就是边</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extLst>
      <p:ext uri="{BB962C8B-B14F-4D97-AF65-F5344CB8AC3E}">
        <p14:creationId xmlns:p14="http://schemas.microsoft.com/office/powerpoint/2010/main" val="348084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a:t>
                </a:r>
                <a:r>
                  <a:rPr lang="en-US" altLang="zh-CN" dirty="0" smtClean="0"/>
                  <a:t>POI</a:t>
                </a:r>
                <a:r>
                  <a:rPr lang="zh-CN" altLang="en-US" dirty="0" smtClean="0"/>
                  <a:t>类型，这里用四种符号分别表示节点</a:t>
                </a:r>
                <a:r>
                  <a:rPr lang="en-US" altLang="zh-CN" dirty="0" smtClean="0"/>
                  <a:t>p</a:t>
                </a:r>
                <a:r>
                  <a:rPr lang="zh-CN" altLang="en-US" dirty="0" smtClean="0"/>
                  <a:t>的类型、类型</a:t>
                </a:r>
                <a:r>
                  <a:rPr lang="en-US" altLang="zh-CN" dirty="0" smtClean="0"/>
                  <a:t>c</a:t>
                </a:r>
                <a:r>
                  <a:rPr lang="zh-CN" altLang="en-US" dirty="0" smtClean="0"/>
                  <a:t>的节点集合、类型</a:t>
                </a:r>
                <a:r>
                  <a:rPr lang="en-US" altLang="zh-CN" dirty="0" smtClean="0"/>
                  <a:t>c</a:t>
                </a:r>
                <a:r>
                  <a:rPr lang="zh-CN" altLang="en-US" dirty="0" smtClean="0"/>
                  <a:t>所属的类型树以及类型树的节点集合</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需要说明的是如果一个节点属于某类型</a:t>
                </a:r>
                <a:r>
                  <a:rPr lang="en-US" altLang="zh-CN" dirty="0" smtClean="0"/>
                  <a:t>c</a:t>
                </a:r>
                <a:r>
                  <a:rPr lang="zh-CN" altLang="en-US" dirty="0" smtClean="0"/>
                  <a:t>，那么也属于类型</a:t>
                </a:r>
                <a:r>
                  <a:rPr lang="en-US" altLang="zh-CN" dirty="0" smtClean="0"/>
                  <a:t>c</a:t>
                </a:r>
                <a:r>
                  <a:rPr lang="zh-CN" altLang="en-US" dirty="0" smtClean="0"/>
                  <a:t>在树上的任意祖先类型；比如某节点属于日本菜，那自然也属于亚洲菜。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相似度这一块，这篇文章按照这个公式进行计算，就是</a:t>
                </a:r>
                <a:r>
                  <a:rPr lang="en-US" altLang="zh-CN" dirty="0" smtClean="0"/>
                  <a:t>2</a:t>
                </a:r>
                <a:r>
                  <a:rPr lang="zh-CN" altLang="en-US" dirty="0" smtClean="0"/>
                  <a:t>倍最近公共祖先的深度除各自类型的深度之和。图中红色框选的两个节点的最近公共祖先是日本菜，所以其相似度就为</a:t>
                </a:r>
                <a:r>
                  <a:rPr lang="en-US" altLang="zh-CN" dirty="0" smtClean="0"/>
                  <a:t>2</a:t>
                </a:r>
                <a:r>
                  <a:rPr lang="zh-CN" altLang="en-US" dirty="0" smtClean="0"/>
                  <a:t>*</a:t>
                </a:r>
                <a:r>
                  <a:rPr lang="en-US" altLang="zh-CN" dirty="0" smtClean="0"/>
                  <a:t>3/(4+4)=0.75</a:t>
                </a:r>
                <a:r>
                  <a:rPr lang="zh-CN" altLang="en-US" dirty="0" smtClean="0"/>
                  <a:t>。</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图的定义如下</a:t>
                </a:r>
                <a:r>
                  <a:rPr lang="zh-CN" altLang="en-US" b="1" i="0" dirty="0">
                    <a:solidFill>
                      <a:schemeClr val="accent1"/>
                    </a:solidFill>
                    <a:latin typeface="Cambria Math" panose="02040503050406030204" pitchFamily="18" charset="0"/>
                    <a:ea typeface="微软雅黑" panose="020B0503020204020204" pitchFamily="34" charset="-122"/>
                  </a:rPr>
                  <a:t>，</a:t>
                </a:r>
                <a:r>
                  <a:rPr lang="pl-PL" altLang="zh-CN" b="0" i="0">
                    <a:solidFill>
                      <a:schemeClr val="accent1"/>
                    </a:solidFill>
                    <a:latin typeface="Cambria Math" panose="02040503050406030204" pitchFamily="18" charset="0"/>
                    <a:ea typeface="微软雅黑" panose="020B0503020204020204" pitchFamily="34" charset="-122"/>
                  </a:rPr>
                  <a:t>G(V, E, W, S, F)</a:t>
                </a:r>
                <a:r>
                  <a:rPr lang="zh-CN" altLang="en-US" b="0" i="0" dirty="0">
                    <a:latin typeface="Calibri" panose="020F0502020204030204" pitchFamily="34" charset="0"/>
                    <a:ea typeface="微软雅黑" panose="020B0503020204020204" pitchFamily="34" charset="-122"/>
                  </a:rPr>
                  <a:t>表示有向图，</a:t>
                </a:r>
                <a:r>
                  <a:rPr lang="en-US" altLang="zh-CN" b="0" i="0" dirty="0">
                    <a:solidFill>
                      <a:schemeClr val="accent1"/>
                    </a:solidFill>
                    <a:latin typeface="Cambria Math" panose="02040503050406030204" pitchFamily="18" charset="0"/>
                    <a:ea typeface="微软雅黑" panose="020B0503020204020204" pitchFamily="34" charset="-122"/>
                  </a:rPr>
                  <a:t>V</a:t>
                </a:r>
                <a:r>
                  <a:rPr lang="zh-CN" altLang="en-US" b="0" i="0" dirty="0">
                    <a:latin typeface="Calibri" panose="020F0502020204030204" pitchFamily="34" charset="0"/>
                    <a:ea typeface="微软雅黑" panose="020B0503020204020204" pitchFamily="34" charset="-122"/>
                  </a:rPr>
                  <a:t>是点集，</a:t>
                </a:r>
                <a:r>
                  <a:rPr lang="en-US" altLang="zh-CN" b="0" i="0" dirty="0">
                    <a:solidFill>
                      <a:schemeClr val="accent1"/>
                    </a:solidFill>
                    <a:latin typeface="Cambria Math" panose="02040503050406030204" pitchFamily="18" charset="0"/>
                    <a:ea typeface="微软雅黑" panose="020B0503020204020204" pitchFamily="34" charset="-122"/>
                  </a:rPr>
                  <a:t>E</a:t>
                </a:r>
                <a:r>
                  <a:rPr lang="zh-CN" altLang="en-US" b="0" i="0" dirty="0">
                    <a:latin typeface="Calibri" panose="020F0502020204030204" pitchFamily="34" charset="0"/>
                    <a:ea typeface="微软雅黑" panose="020B0503020204020204" pitchFamily="34" charset="-122"/>
                  </a:rPr>
                  <a:t>是边集，</a:t>
                </a:r>
                <a:r>
                  <a:rPr lang="en-US" altLang="zh-CN" b="0" i="0" dirty="0">
                    <a:solidFill>
                      <a:schemeClr val="accent1"/>
                    </a:solidFill>
                    <a:latin typeface="Cambria Math" panose="02040503050406030204" pitchFamily="18" charset="0"/>
                    <a:ea typeface="微软雅黑" panose="020B0503020204020204" pitchFamily="34" charset="-122"/>
                  </a:rPr>
                  <a:t>S</a:t>
                </a:r>
                <a:r>
                  <a:rPr lang="zh-CN" altLang="en-US" b="0" i="0" dirty="0">
                    <a:latin typeface="Calibri" panose="020F0502020204030204" pitchFamily="34" charset="0"/>
                    <a:ea typeface="微软雅黑" panose="020B0503020204020204" pitchFamily="34" charset="-122"/>
                  </a:rPr>
                  <a:t>是类型集合，包含所有节点类型，</a:t>
                </a:r>
                <a:r>
                  <a:rPr lang="en-US" altLang="zh-CN" b="0" i="0" dirty="0">
                    <a:solidFill>
                      <a:schemeClr val="accent1"/>
                    </a:solidFill>
                    <a:latin typeface="Cambria Math" panose="02040503050406030204" pitchFamily="18" charset="0"/>
                    <a:ea typeface="微软雅黑" panose="020B0503020204020204" pitchFamily="34" charset="-122"/>
                  </a:rPr>
                  <a:t>F</a:t>
                </a:r>
                <a:r>
                  <a:rPr lang="zh-CN" altLang="en-US" b="0" i="0" dirty="0">
                    <a:latin typeface="Calibri" panose="020F0502020204030204" pitchFamily="34" charset="0"/>
                    <a:ea typeface="微软雅黑" panose="020B0503020204020204" pitchFamily="34" charset="-122"/>
                  </a:rPr>
                  <a:t>是节点类型函数，返回给定节点的类型集合，集合隐式表示节点可以具备多种类型，</a:t>
                </a:r>
                <a:r>
                  <a:rPr lang="en-US" altLang="zh-CN" b="0" i="0" dirty="0">
                    <a:solidFill>
                      <a:schemeClr val="accent1"/>
                    </a:solidFill>
                    <a:latin typeface="Cambria Math" panose="02040503050406030204" pitchFamily="18" charset="0"/>
                    <a:ea typeface="微软雅黑" panose="020B0503020204020204" pitchFamily="34" charset="-122"/>
                  </a:rPr>
                  <a:t>W</a:t>
                </a:r>
                <a:r>
                  <a:rPr lang="zh-CN" altLang="en-US" b="0" i="0" dirty="0">
                    <a:latin typeface="Calibri" panose="020F0502020204030204" pitchFamily="34" charset="0"/>
                    <a:ea typeface="微软雅黑" panose="020B0503020204020204" pitchFamily="34" charset="-122"/>
                  </a:rPr>
                  <a:t>是边的权重</a:t>
                </a:r>
                <a:r>
                  <a:rPr lang="zh-CN" altLang="en-US" b="1" dirty="0">
                    <a:latin typeface="Calibri" panose="020F0502020204030204" pitchFamily="34" charset="0"/>
                    <a:ea typeface="微软雅黑" panose="020B0503020204020204" pitchFamily="34" charset="-122"/>
                  </a:rPr>
                  <a:t>。</a:t>
                </a:r>
                <a:r>
                  <a:rPr lang="zh-CN" altLang="en-US" dirty="0"/>
                  <a:t>以下图为例，</a:t>
                </a:r>
                <a:r>
                  <a:rPr lang="en-US" altLang="zh-CN" dirty="0"/>
                  <a:t>V</a:t>
                </a:r>
                <a:r>
                  <a:rPr lang="zh-CN" altLang="en-US" dirty="0"/>
                  <a:t>和</a:t>
                </a:r>
                <a:r>
                  <a:rPr lang="en-US" altLang="zh-CN" dirty="0"/>
                  <a:t>E</a:t>
                </a:r>
                <a:r>
                  <a:rPr lang="zh-CN" altLang="en-US" dirty="0"/>
                  <a:t>就是图上的边和点，类型集合</a:t>
                </a:r>
                <a:r>
                  <a:rPr lang="en-US" altLang="zh-CN" dirty="0"/>
                  <a:t>S</a:t>
                </a:r>
                <a:r>
                  <a:rPr lang="zh-CN" altLang="en-US" dirty="0"/>
                  <a:t>包括</a:t>
                </a:r>
                <a:r>
                  <a:rPr lang="en-US" altLang="zh-CN" dirty="0"/>
                  <a:t>MA</a:t>
                </a:r>
                <a:r>
                  <a:rPr lang="zh-CN" altLang="en-US" dirty="0"/>
                  <a:t>、</a:t>
                </a:r>
                <a:r>
                  <a:rPr lang="en-US" altLang="zh-CN" dirty="0"/>
                  <a:t>RE</a:t>
                </a:r>
                <a:r>
                  <a:rPr lang="zh-CN" altLang="en-US" dirty="0"/>
                  <a:t>以及</a:t>
                </a:r>
                <a:r>
                  <a:rPr lang="en-US" altLang="zh-CN" dirty="0"/>
                  <a:t>CI</a:t>
                </a:r>
                <a:r>
                  <a:rPr lang="zh-CN" altLang="en-US" dirty="0"/>
                  <a:t>三种类型，</a:t>
                </a:r>
                <a:r>
                  <a:rPr lang="en-US" altLang="zh-CN" dirty="0"/>
                  <a:t>F(a)</a:t>
                </a:r>
                <a:r>
                  <a:rPr lang="zh-CN" altLang="en-US" dirty="0"/>
                  <a:t>能获取节点</a:t>
                </a:r>
                <a:r>
                  <a:rPr lang="en-US" altLang="zh-CN" dirty="0"/>
                  <a:t>a</a:t>
                </a:r>
                <a:r>
                  <a:rPr lang="zh-CN" altLang="en-US" dirty="0"/>
                  <a:t>的类型集合，包含一个类型</a:t>
                </a:r>
                <a:r>
                  <a:rPr lang="en-US" altLang="zh-CN" dirty="0"/>
                  <a:t>MA</a:t>
                </a:r>
                <a:r>
                  <a:rPr lang="zh-CN" altLang="en-US" dirty="0"/>
                  <a:t>。</a:t>
                </a:r>
                <a:r>
                  <a:rPr lang="zh-CN" altLang="en-US" i="1" dirty="0"/>
                  <a:t>需要说明的是，一般是无向图来描述实际城市路网，但是本文以有向图为例，所以这里图定义为有向图。</a:t>
                </a:r>
                <a:r>
                  <a:rPr lang="zh-CN" altLang="en-US" dirty="0"/>
                  <a:t>这个图也是简化的图，为了描述方便删掉了无类型的节点，但是实际地图划分成网格后，不是每个节点都有类型，而且也存在节点具备多种类型。</a:t>
                </a: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extLst>
      <p:ext uri="{BB962C8B-B14F-4D97-AF65-F5344CB8AC3E}">
        <p14:creationId xmlns:p14="http://schemas.microsoft.com/office/powerpoint/2010/main" val="2463651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a:extLst>
              <a:ext uri="{FF2B5EF4-FFF2-40B4-BE49-F238E27FC236}">
                <a16:creationId xmlns:a16="http://schemas.microsoft.com/office/drawing/2014/main" id="{4C263487-D52B-448D-863D-67C476B3B095}"/>
              </a:ext>
            </a:extLst>
          </p:cNvPr>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图片 14">
            <a:extLst>
              <a:ext uri="{FF2B5EF4-FFF2-40B4-BE49-F238E27FC236}">
                <a16:creationId xmlns:a16="http://schemas.microsoft.com/office/drawing/2014/main" id="{5F84E1BF-8717-47B5-8EB4-980271E843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
        <p:nvSpPr>
          <p:cNvPr id="24" name="Footer Placeholder 4">
            <a:extLst>
              <a:ext uri="{FF2B5EF4-FFF2-40B4-BE49-F238E27FC236}">
                <a16:creationId xmlns:a16="http://schemas.microsoft.com/office/drawing/2014/main" id="{65BE91AD-2333-48DD-B0B8-2C2E0D79740B}"/>
              </a:ext>
            </a:extLst>
          </p:cNvPr>
          <p:cNvSpPr txBox="1">
            <a:spLocks/>
          </p:cNvSpPr>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a:extLst>
              <a:ext uri="{FF2B5EF4-FFF2-40B4-BE49-F238E27FC236}">
                <a16:creationId xmlns:a16="http://schemas.microsoft.com/office/drawing/2014/main" id="{9A0C4C82-1BDC-4D03-BDBC-52477B2F2D0D}"/>
              </a:ext>
            </a:extLst>
          </p:cNvPr>
          <p:cNvSpPr txBox="1">
            <a:spLocks/>
          </p:cNvSpPr>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pPr/>
              <a:t>2023/3/17</a:t>
            </a:fld>
            <a:endParaRPr lang="zh-CN" altLang="en-US" sz="1200" dirty="0">
              <a:solidFill>
                <a:schemeClr val="tx1"/>
              </a:solidFill>
              <a:latin typeface="+mn-lt"/>
            </a:endParaRPr>
          </a:p>
        </p:txBody>
      </p:sp>
    </p:spTree>
    <p:extLst>
      <p:ext uri="{BB962C8B-B14F-4D97-AF65-F5344CB8AC3E}">
        <p14:creationId xmlns:p14="http://schemas.microsoft.com/office/powerpoint/2010/main" val="42329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A20FFA4-47EB-4DF7-9DDA-4075FECA1DF7}"/>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a:extLst>
              <a:ext uri="{FF2B5EF4-FFF2-40B4-BE49-F238E27FC236}">
                <a16:creationId xmlns:a16="http://schemas.microsoft.com/office/drawing/2014/main" id="{3EC726B1-2A9F-4267-A5C8-C5B6C30181AC}"/>
              </a:ext>
            </a:extLst>
          </p:cNvPr>
          <p:cNvGrpSpPr/>
          <p:nvPr userDrawn="1"/>
        </p:nvGrpSpPr>
        <p:grpSpPr>
          <a:xfrm>
            <a:off x="162000" y="172128"/>
            <a:ext cx="8820000" cy="6167075"/>
            <a:chOff x="162000" y="172128"/>
            <a:chExt cx="8820000" cy="6167075"/>
          </a:xfrm>
        </p:grpSpPr>
        <p:grpSp>
          <p:nvGrpSpPr>
            <p:cNvPr id="8" name="组合 7">
              <a:extLst>
                <a:ext uri="{FF2B5EF4-FFF2-40B4-BE49-F238E27FC236}">
                  <a16:creationId xmlns:a16="http://schemas.microsoft.com/office/drawing/2014/main" id="{2B3780AF-97D7-41F5-92BD-C6B3372F345E}"/>
                </a:ext>
              </a:extLst>
            </p:cNvPr>
            <p:cNvGrpSpPr/>
            <p:nvPr userDrawn="1"/>
          </p:nvGrpSpPr>
          <p:grpSpPr>
            <a:xfrm>
              <a:off x="162000" y="172128"/>
              <a:ext cx="8820000" cy="6167075"/>
              <a:chOff x="431514" y="174661"/>
              <a:chExt cx="8280971" cy="6155314"/>
            </a:xfrm>
          </p:grpSpPr>
          <p:sp>
            <p:nvSpPr>
              <p:cNvPr id="9" name="Google Shape;10;p2">
                <a:extLst>
                  <a:ext uri="{FF2B5EF4-FFF2-40B4-BE49-F238E27FC236}">
                    <a16:creationId xmlns:a16="http://schemas.microsoft.com/office/drawing/2014/main" id="{611AA018-E6B6-45C7-A586-EB07C420C28F}"/>
                  </a:ext>
                </a:extLst>
              </p:cNvPr>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a:extLst>
                  <a:ext uri="{FF2B5EF4-FFF2-40B4-BE49-F238E27FC236}">
                    <a16:creationId xmlns:a16="http://schemas.microsoft.com/office/drawing/2014/main" id="{ABF466CA-25D4-473A-83E5-8C3212A5EB1C}"/>
                  </a:ext>
                </a:extLst>
              </p:cNvPr>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a:extLst>
                <a:ext uri="{FF2B5EF4-FFF2-40B4-BE49-F238E27FC236}">
                  <a16:creationId xmlns:a16="http://schemas.microsoft.com/office/drawing/2014/main" id="{1BB9BB11-D260-4656-B01B-D7BCD2E268E7}"/>
                </a:ext>
              </a:extLst>
            </p:cNvPr>
            <p:cNvGrpSpPr/>
            <p:nvPr userDrawn="1"/>
          </p:nvGrpSpPr>
          <p:grpSpPr>
            <a:xfrm>
              <a:off x="199071" y="297017"/>
              <a:ext cx="196346" cy="282999"/>
              <a:chOff x="5083925" y="2066350"/>
              <a:chExt cx="28825" cy="41550"/>
            </a:xfrm>
          </p:grpSpPr>
          <p:sp>
            <p:nvSpPr>
              <p:cNvPr id="18" name="Google Shape;836;p34">
                <a:extLst>
                  <a:ext uri="{FF2B5EF4-FFF2-40B4-BE49-F238E27FC236}">
                    <a16:creationId xmlns:a16="http://schemas.microsoft.com/office/drawing/2014/main" id="{554CA59C-2E17-444E-A0E3-35F7F8B4B9C2}"/>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a:extLst>
                  <a:ext uri="{FF2B5EF4-FFF2-40B4-BE49-F238E27FC236}">
                    <a16:creationId xmlns:a16="http://schemas.microsoft.com/office/drawing/2014/main" id="{FBA697B4-CDA7-4D9E-96BB-283CE572F98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a:extLst>
                <a:ext uri="{FF2B5EF4-FFF2-40B4-BE49-F238E27FC236}">
                  <a16:creationId xmlns:a16="http://schemas.microsoft.com/office/drawing/2014/main" id="{B3B55EE9-DF14-4C41-8B43-AC8DC1E4FE11}"/>
                </a:ext>
              </a:extLst>
            </p:cNvPr>
            <p:cNvPicPr>
              <a:picLocks/>
            </p:cNvPicPr>
            <p:nvPr userDrawn="1"/>
          </p:nvPicPr>
          <p:blipFill rotWithShape="1">
            <a:blip r:embed="rId2" cstate="print">
              <a:extLst>
                <a:ext uri="{28A0092B-C50C-407E-A947-70E740481C1C}">
                  <a14:useLocalDpi xmlns:a14="http://schemas.microsoft.com/office/drawing/2010/main" val="0"/>
                </a:ext>
              </a:extLst>
            </a:blip>
            <a:srcRect l="-29" t="-1" r="68184" b="524"/>
            <a:stretch/>
          </p:blipFill>
          <p:spPr>
            <a:xfrm>
              <a:off x="8404974" y="202608"/>
              <a:ext cx="532800" cy="532800"/>
            </a:xfrm>
            <a:prstGeom prst="rect">
              <a:avLst/>
            </a:prstGeom>
          </p:spPr>
        </p:pic>
      </p:grpSp>
    </p:spTree>
    <p:extLst>
      <p:ext uri="{BB962C8B-B14F-4D97-AF65-F5344CB8AC3E}">
        <p14:creationId xmlns:p14="http://schemas.microsoft.com/office/powerpoint/2010/main" val="50320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B9DE01F-82B8-4C81-9B06-97E4FDCE6A19}"/>
              </a:ext>
            </a:extLst>
          </p:cNvPr>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a:extLst>
              <a:ext uri="{FF2B5EF4-FFF2-40B4-BE49-F238E27FC236}">
                <a16:creationId xmlns:a16="http://schemas.microsoft.com/office/drawing/2014/main" id="{CB263455-85CC-49D0-95FB-460BD8F80A0B}"/>
              </a:ext>
            </a:extLst>
          </p:cNvPr>
          <p:cNvPicPr>
            <a:picLocks/>
          </p:cNvPicPr>
          <p:nvPr userDrawn="1"/>
        </p:nvPicPr>
        <p:blipFill>
          <a:blip r:embed="rId3"/>
          <a:stretch>
            <a:fillRect/>
          </a:stretch>
        </p:blipFill>
        <p:spPr>
          <a:xfrm>
            <a:off x="907430" y="3866329"/>
            <a:ext cx="2326247" cy="1661363"/>
          </a:xfrm>
          <a:prstGeom prst="rect">
            <a:avLst/>
          </a:prstGeom>
        </p:spPr>
      </p:pic>
      <p:sp>
        <p:nvSpPr>
          <p:cNvPr id="11" name="文本框 10">
            <a:extLst>
              <a:ext uri="{FF2B5EF4-FFF2-40B4-BE49-F238E27FC236}">
                <a16:creationId xmlns:a16="http://schemas.microsoft.com/office/drawing/2014/main" id="{8622A32B-873F-470E-9C87-ABD6C7FF142D}"/>
              </a:ext>
            </a:extLst>
          </p:cNvPr>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a:extLst>
              <a:ext uri="{FF2B5EF4-FFF2-40B4-BE49-F238E27FC236}">
                <a16:creationId xmlns:a16="http://schemas.microsoft.com/office/drawing/2014/main" id="{A3E41757-CB0C-4C25-937C-7B242E5E19DC}"/>
              </a:ext>
            </a:extLst>
          </p:cNvPr>
          <p:cNvCxnSpPr>
            <a:cxnSpLocks/>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8565202-40DC-408B-A261-A096173E7A2E}"/>
              </a:ext>
            </a:extLst>
          </p:cNvPr>
          <p:cNvCxnSpPr>
            <a:cxnSpLocks/>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E91397E-C54D-4A56-8513-1CE9DF4A1CFF}"/>
              </a:ext>
            </a:extLst>
          </p:cNvPr>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a:extLst>
              <a:ext uri="{FF2B5EF4-FFF2-40B4-BE49-F238E27FC236}">
                <a16:creationId xmlns:a16="http://schemas.microsoft.com/office/drawing/2014/main" id="{ABCA2976-D46F-437D-9A05-6AF7DC5758F2}"/>
              </a:ext>
            </a:extLst>
          </p:cNvPr>
          <p:cNvPicPr>
            <a:picLocks/>
          </p:cNvPicPr>
          <p:nvPr userDrawn="1"/>
        </p:nvPicPr>
        <p:blipFill>
          <a:blip r:embed="rId4"/>
          <a:stretch>
            <a:fillRect/>
          </a:stretch>
        </p:blipFill>
        <p:spPr>
          <a:xfrm>
            <a:off x="6131435" y="1165514"/>
            <a:ext cx="2326247" cy="1661363"/>
          </a:xfrm>
          <a:prstGeom prst="rect">
            <a:avLst/>
          </a:prstGeom>
        </p:spPr>
      </p:pic>
      <p:pic>
        <p:nvPicPr>
          <p:cNvPr id="16" name="图片 15">
            <a:extLst>
              <a:ext uri="{FF2B5EF4-FFF2-40B4-BE49-F238E27FC236}">
                <a16:creationId xmlns:a16="http://schemas.microsoft.com/office/drawing/2014/main" id="{24C86CEE-EF3B-480D-9978-D7E2045160FE}"/>
              </a:ext>
            </a:extLst>
          </p:cNvPr>
          <p:cNvPicPr>
            <a:picLocks/>
          </p:cNvPicPr>
          <p:nvPr userDrawn="1"/>
        </p:nvPicPr>
        <p:blipFill>
          <a:blip r:embed="rId5"/>
          <a:stretch>
            <a:fillRect/>
          </a:stretch>
        </p:blipFill>
        <p:spPr>
          <a:xfrm>
            <a:off x="3695977" y="1165515"/>
            <a:ext cx="2326247" cy="1661363"/>
          </a:xfrm>
          <a:prstGeom prst="rect">
            <a:avLst/>
          </a:prstGeom>
        </p:spPr>
      </p:pic>
      <p:sp>
        <p:nvSpPr>
          <p:cNvPr id="17" name="文本框 16">
            <a:extLst>
              <a:ext uri="{FF2B5EF4-FFF2-40B4-BE49-F238E27FC236}">
                <a16:creationId xmlns:a16="http://schemas.microsoft.com/office/drawing/2014/main" id="{150CDF40-5384-42C8-BB90-3B13AF2D9F61}"/>
              </a:ext>
            </a:extLst>
          </p:cNvPr>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a:extLst>
              <a:ext uri="{FF2B5EF4-FFF2-40B4-BE49-F238E27FC236}">
                <a16:creationId xmlns:a16="http://schemas.microsoft.com/office/drawing/2014/main" id="{F1E5CFCF-CA0E-4F76-A1A8-6055D5773156}"/>
              </a:ext>
            </a:extLst>
          </p:cNvPr>
          <p:cNvCxnSpPr>
            <a:cxnSpLocks/>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F31B9BA8-49A1-46C8-950D-AA666E90B364}"/>
              </a:ext>
            </a:extLst>
          </p:cNvPr>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a:extLst>
              <a:ext uri="{FF2B5EF4-FFF2-40B4-BE49-F238E27FC236}">
                <a16:creationId xmlns:a16="http://schemas.microsoft.com/office/drawing/2014/main" id="{9CB8BF88-8AE8-4B1D-BC31-3D18E8F3A6D3}"/>
              </a:ext>
            </a:extLst>
          </p:cNvPr>
          <p:cNvPicPr>
            <a:picLocks noChangeAspect="1"/>
          </p:cNvPicPr>
          <p:nvPr userDrawn="1"/>
        </p:nvPicPr>
        <p:blipFill>
          <a:blip r:embed="rId7"/>
          <a:stretch>
            <a:fillRect/>
          </a:stretch>
        </p:blipFill>
        <p:spPr>
          <a:xfrm>
            <a:off x="6523465" y="4697007"/>
            <a:ext cx="1447800" cy="247650"/>
          </a:xfrm>
          <a:prstGeom prst="rect">
            <a:avLst/>
          </a:prstGeom>
        </p:spPr>
      </p:pic>
    </p:spTree>
    <p:extLst>
      <p:ext uri="{BB962C8B-B14F-4D97-AF65-F5344CB8AC3E}">
        <p14:creationId xmlns:p14="http://schemas.microsoft.com/office/powerpoint/2010/main" val="231271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83619BF-2071-496E-AFFB-A468B39B3730}"/>
              </a:ext>
            </a:extLst>
          </p:cNvPr>
          <p:cNvSpPr>
            <a:spLocks noGrp="1"/>
          </p:cNvSpPr>
          <p:nvPr>
            <p:ph type="ftr" sz="quarter" idx="11"/>
          </p:nvPr>
        </p:nvSpPr>
        <p:spPr/>
        <p:txBody>
          <a:bodyPr/>
          <a:lstStyle/>
          <a:p>
            <a:r>
              <a:rPr lang="en-US" altLang="zh-CN"/>
              <a:t>Southeast University</a:t>
            </a:r>
            <a:endParaRPr lang="zh-CN" altLang="en-US"/>
          </a:p>
        </p:txBody>
      </p:sp>
      <p:sp>
        <p:nvSpPr>
          <p:cNvPr id="7" name="灯片编号占位符 5">
            <a:extLst>
              <a:ext uri="{FF2B5EF4-FFF2-40B4-BE49-F238E27FC236}">
                <a16:creationId xmlns:a16="http://schemas.microsoft.com/office/drawing/2014/main" id="{EAB503B9-57A5-4957-AAF2-C73C2D115322}"/>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a:extLst>
              <a:ext uri="{FF2B5EF4-FFF2-40B4-BE49-F238E27FC236}">
                <a16:creationId xmlns:a16="http://schemas.microsoft.com/office/drawing/2014/main" id="{B58ACE55-8853-4439-BFD3-D0125642F563}"/>
              </a:ext>
            </a:extLst>
          </p:cNvPr>
          <p:cNvGrpSpPr/>
          <p:nvPr userDrawn="1"/>
        </p:nvGrpSpPr>
        <p:grpSpPr>
          <a:xfrm>
            <a:off x="2412000" y="1481369"/>
            <a:ext cx="4320000" cy="3254832"/>
            <a:chOff x="2412000" y="1481369"/>
            <a:chExt cx="4320000" cy="3254832"/>
          </a:xfrm>
        </p:grpSpPr>
        <p:sp>
          <p:nvSpPr>
            <p:cNvPr id="6" name="Google Shape;10;p2">
              <a:extLst>
                <a:ext uri="{FF2B5EF4-FFF2-40B4-BE49-F238E27FC236}">
                  <a16:creationId xmlns:a16="http://schemas.microsoft.com/office/drawing/2014/main" id="{A7D019AF-5296-4895-AEF9-765CB778C3C3}"/>
                </a:ext>
              </a:extLst>
            </p:cNvPr>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文本框 8">
              <a:extLst>
                <a:ext uri="{FF2B5EF4-FFF2-40B4-BE49-F238E27FC236}">
                  <a16:creationId xmlns:a16="http://schemas.microsoft.com/office/drawing/2014/main" id="{27602270-8804-49D6-B11A-C589864B9DEC}"/>
                </a:ext>
              </a:extLst>
            </p:cNvPr>
            <p:cNvSpPr txBox="1"/>
            <p:nvPr/>
          </p:nvSpPr>
          <p:spPr>
            <a:xfrm>
              <a:off x="3026404" y="2415871"/>
              <a:ext cx="3091192" cy="830997"/>
            </a:xfrm>
            <a:prstGeom prst="rect">
              <a:avLst/>
            </a:prstGeom>
            <a:noFill/>
          </p:spPr>
          <p:txBody>
            <a:bodyPr wrap="square" rtlCol="0">
              <a:spAutoFit/>
            </a:bodyPr>
            <a:lstStyle/>
            <a:p>
              <a:pPr lvl="0" algn="ctr">
                <a:defRPr/>
              </a:pPr>
              <a:r>
                <a:rPr lang="zh-CN" altLang="en-US" sz="4800" b="1">
                  <a:solidFill>
                    <a:srgbClr val="C00000"/>
                  </a:solidFill>
                  <a:latin typeface="思源黑体 CN" panose="020B0500000000000000" pitchFamily="34" charset="-122"/>
                  <a:ea typeface="思源黑体 CN" panose="020B0500000000000000" pitchFamily="34" charset="-122"/>
                  <a:cs typeface="+mn-ea"/>
                </a:rPr>
                <a:t>欢迎指正</a:t>
              </a:r>
            </a:p>
          </p:txBody>
        </p:sp>
        <p:cxnSp>
          <p:nvCxnSpPr>
            <p:cNvPr id="10" name="直接连接符 9">
              <a:extLst>
                <a:ext uri="{FF2B5EF4-FFF2-40B4-BE49-F238E27FC236}">
                  <a16:creationId xmlns:a16="http://schemas.microsoft.com/office/drawing/2014/main" id="{44C511CD-85C3-45A4-A0D5-817297514499}"/>
                </a:ext>
              </a:extLst>
            </p:cNvPr>
            <p:cNvCxnSpPr>
              <a:cxnSpLocks/>
            </p:cNvCxnSpPr>
            <p:nvPr/>
          </p:nvCxnSpPr>
          <p:spPr>
            <a:xfrm>
              <a:off x="3672000" y="342313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2B5A49B-2EFC-4753-BAE9-83FACFB0599E}"/>
                </a:ext>
              </a:extLst>
            </p:cNvPr>
            <p:cNvSpPr txBox="1"/>
            <p:nvPr/>
          </p:nvSpPr>
          <p:spPr>
            <a:xfrm>
              <a:off x="2534575" y="4274536"/>
              <a:ext cx="4074850" cy="46166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yuchen_seu@seu.edu.cn</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Tree>
    <p:extLst>
      <p:ext uri="{BB962C8B-B14F-4D97-AF65-F5344CB8AC3E}">
        <p14:creationId xmlns:p14="http://schemas.microsoft.com/office/powerpoint/2010/main" val="3124605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2023/3/17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2432029060"/>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666" r:id="rId3"/>
    <p:sldLayoutId id="2147483663"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80.png"/><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15" Type="http://schemas.openxmlformats.org/officeDocument/2006/relationships/image" Target="../media/image21.png"/><Relationship Id="rId4" Type="http://schemas.openxmlformats.org/officeDocument/2006/relationships/image" Target="../media/image18.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112.png"/><Relationship Id="rId2" Type="http://schemas.openxmlformats.org/officeDocument/2006/relationships/notesSlide" Target="../notesSlides/notesSlide11.xml"/><Relationship Id="rId1" Type="http://schemas.openxmlformats.org/officeDocument/2006/relationships/slideLayout" Target="../slideLayouts/slideLayout2.xm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10" Type="http://schemas.openxmlformats.org/officeDocument/2006/relationships/image" Target="../media/image22.png"/><Relationship Id="rId9" Type="http://schemas.openxmlformats.org/officeDocument/2006/relationships/image" Target="../media/image113.png"/></Relationships>
</file>

<file path=ppt/slides/_rels/slide13.xml.rels><?xml version="1.0" encoding="UTF-8" standalone="yes"?>
<Relationships xmlns="http://schemas.openxmlformats.org/package/2006/relationships"><Relationship Id="rId8" Type="http://schemas.openxmlformats.org/officeDocument/2006/relationships/image" Target="../media/image230.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07.png"/></Relationships>
</file>

<file path=ppt/slides/_rels/slide15.xml.rels><?xml version="1.0" encoding="UTF-8" standalone="yes"?>
<Relationships xmlns="http://schemas.openxmlformats.org/package/2006/relationships"><Relationship Id="rId26" Type="http://schemas.openxmlformats.org/officeDocument/2006/relationships/image" Target="../media/image27.png"/><Relationship Id="rId25" Type="http://schemas.openxmlformats.org/officeDocument/2006/relationships/image" Target="../media/image26.png"/><Relationship Id="rId2" Type="http://schemas.openxmlformats.org/officeDocument/2006/relationships/notesSlide" Target="../notesSlides/notesSlide15.xml"/><Relationship Id="rId29" Type="http://schemas.openxmlformats.org/officeDocument/2006/relationships/image" Target="../media/image30.png"/><Relationship Id="rId1" Type="http://schemas.openxmlformats.org/officeDocument/2006/relationships/slideLayout" Target="../slideLayouts/slideLayout2.xml"/><Relationship Id="rId24" Type="http://schemas.openxmlformats.org/officeDocument/2006/relationships/image" Target="../media/image25.png"/><Relationship Id="rId23" Type="http://schemas.openxmlformats.org/officeDocument/2006/relationships/image" Target="../media/image240.png"/><Relationship Id="rId28" Type="http://schemas.openxmlformats.org/officeDocument/2006/relationships/image" Target="../media/image29.png"/><Relationship Id="rId22" Type="http://schemas.openxmlformats.org/officeDocument/2006/relationships/image" Target="../media/image105.png"/><Relationship Id="rId27" Type="http://schemas.openxmlformats.org/officeDocument/2006/relationships/image" Target="../media/image28.png"/><Relationship Id="rId30"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52.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png"/><Relationship Id="rId7" Type="http://schemas.openxmlformats.org/officeDocument/2006/relationships/image" Target="../media/image13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1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525CC5B-58EC-4783-9D8A-09811130BAED}"/>
              </a:ext>
            </a:extLst>
          </p:cNvPr>
          <p:cNvSpPr txBox="1"/>
          <p:nvPr/>
        </p:nvSpPr>
        <p:spPr>
          <a:xfrm>
            <a:off x="3174708" y="4759441"/>
            <a:ext cx="2794570" cy="369332"/>
          </a:xfrm>
          <a:prstGeom prst="rect">
            <a:avLst/>
          </a:prstGeom>
          <a:noFill/>
        </p:spPr>
        <p:txBody>
          <a:bodyPr wrap="square" rtlCol="0">
            <a:spAutoFit/>
          </a:bodyPr>
          <a:lstStyle/>
          <a:p>
            <a:pPr algn="ctr"/>
            <a:r>
              <a:rPr lang="zh-CN" altLang="en-US" spc="140" dirty="0">
                <a:solidFill>
                  <a:srgbClr val="02409A"/>
                </a:solidFill>
                <a:latin typeface="微软雅黑" panose="020B0503020204020204" pitchFamily="34" charset="-122"/>
                <a:ea typeface="微软雅黑" panose="020B0503020204020204" pitchFamily="34" charset="-122"/>
              </a:rPr>
              <a:t>徐志鹏</a:t>
            </a:r>
            <a:endParaRPr lang="en-US" altLang="zh-CN" spc="140" dirty="0">
              <a:solidFill>
                <a:srgbClr val="02409A"/>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7820DB6-931A-4971-864C-28754D6D6087}"/>
              </a:ext>
            </a:extLst>
          </p:cNvPr>
          <p:cNvSpPr txBox="1"/>
          <p:nvPr/>
        </p:nvSpPr>
        <p:spPr>
          <a:xfrm>
            <a:off x="919022" y="2342906"/>
            <a:ext cx="7305929" cy="1005788"/>
          </a:xfrm>
          <a:prstGeom prst="rect">
            <a:avLst/>
          </a:prstGeom>
          <a:noFill/>
        </p:spPr>
        <p:txBody>
          <a:bodyPr wrap="square" rtlCol="0">
            <a:spAutoFit/>
          </a:bodyPr>
          <a:lstStyle/>
          <a:p>
            <a:pPr algn="ctr">
              <a:lnSpc>
                <a:spcPct val="130000"/>
              </a:lnSpc>
            </a:pPr>
            <a:r>
              <a:rPr lang="en-US" altLang="zh-CN" sz="2400" b="1" dirty="0" smtClean="0">
                <a:solidFill>
                  <a:srgbClr val="02409A"/>
                </a:solidFill>
                <a:latin typeface="+mj-ea"/>
                <a:ea typeface="+mj-ea"/>
                <a:cs typeface="Times New Roman" panose="02020603050405020304" pitchFamily="18" charset="0"/>
              </a:rPr>
              <a:t>Sequenced Route Query with </a:t>
            </a:r>
          </a:p>
          <a:p>
            <a:pPr algn="ctr">
              <a:lnSpc>
                <a:spcPct val="130000"/>
              </a:lnSpc>
            </a:pPr>
            <a:r>
              <a:rPr lang="en-US" altLang="zh-CN" sz="2400" b="1" dirty="0" smtClean="0">
                <a:solidFill>
                  <a:srgbClr val="02409A"/>
                </a:solidFill>
                <a:latin typeface="+mj-ea"/>
                <a:ea typeface="+mj-ea"/>
                <a:cs typeface="Times New Roman" panose="02020603050405020304" pitchFamily="18" charset="0"/>
              </a:rPr>
              <a:t>Semantic Hierarchy</a:t>
            </a:r>
            <a:endParaRPr lang="en-US" altLang="zh-CN" sz="2400" b="1" dirty="0">
              <a:solidFill>
                <a:srgbClr val="02409A"/>
              </a:solidFill>
              <a:latin typeface="+mj-ea"/>
              <a:ea typeface="+mj-ea"/>
              <a:cs typeface="Times New Roman" panose="02020603050405020304" pitchFamily="18" charset="0"/>
            </a:endParaRPr>
          </a:p>
        </p:txBody>
      </p:sp>
      <p:sp>
        <p:nvSpPr>
          <p:cNvPr id="7" name="文本框 6">
            <a:extLst>
              <a:ext uri="{FF2B5EF4-FFF2-40B4-BE49-F238E27FC236}">
                <a16:creationId xmlns:a16="http://schemas.microsoft.com/office/drawing/2014/main" id="{0AFD0401-5B3A-41D0-A03D-752232A06E8D}"/>
              </a:ext>
            </a:extLst>
          </p:cNvPr>
          <p:cNvSpPr txBox="1"/>
          <p:nvPr/>
        </p:nvSpPr>
        <p:spPr>
          <a:xfrm>
            <a:off x="695972" y="3348694"/>
            <a:ext cx="7752031" cy="701346"/>
          </a:xfrm>
          <a:prstGeom prst="rect">
            <a:avLst/>
          </a:prstGeom>
          <a:noFill/>
        </p:spPr>
        <p:txBody>
          <a:bodyPr wrap="square" rtlCol="0">
            <a:spAutoFit/>
          </a:bodyPr>
          <a:lstStyle/>
          <a:p>
            <a:pPr algn="ctr">
              <a:lnSpc>
                <a:spcPct val="130000"/>
              </a:lnSpc>
            </a:pPr>
            <a:r>
              <a:rPr lang="en-US" altLang="zh-CN" sz="1600" b="1" i="1" dirty="0" err="1">
                <a:solidFill>
                  <a:srgbClr val="6B2D0B"/>
                </a:solidFill>
                <a:latin typeface="+mj-ea"/>
                <a:ea typeface="+mj-ea"/>
                <a:cs typeface="Times New Roman" panose="02020603050405020304" pitchFamily="18" charset="0"/>
              </a:rPr>
              <a:t>Yuya</a:t>
            </a:r>
            <a:r>
              <a:rPr lang="en-US" altLang="zh-CN" sz="1600" b="1" i="1" dirty="0">
                <a:solidFill>
                  <a:srgbClr val="6B2D0B"/>
                </a:solidFill>
                <a:latin typeface="+mj-ea"/>
                <a:ea typeface="+mj-ea"/>
                <a:cs typeface="Times New Roman" panose="02020603050405020304" pitchFamily="18" charset="0"/>
              </a:rPr>
              <a:t> Sasaki, Yoshiharu Ishikawa, et al. </a:t>
            </a:r>
          </a:p>
          <a:p>
            <a:pPr algn="ctr">
              <a:lnSpc>
                <a:spcPct val="130000"/>
              </a:lnSpc>
            </a:pPr>
            <a:r>
              <a:rPr lang="en-US" altLang="zh-CN" sz="1600" b="1" i="1" dirty="0" smtClean="0">
                <a:solidFill>
                  <a:srgbClr val="6B2D0B"/>
                </a:solidFill>
                <a:latin typeface="+mj-ea"/>
                <a:ea typeface="+mj-ea"/>
                <a:cs typeface="Times New Roman" panose="02020603050405020304" pitchFamily="18" charset="0"/>
              </a:rPr>
              <a:t>EDBT </a:t>
            </a:r>
            <a:r>
              <a:rPr lang="en-US" altLang="zh-CN" sz="1600" b="1" i="1" dirty="0">
                <a:solidFill>
                  <a:srgbClr val="6B2D0B"/>
                </a:solidFill>
                <a:latin typeface="+mj-ea"/>
                <a:ea typeface="+mj-ea"/>
                <a:cs typeface="Times New Roman" panose="02020603050405020304" pitchFamily="18" charset="0"/>
              </a:rPr>
              <a:t>2018</a:t>
            </a:r>
          </a:p>
        </p:txBody>
      </p:sp>
    </p:spTree>
    <p:extLst>
      <p:ext uri="{BB962C8B-B14F-4D97-AF65-F5344CB8AC3E}">
        <p14:creationId xmlns:p14="http://schemas.microsoft.com/office/powerpoint/2010/main" val="1278229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8" name="文本框 7">
            <a:extLst>
              <a:ext uri="{FF2B5EF4-FFF2-40B4-BE49-F238E27FC236}">
                <a16:creationId xmlns:a16="http://schemas.microsoft.com/office/drawing/2014/main" id="{4719A945-5DA8-4842-824C-43EDA64AA903}"/>
              </a:ext>
            </a:extLst>
          </p:cNvPr>
          <p:cNvSpPr txBox="1"/>
          <p:nvPr/>
        </p:nvSpPr>
        <p:spPr>
          <a:xfrm>
            <a:off x="428400" y="1002536"/>
            <a:ext cx="8287438"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类</a:t>
            </a:r>
            <a:r>
              <a:rPr lang="zh-CN" altLang="en-US" sz="2400" b="1" dirty="0" smtClean="0">
                <a:latin typeface="Calibri" panose="020F0502020204030204" pitchFamily="34" charset="0"/>
                <a:ea typeface="微软雅黑" panose="020B0503020204020204" pitchFamily="34" charset="-122"/>
              </a:rPr>
              <a:t>型序列</a:t>
            </a:r>
            <a:endParaRPr lang="en-US" altLang="zh-CN" sz="2400" b="1" dirty="0">
              <a:latin typeface="Calibri" panose="020F05020202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定义</a:t>
            </a:r>
          </a:p>
        </p:txBody>
      </p:sp>
      <p:sp useBgFill="1">
        <p:nvSpPr>
          <p:cNvPr id="13" name="文本框 12">
            <a:extLst>
              <a:ext uri="{FF2B5EF4-FFF2-40B4-BE49-F238E27FC236}">
                <a16:creationId xmlns:a16="http://schemas.microsoft.com/office/drawing/2014/main" id="{4719A945-5DA8-4842-824C-43EDA64AA903}"/>
              </a:ext>
            </a:extLst>
          </p:cNvPr>
          <p:cNvSpPr txBox="1"/>
          <p:nvPr/>
        </p:nvSpPr>
        <p:spPr>
          <a:xfrm>
            <a:off x="428281" y="2524826"/>
            <a:ext cx="8287438" cy="461665"/>
          </a:xfrm>
          <a:prstGeom prst="rect">
            <a:avLst/>
          </a:prstGeom>
        </p:spPr>
        <p:txBody>
          <a:bodyPr wrap="square" rtlCol="0">
            <a:spAutoFit/>
          </a:bodyPr>
          <a:lstStyle/>
          <a:p>
            <a:r>
              <a:rPr lang="zh-CN" altLang="en-US" sz="2400" b="1" dirty="0" smtClean="0">
                <a:latin typeface="Calibri" panose="020F0502020204030204" pitchFamily="34" charset="0"/>
                <a:ea typeface="微软雅黑" panose="020B0503020204020204" pitchFamily="34" charset="-122"/>
              </a:rPr>
              <a:t>路径</a:t>
            </a:r>
            <a:endParaRPr lang="en-US" altLang="zh-CN" sz="2400" b="1" dirty="0">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21" name="矩形 20"/>
              <p:cNvSpPr/>
              <p:nvPr/>
            </p:nvSpPr>
            <p:spPr>
              <a:xfrm>
                <a:off x="428281" y="1596536"/>
                <a:ext cx="7911488" cy="369332"/>
              </a:xfrm>
              <a:prstGeom prst="rect">
                <a:avLst/>
              </a:prstGeom>
            </p:spPr>
            <p:txBody>
              <a:bodyPr wrap="square">
                <a:spAutoFit/>
              </a:bodyPr>
              <a:lstStyle/>
              <a:p>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	</m:t>
                    </m:r>
                    <m:r>
                      <a:rPr lang="en-US" altLang="zh-CN" b="1" i="1" dirty="0" smtClean="0">
                        <a:solidFill>
                          <a:schemeClr val="accent1"/>
                        </a:solidFill>
                        <a:latin typeface="Cambria Math" panose="02040503050406030204" pitchFamily="18" charset="0"/>
                        <a:ea typeface="微软雅黑" panose="020B0503020204020204" pitchFamily="34" charset="-122"/>
                      </a:rPr>
                      <m:t>𝑺</m:t>
                    </m:r>
                    <m:r>
                      <a:rPr lang="en-US" altLang="zh-CN" b="1" i="1" dirty="0" smtClean="0">
                        <a:solidFill>
                          <a:schemeClr val="accent1"/>
                        </a:solidFill>
                        <a:latin typeface="Cambria Math" panose="02040503050406030204" pitchFamily="18" charset="0"/>
                        <a:ea typeface="微软雅黑" panose="020B0503020204020204" pitchFamily="34" charset="-122"/>
                      </a:rPr>
                      <m:t>=&lt;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err="1" smtClean="0">
                            <a:solidFill>
                              <a:schemeClr val="accent1"/>
                            </a:solidFill>
                            <a:latin typeface="Cambria Math" panose="02040503050406030204" pitchFamily="18" charset="0"/>
                            <a:ea typeface="微软雅黑" panose="020B0503020204020204" pitchFamily="34" charset="-122"/>
                          </a:rPr>
                          <m:t>𝒄</m:t>
                        </m:r>
                      </m:e>
                      <m:sub>
                        <m:r>
                          <a:rPr lang="en-US" altLang="zh-CN" b="1" i="1" dirty="0" err="1" smtClean="0">
                            <a:solidFill>
                              <a:schemeClr val="accent1"/>
                            </a:solidFill>
                            <a:latin typeface="Cambria Math" panose="02040503050406030204" pitchFamily="18" charset="0"/>
                            <a:ea typeface="微软雅黑" panose="020B0503020204020204" pitchFamily="34" charset="-122"/>
                          </a:rPr>
                          <m:t>𝑺</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𝟏</m:t>
                    </m:r>
                    <m:r>
                      <a:rPr lang="en-US" altLang="zh-CN"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err="1" smtClean="0">
                            <a:solidFill>
                              <a:schemeClr val="accent1"/>
                            </a:solidFill>
                            <a:latin typeface="Cambria Math" panose="02040503050406030204" pitchFamily="18" charset="0"/>
                            <a:ea typeface="微软雅黑" panose="020B0503020204020204" pitchFamily="34" charset="-122"/>
                          </a:rPr>
                          <m:t>𝒄</m:t>
                        </m:r>
                      </m:e>
                      <m:sub>
                        <m:r>
                          <a:rPr lang="en-US" altLang="zh-CN" b="1" i="1" dirty="0" err="1" smtClean="0">
                            <a:solidFill>
                              <a:schemeClr val="accent1"/>
                            </a:solidFill>
                            <a:latin typeface="Cambria Math" panose="02040503050406030204" pitchFamily="18" charset="0"/>
                            <a:ea typeface="微软雅黑" panose="020B0503020204020204" pitchFamily="34" charset="-122"/>
                          </a:rPr>
                          <m:t>𝑺</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𝟐</m:t>
                    </m:r>
                    <m:r>
                      <a:rPr lang="en-US" altLang="zh-CN"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err="1" smtClean="0">
                            <a:solidFill>
                              <a:schemeClr val="accent1"/>
                            </a:solidFill>
                            <a:latin typeface="Cambria Math" panose="02040503050406030204" pitchFamily="18" charset="0"/>
                            <a:ea typeface="微软雅黑" panose="020B0503020204020204" pitchFamily="34" charset="-122"/>
                          </a:rPr>
                          <m:t>𝒄</m:t>
                        </m:r>
                      </m:e>
                      <m:sub>
                        <m:r>
                          <a:rPr lang="en-US" altLang="zh-CN" b="1" i="1" dirty="0" err="1" smtClean="0">
                            <a:solidFill>
                              <a:schemeClr val="accent1"/>
                            </a:solidFill>
                            <a:latin typeface="Cambria Math" panose="02040503050406030204" pitchFamily="18" charset="0"/>
                            <a:ea typeface="微软雅黑" panose="020B0503020204020204" pitchFamily="34" charset="-122"/>
                          </a:rPr>
                          <m:t>𝑺</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𝑺</m:t>
                    </m:r>
                    <m:r>
                      <a:rPr lang="en-US" altLang="zh-CN" b="1" i="1" dirty="0" smtClean="0">
                        <a:solidFill>
                          <a:schemeClr val="accent1"/>
                        </a:solidFill>
                        <a:latin typeface="Cambria Math" panose="02040503050406030204" pitchFamily="18" charset="0"/>
                        <a:ea typeface="微软雅黑" panose="020B0503020204020204" pitchFamily="34" charset="-122"/>
                      </a:rPr>
                      <m:t>|]&gt;</m:t>
                    </m:r>
                  </m:oMath>
                </a14:m>
                <a:r>
                  <a:rPr lang="zh-CN" altLang="en-US" dirty="0" smtClean="0">
                    <a:latin typeface="Calibri" panose="020F0502020204030204" pitchFamily="34" charset="0"/>
                    <a:ea typeface="微软雅黑" panose="020B0503020204020204" pitchFamily="34" charset="-122"/>
                  </a:rPr>
                  <a:t>表示由一系列</a:t>
                </a:r>
                <a:r>
                  <a:rPr lang="en-US" altLang="zh-CN" dirty="0" smtClean="0">
                    <a:latin typeface="Calibri" panose="020F0502020204030204" pitchFamily="34" charset="0"/>
                    <a:ea typeface="微软雅黑" panose="020B0503020204020204" pitchFamily="34" charset="-122"/>
                  </a:rPr>
                  <a:t>POI</a:t>
                </a:r>
                <a:r>
                  <a:rPr lang="zh-CN" altLang="en-US" dirty="0" smtClean="0">
                    <a:latin typeface="Calibri" panose="020F0502020204030204" pitchFamily="34" charset="0"/>
                    <a:ea typeface="微软雅黑" panose="020B0503020204020204" pitchFamily="34" charset="-122"/>
                  </a:rPr>
                  <a:t>类型组成的序列</a:t>
                </a:r>
                <a:endParaRPr lang="en-US" altLang="zh-CN" dirty="0" smtClean="0">
                  <a:latin typeface="Calibri" panose="020F0502020204030204" pitchFamily="34" charset="0"/>
                  <a:ea typeface="微软雅黑" panose="020B0503020204020204" pitchFamily="34" charset="-122"/>
                </a:endParaRPr>
              </a:p>
            </p:txBody>
          </p:sp>
        </mc:Choice>
        <mc:Fallback xmlns="">
          <p:sp>
            <p:nvSpPr>
              <p:cNvPr id="21" name="矩形 20"/>
              <p:cNvSpPr>
                <a:spLocks noRot="1" noChangeAspect="1" noMove="1" noResize="1" noEditPoints="1" noAdjustHandles="1" noChangeArrowheads="1" noChangeShapeType="1" noTextEdit="1"/>
              </p:cNvSpPr>
              <p:nvPr/>
            </p:nvSpPr>
            <p:spPr>
              <a:xfrm>
                <a:off x="428281" y="1596536"/>
                <a:ext cx="7911488" cy="369332"/>
              </a:xfrm>
              <a:prstGeom prst="rect">
                <a:avLst/>
              </a:prstGeom>
              <a:blipFill>
                <a:blip r:embed="rId3"/>
                <a:stretch>
                  <a:fillRect t="-11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428282" y="3118826"/>
                <a:ext cx="5885148" cy="1200329"/>
              </a:xfrm>
              <a:prstGeom prst="rect">
                <a:avLst/>
              </a:prstGeom>
            </p:spPr>
            <p:txBody>
              <a:bodyPr wrap="square">
                <a:spAutoFit/>
              </a:bodyPr>
              <a:lstStyle/>
              <a:p>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	</m:t>
                    </m:r>
                    <m:r>
                      <a:rPr lang="en-US" altLang="zh-CN" b="1" i="1" dirty="0" smtClean="0">
                        <a:solidFill>
                          <a:schemeClr val="accent1"/>
                        </a:solidFill>
                        <a:latin typeface="Cambria Math" panose="02040503050406030204" pitchFamily="18" charset="0"/>
                        <a:ea typeface="微软雅黑" panose="020B0503020204020204" pitchFamily="34" charset="-122"/>
                      </a:rPr>
                      <m:t>𝑹</m:t>
                    </m:r>
                    <m:r>
                      <a:rPr lang="en-US" altLang="zh-CN" b="1" i="1" dirty="0" smtClean="0">
                        <a:solidFill>
                          <a:schemeClr val="accent1"/>
                        </a:solidFill>
                        <a:latin typeface="Cambria Math" panose="02040503050406030204" pitchFamily="18" charset="0"/>
                        <a:ea typeface="微软雅黑" panose="020B0503020204020204" pitchFamily="34" charset="-122"/>
                      </a:rPr>
                      <m:t>=&lt;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𝒑</m:t>
                        </m:r>
                      </m:e>
                      <m:sub>
                        <m:r>
                          <a:rPr lang="en-US" altLang="zh-CN" b="1" i="1" dirty="0" smtClean="0">
                            <a:solidFill>
                              <a:schemeClr val="accent1"/>
                            </a:solidFill>
                            <a:latin typeface="Cambria Math" panose="02040503050406030204" pitchFamily="18" charset="0"/>
                            <a:ea typeface="微软雅黑" panose="020B0503020204020204" pitchFamily="34" charset="-122"/>
                          </a:rPr>
                          <m:t>𝑹</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𝟏</m:t>
                    </m:r>
                    <m:r>
                      <a:rPr lang="en-US" altLang="zh-CN"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𝒑</m:t>
                        </m:r>
                      </m:e>
                      <m:sub>
                        <m:r>
                          <a:rPr lang="en-US" altLang="zh-CN" b="1" i="1" dirty="0" smtClean="0">
                            <a:solidFill>
                              <a:schemeClr val="accent1"/>
                            </a:solidFill>
                            <a:latin typeface="Cambria Math" panose="02040503050406030204" pitchFamily="18" charset="0"/>
                            <a:ea typeface="微软雅黑" panose="020B0503020204020204" pitchFamily="34" charset="-122"/>
                          </a:rPr>
                          <m:t>𝑹</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𝟐</m:t>
                    </m:r>
                    <m:r>
                      <a:rPr lang="en-US" altLang="zh-CN"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𝒑</m:t>
                        </m:r>
                      </m:e>
                      <m:sub>
                        <m:r>
                          <a:rPr lang="en-US" altLang="zh-CN" b="1" i="1" dirty="0" smtClean="0">
                            <a:solidFill>
                              <a:schemeClr val="accent1"/>
                            </a:solidFill>
                            <a:latin typeface="Cambria Math" panose="02040503050406030204" pitchFamily="18" charset="0"/>
                            <a:ea typeface="微软雅黑" panose="020B0503020204020204" pitchFamily="34" charset="-122"/>
                          </a:rPr>
                          <m:t>𝑹</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𝑹</m:t>
                    </m:r>
                    <m:r>
                      <a:rPr lang="en-US" altLang="zh-CN" b="1" i="1" dirty="0" smtClean="0">
                        <a:solidFill>
                          <a:schemeClr val="accent1"/>
                        </a:solidFill>
                        <a:latin typeface="Cambria Math" panose="02040503050406030204" pitchFamily="18" charset="0"/>
                        <a:ea typeface="微软雅黑" panose="020B0503020204020204" pitchFamily="34" charset="-122"/>
                      </a:rPr>
                      <m:t>|]&gt;</m:t>
                    </m:r>
                  </m:oMath>
                </a14:m>
                <a:r>
                  <a:rPr lang="zh-CN" altLang="en-US" dirty="0" smtClean="0">
                    <a:latin typeface="Calibri" panose="020F0502020204030204" pitchFamily="34" charset="0"/>
                    <a:ea typeface="微软雅黑" panose="020B0503020204020204" pitchFamily="34" charset="-122"/>
                  </a:rPr>
                  <a:t>表示由一系列</a:t>
                </a:r>
                <a:r>
                  <a:rPr lang="en-US" altLang="zh-CN" dirty="0" smtClean="0">
                    <a:latin typeface="Calibri" panose="020F0502020204030204" pitchFamily="34" charset="0"/>
                    <a:ea typeface="微软雅黑" panose="020B0503020204020204" pitchFamily="34" charset="-122"/>
                  </a:rPr>
                  <a:t>POI</a:t>
                </a:r>
                <a:r>
                  <a:rPr lang="zh-CN" altLang="en-US" dirty="0" smtClean="0">
                    <a:latin typeface="Calibri" panose="020F0502020204030204" pitchFamily="34" charset="0"/>
                    <a:ea typeface="微软雅黑" panose="020B0503020204020204" pitchFamily="34" charset="-122"/>
                  </a:rPr>
                  <a:t>节点组成的序列，路径大小</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𝑹</m:t>
                    </m:r>
                    <m:r>
                      <a:rPr lang="en-US" altLang="zh-CN" b="1" i="1" dirty="0" smtClean="0">
                        <a:solidFill>
                          <a:schemeClr val="accent1"/>
                        </a:solidFill>
                        <a:latin typeface="Cambria Math" panose="02040503050406030204" pitchFamily="18" charset="0"/>
                        <a:ea typeface="微软雅黑" panose="020B0503020204020204" pitchFamily="34" charset="-122"/>
                      </a:rPr>
                      <m:t>|</m:t>
                    </m:r>
                  </m:oMath>
                </a14:m>
                <a:r>
                  <a:rPr lang="zh-CN" altLang="en-US" dirty="0" smtClean="0">
                    <a:latin typeface="Calibri" panose="020F0502020204030204" pitchFamily="34" charset="0"/>
                    <a:ea typeface="微软雅黑" panose="020B0503020204020204" pitchFamily="34" charset="-122"/>
                  </a:rPr>
                  <a:t>就是路径中</a:t>
                </a:r>
                <a:r>
                  <a:rPr lang="en-US" altLang="zh-CN" dirty="0" smtClean="0">
                    <a:latin typeface="Calibri" panose="020F0502020204030204" pitchFamily="34" charset="0"/>
                    <a:ea typeface="微软雅黑" panose="020B0503020204020204" pitchFamily="34" charset="-122"/>
                  </a:rPr>
                  <a:t>POI</a:t>
                </a:r>
                <a:r>
                  <a:rPr lang="zh-CN" altLang="en-US" dirty="0" smtClean="0">
                    <a:latin typeface="Calibri" panose="020F0502020204030204" pitchFamily="34" charset="0"/>
                    <a:ea typeface="微软雅黑" panose="020B0503020204020204" pitchFamily="34" charset="-122"/>
                  </a:rPr>
                  <a:t>节点的数量，数量越多，说明满足用户的需求就越多，在后续算法中就是拓展优先级最高的</a:t>
                </a:r>
                <a:endParaRPr lang="en-US" altLang="zh-CN" dirty="0" smtClean="0">
                  <a:latin typeface="Calibri" panose="020F0502020204030204" pitchFamily="34" charset="0"/>
                  <a:ea typeface="微软雅黑" panose="020B0503020204020204" pitchFamily="34" charset="-122"/>
                </a:endParaRPr>
              </a:p>
            </p:txBody>
          </p:sp>
        </mc:Choice>
        <mc:Fallback xmlns="">
          <p:sp>
            <p:nvSpPr>
              <p:cNvPr id="22" name="矩形 21"/>
              <p:cNvSpPr>
                <a:spLocks noRot="1" noChangeAspect="1" noMove="1" noResize="1" noEditPoints="1" noAdjustHandles="1" noChangeArrowheads="1" noChangeShapeType="1" noTextEdit="1"/>
              </p:cNvSpPr>
              <p:nvPr/>
            </p:nvSpPr>
            <p:spPr>
              <a:xfrm>
                <a:off x="428282" y="3118826"/>
                <a:ext cx="5885148" cy="1200329"/>
              </a:xfrm>
              <a:prstGeom prst="rect">
                <a:avLst/>
              </a:prstGeom>
              <a:blipFill>
                <a:blip r:embed="rId4"/>
                <a:stretch>
                  <a:fillRect l="-828" t="-3553" r="-414" b="-6599"/>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4719A945-5DA8-4842-824C-43EDA64AA903}"/>
              </a:ext>
            </a:extLst>
          </p:cNvPr>
          <p:cNvSpPr txBox="1"/>
          <p:nvPr/>
        </p:nvSpPr>
        <p:spPr>
          <a:xfrm>
            <a:off x="428281" y="4421230"/>
            <a:ext cx="8287438" cy="461665"/>
          </a:xfrm>
          <a:prstGeom prst="rect">
            <a:avLst/>
          </a:prstGeom>
          <a:noFill/>
        </p:spPr>
        <p:txBody>
          <a:bodyPr wrap="square" rtlCol="0">
            <a:spAutoFit/>
          </a:bodyPr>
          <a:lstStyle/>
          <a:p>
            <a:r>
              <a:rPr lang="zh-CN" altLang="en-US" sz="2400" b="1" dirty="0" smtClean="0">
                <a:latin typeface="Calibri" panose="020F0502020204030204" pitchFamily="34" charset="0"/>
                <a:ea typeface="微软雅黑" panose="020B0503020204020204" pitchFamily="34" charset="-122"/>
              </a:rPr>
              <a:t>拓展路径</a:t>
            </a:r>
            <a:endParaRPr lang="en-US" altLang="zh-CN" sz="2400" b="1" dirty="0">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28" name="矩形 27"/>
              <p:cNvSpPr/>
              <p:nvPr/>
            </p:nvSpPr>
            <p:spPr>
              <a:xfrm>
                <a:off x="428281" y="5059156"/>
                <a:ext cx="7911488" cy="369332"/>
              </a:xfrm>
              <a:prstGeom prst="rect">
                <a:avLst/>
              </a:prstGeom>
            </p:spPr>
            <p:txBody>
              <a:bodyPr wrap="square">
                <a:spAutoFit/>
              </a:bodyPr>
              <a:lstStyle/>
              <a:p>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	</m:t>
                    </m:r>
                    <m:sSup>
                      <m:sSupPr>
                        <m:ctrlPr>
                          <a:rPr lang="en-US" altLang="zh-CN" b="1" i="1" dirty="0" smtClean="0">
                            <a:solidFill>
                              <a:schemeClr val="accent1"/>
                            </a:solidFill>
                            <a:latin typeface="Cambria Math" panose="02040503050406030204" pitchFamily="18" charset="0"/>
                            <a:ea typeface="微软雅黑" panose="020B0503020204020204" pitchFamily="34" charset="-122"/>
                          </a:rPr>
                        </m:ctrlPr>
                      </m:sSupPr>
                      <m:e>
                        <m:r>
                          <a:rPr lang="en-US" altLang="zh-CN" b="1" i="1" dirty="0" smtClean="0">
                            <a:solidFill>
                              <a:schemeClr val="accent1"/>
                            </a:solidFill>
                            <a:latin typeface="Cambria Math" panose="02040503050406030204" pitchFamily="18" charset="0"/>
                            <a:ea typeface="微软雅黑" panose="020B0503020204020204" pitchFamily="34" charset="-122"/>
                          </a:rPr>
                          <m:t>𝑹</m:t>
                        </m:r>
                      </m:e>
                      <m:sup>
                        <m:r>
                          <a:rPr lang="en-US" altLang="zh-CN" b="1" i="1" dirty="0" smtClean="0">
                            <a:solidFill>
                              <a:schemeClr val="accent1"/>
                            </a:solidFill>
                            <a:latin typeface="Cambria Math" panose="02040503050406030204" pitchFamily="18" charset="0"/>
                            <a:ea typeface="微软雅黑" panose="020B0503020204020204" pitchFamily="34" charset="-122"/>
                          </a:rPr>
                          <m:t>′</m:t>
                        </m:r>
                      </m:sup>
                    </m:sSup>
                    <m:r>
                      <a:rPr lang="en-US" altLang="zh-CN" b="1" i="1" dirty="0">
                        <a:solidFill>
                          <a:schemeClr val="accent1"/>
                        </a:solidFill>
                        <a:latin typeface="Cambria Math" panose="02040503050406030204" pitchFamily="18" charset="0"/>
                        <a:ea typeface="微软雅黑" panose="020B0503020204020204" pitchFamily="34" charset="-122"/>
                      </a:rPr>
                      <m:t>=</m:t>
                    </m:r>
                    <m:r>
                      <a:rPr lang="en-US" altLang="zh-CN" b="1" i="1" dirty="0">
                        <a:solidFill>
                          <a:schemeClr val="accent1"/>
                        </a:solidFill>
                        <a:latin typeface="Cambria Math" panose="02040503050406030204" pitchFamily="18" charset="0"/>
                        <a:ea typeface="微软雅黑" panose="020B0503020204020204" pitchFamily="34" charset="-122"/>
                      </a:rPr>
                      <m:t>𝑹</m:t>
                    </m:r>
                    <m:r>
                      <a:rPr lang="en-US" altLang="zh-CN" b="1" i="1" dirty="0">
                        <a:solidFill>
                          <a:schemeClr val="accent1"/>
                        </a:solidFill>
                        <a:latin typeface="Cambria Math" panose="02040503050406030204" pitchFamily="18" charset="0"/>
                        <a:ea typeface="微软雅黑" panose="020B0503020204020204" pitchFamily="34" charset="-122"/>
                      </a:rPr>
                      <m:t>⊕</m:t>
                    </m:r>
                    <m:r>
                      <a:rPr lang="en-US" altLang="zh-CN" b="1" i="1" dirty="0">
                        <a:solidFill>
                          <a:schemeClr val="accent1"/>
                        </a:solidFill>
                        <a:latin typeface="Cambria Math" panose="02040503050406030204" pitchFamily="18" charset="0"/>
                        <a:ea typeface="微软雅黑" panose="020B0503020204020204" pitchFamily="34" charset="-122"/>
                      </a:rPr>
                      <m:t>𝒑</m:t>
                    </m:r>
                  </m:oMath>
                </a14:m>
                <a:r>
                  <a:rPr lang="zh-CN" altLang="en-US" dirty="0" smtClean="0">
                    <a:latin typeface="Calibri" panose="020F0502020204030204" pitchFamily="34" charset="0"/>
                    <a:ea typeface="微软雅黑" panose="020B0503020204020204" pitchFamily="34" charset="-122"/>
                  </a:rPr>
                  <a:t>表示</a:t>
                </a:r>
                <a:r>
                  <a:rPr lang="zh-CN" altLang="en-US" dirty="0">
                    <a:latin typeface="Calibri" panose="020F0502020204030204" pitchFamily="34" charset="0"/>
                    <a:ea typeface="微软雅黑" panose="020B0503020204020204" pitchFamily="34" charset="-122"/>
                  </a:rPr>
                  <a:t>路</a:t>
                </a:r>
                <a:r>
                  <a:rPr lang="zh-CN" altLang="en-US" dirty="0" smtClean="0">
                    <a:latin typeface="Calibri" panose="020F0502020204030204" pitchFamily="34" charset="0"/>
                    <a:ea typeface="微软雅黑" panose="020B0503020204020204" pitchFamily="34" charset="-122"/>
                  </a:rPr>
                  <a:t>径</a:t>
                </a:r>
                <a14:m>
                  <m:oMath xmlns:m="http://schemas.openxmlformats.org/officeDocument/2006/math">
                    <m:r>
                      <a:rPr lang="en-US" altLang="zh-CN" b="1" i="1" dirty="0" smtClean="0">
                        <a:solidFill>
                          <a:srgbClr val="4472C4"/>
                        </a:solidFill>
                        <a:latin typeface="Cambria Math" panose="02040503050406030204" pitchFamily="18" charset="0"/>
                        <a:ea typeface="微软雅黑" panose="020B0503020204020204" pitchFamily="34" charset="-122"/>
                      </a:rPr>
                      <m:t>𝑹</m:t>
                    </m:r>
                  </m:oMath>
                </a14:m>
                <a:r>
                  <a:rPr lang="zh-CN" altLang="en-US" dirty="0" smtClean="0">
                    <a:latin typeface="Calibri" panose="020F0502020204030204" pitchFamily="34" charset="0"/>
                    <a:ea typeface="微软雅黑" panose="020B0503020204020204" pitchFamily="34" charset="-122"/>
                  </a:rPr>
                  <a:t>的一条拓展路径，即路径</a:t>
                </a:r>
                <a14:m>
                  <m:oMath xmlns:m="http://schemas.openxmlformats.org/officeDocument/2006/math">
                    <m:r>
                      <a:rPr lang="en-US" altLang="zh-CN" b="1" i="1" dirty="0" smtClean="0">
                        <a:solidFill>
                          <a:srgbClr val="4472C4"/>
                        </a:solidFill>
                        <a:latin typeface="Cambria Math" panose="02040503050406030204" pitchFamily="18" charset="0"/>
                        <a:ea typeface="微软雅黑" panose="020B0503020204020204" pitchFamily="34" charset="-122"/>
                      </a:rPr>
                      <m:t>𝑹</m:t>
                    </m:r>
                  </m:oMath>
                </a14:m>
                <a:r>
                  <a:rPr lang="zh-CN" altLang="en-US" dirty="0" smtClean="0">
                    <a:latin typeface="Calibri" panose="020F0502020204030204" pitchFamily="34" charset="0"/>
                    <a:ea typeface="微软雅黑" panose="020B0503020204020204" pitchFamily="34" charset="-122"/>
                  </a:rPr>
                  <a:t>往后拓展一个</a:t>
                </a:r>
                <a:r>
                  <a:rPr lang="en-US" altLang="zh-CN" dirty="0" smtClean="0">
                    <a:latin typeface="Calibri" panose="020F0502020204030204" pitchFamily="34" charset="0"/>
                    <a:ea typeface="微软雅黑" panose="020B0503020204020204" pitchFamily="34" charset="-122"/>
                  </a:rPr>
                  <a:t>POI</a:t>
                </a:r>
                <a:r>
                  <a:rPr lang="zh-CN" altLang="en-US" dirty="0" smtClean="0">
                    <a:latin typeface="Calibri" panose="020F0502020204030204" pitchFamily="34" charset="0"/>
                    <a:ea typeface="微软雅黑" panose="020B0503020204020204" pitchFamily="34" charset="-122"/>
                  </a:rPr>
                  <a:t>节点</a:t>
                </a:r>
                <a14:m>
                  <m:oMath xmlns:m="http://schemas.openxmlformats.org/officeDocument/2006/math">
                    <m:r>
                      <a:rPr lang="en-US" altLang="zh-CN" b="1" i="1" dirty="0" smtClean="0">
                        <a:solidFill>
                          <a:srgbClr val="4472C4"/>
                        </a:solidFill>
                        <a:latin typeface="Cambria Math" panose="02040503050406030204" pitchFamily="18" charset="0"/>
                        <a:ea typeface="微软雅黑" panose="020B0503020204020204" pitchFamily="34" charset="-122"/>
                      </a:rPr>
                      <m:t>𝒑</m:t>
                    </m:r>
                  </m:oMath>
                </a14:m>
                <a:endParaRPr lang="en-US" altLang="zh-CN" b="1" dirty="0" smtClean="0">
                  <a:latin typeface="Calibri" panose="020F0502020204030204" pitchFamily="34" charset="0"/>
                  <a:ea typeface="微软雅黑" panose="020B0503020204020204" pitchFamily="34"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428281" y="5059156"/>
                <a:ext cx="7911488" cy="369332"/>
              </a:xfrm>
              <a:prstGeom prst="rect">
                <a:avLst/>
              </a:prstGeom>
              <a:blipFill>
                <a:blip r:embed="rId5"/>
                <a:stretch>
                  <a:fillRect t="-11475" b="-24590"/>
                </a:stretch>
              </a:blipFill>
            </p:spPr>
            <p:txBody>
              <a:bodyPr/>
              <a:lstStyle/>
              <a:p>
                <a:r>
                  <a:rPr lang="zh-CN" altLang="en-US">
                    <a:noFill/>
                  </a:rPr>
                  <a:t> </a:t>
                </a:r>
              </a:p>
            </p:txBody>
          </p:sp>
        </mc:Fallback>
      </mc:AlternateContent>
      <p:sp>
        <p:nvSpPr>
          <p:cNvPr id="3" name="矩形 2"/>
          <p:cNvSpPr/>
          <p:nvPr/>
        </p:nvSpPr>
        <p:spPr>
          <a:xfrm>
            <a:off x="1309939" y="2064244"/>
            <a:ext cx="6524122" cy="369332"/>
          </a:xfrm>
          <a:prstGeom prst="rect">
            <a:avLst/>
          </a:prstGeom>
        </p:spPr>
        <p:txBody>
          <a:bodyPr wrap="square">
            <a:spAutoFit/>
          </a:bodyPr>
          <a:lstStyle/>
          <a:p>
            <a:r>
              <a:rPr lang="en-US" altLang="zh-CN" dirty="0">
                <a:solidFill>
                  <a:schemeClr val="accent1"/>
                </a:solidFill>
                <a:latin typeface="+mn-ea"/>
              </a:rPr>
              <a:t>Asian Restaurant</a:t>
            </a:r>
            <a:r>
              <a:rPr lang="zh-CN" altLang="en-US" dirty="0">
                <a:solidFill>
                  <a:schemeClr val="accent1"/>
                </a:solidFill>
                <a:latin typeface="+mn-ea"/>
              </a:rPr>
              <a:t>→</a:t>
            </a:r>
            <a:r>
              <a:rPr lang="en-US" altLang="zh-CN" dirty="0">
                <a:solidFill>
                  <a:schemeClr val="accent1"/>
                </a:solidFill>
                <a:latin typeface="+mn-ea"/>
              </a:rPr>
              <a:t>Arts &amp; Entertainment</a:t>
            </a:r>
            <a:r>
              <a:rPr lang="zh-CN" altLang="en-US" dirty="0">
                <a:solidFill>
                  <a:schemeClr val="accent1"/>
                </a:solidFill>
                <a:latin typeface="+mn-ea"/>
              </a:rPr>
              <a:t>→</a:t>
            </a:r>
            <a:r>
              <a:rPr lang="en-US" altLang="zh-CN" dirty="0">
                <a:solidFill>
                  <a:schemeClr val="accent1"/>
                </a:solidFill>
                <a:latin typeface="+mn-ea"/>
              </a:rPr>
              <a:t>Gift Shop</a:t>
            </a:r>
            <a:endParaRPr lang="zh-CN" altLang="en-US" dirty="0">
              <a:solidFill>
                <a:schemeClr val="accent1"/>
              </a:solidFill>
              <a:latin typeface="+mn-ea"/>
            </a:endParaRPr>
          </a:p>
        </p:txBody>
      </p:sp>
      <mc:AlternateContent xmlns:mc="http://schemas.openxmlformats.org/markup-compatibility/2006" xmlns:a14="http://schemas.microsoft.com/office/drawing/2010/main">
        <mc:Choice Requires="a14">
          <p:sp>
            <p:nvSpPr>
              <p:cNvPr id="11" name="矩形 10"/>
              <p:cNvSpPr/>
              <p:nvPr/>
            </p:nvSpPr>
            <p:spPr>
              <a:xfrm>
                <a:off x="3723784" y="3900074"/>
                <a:ext cx="267423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𝑝</m:t>
                          </m:r>
                        </m:e>
                        <m:sub>
                          <m:r>
                            <a:rPr lang="en-US" altLang="zh-CN" i="1" dirty="0" smtClean="0">
                              <a:solidFill>
                                <a:schemeClr val="accent1"/>
                              </a:solidFill>
                              <a:latin typeface="Cambria Math" panose="02040503050406030204" pitchFamily="18" charset="0"/>
                            </a:rPr>
                            <m:t>10</m:t>
                          </m:r>
                        </m:sub>
                      </m:sSub>
                      <m:r>
                        <a:rPr lang="zh-CN" altLang="en-US" i="1" dirty="0" smtClean="0">
                          <a:solidFill>
                            <a:schemeClr val="accent1"/>
                          </a:solidFill>
                          <a:latin typeface="Cambria Math" panose="02040503050406030204" pitchFamily="18" charset="0"/>
                        </a:rPr>
                        <m:t>→</m:t>
                      </m:r>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𝑝</m:t>
                          </m:r>
                        </m:e>
                        <m:sub>
                          <m:r>
                            <a:rPr lang="en-US" altLang="zh-CN" i="1" dirty="0" smtClean="0">
                              <a:solidFill>
                                <a:schemeClr val="accent1"/>
                              </a:solidFill>
                              <a:latin typeface="Cambria Math" panose="02040503050406030204" pitchFamily="18" charset="0"/>
                            </a:rPr>
                            <m:t>12</m:t>
                          </m:r>
                        </m:sub>
                      </m:sSub>
                      <m:r>
                        <a:rPr lang="zh-CN" altLang="en-US" i="1" dirty="0" smtClean="0">
                          <a:solidFill>
                            <a:schemeClr val="accent1"/>
                          </a:solidFill>
                          <a:latin typeface="Cambria Math" panose="02040503050406030204" pitchFamily="18" charset="0"/>
                        </a:rPr>
                        <m:t>→</m:t>
                      </m:r>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𝑝</m:t>
                          </m:r>
                        </m:e>
                        <m:sub>
                          <m:r>
                            <a:rPr lang="en-US" altLang="zh-CN" i="1" dirty="0" smtClean="0">
                              <a:solidFill>
                                <a:schemeClr val="accent1"/>
                              </a:solidFill>
                              <a:latin typeface="Cambria Math" panose="02040503050406030204" pitchFamily="18" charset="0"/>
                            </a:rPr>
                            <m:t>13</m:t>
                          </m:r>
                        </m:sub>
                      </m:sSub>
                    </m:oMath>
                  </m:oMathPara>
                </a14:m>
                <a:endParaRPr lang="zh-CN" altLang="en-US" dirty="0">
                  <a:solidFill>
                    <a:schemeClr val="accent1"/>
                  </a:solidFill>
                  <a:latin typeface="+mn-ea"/>
                </a:endParaRPr>
              </a:p>
            </p:txBody>
          </p:sp>
        </mc:Choice>
        <mc:Fallback xmlns="">
          <p:sp>
            <p:nvSpPr>
              <p:cNvPr id="11" name="矩形 10"/>
              <p:cNvSpPr>
                <a:spLocks noRot="1" noChangeAspect="1" noMove="1" noResize="1" noEditPoints="1" noAdjustHandles="1" noChangeArrowheads="1" noChangeShapeType="1" noTextEdit="1"/>
              </p:cNvSpPr>
              <p:nvPr/>
            </p:nvSpPr>
            <p:spPr>
              <a:xfrm>
                <a:off x="3723784" y="3900074"/>
                <a:ext cx="2674232" cy="369332"/>
              </a:xfrm>
              <a:prstGeom prst="rect">
                <a:avLst/>
              </a:prstGeom>
              <a:blipFill>
                <a:blip r:embed="rId13"/>
                <a:stretch>
                  <a:fillRect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309939" y="5591601"/>
                <a:ext cx="65241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&lt;</m:t>
                      </m:r>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𝑝</m:t>
                          </m:r>
                        </m:e>
                        <m:sub>
                          <m:r>
                            <a:rPr lang="en-US" altLang="zh-CN" i="1" dirty="0" smtClean="0">
                              <a:solidFill>
                                <a:schemeClr val="accent1"/>
                              </a:solidFill>
                              <a:latin typeface="Cambria Math" panose="02040503050406030204" pitchFamily="18" charset="0"/>
                            </a:rPr>
                            <m:t>10</m:t>
                          </m:r>
                        </m:sub>
                      </m:sSub>
                      <m:r>
                        <a:rPr lang="zh-CN" altLang="en-US" i="1" dirty="0" smtClean="0">
                          <a:solidFill>
                            <a:schemeClr val="accent1"/>
                          </a:solidFill>
                          <a:latin typeface="Cambria Math" panose="02040503050406030204" pitchFamily="18" charset="0"/>
                        </a:rPr>
                        <m:t>→</m:t>
                      </m:r>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𝑝</m:t>
                          </m:r>
                        </m:e>
                        <m:sub>
                          <m:r>
                            <a:rPr lang="en-US" altLang="zh-CN" i="1" dirty="0" smtClean="0">
                              <a:solidFill>
                                <a:schemeClr val="accent1"/>
                              </a:solidFill>
                              <a:latin typeface="Cambria Math" panose="02040503050406030204" pitchFamily="18" charset="0"/>
                            </a:rPr>
                            <m:t>12</m:t>
                          </m:r>
                        </m:sub>
                      </m:sSub>
                      <m:r>
                        <a:rPr lang="en-US" altLang="zh-CN" b="1" i="1" dirty="0" smtClean="0">
                          <a:solidFill>
                            <a:schemeClr val="accent1"/>
                          </a:solidFill>
                          <a:latin typeface="Cambria Math" panose="02040503050406030204" pitchFamily="18" charset="0"/>
                        </a:rPr>
                        <m:t>&gt;</m:t>
                      </m:r>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i="1" dirty="0" smtClean="0">
                              <a:solidFill>
                                <a:schemeClr val="accent1"/>
                              </a:solidFill>
                              <a:latin typeface="Cambria Math" panose="02040503050406030204" pitchFamily="18" charset="0"/>
                            </a:rPr>
                          </m:ctrlPr>
                        </m:sSubPr>
                        <m:e>
                          <m:r>
                            <a:rPr lang="en-US" altLang="zh-CN" i="1" dirty="0" smtClean="0">
                              <a:solidFill>
                                <a:schemeClr val="accent1"/>
                              </a:solidFill>
                              <a:latin typeface="Cambria Math" panose="02040503050406030204" pitchFamily="18" charset="0"/>
                            </a:rPr>
                            <m:t>𝑝</m:t>
                          </m:r>
                        </m:e>
                        <m:sub>
                          <m:r>
                            <a:rPr lang="en-US" altLang="zh-CN" i="1" dirty="0" smtClean="0">
                              <a:solidFill>
                                <a:schemeClr val="accent1"/>
                              </a:solidFill>
                              <a:latin typeface="Cambria Math" panose="02040503050406030204" pitchFamily="18" charset="0"/>
                            </a:rPr>
                            <m:t>13</m:t>
                          </m:r>
                        </m:sub>
                      </m:sSub>
                      <m:r>
                        <a:rPr lang="en-US" altLang="zh-CN" b="1" i="1" dirty="0">
                          <a:solidFill>
                            <a:schemeClr val="accent1"/>
                          </a:solidFill>
                          <a:latin typeface="Cambria Math" panose="02040503050406030204" pitchFamily="18" charset="0"/>
                        </a:rPr>
                        <m:t>⇒</m:t>
                      </m:r>
                      <m:r>
                        <a:rPr lang="en-US" altLang="zh-CN" b="0" i="1" dirty="0" smtClean="0">
                          <a:solidFill>
                            <a:schemeClr val="accent1"/>
                          </a:solidFill>
                          <a:latin typeface="Cambria Math" panose="02040503050406030204" pitchFamily="18" charset="0"/>
                        </a:rPr>
                        <m:t>&lt;</m:t>
                      </m:r>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𝑝</m:t>
                          </m:r>
                        </m:e>
                        <m:sub>
                          <m:r>
                            <a:rPr lang="en-US" altLang="zh-CN" i="1" dirty="0">
                              <a:solidFill>
                                <a:schemeClr val="accent1"/>
                              </a:solidFill>
                              <a:latin typeface="Cambria Math" panose="02040503050406030204" pitchFamily="18" charset="0"/>
                            </a:rPr>
                            <m:t>10</m:t>
                          </m:r>
                        </m:sub>
                      </m:sSub>
                      <m:r>
                        <a:rPr lang="zh-CN" altLang="en-US"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𝑝</m:t>
                          </m:r>
                        </m:e>
                        <m:sub>
                          <m:r>
                            <a:rPr lang="en-US" altLang="zh-CN" i="1" dirty="0">
                              <a:solidFill>
                                <a:schemeClr val="accent1"/>
                              </a:solidFill>
                              <a:latin typeface="Cambria Math" panose="02040503050406030204" pitchFamily="18" charset="0"/>
                            </a:rPr>
                            <m:t>12</m:t>
                          </m:r>
                        </m:sub>
                      </m:sSub>
                      <m:r>
                        <a:rPr lang="zh-CN" altLang="en-US"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𝑝</m:t>
                          </m:r>
                        </m:e>
                        <m:sub>
                          <m:r>
                            <a:rPr lang="en-US" altLang="zh-CN" i="1" dirty="0">
                              <a:solidFill>
                                <a:schemeClr val="accent1"/>
                              </a:solidFill>
                              <a:latin typeface="Cambria Math" panose="02040503050406030204" pitchFamily="18" charset="0"/>
                            </a:rPr>
                            <m:t>13</m:t>
                          </m:r>
                        </m:sub>
                      </m:sSub>
                      <m:r>
                        <a:rPr lang="en-US" altLang="zh-CN" b="0" i="1" dirty="0" smtClean="0">
                          <a:solidFill>
                            <a:schemeClr val="accent1"/>
                          </a:solidFill>
                          <a:latin typeface="Cambria Math" panose="02040503050406030204" pitchFamily="18" charset="0"/>
                        </a:rPr>
                        <m:t>&gt;</m:t>
                      </m:r>
                    </m:oMath>
                  </m:oMathPara>
                </a14:m>
                <a:endParaRPr lang="zh-CN" altLang="en-US" dirty="0">
                  <a:solidFill>
                    <a:schemeClr val="accent1"/>
                  </a:solidFill>
                  <a:latin typeface="+mn-ea"/>
                </a:endParaRPr>
              </a:p>
            </p:txBody>
          </p:sp>
        </mc:Choice>
        <mc:Fallback xmlns="">
          <p:sp>
            <p:nvSpPr>
              <p:cNvPr id="12" name="矩形 11"/>
              <p:cNvSpPr>
                <a:spLocks noRot="1" noChangeAspect="1" noMove="1" noResize="1" noEditPoints="1" noAdjustHandles="1" noChangeArrowheads="1" noChangeShapeType="1" noTextEdit="1"/>
              </p:cNvSpPr>
              <p:nvPr/>
            </p:nvSpPr>
            <p:spPr>
              <a:xfrm>
                <a:off x="1309939" y="5591601"/>
                <a:ext cx="6524122" cy="369332"/>
              </a:xfrm>
              <a:prstGeom prst="rect">
                <a:avLst/>
              </a:prstGeom>
              <a:blipFill>
                <a:blip r:embed="rId14"/>
                <a:stretch>
                  <a:fillRect b="-8197"/>
                </a:stretch>
              </a:blipFill>
            </p:spPr>
            <p:txBody>
              <a:bodyPr/>
              <a:lstStyle/>
              <a:p>
                <a:r>
                  <a:rPr lang="zh-CN" altLang="en-US">
                    <a:noFill/>
                  </a:rPr>
                  <a:t> </a:t>
                </a:r>
              </a:p>
            </p:txBody>
          </p:sp>
        </mc:Fallback>
      </mc:AlternateContent>
      <p:pic>
        <p:nvPicPr>
          <p:cNvPr id="4" name="图片 3"/>
          <p:cNvPicPr>
            <a:picLocks noChangeAspect="1"/>
          </p:cNvPicPr>
          <p:nvPr/>
        </p:nvPicPr>
        <p:blipFill>
          <a:blip r:embed="rId15"/>
          <a:stretch>
            <a:fillRect/>
          </a:stretch>
        </p:blipFill>
        <p:spPr>
          <a:xfrm>
            <a:off x="6482602" y="3116762"/>
            <a:ext cx="1351459" cy="1276379"/>
          </a:xfrm>
          <a:prstGeom prst="rect">
            <a:avLst/>
          </a:prstGeom>
        </p:spPr>
      </p:pic>
      <p:sp>
        <p:nvSpPr>
          <p:cNvPr id="14" name="椭圆 13"/>
          <p:cNvSpPr/>
          <p:nvPr/>
        </p:nvSpPr>
        <p:spPr>
          <a:xfrm>
            <a:off x="6721507" y="3550154"/>
            <a:ext cx="288000" cy="288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494797" y="3521932"/>
            <a:ext cx="288000" cy="288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477862" y="3900112"/>
            <a:ext cx="288000" cy="2880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5836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8" name="文本框 7">
            <a:extLst>
              <a:ext uri="{FF2B5EF4-FFF2-40B4-BE49-F238E27FC236}">
                <a16:creationId xmlns:a16="http://schemas.microsoft.com/office/drawing/2014/main" id="{4719A945-5DA8-4842-824C-43EDA64AA903}"/>
              </a:ext>
            </a:extLst>
          </p:cNvPr>
          <p:cNvSpPr txBox="1"/>
          <p:nvPr/>
        </p:nvSpPr>
        <p:spPr>
          <a:xfrm>
            <a:off x="428400" y="1002536"/>
            <a:ext cx="8287438" cy="461665"/>
          </a:xfrm>
          <a:prstGeom prst="rect">
            <a:avLst/>
          </a:prstGeom>
          <a:noFill/>
        </p:spPr>
        <p:txBody>
          <a:bodyPr wrap="square" rtlCol="0">
            <a:spAutoFit/>
          </a:bodyPr>
          <a:lstStyle/>
          <a:p>
            <a:r>
              <a:rPr lang="zh-CN" altLang="en-US" sz="2400" b="1" dirty="0" smtClean="0">
                <a:latin typeface="Calibri" panose="020F0502020204030204" pitchFamily="34" charset="0"/>
                <a:ea typeface="微软雅黑" panose="020B0503020204020204" pitchFamily="34" charset="-122"/>
              </a:rPr>
              <a:t>可行路径</a:t>
            </a:r>
            <a:endParaRPr lang="en-US" altLang="zh-CN" sz="2400" b="1" dirty="0">
              <a:latin typeface="Calibri" panose="020F05020202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定义</a:t>
            </a:r>
          </a:p>
        </p:txBody>
      </p:sp>
      <mc:AlternateContent xmlns:mc="http://schemas.openxmlformats.org/markup-compatibility/2006" xmlns:a14="http://schemas.microsoft.com/office/drawing/2010/main">
        <mc:Choice Requires="a14">
          <p:sp>
            <p:nvSpPr>
              <p:cNvPr id="21" name="矩形 20"/>
              <p:cNvSpPr/>
              <p:nvPr/>
            </p:nvSpPr>
            <p:spPr>
              <a:xfrm>
                <a:off x="428281" y="1530584"/>
                <a:ext cx="8150454" cy="1756956"/>
              </a:xfrm>
              <a:prstGeom prst="rect">
                <a:avLst/>
              </a:prstGeom>
            </p:spPr>
            <p:txBody>
              <a:bodyPr wrap="square">
                <a:spAutoFit/>
              </a:bodyPr>
              <a:lstStyle/>
              <a:p>
                <a:r>
                  <a:rPr lang="zh-CN" altLang="en-US" dirty="0" smtClean="0">
                    <a:solidFill>
                      <a:schemeClr val="tx1"/>
                    </a:solidFill>
                    <a:ea typeface="微软雅黑" panose="020B0503020204020204" pitchFamily="34" charset="-122"/>
                  </a:rPr>
                  <a:t>给定</a:t>
                </a:r>
                <a14:m>
                  <m:oMath xmlns:m="http://schemas.openxmlformats.org/officeDocument/2006/math">
                    <m:r>
                      <a:rPr lang="zh-CN" altLang="en-US" b="0" i="0">
                        <a:solidFill>
                          <a:schemeClr val="tx1"/>
                        </a:solidFill>
                        <a:latin typeface="Cambria Math" panose="02040503050406030204" pitchFamily="18" charset="0"/>
                        <a:ea typeface="微软雅黑" panose="020B0503020204020204" pitchFamily="34" charset="-122"/>
                      </a:rPr>
                      <m:t>用户</m:t>
                    </m:r>
                    <m:r>
                      <a:rPr lang="zh-CN" altLang="en-US" b="0" i="0" smtClean="0">
                        <a:solidFill>
                          <a:schemeClr val="tx1"/>
                        </a:solidFill>
                        <a:latin typeface="Cambria Math" panose="02040503050406030204" pitchFamily="18" charset="0"/>
                        <a:ea typeface="微软雅黑" panose="020B0503020204020204" pitchFamily="34" charset="-122"/>
                      </a:rPr>
                      <m:t>需求</m:t>
                    </m:r>
                    <m:r>
                      <a:rPr lang="zh-CN" altLang="en-US" i="1">
                        <a:latin typeface="Cambria Math" panose="02040503050406030204" pitchFamily="18" charset="0"/>
                        <a:ea typeface="微软雅黑" panose="020B0503020204020204" pitchFamily="34" charset="-122"/>
                      </a:rPr>
                      <m:t>序列</m:t>
                    </m:r>
                    <m:r>
                      <a:rPr lang="en-US" altLang="zh-CN" b="1" i="1" dirty="0" smtClean="0">
                        <a:solidFill>
                          <a:schemeClr val="accent1"/>
                        </a:solidFill>
                        <a:latin typeface="Cambria Math" panose="02040503050406030204" pitchFamily="18" charset="0"/>
                        <a:ea typeface="微软雅黑" panose="020B0503020204020204" pitchFamily="34" charset="-122"/>
                      </a:rPr>
                      <m:t>𝑺</m:t>
                    </m:r>
                    <m:r>
                      <a:rPr lang="en-US" altLang="zh-CN" b="1" i="1" dirty="0" smtClean="0">
                        <a:solidFill>
                          <a:schemeClr val="accent1"/>
                        </a:solidFill>
                        <a:latin typeface="Cambria Math" panose="02040503050406030204" pitchFamily="18" charset="0"/>
                        <a:ea typeface="微软雅黑" panose="020B0503020204020204" pitchFamily="34" charset="-122"/>
                      </a:rPr>
                      <m:t>=&lt;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err="1" smtClean="0">
                            <a:solidFill>
                              <a:schemeClr val="accent1"/>
                            </a:solidFill>
                            <a:latin typeface="Cambria Math" panose="02040503050406030204" pitchFamily="18" charset="0"/>
                            <a:ea typeface="微软雅黑" panose="020B0503020204020204" pitchFamily="34" charset="-122"/>
                          </a:rPr>
                          <m:t>𝒄</m:t>
                        </m:r>
                      </m:e>
                      <m:sub>
                        <m:r>
                          <a:rPr lang="en-US" altLang="zh-CN" b="1" i="1" dirty="0" err="1" smtClean="0">
                            <a:solidFill>
                              <a:schemeClr val="accent1"/>
                            </a:solidFill>
                            <a:latin typeface="Cambria Math" panose="02040503050406030204" pitchFamily="18" charset="0"/>
                            <a:ea typeface="微软雅黑" panose="020B0503020204020204" pitchFamily="34" charset="-122"/>
                          </a:rPr>
                          <m:t>𝑺</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𝟏</m:t>
                    </m:r>
                    <m:r>
                      <a:rPr lang="en-US" altLang="zh-CN"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err="1" smtClean="0">
                            <a:solidFill>
                              <a:schemeClr val="accent1"/>
                            </a:solidFill>
                            <a:latin typeface="Cambria Math" panose="02040503050406030204" pitchFamily="18" charset="0"/>
                            <a:ea typeface="微软雅黑" panose="020B0503020204020204" pitchFamily="34" charset="-122"/>
                          </a:rPr>
                          <m:t>𝒄</m:t>
                        </m:r>
                      </m:e>
                      <m:sub>
                        <m:r>
                          <a:rPr lang="en-US" altLang="zh-CN" b="1" i="1" dirty="0" err="1" smtClean="0">
                            <a:solidFill>
                              <a:schemeClr val="accent1"/>
                            </a:solidFill>
                            <a:latin typeface="Cambria Math" panose="02040503050406030204" pitchFamily="18" charset="0"/>
                            <a:ea typeface="微软雅黑" panose="020B0503020204020204" pitchFamily="34" charset="-122"/>
                          </a:rPr>
                          <m:t>𝑺</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𝟐</m:t>
                    </m:r>
                    <m:r>
                      <a:rPr lang="en-US" altLang="zh-CN"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err="1" smtClean="0">
                            <a:solidFill>
                              <a:schemeClr val="accent1"/>
                            </a:solidFill>
                            <a:latin typeface="Cambria Math" panose="02040503050406030204" pitchFamily="18" charset="0"/>
                            <a:ea typeface="微软雅黑" panose="020B0503020204020204" pitchFamily="34" charset="-122"/>
                          </a:rPr>
                          <m:t>𝒄</m:t>
                        </m:r>
                      </m:e>
                      <m:sub>
                        <m:r>
                          <a:rPr lang="en-US" altLang="zh-CN" b="1" i="1" dirty="0" err="1" smtClean="0">
                            <a:solidFill>
                              <a:schemeClr val="accent1"/>
                            </a:solidFill>
                            <a:latin typeface="Cambria Math" panose="02040503050406030204" pitchFamily="18" charset="0"/>
                            <a:ea typeface="微软雅黑" panose="020B0503020204020204" pitchFamily="34" charset="-122"/>
                          </a:rPr>
                          <m:t>𝑺</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𝑺</m:t>
                    </m:r>
                    <m:r>
                      <a:rPr lang="en-US" altLang="zh-CN" b="1" i="1" dirty="0" smtClean="0">
                        <a:solidFill>
                          <a:schemeClr val="accent1"/>
                        </a:solidFill>
                        <a:latin typeface="Cambria Math" panose="02040503050406030204" pitchFamily="18" charset="0"/>
                        <a:ea typeface="微软雅黑" panose="020B0503020204020204" pitchFamily="34" charset="-122"/>
                      </a:rPr>
                      <m:t>|]&gt;</m:t>
                    </m:r>
                    <m:r>
                      <a:rPr lang="zh-CN" altLang="en-US" b="1" i="1" dirty="0">
                        <a:solidFill>
                          <a:schemeClr val="accent1"/>
                        </a:solidFill>
                        <a:latin typeface="Cambria Math" panose="02040503050406030204" pitchFamily="18" charset="0"/>
                        <a:ea typeface="微软雅黑" panose="020B0503020204020204" pitchFamily="34" charset="-122"/>
                      </a:rPr>
                      <m:t>，</m:t>
                    </m:r>
                  </m:oMath>
                </a14:m>
                <a:r>
                  <a:rPr lang="zh-CN" altLang="en-US" dirty="0" smtClean="0">
                    <a:latin typeface="Calibri" panose="020F0502020204030204" pitchFamily="34" charset="0"/>
                    <a:ea typeface="微软雅黑" panose="020B0503020204020204" pitchFamily="34" charset="-122"/>
                  </a:rPr>
                  <a:t>路径</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𝑹</m:t>
                    </m:r>
                  </m:oMath>
                </a14:m>
                <a:r>
                  <a:rPr lang="zh-CN" altLang="en-US" dirty="0" smtClean="0">
                    <a:latin typeface="Calibri" panose="020F0502020204030204" pitchFamily="34" charset="0"/>
                    <a:ea typeface="微软雅黑" panose="020B0503020204020204" pitchFamily="34" charset="-122"/>
                  </a:rPr>
                  <a:t>是可行路径的条件：</a:t>
                </a:r>
                <a:endParaRPr lang="en-US" altLang="zh-CN" dirty="0" smtClean="0">
                  <a:latin typeface="Calibri" panose="020F0502020204030204" pitchFamily="34" charset="0"/>
                  <a:ea typeface="微软雅黑" panose="020B0503020204020204" pitchFamily="34" charset="-122"/>
                </a:endParaRPr>
              </a:p>
              <a:p>
                <a:endParaRPr lang="en-US" altLang="zh-CN" dirty="0">
                  <a:latin typeface="Calibri" panose="020F0502020204030204" pitchFamily="34" charset="0"/>
                  <a:ea typeface="微软雅黑" panose="020B0503020204020204" pitchFamily="34" charset="-122"/>
                </a:endParaRPr>
              </a:p>
              <a:p>
                <a:r>
                  <a:rPr lang="zh-CN" altLang="en-US" dirty="0" smtClean="0">
                    <a:latin typeface="Calibri" panose="020F0502020204030204" pitchFamily="34" charset="0"/>
                    <a:ea typeface="微软雅黑" panose="020B0503020204020204" pitchFamily="34" charset="-122"/>
                  </a:rPr>
                  <a:t>① 路径</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𝑹</m:t>
                    </m:r>
                  </m:oMath>
                </a14:m>
                <a:r>
                  <a:rPr lang="zh-CN" altLang="en-US" dirty="0" smtClean="0">
                    <a:latin typeface="Calibri" panose="020F0502020204030204" pitchFamily="34" charset="0"/>
                    <a:ea typeface="微软雅黑" panose="020B0503020204020204" pitchFamily="34" charset="-122"/>
                  </a:rPr>
                  <a:t>中的</a:t>
                </a:r>
                <a:r>
                  <a:rPr lang="en-US" altLang="zh-CN" dirty="0" smtClean="0">
                    <a:latin typeface="Calibri" panose="020F0502020204030204" pitchFamily="34" charset="0"/>
                    <a:ea typeface="微软雅黑" panose="020B0503020204020204" pitchFamily="34" charset="-122"/>
                  </a:rPr>
                  <a:t>POI</a:t>
                </a:r>
                <a:r>
                  <a:rPr lang="zh-CN" altLang="en-US" dirty="0" smtClean="0">
                    <a:latin typeface="Calibri" panose="020F0502020204030204" pitchFamily="34" charset="0"/>
                    <a:ea typeface="微软雅黑" panose="020B0503020204020204" pitchFamily="34" charset="-122"/>
                  </a:rPr>
                  <a:t>节点数量和</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𝑺</m:t>
                    </m:r>
                  </m:oMath>
                </a14:m>
                <a:r>
                  <a:rPr lang="zh-CN" altLang="en-US" dirty="0" smtClean="0">
                    <a:latin typeface="Calibri" panose="020F0502020204030204" pitchFamily="34" charset="0"/>
                    <a:ea typeface="微软雅黑" panose="020B0503020204020204" pitchFamily="34" charset="-122"/>
                  </a:rPr>
                  <a:t>中的</a:t>
                </a:r>
                <a:r>
                  <a:rPr lang="en-US" altLang="zh-CN" dirty="0" smtClean="0">
                    <a:latin typeface="Calibri" panose="020F0502020204030204" pitchFamily="34" charset="0"/>
                    <a:ea typeface="微软雅黑" panose="020B0503020204020204" pitchFamily="34" charset="-122"/>
                  </a:rPr>
                  <a:t>POI</a:t>
                </a:r>
                <a:r>
                  <a:rPr lang="zh-CN" altLang="en-US" dirty="0" smtClean="0">
                    <a:latin typeface="Calibri" panose="020F0502020204030204" pitchFamily="34" charset="0"/>
                    <a:ea typeface="微软雅黑" panose="020B0503020204020204" pitchFamily="34" charset="-122"/>
                  </a:rPr>
                  <a:t>类型数量一致，即</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𝑺</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𝑹</m:t>
                    </m:r>
                    <m:r>
                      <a:rPr lang="en-US" altLang="zh-CN" b="1" i="1" dirty="0" smtClean="0">
                        <a:solidFill>
                          <a:schemeClr val="accent1"/>
                        </a:solidFill>
                        <a:latin typeface="Cambria Math" panose="02040503050406030204" pitchFamily="18" charset="0"/>
                        <a:ea typeface="微软雅黑" panose="020B0503020204020204" pitchFamily="34" charset="-122"/>
                      </a:rPr>
                      <m:t>|</m:t>
                    </m:r>
                  </m:oMath>
                </a14:m>
                <a:endParaRPr lang="en-US" altLang="zh-CN" b="1" dirty="0" smtClean="0">
                  <a:solidFill>
                    <a:schemeClr val="accent1"/>
                  </a:solidFill>
                  <a:latin typeface="Calibri" panose="020F0502020204030204" pitchFamily="34" charset="0"/>
                  <a:ea typeface="微软雅黑" panose="020B0503020204020204" pitchFamily="34" charset="-122"/>
                </a:endParaRPr>
              </a:p>
              <a:p>
                <a:endParaRPr lang="en-US" altLang="zh-CN" dirty="0" smtClean="0">
                  <a:latin typeface="Calibri" panose="020F0502020204030204" pitchFamily="34" charset="0"/>
                  <a:ea typeface="微软雅黑" panose="020B0503020204020204" pitchFamily="34" charset="-122"/>
                </a:endParaRPr>
              </a:p>
              <a:p>
                <a:r>
                  <a:rPr lang="zh-CN" altLang="en-US" dirty="0" smtClean="0">
                    <a:latin typeface="Calibri" panose="020F0502020204030204" pitchFamily="34" charset="0"/>
                    <a:ea typeface="微软雅黑" panose="020B0503020204020204" pitchFamily="34" charset="-122"/>
                  </a:rPr>
                  <a:t>② 对于路径</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𝑹</m:t>
                    </m:r>
                  </m:oMath>
                </a14:m>
                <a:r>
                  <a:rPr lang="zh-CN" altLang="en-US" dirty="0" smtClean="0">
                    <a:latin typeface="Calibri" panose="020F0502020204030204" pitchFamily="34" charset="0"/>
                    <a:ea typeface="微软雅黑" panose="020B0503020204020204" pitchFamily="34" charset="-122"/>
                  </a:rPr>
                  <a:t>中每个</a:t>
                </a:r>
                <a:r>
                  <a:rPr lang="en-US" altLang="zh-CN" dirty="0" smtClean="0">
                    <a:latin typeface="Calibri" panose="020F0502020204030204" pitchFamily="34" charset="0"/>
                    <a:ea typeface="微软雅黑" panose="020B0503020204020204" pitchFamily="34" charset="-122"/>
                  </a:rPr>
                  <a:t>POI</a:t>
                </a:r>
                <a:r>
                  <a:rPr lang="zh-CN" altLang="en-US" dirty="0" smtClean="0">
                    <a:latin typeface="Calibri" panose="020F0502020204030204" pitchFamily="34" charset="0"/>
                    <a:ea typeface="微软雅黑" panose="020B0503020204020204" pitchFamily="34" charset="-122"/>
                  </a:rPr>
                  <a:t>节点，其类型都能语义匹配（属于同一棵类型树，相似度不为</a:t>
                </a:r>
                <a:r>
                  <a:rPr lang="en-US" altLang="zh-CN" dirty="0" smtClean="0">
                    <a:latin typeface="Calibri" panose="020F0502020204030204" pitchFamily="34" charset="0"/>
                    <a:ea typeface="微软雅黑" panose="020B0503020204020204" pitchFamily="34" charset="-122"/>
                  </a:rPr>
                  <a:t>0</a:t>
                </a:r>
                <a:r>
                  <a:rPr lang="zh-CN" altLang="en-US" dirty="0" smtClean="0">
                    <a:latin typeface="Calibri" panose="020F0502020204030204" pitchFamily="34" charset="0"/>
                    <a:ea typeface="微软雅黑" panose="020B0503020204020204" pitchFamily="34" charset="-122"/>
                  </a:rPr>
                  <a:t>）</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𝑺</m:t>
                    </m:r>
                  </m:oMath>
                </a14:m>
                <a:r>
                  <a:rPr lang="zh-CN" altLang="en-US" dirty="0" smtClean="0">
                    <a:latin typeface="Calibri" panose="020F0502020204030204" pitchFamily="34" charset="0"/>
                    <a:ea typeface="微软雅黑" panose="020B0503020204020204" pitchFamily="34" charset="-122"/>
                  </a:rPr>
                  <a:t>中对应位置的</a:t>
                </a:r>
                <a:r>
                  <a:rPr lang="en-US" altLang="zh-CN" dirty="0" smtClean="0">
                    <a:latin typeface="Calibri" panose="020F0502020204030204" pitchFamily="34" charset="0"/>
                    <a:ea typeface="微软雅黑" panose="020B0503020204020204" pitchFamily="34" charset="-122"/>
                  </a:rPr>
                  <a:t>POI</a:t>
                </a:r>
                <a:r>
                  <a:rPr lang="zh-CN" altLang="en-US" dirty="0" smtClean="0">
                    <a:latin typeface="Calibri" panose="020F0502020204030204" pitchFamily="34" charset="0"/>
                    <a:ea typeface="微软雅黑" panose="020B0503020204020204" pitchFamily="34" charset="-122"/>
                  </a:rPr>
                  <a:t>类型需求</a:t>
                </a:r>
                <a:endParaRPr lang="en-US" altLang="zh-CN" dirty="0" smtClean="0">
                  <a:latin typeface="Calibri" panose="020F0502020204030204" pitchFamily="34" charset="0"/>
                  <a:ea typeface="微软雅黑" panose="020B0503020204020204" pitchFamily="34" charset="-122"/>
                </a:endParaRPr>
              </a:p>
            </p:txBody>
          </p:sp>
        </mc:Choice>
        <mc:Fallback xmlns="">
          <p:sp>
            <p:nvSpPr>
              <p:cNvPr id="21" name="矩形 20"/>
              <p:cNvSpPr>
                <a:spLocks noRot="1" noChangeAspect="1" noMove="1" noResize="1" noEditPoints="1" noAdjustHandles="1" noChangeArrowheads="1" noChangeShapeType="1" noTextEdit="1"/>
              </p:cNvSpPr>
              <p:nvPr/>
            </p:nvSpPr>
            <p:spPr>
              <a:xfrm>
                <a:off x="428281" y="1530584"/>
                <a:ext cx="8150454" cy="1756956"/>
              </a:xfrm>
              <a:prstGeom prst="rect">
                <a:avLst/>
              </a:prstGeom>
              <a:blipFill>
                <a:blip r:embed="rId8"/>
                <a:stretch>
                  <a:fillRect l="-598" t="-1736" b="-4861"/>
                </a:stretch>
              </a:blipFill>
            </p:spPr>
            <p:txBody>
              <a:bodyPr/>
              <a:lstStyle/>
              <a:p>
                <a:r>
                  <a:rPr lang="zh-CN" altLang="en-US">
                    <a:noFill/>
                  </a:rPr>
                  <a:t> </a:t>
                </a:r>
              </a:p>
            </p:txBody>
          </p:sp>
        </mc:Fallback>
      </mc:AlternateContent>
      <p:sp>
        <p:nvSpPr>
          <p:cNvPr id="12" name="矩形 11"/>
          <p:cNvSpPr/>
          <p:nvPr/>
        </p:nvSpPr>
        <p:spPr>
          <a:xfrm>
            <a:off x="1310058" y="3384701"/>
            <a:ext cx="6524122" cy="369332"/>
          </a:xfrm>
          <a:prstGeom prst="rect">
            <a:avLst/>
          </a:prstGeom>
        </p:spPr>
        <p:txBody>
          <a:bodyPr wrap="square">
            <a:spAutoFit/>
          </a:bodyPr>
          <a:lstStyle/>
          <a:p>
            <a:r>
              <a:rPr lang="en-US" altLang="zh-CN" dirty="0">
                <a:solidFill>
                  <a:schemeClr val="accent1"/>
                </a:solidFill>
                <a:latin typeface="+mn-ea"/>
              </a:rPr>
              <a:t>Asian Restaurant</a:t>
            </a:r>
            <a:r>
              <a:rPr lang="zh-CN" altLang="en-US" dirty="0">
                <a:solidFill>
                  <a:schemeClr val="accent1"/>
                </a:solidFill>
                <a:latin typeface="+mn-ea"/>
              </a:rPr>
              <a:t>→</a:t>
            </a:r>
            <a:r>
              <a:rPr lang="en-US" altLang="zh-CN" dirty="0">
                <a:solidFill>
                  <a:schemeClr val="accent1"/>
                </a:solidFill>
                <a:latin typeface="+mn-ea"/>
              </a:rPr>
              <a:t>Arts &amp; Entertainment</a:t>
            </a:r>
            <a:r>
              <a:rPr lang="zh-CN" altLang="en-US" dirty="0">
                <a:solidFill>
                  <a:schemeClr val="accent1"/>
                </a:solidFill>
                <a:latin typeface="+mn-ea"/>
              </a:rPr>
              <a:t>→</a:t>
            </a:r>
            <a:r>
              <a:rPr lang="en-US" altLang="zh-CN" dirty="0">
                <a:solidFill>
                  <a:schemeClr val="accent1"/>
                </a:solidFill>
                <a:latin typeface="+mn-ea"/>
              </a:rPr>
              <a:t>Gift Shop</a:t>
            </a:r>
            <a:endParaRPr lang="zh-CN" altLang="en-US" dirty="0">
              <a:solidFill>
                <a:schemeClr val="accent1"/>
              </a:solidFill>
              <a:latin typeface="+mn-ea"/>
            </a:endParaRPr>
          </a:p>
        </p:txBody>
      </p:sp>
      <p:pic>
        <p:nvPicPr>
          <p:cNvPr id="13" name="图片 12"/>
          <p:cNvPicPr>
            <a:picLocks noChangeAspect="1"/>
          </p:cNvPicPr>
          <p:nvPr/>
        </p:nvPicPr>
        <p:blipFill>
          <a:blip r:embed="rId9"/>
          <a:stretch>
            <a:fillRect/>
          </a:stretch>
        </p:blipFill>
        <p:spPr>
          <a:xfrm>
            <a:off x="1505521" y="3851194"/>
            <a:ext cx="6133196" cy="2290886"/>
          </a:xfrm>
          <a:prstGeom prst="rect">
            <a:avLst/>
          </a:prstGeom>
        </p:spPr>
      </p:pic>
      <p:sp>
        <p:nvSpPr>
          <p:cNvPr id="14" name="椭圆 13"/>
          <p:cNvSpPr/>
          <p:nvPr/>
        </p:nvSpPr>
        <p:spPr>
          <a:xfrm>
            <a:off x="1686017" y="4611220"/>
            <a:ext cx="331200" cy="329450"/>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463520" y="4983496"/>
            <a:ext cx="331200" cy="32945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066281" y="5790858"/>
            <a:ext cx="331200" cy="32945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4758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定义</a:t>
            </a:r>
          </a:p>
        </p:txBody>
      </p:sp>
      <mc:AlternateContent xmlns:mc="http://schemas.openxmlformats.org/markup-compatibility/2006" xmlns:a14="http://schemas.microsoft.com/office/drawing/2010/main">
        <mc:Choice Requires="a14">
          <p:sp>
            <p:nvSpPr>
              <p:cNvPr id="22" name="矩形 21"/>
              <p:cNvSpPr/>
              <p:nvPr/>
            </p:nvSpPr>
            <p:spPr>
              <a:xfrm>
                <a:off x="428281" y="1670512"/>
                <a:ext cx="7911488" cy="2229906"/>
              </a:xfrm>
              <a:prstGeom prst="rect">
                <a:avLst/>
              </a:prstGeom>
            </p:spPr>
            <p:txBody>
              <a:bodyPr wrap="square">
                <a:spAutoFit/>
              </a:bodyPr>
              <a:lstStyle/>
              <a:p>
                <a:r>
                  <a:rPr lang="zh-CN" altLang="en-US" dirty="0" smtClean="0">
                    <a:solidFill>
                      <a:schemeClr val="tx1"/>
                    </a:solidFill>
                    <a:ea typeface="微软雅黑" panose="020B0503020204020204" pitchFamily="34" charset="-122"/>
                  </a:rPr>
                  <a:t>给定</a:t>
                </a:r>
                <a:r>
                  <a:rPr lang="zh-CN" altLang="en-US" dirty="0">
                    <a:ea typeface="微软雅黑" panose="020B0503020204020204" pitchFamily="34" charset="-122"/>
                  </a:rPr>
                  <a:t>起</a:t>
                </a:r>
                <a:r>
                  <a:rPr lang="zh-CN" altLang="en-US" dirty="0" smtClean="0">
                    <a:ea typeface="微软雅黑" panose="020B0503020204020204" pitchFamily="34" charset="-122"/>
                  </a:rPr>
                  <a:t>点</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𝒗</m:t>
                    </m:r>
                  </m:oMath>
                </a14:m>
                <a:r>
                  <a:rPr lang="zh-CN" altLang="en-US" dirty="0" smtClean="0">
                    <a:ea typeface="微软雅黑" panose="020B0503020204020204" pitchFamily="34" charset="-122"/>
                  </a:rPr>
                  <a:t>，</a:t>
                </a:r>
                <a:r>
                  <a:rPr lang="zh-CN" altLang="en-US" dirty="0">
                    <a:ea typeface="微软雅黑" panose="020B0503020204020204" pitchFamily="34" charset="-122"/>
                  </a:rPr>
                  <a:t>用</a:t>
                </a:r>
                <a:r>
                  <a:rPr lang="zh-CN" altLang="en-US" dirty="0" smtClean="0">
                    <a:ea typeface="微软雅黑" panose="020B0503020204020204" pitchFamily="34" charset="-122"/>
                  </a:rPr>
                  <a:t>户需求序列</a:t>
                </a:r>
                <a14:m>
                  <m:oMath xmlns:m="http://schemas.openxmlformats.org/officeDocument/2006/math">
                    <m:r>
                      <a:rPr lang="en-US" altLang="zh-CN" b="1" i="1" dirty="0">
                        <a:solidFill>
                          <a:schemeClr val="accent1"/>
                        </a:solidFill>
                        <a:latin typeface="Cambria Math" panose="02040503050406030204" pitchFamily="18" charset="0"/>
                        <a:ea typeface="微软雅黑" panose="020B0503020204020204" pitchFamily="34" charset="-122"/>
                      </a:rPr>
                      <m:t>𝑺</m:t>
                    </m:r>
                    <m:r>
                      <a:rPr lang="en-US" altLang="zh-CN" b="1" i="1" dirty="0">
                        <a:solidFill>
                          <a:schemeClr val="accent1"/>
                        </a:solidFill>
                        <a:latin typeface="Cambria Math" panose="02040503050406030204" pitchFamily="18" charset="0"/>
                        <a:ea typeface="微软雅黑" panose="020B0503020204020204" pitchFamily="34" charset="-122"/>
                      </a:rPr>
                      <m:t>=&lt;</m:t>
                    </m:r>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err="1">
                            <a:solidFill>
                              <a:schemeClr val="accent1"/>
                            </a:solidFill>
                            <a:latin typeface="Cambria Math" panose="02040503050406030204" pitchFamily="18" charset="0"/>
                            <a:ea typeface="微软雅黑" panose="020B0503020204020204" pitchFamily="34" charset="-122"/>
                          </a:rPr>
                          <m:t>𝒄</m:t>
                        </m:r>
                      </m:e>
                      <m:sub>
                        <m:r>
                          <a:rPr lang="en-US" altLang="zh-CN" b="1" i="1" dirty="0" err="1">
                            <a:solidFill>
                              <a:schemeClr val="accent1"/>
                            </a:solidFill>
                            <a:latin typeface="Cambria Math" panose="02040503050406030204" pitchFamily="18" charset="0"/>
                            <a:ea typeface="微软雅黑" panose="020B0503020204020204" pitchFamily="34" charset="-122"/>
                          </a:rPr>
                          <m:t>𝑺</m:t>
                        </m:r>
                      </m:sub>
                    </m:sSub>
                    <m:r>
                      <a:rPr lang="en-US" altLang="zh-CN" b="1" i="1" dirty="0">
                        <a:solidFill>
                          <a:schemeClr val="accent1"/>
                        </a:solidFill>
                        <a:latin typeface="Cambria Math" panose="02040503050406030204" pitchFamily="18" charset="0"/>
                        <a:ea typeface="微软雅黑" panose="020B0503020204020204" pitchFamily="34" charset="-122"/>
                      </a:rPr>
                      <m:t>[</m:t>
                    </m:r>
                    <m:r>
                      <a:rPr lang="en-US" altLang="zh-CN" b="1" i="1" dirty="0">
                        <a:solidFill>
                          <a:schemeClr val="accent1"/>
                        </a:solidFill>
                        <a:latin typeface="Cambria Math" panose="02040503050406030204" pitchFamily="18" charset="0"/>
                        <a:ea typeface="微软雅黑" panose="020B0503020204020204" pitchFamily="34" charset="-122"/>
                      </a:rPr>
                      <m:t>𝟏</m:t>
                    </m:r>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err="1">
                            <a:solidFill>
                              <a:schemeClr val="accent1"/>
                            </a:solidFill>
                            <a:latin typeface="Cambria Math" panose="02040503050406030204" pitchFamily="18" charset="0"/>
                            <a:ea typeface="微软雅黑" panose="020B0503020204020204" pitchFamily="34" charset="-122"/>
                          </a:rPr>
                          <m:t>𝒄</m:t>
                        </m:r>
                      </m:e>
                      <m:sub>
                        <m:r>
                          <a:rPr lang="en-US" altLang="zh-CN" b="1" i="1" dirty="0" err="1">
                            <a:solidFill>
                              <a:schemeClr val="accent1"/>
                            </a:solidFill>
                            <a:latin typeface="Cambria Math" panose="02040503050406030204" pitchFamily="18" charset="0"/>
                            <a:ea typeface="微软雅黑" panose="020B0503020204020204" pitchFamily="34" charset="-122"/>
                          </a:rPr>
                          <m:t>𝑺</m:t>
                        </m:r>
                      </m:sub>
                    </m:sSub>
                    <m:r>
                      <a:rPr lang="en-US" altLang="zh-CN" b="1" i="1" dirty="0">
                        <a:solidFill>
                          <a:schemeClr val="accent1"/>
                        </a:solidFill>
                        <a:latin typeface="Cambria Math" panose="02040503050406030204" pitchFamily="18" charset="0"/>
                        <a:ea typeface="微软雅黑" panose="020B0503020204020204" pitchFamily="34" charset="-122"/>
                      </a:rPr>
                      <m:t>[</m:t>
                    </m:r>
                    <m:r>
                      <a:rPr lang="en-US" altLang="zh-CN" b="1" i="1" dirty="0">
                        <a:solidFill>
                          <a:schemeClr val="accent1"/>
                        </a:solidFill>
                        <a:latin typeface="Cambria Math" panose="02040503050406030204" pitchFamily="18" charset="0"/>
                        <a:ea typeface="微软雅黑" panose="020B0503020204020204" pitchFamily="34" charset="-122"/>
                      </a:rPr>
                      <m:t>𝟐</m:t>
                    </m:r>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err="1">
                            <a:solidFill>
                              <a:schemeClr val="accent1"/>
                            </a:solidFill>
                            <a:latin typeface="Cambria Math" panose="02040503050406030204" pitchFamily="18" charset="0"/>
                            <a:ea typeface="微软雅黑" panose="020B0503020204020204" pitchFamily="34" charset="-122"/>
                          </a:rPr>
                          <m:t>𝒄</m:t>
                        </m:r>
                      </m:e>
                      <m:sub>
                        <m:r>
                          <a:rPr lang="en-US" altLang="zh-CN" b="1" i="1" dirty="0" err="1">
                            <a:solidFill>
                              <a:schemeClr val="accent1"/>
                            </a:solidFill>
                            <a:latin typeface="Cambria Math" panose="02040503050406030204" pitchFamily="18" charset="0"/>
                            <a:ea typeface="微软雅黑" panose="020B0503020204020204" pitchFamily="34" charset="-122"/>
                          </a:rPr>
                          <m:t>𝑺</m:t>
                        </m:r>
                      </m:sub>
                    </m:sSub>
                    <m:r>
                      <a:rPr lang="en-US" altLang="zh-CN" b="1" i="1" dirty="0">
                        <a:solidFill>
                          <a:schemeClr val="accent1"/>
                        </a:solidFill>
                        <a:latin typeface="Cambria Math" panose="02040503050406030204" pitchFamily="18" charset="0"/>
                        <a:ea typeface="微软雅黑" panose="020B0503020204020204" pitchFamily="34" charset="-122"/>
                      </a:rPr>
                      <m:t>[|</m:t>
                    </m:r>
                    <m:r>
                      <a:rPr lang="en-US" altLang="zh-CN" b="1" i="1" dirty="0">
                        <a:solidFill>
                          <a:schemeClr val="accent1"/>
                        </a:solidFill>
                        <a:latin typeface="Cambria Math" panose="02040503050406030204" pitchFamily="18" charset="0"/>
                        <a:ea typeface="微软雅黑" panose="020B0503020204020204" pitchFamily="34" charset="-122"/>
                      </a:rPr>
                      <m:t>𝑺</m:t>
                    </m:r>
                    <m:r>
                      <a:rPr lang="en-US" altLang="zh-CN" b="1" i="1" dirty="0">
                        <a:solidFill>
                          <a:schemeClr val="accent1"/>
                        </a:solidFill>
                        <a:latin typeface="Cambria Math" panose="02040503050406030204" pitchFamily="18" charset="0"/>
                        <a:ea typeface="微软雅黑" panose="020B0503020204020204" pitchFamily="34" charset="-122"/>
                      </a:rPr>
                      <m:t>|]&gt;</m:t>
                    </m:r>
                  </m:oMath>
                </a14:m>
                <a:r>
                  <a:rPr lang="zh-CN" altLang="en-US" dirty="0" smtClean="0">
                    <a:solidFill>
                      <a:schemeClr val="tx1"/>
                    </a:solidFill>
                    <a:ea typeface="微软雅黑" panose="020B0503020204020204" pitchFamily="34" charset="-122"/>
                  </a:rPr>
                  <a:t>，路径</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	</m:t>
                    </m:r>
                    <m:r>
                      <a:rPr lang="en-US" altLang="zh-CN" b="1" i="1" dirty="0" smtClean="0">
                        <a:solidFill>
                          <a:schemeClr val="accent1"/>
                        </a:solidFill>
                        <a:latin typeface="Cambria Math" panose="02040503050406030204" pitchFamily="18" charset="0"/>
                        <a:ea typeface="微软雅黑" panose="020B0503020204020204" pitchFamily="34" charset="-122"/>
                      </a:rPr>
                      <m:t>𝑹</m:t>
                    </m:r>
                    <m:r>
                      <a:rPr lang="en-US" altLang="zh-CN" b="1" i="1" dirty="0" smtClean="0">
                        <a:solidFill>
                          <a:schemeClr val="accent1"/>
                        </a:solidFill>
                        <a:latin typeface="Cambria Math" panose="02040503050406030204" pitchFamily="18" charset="0"/>
                        <a:ea typeface="微软雅黑" panose="020B0503020204020204" pitchFamily="34" charset="-122"/>
                      </a:rPr>
                      <m:t>=&lt;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𝒑</m:t>
                        </m:r>
                      </m:e>
                      <m:sub>
                        <m:r>
                          <a:rPr lang="en-US" altLang="zh-CN" b="1" i="1" dirty="0" smtClean="0">
                            <a:solidFill>
                              <a:schemeClr val="accent1"/>
                            </a:solidFill>
                            <a:latin typeface="Cambria Math" panose="02040503050406030204" pitchFamily="18" charset="0"/>
                            <a:ea typeface="微软雅黑" panose="020B0503020204020204" pitchFamily="34" charset="-122"/>
                          </a:rPr>
                          <m:t>𝑹</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𝟏</m:t>
                    </m:r>
                    <m:r>
                      <a:rPr lang="en-US" altLang="zh-CN"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𝒑</m:t>
                        </m:r>
                      </m:e>
                      <m:sub>
                        <m:r>
                          <a:rPr lang="en-US" altLang="zh-CN" b="1" i="1" dirty="0" smtClean="0">
                            <a:solidFill>
                              <a:schemeClr val="accent1"/>
                            </a:solidFill>
                            <a:latin typeface="Cambria Math" panose="02040503050406030204" pitchFamily="18" charset="0"/>
                            <a:ea typeface="微软雅黑" panose="020B0503020204020204" pitchFamily="34" charset="-122"/>
                          </a:rPr>
                          <m:t>𝑹</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𝟐</m:t>
                    </m:r>
                    <m:r>
                      <a:rPr lang="en-US" altLang="zh-CN"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𝒑</m:t>
                        </m:r>
                      </m:e>
                      <m:sub>
                        <m:r>
                          <a:rPr lang="en-US" altLang="zh-CN" b="1" i="1" dirty="0" smtClean="0">
                            <a:solidFill>
                              <a:schemeClr val="accent1"/>
                            </a:solidFill>
                            <a:latin typeface="Cambria Math" panose="02040503050406030204" pitchFamily="18" charset="0"/>
                            <a:ea typeface="微软雅黑" panose="020B0503020204020204" pitchFamily="34" charset="-122"/>
                          </a:rPr>
                          <m:t>𝑹</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𝑹</m:t>
                    </m:r>
                    <m:r>
                      <a:rPr lang="en-US" altLang="zh-CN" b="1" i="1" dirty="0" smtClean="0">
                        <a:solidFill>
                          <a:schemeClr val="accent1"/>
                        </a:solidFill>
                        <a:latin typeface="Cambria Math" panose="02040503050406030204" pitchFamily="18" charset="0"/>
                        <a:ea typeface="微软雅黑" panose="020B0503020204020204" pitchFamily="34" charset="-122"/>
                      </a:rPr>
                      <m:t>|]&gt;</m:t>
                    </m:r>
                    <m:r>
                      <a:rPr lang="zh-CN" altLang="en-US" b="1" i="1" dirty="0" smtClean="0">
                        <a:solidFill>
                          <a:schemeClr val="tx1"/>
                        </a:solidFill>
                        <a:latin typeface="Cambria Math" panose="02040503050406030204" pitchFamily="18" charset="0"/>
                        <a:ea typeface="微软雅黑" panose="020B0503020204020204" pitchFamily="34" charset="-122"/>
                      </a:rPr>
                      <m:t>，通过</m:t>
                    </m:r>
                  </m:oMath>
                </a14:m>
                <a:r>
                  <a:rPr lang="zh-CN" altLang="en-US" dirty="0" smtClean="0">
                    <a:latin typeface="Calibri" panose="020F0502020204030204" pitchFamily="34" charset="0"/>
                    <a:ea typeface="微软雅黑" panose="020B0503020204020204" pitchFamily="34" charset="-122"/>
                  </a:rPr>
                  <a:t>路径距离和语义分数来衡量路径质量：</a:t>
                </a:r>
                <a:endParaRPr lang="en-US" altLang="zh-CN" dirty="0" smtClean="0">
                  <a:latin typeface="Calibri" panose="020F0502020204030204" pitchFamily="34" charset="0"/>
                  <a:ea typeface="微软雅黑" panose="020B0503020204020204" pitchFamily="34" charset="-122"/>
                </a:endParaRPr>
              </a:p>
              <a:p>
                <a:endParaRPr lang="en-US" altLang="zh-CN" dirty="0">
                  <a:latin typeface="Calibri" panose="020F0502020204030204" pitchFamily="34" charset="0"/>
                  <a:ea typeface="微软雅黑" panose="020B0503020204020204" pitchFamily="34" charset="-122"/>
                </a:endParaRPr>
              </a:p>
              <a:p>
                <a:r>
                  <a:rPr lang="zh-CN" altLang="en-US" dirty="0" smtClean="0">
                    <a:latin typeface="Calibri" panose="020F0502020204030204" pitchFamily="34" charset="0"/>
                    <a:ea typeface="微软雅黑" panose="020B0503020204020204" pitchFamily="34" charset="-122"/>
                  </a:rPr>
                  <a:t>① </a:t>
                </a:r>
                <a14:m>
                  <m:oMath xmlns:m="http://schemas.openxmlformats.org/officeDocument/2006/math">
                    <m:r>
                      <a:rPr lang="en-US" altLang="zh-CN" b="1" i="1" smtClean="0">
                        <a:solidFill>
                          <a:schemeClr val="accent1"/>
                        </a:solidFill>
                        <a:latin typeface="Cambria Math" panose="02040503050406030204" pitchFamily="18" charset="0"/>
                        <a:ea typeface="微软雅黑" panose="020B0503020204020204" pitchFamily="34" charset="-122"/>
                      </a:rPr>
                      <m:t>𝒍</m:t>
                    </m:r>
                    <m:d>
                      <m:dPr>
                        <m:ctrlPr>
                          <a:rPr lang="en-US" altLang="zh-CN" b="1" i="1" smtClean="0">
                            <a:solidFill>
                              <a:schemeClr val="accent1"/>
                            </a:solidFill>
                            <a:latin typeface="Cambria Math" panose="02040503050406030204" pitchFamily="18" charset="0"/>
                            <a:ea typeface="微软雅黑" panose="020B0503020204020204" pitchFamily="34" charset="-122"/>
                          </a:rPr>
                        </m:ctrlPr>
                      </m:dPr>
                      <m:e>
                        <m:r>
                          <a:rPr lang="en-US" altLang="zh-CN" b="1" i="1" smtClean="0">
                            <a:solidFill>
                              <a:schemeClr val="accent1"/>
                            </a:solidFill>
                            <a:latin typeface="Cambria Math" panose="02040503050406030204" pitchFamily="18" charset="0"/>
                            <a:ea typeface="微软雅黑" panose="020B0503020204020204" pitchFamily="34" charset="-122"/>
                          </a:rPr>
                          <m:t>𝑹</m:t>
                        </m:r>
                      </m:e>
                    </m:d>
                    <m:r>
                      <a:rPr lang="en-US" altLang="zh-CN" b="1" i="1" smtClean="0">
                        <a:solidFill>
                          <a:schemeClr val="accent1"/>
                        </a:solidFill>
                        <a:latin typeface="Cambria Math" panose="02040503050406030204" pitchFamily="18" charset="0"/>
                        <a:ea typeface="微软雅黑" panose="020B0503020204020204" pitchFamily="34" charset="-122"/>
                      </a:rPr>
                      <m:t>=</m:t>
                    </m:r>
                    <m:r>
                      <a:rPr lang="en-US" altLang="zh-CN" b="1" i="1" smtClean="0">
                        <a:solidFill>
                          <a:schemeClr val="accent1"/>
                        </a:solidFill>
                        <a:latin typeface="Cambria Math" panose="02040503050406030204" pitchFamily="18" charset="0"/>
                        <a:ea typeface="微软雅黑" panose="020B0503020204020204" pitchFamily="34" charset="-122"/>
                      </a:rPr>
                      <m:t>𝑫</m:t>
                    </m:r>
                    <m:d>
                      <m:dPr>
                        <m:ctrlPr>
                          <a:rPr lang="en-US" altLang="zh-CN" b="1" i="1" smtClean="0">
                            <a:solidFill>
                              <a:schemeClr val="accent1"/>
                            </a:solidFill>
                            <a:latin typeface="Cambria Math" panose="02040503050406030204" pitchFamily="18" charset="0"/>
                            <a:ea typeface="微软雅黑" panose="020B0503020204020204" pitchFamily="34" charset="-122"/>
                          </a:rPr>
                        </m:ctrlPr>
                      </m:dPr>
                      <m:e>
                        <m:r>
                          <a:rPr lang="en-US" altLang="zh-CN" b="1" i="1" smtClean="0">
                            <a:solidFill>
                              <a:schemeClr val="accent1"/>
                            </a:solidFill>
                            <a:latin typeface="Cambria Math" panose="02040503050406030204" pitchFamily="18" charset="0"/>
                            <a:ea typeface="微软雅黑" panose="020B0503020204020204" pitchFamily="34" charset="-122"/>
                          </a:rPr>
                          <m:t>𝒗</m:t>
                        </m:r>
                        <m:r>
                          <a:rPr lang="en-US" altLang="zh-CN" b="1" i="1"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𝒑</m:t>
                            </m:r>
                          </m:e>
                          <m:sub>
                            <m:r>
                              <a:rPr lang="en-US" altLang="zh-CN"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r>
                              <a:rPr lang="en-US" altLang="zh-CN" b="1" i="1" dirty="0">
                                <a:solidFill>
                                  <a:schemeClr val="accent1"/>
                                </a:solidFill>
                                <a:latin typeface="Cambria Math" panose="02040503050406030204" pitchFamily="18" charset="0"/>
                                <a:ea typeface="微软雅黑" panose="020B0503020204020204" pitchFamily="34" charset="-122"/>
                              </a:rPr>
                              <m:t>𝟏</m:t>
                            </m:r>
                          </m:e>
                        </m:d>
                      </m:e>
                    </m:d>
                    <m:r>
                      <a:rPr lang="en-US" altLang="zh-CN" b="1" i="1" smtClean="0">
                        <a:solidFill>
                          <a:schemeClr val="accent1"/>
                        </a:solidFill>
                        <a:latin typeface="Cambria Math" panose="02040503050406030204" pitchFamily="18" charset="0"/>
                        <a:ea typeface="微软雅黑" panose="020B0503020204020204" pitchFamily="34" charset="-122"/>
                      </a:rPr>
                      <m:t>+</m:t>
                    </m:r>
                    <m:nary>
                      <m:naryPr>
                        <m:chr m:val="∑"/>
                        <m:ctrlPr>
                          <a:rPr lang="en-US" altLang="zh-CN" b="1" i="1" smtClean="0">
                            <a:solidFill>
                              <a:schemeClr val="accent1"/>
                            </a:solidFill>
                            <a:latin typeface="Cambria Math" panose="02040503050406030204" pitchFamily="18" charset="0"/>
                            <a:ea typeface="微软雅黑" panose="020B0503020204020204" pitchFamily="34" charset="-122"/>
                          </a:rPr>
                        </m:ctrlPr>
                      </m:naryPr>
                      <m:sub>
                        <m:r>
                          <m:rPr>
                            <m:brk m:alnAt="23"/>
                          </m:rPr>
                          <a:rPr lang="en-US" altLang="zh-CN" b="1" i="1" smtClean="0">
                            <a:solidFill>
                              <a:schemeClr val="accent1"/>
                            </a:solidFill>
                            <a:latin typeface="Cambria Math" panose="02040503050406030204" pitchFamily="18" charset="0"/>
                            <a:ea typeface="微软雅黑" panose="020B0503020204020204" pitchFamily="34" charset="-122"/>
                          </a:rPr>
                          <m:t>𝒊</m:t>
                        </m:r>
                        <m:r>
                          <a:rPr lang="en-US" altLang="zh-CN" b="1" i="1" smtClean="0">
                            <a:solidFill>
                              <a:schemeClr val="accent1"/>
                            </a:solidFill>
                            <a:latin typeface="Cambria Math" panose="02040503050406030204" pitchFamily="18" charset="0"/>
                            <a:ea typeface="微软雅黑" panose="020B0503020204020204" pitchFamily="34" charset="-122"/>
                          </a:rPr>
                          <m:t>=</m:t>
                        </m:r>
                        <m:r>
                          <a:rPr lang="en-US" altLang="zh-CN" b="1" i="1" smtClean="0">
                            <a:solidFill>
                              <a:schemeClr val="accent1"/>
                            </a:solidFill>
                            <a:latin typeface="Cambria Math" panose="02040503050406030204" pitchFamily="18" charset="0"/>
                            <a:ea typeface="微软雅黑" panose="020B0503020204020204" pitchFamily="34" charset="-122"/>
                          </a:rPr>
                          <m:t>𝟏</m:t>
                        </m:r>
                      </m:sub>
                      <m:sup>
                        <m:d>
                          <m:dPr>
                            <m:begChr m:val="|"/>
                            <m:endChr m:val="|"/>
                            <m:ctrlPr>
                              <a:rPr lang="en-US" altLang="zh-CN" b="1" i="1" smtClean="0">
                                <a:solidFill>
                                  <a:schemeClr val="accent1"/>
                                </a:solidFill>
                                <a:latin typeface="Cambria Math" panose="02040503050406030204" pitchFamily="18" charset="0"/>
                                <a:ea typeface="微软雅黑" panose="020B0503020204020204" pitchFamily="34" charset="-122"/>
                              </a:rPr>
                            </m:ctrlPr>
                          </m:dPr>
                          <m:e>
                            <m:r>
                              <a:rPr lang="en-US" altLang="zh-CN" b="1" i="1" smtClean="0">
                                <a:solidFill>
                                  <a:schemeClr val="accent1"/>
                                </a:solidFill>
                                <a:latin typeface="Cambria Math" panose="02040503050406030204" pitchFamily="18" charset="0"/>
                                <a:ea typeface="微软雅黑" panose="020B0503020204020204" pitchFamily="34" charset="-122"/>
                              </a:rPr>
                              <m:t>𝑹</m:t>
                            </m:r>
                          </m:e>
                        </m:d>
                        <m:r>
                          <a:rPr lang="en-US" altLang="zh-CN" b="1" i="1" smtClean="0">
                            <a:solidFill>
                              <a:schemeClr val="accent1"/>
                            </a:solidFill>
                            <a:latin typeface="Cambria Math" panose="02040503050406030204" pitchFamily="18" charset="0"/>
                            <a:ea typeface="微软雅黑" panose="020B0503020204020204" pitchFamily="34" charset="-122"/>
                          </a:rPr>
                          <m:t>−</m:t>
                        </m:r>
                        <m:r>
                          <a:rPr lang="en-US" altLang="zh-CN" b="1" i="1" smtClean="0">
                            <a:solidFill>
                              <a:schemeClr val="accent1"/>
                            </a:solidFill>
                            <a:latin typeface="Cambria Math" panose="02040503050406030204" pitchFamily="18" charset="0"/>
                            <a:ea typeface="微软雅黑" panose="020B0503020204020204" pitchFamily="34" charset="-122"/>
                          </a:rPr>
                          <m:t>𝟏</m:t>
                        </m:r>
                      </m:sup>
                      <m:e>
                        <m:r>
                          <a:rPr lang="en-US" altLang="zh-CN" b="1" i="1" smtClean="0">
                            <a:solidFill>
                              <a:schemeClr val="accent1"/>
                            </a:solidFill>
                            <a:latin typeface="Cambria Math" panose="02040503050406030204" pitchFamily="18" charset="0"/>
                            <a:ea typeface="微软雅黑" panose="020B0503020204020204" pitchFamily="34" charset="-122"/>
                          </a:rPr>
                          <m:t>𝑫</m:t>
                        </m:r>
                        <m:r>
                          <a:rPr lang="en-US" altLang="zh-CN" b="1" i="1"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𝒑</m:t>
                            </m:r>
                          </m:e>
                          <m:sub>
                            <m:r>
                              <a:rPr lang="en-US" altLang="zh-CN" b="1" i="1" dirty="0">
                                <a:solidFill>
                                  <a:schemeClr val="accent1"/>
                                </a:solidFill>
                                <a:latin typeface="Cambria Math" panose="02040503050406030204" pitchFamily="18" charset="0"/>
                                <a:ea typeface="微软雅黑" panose="020B0503020204020204" pitchFamily="34" charset="-122"/>
                              </a:rPr>
                              <m:t>𝑹</m:t>
                            </m:r>
                          </m:sub>
                        </m:sSub>
                        <m:r>
                          <a:rPr lang="en-US" altLang="zh-CN" b="1" i="1" dirty="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𝒊</m:t>
                        </m:r>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𝒑</m:t>
                            </m:r>
                          </m:e>
                          <m:sub>
                            <m:r>
                              <a:rPr lang="en-US" altLang="zh-CN" b="1" i="1" dirty="0">
                                <a:solidFill>
                                  <a:schemeClr val="accent1"/>
                                </a:solidFill>
                                <a:latin typeface="Cambria Math" panose="02040503050406030204" pitchFamily="18" charset="0"/>
                                <a:ea typeface="微软雅黑" panose="020B0503020204020204" pitchFamily="34" charset="-122"/>
                              </a:rPr>
                              <m:t>𝑹</m:t>
                            </m:r>
                          </m:sub>
                        </m:sSub>
                        <m:r>
                          <a:rPr lang="en-US" altLang="zh-CN" b="1" i="1" dirty="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𝒊</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𝟏</m:t>
                        </m:r>
                        <m:r>
                          <a:rPr lang="en-US" altLang="zh-CN" b="1" i="1" dirty="0">
                            <a:solidFill>
                              <a:schemeClr val="accent1"/>
                            </a:solidFill>
                            <a:latin typeface="Cambria Math" panose="02040503050406030204" pitchFamily="18" charset="0"/>
                            <a:ea typeface="微软雅黑" panose="020B0503020204020204" pitchFamily="34" charset="-122"/>
                          </a:rPr>
                          <m:t>]</m:t>
                        </m:r>
                        <m:r>
                          <a:rPr lang="en-US" altLang="zh-CN" b="1" i="1" smtClean="0">
                            <a:solidFill>
                              <a:schemeClr val="accent1"/>
                            </a:solidFill>
                            <a:latin typeface="Cambria Math" panose="02040503050406030204" pitchFamily="18" charset="0"/>
                            <a:ea typeface="微软雅黑" panose="020B0503020204020204" pitchFamily="34" charset="-122"/>
                          </a:rPr>
                          <m:t>)</m:t>
                        </m:r>
                      </m:e>
                    </m:nary>
                  </m:oMath>
                </a14:m>
                <a:endParaRPr lang="en-US" altLang="zh-CN" b="1" dirty="0" smtClean="0">
                  <a:latin typeface="Calibri" panose="020F0502020204030204" pitchFamily="34" charset="0"/>
                  <a:ea typeface="微软雅黑" panose="020B0503020204020204" pitchFamily="34" charset="-122"/>
                </a:endParaRPr>
              </a:p>
              <a:p>
                <a:endParaRPr lang="en-US" altLang="zh-CN" b="1" dirty="0">
                  <a:latin typeface="Calibri" panose="020F0502020204030204" pitchFamily="34" charset="0"/>
                  <a:ea typeface="微软雅黑" panose="020B0503020204020204" pitchFamily="34" charset="-122"/>
                </a:endParaRPr>
              </a:p>
              <a:p>
                <a:r>
                  <a:rPr lang="zh-CN" altLang="en-US" dirty="0">
                    <a:latin typeface="Calibri" panose="020F0502020204030204" pitchFamily="34" charset="0"/>
                    <a:ea typeface="微软雅黑" panose="020B0503020204020204" pitchFamily="34" charset="-122"/>
                  </a:rPr>
                  <a:t>② </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𝒔</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𝑹</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𝟏</m:t>
                    </m:r>
                    <m:r>
                      <a:rPr lang="en-US" altLang="zh-CN" b="1" i="1" dirty="0" smtClean="0">
                        <a:solidFill>
                          <a:schemeClr val="accent1"/>
                        </a:solidFill>
                        <a:latin typeface="Cambria Math" panose="02040503050406030204" pitchFamily="18" charset="0"/>
                        <a:ea typeface="微软雅黑" panose="020B0503020204020204" pitchFamily="34" charset="-122"/>
                      </a:rPr>
                      <m:t>−</m:t>
                    </m:r>
                    <m:nary>
                      <m:naryPr>
                        <m:chr m:val="∏"/>
                        <m:ctrlPr>
                          <a:rPr lang="en-US" altLang="zh-CN" b="1" i="1" dirty="0" smtClean="0">
                            <a:solidFill>
                              <a:schemeClr val="accent1"/>
                            </a:solidFill>
                            <a:latin typeface="Cambria Math" panose="02040503050406030204" pitchFamily="18" charset="0"/>
                            <a:ea typeface="微软雅黑" panose="020B0503020204020204" pitchFamily="34" charset="-122"/>
                          </a:rPr>
                        </m:ctrlPr>
                      </m:naryPr>
                      <m:sub>
                        <m:r>
                          <m:rPr>
                            <m:brk m:alnAt="23"/>
                          </m:rPr>
                          <a:rPr lang="en-US" altLang="zh-CN" b="1" i="1" dirty="0" smtClean="0">
                            <a:solidFill>
                              <a:schemeClr val="accent1"/>
                            </a:solidFill>
                            <a:latin typeface="Cambria Math" panose="02040503050406030204" pitchFamily="18" charset="0"/>
                            <a:ea typeface="微软雅黑" panose="020B0503020204020204" pitchFamily="34" charset="-122"/>
                          </a:rPr>
                          <m:t>𝒊</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𝟏</m:t>
                        </m:r>
                      </m:sub>
                      <m:sup>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𝑹</m:t>
                        </m:r>
                        <m:r>
                          <a:rPr lang="en-US" altLang="zh-CN" b="1" i="1" dirty="0" smtClean="0">
                            <a:solidFill>
                              <a:schemeClr val="accent1"/>
                            </a:solidFill>
                            <a:latin typeface="Cambria Math" panose="02040503050406030204" pitchFamily="18" charset="0"/>
                            <a:ea typeface="微软雅黑" panose="020B0503020204020204" pitchFamily="34" charset="-122"/>
                          </a:rPr>
                          <m:t>|</m:t>
                        </m:r>
                      </m:sup>
                      <m:e>
                        <m:r>
                          <a:rPr lang="en-US" altLang="zh-CN" b="1" i="1" dirty="0" smtClean="0">
                            <a:solidFill>
                              <a:schemeClr val="accent1"/>
                            </a:solidFill>
                            <a:latin typeface="Cambria Math" panose="02040503050406030204" pitchFamily="18" charset="0"/>
                            <a:ea typeface="微软雅黑" panose="020B0503020204020204" pitchFamily="34" charset="-122"/>
                          </a:rPr>
                          <m:t>𝒔𝒊𝒎</m:t>
                        </m:r>
                        <m:r>
                          <a:rPr lang="en-US" altLang="zh-CN"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𝒄</m:t>
                            </m:r>
                          </m:e>
                          <m:sub>
                            <m:sSub>
                              <m:sSubPr>
                                <m:ctrlPr>
                                  <a:rPr lang="en-US" altLang="zh-CN" b="1" i="1" dirty="0">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𝒑</m:t>
                                </m:r>
                              </m:e>
                              <m:sub>
                                <m:r>
                                  <a:rPr lang="en-US" altLang="zh-CN"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r>
                                  <a:rPr lang="en-US" altLang="zh-CN" b="1" i="1" dirty="0">
                                    <a:solidFill>
                                      <a:schemeClr val="accent1"/>
                                    </a:solidFill>
                                    <a:latin typeface="Cambria Math" panose="02040503050406030204" pitchFamily="18" charset="0"/>
                                    <a:ea typeface="微软雅黑" panose="020B0503020204020204" pitchFamily="34" charset="-122"/>
                                  </a:rPr>
                                  <m:t>𝒊</m:t>
                                </m:r>
                              </m:e>
                            </m:d>
                          </m:sub>
                        </m:sSub>
                        <m:r>
                          <a:rPr lang="en-US" altLang="zh-CN"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𝒄</m:t>
                            </m:r>
                          </m:e>
                          <m:sub>
                            <m:r>
                              <a:rPr lang="en-US" altLang="zh-CN" b="1" i="1" dirty="0" smtClean="0">
                                <a:solidFill>
                                  <a:schemeClr val="accent1"/>
                                </a:solidFill>
                                <a:latin typeface="Cambria Math" panose="02040503050406030204" pitchFamily="18" charset="0"/>
                                <a:ea typeface="微软雅黑" panose="020B0503020204020204" pitchFamily="34" charset="-122"/>
                              </a:rPr>
                              <m:t>𝑺</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𝒊</m:t>
                        </m:r>
                        <m:r>
                          <a:rPr lang="en-US" altLang="zh-CN" b="1" i="1" dirty="0" smtClean="0">
                            <a:solidFill>
                              <a:schemeClr val="accent1"/>
                            </a:solidFill>
                            <a:latin typeface="Cambria Math" panose="02040503050406030204" pitchFamily="18" charset="0"/>
                            <a:ea typeface="微软雅黑" panose="020B0503020204020204" pitchFamily="34" charset="-122"/>
                          </a:rPr>
                          <m:t>])</m:t>
                        </m:r>
                      </m:e>
                    </m:nary>
                  </m:oMath>
                </a14:m>
                <a:endParaRPr lang="en-US" altLang="zh-CN" b="1" dirty="0">
                  <a:solidFill>
                    <a:schemeClr val="accent1"/>
                  </a:solidFill>
                  <a:latin typeface="Calibri" panose="020F0502020204030204" pitchFamily="34" charset="0"/>
                  <a:ea typeface="微软雅黑" panose="020B0503020204020204" pitchFamily="34" charset="-122"/>
                </a:endParaRPr>
              </a:p>
              <a:p>
                <a:endParaRPr lang="en-US" altLang="zh-CN" dirty="0" smtClean="0">
                  <a:latin typeface="Calibri" panose="020F0502020204030204" pitchFamily="34" charset="0"/>
                  <a:ea typeface="微软雅黑" panose="020B0503020204020204" pitchFamily="34" charset="-122"/>
                </a:endParaRPr>
              </a:p>
            </p:txBody>
          </p:sp>
        </mc:Choice>
        <mc:Fallback xmlns="">
          <p:sp>
            <p:nvSpPr>
              <p:cNvPr id="22" name="矩形 21"/>
              <p:cNvSpPr>
                <a:spLocks noRot="1" noChangeAspect="1" noMove="1" noResize="1" noEditPoints="1" noAdjustHandles="1" noChangeArrowheads="1" noChangeShapeType="1" noTextEdit="1"/>
              </p:cNvSpPr>
              <p:nvPr/>
            </p:nvSpPr>
            <p:spPr>
              <a:xfrm>
                <a:off x="428281" y="1670512"/>
                <a:ext cx="7911488" cy="2229906"/>
              </a:xfrm>
              <a:prstGeom prst="rect">
                <a:avLst/>
              </a:prstGeom>
              <a:blipFill>
                <a:blip r:embed="rId9"/>
                <a:stretch>
                  <a:fillRect l="-616" t="-1366" b="-14208"/>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4719A945-5DA8-4842-824C-43EDA64AA903}"/>
              </a:ext>
            </a:extLst>
          </p:cNvPr>
          <p:cNvSpPr txBox="1"/>
          <p:nvPr/>
        </p:nvSpPr>
        <p:spPr>
          <a:xfrm>
            <a:off x="428400" y="1004400"/>
            <a:ext cx="8287438" cy="461665"/>
          </a:xfrm>
          <a:prstGeom prst="rect">
            <a:avLst/>
          </a:prstGeom>
          <a:noFill/>
        </p:spPr>
        <p:txBody>
          <a:bodyPr wrap="square" rtlCol="0">
            <a:spAutoFit/>
          </a:bodyPr>
          <a:lstStyle/>
          <a:p>
            <a:r>
              <a:rPr lang="zh-CN" altLang="en-US" sz="2400" b="1" dirty="0" smtClean="0">
                <a:latin typeface="Calibri" panose="020F0502020204030204" pitchFamily="34" charset="0"/>
                <a:ea typeface="微软雅黑" panose="020B0503020204020204" pitchFamily="34" charset="-122"/>
              </a:rPr>
              <a:t>路径质量</a:t>
            </a:r>
            <a:endParaRPr lang="en-US" altLang="zh-CN" sz="2400" b="1" dirty="0">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16E66A7-343F-4804-A08B-BB473BED9340}"/>
                  </a:ext>
                </a:extLst>
              </p:cNvPr>
              <p:cNvSpPr txBox="1"/>
              <p:nvPr/>
            </p:nvSpPr>
            <p:spPr>
              <a:xfrm>
                <a:off x="424929" y="3900418"/>
                <a:ext cx="8294379" cy="1354217"/>
              </a:xfrm>
              <a:prstGeom prst="rect">
                <a:avLst/>
              </a:prstGeom>
              <a:noFill/>
            </p:spPr>
            <p:txBody>
              <a:bodyPr wrap="square" rtlCol="0">
                <a:spAutoFit/>
              </a:bodyPr>
              <a:lstStyle/>
              <a:p>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𝑫𝒊𝒋𝒌𝒔𝒕𝒓𝒂</m:t>
                    </m:r>
                  </m:oMath>
                </a14:m>
                <a:r>
                  <a:rPr lang="zh-CN" altLang="en-US" sz="2400" b="1" dirty="0" smtClean="0">
                    <a:latin typeface="Calibri" panose="020F0502020204030204" pitchFamily="34" charset="0"/>
                    <a:ea typeface="微软雅黑" panose="020B0503020204020204" pitchFamily="34" charset="-122"/>
                  </a:rPr>
                  <a:t>算法：搜索</a:t>
                </a:r>
                <a:r>
                  <a:rPr lang="en-US" altLang="zh-CN" sz="2400" b="1" dirty="0" smtClean="0">
                    <a:latin typeface="+mj-ea"/>
                    <a:ea typeface="+mj-ea"/>
                  </a:rPr>
                  <a:t>1</a:t>
                </a:r>
                <a:r>
                  <a:rPr lang="zh-CN" altLang="en-US" sz="2400" b="1" dirty="0">
                    <a:latin typeface="Calibri" panose="020F0502020204030204" pitchFamily="34" charset="0"/>
                    <a:ea typeface="微软雅黑" panose="020B0503020204020204" pitchFamily="34" charset="-122"/>
                  </a:rPr>
                  <a:t>对</a:t>
                </a:r>
                <a:r>
                  <a:rPr lang="zh-CN" altLang="en-US" sz="2400" b="1" dirty="0" smtClean="0">
                    <a:latin typeface="Calibri" panose="020F0502020204030204" pitchFamily="34" charset="0"/>
                    <a:ea typeface="微软雅黑" panose="020B0503020204020204" pitchFamily="34" charset="-122"/>
                  </a:rPr>
                  <a:t>多的最短路径</a:t>
                </a:r>
                <a:endParaRPr lang="en-US" altLang="zh-CN" sz="2400" dirty="0" smtClean="0">
                  <a:latin typeface="Calibri" panose="020F0502020204030204" pitchFamily="34" charset="0"/>
                  <a:ea typeface="微软雅黑" panose="020B0503020204020204" pitchFamily="34" charset="-122"/>
                </a:endParaRPr>
              </a:p>
              <a:p>
                <a:endParaRPr lang="en-US" altLang="zh-CN" sz="2000" dirty="0" smtClean="0">
                  <a:latin typeface="Calibri" panose="020F0502020204030204" pitchFamily="34" charset="0"/>
                  <a:ea typeface="微软雅黑" panose="020B0503020204020204" pitchFamily="34" charset="-122"/>
                </a:endParaRPr>
              </a:p>
              <a:p>
                <a:r>
                  <a:rPr lang="en-US" altLang="zh-CN" sz="2000" dirty="0">
                    <a:latin typeface="Calibri" panose="020F0502020204030204" pitchFamily="34" charset="0"/>
                    <a:ea typeface="微软雅黑" panose="020B0503020204020204" pitchFamily="34" charset="-122"/>
                  </a:rPr>
                  <a:t>	</a:t>
                </a:r>
                <a:r>
                  <a:rPr lang="zh-CN" altLang="en-US" dirty="0" smtClean="0">
                    <a:latin typeface="Calibri" panose="020F0502020204030204" pitchFamily="34" charset="0"/>
                    <a:ea typeface="微软雅黑" panose="020B0503020204020204" pitchFamily="34" charset="-122"/>
                  </a:rPr>
                  <a:t>将节点划分为已访问和未访问两个集合，已访问集合初始化只有起点，每次从未访问集合中选择距离起点路径最短的顶点进行访问，并更新距离。</a:t>
                </a:r>
                <a:endParaRPr lang="en-US" altLang="zh-CN" dirty="0" smtClean="0">
                  <a:latin typeface="Calibri" panose="020F0502020204030204" pitchFamily="34" charset="0"/>
                  <a:ea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424929" y="3900418"/>
                <a:ext cx="8294379" cy="1354217"/>
              </a:xfrm>
              <a:prstGeom prst="rect">
                <a:avLst/>
              </a:prstGeom>
              <a:blipFill>
                <a:blip r:embed="rId10"/>
                <a:stretch>
                  <a:fillRect l="-662" t="-4054" b="-58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3069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13</a:t>
            </a:fld>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194480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pc="200" dirty="0" smtClean="0">
                          <a:solidFill>
                            <a:schemeClr val="bg1"/>
                          </a:solidFill>
                          <a:latin typeface="Cambria Math" panose="02040503050406030204" pitchFamily="18" charset="0"/>
                          <a:cs typeface="Times New Roman" panose="02020603050405020304" pitchFamily="18" charset="0"/>
                        </a:rPr>
                        <m:t>𝑩𝒖𝒍𝒌</m:t>
                      </m:r>
                      <m:r>
                        <a:rPr lang="en-US" altLang="zh-CN" sz="2800" b="1" i="1" spc="200" dirty="0" smtClean="0">
                          <a:solidFill>
                            <a:schemeClr val="bg1"/>
                          </a:solidFill>
                          <a:latin typeface="Cambria Math" panose="02040503050406030204" pitchFamily="18" charset="0"/>
                          <a:cs typeface="Times New Roman" panose="02020603050405020304" pitchFamily="18" charset="0"/>
                        </a:rPr>
                        <m:t> </m:t>
                      </m:r>
                      <m:r>
                        <a:rPr lang="en-US" altLang="zh-CN" sz="2800" b="1" i="1" spc="200" dirty="0" err="1">
                          <a:solidFill>
                            <a:schemeClr val="bg1"/>
                          </a:solidFill>
                          <a:latin typeface="Cambria Math" panose="02040503050406030204" pitchFamily="18" charset="0"/>
                          <a:cs typeface="Times New Roman" panose="02020603050405020304" pitchFamily="18" charset="0"/>
                        </a:rPr>
                        <m:t>𝑺𝒌𝒚𝑺</m:t>
                      </m:r>
                      <m:r>
                        <a:rPr lang="en-US" altLang="zh-CN" sz="2800" b="1" i="1" spc="200" dirty="0" smtClean="0">
                          <a:solidFill>
                            <a:schemeClr val="bg1"/>
                          </a:solidFill>
                          <a:latin typeface="Cambria Math" panose="02040503050406030204" pitchFamily="18" charset="0"/>
                          <a:cs typeface="Times New Roman" panose="02020603050405020304" pitchFamily="18" charset="0"/>
                        </a:rPr>
                        <m:t>𝑹</m:t>
                      </m:r>
                    </m:oMath>
                  </m:oMathPara>
                </a14:m>
                <a:endParaRPr lang="zh-CN" altLang="en-US" sz="2800" b="1" spc="200" dirty="0">
                  <a:solidFill>
                    <a:schemeClr val="bg1"/>
                  </a:solidFill>
                  <a:latin typeface="+mj-ea"/>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7E117B68-3B1D-481C-A2B3-B35D972DC919}"/>
                  </a:ext>
                </a:extLst>
              </p:cNvPr>
              <p:cNvSpPr txBox="1">
                <a:spLocks noRot="1" noChangeAspect="1" noMove="1" noResize="1" noEditPoints="1" noAdjustHandles="1" noChangeArrowheads="1" noChangeShapeType="1" noTextEdit="1"/>
              </p:cNvSpPr>
              <p:nvPr/>
            </p:nvSpPr>
            <p:spPr>
              <a:xfrm>
                <a:off x="428281" y="199434"/>
                <a:ext cx="1944805" cy="523220"/>
              </a:xfrm>
              <a:prstGeom prst="rect">
                <a:avLst/>
              </a:prstGeom>
              <a:blipFill>
                <a:blip r:embed="rId6"/>
                <a:stretch>
                  <a:fillRect r="-1786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294379" cy="461665"/>
          </a:xfrm>
          <a:prstGeom prst="rect">
            <a:avLst/>
          </a:prstGeom>
          <a:noFill/>
        </p:spPr>
        <p:txBody>
          <a:bodyPr wrap="square" rtlCol="0">
            <a:spAutoFit/>
          </a:bodyPr>
          <a:lstStyle/>
          <a:p>
            <a:r>
              <a:rPr lang="zh-CN" altLang="en-US" sz="2400" b="1" dirty="0" smtClean="0">
                <a:latin typeface="Calibri" panose="020F0502020204030204" pitchFamily="34" charset="0"/>
                <a:ea typeface="微软雅黑" panose="020B0503020204020204" pitchFamily="34" charset="-122"/>
              </a:rPr>
              <a:t>总体框架</a:t>
            </a:r>
            <a:endParaRPr lang="zh-CN" altLang="en-US" sz="2000" dirty="0">
              <a:latin typeface="Calibri" panose="020F0502020204030204" pitchFamily="34" charset="0"/>
              <a:ea typeface="微软雅黑" panose="020B0503020204020204" pitchFamily="34" charset="-122"/>
            </a:endParaRPr>
          </a:p>
        </p:txBody>
      </p:sp>
      <p:pic>
        <p:nvPicPr>
          <p:cNvPr id="4" name="图片 3"/>
          <p:cNvPicPr>
            <a:picLocks noChangeAspect="1"/>
          </p:cNvPicPr>
          <p:nvPr/>
        </p:nvPicPr>
        <p:blipFill rotWithShape="1">
          <a:blip r:embed="rId7"/>
          <a:srcRect r="11110"/>
          <a:stretch/>
        </p:blipFill>
        <p:spPr>
          <a:xfrm>
            <a:off x="428281" y="1598739"/>
            <a:ext cx="4533769" cy="4053995"/>
          </a:xfrm>
          <a:prstGeom prst="rect">
            <a:avLst/>
          </a:prstGeom>
          <a:ln w="19050">
            <a:solidFill>
              <a:schemeClr val="accent1"/>
            </a:solidFill>
          </a:ln>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3E2483B-2A56-49EB-9D0A-034D81D35907}"/>
                  </a:ext>
                </a:extLst>
              </p:cNvPr>
              <p:cNvSpPr/>
              <p:nvPr/>
            </p:nvSpPr>
            <p:spPr>
              <a:xfrm>
                <a:off x="5118595" y="2091182"/>
                <a:ext cx="3731895" cy="3558410"/>
              </a:xfrm>
              <a:prstGeom prst="rect">
                <a:avLst/>
              </a:prstGeom>
              <a:ln w="19050">
                <a:solidFill>
                  <a:schemeClr val="accent1"/>
                </a:solidFill>
              </a:ln>
            </p:spPr>
            <p:txBody>
              <a:bodyPr wrap="square">
                <a:spAutoFit/>
              </a:bodyPr>
              <a:lstStyle/>
              <a:p>
                <a:r>
                  <a:rPr lang="en-US" altLang="zh-CN" sz="1600" dirty="0" smtClean="0">
                    <a:ea typeface="微软雅黑" panose="020B0503020204020204" pitchFamily="34" charset="-122"/>
                  </a:rPr>
                  <a:t>2</a:t>
                </a:r>
                <a:r>
                  <a:rPr lang="zh-CN" altLang="en-US" sz="1600" dirty="0" smtClean="0">
                    <a:ea typeface="微软雅黑" panose="020B0503020204020204" pitchFamily="34" charset="-122"/>
                  </a:rPr>
                  <a:t>→</a:t>
                </a:r>
                <a14:m>
                  <m:oMath xmlns:m="http://schemas.openxmlformats.org/officeDocument/2006/math">
                    <m:r>
                      <a:rPr lang="en-US" altLang="zh-CN" sz="1600" b="0" i="1" dirty="0" smtClean="0">
                        <a:solidFill>
                          <a:schemeClr val="accent1"/>
                        </a:solidFill>
                        <a:latin typeface="Cambria Math" panose="02040503050406030204" pitchFamily="18" charset="0"/>
                        <a:ea typeface="微软雅黑" panose="020B0503020204020204" pitchFamily="34" charset="-122"/>
                      </a:rPr>
                      <m:t>𝑆</m:t>
                    </m:r>
                  </m:oMath>
                </a14:m>
                <a:r>
                  <a:rPr lang="zh-CN" altLang="en-US" sz="1600" dirty="0" smtClean="0">
                    <a:ea typeface="微软雅黑" panose="020B0503020204020204" pitchFamily="34" charset="-122"/>
                  </a:rPr>
                  <a:t> 存储天际线路径，初始化为</a:t>
                </a:r>
                <a:r>
                  <a:rPr lang="zh-CN" altLang="en-US" sz="1600" i="0" dirty="0" smtClean="0">
                    <a:solidFill>
                      <a:schemeClr val="accent1"/>
                    </a:solidFill>
                    <a:latin typeface="+mj-lt"/>
                    <a:ea typeface="微软雅黑" panose="020B0503020204020204" pitchFamily="34" charset="-122"/>
                  </a:rPr>
                  <a:t>∅</a:t>
                </a:r>
                <a:endParaRPr lang="en-US" altLang="zh-CN" sz="1600" i="0" dirty="0" smtClean="0">
                  <a:solidFill>
                    <a:schemeClr val="accent1"/>
                  </a:solidFill>
                  <a:latin typeface="+mj-lt"/>
                  <a:ea typeface="微软雅黑" panose="020B0503020204020204" pitchFamily="34" charset="-122"/>
                </a:endParaRPr>
              </a:p>
              <a:p>
                <a:endParaRPr lang="en-US" altLang="zh-CN" sz="1600" dirty="0" smtClean="0">
                  <a:ea typeface="微软雅黑" panose="020B0503020204020204" pitchFamily="34" charset="-122"/>
                </a:endParaRPr>
              </a:p>
              <a:p>
                <a:r>
                  <a:rPr lang="en-US" altLang="zh-CN" sz="1600" dirty="0" smtClean="0">
                    <a:ea typeface="微软雅黑" panose="020B0503020204020204" pitchFamily="34" charset="-122"/>
                  </a:rPr>
                  <a:t>3</a:t>
                </a:r>
                <a:r>
                  <a:rPr lang="zh-CN" altLang="en-US" sz="1600" dirty="0" smtClean="0">
                    <a:ea typeface="微软雅黑" panose="020B0503020204020204" pitchFamily="34" charset="-122"/>
                  </a:rPr>
                  <a:t>→</a:t>
                </a:r>
                <a14:m>
                  <m:oMath xmlns:m="http://schemas.openxmlformats.org/officeDocument/2006/math">
                    <m:sSub>
                      <m:sSubPr>
                        <m:ctrlPr>
                          <a:rPr lang="en-US" altLang="zh-CN" sz="1600"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0" i="1" dirty="0" smtClean="0">
                            <a:solidFill>
                              <a:schemeClr val="accent1"/>
                            </a:solidFill>
                            <a:latin typeface="Cambria Math" panose="02040503050406030204" pitchFamily="18" charset="0"/>
                            <a:ea typeface="微软雅黑" panose="020B0503020204020204" pitchFamily="34" charset="-122"/>
                          </a:rPr>
                          <m:t>𝑄</m:t>
                        </m:r>
                      </m:e>
                      <m:sub>
                        <m:r>
                          <a:rPr lang="en-US" altLang="zh-CN" sz="1600" b="0" i="1" dirty="0" smtClean="0">
                            <a:solidFill>
                              <a:schemeClr val="accent1"/>
                            </a:solidFill>
                            <a:latin typeface="Cambria Math" panose="02040503050406030204" pitchFamily="18" charset="0"/>
                            <a:ea typeface="微软雅黑" panose="020B0503020204020204" pitchFamily="34" charset="-122"/>
                          </a:rPr>
                          <m:t>𝑏</m:t>
                        </m:r>
                      </m:sub>
                    </m:sSub>
                  </m:oMath>
                </a14:m>
                <a:r>
                  <a:rPr lang="zh-CN" altLang="en-US" sz="1600" dirty="0" smtClean="0">
                    <a:ea typeface="微软雅黑" panose="020B0503020204020204" pitchFamily="34" charset="-122"/>
                  </a:rPr>
                  <a:t>是优先级队列，依据类型满足数量，语义分数及距离进行排序</a:t>
                </a:r>
                <a:endParaRPr lang="en-US" altLang="zh-CN" sz="1600" dirty="0" smtClean="0">
                  <a:ea typeface="微软雅黑" panose="020B0503020204020204" pitchFamily="34" charset="-122"/>
                </a:endParaRPr>
              </a:p>
              <a:p>
                <a:endParaRPr lang="en-US" altLang="zh-CN" sz="1600" dirty="0" smtClean="0">
                  <a:ea typeface="微软雅黑" panose="020B0503020204020204" pitchFamily="34" charset="-122"/>
                </a:endParaRPr>
              </a:p>
              <a:p>
                <a:r>
                  <a:rPr lang="en-US" altLang="zh-CN" sz="1600" dirty="0" smtClean="0">
                    <a:ea typeface="微软雅黑" panose="020B0503020204020204" pitchFamily="34" charset="-122"/>
                  </a:rPr>
                  <a:t>4</a:t>
                </a:r>
                <a:r>
                  <a:rPr lang="zh-CN" altLang="en-US" sz="1600" dirty="0" smtClean="0">
                    <a:ea typeface="微软雅黑" panose="020B0503020204020204" pitchFamily="34" charset="-122"/>
                  </a:rPr>
                  <a:t>→执行一次</a:t>
                </a:r>
                <a14:m>
                  <m:oMath xmlns:m="http://schemas.openxmlformats.org/officeDocument/2006/math">
                    <m:r>
                      <a:rPr lang="en-US" altLang="zh-CN" sz="1600" b="0" i="1" dirty="0" smtClean="0">
                        <a:solidFill>
                          <a:schemeClr val="accent1"/>
                        </a:solidFill>
                        <a:latin typeface="Cambria Math" panose="02040503050406030204" pitchFamily="18" charset="0"/>
                        <a:ea typeface="微软雅黑" panose="020B0503020204020204" pitchFamily="34" charset="-122"/>
                      </a:rPr>
                      <m:t>𝐷𝑖𝑗𝑘𝑠𝑡𝑟𝑎</m:t>
                    </m:r>
                  </m:oMath>
                </a14:m>
                <a:r>
                  <a:rPr lang="zh-CN" altLang="en-US" sz="1600" dirty="0" smtClean="0">
                    <a:ea typeface="微软雅黑" panose="020B0503020204020204" pitchFamily="34" charset="-122"/>
                  </a:rPr>
                  <a:t>算法从起点</a:t>
                </a:r>
                <a14:m>
                  <m:oMath xmlns:m="http://schemas.openxmlformats.org/officeDocument/2006/math">
                    <m:sSub>
                      <m:sSubPr>
                        <m:ctrlPr>
                          <a:rPr lang="en-US" altLang="zh-CN" sz="1600"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0" i="1" dirty="0" smtClean="0">
                            <a:solidFill>
                              <a:schemeClr val="accent1"/>
                            </a:solidFill>
                            <a:latin typeface="Cambria Math" panose="02040503050406030204" pitchFamily="18" charset="0"/>
                            <a:ea typeface="微软雅黑" panose="020B0503020204020204" pitchFamily="34" charset="-122"/>
                          </a:rPr>
                          <m:t>𝑣</m:t>
                        </m:r>
                      </m:e>
                      <m:sub>
                        <m:r>
                          <a:rPr lang="en-US" altLang="zh-CN" sz="1600" b="0" i="1" dirty="0" smtClean="0">
                            <a:solidFill>
                              <a:schemeClr val="accent1"/>
                            </a:solidFill>
                            <a:latin typeface="Cambria Math" panose="02040503050406030204" pitchFamily="18" charset="0"/>
                            <a:ea typeface="微软雅黑" panose="020B0503020204020204" pitchFamily="34" charset="-122"/>
                          </a:rPr>
                          <m:t>𝑞</m:t>
                        </m:r>
                      </m:sub>
                    </m:sSub>
                  </m:oMath>
                </a14:m>
                <a:r>
                  <a:rPr lang="zh-CN" altLang="en-US" sz="1600" dirty="0" smtClean="0">
                    <a:ea typeface="微软雅黑" panose="020B0503020204020204" pitchFamily="34" charset="-122"/>
                  </a:rPr>
                  <a:t>出发寻找到所有类型</a:t>
                </a:r>
                <a:r>
                  <a:rPr lang="en-US" altLang="zh-CN" sz="1600" dirty="0" smtClean="0">
                    <a:ea typeface="微软雅黑" panose="020B0503020204020204" pitchFamily="34" charset="-122"/>
                  </a:rPr>
                  <a:t>1</a:t>
                </a:r>
                <a:r>
                  <a:rPr lang="zh-CN" altLang="en-US" sz="1600" dirty="0" smtClean="0">
                    <a:ea typeface="微软雅黑" panose="020B0503020204020204" pitchFamily="34" charset="-122"/>
                  </a:rPr>
                  <a:t>的节点构成初始的子路径纳入到</a:t>
                </a:r>
                <a14:m>
                  <m:oMath xmlns:m="http://schemas.openxmlformats.org/officeDocument/2006/math">
                    <m:sSub>
                      <m:sSubPr>
                        <m:ctrlPr>
                          <a:rPr lang="en-US" altLang="zh-CN" sz="1600"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0" i="1" dirty="0" smtClean="0">
                            <a:solidFill>
                              <a:schemeClr val="accent1"/>
                            </a:solidFill>
                            <a:latin typeface="Cambria Math" panose="02040503050406030204" pitchFamily="18" charset="0"/>
                            <a:ea typeface="微软雅黑" panose="020B0503020204020204" pitchFamily="34" charset="-122"/>
                          </a:rPr>
                          <m:t>𝑄</m:t>
                        </m:r>
                      </m:e>
                      <m:sub>
                        <m:r>
                          <a:rPr lang="en-US" altLang="zh-CN" sz="1600" b="0" i="1" dirty="0" smtClean="0">
                            <a:solidFill>
                              <a:schemeClr val="accent1"/>
                            </a:solidFill>
                            <a:latin typeface="Cambria Math" panose="02040503050406030204" pitchFamily="18" charset="0"/>
                            <a:ea typeface="微软雅黑" panose="020B0503020204020204" pitchFamily="34" charset="-122"/>
                          </a:rPr>
                          <m:t>𝑏</m:t>
                        </m:r>
                      </m:sub>
                    </m:sSub>
                  </m:oMath>
                </a14:m>
                <a:endParaRPr lang="en-US" altLang="zh-CN" sz="1600" dirty="0" smtClean="0">
                  <a:ea typeface="微软雅黑" panose="020B0503020204020204" pitchFamily="34" charset="-122"/>
                </a:endParaRPr>
              </a:p>
              <a:p>
                <a:endParaRPr lang="en-US" altLang="zh-CN" sz="1600" b="1" dirty="0" smtClean="0">
                  <a:ea typeface="微软雅黑" panose="020B0503020204020204" pitchFamily="34" charset="-122"/>
                </a:endParaRPr>
              </a:p>
              <a:p>
                <a:r>
                  <a:rPr lang="en-US" altLang="zh-CN" sz="1600" b="1" dirty="0" smtClean="0">
                    <a:ea typeface="微软雅黑" panose="020B0503020204020204" pitchFamily="34" charset="-122"/>
                  </a:rPr>
                  <a:t>5-9</a:t>
                </a:r>
                <a:r>
                  <a:rPr lang="zh-CN" altLang="en-US" sz="1600" b="1" dirty="0" smtClean="0">
                    <a:ea typeface="微软雅黑" panose="020B0503020204020204" pitchFamily="34" charset="-122"/>
                  </a:rPr>
                  <a:t>不断拓展最优子路径，每次拓展都生成</a:t>
                </a:r>
                <a:r>
                  <a:rPr lang="zh-CN" altLang="en-US" sz="1600" b="1" dirty="0" smtClean="0">
                    <a:solidFill>
                      <a:schemeClr val="accent2"/>
                    </a:solidFill>
                    <a:ea typeface="微软雅黑" panose="020B0503020204020204" pitchFamily="34" charset="-122"/>
                  </a:rPr>
                  <a:t>所有（</a:t>
                </a:r>
                <a14:m>
                  <m:oMath xmlns:m="http://schemas.openxmlformats.org/officeDocument/2006/math">
                    <m:r>
                      <a:rPr lang="en-US" altLang="zh-CN" sz="1600" b="1" i="1" dirty="0" smtClean="0">
                        <a:solidFill>
                          <a:schemeClr val="accent2"/>
                        </a:solidFill>
                        <a:latin typeface="Cambria Math" panose="02040503050406030204" pitchFamily="18" charset="0"/>
                        <a:ea typeface="微软雅黑" panose="020B0503020204020204" pitchFamily="34" charset="-122"/>
                      </a:rPr>
                      <m:t>𝑩𝒖𝒍𝒌</m:t>
                    </m:r>
                  </m:oMath>
                </a14:m>
                <a:r>
                  <a:rPr lang="zh-CN" altLang="en-US" sz="1600" b="1" dirty="0" smtClean="0">
                    <a:solidFill>
                      <a:schemeClr val="accent2"/>
                    </a:solidFill>
                    <a:ea typeface="微软雅黑" panose="020B0503020204020204" pitchFamily="34" charset="-122"/>
                  </a:rPr>
                  <a:t>）</a:t>
                </a:r>
                <a:r>
                  <a:rPr lang="zh-CN" altLang="en-US" sz="1600" b="1" dirty="0" smtClean="0">
                    <a:ea typeface="微软雅黑" panose="020B0503020204020204" pitchFamily="34" charset="-122"/>
                  </a:rPr>
                  <a:t>满足下一类型的路径，如果发现路径满足所有类型，就纳入</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𝑺</m:t>
                    </m:r>
                  </m:oMath>
                </a14:m>
                <a:endParaRPr lang="en-US" altLang="zh-CN" sz="1600" b="1" dirty="0" smtClean="0">
                  <a:solidFill>
                    <a:schemeClr val="accent1"/>
                  </a:solidFill>
                  <a:ea typeface="微软雅黑" panose="020B0503020204020204" pitchFamily="34" charset="-122"/>
                </a:endParaRPr>
              </a:p>
              <a:p>
                <a:endParaRPr lang="en-US" altLang="zh-CN" sz="1600" b="1" dirty="0" smtClean="0">
                  <a:ea typeface="微软雅黑" panose="020B0503020204020204" pitchFamily="34" charset="-122"/>
                </a:endParaRPr>
              </a:p>
              <a:p>
                <a:r>
                  <a:rPr lang="en-US" altLang="zh-CN" sz="1600" dirty="0" smtClean="0">
                    <a:ea typeface="微软雅黑" panose="020B0503020204020204" pitchFamily="34" charset="-122"/>
                  </a:rPr>
                  <a:t>10</a:t>
                </a:r>
                <a:r>
                  <a:rPr lang="zh-CN" altLang="en-US" sz="1600" dirty="0" smtClean="0">
                    <a:ea typeface="微软雅黑" panose="020B0503020204020204" pitchFamily="34" charset="-122"/>
                  </a:rPr>
                  <a:t>→不存在可以拓展的路径了，返回</a:t>
                </a:r>
                <a14:m>
                  <m:oMath xmlns:m="http://schemas.openxmlformats.org/officeDocument/2006/math">
                    <m:r>
                      <a:rPr lang="en-US" altLang="zh-CN" sz="1600" b="0" i="1" dirty="0" smtClean="0">
                        <a:solidFill>
                          <a:schemeClr val="accent1"/>
                        </a:solidFill>
                        <a:latin typeface="Cambria Math" panose="02040503050406030204" pitchFamily="18" charset="0"/>
                        <a:ea typeface="微软雅黑" panose="020B0503020204020204" pitchFamily="34" charset="-122"/>
                      </a:rPr>
                      <m:t>𝑆</m:t>
                    </m:r>
                  </m:oMath>
                </a14:m>
                <a:endParaRPr lang="en-US" altLang="zh-CN" sz="1600" dirty="0" smtClean="0">
                  <a:solidFill>
                    <a:schemeClr val="accent1"/>
                  </a:solidFill>
                  <a:ea typeface="微软雅黑" panose="020B0503020204020204" pitchFamily="34" charset="-122"/>
                </a:endParaRPr>
              </a:p>
            </p:txBody>
          </p:sp>
        </mc:Choice>
        <mc:Fallback xmlns="">
          <p:sp>
            <p:nvSpPr>
              <p:cNvPr id="10" name="矩形 9">
                <a:extLst>
                  <a:ext uri="{FF2B5EF4-FFF2-40B4-BE49-F238E27FC236}">
                    <a16:creationId xmlns:a16="http://schemas.microsoft.com/office/drawing/2014/main" id="{93E2483B-2A56-49EB-9D0A-034D81D35907}"/>
                  </a:ext>
                </a:extLst>
              </p:cNvPr>
              <p:cNvSpPr>
                <a:spLocks noRot="1" noChangeAspect="1" noMove="1" noResize="1" noEditPoints="1" noAdjustHandles="1" noChangeArrowheads="1" noChangeShapeType="1" noTextEdit="1"/>
              </p:cNvSpPr>
              <p:nvPr/>
            </p:nvSpPr>
            <p:spPr>
              <a:xfrm>
                <a:off x="5118595" y="2091182"/>
                <a:ext cx="3731895" cy="3558410"/>
              </a:xfrm>
              <a:prstGeom prst="rect">
                <a:avLst/>
              </a:prstGeom>
              <a:blipFill>
                <a:blip r:embed="rId8"/>
                <a:stretch>
                  <a:fillRect l="-813" t="-511" b="-852"/>
                </a:stretch>
              </a:blipFill>
              <a:ln w="19050">
                <a:solidFill>
                  <a:schemeClr val="accent1"/>
                </a:solidFill>
              </a:ln>
            </p:spPr>
            <p:txBody>
              <a:bodyPr/>
              <a:lstStyle/>
              <a:p>
                <a:r>
                  <a:rPr lang="zh-CN" altLang="en-US">
                    <a:noFill/>
                  </a:rPr>
                  <a:t> </a:t>
                </a:r>
              </a:p>
            </p:txBody>
          </p:sp>
        </mc:Fallback>
      </mc:AlternateContent>
      <p:sp>
        <p:nvSpPr>
          <p:cNvPr id="3" name="矩形 2"/>
          <p:cNvSpPr/>
          <p:nvPr/>
        </p:nvSpPr>
        <p:spPr>
          <a:xfrm>
            <a:off x="5853461" y="1647883"/>
            <a:ext cx="2262158" cy="369332"/>
          </a:xfrm>
          <a:prstGeom prst="rect">
            <a:avLst/>
          </a:prstGeom>
        </p:spPr>
        <p:txBody>
          <a:bodyPr wrap="none">
            <a:spAutoFit/>
          </a:bodyPr>
          <a:lstStyle/>
          <a:p>
            <a:pPr algn="ctr"/>
            <a:r>
              <a:rPr lang="zh-CN" altLang="en-US" b="1" dirty="0" smtClean="0">
                <a:solidFill>
                  <a:schemeClr val="accent1"/>
                </a:solidFill>
                <a:ea typeface="微软雅黑" panose="020B0503020204020204" pitchFamily="34" charset="-122"/>
              </a:rPr>
              <a:t>返</a:t>
            </a:r>
            <a:r>
              <a:rPr lang="zh-CN" altLang="en-US" b="1" dirty="0">
                <a:solidFill>
                  <a:schemeClr val="accent1"/>
                </a:solidFill>
                <a:ea typeface="微软雅黑" panose="020B0503020204020204" pitchFamily="34" charset="-122"/>
              </a:rPr>
              <a:t>回</a:t>
            </a:r>
            <a:r>
              <a:rPr lang="zh-CN" altLang="en-US" b="1" dirty="0" smtClean="0">
                <a:solidFill>
                  <a:schemeClr val="accent1"/>
                </a:solidFill>
                <a:ea typeface="微软雅黑" panose="020B0503020204020204" pitchFamily="34" charset="-122"/>
              </a:rPr>
              <a:t>天</a:t>
            </a:r>
            <a:r>
              <a:rPr lang="zh-CN" altLang="en-US" b="1" dirty="0">
                <a:solidFill>
                  <a:schemeClr val="accent1"/>
                </a:solidFill>
                <a:ea typeface="微软雅黑" panose="020B0503020204020204" pitchFamily="34" charset="-122"/>
              </a:rPr>
              <a:t>际线路径集合</a:t>
            </a:r>
            <a:endParaRPr lang="en-US" altLang="zh-CN" b="1" dirty="0">
              <a:solidFill>
                <a:schemeClr val="accent1"/>
              </a:solidFill>
              <a:ea typeface="微软雅黑" panose="020B0503020204020204" pitchFamily="34" charset="-122"/>
            </a:endParaRPr>
          </a:p>
        </p:txBody>
      </p:sp>
      <p:sp>
        <p:nvSpPr>
          <p:cNvPr id="6" name="矩形 5"/>
          <p:cNvSpPr/>
          <p:nvPr/>
        </p:nvSpPr>
        <p:spPr>
          <a:xfrm>
            <a:off x="5118594" y="1598738"/>
            <a:ext cx="3731895" cy="405399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576726" y="5788500"/>
            <a:ext cx="3775393" cy="400110"/>
          </a:xfrm>
          <a:prstGeom prst="rect">
            <a:avLst/>
          </a:prstGeom>
        </p:spPr>
        <p:txBody>
          <a:bodyPr wrap="none">
            <a:spAutoFit/>
          </a:bodyPr>
          <a:lstStyle/>
          <a:p>
            <a:r>
              <a:rPr lang="zh-CN" altLang="en-US" sz="2000" b="1" dirty="0">
                <a:solidFill>
                  <a:schemeClr val="accent1"/>
                </a:solidFill>
                <a:latin typeface="+mn-ea"/>
              </a:rPr>
              <a:t>路径大</a:t>
            </a:r>
            <a:r>
              <a:rPr lang="zh-CN" altLang="en-US" sz="2000" b="1" dirty="0" smtClean="0">
                <a:solidFill>
                  <a:schemeClr val="accent1"/>
                </a:solidFill>
                <a:latin typeface="+mn-ea"/>
              </a:rPr>
              <a:t>小</a:t>
            </a:r>
            <a:r>
              <a:rPr lang="en-US" altLang="zh-CN" sz="2000" b="1" dirty="0" smtClean="0">
                <a:solidFill>
                  <a:schemeClr val="accent1"/>
                </a:solidFill>
                <a:latin typeface="+mn-ea"/>
              </a:rPr>
              <a:t>&gt;</a:t>
            </a:r>
            <a:r>
              <a:rPr lang="zh-CN" altLang="en-US" sz="2000" b="1" dirty="0" smtClean="0">
                <a:solidFill>
                  <a:schemeClr val="accent1"/>
                </a:solidFill>
                <a:latin typeface="+mn-ea"/>
              </a:rPr>
              <a:t>路</a:t>
            </a:r>
            <a:r>
              <a:rPr lang="zh-CN" altLang="en-US" sz="2000" b="1" dirty="0">
                <a:solidFill>
                  <a:schemeClr val="accent1"/>
                </a:solidFill>
                <a:latin typeface="+mn-ea"/>
              </a:rPr>
              <a:t>径语义分</a:t>
            </a:r>
            <a:r>
              <a:rPr lang="zh-CN" altLang="en-US" sz="2000" b="1" dirty="0" smtClean="0">
                <a:solidFill>
                  <a:schemeClr val="accent1"/>
                </a:solidFill>
                <a:latin typeface="+mn-ea"/>
              </a:rPr>
              <a:t>数</a:t>
            </a:r>
            <a:r>
              <a:rPr lang="en-US" altLang="zh-CN" sz="2000" b="1" dirty="0" smtClean="0">
                <a:solidFill>
                  <a:schemeClr val="accent1"/>
                </a:solidFill>
                <a:latin typeface="+mn-ea"/>
              </a:rPr>
              <a:t>&gt;</a:t>
            </a:r>
            <a:r>
              <a:rPr lang="zh-CN" altLang="en-US" sz="2000" b="1" dirty="0" smtClean="0">
                <a:solidFill>
                  <a:schemeClr val="accent1"/>
                </a:solidFill>
                <a:latin typeface="+mn-ea"/>
              </a:rPr>
              <a:t>距</a:t>
            </a:r>
            <a:r>
              <a:rPr lang="zh-CN" altLang="en-US" sz="2000" b="1" dirty="0">
                <a:solidFill>
                  <a:schemeClr val="accent1"/>
                </a:solidFill>
                <a:latin typeface="+mn-ea"/>
              </a:rPr>
              <a:t>离</a:t>
            </a:r>
            <a:endParaRPr lang="zh-CN" altLang="en-US" sz="2000" b="1" dirty="0">
              <a:solidFill>
                <a:schemeClr val="accent1"/>
              </a:solidFill>
            </a:endParaRPr>
          </a:p>
        </p:txBody>
      </p:sp>
    </p:spTree>
    <p:extLst>
      <p:ext uri="{BB962C8B-B14F-4D97-AF65-F5344CB8AC3E}">
        <p14:creationId xmlns:p14="http://schemas.microsoft.com/office/powerpoint/2010/main" val="2504430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14</a:t>
            </a:fld>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239111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pc="200" dirty="0" smtClean="0">
                          <a:solidFill>
                            <a:schemeClr val="bg1"/>
                          </a:solidFill>
                          <a:latin typeface="Cambria Math" panose="02040503050406030204" pitchFamily="18" charset="0"/>
                          <a:cs typeface="Times New Roman" panose="02020603050405020304" pitchFamily="18" charset="0"/>
                        </a:rPr>
                        <m:t>𝑩𝒖𝒍𝒌</m:t>
                      </m:r>
                      <m:r>
                        <a:rPr lang="en-US" altLang="zh-CN" sz="2800" b="1" i="1" spc="200" dirty="0" smtClean="0">
                          <a:solidFill>
                            <a:schemeClr val="bg1"/>
                          </a:solidFill>
                          <a:latin typeface="Cambria Math" panose="02040503050406030204" pitchFamily="18" charset="0"/>
                          <a:cs typeface="Times New Roman" panose="02020603050405020304" pitchFamily="18" charset="0"/>
                        </a:rPr>
                        <m:t> </m:t>
                      </m:r>
                      <m:r>
                        <a:rPr lang="en-US" altLang="zh-CN" sz="2800" b="1" i="1" spc="200" dirty="0" err="1">
                          <a:solidFill>
                            <a:schemeClr val="bg1"/>
                          </a:solidFill>
                          <a:latin typeface="Cambria Math" panose="02040503050406030204" pitchFamily="18" charset="0"/>
                          <a:cs typeface="Times New Roman" panose="02020603050405020304" pitchFamily="18" charset="0"/>
                        </a:rPr>
                        <m:t>𝑺𝒌𝒚𝑺𝑹</m:t>
                      </m:r>
                    </m:oMath>
                  </m:oMathPara>
                </a14:m>
                <a:endParaRPr lang="zh-CN" altLang="en-US" sz="2800" b="1" spc="200" dirty="0">
                  <a:solidFill>
                    <a:schemeClr val="bg1"/>
                  </a:solidFill>
                  <a:latin typeface="+mj-ea"/>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7E117B68-3B1D-481C-A2B3-B35D972DC919}"/>
                  </a:ext>
                </a:extLst>
              </p:cNvPr>
              <p:cNvSpPr txBox="1">
                <a:spLocks noRot="1" noChangeAspect="1" noMove="1" noResize="1" noEditPoints="1" noAdjustHandles="1" noChangeArrowheads="1" noChangeShapeType="1" noTextEdit="1"/>
              </p:cNvSpPr>
              <p:nvPr/>
            </p:nvSpPr>
            <p:spPr>
              <a:xfrm>
                <a:off x="428281" y="199434"/>
                <a:ext cx="2391119"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428281" y="1037891"/>
                <a:ext cx="8427373" cy="4462760"/>
              </a:xfrm>
              <a:prstGeom prst="rect">
                <a:avLst/>
              </a:prstGeom>
              <a:noFill/>
            </p:spPr>
            <p:txBody>
              <a:bodyPr wrap="square" rtlCol="0">
                <a:spAutoFit/>
              </a:bodyPr>
              <a:lstStyle/>
              <a:p>
                <a:r>
                  <a:rPr lang="zh-CN" altLang="en-US" sz="2400" b="1" i="0" dirty="0" smtClean="0">
                    <a:latin typeface="+mj-lt"/>
                    <a:ea typeface="微软雅黑" panose="020B0503020204020204" pitchFamily="34" charset="-122"/>
                  </a:rPr>
                  <a:t>定理</a:t>
                </a:r>
                <a:r>
                  <a:rPr lang="en-US" altLang="zh-CN" sz="2400" b="1" i="0" dirty="0" smtClean="0">
                    <a:latin typeface="+mj-lt"/>
                    <a:ea typeface="微软雅黑" panose="020B0503020204020204" pitchFamily="34" charset="-122"/>
                  </a:rPr>
                  <a:t>1</a:t>
                </a:r>
              </a:p>
              <a:p>
                <a:r>
                  <a:rPr lang="en-US" altLang="zh-CN" sz="2400" b="1" dirty="0" smtClean="0">
                    <a:latin typeface="+mj-lt"/>
                    <a:ea typeface="微软雅黑" panose="020B0503020204020204" pitchFamily="34" charset="-122"/>
                  </a:rPr>
                  <a:t>	</a:t>
                </a:r>
                <a:r>
                  <a:rPr lang="zh-CN" altLang="en-US" sz="2000" dirty="0" smtClean="0">
                    <a:latin typeface="+mj-lt"/>
                    <a:ea typeface="微软雅黑" panose="020B0503020204020204" pitchFamily="34" charset="-122"/>
                  </a:rPr>
                  <a:t>任</a:t>
                </a:r>
                <a:r>
                  <a:rPr lang="zh-CN" altLang="en-US" sz="2000" dirty="0">
                    <a:latin typeface="+mj-lt"/>
                    <a:ea typeface="微软雅黑" panose="020B0503020204020204" pitchFamily="34" charset="-122"/>
                  </a:rPr>
                  <a:t>何路</a:t>
                </a:r>
                <a:r>
                  <a:rPr lang="zh-CN" altLang="en-US" sz="2000" dirty="0" smtClean="0">
                    <a:latin typeface="+mj-lt"/>
                    <a:ea typeface="微软雅黑" panose="020B0503020204020204" pitchFamily="34" charset="-122"/>
                  </a:rPr>
                  <a:t>径如果被</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𝑺</m:t>
                    </m:r>
                  </m:oMath>
                </a14:m>
                <a:r>
                  <a:rPr lang="zh-CN" altLang="en-US" sz="2000" dirty="0" smtClean="0">
                    <a:latin typeface="+mj-lt"/>
                    <a:ea typeface="微软雅黑" panose="020B0503020204020204" pitchFamily="34" charset="-122"/>
                  </a:rPr>
                  <a:t>中的路径</a:t>
                </a:r>
                <a:r>
                  <a:rPr lang="zh-CN" altLang="en-US" sz="2000" b="1" dirty="0" smtClean="0">
                    <a:solidFill>
                      <a:schemeClr val="accent1"/>
                    </a:solidFill>
                    <a:latin typeface="+mj-lt"/>
                    <a:ea typeface="微软雅黑" panose="020B0503020204020204" pitchFamily="34" charset="-122"/>
                  </a:rPr>
                  <a:t>支配</a:t>
                </a:r>
                <a:r>
                  <a:rPr lang="zh-CN" altLang="en-US" sz="2000" dirty="0" smtClean="0">
                    <a:latin typeface="+mj-lt"/>
                    <a:ea typeface="微软雅黑" panose="020B0503020204020204" pitchFamily="34" charset="-122"/>
                  </a:rPr>
                  <a:t>，那么无法成为天际线路径</a:t>
                </a:r>
                <a:endParaRPr lang="en-US" altLang="zh-CN" sz="2000" dirty="0" smtClean="0">
                  <a:latin typeface="+mj-lt"/>
                  <a:ea typeface="微软雅黑" panose="020B0503020204020204" pitchFamily="34" charset="-122"/>
                </a:endParaRPr>
              </a:p>
              <a:p>
                <a:endParaRPr lang="en-US" altLang="zh-CN" sz="2000" dirty="0">
                  <a:latin typeface="+mj-lt"/>
                  <a:ea typeface="微软雅黑" panose="020B0503020204020204" pitchFamily="34" charset="-122"/>
                </a:endParaRPr>
              </a:p>
              <a:p>
                <a:endParaRPr lang="en-US" altLang="zh-CN" sz="2000" dirty="0">
                  <a:latin typeface="+mj-lt"/>
                  <a:ea typeface="微软雅黑" panose="020B0503020204020204" pitchFamily="34" charset="-122"/>
                </a:endParaRPr>
              </a:p>
              <a:p>
                <a:r>
                  <a:rPr lang="zh-CN" altLang="en-US" sz="2400" b="1" dirty="0">
                    <a:ea typeface="微软雅黑" panose="020B0503020204020204" pitchFamily="34" charset="-122"/>
                  </a:rPr>
                  <a:t>定理</a:t>
                </a:r>
                <a:r>
                  <a:rPr lang="en-US" altLang="zh-CN" sz="2400" b="1" dirty="0" smtClean="0">
                    <a:ea typeface="微软雅黑" panose="020B0503020204020204" pitchFamily="34" charset="-122"/>
                  </a:rPr>
                  <a:t>2</a:t>
                </a:r>
                <a:endParaRPr lang="en-US" altLang="zh-CN" sz="2400" b="1" dirty="0">
                  <a:ea typeface="微软雅黑" panose="020B0503020204020204" pitchFamily="34" charset="-122"/>
                </a:endParaRPr>
              </a:p>
              <a:p>
                <a:r>
                  <a:rPr lang="en-US" altLang="zh-CN" sz="2400" dirty="0" smtClean="0">
                    <a:latin typeface="Calibri" panose="020F0502020204030204" pitchFamily="34" charset="0"/>
                    <a:ea typeface="微软雅黑" panose="020B0503020204020204" pitchFamily="34" charset="-122"/>
                  </a:rPr>
                  <a:t>	</a:t>
                </a:r>
                <a:r>
                  <a:rPr lang="zh-CN" altLang="en-US" sz="2000" dirty="0" smtClean="0">
                    <a:latin typeface="+mj-lt"/>
                    <a:ea typeface="微软雅黑" panose="020B0503020204020204" pitchFamily="34" charset="-122"/>
                  </a:rPr>
                  <a:t>路</a:t>
                </a:r>
                <a:r>
                  <a:rPr lang="zh-CN" altLang="en-US" sz="2000" dirty="0">
                    <a:latin typeface="+mj-lt"/>
                    <a:ea typeface="微软雅黑" panose="020B0503020204020204" pitchFamily="34" charset="-122"/>
                  </a:rPr>
                  <a:t>径</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𝑹</m:t>
                    </m:r>
                  </m:oMath>
                </a14:m>
                <a:r>
                  <a:rPr lang="zh-CN" altLang="en-US" sz="2000" dirty="0" smtClean="0">
                    <a:latin typeface="+mj-lt"/>
                    <a:ea typeface="微软雅黑" panose="020B0503020204020204" pitchFamily="34" charset="-122"/>
                  </a:rPr>
                  <a:t>的相</a:t>
                </a:r>
                <a:r>
                  <a:rPr lang="zh-CN" altLang="en-US" sz="2000" dirty="0">
                    <a:latin typeface="+mj-lt"/>
                    <a:ea typeface="微软雅黑" panose="020B0503020204020204" pitchFamily="34" charset="-122"/>
                  </a:rPr>
                  <a:t>似度存</a:t>
                </a:r>
                <a:r>
                  <a:rPr lang="zh-CN" altLang="en-US" sz="2000" dirty="0" smtClean="0">
                    <a:latin typeface="+mj-lt"/>
                    <a:ea typeface="微软雅黑" panose="020B0503020204020204" pitchFamily="34" charset="-122"/>
                  </a:rPr>
                  <a:t>在</a:t>
                </a:r>
                <a:r>
                  <a:rPr lang="zh-CN" altLang="en-US" sz="2000" b="1" dirty="0">
                    <a:solidFill>
                      <a:schemeClr val="accent1"/>
                    </a:solidFill>
                    <a:latin typeface="+mj-lt"/>
                    <a:ea typeface="微软雅黑" panose="020B0503020204020204" pitchFamily="34" charset="-122"/>
                  </a:rPr>
                  <a:t>预估</a:t>
                </a:r>
                <a:r>
                  <a:rPr lang="zh-CN" altLang="en-US" sz="2000" b="1" dirty="0" smtClean="0">
                    <a:solidFill>
                      <a:schemeClr val="accent1"/>
                    </a:solidFill>
                    <a:latin typeface="+mj-lt"/>
                    <a:ea typeface="微软雅黑" panose="020B0503020204020204" pitchFamily="34" charset="-122"/>
                  </a:rPr>
                  <a:t>最</a:t>
                </a:r>
                <a:r>
                  <a:rPr lang="zh-CN" altLang="en-US" sz="2000" b="1" dirty="0">
                    <a:solidFill>
                      <a:schemeClr val="accent1"/>
                    </a:solidFill>
                    <a:latin typeface="+mj-lt"/>
                    <a:ea typeface="微软雅黑" panose="020B0503020204020204" pitchFamily="34" charset="-122"/>
                  </a:rPr>
                  <a:t>优</a:t>
                </a:r>
                <a:r>
                  <a:rPr lang="zh-CN" altLang="en-US" sz="2000" b="1" dirty="0" smtClean="0">
                    <a:solidFill>
                      <a:schemeClr val="accent1"/>
                    </a:solidFill>
                    <a:latin typeface="+mj-lt"/>
                    <a:ea typeface="微软雅黑" panose="020B0503020204020204" pitchFamily="34" charset="-122"/>
                  </a:rPr>
                  <a:t>值（后续需求完美匹配）</a:t>
                </a:r>
                <a:r>
                  <a:rPr lang="zh-CN" altLang="en-US" sz="2000" dirty="0" smtClean="0">
                    <a:latin typeface="+mj-lt"/>
                    <a:ea typeface="微软雅黑" panose="020B0503020204020204" pitchFamily="34" charset="-122"/>
                  </a:rPr>
                  <a:t>。</a:t>
                </a:r>
                <a:r>
                  <a:rPr lang="zh-CN" altLang="en-US" sz="2000" dirty="0">
                    <a:latin typeface="+mj-lt"/>
                    <a:ea typeface="微软雅黑" panose="020B0503020204020204" pitchFamily="34" charset="-122"/>
                  </a:rPr>
                  <a:t>因此如果在</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𝑺</m:t>
                    </m:r>
                  </m:oMath>
                </a14:m>
                <a:r>
                  <a:rPr lang="zh-CN" altLang="en-US" sz="2000" dirty="0">
                    <a:latin typeface="+mj-lt"/>
                    <a:ea typeface="微软雅黑" panose="020B0503020204020204" pitchFamily="34" charset="-122"/>
                  </a:rPr>
                  <a:t>中存在</a:t>
                </a:r>
                <a:r>
                  <a:rPr lang="zh-CN" altLang="en-US" sz="2000" dirty="0" smtClean="0">
                    <a:latin typeface="+mj-lt"/>
                    <a:ea typeface="微软雅黑" panose="020B0503020204020204" pitchFamily="34" charset="-122"/>
                  </a:rPr>
                  <a:t>的</a:t>
                </a:r>
                <a:r>
                  <a:rPr lang="zh-CN" altLang="en-US" sz="2000" dirty="0">
                    <a:latin typeface="+mj-lt"/>
                    <a:ea typeface="微软雅黑" panose="020B0503020204020204" pitchFamily="34" charset="-122"/>
                  </a:rPr>
                  <a:t>一</a:t>
                </a:r>
                <a:r>
                  <a:rPr lang="zh-CN" altLang="en-US" sz="2000" dirty="0" smtClean="0">
                    <a:latin typeface="+mj-lt"/>
                    <a:ea typeface="微软雅黑" panose="020B0503020204020204" pitchFamily="34" charset="-122"/>
                  </a:rPr>
                  <a:t>条</a:t>
                </a:r>
                <a:r>
                  <a:rPr lang="zh-CN" altLang="en-US" sz="2000" dirty="0">
                    <a:latin typeface="+mj-lt"/>
                    <a:ea typeface="微软雅黑" panose="020B0503020204020204" pitchFamily="34" charset="-122"/>
                  </a:rPr>
                  <a:t>可</a:t>
                </a:r>
                <a:r>
                  <a:rPr lang="zh-CN" altLang="en-US" sz="2000" dirty="0" smtClean="0">
                    <a:latin typeface="+mj-lt"/>
                    <a:ea typeface="微软雅黑" panose="020B0503020204020204" pitchFamily="34" charset="-122"/>
                  </a:rPr>
                  <a:t>行路径，</a:t>
                </a:r>
                <a:r>
                  <a:rPr lang="zh-CN" altLang="en-US" sz="2000" dirty="0">
                    <a:latin typeface="+mj-lt"/>
                    <a:ea typeface="微软雅黑" panose="020B0503020204020204" pitchFamily="34" charset="-122"/>
                  </a:rPr>
                  <a:t>距离</a:t>
                </a:r>
                <a:r>
                  <a:rPr lang="zh-CN" altLang="en-US" sz="2000" dirty="0" smtClean="0">
                    <a:latin typeface="+mj-lt"/>
                    <a:ea typeface="微软雅黑" panose="020B0503020204020204" pitchFamily="34" charset="-122"/>
                  </a:rPr>
                  <a:t>比</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𝑹</m:t>
                    </m:r>
                  </m:oMath>
                </a14:m>
                <a:r>
                  <a:rPr lang="zh-CN" altLang="en-US" sz="2000" dirty="0" smtClean="0">
                    <a:latin typeface="+mj-lt"/>
                    <a:ea typeface="微软雅黑" panose="020B0503020204020204" pitchFamily="34" charset="-122"/>
                  </a:rPr>
                  <a:t>短，相似度比</a:t>
                </a:r>
                <a:r>
                  <a:rPr lang="zh-CN" altLang="en-US" sz="2000" b="1" dirty="0" smtClean="0">
                    <a:solidFill>
                      <a:schemeClr val="accent1"/>
                    </a:solidFill>
                    <a:latin typeface="+mj-lt"/>
                    <a:ea typeface="微软雅黑" panose="020B0503020204020204" pitchFamily="34" charset="-122"/>
                  </a:rPr>
                  <a:t>预估最优值</a:t>
                </a:r>
                <a:r>
                  <a:rPr lang="zh-CN" altLang="en-US" sz="2000" dirty="0" smtClean="0">
                    <a:latin typeface="+mj-lt"/>
                    <a:ea typeface="微软雅黑" panose="020B0503020204020204" pitchFamily="34" charset="-122"/>
                  </a:rPr>
                  <a:t>好，那么</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𝑹</m:t>
                    </m:r>
                  </m:oMath>
                </a14:m>
                <a:r>
                  <a:rPr lang="zh-CN" altLang="en-US" sz="2000" dirty="0" smtClean="0">
                    <a:latin typeface="+mj-lt"/>
                    <a:ea typeface="微软雅黑" panose="020B0503020204020204" pitchFamily="34" charset="-122"/>
                  </a:rPr>
                  <a:t>的所有拓展可行路径都不可能成为天际线路径，可以安全剪枝</a:t>
                </a:r>
                <a:endParaRPr lang="en-US" altLang="zh-CN" sz="2000" dirty="0" smtClean="0">
                  <a:latin typeface="+mj-lt"/>
                  <a:ea typeface="微软雅黑" panose="020B0503020204020204" pitchFamily="34" charset="-122"/>
                </a:endParaRPr>
              </a:p>
              <a:p>
                <a:endParaRPr lang="en-US" altLang="zh-CN" sz="2000" b="1" dirty="0">
                  <a:solidFill>
                    <a:schemeClr val="accent1"/>
                  </a:solidFill>
                  <a:latin typeface="+mj-lt"/>
                  <a:ea typeface="微软雅黑" panose="020B0503020204020204" pitchFamily="34" charset="-122"/>
                </a:endParaRPr>
              </a:p>
              <a:p>
                <a:endParaRPr lang="en-US" altLang="zh-CN" sz="2000" dirty="0" smtClean="0">
                  <a:latin typeface="Calibri" panose="020F0502020204030204" pitchFamily="34" charset="0"/>
                  <a:ea typeface="微软雅黑" panose="020B0503020204020204" pitchFamily="34" charset="-122"/>
                </a:endParaRPr>
              </a:p>
              <a:p>
                <a:r>
                  <a:rPr lang="zh-CN" altLang="en-US" sz="2400" b="1" dirty="0">
                    <a:latin typeface="Calibri" panose="020F0502020204030204" pitchFamily="34" charset="0"/>
                    <a:ea typeface="微软雅黑" panose="020B0503020204020204" pitchFamily="34" charset="-122"/>
                  </a:rPr>
                  <a:t>定</a:t>
                </a:r>
                <a:r>
                  <a:rPr lang="zh-CN" altLang="en-US" sz="2400" b="1" dirty="0" smtClean="0">
                    <a:latin typeface="Calibri" panose="020F0502020204030204" pitchFamily="34" charset="0"/>
                    <a:ea typeface="微软雅黑" panose="020B0503020204020204" pitchFamily="34" charset="-122"/>
                  </a:rPr>
                  <a:t>理</a:t>
                </a:r>
                <a:r>
                  <a:rPr lang="en-US" altLang="zh-CN" sz="2400" b="1" dirty="0" smtClean="0">
                    <a:latin typeface="Calibri" panose="020F0502020204030204" pitchFamily="34" charset="0"/>
                    <a:ea typeface="微软雅黑" panose="020B0503020204020204" pitchFamily="34" charset="-122"/>
                  </a:rPr>
                  <a:t>3</a:t>
                </a:r>
                <a:endParaRPr lang="en-US" altLang="zh-CN" sz="2400" b="1" dirty="0">
                  <a:latin typeface="Calibri" panose="020F0502020204030204" pitchFamily="34" charset="0"/>
                  <a:ea typeface="微软雅黑" panose="020B0503020204020204" pitchFamily="34" charset="-122"/>
                </a:endParaRPr>
              </a:p>
              <a:p>
                <a:r>
                  <a:rPr lang="en-US" altLang="zh-CN" sz="2400" b="1" dirty="0" smtClean="0">
                    <a:latin typeface="Calibri" panose="020F0502020204030204" pitchFamily="34" charset="0"/>
                    <a:ea typeface="微软雅黑" panose="020B0503020204020204" pitchFamily="34" charset="-122"/>
                  </a:rPr>
                  <a:t>	</a:t>
                </a:r>
                <a:r>
                  <a:rPr lang="zh-CN" altLang="en-US" sz="2000" dirty="0" smtClean="0">
                    <a:latin typeface="Calibri" panose="020F0502020204030204" pitchFamily="34" charset="0"/>
                    <a:ea typeface="微软雅黑" panose="020B0503020204020204" pitchFamily="34" charset="-122"/>
                  </a:rPr>
                  <a:t>路径</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𝑹</m:t>
                    </m:r>
                  </m:oMath>
                </a14:m>
                <a:r>
                  <a:rPr lang="zh-CN" altLang="en-US" sz="2000" dirty="0" smtClean="0">
                    <a:latin typeface="Calibri" panose="020F0502020204030204" pitchFamily="34" charset="0"/>
                    <a:ea typeface="微软雅黑" panose="020B0503020204020204" pitchFamily="34" charset="-122"/>
                  </a:rPr>
                  <a:t>的距离存在上界，上界就是可行路径中比</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𝑹</m:t>
                    </m:r>
                  </m:oMath>
                </a14:m>
                <a:r>
                  <a:rPr lang="zh-CN" altLang="en-US" sz="2000" dirty="0" smtClean="0">
                    <a:latin typeface="Calibri" panose="020F0502020204030204" pitchFamily="34" charset="0"/>
                    <a:ea typeface="微软雅黑" panose="020B0503020204020204" pitchFamily="34" charset="-122"/>
                  </a:rPr>
                  <a:t>的</a:t>
                </a:r>
                <a:r>
                  <a:rPr lang="zh-CN" altLang="en-US" sz="2000" b="1" dirty="0">
                    <a:solidFill>
                      <a:schemeClr val="accent1"/>
                    </a:solidFill>
                    <a:latin typeface="Calibri" panose="020F0502020204030204" pitchFamily="34" charset="0"/>
                    <a:ea typeface="微软雅黑" panose="020B0503020204020204" pitchFamily="34" charset="-122"/>
                  </a:rPr>
                  <a:t>预估</a:t>
                </a:r>
                <a:r>
                  <a:rPr lang="zh-CN" altLang="en-US" sz="2000" b="1" dirty="0" smtClean="0">
                    <a:solidFill>
                      <a:schemeClr val="accent1"/>
                    </a:solidFill>
                    <a:latin typeface="Calibri" panose="020F0502020204030204" pitchFamily="34" charset="0"/>
                    <a:ea typeface="微软雅黑" panose="020B0503020204020204" pitchFamily="34" charset="-122"/>
                  </a:rPr>
                  <a:t>最优相似度</a:t>
                </a:r>
                <a:r>
                  <a:rPr lang="zh-CN" altLang="en-US" sz="2000" dirty="0" smtClean="0">
                    <a:latin typeface="Calibri" panose="020F0502020204030204" pitchFamily="34" charset="0"/>
                    <a:ea typeface="微软雅黑" panose="020B0503020204020204" pitchFamily="34" charset="-122"/>
                  </a:rPr>
                  <a:t>好的最短路径的距离</a:t>
                </a: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428281" y="1037891"/>
                <a:ext cx="8427373" cy="4462760"/>
              </a:xfrm>
              <a:prstGeom prst="rect">
                <a:avLst/>
              </a:prstGeom>
              <a:blipFill>
                <a:blip r:embed="rId6"/>
                <a:stretch>
                  <a:fillRect l="-1085" t="-1093" r="-723" b="-13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5448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15</a:t>
            </a:fld>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146583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pc="200" dirty="0" smtClean="0">
                          <a:solidFill>
                            <a:schemeClr val="bg1"/>
                          </a:solidFill>
                          <a:latin typeface="Cambria Math" panose="02040503050406030204" pitchFamily="18" charset="0"/>
                          <a:cs typeface="Times New Roman" panose="02020603050405020304" pitchFamily="18" charset="0"/>
                        </a:rPr>
                        <m:t>𝑩𝒖𝒍𝒌</m:t>
                      </m:r>
                      <m:r>
                        <a:rPr lang="en-US" altLang="zh-CN" sz="2800" b="1" i="1" spc="200" dirty="0" smtClean="0">
                          <a:solidFill>
                            <a:schemeClr val="bg1"/>
                          </a:solidFill>
                          <a:latin typeface="Cambria Math" panose="02040503050406030204" pitchFamily="18" charset="0"/>
                          <a:cs typeface="Times New Roman" panose="02020603050405020304" pitchFamily="18" charset="0"/>
                        </a:rPr>
                        <m:t> </m:t>
                      </m:r>
                      <m:r>
                        <a:rPr lang="en-US" altLang="zh-CN" sz="2800" b="1" i="1" spc="200" dirty="0" err="1">
                          <a:solidFill>
                            <a:schemeClr val="bg1"/>
                          </a:solidFill>
                          <a:latin typeface="Cambria Math" panose="02040503050406030204" pitchFamily="18" charset="0"/>
                          <a:cs typeface="Times New Roman" panose="02020603050405020304" pitchFamily="18" charset="0"/>
                        </a:rPr>
                        <m:t>𝑺𝒌𝒚𝑺𝑹</m:t>
                      </m:r>
                    </m:oMath>
                  </m:oMathPara>
                </a14:m>
                <a:endParaRPr lang="zh-CN" altLang="en-US" sz="2800" b="1" spc="200" dirty="0">
                  <a:solidFill>
                    <a:schemeClr val="bg1"/>
                  </a:solidFill>
                  <a:latin typeface="+mj-ea"/>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7E117B68-3B1D-481C-A2B3-B35D972DC919}"/>
                  </a:ext>
                </a:extLst>
              </p:cNvPr>
              <p:cNvSpPr txBox="1">
                <a:spLocks noRot="1" noChangeAspect="1" noMove="1" noResize="1" noEditPoints="1" noAdjustHandles="1" noChangeArrowheads="1" noChangeShapeType="1" noTextEdit="1"/>
              </p:cNvSpPr>
              <p:nvPr/>
            </p:nvSpPr>
            <p:spPr>
              <a:xfrm>
                <a:off x="428281" y="199434"/>
                <a:ext cx="1465833" cy="523220"/>
              </a:xfrm>
              <a:prstGeom prst="rect">
                <a:avLst/>
              </a:prstGeom>
              <a:blipFill>
                <a:blip r:embed="rId22"/>
                <a:stretch>
                  <a:fillRect r="-560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428400" y="1000117"/>
                <a:ext cx="8427373" cy="2062103"/>
              </a:xfrm>
              <a:prstGeom prst="rect">
                <a:avLst/>
              </a:prstGeom>
              <a:noFill/>
            </p:spPr>
            <p:txBody>
              <a:bodyPr wrap="square" rtlCol="0">
                <a:spAutoFit/>
              </a:bodyPr>
              <a:lstStyle/>
              <a:p>
                <a:r>
                  <a:rPr lang="zh-CN" altLang="en-US" sz="2400" b="1" i="0" dirty="0" smtClean="0">
                    <a:latin typeface="+mj-lt"/>
                    <a:ea typeface="微软雅黑" panose="020B0503020204020204" pitchFamily="34" charset="-122"/>
                  </a:rPr>
                  <a:t>定理</a:t>
                </a:r>
                <a:r>
                  <a:rPr lang="en-US" altLang="zh-CN" sz="2400" b="1" i="0" dirty="0" smtClean="0">
                    <a:latin typeface="+mj-lt"/>
                    <a:ea typeface="微软雅黑" panose="020B0503020204020204" pitchFamily="34" charset="-122"/>
                  </a:rPr>
                  <a:t>4</a:t>
                </a:r>
              </a:p>
              <a:p>
                <a:r>
                  <a:rPr lang="en-US" altLang="zh-CN" sz="2400" b="1" dirty="0" smtClean="0">
                    <a:latin typeface="+mj-lt"/>
                    <a:ea typeface="微软雅黑" panose="020B0503020204020204" pitchFamily="34" charset="-122"/>
                  </a:rPr>
                  <a:t>	</a:t>
                </a:r>
                <a14:m>
                  <m:oMath xmlns:m="http://schemas.openxmlformats.org/officeDocument/2006/math">
                    <m:r>
                      <a:rPr lang="zh-CN" altLang="en-US" sz="2000" i="1" dirty="0" smtClean="0">
                        <a:latin typeface="Cambria Math" panose="02040503050406030204" pitchFamily="18" charset="0"/>
                        <a:ea typeface="微软雅黑" panose="020B0503020204020204" pitchFamily="34" charset="-122"/>
                      </a:rPr>
                      <m:t>假设</m:t>
                    </m:r>
                  </m:oMath>
                </a14:m>
                <a:r>
                  <a:rPr lang="zh-CN" altLang="en-US" sz="2000" dirty="0" smtClean="0">
                    <a:latin typeface="Calibri" panose="020F0502020204030204" pitchFamily="34" charset="0"/>
                    <a:ea typeface="微软雅黑" panose="020B0503020204020204" pitchFamily="34" charset="-122"/>
                  </a:rPr>
                  <a:t>路径</a:t>
                </a:r>
                <a14:m>
                  <m:oMath xmlns:m="http://schemas.openxmlformats.org/officeDocument/2006/math">
                    <m:r>
                      <a:rPr lang="en-US" altLang="zh-CN" sz="2000" b="1" i="1" dirty="0">
                        <a:solidFill>
                          <a:schemeClr val="accent1"/>
                        </a:solidFill>
                        <a:latin typeface="Cambria Math" panose="02040503050406030204" pitchFamily="18" charset="0"/>
                        <a:ea typeface="微软雅黑" panose="020B0503020204020204" pitchFamily="34" charset="-122"/>
                      </a:rPr>
                      <m:t>𝑹</m:t>
                    </m:r>
                    <m:r>
                      <a:rPr lang="en-US" altLang="zh-CN" sz="2000" b="1" i="1" dirty="0">
                        <a:solidFill>
                          <a:schemeClr val="accent1"/>
                        </a:solidFill>
                        <a:latin typeface="Cambria Math" panose="02040503050406030204" pitchFamily="18" charset="0"/>
                        <a:ea typeface="微软雅黑" panose="020B0503020204020204" pitchFamily="34" charset="-122"/>
                      </a:rPr>
                      <m:t>=&lt;</m:t>
                    </m:r>
                    <m:sSub>
                      <m:sSubPr>
                        <m:ctrlPr>
                          <a:rPr lang="en-US" altLang="zh-CN" sz="2000" b="1" i="1" dirty="0" err="1">
                            <a:solidFill>
                              <a:schemeClr val="accent1"/>
                            </a:solidFill>
                            <a:latin typeface="Cambria Math" panose="02040503050406030204" pitchFamily="18" charset="0"/>
                            <a:ea typeface="微软雅黑" panose="020B0503020204020204" pitchFamily="34" charset="-122"/>
                          </a:rPr>
                        </m:ctrlPr>
                      </m:sSubPr>
                      <m:e>
                        <m:r>
                          <a:rPr lang="en-US" altLang="zh-CN" sz="2000" b="1" i="1" dirty="0">
                            <a:solidFill>
                              <a:schemeClr val="accent1"/>
                            </a:solidFill>
                            <a:latin typeface="Cambria Math" panose="02040503050406030204" pitchFamily="18" charset="0"/>
                            <a:ea typeface="微软雅黑" panose="020B0503020204020204" pitchFamily="34" charset="-122"/>
                          </a:rPr>
                          <m:t>𝒑</m:t>
                        </m:r>
                      </m:e>
                      <m:sub>
                        <m:r>
                          <a:rPr lang="en-US" altLang="zh-CN" sz="2000"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sz="2000" b="1" i="1" dirty="0">
                            <a:solidFill>
                              <a:schemeClr val="accent1"/>
                            </a:solidFill>
                            <a:latin typeface="Cambria Math" panose="02040503050406030204" pitchFamily="18" charset="0"/>
                            <a:ea typeface="微软雅黑" panose="020B0503020204020204" pitchFamily="34" charset="-122"/>
                          </a:rPr>
                        </m:ctrlPr>
                      </m:dPr>
                      <m:e>
                        <m:r>
                          <a:rPr lang="en-US" altLang="zh-CN" sz="2000" b="1" i="1" dirty="0">
                            <a:solidFill>
                              <a:schemeClr val="accent1"/>
                            </a:solidFill>
                            <a:latin typeface="Cambria Math" panose="02040503050406030204" pitchFamily="18" charset="0"/>
                            <a:ea typeface="微软雅黑" panose="020B0503020204020204" pitchFamily="34" charset="-122"/>
                          </a:rPr>
                          <m:t>𝟏</m:t>
                        </m:r>
                      </m:e>
                    </m:d>
                    <m:r>
                      <a:rPr lang="en-US" altLang="zh-CN" sz="2000" b="1" i="1" dirty="0">
                        <a:solidFill>
                          <a:schemeClr val="accent1"/>
                        </a:solidFill>
                        <a:latin typeface="Cambria Math" panose="02040503050406030204" pitchFamily="18" charset="0"/>
                        <a:ea typeface="微软雅黑" panose="020B0503020204020204" pitchFamily="34" charset="-122"/>
                      </a:rPr>
                      <m:t>,</m:t>
                    </m:r>
                    <m:sSub>
                      <m:sSubPr>
                        <m:ctrlPr>
                          <a:rPr lang="en-US" altLang="zh-CN" sz="2000" b="1" i="1" dirty="0" err="1">
                            <a:solidFill>
                              <a:schemeClr val="accent1"/>
                            </a:solidFill>
                            <a:latin typeface="Cambria Math" panose="02040503050406030204" pitchFamily="18" charset="0"/>
                            <a:ea typeface="微软雅黑" panose="020B0503020204020204" pitchFamily="34" charset="-122"/>
                          </a:rPr>
                        </m:ctrlPr>
                      </m:sSubPr>
                      <m:e>
                        <m:r>
                          <a:rPr lang="en-US" altLang="zh-CN" sz="2000" b="1" i="1" dirty="0">
                            <a:solidFill>
                              <a:schemeClr val="accent1"/>
                            </a:solidFill>
                            <a:latin typeface="Cambria Math" panose="02040503050406030204" pitchFamily="18" charset="0"/>
                            <a:ea typeface="微软雅黑" panose="020B0503020204020204" pitchFamily="34" charset="-122"/>
                          </a:rPr>
                          <m:t>𝒑</m:t>
                        </m:r>
                      </m:e>
                      <m:sub>
                        <m:r>
                          <a:rPr lang="en-US" altLang="zh-CN" sz="2000"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sz="2000" b="1" i="1" dirty="0">
                            <a:solidFill>
                              <a:schemeClr val="accent1"/>
                            </a:solidFill>
                            <a:latin typeface="Cambria Math" panose="02040503050406030204" pitchFamily="18" charset="0"/>
                            <a:ea typeface="微软雅黑" panose="020B0503020204020204" pitchFamily="34" charset="-122"/>
                          </a:rPr>
                        </m:ctrlPr>
                      </m:dPr>
                      <m:e>
                        <m:r>
                          <a:rPr lang="en-US" altLang="zh-CN" sz="2000" b="1" i="1" dirty="0">
                            <a:solidFill>
                              <a:schemeClr val="accent1"/>
                            </a:solidFill>
                            <a:latin typeface="Cambria Math" panose="02040503050406030204" pitchFamily="18" charset="0"/>
                            <a:ea typeface="微软雅黑" panose="020B0503020204020204" pitchFamily="34" charset="-122"/>
                          </a:rPr>
                          <m:t>𝟐</m:t>
                        </m:r>
                      </m:e>
                    </m:d>
                    <m:r>
                      <a:rPr lang="en-US" altLang="zh-CN" sz="2000" b="1" i="1" dirty="0">
                        <a:solidFill>
                          <a:schemeClr val="accent1"/>
                        </a:solidFill>
                        <a:latin typeface="Cambria Math" panose="02040503050406030204" pitchFamily="18" charset="0"/>
                        <a:ea typeface="微软雅黑" panose="020B0503020204020204" pitchFamily="34" charset="-122"/>
                      </a:rPr>
                      <m:t>,…</m:t>
                    </m:r>
                    <m:r>
                      <a:rPr lang="en-US" altLang="zh-CN" sz="2000"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20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b="1" i="1" dirty="0" smtClean="0">
                            <a:solidFill>
                              <a:schemeClr val="accent1"/>
                            </a:solidFill>
                            <a:latin typeface="Cambria Math" panose="02040503050406030204" pitchFamily="18" charset="0"/>
                            <a:ea typeface="微软雅黑" panose="020B0503020204020204" pitchFamily="34" charset="-122"/>
                          </a:rPr>
                          <m:t>𝒑</m:t>
                        </m:r>
                      </m:e>
                      <m:sub>
                        <m:r>
                          <a:rPr lang="en-US" altLang="zh-CN" sz="2000" b="1" i="1" dirty="0" smtClean="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sz="2000" b="1" i="1" dirty="0" smtClean="0">
                            <a:solidFill>
                              <a:schemeClr val="accent1"/>
                            </a:solidFill>
                            <a:latin typeface="Cambria Math" panose="02040503050406030204" pitchFamily="18" charset="0"/>
                            <a:ea typeface="微软雅黑" panose="020B0503020204020204" pitchFamily="34" charset="-122"/>
                          </a:rPr>
                        </m:ctrlPr>
                      </m:dPr>
                      <m:e>
                        <m:r>
                          <a:rPr lang="en-US" altLang="zh-CN" sz="2000" b="1" i="1" dirty="0" smtClean="0">
                            <a:solidFill>
                              <a:schemeClr val="accent1"/>
                            </a:solidFill>
                            <a:latin typeface="Cambria Math" panose="02040503050406030204" pitchFamily="18" charset="0"/>
                            <a:ea typeface="微软雅黑" panose="020B0503020204020204" pitchFamily="34" charset="-122"/>
                          </a:rPr>
                          <m:t>𝒊</m:t>
                        </m:r>
                      </m:e>
                    </m:d>
                    <m:r>
                      <a:rPr lang="en-US" altLang="zh-CN" sz="2000"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20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b="1" i="1" dirty="0" smtClean="0">
                            <a:solidFill>
                              <a:schemeClr val="accent1"/>
                            </a:solidFill>
                            <a:latin typeface="Cambria Math" panose="02040503050406030204" pitchFamily="18" charset="0"/>
                            <a:ea typeface="微软雅黑" panose="020B0503020204020204" pitchFamily="34" charset="-122"/>
                          </a:rPr>
                          <m:t>𝒑</m:t>
                        </m:r>
                      </m:e>
                      <m:sub>
                        <m:r>
                          <a:rPr lang="en-US" altLang="zh-CN" sz="2000" b="1" i="1" dirty="0" smtClean="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sz="2000" b="1" i="1" dirty="0" smtClean="0">
                            <a:solidFill>
                              <a:schemeClr val="accent1"/>
                            </a:solidFill>
                            <a:latin typeface="Cambria Math" panose="02040503050406030204" pitchFamily="18" charset="0"/>
                            <a:ea typeface="微软雅黑" panose="020B0503020204020204" pitchFamily="34" charset="-122"/>
                          </a:rPr>
                        </m:ctrlPr>
                      </m:dPr>
                      <m:e>
                        <m:r>
                          <a:rPr lang="en-US" altLang="zh-CN" sz="2000" b="1" i="1" dirty="0" smtClean="0">
                            <a:solidFill>
                              <a:schemeClr val="accent1"/>
                            </a:solidFill>
                            <a:latin typeface="Cambria Math" panose="02040503050406030204" pitchFamily="18" charset="0"/>
                            <a:ea typeface="微软雅黑" panose="020B0503020204020204" pitchFamily="34" charset="-122"/>
                          </a:rPr>
                          <m:t>𝒊</m:t>
                        </m:r>
                        <m:r>
                          <a:rPr lang="en-US" altLang="zh-CN" sz="2000" b="1" i="1" dirty="0" smtClean="0">
                            <a:solidFill>
                              <a:schemeClr val="accent1"/>
                            </a:solidFill>
                            <a:latin typeface="Cambria Math" panose="02040503050406030204" pitchFamily="18" charset="0"/>
                            <a:ea typeface="微软雅黑" panose="020B0503020204020204" pitchFamily="34" charset="-122"/>
                          </a:rPr>
                          <m:t>+</m:t>
                        </m:r>
                        <m:r>
                          <a:rPr lang="en-US" altLang="zh-CN" sz="2000" b="1" i="1" dirty="0" smtClean="0">
                            <a:solidFill>
                              <a:schemeClr val="accent1"/>
                            </a:solidFill>
                            <a:latin typeface="Cambria Math" panose="02040503050406030204" pitchFamily="18" charset="0"/>
                            <a:ea typeface="微软雅黑" panose="020B0503020204020204" pitchFamily="34" charset="-122"/>
                          </a:rPr>
                          <m:t>𝟏</m:t>
                        </m:r>
                      </m:e>
                    </m:d>
                    <m:r>
                      <a:rPr lang="en-US" altLang="zh-CN" sz="2000" b="1" i="1" dirty="0" smtClean="0">
                        <a:solidFill>
                          <a:schemeClr val="accent1"/>
                        </a:solidFill>
                        <a:latin typeface="Cambria Math" panose="02040503050406030204" pitchFamily="18" charset="0"/>
                        <a:ea typeface="微软雅黑" panose="020B0503020204020204" pitchFamily="34" charset="-122"/>
                      </a:rPr>
                      <m:t>,…</m:t>
                    </m:r>
                    <m:r>
                      <a:rPr lang="en-US" altLang="zh-CN" sz="2000" b="1" i="1" dirty="0">
                        <a:solidFill>
                          <a:schemeClr val="accent1"/>
                        </a:solidFill>
                        <a:latin typeface="Cambria Math" panose="02040503050406030204" pitchFamily="18" charset="0"/>
                        <a:ea typeface="微软雅黑" panose="020B0503020204020204" pitchFamily="34" charset="-122"/>
                      </a:rPr>
                      <m:t>,</m:t>
                    </m:r>
                    <m:sSub>
                      <m:sSubPr>
                        <m:ctrlPr>
                          <a:rPr lang="en-US" altLang="zh-CN" sz="2000" b="1" i="1" dirty="0" err="1">
                            <a:solidFill>
                              <a:schemeClr val="accent1"/>
                            </a:solidFill>
                            <a:latin typeface="Cambria Math" panose="02040503050406030204" pitchFamily="18" charset="0"/>
                            <a:ea typeface="微软雅黑" panose="020B0503020204020204" pitchFamily="34" charset="-122"/>
                          </a:rPr>
                        </m:ctrlPr>
                      </m:sSubPr>
                      <m:e>
                        <m:r>
                          <a:rPr lang="en-US" altLang="zh-CN" sz="2000" b="1" i="1" dirty="0">
                            <a:solidFill>
                              <a:schemeClr val="accent1"/>
                            </a:solidFill>
                            <a:latin typeface="Cambria Math" panose="02040503050406030204" pitchFamily="18" charset="0"/>
                            <a:ea typeface="微软雅黑" panose="020B0503020204020204" pitchFamily="34" charset="-122"/>
                          </a:rPr>
                          <m:t>𝒑</m:t>
                        </m:r>
                      </m:e>
                      <m:sub>
                        <m:r>
                          <a:rPr lang="en-US" altLang="zh-CN" sz="2000"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sz="2000" b="1" i="1" dirty="0">
                            <a:solidFill>
                              <a:schemeClr val="accent1"/>
                            </a:solidFill>
                            <a:latin typeface="Cambria Math" panose="02040503050406030204" pitchFamily="18" charset="0"/>
                            <a:ea typeface="微软雅黑" panose="020B0503020204020204" pitchFamily="34" charset="-122"/>
                          </a:rPr>
                        </m:ctrlPr>
                      </m:dPr>
                      <m:e>
                        <m:d>
                          <m:dPr>
                            <m:begChr m:val="|"/>
                            <m:endChr m:val="|"/>
                            <m:ctrlPr>
                              <a:rPr lang="en-US" altLang="zh-CN" sz="2000" b="1" i="1" dirty="0">
                                <a:solidFill>
                                  <a:schemeClr val="accent1"/>
                                </a:solidFill>
                                <a:latin typeface="Cambria Math" panose="02040503050406030204" pitchFamily="18" charset="0"/>
                                <a:ea typeface="微软雅黑" panose="020B0503020204020204" pitchFamily="34" charset="-122"/>
                              </a:rPr>
                            </m:ctrlPr>
                          </m:dPr>
                          <m:e>
                            <m:r>
                              <a:rPr lang="en-US" altLang="zh-CN" sz="2000" b="1" i="1" dirty="0">
                                <a:solidFill>
                                  <a:schemeClr val="accent1"/>
                                </a:solidFill>
                                <a:latin typeface="Cambria Math" panose="02040503050406030204" pitchFamily="18" charset="0"/>
                                <a:ea typeface="微软雅黑" panose="020B0503020204020204" pitchFamily="34" charset="-122"/>
                              </a:rPr>
                              <m:t>𝑹</m:t>
                            </m:r>
                          </m:e>
                        </m:d>
                      </m:e>
                    </m:d>
                    <m:r>
                      <a:rPr lang="en-US" altLang="zh-CN" sz="2000" b="1" i="1" dirty="0">
                        <a:solidFill>
                          <a:schemeClr val="accent1"/>
                        </a:solidFill>
                        <a:latin typeface="Cambria Math" panose="02040503050406030204" pitchFamily="18" charset="0"/>
                        <a:ea typeface="微软雅黑" panose="020B0503020204020204" pitchFamily="34" charset="-122"/>
                      </a:rPr>
                      <m:t>&gt;</m:t>
                    </m:r>
                  </m:oMath>
                </a14:m>
                <a:r>
                  <a:rPr lang="zh-CN" altLang="en-US" sz="2000" dirty="0" smtClean="0">
                    <a:latin typeface="Calibri" panose="020F0502020204030204" pitchFamily="34" charset="0"/>
                    <a:ea typeface="微软雅黑" panose="020B0503020204020204" pitchFamily="34" charset="-122"/>
                  </a:rPr>
                  <a:t>，</a:t>
                </a:r>
                <a14:m>
                  <m:oMath xmlns:m="http://schemas.openxmlformats.org/officeDocument/2006/math">
                    <m:sSub>
                      <m:sSubPr>
                        <m:ctrlPr>
                          <a:rPr lang="en-US" altLang="zh-CN" sz="20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b="1" i="1" dirty="0" smtClean="0">
                            <a:solidFill>
                              <a:schemeClr val="accent1"/>
                            </a:solidFill>
                            <a:latin typeface="Cambria Math" panose="02040503050406030204" pitchFamily="18" charset="0"/>
                            <a:ea typeface="微软雅黑" panose="020B0503020204020204" pitchFamily="34" charset="-122"/>
                          </a:rPr>
                          <m:t>𝒑</m:t>
                        </m:r>
                      </m:e>
                      <m:sub>
                        <m:r>
                          <a:rPr lang="en-US" altLang="zh-CN" sz="2000" b="1" i="1" dirty="0" smtClean="0">
                            <a:solidFill>
                              <a:schemeClr val="accent1"/>
                            </a:solidFill>
                            <a:latin typeface="Cambria Math" panose="02040503050406030204" pitchFamily="18" charset="0"/>
                            <a:ea typeface="微软雅黑" panose="020B0503020204020204" pitchFamily="34" charset="-122"/>
                          </a:rPr>
                          <m:t>𝒊</m:t>
                        </m:r>
                        <m:r>
                          <a:rPr lang="en-US" altLang="zh-CN" sz="2000" b="1" i="1" dirty="0" smtClean="0">
                            <a:solidFill>
                              <a:schemeClr val="accent1"/>
                            </a:solidFill>
                            <a:latin typeface="Cambria Math" panose="02040503050406030204" pitchFamily="18" charset="0"/>
                            <a:ea typeface="微软雅黑" panose="020B0503020204020204" pitchFamily="34" charset="-122"/>
                          </a:rPr>
                          <m:t>:</m:t>
                        </m:r>
                        <m:r>
                          <a:rPr lang="en-US" altLang="zh-CN" sz="2000" b="1" i="1" dirty="0" smtClean="0">
                            <a:solidFill>
                              <a:schemeClr val="accent1"/>
                            </a:solidFill>
                            <a:latin typeface="Cambria Math" panose="02040503050406030204" pitchFamily="18" charset="0"/>
                            <a:ea typeface="微软雅黑" panose="020B0503020204020204" pitchFamily="34" charset="-122"/>
                          </a:rPr>
                          <m:t>𝒊</m:t>
                        </m:r>
                        <m:r>
                          <a:rPr lang="en-US" altLang="zh-CN" sz="2000" b="1" i="1" dirty="0" smtClean="0">
                            <a:solidFill>
                              <a:schemeClr val="accent1"/>
                            </a:solidFill>
                            <a:latin typeface="Cambria Math" panose="02040503050406030204" pitchFamily="18" charset="0"/>
                            <a:ea typeface="微软雅黑" panose="020B0503020204020204" pitchFamily="34" charset="-122"/>
                          </a:rPr>
                          <m:t>+</m:t>
                        </m:r>
                        <m:r>
                          <a:rPr lang="en-US" altLang="zh-CN" sz="2000" b="1" i="1" dirty="0" smtClean="0">
                            <a:solidFill>
                              <a:schemeClr val="accent1"/>
                            </a:solidFill>
                            <a:latin typeface="Cambria Math" panose="02040503050406030204" pitchFamily="18" charset="0"/>
                            <a:ea typeface="微软雅黑" panose="020B0503020204020204" pitchFamily="34" charset="-122"/>
                          </a:rPr>
                          <m:t>𝟏</m:t>
                        </m:r>
                      </m:sub>
                    </m:sSub>
                    <m:r>
                      <a:rPr lang="zh-CN" altLang="en-US" sz="2000" i="1" dirty="0">
                        <a:latin typeface="Cambria Math" panose="02040503050406030204" pitchFamily="18" charset="0"/>
                        <a:ea typeface="微软雅黑" panose="020B0503020204020204" pitchFamily="34" charset="-122"/>
                      </a:rPr>
                      <m:t>是</m:t>
                    </m:r>
                  </m:oMath>
                </a14:m>
                <a:r>
                  <a:rPr lang="zh-CN" altLang="en-US" sz="2000" dirty="0" smtClean="0">
                    <a:latin typeface="Calibri" panose="020F0502020204030204" pitchFamily="34" charset="0"/>
                    <a:ea typeface="微软雅黑" panose="020B0503020204020204" pitchFamily="34" charset="-122"/>
                  </a:rPr>
                  <a:t>位于</a:t>
                </a:r>
                <a14:m>
                  <m:oMath xmlns:m="http://schemas.openxmlformats.org/officeDocument/2006/math">
                    <m:sSub>
                      <m:sSubPr>
                        <m:ctrlPr>
                          <a:rPr lang="en-US" altLang="zh-CN" sz="2000" b="1" i="1" dirty="0">
                            <a:solidFill>
                              <a:schemeClr val="accent1"/>
                            </a:solidFill>
                            <a:latin typeface="Cambria Math" panose="02040503050406030204" pitchFamily="18" charset="0"/>
                            <a:ea typeface="微软雅黑" panose="020B0503020204020204" pitchFamily="34" charset="-122"/>
                          </a:rPr>
                        </m:ctrlPr>
                      </m:sSubPr>
                      <m:e>
                        <m:r>
                          <a:rPr lang="en-US" altLang="zh-CN" sz="2000" b="1" i="1" dirty="0">
                            <a:solidFill>
                              <a:schemeClr val="accent1"/>
                            </a:solidFill>
                            <a:latin typeface="Cambria Math" panose="02040503050406030204" pitchFamily="18" charset="0"/>
                            <a:ea typeface="微软雅黑" panose="020B0503020204020204" pitchFamily="34" charset="-122"/>
                          </a:rPr>
                          <m:t>𝒑</m:t>
                        </m:r>
                      </m:e>
                      <m:sub>
                        <m:r>
                          <a:rPr lang="en-US" altLang="zh-CN" sz="2000"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sz="2000" b="1" i="1" dirty="0">
                            <a:solidFill>
                              <a:schemeClr val="accent1"/>
                            </a:solidFill>
                            <a:latin typeface="Cambria Math" panose="02040503050406030204" pitchFamily="18" charset="0"/>
                            <a:ea typeface="微软雅黑" panose="020B0503020204020204" pitchFamily="34" charset="-122"/>
                          </a:rPr>
                        </m:ctrlPr>
                      </m:dPr>
                      <m:e>
                        <m:r>
                          <a:rPr lang="en-US" altLang="zh-CN" sz="2000" b="1" i="1" dirty="0">
                            <a:solidFill>
                              <a:schemeClr val="accent1"/>
                            </a:solidFill>
                            <a:latin typeface="Cambria Math" panose="02040503050406030204" pitchFamily="18" charset="0"/>
                            <a:ea typeface="微软雅黑" panose="020B0503020204020204" pitchFamily="34" charset="-122"/>
                          </a:rPr>
                          <m:t>𝒊</m:t>
                        </m:r>
                      </m:e>
                    </m:d>
                    <m:r>
                      <a:rPr lang="en-US" altLang="zh-CN" sz="2000"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20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2000" b="1" i="1" dirty="0">
                            <a:solidFill>
                              <a:schemeClr val="accent1"/>
                            </a:solidFill>
                            <a:latin typeface="Cambria Math" panose="02040503050406030204" pitchFamily="18" charset="0"/>
                            <a:ea typeface="微软雅黑" panose="020B0503020204020204" pitchFamily="34" charset="-122"/>
                          </a:rPr>
                          <m:t>𝒑</m:t>
                        </m:r>
                      </m:e>
                      <m:sub>
                        <m:r>
                          <a:rPr lang="en-US" altLang="zh-CN" sz="2000"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sz="2000" b="1" i="1" dirty="0">
                            <a:solidFill>
                              <a:schemeClr val="accent1"/>
                            </a:solidFill>
                            <a:latin typeface="Cambria Math" panose="02040503050406030204" pitchFamily="18" charset="0"/>
                            <a:ea typeface="微软雅黑" panose="020B0503020204020204" pitchFamily="34" charset="-122"/>
                          </a:rPr>
                        </m:ctrlPr>
                      </m:dPr>
                      <m:e>
                        <m:r>
                          <a:rPr lang="en-US" altLang="zh-CN" sz="2000" b="1" i="1" dirty="0">
                            <a:solidFill>
                              <a:schemeClr val="accent1"/>
                            </a:solidFill>
                            <a:latin typeface="Cambria Math" panose="02040503050406030204" pitchFamily="18" charset="0"/>
                            <a:ea typeface="微软雅黑" panose="020B0503020204020204" pitchFamily="34" charset="-122"/>
                          </a:rPr>
                          <m:t>𝒊</m:t>
                        </m:r>
                        <m:r>
                          <a:rPr lang="en-US" altLang="zh-CN" sz="2000" b="1" i="1" dirty="0">
                            <a:solidFill>
                              <a:schemeClr val="accent1"/>
                            </a:solidFill>
                            <a:latin typeface="Cambria Math" panose="02040503050406030204" pitchFamily="18" charset="0"/>
                            <a:ea typeface="微软雅黑" panose="020B0503020204020204" pitchFamily="34" charset="-122"/>
                          </a:rPr>
                          <m:t>+</m:t>
                        </m:r>
                        <m:r>
                          <a:rPr lang="en-US" altLang="zh-CN" sz="2000" b="1" i="1" dirty="0">
                            <a:solidFill>
                              <a:schemeClr val="accent1"/>
                            </a:solidFill>
                            <a:latin typeface="Cambria Math" panose="02040503050406030204" pitchFamily="18" charset="0"/>
                            <a:ea typeface="微软雅黑" panose="020B0503020204020204" pitchFamily="34" charset="-122"/>
                          </a:rPr>
                          <m:t>𝟏</m:t>
                        </m:r>
                      </m:e>
                    </m:d>
                  </m:oMath>
                </a14:m>
                <a:r>
                  <a:rPr lang="zh-CN" altLang="en-US" sz="2000" dirty="0" smtClean="0">
                    <a:latin typeface="Calibri" panose="020F0502020204030204" pitchFamily="34" charset="0"/>
                    <a:ea typeface="微软雅黑" panose="020B0503020204020204" pitchFamily="34" charset="-122"/>
                  </a:rPr>
                  <a:t>的最短路径上的</a:t>
                </a:r>
                <a14:m>
                  <m:oMath xmlns:m="http://schemas.openxmlformats.org/officeDocument/2006/math">
                    <m:r>
                      <a:rPr lang="zh-CN" altLang="en-US" sz="2000" i="1" dirty="0">
                        <a:latin typeface="Cambria Math" panose="02040503050406030204" pitchFamily="18" charset="0"/>
                        <a:ea typeface="微软雅黑" panose="020B0503020204020204" pitchFamily="34" charset="-122"/>
                      </a:rPr>
                      <m:t>一个</m:t>
                    </m:r>
                  </m:oMath>
                </a14:m>
                <a:r>
                  <a:rPr lang="en-US" altLang="zh-CN" sz="2000" dirty="0">
                    <a:latin typeface="Calibri" panose="020F0502020204030204" pitchFamily="34" charset="0"/>
                    <a:ea typeface="微软雅黑" panose="020B0503020204020204" pitchFamily="34" charset="-122"/>
                  </a:rPr>
                  <a:t>POI </a:t>
                </a:r>
                <a:r>
                  <a:rPr lang="zh-CN" altLang="en-US" sz="2000" dirty="0" smtClean="0">
                    <a:latin typeface="Calibri" panose="020F0502020204030204" pitchFamily="34" charset="0"/>
                    <a:ea typeface="微软雅黑" panose="020B0503020204020204" pitchFamily="34" charset="-122"/>
                  </a:rPr>
                  <a:t>，如果满足</a:t>
                </a:r>
                <a:endParaRPr lang="en-US" altLang="zh-CN" sz="2000" dirty="0" smtClean="0">
                  <a:latin typeface="Calibri" panose="020F0502020204030204" pitchFamily="34" charset="0"/>
                  <a:ea typeface="微软雅黑" panose="020B0503020204020204" pitchFamily="34" charset="-122"/>
                </a:endParaRPr>
              </a:p>
              <a:p>
                <a:endParaRPr lang="en-US" altLang="zh-CN" sz="2000" b="1" dirty="0" smtClean="0">
                  <a:solidFill>
                    <a:schemeClr val="accent1"/>
                  </a:solidFill>
                  <a:latin typeface="Calibri" panose="020F0502020204030204" pitchFamily="34" charset="0"/>
                  <a:ea typeface="微软雅黑" panose="020B0503020204020204" pitchFamily="34" charset="-122"/>
                </a:endParaRPr>
              </a:p>
              <a:p>
                <a:endParaRPr lang="en-US" altLang="zh-CN" sz="2000" b="1" dirty="0" smtClean="0">
                  <a:solidFill>
                    <a:schemeClr val="accent1"/>
                  </a:solidFill>
                  <a:latin typeface="Calibri" panose="020F0502020204030204" pitchFamily="34" charset="0"/>
                  <a:ea typeface="微软雅黑" panose="020B0503020204020204" pitchFamily="34" charset="-122"/>
                </a:endParaRPr>
              </a:p>
              <a:p>
                <a:r>
                  <a:rPr lang="zh-CN" altLang="en-US" sz="2000" dirty="0" smtClean="0">
                    <a:latin typeface="Calibri" panose="020F0502020204030204" pitchFamily="34" charset="0"/>
                    <a:ea typeface="微软雅黑" panose="020B0503020204020204" pitchFamily="34" charset="-122"/>
                  </a:rPr>
                  <a:t>路径</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𝑹</m:t>
                    </m:r>
                  </m:oMath>
                </a14:m>
                <a:r>
                  <a:rPr lang="zh-CN" altLang="en-US" sz="2000" dirty="0" smtClean="0">
                    <a:latin typeface="Calibri" panose="020F0502020204030204" pitchFamily="34" charset="0"/>
                    <a:ea typeface="微软雅黑" panose="020B0503020204020204" pitchFamily="34" charset="-122"/>
                  </a:rPr>
                  <a:t>必定会被支配或等同</a:t>
                </a:r>
                <a:endParaRPr lang="en-US" altLang="zh-CN" sz="2000" dirty="0" smtClean="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428400" y="1000117"/>
                <a:ext cx="8427373" cy="2062103"/>
              </a:xfrm>
              <a:prstGeom prst="rect">
                <a:avLst/>
              </a:prstGeom>
              <a:blipFill>
                <a:blip r:embed="rId23"/>
                <a:stretch>
                  <a:fillRect l="-1085" t="-2367" r="-289" b="-41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p:cNvSpPr txBox="1"/>
              <p:nvPr/>
            </p:nvSpPr>
            <p:spPr>
              <a:xfrm>
                <a:off x="428281" y="5408914"/>
                <a:ext cx="8362057" cy="738664"/>
              </a:xfrm>
              <a:prstGeom prst="rect">
                <a:avLst/>
              </a:prstGeom>
              <a:noFill/>
            </p:spPr>
            <p:txBody>
              <a:bodyPr wrap="square" rtlCol="0">
                <a:spAutoFit/>
              </a:bodyPr>
              <a:lstStyle/>
              <a:p>
                <a:r>
                  <a:rPr lang="zh-CN" altLang="en-US" sz="2400" b="1" dirty="0" smtClean="0">
                    <a:ea typeface="微软雅黑" panose="020B0503020204020204" pitchFamily="34" charset="-122"/>
                  </a:rPr>
                  <a:t>拓展</a:t>
                </a:r>
                <a:endParaRPr lang="en-US" altLang="zh-CN" sz="2400" i="1" dirty="0" smtClean="0">
                  <a:latin typeface="Cambria Math" panose="02040503050406030204" pitchFamily="18" charset="0"/>
                </a:endParaRPr>
              </a:p>
              <a:p>
                <a:pPr algn="ctr"/>
                <a14:m>
                  <m:oMath xmlns:m="http://schemas.openxmlformats.org/officeDocument/2006/math">
                    <m:r>
                      <a:rPr lang="en-US" altLang="zh-CN" b="1" i="1" dirty="0" smtClean="0">
                        <a:solidFill>
                          <a:schemeClr val="accent1"/>
                        </a:solidFill>
                        <a:latin typeface="Cambria Math" panose="02040503050406030204" pitchFamily="18" charset="0"/>
                      </a:rPr>
                      <m:t>𝑫𝒊𝒋𝒌𝒔𝒕𝒓𝒂</m:t>
                    </m:r>
                  </m:oMath>
                </a14:m>
                <a:r>
                  <a:rPr lang="zh-CN" altLang="en-US" dirty="0" smtClean="0"/>
                  <a:t>搜索无需从</a:t>
                </a:r>
                <a:r>
                  <a:rPr lang="zh-CN" altLang="en-US" b="1" dirty="0" smtClean="0">
                    <a:solidFill>
                      <a:schemeClr val="accent1"/>
                    </a:solidFill>
                  </a:rPr>
                  <a:t>严格匹配</a:t>
                </a:r>
                <a:r>
                  <a:rPr lang="zh-CN" altLang="en-US" dirty="0" smtClean="0"/>
                  <a:t>的</a:t>
                </a:r>
                <a:r>
                  <a:rPr lang="en-US" altLang="zh-CN" dirty="0" smtClean="0"/>
                  <a:t>POI</a:t>
                </a:r>
                <a:r>
                  <a:rPr lang="zh-CN" altLang="en-US" dirty="0" smtClean="0"/>
                  <a:t>节点向外拓展</a:t>
                </a:r>
                <a:endParaRPr lang="zh-CN" altLang="en-US" dirty="0"/>
              </a:p>
            </p:txBody>
          </p:sp>
        </mc:Choice>
        <mc:Fallback xmlns="">
          <p:sp>
            <p:nvSpPr>
              <p:cNvPr id="98" name="文本框 97"/>
              <p:cNvSpPr txBox="1">
                <a:spLocks noRot="1" noChangeAspect="1" noMove="1" noResize="1" noEditPoints="1" noAdjustHandles="1" noChangeArrowheads="1" noChangeShapeType="1" noTextEdit="1"/>
              </p:cNvSpPr>
              <p:nvPr/>
            </p:nvSpPr>
            <p:spPr>
              <a:xfrm>
                <a:off x="428281" y="5408914"/>
                <a:ext cx="8362057" cy="738664"/>
              </a:xfrm>
              <a:prstGeom prst="rect">
                <a:avLst/>
              </a:prstGeom>
              <a:blipFill>
                <a:blip r:embed="rId24"/>
                <a:stretch>
                  <a:fillRect l="-1093" t="-6612"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文本框 84"/>
              <p:cNvSpPr txBox="1"/>
              <p:nvPr/>
            </p:nvSpPr>
            <p:spPr>
              <a:xfrm>
                <a:off x="1934646" y="3016517"/>
                <a:ext cx="5284011" cy="646331"/>
              </a:xfrm>
              <a:prstGeom prst="rect">
                <a:avLst/>
              </a:prstGeom>
              <a:noFill/>
            </p:spPr>
            <p:txBody>
              <a:bodyPr wrap="square" rtlCol="0">
                <a:spAutoFit/>
              </a:bodyPr>
              <a:lstStyle/>
              <a:p>
                <a14:m>
                  <m:oMath xmlns:m="http://schemas.openxmlformats.org/officeDocument/2006/math">
                    <m:r>
                      <a:rPr lang="en-US" altLang="zh-CN" b="1" i="1" smtClean="0">
                        <a:solidFill>
                          <a:schemeClr val="accent1"/>
                        </a:solidFill>
                        <a:latin typeface="Cambria Math" panose="02040503050406030204" pitchFamily="18" charset="0"/>
                      </a:rPr>
                      <m:t>𝑹</m:t>
                    </m:r>
                    <m:r>
                      <a:rPr lang="en-US" altLang="zh-CN" b="1" i="1" dirty="0">
                        <a:solidFill>
                          <a:schemeClr val="accent1"/>
                        </a:solidFill>
                        <a:latin typeface="Cambria Math" panose="02040503050406030204" pitchFamily="18" charset="0"/>
                        <a:ea typeface="微软雅黑" panose="020B0503020204020204" pitchFamily="34" charset="-122"/>
                      </a:rPr>
                      <m:t>=&lt;</m:t>
                    </m:r>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𝒑</m:t>
                        </m:r>
                      </m:e>
                      <m:sub>
                        <m:r>
                          <a:rPr lang="en-US" altLang="zh-CN"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r>
                          <a:rPr lang="en-US" altLang="zh-CN" b="1" i="1" dirty="0">
                            <a:solidFill>
                              <a:schemeClr val="accent1"/>
                            </a:solidFill>
                            <a:latin typeface="Cambria Math" panose="02040503050406030204" pitchFamily="18" charset="0"/>
                            <a:ea typeface="微软雅黑" panose="020B0503020204020204" pitchFamily="34" charset="-122"/>
                          </a:rPr>
                          <m:t>𝟏</m:t>
                        </m:r>
                      </m:e>
                    </m:d>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𝒑</m:t>
                        </m:r>
                      </m:e>
                      <m:sub>
                        <m:r>
                          <a:rPr lang="en-US" altLang="zh-CN"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r>
                          <a:rPr lang="en-US" altLang="zh-CN" b="1" i="1" dirty="0">
                            <a:solidFill>
                              <a:schemeClr val="accent1"/>
                            </a:solidFill>
                            <a:latin typeface="Cambria Math" panose="02040503050406030204" pitchFamily="18" charset="0"/>
                            <a:ea typeface="微软雅黑" panose="020B0503020204020204" pitchFamily="34" charset="-122"/>
                          </a:rPr>
                          <m:t>𝟐</m:t>
                        </m:r>
                      </m:e>
                    </m:d>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smtClean="0">
                            <a:solidFill>
                              <a:schemeClr val="accent6"/>
                            </a:solidFill>
                            <a:latin typeface="Cambria Math" panose="02040503050406030204" pitchFamily="18" charset="0"/>
                            <a:ea typeface="微软雅黑" panose="020B0503020204020204" pitchFamily="34" charset="-122"/>
                          </a:rPr>
                        </m:ctrlPr>
                      </m:sSubPr>
                      <m:e>
                        <m:r>
                          <a:rPr lang="en-US" altLang="zh-CN" b="1" i="1" dirty="0">
                            <a:solidFill>
                              <a:schemeClr val="accent6"/>
                            </a:solidFill>
                            <a:latin typeface="Cambria Math" panose="02040503050406030204" pitchFamily="18" charset="0"/>
                            <a:ea typeface="微软雅黑" panose="020B0503020204020204" pitchFamily="34" charset="-122"/>
                          </a:rPr>
                          <m:t>𝒑</m:t>
                        </m:r>
                      </m:e>
                      <m:sub>
                        <m:r>
                          <a:rPr lang="en-US" altLang="zh-CN" b="1" i="1" dirty="0">
                            <a:solidFill>
                              <a:schemeClr val="accent6"/>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6"/>
                            </a:solidFill>
                            <a:latin typeface="Cambria Math" panose="02040503050406030204" pitchFamily="18" charset="0"/>
                            <a:ea typeface="微软雅黑" panose="020B0503020204020204" pitchFamily="34" charset="-122"/>
                          </a:rPr>
                        </m:ctrlPr>
                      </m:dPr>
                      <m:e>
                        <m:r>
                          <a:rPr lang="en-US" altLang="zh-CN" b="1" i="1" dirty="0">
                            <a:solidFill>
                              <a:schemeClr val="accent6"/>
                            </a:solidFill>
                            <a:latin typeface="Cambria Math" panose="02040503050406030204" pitchFamily="18" charset="0"/>
                            <a:ea typeface="微软雅黑" panose="020B0503020204020204" pitchFamily="34" charset="-122"/>
                          </a:rPr>
                          <m:t>𝒊</m:t>
                        </m:r>
                      </m:e>
                    </m:d>
                    <m:r>
                      <a:rPr lang="en-US" altLang="zh-CN"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b="1" i="1" dirty="0" smtClean="0">
                            <a:solidFill>
                              <a:schemeClr val="accent2"/>
                            </a:solidFill>
                            <a:latin typeface="Cambria Math" panose="02040503050406030204" pitchFamily="18" charset="0"/>
                            <a:ea typeface="微软雅黑" panose="020B0503020204020204" pitchFamily="34" charset="-122"/>
                          </a:rPr>
                        </m:ctrlPr>
                      </m:sSubPr>
                      <m:e>
                        <m:r>
                          <a:rPr lang="en-US" altLang="zh-CN" b="1" i="1" dirty="0">
                            <a:solidFill>
                              <a:schemeClr val="accent2"/>
                            </a:solidFill>
                            <a:latin typeface="Cambria Math" panose="02040503050406030204" pitchFamily="18" charset="0"/>
                            <a:ea typeface="微软雅黑" panose="020B0503020204020204" pitchFamily="34" charset="-122"/>
                          </a:rPr>
                          <m:t>𝒑</m:t>
                        </m:r>
                      </m:e>
                      <m:sub>
                        <m:r>
                          <a:rPr lang="en-US" altLang="zh-CN" b="1" i="1" dirty="0">
                            <a:solidFill>
                              <a:schemeClr val="accent2"/>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2"/>
                            </a:solidFill>
                            <a:latin typeface="Cambria Math" panose="02040503050406030204" pitchFamily="18" charset="0"/>
                            <a:ea typeface="微软雅黑" panose="020B0503020204020204" pitchFamily="34" charset="-122"/>
                          </a:rPr>
                        </m:ctrlPr>
                      </m:dPr>
                      <m:e>
                        <m:r>
                          <a:rPr lang="en-US" altLang="zh-CN" b="1" i="1" dirty="0">
                            <a:solidFill>
                              <a:schemeClr val="accent2"/>
                            </a:solidFill>
                            <a:latin typeface="Cambria Math" panose="02040503050406030204" pitchFamily="18" charset="0"/>
                            <a:ea typeface="微软雅黑" panose="020B0503020204020204" pitchFamily="34" charset="-122"/>
                          </a:rPr>
                          <m:t>𝒊</m:t>
                        </m:r>
                        <m:r>
                          <a:rPr lang="en-US" altLang="zh-CN" b="1" i="1" dirty="0">
                            <a:solidFill>
                              <a:schemeClr val="accent2"/>
                            </a:solidFill>
                            <a:latin typeface="Cambria Math" panose="02040503050406030204" pitchFamily="18" charset="0"/>
                            <a:ea typeface="微软雅黑" panose="020B0503020204020204" pitchFamily="34" charset="-122"/>
                          </a:rPr>
                          <m:t>+</m:t>
                        </m:r>
                        <m:r>
                          <a:rPr lang="en-US" altLang="zh-CN" b="1" i="1" dirty="0">
                            <a:solidFill>
                              <a:schemeClr val="accent2"/>
                            </a:solidFill>
                            <a:latin typeface="Cambria Math" panose="02040503050406030204" pitchFamily="18" charset="0"/>
                            <a:ea typeface="微软雅黑" panose="020B0503020204020204" pitchFamily="34" charset="-122"/>
                          </a:rPr>
                          <m:t>𝟏</m:t>
                        </m:r>
                      </m:e>
                    </m:d>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𝒑</m:t>
                        </m:r>
                      </m:e>
                      <m:sub>
                        <m:r>
                          <a:rPr lang="en-US" altLang="zh-CN"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r>
                              <a:rPr lang="en-US" altLang="zh-CN" b="1" i="1" dirty="0">
                                <a:solidFill>
                                  <a:schemeClr val="accent1"/>
                                </a:solidFill>
                                <a:latin typeface="Cambria Math" panose="02040503050406030204" pitchFamily="18" charset="0"/>
                                <a:ea typeface="微软雅黑" panose="020B0503020204020204" pitchFamily="34" charset="-122"/>
                              </a:rPr>
                              <m:t>𝑹</m:t>
                            </m:r>
                          </m:e>
                        </m:d>
                      </m:e>
                    </m:d>
                    <m:r>
                      <a:rPr lang="en-US" altLang="zh-CN" b="1" i="1" dirty="0">
                        <a:solidFill>
                          <a:schemeClr val="accent1"/>
                        </a:solidFill>
                        <a:latin typeface="Cambria Math" panose="02040503050406030204" pitchFamily="18" charset="0"/>
                        <a:ea typeface="微软雅黑" panose="020B0503020204020204" pitchFamily="34" charset="-122"/>
                      </a:rPr>
                      <m:t>&gt;</m:t>
                    </m:r>
                    <m:r>
                      <a:rPr lang="en-US" altLang="zh-CN" b="1" i="1" dirty="0">
                        <a:solidFill>
                          <a:schemeClr val="accent1"/>
                        </a:solidFill>
                        <a:latin typeface="Cambria Math" panose="02040503050406030204" pitchFamily="18" charset="0"/>
                      </a:rPr>
                      <m:t>𝑹</m:t>
                    </m:r>
                    <m:r>
                      <a:rPr lang="zh-CN" altLang="en-US" b="1" i="1" dirty="0">
                        <a:solidFill>
                          <a:schemeClr val="accent1"/>
                        </a:solidFill>
                        <a:latin typeface="Cambria Math" panose="02040503050406030204" pitchFamily="18" charset="0"/>
                      </a:rPr>
                      <m:t>’</m:t>
                    </m:r>
                  </m:oMath>
                </a14:m>
                <a:r>
                  <a:rPr lang="en-US" altLang="zh-CN" b="1" dirty="0">
                    <a:solidFill>
                      <a:schemeClr val="accent1"/>
                    </a:solidFill>
                    <a:ea typeface="微软雅黑" panose="020B0503020204020204" pitchFamily="34" charset="-122"/>
                  </a:rPr>
                  <a:t> </a:t>
                </a:r>
                <a14:m>
                  <m:oMath xmlns:m="http://schemas.openxmlformats.org/officeDocument/2006/math">
                    <m:r>
                      <a:rPr lang="en-US" altLang="zh-CN" b="1" i="1" dirty="0">
                        <a:solidFill>
                          <a:schemeClr val="accent1"/>
                        </a:solidFill>
                        <a:latin typeface="Cambria Math" panose="02040503050406030204" pitchFamily="18" charset="0"/>
                        <a:ea typeface="微软雅黑" panose="020B0503020204020204" pitchFamily="34" charset="-122"/>
                      </a:rPr>
                      <m:t>=&lt;</m:t>
                    </m:r>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𝒑</m:t>
                        </m:r>
                      </m:e>
                      <m:sub>
                        <m:r>
                          <a:rPr lang="en-US" altLang="zh-CN"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r>
                          <a:rPr lang="en-US" altLang="zh-CN" b="1" i="1" dirty="0">
                            <a:solidFill>
                              <a:schemeClr val="accent1"/>
                            </a:solidFill>
                            <a:latin typeface="Cambria Math" panose="02040503050406030204" pitchFamily="18" charset="0"/>
                            <a:ea typeface="微软雅黑" panose="020B0503020204020204" pitchFamily="34" charset="-122"/>
                          </a:rPr>
                          <m:t>𝟏</m:t>
                        </m:r>
                      </m:e>
                    </m:d>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𝒑</m:t>
                        </m:r>
                      </m:e>
                      <m:sub>
                        <m:r>
                          <a:rPr lang="en-US" altLang="zh-CN"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r>
                          <a:rPr lang="en-US" altLang="zh-CN" b="1" i="1" dirty="0">
                            <a:solidFill>
                              <a:schemeClr val="accent1"/>
                            </a:solidFill>
                            <a:latin typeface="Cambria Math" panose="02040503050406030204" pitchFamily="18" charset="0"/>
                            <a:ea typeface="微软雅黑" panose="020B0503020204020204" pitchFamily="34" charset="-122"/>
                          </a:rPr>
                          <m:t>𝟐</m:t>
                        </m:r>
                      </m:e>
                    </m:d>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smtClean="0">
                            <a:solidFill>
                              <a:schemeClr val="accent6"/>
                            </a:solidFill>
                            <a:latin typeface="Cambria Math" panose="02040503050406030204" pitchFamily="18" charset="0"/>
                            <a:ea typeface="微软雅黑" panose="020B0503020204020204" pitchFamily="34" charset="-122"/>
                          </a:rPr>
                        </m:ctrlPr>
                      </m:sSubPr>
                      <m:e>
                        <m:r>
                          <a:rPr lang="en-US" altLang="zh-CN" b="1" i="1" dirty="0">
                            <a:solidFill>
                              <a:schemeClr val="accent6"/>
                            </a:solidFill>
                            <a:latin typeface="Cambria Math" panose="02040503050406030204" pitchFamily="18" charset="0"/>
                            <a:ea typeface="微软雅黑" panose="020B0503020204020204" pitchFamily="34" charset="-122"/>
                          </a:rPr>
                          <m:t>𝒑</m:t>
                        </m:r>
                      </m:e>
                      <m:sub>
                        <m:r>
                          <a:rPr lang="en-US" altLang="zh-CN" b="1" i="1" dirty="0">
                            <a:solidFill>
                              <a:schemeClr val="accent6"/>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6"/>
                            </a:solidFill>
                            <a:latin typeface="Cambria Math" panose="02040503050406030204" pitchFamily="18" charset="0"/>
                            <a:ea typeface="微软雅黑" panose="020B0503020204020204" pitchFamily="34" charset="-122"/>
                          </a:rPr>
                        </m:ctrlPr>
                      </m:dPr>
                      <m:e>
                        <m:r>
                          <a:rPr lang="en-US" altLang="zh-CN" b="1" i="1" dirty="0">
                            <a:solidFill>
                              <a:schemeClr val="accent6"/>
                            </a:solidFill>
                            <a:latin typeface="Cambria Math" panose="02040503050406030204" pitchFamily="18" charset="0"/>
                            <a:ea typeface="微软雅黑" panose="020B0503020204020204" pitchFamily="34" charset="-122"/>
                          </a:rPr>
                          <m:t>𝒊</m:t>
                        </m:r>
                      </m:e>
                    </m:d>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smtClean="0">
                            <a:solidFill>
                              <a:schemeClr val="bg2">
                                <a:lumMod val="50000"/>
                              </a:schemeClr>
                            </a:solidFill>
                            <a:latin typeface="Cambria Math" panose="02040503050406030204" pitchFamily="18" charset="0"/>
                            <a:ea typeface="微软雅黑" panose="020B0503020204020204" pitchFamily="34" charset="-122"/>
                          </a:rPr>
                        </m:ctrlPr>
                      </m:sSubPr>
                      <m:e>
                        <m:r>
                          <a:rPr lang="en-US" altLang="zh-CN" b="1" i="1" dirty="0">
                            <a:solidFill>
                              <a:schemeClr val="bg2">
                                <a:lumMod val="50000"/>
                              </a:schemeClr>
                            </a:solidFill>
                            <a:latin typeface="Cambria Math" panose="02040503050406030204" pitchFamily="18" charset="0"/>
                            <a:ea typeface="微软雅黑" panose="020B0503020204020204" pitchFamily="34" charset="-122"/>
                          </a:rPr>
                          <m:t>𝒑</m:t>
                        </m:r>
                      </m:e>
                      <m:sub>
                        <m:r>
                          <a:rPr lang="en-US" altLang="zh-CN" b="1" i="1" dirty="0">
                            <a:solidFill>
                              <a:schemeClr val="bg2">
                                <a:lumMod val="50000"/>
                              </a:schemeClr>
                            </a:solidFill>
                            <a:latin typeface="Cambria Math" panose="02040503050406030204" pitchFamily="18" charset="0"/>
                            <a:ea typeface="微软雅黑" panose="020B0503020204020204" pitchFamily="34" charset="-122"/>
                          </a:rPr>
                          <m:t>𝒊</m:t>
                        </m:r>
                        <m:r>
                          <a:rPr lang="en-US" altLang="zh-CN" b="1" i="1" dirty="0">
                            <a:solidFill>
                              <a:schemeClr val="bg2">
                                <a:lumMod val="50000"/>
                              </a:schemeClr>
                            </a:solidFill>
                            <a:latin typeface="Cambria Math" panose="02040503050406030204" pitchFamily="18" charset="0"/>
                            <a:ea typeface="微软雅黑" panose="020B0503020204020204" pitchFamily="34" charset="-122"/>
                          </a:rPr>
                          <m:t>:</m:t>
                        </m:r>
                        <m:r>
                          <a:rPr lang="en-US" altLang="zh-CN" b="1" i="1" dirty="0">
                            <a:solidFill>
                              <a:schemeClr val="bg2">
                                <a:lumMod val="50000"/>
                              </a:schemeClr>
                            </a:solidFill>
                            <a:latin typeface="Cambria Math" panose="02040503050406030204" pitchFamily="18" charset="0"/>
                            <a:ea typeface="微软雅黑" panose="020B0503020204020204" pitchFamily="34" charset="-122"/>
                          </a:rPr>
                          <m:t>𝒊</m:t>
                        </m:r>
                        <m:r>
                          <a:rPr lang="en-US" altLang="zh-CN" b="1" i="1" dirty="0">
                            <a:solidFill>
                              <a:schemeClr val="bg2">
                                <a:lumMod val="50000"/>
                              </a:schemeClr>
                            </a:solidFill>
                            <a:latin typeface="Cambria Math" panose="02040503050406030204" pitchFamily="18" charset="0"/>
                            <a:ea typeface="微软雅黑" panose="020B0503020204020204" pitchFamily="34" charset="-122"/>
                          </a:rPr>
                          <m:t>+</m:t>
                        </m:r>
                        <m:r>
                          <a:rPr lang="en-US" altLang="zh-CN" b="1" i="1" dirty="0">
                            <a:solidFill>
                              <a:schemeClr val="bg2">
                                <a:lumMod val="50000"/>
                              </a:schemeClr>
                            </a:solidFill>
                            <a:latin typeface="Cambria Math" panose="02040503050406030204" pitchFamily="18" charset="0"/>
                            <a:ea typeface="微软雅黑" panose="020B0503020204020204" pitchFamily="34" charset="-122"/>
                          </a:rPr>
                          <m:t>𝟏</m:t>
                        </m:r>
                      </m:sub>
                    </m:sSub>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𝒑</m:t>
                        </m:r>
                      </m:e>
                      <m:sub>
                        <m:r>
                          <a:rPr lang="en-US" altLang="zh-CN"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r>
                              <a:rPr lang="en-US" altLang="zh-CN" b="1" i="1" dirty="0">
                                <a:solidFill>
                                  <a:schemeClr val="accent1"/>
                                </a:solidFill>
                                <a:latin typeface="Cambria Math" panose="02040503050406030204" pitchFamily="18" charset="0"/>
                                <a:ea typeface="微软雅黑" panose="020B0503020204020204" pitchFamily="34" charset="-122"/>
                              </a:rPr>
                              <m:t>𝑹</m:t>
                            </m:r>
                          </m:e>
                        </m:d>
                      </m:e>
                    </m:d>
                    <m:r>
                      <a:rPr lang="en-US" altLang="zh-CN" b="1" i="1" dirty="0">
                        <a:solidFill>
                          <a:schemeClr val="accent1"/>
                        </a:solidFill>
                        <a:latin typeface="Cambria Math" panose="02040503050406030204" pitchFamily="18" charset="0"/>
                        <a:ea typeface="微软雅黑" panose="020B0503020204020204" pitchFamily="34" charset="-122"/>
                      </a:rPr>
                      <m:t>&gt;</m:t>
                    </m:r>
                  </m:oMath>
                </a14:m>
                <a:endParaRPr lang="zh-CN" altLang="en-US" b="1" dirty="0">
                  <a:solidFill>
                    <a:schemeClr val="accent1"/>
                  </a:solidFill>
                </a:endParaRPr>
              </a:p>
            </p:txBody>
          </p:sp>
        </mc:Choice>
        <mc:Fallback xmlns="">
          <p:sp>
            <p:nvSpPr>
              <p:cNvPr id="85" name="文本框 84"/>
              <p:cNvSpPr txBox="1">
                <a:spLocks noRot="1" noChangeAspect="1" noMove="1" noResize="1" noEditPoints="1" noAdjustHandles="1" noChangeArrowheads="1" noChangeShapeType="1" noTextEdit="1"/>
              </p:cNvSpPr>
              <p:nvPr/>
            </p:nvSpPr>
            <p:spPr>
              <a:xfrm>
                <a:off x="1934646" y="3016517"/>
                <a:ext cx="5284011" cy="646331"/>
              </a:xfrm>
              <a:prstGeom prst="rect">
                <a:avLst/>
              </a:prstGeom>
              <a:blipFill>
                <a:blip r:embed="rId25"/>
                <a:stretch>
                  <a:fillRect b="-2830"/>
                </a:stretch>
              </a:blipFill>
            </p:spPr>
            <p:txBody>
              <a:bodyPr/>
              <a:lstStyle/>
              <a:p>
                <a:r>
                  <a:rPr lang="zh-CN" altLang="en-US">
                    <a:noFill/>
                  </a:rPr>
                  <a:t> </a:t>
                </a:r>
              </a:p>
            </p:txBody>
          </p:sp>
        </mc:Fallback>
      </mc:AlternateContent>
      <p:grpSp>
        <p:nvGrpSpPr>
          <p:cNvPr id="67" name="组合 66"/>
          <p:cNvGrpSpPr/>
          <p:nvPr/>
        </p:nvGrpSpPr>
        <p:grpSpPr>
          <a:xfrm>
            <a:off x="2029383" y="3800030"/>
            <a:ext cx="5308394" cy="1597704"/>
            <a:chOff x="4561882" y="3334126"/>
            <a:chExt cx="5308394" cy="1597704"/>
          </a:xfrm>
        </p:grpSpPr>
        <p:sp>
          <p:nvSpPr>
            <p:cNvPr id="44" name="椭圆 43"/>
            <p:cNvSpPr/>
            <p:nvPr/>
          </p:nvSpPr>
          <p:spPr>
            <a:xfrm>
              <a:off x="5841603" y="3651477"/>
              <a:ext cx="557049" cy="558000"/>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45" name="文本框 44"/>
                <p:cNvSpPr txBox="1"/>
                <p:nvPr/>
              </p:nvSpPr>
              <p:spPr>
                <a:xfrm>
                  <a:off x="5722502" y="3335696"/>
                  <a:ext cx="7873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chemeClr val="bg2">
                                    <a:lumMod val="50000"/>
                                  </a:schemeClr>
                                </a:solidFill>
                                <a:latin typeface="Cambria Math" panose="02040503050406030204" pitchFamily="18" charset="0"/>
                                <a:ea typeface="微软雅黑" panose="020B0503020204020204" pitchFamily="34" charset="-122"/>
                              </a:rPr>
                            </m:ctrlPr>
                          </m:sSubPr>
                          <m:e>
                            <m:r>
                              <a:rPr lang="en-US" altLang="zh-CN" b="1" i="1" dirty="0">
                                <a:solidFill>
                                  <a:schemeClr val="bg2">
                                    <a:lumMod val="50000"/>
                                  </a:schemeClr>
                                </a:solidFill>
                                <a:latin typeface="Cambria Math" panose="02040503050406030204" pitchFamily="18" charset="0"/>
                                <a:ea typeface="微软雅黑" panose="020B0503020204020204" pitchFamily="34" charset="-122"/>
                              </a:rPr>
                              <m:t>𝒑</m:t>
                            </m:r>
                          </m:e>
                          <m:sub>
                            <m:r>
                              <a:rPr lang="en-US" altLang="zh-CN" b="1" i="1" dirty="0">
                                <a:solidFill>
                                  <a:schemeClr val="bg2">
                                    <a:lumMod val="50000"/>
                                  </a:schemeClr>
                                </a:solidFill>
                                <a:latin typeface="Cambria Math" panose="02040503050406030204" pitchFamily="18" charset="0"/>
                                <a:ea typeface="微软雅黑" panose="020B0503020204020204" pitchFamily="34" charset="-122"/>
                              </a:rPr>
                              <m:t>𝒊</m:t>
                            </m:r>
                            <m:r>
                              <a:rPr lang="en-US" altLang="zh-CN" b="1" i="1" dirty="0">
                                <a:solidFill>
                                  <a:schemeClr val="bg2">
                                    <a:lumMod val="50000"/>
                                  </a:schemeClr>
                                </a:solidFill>
                                <a:latin typeface="Cambria Math" panose="02040503050406030204" pitchFamily="18" charset="0"/>
                                <a:ea typeface="微软雅黑" panose="020B0503020204020204" pitchFamily="34" charset="-122"/>
                              </a:rPr>
                              <m:t>:</m:t>
                            </m:r>
                            <m:r>
                              <a:rPr lang="en-US" altLang="zh-CN" b="1" i="1" dirty="0">
                                <a:solidFill>
                                  <a:schemeClr val="bg2">
                                    <a:lumMod val="50000"/>
                                  </a:schemeClr>
                                </a:solidFill>
                                <a:latin typeface="Cambria Math" panose="02040503050406030204" pitchFamily="18" charset="0"/>
                                <a:ea typeface="微软雅黑" panose="020B0503020204020204" pitchFamily="34" charset="-122"/>
                              </a:rPr>
                              <m:t>𝒊</m:t>
                            </m:r>
                            <m:r>
                              <a:rPr lang="en-US" altLang="zh-CN" b="1" i="1" dirty="0">
                                <a:solidFill>
                                  <a:schemeClr val="bg2">
                                    <a:lumMod val="50000"/>
                                  </a:schemeClr>
                                </a:solidFill>
                                <a:latin typeface="Cambria Math" panose="02040503050406030204" pitchFamily="18" charset="0"/>
                                <a:ea typeface="微软雅黑" panose="020B0503020204020204" pitchFamily="34" charset="-122"/>
                              </a:rPr>
                              <m:t>+</m:t>
                            </m:r>
                            <m:r>
                              <a:rPr lang="en-US" altLang="zh-CN" b="1" i="1" dirty="0">
                                <a:solidFill>
                                  <a:schemeClr val="bg2">
                                    <a:lumMod val="50000"/>
                                  </a:schemeClr>
                                </a:solidFill>
                                <a:latin typeface="Cambria Math" panose="02040503050406030204" pitchFamily="18" charset="0"/>
                                <a:ea typeface="微软雅黑" panose="020B0503020204020204" pitchFamily="34" charset="-122"/>
                              </a:rPr>
                              <m:t>𝟏</m:t>
                            </m:r>
                          </m:sub>
                        </m:sSub>
                      </m:oMath>
                    </m:oMathPara>
                  </a14:m>
                  <a:endParaRPr lang="en-US" altLang="zh-CN" b="1" dirty="0" smtClean="0">
                    <a:solidFill>
                      <a:schemeClr val="bg2">
                        <a:lumMod val="50000"/>
                      </a:schemeClr>
                    </a:solidFill>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5722502" y="3335696"/>
                  <a:ext cx="787331" cy="369332"/>
                </a:xfrm>
                <a:prstGeom prst="rect">
                  <a:avLst/>
                </a:prstGeom>
                <a:blipFill>
                  <a:blip r:embed="rId26"/>
                  <a:stretch>
                    <a:fillRect b="-8333"/>
                  </a:stretch>
                </a:blipFill>
              </p:spPr>
              <p:txBody>
                <a:bodyPr/>
                <a:lstStyle/>
                <a:p>
                  <a:r>
                    <a:rPr lang="zh-CN" altLang="en-US">
                      <a:noFill/>
                    </a:rPr>
                    <a:t> </a:t>
                  </a:r>
                </a:p>
              </p:txBody>
            </p:sp>
          </mc:Fallback>
        </mc:AlternateContent>
        <p:sp>
          <p:nvSpPr>
            <p:cNvPr id="55" name="椭圆 54"/>
            <p:cNvSpPr/>
            <p:nvPr/>
          </p:nvSpPr>
          <p:spPr>
            <a:xfrm>
              <a:off x="6661738" y="4105080"/>
              <a:ext cx="557049" cy="558000"/>
            </a:xfrm>
            <a:prstGeom prst="ellipse">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文本框 55"/>
            <p:cNvSpPr txBox="1"/>
            <p:nvPr/>
          </p:nvSpPr>
          <p:spPr>
            <a:xfrm>
              <a:off x="6718702" y="4502225"/>
              <a:ext cx="184731" cy="369332"/>
            </a:xfrm>
            <a:prstGeom prst="rect">
              <a:avLst/>
            </a:prstGeom>
            <a:noFill/>
          </p:spPr>
          <p:txBody>
            <a:bodyPr wrap="none" rtlCol="0">
              <a:spAutoFit/>
            </a:bodyPr>
            <a:lstStyle/>
            <a:p>
              <a:endParaRPr lang="en-US" altLang="zh-CN" b="1" dirty="0" smtClean="0"/>
            </a:p>
          </p:txBody>
        </p:sp>
        <p:sp>
          <p:nvSpPr>
            <p:cNvPr id="68" name="椭圆 67"/>
            <p:cNvSpPr/>
            <p:nvPr/>
          </p:nvSpPr>
          <p:spPr>
            <a:xfrm>
              <a:off x="7509309" y="3657028"/>
              <a:ext cx="557049" cy="558000"/>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9" name="直接箭头连接符 68"/>
            <p:cNvCxnSpPr>
              <a:stCxn id="44" idx="6"/>
              <a:endCxn id="68" idx="2"/>
            </p:cNvCxnSpPr>
            <p:nvPr/>
          </p:nvCxnSpPr>
          <p:spPr>
            <a:xfrm>
              <a:off x="6398652" y="3930477"/>
              <a:ext cx="1110657" cy="55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5" idx="7"/>
              <a:endCxn id="68" idx="2"/>
            </p:cNvCxnSpPr>
            <p:nvPr/>
          </p:nvCxnSpPr>
          <p:spPr>
            <a:xfrm flipV="1">
              <a:off x="7137209" y="3936028"/>
              <a:ext cx="372100" cy="25076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4" idx="6"/>
              <a:endCxn id="55" idx="1"/>
            </p:cNvCxnSpPr>
            <p:nvPr/>
          </p:nvCxnSpPr>
          <p:spPr>
            <a:xfrm>
              <a:off x="6398652" y="3930477"/>
              <a:ext cx="344664" cy="25632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347559" y="3745811"/>
              <a:ext cx="1213233" cy="500929"/>
            </a:xfrm>
            <a:prstGeom prst="rect">
              <a:avLst/>
            </a:prstGeom>
            <a:noFill/>
            <a:ln w="19050">
              <a:solidFill>
                <a:srgbClr val="FF33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8438457" y="3651477"/>
              <a:ext cx="1431819" cy="646331"/>
            </a:xfrm>
            <a:prstGeom prst="rect">
              <a:avLst/>
            </a:prstGeom>
            <a:noFill/>
            <a:ln w="19050">
              <a:solidFill>
                <a:schemeClr val="accent1">
                  <a:shade val="50000"/>
                </a:schemeClr>
              </a:solidFill>
            </a:ln>
          </p:spPr>
          <p:txBody>
            <a:bodyPr wrap="square" rtlCol="0">
              <a:spAutoFit/>
            </a:bodyPr>
            <a:lstStyle/>
            <a:p>
              <a:r>
                <a:rPr lang="zh-CN" altLang="en-US" dirty="0">
                  <a:solidFill>
                    <a:srgbClr val="FF3300"/>
                  </a:solidFill>
                </a:rPr>
                <a:t>直</a:t>
              </a:r>
              <a:r>
                <a:rPr lang="zh-CN" altLang="en-US" dirty="0" smtClean="0">
                  <a:solidFill>
                    <a:srgbClr val="FF3300"/>
                  </a:solidFill>
                </a:rPr>
                <a:t>达比绕行距离短</a:t>
              </a:r>
              <a:endParaRPr lang="zh-CN" altLang="en-US" dirty="0">
                <a:solidFill>
                  <a:srgbClr val="FF3300"/>
                </a:solidFill>
              </a:endParaRPr>
            </a:p>
          </p:txBody>
        </p:sp>
        <mc:AlternateContent xmlns:mc="http://schemas.openxmlformats.org/markup-compatibility/2006" xmlns:a14="http://schemas.microsoft.com/office/drawing/2010/main">
          <mc:Choice Requires="a14">
            <p:sp>
              <p:nvSpPr>
                <p:cNvPr id="53" name="矩形 52"/>
                <p:cNvSpPr/>
                <p:nvPr/>
              </p:nvSpPr>
              <p:spPr>
                <a:xfrm>
                  <a:off x="6354396" y="4562498"/>
                  <a:ext cx="11717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chemeClr val="accent2"/>
                                </a:solidFill>
                                <a:latin typeface="Cambria Math" panose="02040503050406030204" pitchFamily="18" charset="0"/>
                                <a:ea typeface="微软雅黑" panose="020B0503020204020204" pitchFamily="34" charset="-122"/>
                              </a:rPr>
                            </m:ctrlPr>
                          </m:sSubPr>
                          <m:e>
                            <m:r>
                              <a:rPr lang="en-US" altLang="zh-CN" b="1" i="1" dirty="0">
                                <a:solidFill>
                                  <a:schemeClr val="accent2"/>
                                </a:solidFill>
                                <a:latin typeface="Cambria Math" panose="02040503050406030204" pitchFamily="18" charset="0"/>
                                <a:ea typeface="微软雅黑" panose="020B0503020204020204" pitchFamily="34" charset="-122"/>
                              </a:rPr>
                              <m:t>𝒑</m:t>
                            </m:r>
                          </m:e>
                          <m:sub>
                            <m:r>
                              <a:rPr lang="en-US" altLang="zh-CN" b="1" i="1" dirty="0">
                                <a:solidFill>
                                  <a:schemeClr val="accent2"/>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2"/>
                                </a:solidFill>
                                <a:latin typeface="Cambria Math" panose="02040503050406030204" pitchFamily="18" charset="0"/>
                                <a:ea typeface="微软雅黑" panose="020B0503020204020204" pitchFamily="34" charset="-122"/>
                              </a:rPr>
                            </m:ctrlPr>
                          </m:dPr>
                          <m:e>
                            <m:r>
                              <a:rPr lang="en-US" altLang="zh-CN" b="1" i="1" dirty="0">
                                <a:solidFill>
                                  <a:schemeClr val="accent2"/>
                                </a:solidFill>
                                <a:latin typeface="Cambria Math" panose="02040503050406030204" pitchFamily="18" charset="0"/>
                                <a:ea typeface="微软雅黑" panose="020B0503020204020204" pitchFamily="34" charset="-122"/>
                              </a:rPr>
                              <m:t>𝒊</m:t>
                            </m:r>
                            <m:r>
                              <a:rPr lang="en-US" altLang="zh-CN" b="1" i="1" dirty="0">
                                <a:solidFill>
                                  <a:schemeClr val="accent2"/>
                                </a:solidFill>
                                <a:latin typeface="Cambria Math" panose="02040503050406030204" pitchFamily="18" charset="0"/>
                                <a:ea typeface="微软雅黑" panose="020B0503020204020204" pitchFamily="34" charset="-122"/>
                              </a:rPr>
                              <m:t>+</m:t>
                            </m:r>
                            <m:r>
                              <a:rPr lang="en-US" altLang="zh-CN" b="1" i="1" dirty="0">
                                <a:solidFill>
                                  <a:schemeClr val="accent2"/>
                                </a:solidFill>
                                <a:latin typeface="Cambria Math" panose="02040503050406030204" pitchFamily="18" charset="0"/>
                                <a:ea typeface="微软雅黑" panose="020B0503020204020204" pitchFamily="34" charset="-122"/>
                              </a:rPr>
                              <m:t>𝟏</m:t>
                            </m:r>
                          </m:e>
                        </m:d>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6354396" y="4562498"/>
                  <a:ext cx="1171731" cy="369332"/>
                </a:xfrm>
                <a:prstGeom prst="rect">
                  <a:avLst/>
                </a:prstGeom>
                <a:blipFill>
                  <a:blip r:embed="rId27"/>
                  <a:stretch>
                    <a:fillRect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7201967" y="3334126"/>
                  <a:ext cx="11717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𝒑</m:t>
                            </m:r>
                          </m:e>
                          <m:sub>
                            <m:r>
                              <a:rPr lang="en-US" altLang="zh-CN" b="1" i="1" dirty="0">
                                <a:solidFill>
                                  <a:schemeClr val="accent1"/>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r>
                              <a:rPr lang="en-US" altLang="zh-CN" b="1" i="1" dirty="0">
                                <a:solidFill>
                                  <a:schemeClr val="accent1"/>
                                </a:solidFill>
                                <a:latin typeface="Cambria Math" panose="02040503050406030204" pitchFamily="18" charset="0"/>
                                <a:ea typeface="微软雅黑" panose="020B0503020204020204" pitchFamily="34" charset="-122"/>
                              </a:rPr>
                              <m:t>𝒊</m:t>
                            </m:r>
                            <m:r>
                              <a:rPr lang="en-US" altLang="zh-CN" b="1" i="1" dirty="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𝟐</m:t>
                            </m:r>
                          </m:e>
                        </m:d>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7201967" y="3334126"/>
                  <a:ext cx="1171731" cy="369332"/>
                </a:xfrm>
                <a:prstGeom prst="rect">
                  <a:avLst/>
                </a:prstGeom>
                <a:blipFill>
                  <a:blip r:embed="rId28"/>
                  <a:stretch>
                    <a:fillRect b="-8197"/>
                  </a:stretch>
                </a:blipFill>
              </p:spPr>
              <p:txBody>
                <a:bodyPr/>
                <a:lstStyle/>
                <a:p>
                  <a:r>
                    <a:rPr lang="zh-CN" altLang="en-US">
                      <a:noFill/>
                    </a:rPr>
                    <a:t> </a:t>
                  </a:r>
                </a:p>
              </p:txBody>
            </p:sp>
          </mc:Fallback>
        </mc:AlternateContent>
        <p:sp>
          <p:nvSpPr>
            <p:cNvPr id="88" name="椭圆 87"/>
            <p:cNvSpPr/>
            <p:nvPr/>
          </p:nvSpPr>
          <p:spPr>
            <a:xfrm>
              <a:off x="4662436" y="3651477"/>
              <a:ext cx="557049" cy="558000"/>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9" name="直接箭头连接符 88"/>
            <p:cNvCxnSpPr>
              <a:stCxn id="88" idx="6"/>
              <a:endCxn id="44" idx="2"/>
            </p:cNvCxnSpPr>
            <p:nvPr/>
          </p:nvCxnSpPr>
          <p:spPr>
            <a:xfrm>
              <a:off x="5219485" y="3930477"/>
              <a:ext cx="622118" cy="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矩形 89"/>
                <p:cNvSpPr/>
                <p:nvPr/>
              </p:nvSpPr>
              <p:spPr>
                <a:xfrm>
                  <a:off x="4561882" y="3335696"/>
                  <a:ext cx="7581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chemeClr val="accent6"/>
                                </a:solidFill>
                                <a:latin typeface="Cambria Math" panose="02040503050406030204" pitchFamily="18" charset="0"/>
                                <a:ea typeface="微软雅黑" panose="020B0503020204020204" pitchFamily="34" charset="-122"/>
                              </a:rPr>
                            </m:ctrlPr>
                          </m:sSubPr>
                          <m:e>
                            <m:r>
                              <a:rPr lang="en-US" altLang="zh-CN" b="1" i="1" dirty="0">
                                <a:solidFill>
                                  <a:schemeClr val="accent6"/>
                                </a:solidFill>
                                <a:latin typeface="Cambria Math" panose="02040503050406030204" pitchFamily="18" charset="0"/>
                                <a:ea typeface="微软雅黑" panose="020B0503020204020204" pitchFamily="34" charset="-122"/>
                              </a:rPr>
                              <m:t>𝒑</m:t>
                            </m:r>
                          </m:e>
                          <m:sub>
                            <m:r>
                              <a:rPr lang="en-US" altLang="zh-CN" b="1" i="1" dirty="0">
                                <a:solidFill>
                                  <a:schemeClr val="accent6"/>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6"/>
                                </a:solidFill>
                                <a:latin typeface="Cambria Math" panose="02040503050406030204" pitchFamily="18" charset="0"/>
                                <a:ea typeface="微软雅黑" panose="020B0503020204020204" pitchFamily="34" charset="-122"/>
                              </a:rPr>
                            </m:ctrlPr>
                          </m:dPr>
                          <m:e>
                            <m:r>
                              <a:rPr lang="en-US" altLang="zh-CN" b="1" i="1" dirty="0">
                                <a:solidFill>
                                  <a:schemeClr val="accent6"/>
                                </a:solidFill>
                                <a:latin typeface="Cambria Math" panose="02040503050406030204" pitchFamily="18" charset="0"/>
                                <a:ea typeface="微软雅黑" panose="020B0503020204020204" pitchFamily="34" charset="-122"/>
                              </a:rPr>
                              <m:t>𝒊</m:t>
                            </m:r>
                          </m:e>
                        </m:d>
                      </m:oMath>
                    </m:oMathPara>
                  </a14:m>
                  <a:endParaRPr lang="zh-CN" altLang="en-US" dirty="0">
                    <a:solidFill>
                      <a:schemeClr val="accent6"/>
                    </a:solidFill>
                  </a:endParaRPr>
                </a:p>
              </p:txBody>
            </p:sp>
          </mc:Choice>
          <mc:Fallback xmlns="">
            <p:sp>
              <p:nvSpPr>
                <p:cNvPr id="90" name="矩形 89"/>
                <p:cNvSpPr>
                  <a:spLocks noRot="1" noChangeAspect="1" noMove="1" noResize="1" noEditPoints="1" noAdjustHandles="1" noChangeArrowheads="1" noChangeShapeType="1" noTextEdit="1"/>
                </p:cNvSpPr>
                <p:nvPr/>
              </p:nvSpPr>
              <p:spPr>
                <a:xfrm>
                  <a:off x="4561882" y="3335696"/>
                  <a:ext cx="758156" cy="369332"/>
                </a:xfrm>
                <a:prstGeom prst="rect">
                  <a:avLst/>
                </a:prstGeom>
                <a:blipFill>
                  <a:blip r:embed="rId29"/>
                  <a:stretch>
                    <a:fillRect b="-8333"/>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9" name="矩形 98"/>
              <p:cNvSpPr/>
              <p:nvPr/>
            </p:nvSpPr>
            <p:spPr>
              <a:xfrm>
                <a:off x="1977004" y="2157391"/>
                <a:ext cx="5627511" cy="4153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𝒔𝒊𝒎</m:t>
                      </m:r>
                      <m:d>
                        <m:dPr>
                          <m:ctrlPr>
                            <a:rPr lang="en-US" altLang="zh-CN" b="1" i="1" dirty="0">
                              <a:solidFill>
                                <a:schemeClr val="accent1"/>
                              </a:solidFill>
                              <a:latin typeface="Cambria Math" panose="02040503050406030204" pitchFamily="18" charset="0"/>
                              <a:ea typeface="微软雅黑" panose="020B0503020204020204" pitchFamily="34" charset="-122"/>
                            </a:rPr>
                          </m:ctrlPr>
                        </m:dPr>
                        <m:e>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err="1">
                                  <a:solidFill>
                                    <a:schemeClr val="accent1"/>
                                  </a:solidFill>
                                  <a:latin typeface="Cambria Math" panose="02040503050406030204" pitchFamily="18" charset="0"/>
                                  <a:ea typeface="微软雅黑" panose="020B0503020204020204" pitchFamily="34" charset="-122"/>
                                </a:rPr>
                                <m:t>𝒄</m:t>
                              </m:r>
                            </m:e>
                            <m:sub>
                              <m:r>
                                <a:rPr lang="en-US" altLang="zh-CN" b="1" i="1" dirty="0" err="1">
                                  <a:solidFill>
                                    <a:schemeClr val="accent1"/>
                                  </a:solidFill>
                                  <a:latin typeface="Cambria Math" panose="02040503050406030204" pitchFamily="18" charset="0"/>
                                  <a:ea typeface="微软雅黑" panose="020B0503020204020204" pitchFamily="34" charset="-122"/>
                                </a:rPr>
                                <m:t>𝑺</m:t>
                              </m:r>
                            </m:sub>
                          </m:sSub>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r>
                                <a:rPr lang="en-US" altLang="zh-CN" b="1" i="1" dirty="0">
                                  <a:solidFill>
                                    <a:schemeClr val="accent1"/>
                                  </a:solidFill>
                                  <a:latin typeface="Cambria Math" panose="02040503050406030204" pitchFamily="18" charset="0"/>
                                  <a:ea typeface="微软雅黑" panose="020B0503020204020204" pitchFamily="34" charset="-122"/>
                                </a:rPr>
                                <m:t>𝒊</m:t>
                              </m:r>
                              <m:r>
                                <a:rPr lang="en-US" altLang="zh-CN" b="1" i="1" dirty="0">
                                  <a:solidFill>
                                    <a:schemeClr val="accent1"/>
                                  </a:solidFill>
                                  <a:latin typeface="Cambria Math" panose="02040503050406030204" pitchFamily="18" charset="0"/>
                                  <a:ea typeface="微软雅黑" panose="020B0503020204020204" pitchFamily="34" charset="-122"/>
                                </a:rPr>
                                <m:t>+</m:t>
                              </m:r>
                              <m:r>
                                <a:rPr lang="en-US" altLang="zh-CN" b="1" i="1" dirty="0">
                                  <a:solidFill>
                                    <a:schemeClr val="accent1"/>
                                  </a:solidFill>
                                  <a:latin typeface="Cambria Math" panose="02040503050406030204" pitchFamily="18" charset="0"/>
                                  <a:ea typeface="微软雅黑" panose="020B0503020204020204" pitchFamily="34" charset="-122"/>
                                </a:rPr>
                                <m:t>𝟏</m:t>
                              </m:r>
                            </m:e>
                          </m:d>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smtClean="0">
                                  <a:solidFill>
                                    <a:schemeClr val="bg2">
                                      <a:lumMod val="50000"/>
                                    </a:schemeClr>
                                  </a:solidFill>
                                  <a:latin typeface="Cambria Math" panose="02040503050406030204" pitchFamily="18" charset="0"/>
                                  <a:ea typeface="微软雅黑" panose="020B0503020204020204" pitchFamily="34" charset="-122"/>
                                </a:rPr>
                              </m:ctrlPr>
                            </m:sSubPr>
                            <m:e>
                              <m:r>
                                <a:rPr lang="en-US" altLang="zh-CN" b="1" i="1" dirty="0">
                                  <a:solidFill>
                                    <a:schemeClr val="bg2">
                                      <a:lumMod val="50000"/>
                                    </a:schemeClr>
                                  </a:solidFill>
                                  <a:latin typeface="Cambria Math" panose="02040503050406030204" pitchFamily="18" charset="0"/>
                                  <a:ea typeface="微软雅黑" panose="020B0503020204020204" pitchFamily="34" charset="-122"/>
                                </a:rPr>
                                <m:t>𝒄</m:t>
                              </m:r>
                            </m:e>
                            <m:sub>
                              <m:sSub>
                                <m:sSubPr>
                                  <m:ctrlPr>
                                    <a:rPr lang="en-US" altLang="zh-CN" b="1" i="1" dirty="0">
                                      <a:solidFill>
                                        <a:schemeClr val="bg2">
                                          <a:lumMod val="50000"/>
                                        </a:schemeClr>
                                      </a:solidFill>
                                      <a:latin typeface="Cambria Math" panose="02040503050406030204" pitchFamily="18" charset="0"/>
                                      <a:ea typeface="微软雅黑" panose="020B0503020204020204" pitchFamily="34" charset="-122"/>
                                    </a:rPr>
                                  </m:ctrlPr>
                                </m:sSubPr>
                                <m:e>
                                  <m:r>
                                    <a:rPr lang="en-US" altLang="zh-CN" b="1" i="1" dirty="0">
                                      <a:solidFill>
                                        <a:schemeClr val="bg2">
                                          <a:lumMod val="50000"/>
                                        </a:schemeClr>
                                      </a:solidFill>
                                      <a:latin typeface="Cambria Math" panose="02040503050406030204" pitchFamily="18" charset="0"/>
                                      <a:ea typeface="微软雅黑" panose="020B0503020204020204" pitchFamily="34" charset="-122"/>
                                    </a:rPr>
                                    <m:t>𝒑</m:t>
                                  </m:r>
                                </m:e>
                                <m:sub>
                                  <m:r>
                                    <a:rPr lang="en-US" altLang="zh-CN" b="1" i="1" dirty="0">
                                      <a:solidFill>
                                        <a:schemeClr val="bg2">
                                          <a:lumMod val="50000"/>
                                        </a:schemeClr>
                                      </a:solidFill>
                                      <a:latin typeface="Cambria Math" panose="02040503050406030204" pitchFamily="18" charset="0"/>
                                      <a:ea typeface="微软雅黑" panose="020B0503020204020204" pitchFamily="34" charset="-122"/>
                                    </a:rPr>
                                    <m:t>𝒊</m:t>
                                  </m:r>
                                  <m:r>
                                    <a:rPr lang="en-US" altLang="zh-CN" b="1" i="1" dirty="0">
                                      <a:solidFill>
                                        <a:schemeClr val="bg2">
                                          <a:lumMod val="50000"/>
                                        </a:schemeClr>
                                      </a:solidFill>
                                      <a:latin typeface="Cambria Math" panose="02040503050406030204" pitchFamily="18" charset="0"/>
                                      <a:ea typeface="微软雅黑" panose="020B0503020204020204" pitchFamily="34" charset="-122"/>
                                    </a:rPr>
                                    <m:t>:</m:t>
                                  </m:r>
                                  <m:r>
                                    <a:rPr lang="en-US" altLang="zh-CN" b="1" i="1" dirty="0">
                                      <a:solidFill>
                                        <a:schemeClr val="bg2">
                                          <a:lumMod val="50000"/>
                                        </a:schemeClr>
                                      </a:solidFill>
                                      <a:latin typeface="Cambria Math" panose="02040503050406030204" pitchFamily="18" charset="0"/>
                                      <a:ea typeface="微软雅黑" panose="020B0503020204020204" pitchFamily="34" charset="-122"/>
                                    </a:rPr>
                                    <m:t>𝒊</m:t>
                                  </m:r>
                                  <m:r>
                                    <a:rPr lang="en-US" altLang="zh-CN" b="1" i="1" dirty="0">
                                      <a:solidFill>
                                        <a:schemeClr val="bg2">
                                          <a:lumMod val="50000"/>
                                        </a:schemeClr>
                                      </a:solidFill>
                                      <a:latin typeface="Cambria Math" panose="02040503050406030204" pitchFamily="18" charset="0"/>
                                      <a:ea typeface="微软雅黑" panose="020B0503020204020204" pitchFamily="34" charset="-122"/>
                                    </a:rPr>
                                    <m:t>+</m:t>
                                  </m:r>
                                  <m:r>
                                    <a:rPr lang="en-US" altLang="zh-CN" b="1" i="1" dirty="0">
                                      <a:solidFill>
                                        <a:schemeClr val="bg2">
                                          <a:lumMod val="50000"/>
                                        </a:schemeClr>
                                      </a:solidFill>
                                      <a:latin typeface="Cambria Math" panose="02040503050406030204" pitchFamily="18" charset="0"/>
                                      <a:ea typeface="微软雅黑" panose="020B0503020204020204" pitchFamily="34" charset="-122"/>
                                    </a:rPr>
                                    <m:t>𝟏</m:t>
                                  </m:r>
                                </m:sub>
                              </m:sSub>
                            </m:sub>
                          </m:sSub>
                        </m:e>
                      </m:d>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a:solidFill>
                            <a:schemeClr val="accent1"/>
                          </a:solidFill>
                          <a:latin typeface="Cambria Math" panose="02040503050406030204" pitchFamily="18" charset="0"/>
                          <a:ea typeface="微软雅黑" panose="020B0503020204020204" pitchFamily="34" charset="-122"/>
                        </a:rPr>
                        <m:t>𝒔𝒊𝒎</m:t>
                      </m:r>
                      <m:d>
                        <m:dPr>
                          <m:ctrlPr>
                            <a:rPr lang="en-US" altLang="zh-CN" b="1" i="1" dirty="0">
                              <a:solidFill>
                                <a:schemeClr val="accent1"/>
                              </a:solidFill>
                              <a:latin typeface="Cambria Math" panose="02040503050406030204" pitchFamily="18" charset="0"/>
                              <a:ea typeface="微软雅黑" panose="020B0503020204020204" pitchFamily="34" charset="-122"/>
                            </a:rPr>
                          </m:ctrlPr>
                        </m:dPr>
                        <m:e>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err="1">
                                  <a:solidFill>
                                    <a:schemeClr val="accent1"/>
                                  </a:solidFill>
                                  <a:latin typeface="Cambria Math" panose="02040503050406030204" pitchFamily="18" charset="0"/>
                                  <a:ea typeface="微软雅黑" panose="020B0503020204020204" pitchFamily="34" charset="-122"/>
                                </a:rPr>
                                <m:t>𝒄</m:t>
                              </m:r>
                            </m:e>
                            <m:sub>
                              <m:r>
                                <a:rPr lang="en-US" altLang="zh-CN" b="1" i="1" dirty="0" err="1">
                                  <a:solidFill>
                                    <a:schemeClr val="accent1"/>
                                  </a:solidFill>
                                  <a:latin typeface="Cambria Math" panose="02040503050406030204" pitchFamily="18" charset="0"/>
                                  <a:ea typeface="微软雅黑" panose="020B0503020204020204" pitchFamily="34" charset="-122"/>
                                </a:rPr>
                                <m:t>𝑺</m:t>
                              </m:r>
                            </m:sub>
                          </m:sSub>
                          <m:d>
                            <m:dPr>
                              <m:begChr m:val="["/>
                              <m:endChr m:val="]"/>
                              <m:ctrlPr>
                                <a:rPr lang="en-US" altLang="zh-CN" b="1" i="1" dirty="0">
                                  <a:solidFill>
                                    <a:schemeClr val="accent1"/>
                                  </a:solidFill>
                                  <a:latin typeface="Cambria Math" panose="02040503050406030204" pitchFamily="18" charset="0"/>
                                  <a:ea typeface="微软雅黑" panose="020B0503020204020204" pitchFamily="34" charset="-122"/>
                                </a:rPr>
                              </m:ctrlPr>
                            </m:dPr>
                            <m:e>
                              <m:r>
                                <a:rPr lang="en-US" altLang="zh-CN" b="1" i="1" dirty="0">
                                  <a:solidFill>
                                    <a:schemeClr val="accent1"/>
                                  </a:solidFill>
                                  <a:latin typeface="Cambria Math" panose="02040503050406030204" pitchFamily="18" charset="0"/>
                                  <a:ea typeface="微软雅黑" panose="020B0503020204020204" pitchFamily="34" charset="-122"/>
                                </a:rPr>
                                <m:t>𝒊</m:t>
                              </m:r>
                              <m:r>
                                <a:rPr lang="en-US" altLang="zh-CN" b="1" i="1" dirty="0">
                                  <a:solidFill>
                                    <a:schemeClr val="accent1"/>
                                  </a:solidFill>
                                  <a:latin typeface="Cambria Math" panose="02040503050406030204" pitchFamily="18" charset="0"/>
                                  <a:ea typeface="微软雅黑" panose="020B0503020204020204" pitchFamily="34" charset="-122"/>
                                </a:rPr>
                                <m:t>+</m:t>
                              </m:r>
                              <m:r>
                                <a:rPr lang="en-US" altLang="zh-CN" b="1" i="1" dirty="0">
                                  <a:solidFill>
                                    <a:schemeClr val="accent1"/>
                                  </a:solidFill>
                                  <a:latin typeface="Cambria Math" panose="02040503050406030204" pitchFamily="18" charset="0"/>
                                  <a:ea typeface="微软雅黑" panose="020B0503020204020204" pitchFamily="34" charset="-122"/>
                                </a:rPr>
                                <m:t>𝟏</m:t>
                              </m:r>
                            </m:e>
                          </m:d>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smtClean="0">
                                  <a:solidFill>
                                    <a:schemeClr val="accent2"/>
                                  </a:solidFill>
                                  <a:latin typeface="Cambria Math" panose="02040503050406030204" pitchFamily="18" charset="0"/>
                                  <a:ea typeface="微软雅黑" panose="020B0503020204020204" pitchFamily="34" charset="-122"/>
                                </a:rPr>
                              </m:ctrlPr>
                            </m:sSubPr>
                            <m:e>
                              <m:r>
                                <a:rPr lang="en-US" altLang="zh-CN" b="1" i="1" dirty="0">
                                  <a:solidFill>
                                    <a:schemeClr val="accent2"/>
                                  </a:solidFill>
                                  <a:latin typeface="Cambria Math" panose="02040503050406030204" pitchFamily="18" charset="0"/>
                                  <a:ea typeface="微软雅黑" panose="020B0503020204020204" pitchFamily="34" charset="-122"/>
                                </a:rPr>
                                <m:t>𝒄</m:t>
                              </m:r>
                            </m:e>
                            <m:sub>
                              <m:sSub>
                                <m:sSubPr>
                                  <m:ctrlPr>
                                    <a:rPr lang="en-US" altLang="zh-CN" b="1" i="1" dirty="0">
                                      <a:solidFill>
                                        <a:schemeClr val="accent2"/>
                                      </a:solidFill>
                                      <a:latin typeface="Cambria Math" panose="02040503050406030204" pitchFamily="18" charset="0"/>
                                      <a:ea typeface="微软雅黑" panose="020B0503020204020204" pitchFamily="34" charset="-122"/>
                                    </a:rPr>
                                  </m:ctrlPr>
                                </m:sSubPr>
                                <m:e>
                                  <m:r>
                                    <a:rPr lang="en-US" altLang="zh-CN" b="1" i="1" dirty="0">
                                      <a:solidFill>
                                        <a:schemeClr val="accent2"/>
                                      </a:solidFill>
                                      <a:latin typeface="Cambria Math" panose="02040503050406030204" pitchFamily="18" charset="0"/>
                                      <a:ea typeface="微软雅黑" panose="020B0503020204020204" pitchFamily="34" charset="-122"/>
                                    </a:rPr>
                                    <m:t>𝒑</m:t>
                                  </m:r>
                                </m:e>
                                <m:sub>
                                  <m:r>
                                    <a:rPr lang="en-US" altLang="zh-CN" b="1" i="1" dirty="0">
                                      <a:solidFill>
                                        <a:schemeClr val="accent2"/>
                                      </a:solidFill>
                                      <a:latin typeface="Cambria Math" panose="02040503050406030204" pitchFamily="18" charset="0"/>
                                      <a:ea typeface="微软雅黑" panose="020B0503020204020204" pitchFamily="34" charset="-122"/>
                                    </a:rPr>
                                    <m:t>𝑹</m:t>
                                  </m:r>
                                </m:sub>
                              </m:sSub>
                              <m:d>
                                <m:dPr>
                                  <m:begChr m:val="["/>
                                  <m:endChr m:val="]"/>
                                  <m:ctrlPr>
                                    <a:rPr lang="en-US" altLang="zh-CN" b="1" i="1" dirty="0">
                                      <a:solidFill>
                                        <a:schemeClr val="accent2"/>
                                      </a:solidFill>
                                      <a:latin typeface="Cambria Math" panose="02040503050406030204" pitchFamily="18" charset="0"/>
                                      <a:ea typeface="微软雅黑" panose="020B0503020204020204" pitchFamily="34" charset="-122"/>
                                    </a:rPr>
                                  </m:ctrlPr>
                                </m:dPr>
                                <m:e>
                                  <m:r>
                                    <a:rPr lang="en-US" altLang="zh-CN" b="1" i="1" dirty="0">
                                      <a:solidFill>
                                        <a:schemeClr val="accent2"/>
                                      </a:solidFill>
                                      <a:latin typeface="Cambria Math" panose="02040503050406030204" pitchFamily="18" charset="0"/>
                                      <a:ea typeface="微软雅黑" panose="020B0503020204020204" pitchFamily="34" charset="-122"/>
                                    </a:rPr>
                                    <m:t>𝒊</m:t>
                                  </m:r>
                                  <m:r>
                                    <a:rPr lang="en-US" altLang="zh-CN" b="1" i="1" dirty="0">
                                      <a:solidFill>
                                        <a:schemeClr val="accent2"/>
                                      </a:solidFill>
                                      <a:latin typeface="Cambria Math" panose="02040503050406030204" pitchFamily="18" charset="0"/>
                                      <a:ea typeface="微软雅黑" panose="020B0503020204020204" pitchFamily="34" charset="-122"/>
                                    </a:rPr>
                                    <m:t>+</m:t>
                                  </m:r>
                                  <m:r>
                                    <a:rPr lang="en-US" altLang="zh-CN" b="1" i="1" dirty="0">
                                      <a:solidFill>
                                        <a:schemeClr val="accent2"/>
                                      </a:solidFill>
                                      <a:latin typeface="Cambria Math" panose="02040503050406030204" pitchFamily="18" charset="0"/>
                                      <a:ea typeface="微软雅黑" panose="020B0503020204020204" pitchFamily="34" charset="-122"/>
                                    </a:rPr>
                                    <m:t>𝟏</m:t>
                                  </m:r>
                                </m:e>
                              </m:d>
                            </m:sub>
                          </m:sSub>
                        </m:e>
                      </m:d>
                    </m:oMath>
                  </m:oMathPara>
                </a14:m>
                <a:endParaRPr lang="zh-CN" altLang="en-US" dirty="0"/>
              </a:p>
            </p:txBody>
          </p:sp>
        </mc:Choice>
        <mc:Fallback xmlns="">
          <p:sp>
            <p:nvSpPr>
              <p:cNvPr id="99" name="矩形 98"/>
              <p:cNvSpPr>
                <a:spLocks noRot="1" noChangeAspect="1" noMove="1" noResize="1" noEditPoints="1" noAdjustHandles="1" noChangeArrowheads="1" noChangeShapeType="1" noTextEdit="1"/>
              </p:cNvSpPr>
              <p:nvPr/>
            </p:nvSpPr>
            <p:spPr>
              <a:xfrm>
                <a:off x="1977004" y="2157391"/>
                <a:ext cx="5627511" cy="415370"/>
              </a:xfrm>
              <a:prstGeom prst="rect">
                <a:avLst/>
              </a:prstGeom>
              <a:blipFill>
                <a:blip r:embed="rId30"/>
                <a:stretch>
                  <a:fillRect b="-4412"/>
                </a:stretch>
              </a:blipFill>
            </p:spPr>
            <p:txBody>
              <a:bodyPr/>
              <a:lstStyle/>
              <a:p>
                <a:r>
                  <a:rPr lang="zh-CN" altLang="en-US">
                    <a:noFill/>
                  </a:rPr>
                  <a:t> </a:t>
                </a:r>
              </a:p>
            </p:txBody>
          </p:sp>
        </mc:Fallback>
      </mc:AlternateContent>
      <p:sp>
        <p:nvSpPr>
          <p:cNvPr id="3" name="文本框 2"/>
          <p:cNvSpPr txBox="1"/>
          <p:nvPr/>
        </p:nvSpPr>
        <p:spPr>
          <a:xfrm>
            <a:off x="3929471" y="5385197"/>
            <a:ext cx="832279" cy="307777"/>
          </a:xfrm>
          <a:prstGeom prst="rect">
            <a:avLst/>
          </a:prstGeom>
          <a:noFill/>
        </p:spPr>
        <p:txBody>
          <a:bodyPr wrap="none" rtlCol="0">
            <a:spAutoFit/>
          </a:bodyPr>
          <a:lstStyle/>
          <a:p>
            <a:r>
              <a:rPr lang="zh-CN" altLang="en-US" sz="1400" dirty="0" smtClean="0"/>
              <a:t>当前</a:t>
            </a:r>
            <a:r>
              <a:rPr lang="en-US" altLang="zh-CN" sz="1400" dirty="0" smtClean="0"/>
              <a:t>POI</a:t>
            </a:r>
            <a:endParaRPr lang="zh-CN" altLang="en-US" sz="1400" dirty="0"/>
          </a:p>
        </p:txBody>
      </p:sp>
      <p:sp>
        <p:nvSpPr>
          <p:cNvPr id="25" name="文本框 24"/>
          <p:cNvSpPr txBox="1"/>
          <p:nvPr/>
        </p:nvSpPr>
        <p:spPr>
          <a:xfrm>
            <a:off x="2709818" y="4624648"/>
            <a:ext cx="832279" cy="307777"/>
          </a:xfrm>
          <a:prstGeom prst="rect">
            <a:avLst/>
          </a:prstGeom>
          <a:noFill/>
        </p:spPr>
        <p:txBody>
          <a:bodyPr wrap="none" rtlCol="0">
            <a:spAutoFit/>
          </a:bodyPr>
          <a:lstStyle/>
          <a:p>
            <a:r>
              <a:rPr lang="zh-CN" altLang="en-US" sz="1400" dirty="0"/>
              <a:t>更好</a:t>
            </a:r>
            <a:r>
              <a:rPr lang="en-US" altLang="zh-CN" sz="1400" dirty="0" smtClean="0"/>
              <a:t>POI</a:t>
            </a:r>
            <a:endParaRPr lang="zh-CN" altLang="en-US" sz="1400" dirty="0"/>
          </a:p>
        </p:txBody>
      </p:sp>
    </p:spTree>
    <p:extLst>
      <p:ext uri="{BB962C8B-B14F-4D97-AF65-F5344CB8AC3E}">
        <p14:creationId xmlns:p14="http://schemas.microsoft.com/office/powerpoint/2010/main" val="661020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优化方法</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294379" cy="532453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𝑰𝒏𝒊𝒕𝒊𝒂𝒍</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𝒔𝒆𝒂𝒓𝒄𝒉</m:t>
                      </m:r>
                    </m:oMath>
                  </m:oMathPara>
                </a14:m>
                <a:endParaRPr lang="en-US" altLang="zh-CN" sz="2400" b="1" dirty="0" smtClean="0">
                  <a:latin typeface="Calibri" panose="020F0502020204030204" pitchFamily="34" charset="0"/>
                  <a:ea typeface="微软雅黑" panose="020B0503020204020204" pitchFamily="34" charset="-122"/>
                </a:endParaRPr>
              </a:p>
              <a:p>
                <a:r>
                  <a:rPr lang="en-US" altLang="zh-CN" sz="2400" b="1" dirty="0" smtClean="0">
                    <a:latin typeface="Calibri" panose="020F0502020204030204" pitchFamily="34" charset="0"/>
                    <a:ea typeface="微软雅黑" panose="020B0503020204020204" pitchFamily="34" charset="-122"/>
                  </a:rPr>
                  <a:t>	</a:t>
                </a:r>
              </a:p>
              <a:p>
                <a:r>
                  <a:rPr lang="zh-CN" altLang="en-US" sz="2200" b="1" dirty="0">
                    <a:latin typeface="Calibri" panose="020F0502020204030204" pitchFamily="34" charset="0"/>
                    <a:ea typeface="微软雅黑" panose="020B0503020204020204" pitchFamily="34" charset="-122"/>
                  </a:rPr>
                  <a:t>策略</a:t>
                </a:r>
                <a:endParaRPr lang="en-US" altLang="zh-CN" sz="2200" b="1" dirty="0" smtClean="0">
                  <a:latin typeface="Calibri" panose="020F0502020204030204" pitchFamily="34" charset="0"/>
                  <a:ea typeface="微软雅黑" panose="020B0503020204020204" pitchFamily="34" charset="-122"/>
                </a:endParaRPr>
              </a:p>
              <a:p>
                <a:r>
                  <a:rPr lang="en-US" altLang="zh-CN" sz="2400" b="1" dirty="0" smtClean="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定</a:t>
                </a:r>
                <a:r>
                  <a:rPr lang="zh-CN" altLang="en-US" sz="2000" dirty="0" smtClean="0">
                    <a:latin typeface="Calibri" panose="020F0502020204030204" pitchFamily="34" charset="0"/>
                    <a:ea typeface="微软雅黑" panose="020B0503020204020204" pitchFamily="34" charset="-122"/>
                  </a:rPr>
                  <a:t>理</a:t>
                </a:r>
                <a:r>
                  <a:rPr lang="en-US" altLang="zh-CN" sz="2000" dirty="0" smtClean="0">
                    <a:latin typeface="Calibri" panose="020F0502020204030204" pitchFamily="34" charset="0"/>
                    <a:ea typeface="微软雅黑" panose="020B0503020204020204" pitchFamily="34" charset="-122"/>
                  </a:rPr>
                  <a:t>1</a:t>
                </a:r>
                <a:r>
                  <a:rPr lang="zh-CN" altLang="en-US" sz="2000" dirty="0" smtClean="0">
                    <a:latin typeface="Calibri" panose="020F0502020204030204" pitchFamily="34" charset="0"/>
                    <a:ea typeface="微软雅黑" panose="020B0503020204020204" pitchFamily="34" charset="-122"/>
                  </a:rPr>
                  <a:t>、</a:t>
                </a:r>
                <a:r>
                  <a:rPr lang="en-US" altLang="zh-CN" sz="2000" dirty="0" smtClean="0">
                    <a:latin typeface="Calibri" panose="020F0502020204030204" pitchFamily="34" charset="0"/>
                    <a:ea typeface="微软雅黑" panose="020B0503020204020204" pitchFamily="34" charset="-122"/>
                  </a:rPr>
                  <a:t>2</a:t>
                </a:r>
                <a:r>
                  <a:rPr lang="zh-CN" altLang="en-US" sz="2000" dirty="0" smtClean="0">
                    <a:latin typeface="Calibri" panose="020F0502020204030204" pitchFamily="34" charset="0"/>
                    <a:ea typeface="微软雅黑" panose="020B0503020204020204" pitchFamily="34" charset="-122"/>
                  </a:rPr>
                  <a:t>、</a:t>
                </a:r>
                <a:r>
                  <a:rPr lang="en-US" altLang="zh-CN" sz="2000" dirty="0" smtClean="0">
                    <a:latin typeface="Calibri" panose="020F0502020204030204" pitchFamily="34" charset="0"/>
                    <a:ea typeface="微软雅黑" panose="020B0503020204020204" pitchFamily="34" charset="-122"/>
                  </a:rPr>
                  <a:t>3</a:t>
                </a:r>
                <a:r>
                  <a:rPr lang="zh-CN" altLang="en-US" sz="2000" dirty="0" smtClean="0">
                    <a:latin typeface="Calibri" panose="020F0502020204030204" pitchFamily="34" charset="0"/>
                    <a:ea typeface="微软雅黑" panose="020B0503020204020204" pitchFamily="34" charset="-122"/>
                  </a:rPr>
                  <a:t>的前提是存在可行路径，但是原始算法无法快速生成高质量的可行路径，</a:t>
                </a:r>
                <a:r>
                  <a:rPr lang="zh-CN" altLang="en-US" sz="2000" dirty="0">
                    <a:latin typeface="Calibri" panose="020F0502020204030204" pitchFamily="34" charset="0"/>
                    <a:ea typeface="微软雅黑" panose="020B0503020204020204" pitchFamily="34" charset="-122"/>
                  </a:rPr>
                  <a:t>需要</a:t>
                </a:r>
                <a:r>
                  <a:rPr lang="zh-CN" altLang="en-US" sz="2000" dirty="0" smtClean="0">
                    <a:latin typeface="Calibri" panose="020F0502020204030204" pitchFamily="34" charset="0"/>
                    <a:ea typeface="微软雅黑" panose="020B0503020204020204" pitchFamily="34" charset="-122"/>
                  </a:rPr>
                  <a:t>通过初始搜索生成可行路径。</a:t>
                </a:r>
                <a:endParaRPr lang="en-US" altLang="zh-CN" dirty="0" smtClean="0">
                  <a:latin typeface="Calibri" panose="020F0502020204030204" pitchFamily="34" charset="0"/>
                  <a:ea typeface="微软雅黑" panose="020B0503020204020204" pitchFamily="34" charset="-122"/>
                </a:endParaRPr>
              </a:p>
              <a:p>
                <a:r>
                  <a:rPr lang="en-US" altLang="zh-CN" sz="2400" dirty="0">
                    <a:latin typeface="Calibri" panose="020F0502020204030204" pitchFamily="34" charset="0"/>
                    <a:ea typeface="微软雅黑" panose="020B0503020204020204" pitchFamily="34" charset="-122"/>
                  </a:rPr>
                  <a:t>	</a:t>
                </a:r>
                <a:endParaRPr lang="en-US" altLang="zh-CN" dirty="0">
                  <a:latin typeface="Calibri" panose="020F0502020204030204" pitchFamily="34" charset="0"/>
                  <a:ea typeface="微软雅黑" panose="020B0503020204020204" pitchFamily="34" charset="-122"/>
                </a:endParaRPr>
              </a:p>
              <a:p>
                <a:r>
                  <a:rPr lang="zh-CN" altLang="en-US" sz="2200" b="1" dirty="0">
                    <a:latin typeface="Calibri" panose="020F0502020204030204" pitchFamily="34" charset="0"/>
                    <a:ea typeface="微软雅黑" panose="020B0503020204020204" pitchFamily="34" charset="-122"/>
                  </a:rPr>
                  <a:t>具</a:t>
                </a:r>
                <a:r>
                  <a:rPr lang="zh-CN" altLang="en-US" sz="2200" b="1" dirty="0" smtClean="0">
                    <a:latin typeface="Calibri" panose="020F0502020204030204" pitchFamily="34" charset="0"/>
                    <a:ea typeface="微软雅黑" panose="020B0503020204020204" pitchFamily="34" charset="-122"/>
                  </a:rPr>
                  <a:t>体实现</a:t>
                </a:r>
                <a:endParaRPr lang="en-US" altLang="zh-CN" sz="2200" b="1" dirty="0">
                  <a:latin typeface="Calibri" panose="020F0502020204030204" pitchFamily="34" charset="0"/>
                  <a:ea typeface="微软雅黑" panose="020B0503020204020204" pitchFamily="34" charset="-122"/>
                </a:endParaRPr>
              </a:p>
              <a:p>
                <a:r>
                  <a:rPr lang="en-US" altLang="zh-CN" b="1" dirty="0" smtClean="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通</a:t>
                </a:r>
                <a:r>
                  <a:rPr lang="zh-CN" altLang="en-US" sz="2000" dirty="0" smtClean="0">
                    <a:latin typeface="Calibri" panose="020F0502020204030204" pitchFamily="34" charset="0"/>
                    <a:ea typeface="微软雅黑" panose="020B0503020204020204" pitchFamily="34" charset="-122"/>
                  </a:rPr>
                  <a:t>过反复执行</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𝐷𝑖𝑗𝑘𝑠𝑡𝑟𝑎</m:t>
                    </m:r>
                  </m:oMath>
                </a14:m>
                <a:r>
                  <a:rPr lang="zh-CN" altLang="en-US" sz="2000" dirty="0" smtClean="0">
                    <a:latin typeface="Calibri" panose="020F0502020204030204" pitchFamily="34" charset="0"/>
                    <a:ea typeface="微软雅黑" panose="020B0503020204020204" pitchFamily="34" charset="-122"/>
                  </a:rPr>
                  <a:t>搜索，找到与给定类型完美匹配的最近</a:t>
                </a:r>
                <a:r>
                  <a:rPr lang="en-US" altLang="zh-CN" sz="2000" dirty="0" smtClean="0">
                    <a:latin typeface="Calibri" panose="020F0502020204030204" pitchFamily="34" charset="0"/>
                    <a:ea typeface="微软雅黑" panose="020B0503020204020204" pitchFamily="34" charset="-122"/>
                  </a:rPr>
                  <a:t>POI</a:t>
                </a:r>
                <a:r>
                  <a:rPr lang="zh-CN" altLang="en-US" sz="2000" dirty="0" smtClean="0">
                    <a:latin typeface="Calibri" panose="020F0502020204030204" pitchFamily="34" charset="0"/>
                    <a:ea typeface="微软雅黑" panose="020B0503020204020204" pitchFamily="34" charset="-122"/>
                  </a:rPr>
                  <a:t>节点（搜索起点不断更新为</a:t>
                </a:r>
                <a:r>
                  <a:rPr lang="en-US" altLang="zh-CN" sz="2000" dirty="0" smtClean="0">
                    <a:latin typeface="Calibri" panose="020F0502020204030204" pitchFamily="34" charset="0"/>
                    <a:ea typeface="微软雅黑" panose="020B0503020204020204" pitchFamily="34" charset="-122"/>
                  </a:rPr>
                  <a:t>POI</a:t>
                </a:r>
                <a:r>
                  <a:rPr lang="zh-CN" altLang="en-US" sz="2000" dirty="0" smtClean="0">
                    <a:latin typeface="Calibri" panose="020F0502020204030204" pitchFamily="34" charset="0"/>
                    <a:ea typeface="微软雅黑" panose="020B0503020204020204" pitchFamily="34" charset="-122"/>
                  </a:rPr>
                  <a:t>节点），直到得到一条语义分数最优的可行路径。考虑到这条路径的距离可能会比较远，对距离上界的约束不够紧。因此，对最后一个需求进行放松，允许选择较近的语义匹配的节点替换严格匹配的节点。</a:t>
                </a:r>
                <a:endParaRPr lang="en-US" altLang="zh-CN" sz="2000" dirty="0" smtClean="0">
                  <a:latin typeface="Calibri" panose="020F0502020204030204" pitchFamily="34" charset="0"/>
                  <a:ea typeface="微软雅黑" panose="020B0503020204020204" pitchFamily="34" charset="-122"/>
                </a:endParaRPr>
              </a:p>
              <a:p>
                <a:endParaRPr lang="en-US" altLang="zh-CN" sz="2000" dirty="0" smtClean="0">
                  <a:latin typeface="Calibri" panose="020F0502020204030204" pitchFamily="34" charset="0"/>
                  <a:ea typeface="微软雅黑" panose="020B0503020204020204" pitchFamily="34" charset="-122"/>
                </a:endParaRPr>
              </a:p>
              <a:p>
                <a:r>
                  <a:rPr lang="zh-CN" altLang="en-US" sz="2000" b="1" dirty="0">
                    <a:latin typeface="Calibri" panose="020F0502020204030204" pitchFamily="34" charset="0"/>
                    <a:ea typeface="微软雅黑" panose="020B0503020204020204" pitchFamily="34" charset="-122"/>
                  </a:rPr>
                  <a:t>结</a:t>
                </a:r>
                <a:r>
                  <a:rPr lang="zh-CN" altLang="en-US" sz="2000" b="1" dirty="0" smtClean="0">
                    <a:latin typeface="Calibri" panose="020F0502020204030204" pitchFamily="34" charset="0"/>
                    <a:ea typeface="微软雅黑" panose="020B0503020204020204" pitchFamily="34" charset="-122"/>
                  </a:rPr>
                  <a:t>果</a:t>
                </a:r>
                <a:endParaRPr lang="en-US" altLang="zh-CN" sz="2000" b="1" dirty="0" smtClean="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r>
                  <a:rPr lang="zh-CN" altLang="en-US" sz="2000" dirty="0" smtClean="0">
                    <a:latin typeface="Calibri" panose="020F0502020204030204" pitchFamily="34" charset="0"/>
                    <a:ea typeface="微软雅黑" panose="020B0503020204020204" pitchFamily="34" charset="-122"/>
                  </a:rPr>
                  <a:t>得到一系列可行路径，其中语义分数最好的路径距离最远，后续路径在语义分数上稍差，但是在距离上有所优化。</a:t>
                </a:r>
                <a:endParaRPr lang="en-US" altLang="zh-CN" sz="2000" dirty="0" smtClean="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801252"/>
                <a:ext cx="8294379" cy="5324535"/>
              </a:xfrm>
              <a:prstGeom prst="rect">
                <a:avLst/>
              </a:prstGeom>
              <a:blipFill>
                <a:blip r:embed="rId3"/>
                <a:stretch>
                  <a:fillRect l="-955" r="-955" b="-9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59720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优化方法</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294379" cy="3477875"/>
              </a:xfrm>
              <a:prstGeom prst="rect">
                <a:avLst/>
              </a:prstGeom>
              <a:noFill/>
            </p:spPr>
            <p:txBody>
              <a:bodyPr wrap="square" rtlCol="0">
                <a:spAutoFit/>
              </a:bodyPr>
              <a:lstStyle/>
              <a:p>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𝑻𝒊𝒈𝒉𝒕𝒆𝒏𝒊𝒏𝒈</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𝒍𝒆𝒏𝒈𝒕𝒉</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𝒍𝒐𝒘𝒆𝒓</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𝒃𝒐𝒖𝒏𝒅</m:t>
                    </m:r>
                  </m:oMath>
                </a14:m>
                <a:r>
                  <a:rPr lang="en-US" altLang="zh-CN" sz="2400" b="1" dirty="0" smtClean="0">
                    <a:latin typeface="Calibri" panose="020F0502020204030204" pitchFamily="34" charset="0"/>
                    <a:ea typeface="微软雅黑" panose="020B0503020204020204" pitchFamily="34" charset="-122"/>
                  </a:rPr>
                  <a:t>	</a:t>
                </a:r>
              </a:p>
              <a:p>
                <a:endParaRPr lang="en-US" altLang="zh-CN" sz="2400" b="1" dirty="0" smtClean="0">
                  <a:latin typeface="Calibri" panose="020F0502020204030204" pitchFamily="34" charset="0"/>
                  <a:ea typeface="微软雅黑" panose="020B0503020204020204" pitchFamily="34" charset="-122"/>
                </a:endParaRPr>
              </a:p>
              <a:p>
                <a:r>
                  <a:rPr lang="zh-CN" altLang="en-US" sz="2200" b="1" dirty="0">
                    <a:latin typeface="Calibri" panose="020F0502020204030204" pitchFamily="34" charset="0"/>
                    <a:ea typeface="微软雅黑" panose="020B0503020204020204" pitchFamily="34" charset="-122"/>
                  </a:rPr>
                  <a:t>策略</a:t>
                </a:r>
                <a:endParaRPr lang="en-US" altLang="zh-CN" sz="2200" b="1" dirty="0" smtClean="0">
                  <a:latin typeface="Calibri" panose="020F0502020204030204" pitchFamily="34" charset="0"/>
                  <a:ea typeface="微软雅黑" panose="020B0503020204020204" pitchFamily="34" charset="-122"/>
                </a:endParaRPr>
              </a:p>
              <a:p>
                <a:r>
                  <a:rPr lang="en-US" altLang="zh-CN" sz="2400" b="1" dirty="0" smtClean="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能</a:t>
                </a:r>
                <a:r>
                  <a:rPr lang="zh-CN" altLang="en-US" sz="2000" dirty="0" smtClean="0">
                    <a:latin typeface="Calibri" panose="020F0502020204030204" pitchFamily="34" charset="0"/>
                    <a:ea typeface="微软雅黑" panose="020B0503020204020204" pitchFamily="34" charset="-122"/>
                  </a:rPr>
                  <a:t>够安全剪枝的条件是存在可行路径支配当前路径，但是算法早期生成的路径可能距离较短，剪枝效果差。因此，需要安全估计路径的距离下界。</a:t>
                </a:r>
                <a:endParaRPr lang="en-US" altLang="zh-CN" sz="2000" dirty="0" smtClean="0">
                  <a:latin typeface="Calibri" panose="020F0502020204030204" pitchFamily="34" charset="0"/>
                  <a:ea typeface="微软雅黑" panose="020B0503020204020204" pitchFamily="34" charset="-122"/>
                </a:endParaRPr>
              </a:p>
              <a:p>
                <a:r>
                  <a:rPr lang="en-US" altLang="zh-CN" sz="2400" dirty="0">
                    <a:latin typeface="Calibri" panose="020F0502020204030204" pitchFamily="34" charset="0"/>
                    <a:ea typeface="微软雅黑" panose="020B0503020204020204" pitchFamily="34" charset="-122"/>
                  </a:rPr>
                  <a:t>	</a:t>
                </a:r>
                <a:endParaRPr lang="en-US" altLang="zh-CN" dirty="0">
                  <a:latin typeface="Calibri" panose="020F0502020204030204" pitchFamily="34" charset="0"/>
                  <a:ea typeface="微软雅黑" panose="020B0503020204020204" pitchFamily="34" charset="-122"/>
                </a:endParaRPr>
              </a:p>
              <a:p>
                <a:r>
                  <a:rPr lang="zh-CN" altLang="en-US" sz="2200" b="1" dirty="0" smtClean="0">
                    <a:latin typeface="Calibri" panose="020F0502020204030204" pitchFamily="34" charset="0"/>
                    <a:ea typeface="微软雅黑" panose="020B0503020204020204" pitchFamily="34" charset="-122"/>
                  </a:rPr>
                  <a:t>具体实现</a:t>
                </a:r>
                <a:endParaRPr lang="en-US" altLang="zh-CN" sz="2200" b="1" dirty="0">
                  <a:latin typeface="Calibri" panose="020F0502020204030204" pitchFamily="34" charset="0"/>
                  <a:ea typeface="微软雅黑" panose="020B0503020204020204" pitchFamily="34" charset="-122"/>
                </a:endParaRPr>
              </a:p>
              <a:p>
                <a:r>
                  <a:rPr lang="en-US" altLang="zh-CN" b="1" dirty="0" smtClean="0">
                    <a:latin typeface="Calibri" panose="020F0502020204030204" pitchFamily="34" charset="0"/>
                    <a:ea typeface="微软雅黑" panose="020B0503020204020204" pitchFamily="34" charset="-122"/>
                  </a:rPr>
                  <a:t>	</a:t>
                </a:r>
                <a:r>
                  <a:rPr lang="zh-CN" altLang="en-US" sz="2000" dirty="0" smtClean="0">
                    <a:latin typeface="Calibri" panose="020F0502020204030204" pitchFamily="34" charset="0"/>
                    <a:ea typeface="微软雅黑" panose="020B0503020204020204" pitchFamily="34" charset="-122"/>
                  </a:rPr>
                  <a:t>每条路径存在两种预估的距离下界：</a:t>
                </a:r>
                <a:r>
                  <a:rPr lang="zh-CN" altLang="en-US" sz="2000" b="1" dirty="0" smtClean="0">
                    <a:solidFill>
                      <a:schemeClr val="accent2"/>
                    </a:solidFill>
                    <a:latin typeface="Calibri" panose="020F0502020204030204" pitchFamily="34" charset="0"/>
                    <a:ea typeface="微软雅黑" panose="020B0503020204020204" pitchFamily="34" charset="-122"/>
                  </a:rPr>
                  <a:t>语义匹配距离下界</a:t>
                </a:r>
                <a:r>
                  <a:rPr lang="zh-CN" altLang="en-US" sz="2000" dirty="0" smtClean="0">
                    <a:latin typeface="Calibri" panose="020F0502020204030204" pitchFamily="34" charset="0"/>
                    <a:ea typeface="微软雅黑" panose="020B0503020204020204" pitchFamily="34" charset="-122"/>
                  </a:rPr>
                  <a:t>和</a:t>
                </a:r>
                <a:r>
                  <a:rPr lang="zh-CN" altLang="en-US" sz="2000" b="1" dirty="0" smtClean="0">
                    <a:solidFill>
                      <a:schemeClr val="accent6"/>
                    </a:solidFill>
                    <a:latin typeface="Calibri" panose="020F0502020204030204" pitchFamily="34" charset="0"/>
                    <a:ea typeface="微软雅黑" panose="020B0503020204020204" pitchFamily="34" charset="-122"/>
                  </a:rPr>
                  <a:t>严格匹配距离下界</a:t>
                </a:r>
                <a:endParaRPr lang="en-US" altLang="zh-CN" b="1" dirty="0" smtClean="0">
                  <a:solidFill>
                    <a:schemeClr val="accent6"/>
                  </a:solidFill>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801252"/>
                <a:ext cx="8294379" cy="3477875"/>
              </a:xfrm>
              <a:prstGeom prst="rect">
                <a:avLst/>
              </a:prstGeom>
              <a:blipFill>
                <a:blip r:embed="rId3"/>
                <a:stretch>
                  <a:fillRect l="-955" r="-588" b="-19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16E66A7-343F-4804-A08B-BB473BED9340}"/>
                  </a:ext>
                </a:extLst>
              </p:cNvPr>
              <p:cNvSpPr txBox="1"/>
              <p:nvPr/>
            </p:nvSpPr>
            <p:spPr>
              <a:xfrm>
                <a:off x="1377028" y="4279127"/>
                <a:ext cx="6434883" cy="18344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bar>
                        <m:barPr>
                          <m:ctrlPr>
                            <a:rPr lang="en-US" altLang="zh-CN" b="1" i="1" smtClean="0">
                              <a:solidFill>
                                <a:schemeClr val="accent1"/>
                              </a:solidFill>
                              <a:latin typeface="Cambria Math" panose="02040503050406030204" pitchFamily="18" charset="0"/>
                              <a:ea typeface="微软雅黑" panose="020B0503020204020204" pitchFamily="34" charset="-122"/>
                            </a:rPr>
                          </m:ctrlPr>
                        </m:barPr>
                        <m:e>
                          <m:sSub>
                            <m:sSubPr>
                              <m:ctrlPr>
                                <a:rPr lang="en-US" altLang="zh-CN" b="1" i="1" smtClean="0">
                                  <a:solidFill>
                                    <a:schemeClr val="accent1"/>
                                  </a:solidFill>
                                  <a:latin typeface="Cambria Math" panose="02040503050406030204" pitchFamily="18" charset="0"/>
                                  <a:ea typeface="微软雅黑" panose="020B0503020204020204" pitchFamily="34" charset="-122"/>
                                </a:rPr>
                              </m:ctrlPr>
                            </m:sSubPr>
                            <m:e>
                              <m:r>
                                <a:rPr lang="en-US" altLang="zh-CN" b="1" i="1" smtClean="0">
                                  <a:solidFill>
                                    <a:schemeClr val="accent1"/>
                                  </a:solidFill>
                                  <a:latin typeface="Cambria Math" panose="02040503050406030204" pitchFamily="18" charset="0"/>
                                  <a:ea typeface="微软雅黑" panose="020B0503020204020204" pitchFamily="34" charset="-122"/>
                                </a:rPr>
                                <m:t>𝒍</m:t>
                              </m:r>
                            </m:e>
                            <m:sub>
                              <m:r>
                                <a:rPr lang="en-US" altLang="zh-CN" b="1" i="1" smtClean="0">
                                  <a:solidFill>
                                    <a:schemeClr val="accent1"/>
                                  </a:solidFill>
                                  <a:latin typeface="Cambria Math" panose="02040503050406030204" pitchFamily="18" charset="0"/>
                                  <a:ea typeface="微软雅黑" panose="020B0503020204020204" pitchFamily="34" charset="-122"/>
                                </a:rPr>
                                <m:t>𝒔</m:t>
                              </m:r>
                            </m:sub>
                          </m:sSub>
                        </m:e>
                      </m:bar>
                      <m:d>
                        <m:dPr>
                          <m:ctrlPr>
                            <a:rPr lang="en-US" altLang="zh-CN" b="1" i="1" smtClean="0">
                              <a:solidFill>
                                <a:schemeClr val="accent1"/>
                              </a:solidFill>
                              <a:latin typeface="Cambria Math" panose="02040503050406030204" pitchFamily="18" charset="0"/>
                              <a:ea typeface="微软雅黑" panose="020B0503020204020204" pitchFamily="34" charset="-122"/>
                            </a:rPr>
                          </m:ctrlPr>
                        </m:dPr>
                        <m:e>
                          <m:r>
                            <a:rPr lang="en-US" altLang="zh-CN" b="1" i="1" smtClean="0">
                              <a:solidFill>
                                <a:schemeClr val="accent1"/>
                              </a:solidFill>
                              <a:latin typeface="Cambria Math" panose="02040503050406030204" pitchFamily="18" charset="0"/>
                              <a:ea typeface="微软雅黑" panose="020B0503020204020204" pitchFamily="34" charset="-122"/>
                            </a:rPr>
                            <m:t>𝑹</m:t>
                          </m:r>
                        </m:e>
                      </m:d>
                      <m:r>
                        <a:rPr lang="en-US" altLang="zh-CN" b="1" i="1" smtClean="0">
                          <a:solidFill>
                            <a:schemeClr val="accent1"/>
                          </a:solidFill>
                          <a:latin typeface="Cambria Math" panose="02040503050406030204" pitchFamily="18" charset="0"/>
                          <a:ea typeface="微软雅黑" panose="020B0503020204020204" pitchFamily="34" charset="-122"/>
                        </a:rPr>
                        <m:t>=</m:t>
                      </m:r>
                      <m:nary>
                        <m:naryPr>
                          <m:chr m:val="∑"/>
                          <m:ctrlPr>
                            <a:rPr lang="en-US" altLang="zh-CN" b="1" i="1" smtClean="0">
                              <a:solidFill>
                                <a:schemeClr val="accent1"/>
                              </a:solidFill>
                              <a:latin typeface="Cambria Math" panose="02040503050406030204" pitchFamily="18" charset="0"/>
                              <a:ea typeface="微软雅黑" panose="020B0503020204020204" pitchFamily="34" charset="-122"/>
                            </a:rPr>
                          </m:ctrlPr>
                        </m:naryPr>
                        <m:sub>
                          <m:r>
                            <m:rPr>
                              <m:brk m:alnAt="23"/>
                            </m:rPr>
                            <a:rPr lang="en-US" altLang="zh-CN" b="1" i="1" smtClean="0">
                              <a:solidFill>
                                <a:schemeClr val="accent1"/>
                              </a:solidFill>
                              <a:latin typeface="Cambria Math" panose="02040503050406030204" pitchFamily="18" charset="0"/>
                              <a:ea typeface="微软雅黑" panose="020B0503020204020204" pitchFamily="34" charset="-122"/>
                            </a:rPr>
                            <m:t>𝒊</m:t>
                          </m:r>
                          <m:r>
                            <a:rPr lang="en-US" altLang="zh-CN" b="1" i="1" smtClean="0">
                              <a:solidFill>
                                <a:schemeClr val="accent1"/>
                              </a:solidFill>
                              <a:latin typeface="Cambria Math" panose="02040503050406030204" pitchFamily="18" charset="0"/>
                              <a:ea typeface="微软雅黑" panose="020B0503020204020204" pitchFamily="34" charset="-122"/>
                            </a:rPr>
                            <m:t>=</m:t>
                          </m:r>
                          <m:d>
                            <m:dPr>
                              <m:begChr m:val="|"/>
                              <m:endChr m:val="|"/>
                              <m:ctrlPr>
                                <a:rPr lang="en-US" altLang="zh-CN" b="1" i="1" smtClean="0">
                                  <a:solidFill>
                                    <a:schemeClr val="accent1"/>
                                  </a:solidFill>
                                  <a:latin typeface="Cambria Math" panose="02040503050406030204" pitchFamily="18" charset="0"/>
                                  <a:ea typeface="微软雅黑" panose="020B0503020204020204" pitchFamily="34" charset="-122"/>
                                </a:rPr>
                              </m:ctrlPr>
                            </m:dPr>
                            <m:e>
                              <m:r>
                                <m:rPr>
                                  <m:brk m:alnAt="23"/>
                                </m:rPr>
                                <a:rPr lang="en-US" altLang="zh-CN" b="1" i="1" smtClean="0">
                                  <a:solidFill>
                                    <a:schemeClr val="accent1"/>
                                  </a:solidFill>
                                  <a:latin typeface="Cambria Math" panose="02040503050406030204" pitchFamily="18" charset="0"/>
                                  <a:ea typeface="微软雅黑" panose="020B0503020204020204" pitchFamily="34" charset="-122"/>
                                </a:rPr>
                                <m:t>𝑹</m:t>
                              </m:r>
                            </m:e>
                          </m:d>
                        </m:sub>
                        <m:sup>
                          <m:d>
                            <m:dPr>
                              <m:begChr m:val="|"/>
                              <m:endChr m:val="|"/>
                              <m:ctrlPr>
                                <a:rPr lang="en-US" altLang="zh-CN" b="1" i="1" smtClean="0">
                                  <a:solidFill>
                                    <a:schemeClr val="accent1"/>
                                  </a:solidFill>
                                  <a:latin typeface="Cambria Math" panose="02040503050406030204" pitchFamily="18" charset="0"/>
                                  <a:ea typeface="微软雅黑" panose="020B0503020204020204" pitchFamily="34" charset="-122"/>
                                </a:rPr>
                              </m:ctrlPr>
                            </m:dPr>
                            <m:e>
                              <m:sSub>
                                <m:sSubPr>
                                  <m:ctrlPr>
                                    <a:rPr lang="en-US" altLang="zh-CN" b="1" i="1" smtClean="0">
                                      <a:solidFill>
                                        <a:schemeClr val="accent1"/>
                                      </a:solidFill>
                                      <a:latin typeface="Cambria Math" panose="02040503050406030204" pitchFamily="18" charset="0"/>
                                      <a:ea typeface="微软雅黑" panose="020B0503020204020204" pitchFamily="34" charset="-122"/>
                                    </a:rPr>
                                  </m:ctrlPr>
                                </m:sSubPr>
                                <m:e>
                                  <m:r>
                                    <a:rPr lang="en-US" altLang="zh-CN" b="1" i="1" smtClean="0">
                                      <a:solidFill>
                                        <a:schemeClr val="accent1"/>
                                      </a:solidFill>
                                      <a:latin typeface="Cambria Math" panose="02040503050406030204" pitchFamily="18" charset="0"/>
                                      <a:ea typeface="微软雅黑" panose="020B0503020204020204" pitchFamily="34" charset="-122"/>
                                    </a:rPr>
                                    <m:t>𝑺</m:t>
                                  </m:r>
                                </m:e>
                                <m:sub>
                                  <m:r>
                                    <a:rPr lang="en-US" altLang="zh-CN" b="1" i="1" smtClean="0">
                                      <a:solidFill>
                                        <a:schemeClr val="accent1"/>
                                      </a:solidFill>
                                      <a:latin typeface="Cambria Math" panose="02040503050406030204" pitchFamily="18" charset="0"/>
                                      <a:ea typeface="微软雅黑" panose="020B0503020204020204" pitchFamily="34" charset="-122"/>
                                    </a:rPr>
                                    <m:t>𝒒</m:t>
                                  </m:r>
                                </m:sub>
                              </m:sSub>
                              <m:r>
                                <a:rPr lang="en-US" altLang="zh-CN" b="1" i="1" smtClean="0">
                                  <a:solidFill>
                                    <a:schemeClr val="accent1"/>
                                  </a:solidFill>
                                  <a:latin typeface="Cambria Math" panose="02040503050406030204" pitchFamily="18" charset="0"/>
                                  <a:ea typeface="微软雅黑" panose="020B0503020204020204" pitchFamily="34" charset="-122"/>
                                </a:rPr>
                                <m:t>−</m:t>
                              </m:r>
                              <m:r>
                                <a:rPr lang="en-US" altLang="zh-CN" b="1" i="1" smtClean="0">
                                  <a:solidFill>
                                    <a:schemeClr val="accent1"/>
                                  </a:solidFill>
                                  <a:latin typeface="Cambria Math" panose="02040503050406030204" pitchFamily="18" charset="0"/>
                                  <a:ea typeface="微软雅黑" panose="020B0503020204020204" pitchFamily="34" charset="-122"/>
                                </a:rPr>
                                <m:t>𝟏</m:t>
                              </m:r>
                            </m:e>
                          </m:d>
                        </m:sup>
                        <m:e>
                          <m:bar>
                            <m:barPr>
                              <m:ctrlPr>
                                <a:rPr lang="en-US" altLang="zh-CN" b="1" i="1" smtClean="0">
                                  <a:solidFill>
                                    <a:schemeClr val="accent1"/>
                                  </a:solidFill>
                                  <a:latin typeface="Cambria Math" panose="02040503050406030204" pitchFamily="18" charset="0"/>
                                  <a:ea typeface="微软雅黑" panose="020B0503020204020204" pitchFamily="34" charset="-122"/>
                                </a:rPr>
                              </m:ctrlPr>
                            </m:barPr>
                            <m:e>
                              <m:sSub>
                                <m:sSubPr>
                                  <m:ctrlPr>
                                    <a:rPr lang="en-US" altLang="zh-CN" b="1" i="1" smtClean="0">
                                      <a:solidFill>
                                        <a:schemeClr val="accent1"/>
                                      </a:solidFill>
                                      <a:latin typeface="Cambria Math" panose="02040503050406030204" pitchFamily="18" charset="0"/>
                                      <a:ea typeface="微软雅黑" panose="020B0503020204020204" pitchFamily="34" charset="-122"/>
                                    </a:rPr>
                                  </m:ctrlPr>
                                </m:sSubPr>
                                <m:e>
                                  <m:r>
                                    <a:rPr lang="en-US" altLang="zh-CN" b="1" i="1" smtClean="0">
                                      <a:solidFill>
                                        <a:schemeClr val="accent1"/>
                                      </a:solidFill>
                                      <a:latin typeface="Cambria Math" panose="02040503050406030204" pitchFamily="18" charset="0"/>
                                      <a:ea typeface="微软雅黑" panose="020B0503020204020204" pitchFamily="34" charset="-122"/>
                                    </a:rPr>
                                    <m:t>𝒍</m:t>
                                  </m:r>
                                </m:e>
                                <m:sub>
                                  <m:r>
                                    <a:rPr lang="en-US" altLang="zh-CN" b="1" i="1" smtClean="0">
                                      <a:solidFill>
                                        <a:schemeClr val="accent1"/>
                                      </a:solidFill>
                                      <a:latin typeface="Cambria Math" panose="02040503050406030204" pitchFamily="18" charset="0"/>
                                      <a:ea typeface="微软雅黑" panose="020B0503020204020204" pitchFamily="34" charset="-122"/>
                                    </a:rPr>
                                    <m:t>𝒔</m:t>
                                  </m:r>
                                </m:sub>
                              </m:sSub>
                            </m:e>
                          </m:bar>
                          <m:d>
                            <m:dPr>
                              <m:begChr m:val="["/>
                              <m:endChr m:val="]"/>
                              <m:ctrlPr>
                                <a:rPr lang="en-US" altLang="zh-CN" b="1" i="1" smtClean="0">
                                  <a:solidFill>
                                    <a:schemeClr val="accent1"/>
                                  </a:solidFill>
                                  <a:latin typeface="Cambria Math" panose="02040503050406030204" pitchFamily="18" charset="0"/>
                                  <a:ea typeface="微软雅黑" panose="020B0503020204020204" pitchFamily="34" charset="-122"/>
                                </a:rPr>
                              </m:ctrlPr>
                            </m:dPr>
                            <m:e>
                              <m:r>
                                <a:rPr lang="en-US" altLang="zh-CN" b="1" i="1" smtClean="0">
                                  <a:solidFill>
                                    <a:schemeClr val="accent1"/>
                                  </a:solidFill>
                                  <a:latin typeface="Cambria Math" panose="02040503050406030204" pitchFamily="18" charset="0"/>
                                  <a:ea typeface="微软雅黑" panose="020B0503020204020204" pitchFamily="34" charset="-122"/>
                                </a:rPr>
                                <m:t>𝒊</m:t>
                              </m:r>
                            </m:e>
                          </m:d>
                          <m:r>
                            <a:rPr lang="en-US" altLang="zh-CN" b="1" i="1" smtClean="0">
                              <a:solidFill>
                                <a:schemeClr val="accent1"/>
                              </a:solidFill>
                              <a:latin typeface="Cambria Math" panose="02040503050406030204" pitchFamily="18" charset="0"/>
                              <a:ea typeface="微软雅黑" panose="020B0503020204020204" pitchFamily="34" charset="-122"/>
                            </a:rPr>
                            <m:t>,</m:t>
                          </m:r>
                          <m:bar>
                            <m:barPr>
                              <m:ctrlPr>
                                <a:rPr lang="en-US" altLang="zh-CN" b="1" i="1">
                                  <a:solidFill>
                                    <a:schemeClr val="accent1"/>
                                  </a:solidFill>
                                  <a:latin typeface="Cambria Math" panose="02040503050406030204" pitchFamily="18" charset="0"/>
                                  <a:ea typeface="微软雅黑" panose="020B0503020204020204" pitchFamily="34" charset="-122"/>
                                </a:rPr>
                              </m:ctrlPr>
                            </m:barPr>
                            <m:e>
                              <m:sSub>
                                <m:sSubPr>
                                  <m:ctrlPr>
                                    <a:rPr lang="en-US" altLang="zh-CN" b="1" i="1" smtClean="0">
                                      <a:solidFill>
                                        <a:schemeClr val="accent1"/>
                                      </a:solidFill>
                                      <a:latin typeface="Cambria Math" panose="02040503050406030204" pitchFamily="18" charset="0"/>
                                      <a:ea typeface="微软雅黑" panose="020B0503020204020204" pitchFamily="34" charset="-122"/>
                                    </a:rPr>
                                  </m:ctrlPr>
                                </m:sSubPr>
                                <m:e>
                                  <m:r>
                                    <a:rPr lang="en-US" altLang="zh-CN" b="1" i="1" smtClean="0">
                                      <a:solidFill>
                                        <a:schemeClr val="accent1"/>
                                      </a:solidFill>
                                      <a:latin typeface="Cambria Math" panose="02040503050406030204" pitchFamily="18" charset="0"/>
                                      <a:ea typeface="微软雅黑" panose="020B0503020204020204" pitchFamily="34" charset="-122"/>
                                    </a:rPr>
                                    <m:t>𝒍</m:t>
                                  </m:r>
                                </m:e>
                                <m:sub>
                                  <m:r>
                                    <a:rPr lang="en-US" altLang="zh-CN" b="1" i="1" smtClean="0">
                                      <a:solidFill>
                                        <a:schemeClr val="accent1"/>
                                      </a:solidFill>
                                      <a:latin typeface="Cambria Math" panose="02040503050406030204" pitchFamily="18" charset="0"/>
                                      <a:ea typeface="微软雅黑" panose="020B0503020204020204" pitchFamily="34" charset="-122"/>
                                    </a:rPr>
                                    <m:t>𝒔</m:t>
                                  </m:r>
                                </m:sub>
                              </m:sSub>
                            </m:e>
                          </m:bar>
                        </m:e>
                      </m:nary>
                      <m:d>
                        <m:dPr>
                          <m:begChr m:val="["/>
                          <m:endChr m:val="]"/>
                          <m:ctrlPr>
                            <a:rPr lang="en-US" altLang="zh-CN" b="1" i="1" smtClean="0">
                              <a:solidFill>
                                <a:schemeClr val="accent1"/>
                              </a:solidFill>
                              <a:latin typeface="Cambria Math" panose="02040503050406030204" pitchFamily="18" charset="0"/>
                              <a:ea typeface="微软雅黑" panose="020B0503020204020204" pitchFamily="34" charset="-122"/>
                            </a:rPr>
                          </m:ctrlPr>
                        </m:dPr>
                        <m:e>
                          <m:r>
                            <a:rPr lang="en-US" altLang="zh-CN" b="1" i="1" smtClean="0">
                              <a:solidFill>
                                <a:schemeClr val="accent1"/>
                              </a:solidFill>
                              <a:latin typeface="Cambria Math" panose="02040503050406030204" pitchFamily="18" charset="0"/>
                              <a:ea typeface="微软雅黑" panose="020B0503020204020204" pitchFamily="34" charset="-122"/>
                            </a:rPr>
                            <m:t>𝒊</m:t>
                          </m:r>
                        </m:e>
                      </m:d>
                      <m:r>
                        <a:rPr lang="en-US" altLang="zh-CN" b="1" i="1" smtClean="0">
                          <a:solidFill>
                            <a:schemeClr val="accent1"/>
                          </a:solidFill>
                          <a:latin typeface="Cambria Math" panose="02040503050406030204" pitchFamily="18" charset="0"/>
                          <a:ea typeface="微软雅黑" panose="020B0503020204020204" pitchFamily="34" charset="-122"/>
                        </a:rPr>
                        <m:t>=</m:t>
                      </m:r>
                      <m:r>
                        <a:rPr lang="en-US" altLang="zh-CN" b="1" i="1" smtClean="0">
                          <a:solidFill>
                            <a:schemeClr val="accent1"/>
                          </a:solidFill>
                          <a:latin typeface="Cambria Math" panose="02040503050406030204" pitchFamily="18" charset="0"/>
                          <a:ea typeface="微软雅黑" panose="020B0503020204020204" pitchFamily="34" charset="-122"/>
                        </a:rPr>
                        <m:t>𝒎𝒊</m:t>
                      </m:r>
                      <m:sSub>
                        <m:sSubPr>
                          <m:ctrlPr>
                            <a:rPr lang="en-US" altLang="zh-CN" b="1" i="1" smtClean="0">
                              <a:solidFill>
                                <a:schemeClr val="accent1"/>
                              </a:solidFill>
                              <a:latin typeface="Cambria Math" panose="02040503050406030204" pitchFamily="18" charset="0"/>
                              <a:ea typeface="微软雅黑" panose="020B0503020204020204" pitchFamily="34" charset="-122"/>
                            </a:rPr>
                          </m:ctrlPr>
                        </m:sSubPr>
                        <m:e>
                          <m:r>
                            <a:rPr lang="en-US" altLang="zh-CN" b="1" i="1" smtClean="0">
                              <a:solidFill>
                                <a:schemeClr val="accent1"/>
                              </a:solidFill>
                              <a:latin typeface="Cambria Math" panose="02040503050406030204" pitchFamily="18" charset="0"/>
                              <a:ea typeface="微软雅黑" panose="020B0503020204020204" pitchFamily="34" charset="-122"/>
                            </a:rPr>
                            <m:t>𝒏</m:t>
                          </m:r>
                        </m:e>
                        <m:sub>
                          <m:sSub>
                            <m:sSubPr>
                              <m:ctrlPr>
                                <a:rPr lang="en-US" altLang="zh-CN" b="1" i="1" smtClean="0">
                                  <a:solidFill>
                                    <a:schemeClr val="accent1"/>
                                  </a:solidFill>
                                  <a:latin typeface="Cambria Math" panose="02040503050406030204" pitchFamily="18" charset="0"/>
                                  <a:ea typeface="微软雅黑" panose="020B0503020204020204" pitchFamily="34" charset="-122"/>
                                </a:rPr>
                              </m:ctrlPr>
                            </m:sSubPr>
                            <m:e>
                              <m:r>
                                <a:rPr lang="en-US" altLang="zh-CN" b="1" i="1" smtClean="0">
                                  <a:solidFill>
                                    <a:schemeClr val="accent1"/>
                                  </a:solidFill>
                                  <a:latin typeface="Cambria Math" panose="02040503050406030204" pitchFamily="18" charset="0"/>
                                  <a:ea typeface="微软雅黑" panose="020B0503020204020204" pitchFamily="34" charset="-122"/>
                                </a:rPr>
                                <m:t>𝒑</m:t>
                              </m:r>
                            </m:e>
                            <m:sub>
                              <m:r>
                                <a:rPr lang="en-US" altLang="zh-CN" b="1" i="1" smtClean="0">
                                  <a:solidFill>
                                    <a:schemeClr val="accent1"/>
                                  </a:solidFill>
                                  <a:latin typeface="Cambria Math" panose="02040503050406030204" pitchFamily="18" charset="0"/>
                                  <a:ea typeface="微软雅黑" panose="020B0503020204020204" pitchFamily="34" charset="-122"/>
                                </a:rPr>
                                <m:t>𝒊</m:t>
                              </m:r>
                            </m:sub>
                          </m:sSub>
                          <m:r>
                            <a:rPr lang="en-US" altLang="zh-CN" b="1" i="1" smtClean="0">
                              <a:solidFill>
                                <a:schemeClr val="accent1"/>
                              </a:solidFill>
                              <a:latin typeface="Cambria Math" panose="02040503050406030204" pitchFamily="18" charset="0"/>
                              <a:ea typeface="微软雅黑" panose="020B0503020204020204" pitchFamily="34" charset="-122"/>
                            </a:rPr>
                            <m:t>∈</m:t>
                          </m:r>
                          <m:sSub>
                            <m:sSubPr>
                              <m:ctrlPr>
                                <a:rPr lang="en-US" altLang="zh-CN" b="1" i="1" smtClean="0">
                                  <a:solidFill>
                                    <a:schemeClr val="accent1"/>
                                  </a:solidFill>
                                  <a:latin typeface="Cambria Math" panose="02040503050406030204" pitchFamily="18" charset="0"/>
                                  <a:ea typeface="微软雅黑" panose="020B0503020204020204" pitchFamily="34" charset="-122"/>
                                </a:rPr>
                              </m:ctrlPr>
                            </m:sSubPr>
                            <m:e>
                              <m:r>
                                <a:rPr lang="en-US" altLang="zh-CN" b="1" i="1" smtClean="0">
                                  <a:solidFill>
                                    <a:schemeClr val="accent1"/>
                                  </a:solidFill>
                                  <a:latin typeface="Cambria Math" panose="02040503050406030204" pitchFamily="18" charset="0"/>
                                  <a:ea typeface="微软雅黑" panose="020B0503020204020204" pitchFamily="34" charset="-122"/>
                                </a:rPr>
                                <m:t>𝑷</m:t>
                              </m:r>
                            </m:e>
                            <m:sub>
                              <m:sSub>
                                <m:sSubPr>
                                  <m:ctrlPr>
                                    <a:rPr lang="en-US" altLang="zh-CN" b="1" i="1" smtClean="0">
                                      <a:solidFill>
                                        <a:schemeClr val="accent1"/>
                                      </a:solidFill>
                                      <a:latin typeface="Cambria Math" panose="02040503050406030204" pitchFamily="18" charset="0"/>
                                      <a:ea typeface="微软雅黑" panose="020B0503020204020204" pitchFamily="34" charset="-122"/>
                                    </a:rPr>
                                  </m:ctrlPr>
                                </m:sSubPr>
                                <m:e>
                                  <m:r>
                                    <a:rPr lang="en-US" altLang="zh-CN" b="1" i="1" smtClean="0">
                                      <a:solidFill>
                                        <a:schemeClr val="accent1"/>
                                      </a:solidFill>
                                      <a:latin typeface="Cambria Math" panose="02040503050406030204" pitchFamily="18" charset="0"/>
                                      <a:ea typeface="微软雅黑" panose="020B0503020204020204" pitchFamily="34" charset="-122"/>
                                    </a:rPr>
                                    <m:t>𝒕</m:t>
                                  </m:r>
                                </m:e>
                                <m:sub>
                                  <m:r>
                                    <a:rPr lang="en-US" altLang="zh-CN" b="1" i="1" smtClean="0">
                                      <a:solidFill>
                                        <a:schemeClr val="accent1"/>
                                      </a:solidFill>
                                      <a:latin typeface="Cambria Math" panose="02040503050406030204" pitchFamily="18" charset="0"/>
                                      <a:ea typeface="微软雅黑" panose="020B0503020204020204" pitchFamily="34" charset="-122"/>
                                    </a:rPr>
                                    <m:t>𝒊</m:t>
                                  </m:r>
                                </m:sub>
                              </m:sSub>
                            </m:sub>
                          </m:sSub>
                          <m:r>
                            <a:rPr lang="en-US" altLang="zh-CN" b="1" i="1" smtClean="0">
                              <a:solidFill>
                                <a:schemeClr val="accent1"/>
                              </a:solidFill>
                              <a:latin typeface="Cambria Math" panose="02040503050406030204" pitchFamily="18" charset="0"/>
                              <a:ea typeface="微软雅黑" panose="020B0503020204020204" pitchFamily="34" charset="-122"/>
                            </a:rPr>
                            <m:t>,</m:t>
                          </m:r>
                          <m:sSub>
                            <m:sSubPr>
                              <m:ctrlPr>
                                <a:rPr lang="en-US" altLang="zh-CN" b="1" i="1" smtClean="0">
                                  <a:solidFill>
                                    <a:schemeClr val="accent2"/>
                                  </a:solidFill>
                                  <a:latin typeface="Cambria Math" panose="02040503050406030204" pitchFamily="18" charset="0"/>
                                  <a:ea typeface="微软雅黑" panose="020B0503020204020204" pitchFamily="34" charset="-122"/>
                                </a:rPr>
                              </m:ctrlPr>
                            </m:sSubPr>
                            <m:e>
                              <m:r>
                                <a:rPr lang="en-US" altLang="zh-CN" b="1" i="1" smtClean="0">
                                  <a:solidFill>
                                    <a:schemeClr val="accent2"/>
                                  </a:solidFill>
                                  <a:latin typeface="Cambria Math" panose="02040503050406030204" pitchFamily="18" charset="0"/>
                                  <a:ea typeface="微软雅黑" panose="020B0503020204020204" pitchFamily="34" charset="-122"/>
                                </a:rPr>
                                <m:t>𝒑</m:t>
                              </m:r>
                            </m:e>
                            <m:sub>
                              <m:r>
                                <a:rPr lang="en-US" altLang="zh-CN" b="1" i="1" smtClean="0">
                                  <a:solidFill>
                                    <a:schemeClr val="accent2"/>
                                  </a:solidFill>
                                  <a:latin typeface="Cambria Math" panose="02040503050406030204" pitchFamily="18" charset="0"/>
                                  <a:ea typeface="微软雅黑" panose="020B0503020204020204" pitchFamily="34" charset="-122"/>
                                </a:rPr>
                                <m:t>𝒊</m:t>
                              </m:r>
                              <m:r>
                                <a:rPr lang="en-US" altLang="zh-CN" b="1" i="1">
                                  <a:solidFill>
                                    <a:schemeClr val="accent2"/>
                                  </a:solidFill>
                                  <a:latin typeface="Cambria Math" panose="02040503050406030204" pitchFamily="18" charset="0"/>
                                  <a:ea typeface="微软雅黑" panose="020B0503020204020204" pitchFamily="34" charset="-122"/>
                                </a:rPr>
                                <m:t>+</m:t>
                              </m:r>
                              <m:r>
                                <a:rPr lang="en-US" altLang="zh-CN" b="1" i="1" smtClean="0">
                                  <a:solidFill>
                                    <a:schemeClr val="accent2"/>
                                  </a:solidFill>
                                  <a:latin typeface="Cambria Math" panose="02040503050406030204" pitchFamily="18" charset="0"/>
                                  <a:ea typeface="微软雅黑" panose="020B0503020204020204" pitchFamily="34" charset="-122"/>
                                </a:rPr>
                                <m:t>𝟏</m:t>
                              </m:r>
                            </m:sub>
                          </m:sSub>
                          <m:r>
                            <a:rPr lang="en-US" altLang="zh-CN" b="1" i="1" smtClean="0">
                              <a:solidFill>
                                <a:schemeClr val="accent2"/>
                              </a:solidFill>
                              <a:latin typeface="Cambria Math" panose="02040503050406030204" pitchFamily="18" charset="0"/>
                              <a:ea typeface="微软雅黑" panose="020B0503020204020204" pitchFamily="34" charset="-122"/>
                            </a:rPr>
                            <m:t>∈</m:t>
                          </m:r>
                          <m:sSub>
                            <m:sSubPr>
                              <m:ctrlPr>
                                <a:rPr lang="en-US" altLang="zh-CN" b="1" i="1" smtClean="0">
                                  <a:solidFill>
                                    <a:schemeClr val="accent2"/>
                                  </a:solidFill>
                                  <a:latin typeface="Cambria Math" panose="02040503050406030204" pitchFamily="18" charset="0"/>
                                  <a:ea typeface="微软雅黑" panose="020B0503020204020204" pitchFamily="34" charset="-122"/>
                                </a:rPr>
                              </m:ctrlPr>
                            </m:sSubPr>
                            <m:e>
                              <m:r>
                                <a:rPr lang="en-US" altLang="zh-CN" b="1" i="0" smtClean="0">
                                  <a:solidFill>
                                    <a:schemeClr val="accent2"/>
                                  </a:solidFill>
                                  <a:latin typeface="Cambria Math" panose="02040503050406030204" pitchFamily="18" charset="0"/>
                                  <a:ea typeface="微软雅黑" panose="020B0503020204020204" pitchFamily="34" charset="-122"/>
                                </a:rPr>
                                <m:t>𝐏</m:t>
                              </m:r>
                            </m:e>
                            <m:sub>
                              <m:sSub>
                                <m:sSubPr>
                                  <m:ctrlPr>
                                    <a:rPr lang="en-US" altLang="zh-CN" b="1" i="1" smtClean="0">
                                      <a:solidFill>
                                        <a:schemeClr val="accent2"/>
                                      </a:solidFill>
                                      <a:latin typeface="Cambria Math" panose="02040503050406030204" pitchFamily="18" charset="0"/>
                                      <a:ea typeface="微软雅黑" panose="020B0503020204020204" pitchFamily="34" charset="-122"/>
                                    </a:rPr>
                                  </m:ctrlPr>
                                </m:sSubPr>
                                <m:e>
                                  <m:r>
                                    <a:rPr lang="en-US" altLang="zh-CN" b="1" i="1" smtClean="0">
                                      <a:solidFill>
                                        <a:schemeClr val="accent2"/>
                                      </a:solidFill>
                                      <a:latin typeface="Cambria Math" panose="02040503050406030204" pitchFamily="18" charset="0"/>
                                      <a:ea typeface="微软雅黑" panose="020B0503020204020204" pitchFamily="34" charset="-122"/>
                                    </a:rPr>
                                    <m:t>𝒕</m:t>
                                  </m:r>
                                </m:e>
                                <m:sub>
                                  <m:r>
                                    <a:rPr lang="en-US" altLang="zh-CN" b="1" i="1" smtClean="0">
                                      <a:solidFill>
                                        <a:schemeClr val="accent2"/>
                                      </a:solidFill>
                                      <a:latin typeface="Cambria Math" panose="02040503050406030204" pitchFamily="18" charset="0"/>
                                      <a:ea typeface="微软雅黑" panose="020B0503020204020204" pitchFamily="34" charset="-122"/>
                                    </a:rPr>
                                    <m:t>𝒊</m:t>
                                  </m:r>
                                  <m:r>
                                    <a:rPr lang="en-US" altLang="zh-CN" b="1" i="1" smtClean="0">
                                      <a:solidFill>
                                        <a:schemeClr val="accent2"/>
                                      </a:solidFill>
                                      <a:latin typeface="Cambria Math" panose="02040503050406030204" pitchFamily="18" charset="0"/>
                                      <a:ea typeface="微软雅黑" panose="020B0503020204020204" pitchFamily="34" charset="-122"/>
                                    </a:rPr>
                                    <m:t>+</m:t>
                                  </m:r>
                                  <m:r>
                                    <a:rPr lang="en-US" altLang="zh-CN" b="1" i="1" smtClean="0">
                                      <a:solidFill>
                                        <a:schemeClr val="accent2"/>
                                      </a:solidFill>
                                      <a:latin typeface="Cambria Math" panose="02040503050406030204" pitchFamily="18" charset="0"/>
                                      <a:ea typeface="微软雅黑" panose="020B0503020204020204" pitchFamily="34" charset="-122"/>
                                    </a:rPr>
                                    <m:t>𝟏</m:t>
                                  </m:r>
                                </m:sub>
                              </m:sSub>
                            </m:sub>
                          </m:sSub>
                        </m:sub>
                      </m:sSub>
                      <m:r>
                        <a:rPr lang="en-US" altLang="zh-CN" b="1" i="1" smtClean="0">
                          <a:solidFill>
                            <a:schemeClr val="accent1"/>
                          </a:solidFill>
                          <a:latin typeface="Cambria Math" panose="02040503050406030204" pitchFamily="18" charset="0"/>
                          <a:ea typeface="微软雅黑" panose="020B0503020204020204" pitchFamily="34" charset="-122"/>
                        </a:rPr>
                        <m:t>⁡(</m:t>
                      </m:r>
                      <m:r>
                        <a:rPr lang="en-US" altLang="zh-CN" b="1" i="1" smtClean="0">
                          <a:solidFill>
                            <a:schemeClr val="accent1"/>
                          </a:solidFill>
                          <a:latin typeface="Cambria Math" panose="02040503050406030204" pitchFamily="18" charset="0"/>
                          <a:ea typeface="微软雅黑" panose="020B0503020204020204" pitchFamily="34" charset="-122"/>
                        </a:rPr>
                        <m:t>𝒅𝒊𝒔𝒕</m:t>
                      </m:r>
                      <m:d>
                        <m:dPr>
                          <m:ctrlPr>
                            <a:rPr lang="en-US" altLang="zh-CN" b="1" i="1" smtClean="0">
                              <a:solidFill>
                                <a:schemeClr val="accent1"/>
                              </a:solidFill>
                              <a:latin typeface="Cambria Math" panose="02040503050406030204" pitchFamily="18" charset="0"/>
                              <a:ea typeface="微软雅黑" panose="020B0503020204020204" pitchFamily="34" charset="-122"/>
                            </a:rPr>
                          </m:ctrlPr>
                        </m:dPr>
                        <m:e>
                          <m:sSub>
                            <m:sSubPr>
                              <m:ctrlPr>
                                <a:rPr lang="en-US" altLang="zh-CN" b="1" i="1" smtClean="0">
                                  <a:solidFill>
                                    <a:schemeClr val="accent1"/>
                                  </a:solidFill>
                                  <a:latin typeface="Cambria Math" panose="02040503050406030204" pitchFamily="18" charset="0"/>
                                  <a:ea typeface="微软雅黑" panose="020B0503020204020204" pitchFamily="34" charset="-122"/>
                                </a:rPr>
                              </m:ctrlPr>
                            </m:sSubPr>
                            <m:e>
                              <m:r>
                                <a:rPr lang="en-US" altLang="zh-CN" b="1" i="1" smtClean="0">
                                  <a:solidFill>
                                    <a:schemeClr val="accent1"/>
                                  </a:solidFill>
                                  <a:latin typeface="Cambria Math" panose="02040503050406030204" pitchFamily="18" charset="0"/>
                                  <a:ea typeface="微软雅黑" panose="020B0503020204020204" pitchFamily="34" charset="-122"/>
                                </a:rPr>
                                <m:t>𝒑</m:t>
                              </m:r>
                            </m:e>
                            <m:sub>
                              <m:r>
                                <a:rPr lang="en-US" altLang="zh-CN" b="1" i="1" smtClean="0">
                                  <a:solidFill>
                                    <a:schemeClr val="accent1"/>
                                  </a:solidFill>
                                  <a:latin typeface="Cambria Math" panose="02040503050406030204" pitchFamily="18" charset="0"/>
                                  <a:ea typeface="微软雅黑" panose="020B0503020204020204" pitchFamily="34" charset="-122"/>
                                </a:rPr>
                                <m:t>𝒊</m:t>
                              </m:r>
                            </m:sub>
                          </m:sSub>
                          <m:r>
                            <a:rPr lang="en-US" altLang="zh-CN" b="1" i="1" smtClean="0">
                              <a:solidFill>
                                <a:schemeClr val="accent1"/>
                              </a:solidFill>
                              <a:latin typeface="Cambria Math" panose="02040503050406030204" pitchFamily="18" charset="0"/>
                              <a:ea typeface="微软雅黑" panose="020B0503020204020204" pitchFamily="34" charset="-122"/>
                            </a:rPr>
                            <m:t>,</m:t>
                          </m:r>
                          <m:sSub>
                            <m:sSubPr>
                              <m:ctrlPr>
                                <a:rPr lang="en-US" altLang="zh-CN" b="1" i="1" smtClean="0">
                                  <a:solidFill>
                                    <a:schemeClr val="accent1"/>
                                  </a:solidFill>
                                  <a:latin typeface="Cambria Math" panose="02040503050406030204" pitchFamily="18" charset="0"/>
                                  <a:ea typeface="微软雅黑" panose="020B0503020204020204" pitchFamily="34" charset="-122"/>
                                </a:rPr>
                              </m:ctrlPr>
                            </m:sSubPr>
                            <m:e>
                              <m:r>
                                <a:rPr lang="en-US" altLang="zh-CN" b="1" i="1" smtClean="0">
                                  <a:solidFill>
                                    <a:schemeClr val="accent1"/>
                                  </a:solidFill>
                                  <a:latin typeface="Cambria Math" panose="02040503050406030204" pitchFamily="18" charset="0"/>
                                  <a:ea typeface="微软雅黑" panose="020B0503020204020204" pitchFamily="34" charset="-122"/>
                                </a:rPr>
                                <m:t>𝒑</m:t>
                              </m:r>
                            </m:e>
                            <m:sub>
                              <m:r>
                                <a:rPr lang="en-US" altLang="zh-CN" b="1" i="1" smtClean="0">
                                  <a:solidFill>
                                    <a:schemeClr val="accent1"/>
                                  </a:solidFill>
                                  <a:latin typeface="Cambria Math" panose="02040503050406030204" pitchFamily="18" charset="0"/>
                                  <a:ea typeface="微软雅黑" panose="020B0503020204020204" pitchFamily="34" charset="-122"/>
                                </a:rPr>
                                <m:t>𝒊</m:t>
                              </m:r>
                              <m:r>
                                <a:rPr lang="en-US" altLang="zh-CN" b="1" i="1" smtClean="0">
                                  <a:solidFill>
                                    <a:schemeClr val="accent1"/>
                                  </a:solidFill>
                                  <a:latin typeface="Cambria Math" panose="02040503050406030204" pitchFamily="18" charset="0"/>
                                  <a:ea typeface="微软雅黑" panose="020B0503020204020204" pitchFamily="34" charset="-122"/>
                                </a:rPr>
                                <m:t>+</m:t>
                              </m:r>
                              <m:r>
                                <a:rPr lang="en-US" altLang="zh-CN" b="1" i="1" smtClean="0">
                                  <a:solidFill>
                                    <a:schemeClr val="accent1"/>
                                  </a:solidFill>
                                  <a:latin typeface="Cambria Math" panose="02040503050406030204" pitchFamily="18" charset="0"/>
                                  <a:ea typeface="微软雅黑" panose="020B0503020204020204" pitchFamily="34" charset="-122"/>
                                </a:rPr>
                                <m:t>𝟏</m:t>
                              </m:r>
                            </m:sub>
                          </m:sSub>
                        </m:e>
                      </m:d>
                      <m:r>
                        <a:rPr lang="en-US" altLang="zh-CN" b="1" i="1" smtClean="0">
                          <a:solidFill>
                            <a:schemeClr val="accent1"/>
                          </a:solidFill>
                          <a:latin typeface="Cambria Math" panose="02040503050406030204" pitchFamily="18" charset="0"/>
                          <a:ea typeface="微软雅黑" panose="020B0503020204020204" pitchFamily="34" charset="-122"/>
                        </a:rPr>
                        <m:t>)</m:t>
                      </m:r>
                    </m:oMath>
                  </m:oMathPara>
                </a14:m>
                <a:endParaRPr lang="en-US" altLang="zh-CN" b="1" dirty="0" smtClean="0">
                  <a:solidFill>
                    <a:schemeClr val="accent1"/>
                  </a:solidFill>
                  <a:latin typeface="Calibri" panose="020F0502020204030204" pitchFamily="34"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bar>
                        <m:barPr>
                          <m:ctrlPr>
                            <a:rPr lang="en-US" altLang="zh-CN" b="1" i="1">
                              <a:solidFill>
                                <a:schemeClr val="accent1"/>
                              </a:solidFill>
                              <a:latin typeface="Cambria Math" panose="02040503050406030204" pitchFamily="18" charset="0"/>
                              <a:ea typeface="微软雅黑" panose="020B0503020204020204" pitchFamily="34" charset="-122"/>
                            </a:rPr>
                          </m:ctrlPr>
                        </m:barPr>
                        <m:e>
                          <m:sSub>
                            <m:sSubPr>
                              <m:ctrlPr>
                                <a:rPr lang="en-US" altLang="zh-CN" b="1" i="1">
                                  <a:solidFill>
                                    <a:schemeClr val="accent1"/>
                                  </a:solidFill>
                                  <a:latin typeface="Cambria Math" panose="02040503050406030204" pitchFamily="18" charset="0"/>
                                  <a:ea typeface="微软雅黑" panose="020B0503020204020204" pitchFamily="34" charset="-122"/>
                                </a:rPr>
                              </m:ctrlPr>
                            </m:sSubPr>
                            <m:e>
                              <m:r>
                                <a:rPr lang="en-US" altLang="zh-CN" b="1" i="1">
                                  <a:solidFill>
                                    <a:schemeClr val="accent1"/>
                                  </a:solidFill>
                                  <a:latin typeface="Cambria Math" panose="02040503050406030204" pitchFamily="18" charset="0"/>
                                  <a:ea typeface="微软雅黑" panose="020B0503020204020204" pitchFamily="34" charset="-122"/>
                                </a:rPr>
                                <m:t>𝒍</m:t>
                              </m:r>
                            </m:e>
                            <m:sub>
                              <m:r>
                                <a:rPr lang="en-US" altLang="zh-CN" b="1" i="1" smtClean="0">
                                  <a:solidFill>
                                    <a:schemeClr val="accent1"/>
                                  </a:solidFill>
                                  <a:latin typeface="Cambria Math" panose="02040503050406030204" pitchFamily="18" charset="0"/>
                                  <a:ea typeface="微软雅黑" panose="020B0503020204020204" pitchFamily="34" charset="-122"/>
                                </a:rPr>
                                <m:t>𝒑</m:t>
                              </m:r>
                            </m:sub>
                          </m:sSub>
                        </m:e>
                      </m:bar>
                      <m:d>
                        <m:dPr>
                          <m:ctrlPr>
                            <a:rPr lang="en-US" altLang="zh-CN" b="1" i="1">
                              <a:solidFill>
                                <a:schemeClr val="accent1"/>
                              </a:solidFill>
                              <a:latin typeface="Cambria Math" panose="02040503050406030204" pitchFamily="18" charset="0"/>
                              <a:ea typeface="微软雅黑" panose="020B0503020204020204" pitchFamily="34" charset="-122"/>
                            </a:rPr>
                          </m:ctrlPr>
                        </m:dPr>
                        <m:e>
                          <m:r>
                            <a:rPr lang="en-US" altLang="zh-CN" b="1" i="1">
                              <a:solidFill>
                                <a:schemeClr val="accent1"/>
                              </a:solidFill>
                              <a:latin typeface="Cambria Math" panose="02040503050406030204" pitchFamily="18" charset="0"/>
                              <a:ea typeface="微软雅黑" panose="020B0503020204020204" pitchFamily="34" charset="-122"/>
                            </a:rPr>
                            <m:t>𝑹</m:t>
                          </m:r>
                        </m:e>
                      </m:d>
                      <m:r>
                        <a:rPr lang="en-US" altLang="zh-CN" b="1" i="1">
                          <a:solidFill>
                            <a:schemeClr val="accent1"/>
                          </a:solidFill>
                          <a:latin typeface="Cambria Math" panose="02040503050406030204" pitchFamily="18" charset="0"/>
                          <a:ea typeface="微软雅黑" panose="020B0503020204020204" pitchFamily="34" charset="-122"/>
                        </a:rPr>
                        <m:t>=</m:t>
                      </m:r>
                      <m:nary>
                        <m:naryPr>
                          <m:chr m:val="∑"/>
                          <m:ctrlPr>
                            <a:rPr lang="en-US" altLang="zh-CN" b="1" i="1">
                              <a:solidFill>
                                <a:schemeClr val="accent1"/>
                              </a:solidFill>
                              <a:latin typeface="Cambria Math" panose="02040503050406030204" pitchFamily="18" charset="0"/>
                              <a:ea typeface="微软雅黑" panose="020B0503020204020204" pitchFamily="34" charset="-122"/>
                            </a:rPr>
                          </m:ctrlPr>
                        </m:naryPr>
                        <m:sub>
                          <m:r>
                            <m:rPr>
                              <m:brk m:alnAt="23"/>
                            </m:rPr>
                            <a:rPr lang="en-US" altLang="zh-CN" b="1" i="1">
                              <a:solidFill>
                                <a:schemeClr val="accent1"/>
                              </a:solidFill>
                              <a:latin typeface="Cambria Math" panose="02040503050406030204" pitchFamily="18" charset="0"/>
                              <a:ea typeface="微软雅黑" panose="020B0503020204020204" pitchFamily="34" charset="-122"/>
                            </a:rPr>
                            <m:t>𝒊</m:t>
                          </m:r>
                          <m:r>
                            <a:rPr lang="en-US" altLang="zh-CN" b="1" i="1">
                              <a:solidFill>
                                <a:schemeClr val="accent1"/>
                              </a:solidFill>
                              <a:latin typeface="Cambria Math" panose="02040503050406030204" pitchFamily="18" charset="0"/>
                              <a:ea typeface="微软雅黑" panose="020B0503020204020204" pitchFamily="34" charset="-122"/>
                            </a:rPr>
                            <m:t>=</m:t>
                          </m:r>
                          <m:d>
                            <m:dPr>
                              <m:begChr m:val="|"/>
                              <m:endChr m:val="|"/>
                              <m:ctrlPr>
                                <a:rPr lang="en-US" altLang="zh-CN" b="1" i="1">
                                  <a:solidFill>
                                    <a:schemeClr val="accent1"/>
                                  </a:solidFill>
                                  <a:latin typeface="Cambria Math" panose="02040503050406030204" pitchFamily="18" charset="0"/>
                                  <a:ea typeface="微软雅黑" panose="020B0503020204020204" pitchFamily="34" charset="-122"/>
                                </a:rPr>
                              </m:ctrlPr>
                            </m:dPr>
                            <m:e>
                              <m:r>
                                <m:rPr>
                                  <m:brk m:alnAt="23"/>
                                </m:rPr>
                                <a:rPr lang="en-US" altLang="zh-CN" b="1" i="1">
                                  <a:solidFill>
                                    <a:schemeClr val="accent1"/>
                                  </a:solidFill>
                                  <a:latin typeface="Cambria Math" panose="02040503050406030204" pitchFamily="18" charset="0"/>
                                  <a:ea typeface="微软雅黑" panose="020B0503020204020204" pitchFamily="34" charset="-122"/>
                                </a:rPr>
                                <m:t>𝑹</m:t>
                              </m:r>
                            </m:e>
                          </m:d>
                        </m:sub>
                        <m:sup>
                          <m:d>
                            <m:dPr>
                              <m:begChr m:val="|"/>
                              <m:endChr m:val="|"/>
                              <m:ctrlPr>
                                <a:rPr lang="en-US" altLang="zh-CN" b="1" i="1">
                                  <a:solidFill>
                                    <a:schemeClr val="accent1"/>
                                  </a:solidFill>
                                  <a:latin typeface="Cambria Math" panose="02040503050406030204" pitchFamily="18" charset="0"/>
                                  <a:ea typeface="微软雅黑" panose="020B0503020204020204" pitchFamily="34" charset="-122"/>
                                </a:rPr>
                              </m:ctrlPr>
                            </m:dPr>
                            <m:e>
                              <m:sSub>
                                <m:sSubPr>
                                  <m:ctrlPr>
                                    <a:rPr lang="en-US" altLang="zh-CN" b="1" i="1">
                                      <a:solidFill>
                                        <a:schemeClr val="accent1"/>
                                      </a:solidFill>
                                      <a:latin typeface="Cambria Math" panose="02040503050406030204" pitchFamily="18" charset="0"/>
                                      <a:ea typeface="微软雅黑" panose="020B0503020204020204" pitchFamily="34" charset="-122"/>
                                    </a:rPr>
                                  </m:ctrlPr>
                                </m:sSubPr>
                                <m:e>
                                  <m:r>
                                    <a:rPr lang="en-US" altLang="zh-CN" b="1" i="1">
                                      <a:solidFill>
                                        <a:schemeClr val="accent1"/>
                                      </a:solidFill>
                                      <a:latin typeface="Cambria Math" panose="02040503050406030204" pitchFamily="18" charset="0"/>
                                      <a:ea typeface="微软雅黑" panose="020B0503020204020204" pitchFamily="34" charset="-122"/>
                                    </a:rPr>
                                    <m:t>𝑺</m:t>
                                  </m:r>
                                </m:e>
                                <m:sub>
                                  <m:r>
                                    <a:rPr lang="en-US" altLang="zh-CN" b="1" i="1">
                                      <a:solidFill>
                                        <a:schemeClr val="accent1"/>
                                      </a:solidFill>
                                      <a:latin typeface="Cambria Math" panose="02040503050406030204" pitchFamily="18" charset="0"/>
                                      <a:ea typeface="微软雅黑" panose="020B0503020204020204" pitchFamily="34" charset="-122"/>
                                    </a:rPr>
                                    <m:t>𝒒</m:t>
                                  </m:r>
                                </m:sub>
                              </m:sSub>
                              <m:r>
                                <a:rPr lang="en-US" altLang="zh-CN" b="1" i="1">
                                  <a:solidFill>
                                    <a:schemeClr val="accent1"/>
                                  </a:solidFill>
                                  <a:latin typeface="Cambria Math" panose="02040503050406030204" pitchFamily="18" charset="0"/>
                                  <a:ea typeface="微软雅黑" panose="020B0503020204020204" pitchFamily="34" charset="-122"/>
                                </a:rPr>
                                <m:t>−</m:t>
                              </m:r>
                              <m:r>
                                <a:rPr lang="en-US" altLang="zh-CN" b="1" i="1">
                                  <a:solidFill>
                                    <a:schemeClr val="accent1"/>
                                  </a:solidFill>
                                  <a:latin typeface="Cambria Math" panose="02040503050406030204" pitchFamily="18" charset="0"/>
                                  <a:ea typeface="微软雅黑" panose="020B0503020204020204" pitchFamily="34" charset="-122"/>
                                </a:rPr>
                                <m:t>𝟏</m:t>
                              </m:r>
                            </m:e>
                          </m:d>
                        </m:sup>
                        <m:e>
                          <m:bar>
                            <m:barPr>
                              <m:ctrlPr>
                                <a:rPr lang="en-US" altLang="zh-CN" b="1" i="1">
                                  <a:solidFill>
                                    <a:schemeClr val="accent1"/>
                                  </a:solidFill>
                                  <a:latin typeface="Cambria Math" panose="02040503050406030204" pitchFamily="18" charset="0"/>
                                  <a:ea typeface="微软雅黑" panose="020B0503020204020204" pitchFamily="34" charset="-122"/>
                                </a:rPr>
                              </m:ctrlPr>
                            </m:barPr>
                            <m:e>
                              <m:sSub>
                                <m:sSubPr>
                                  <m:ctrlPr>
                                    <a:rPr lang="en-US" altLang="zh-CN" b="1" i="1">
                                      <a:solidFill>
                                        <a:schemeClr val="accent1"/>
                                      </a:solidFill>
                                      <a:latin typeface="Cambria Math" panose="02040503050406030204" pitchFamily="18" charset="0"/>
                                      <a:ea typeface="微软雅黑" panose="020B0503020204020204" pitchFamily="34" charset="-122"/>
                                    </a:rPr>
                                  </m:ctrlPr>
                                </m:sSubPr>
                                <m:e>
                                  <m:r>
                                    <a:rPr lang="en-US" altLang="zh-CN" b="1" i="1">
                                      <a:solidFill>
                                        <a:schemeClr val="accent1"/>
                                      </a:solidFill>
                                      <a:latin typeface="Cambria Math" panose="02040503050406030204" pitchFamily="18" charset="0"/>
                                      <a:ea typeface="微软雅黑" panose="020B0503020204020204" pitchFamily="34" charset="-122"/>
                                    </a:rPr>
                                    <m:t>𝒍</m:t>
                                  </m:r>
                                </m:e>
                                <m:sub>
                                  <m:r>
                                    <a:rPr lang="en-US" altLang="zh-CN" b="1" i="1" smtClean="0">
                                      <a:solidFill>
                                        <a:schemeClr val="accent1"/>
                                      </a:solidFill>
                                      <a:latin typeface="Cambria Math" panose="02040503050406030204" pitchFamily="18" charset="0"/>
                                      <a:ea typeface="微软雅黑" panose="020B0503020204020204" pitchFamily="34" charset="-122"/>
                                    </a:rPr>
                                    <m:t>𝒑</m:t>
                                  </m:r>
                                </m:sub>
                              </m:sSub>
                            </m:e>
                          </m:bar>
                          <m:d>
                            <m:dPr>
                              <m:begChr m:val="["/>
                              <m:endChr m:val="]"/>
                              <m:ctrlPr>
                                <a:rPr lang="en-US" altLang="zh-CN" b="1" i="1">
                                  <a:solidFill>
                                    <a:schemeClr val="accent1"/>
                                  </a:solidFill>
                                  <a:latin typeface="Cambria Math" panose="02040503050406030204" pitchFamily="18" charset="0"/>
                                  <a:ea typeface="微软雅黑" panose="020B0503020204020204" pitchFamily="34" charset="-122"/>
                                </a:rPr>
                              </m:ctrlPr>
                            </m:dPr>
                            <m:e>
                              <m:r>
                                <a:rPr lang="en-US" altLang="zh-CN" b="1" i="1">
                                  <a:solidFill>
                                    <a:schemeClr val="accent1"/>
                                  </a:solidFill>
                                  <a:latin typeface="Cambria Math" panose="02040503050406030204" pitchFamily="18" charset="0"/>
                                  <a:ea typeface="微软雅黑" panose="020B0503020204020204" pitchFamily="34" charset="-122"/>
                                </a:rPr>
                                <m:t>𝒊</m:t>
                              </m:r>
                            </m:e>
                          </m:d>
                          <m:r>
                            <a:rPr lang="en-US" altLang="zh-CN" b="1" i="1">
                              <a:solidFill>
                                <a:schemeClr val="accent1"/>
                              </a:solidFill>
                              <a:latin typeface="Cambria Math" panose="02040503050406030204" pitchFamily="18" charset="0"/>
                              <a:ea typeface="微软雅黑" panose="020B0503020204020204" pitchFamily="34" charset="-122"/>
                            </a:rPr>
                            <m:t>,</m:t>
                          </m:r>
                          <m:bar>
                            <m:barPr>
                              <m:ctrlPr>
                                <a:rPr lang="en-US" altLang="zh-CN" b="1" i="1">
                                  <a:solidFill>
                                    <a:schemeClr val="accent1"/>
                                  </a:solidFill>
                                  <a:latin typeface="Cambria Math" panose="02040503050406030204" pitchFamily="18" charset="0"/>
                                  <a:ea typeface="微软雅黑" panose="020B0503020204020204" pitchFamily="34" charset="-122"/>
                                </a:rPr>
                              </m:ctrlPr>
                            </m:barPr>
                            <m:e>
                              <m:sSub>
                                <m:sSubPr>
                                  <m:ctrlPr>
                                    <a:rPr lang="en-US" altLang="zh-CN" b="1" i="1">
                                      <a:solidFill>
                                        <a:schemeClr val="accent1"/>
                                      </a:solidFill>
                                      <a:latin typeface="Cambria Math" panose="02040503050406030204" pitchFamily="18" charset="0"/>
                                      <a:ea typeface="微软雅黑" panose="020B0503020204020204" pitchFamily="34" charset="-122"/>
                                    </a:rPr>
                                  </m:ctrlPr>
                                </m:sSubPr>
                                <m:e>
                                  <m:r>
                                    <a:rPr lang="en-US" altLang="zh-CN" b="1" i="1">
                                      <a:solidFill>
                                        <a:schemeClr val="accent1"/>
                                      </a:solidFill>
                                      <a:latin typeface="Cambria Math" panose="02040503050406030204" pitchFamily="18" charset="0"/>
                                      <a:ea typeface="微软雅黑" panose="020B0503020204020204" pitchFamily="34" charset="-122"/>
                                    </a:rPr>
                                    <m:t>𝒍</m:t>
                                  </m:r>
                                </m:e>
                                <m:sub>
                                  <m:r>
                                    <a:rPr lang="en-US" altLang="zh-CN" b="1" i="1" smtClean="0">
                                      <a:solidFill>
                                        <a:schemeClr val="accent1"/>
                                      </a:solidFill>
                                      <a:latin typeface="Cambria Math" panose="02040503050406030204" pitchFamily="18" charset="0"/>
                                      <a:ea typeface="微软雅黑" panose="020B0503020204020204" pitchFamily="34" charset="-122"/>
                                    </a:rPr>
                                    <m:t>𝒑</m:t>
                                  </m:r>
                                </m:sub>
                              </m:sSub>
                            </m:e>
                          </m:bar>
                        </m:e>
                      </m:nary>
                      <m:d>
                        <m:dPr>
                          <m:begChr m:val="["/>
                          <m:endChr m:val="]"/>
                          <m:ctrlPr>
                            <a:rPr lang="en-US" altLang="zh-CN" b="1" i="1">
                              <a:solidFill>
                                <a:schemeClr val="accent1"/>
                              </a:solidFill>
                              <a:latin typeface="Cambria Math" panose="02040503050406030204" pitchFamily="18" charset="0"/>
                              <a:ea typeface="微软雅黑" panose="020B0503020204020204" pitchFamily="34" charset="-122"/>
                            </a:rPr>
                          </m:ctrlPr>
                        </m:dPr>
                        <m:e>
                          <m:r>
                            <a:rPr lang="en-US" altLang="zh-CN" b="1" i="1">
                              <a:solidFill>
                                <a:schemeClr val="accent1"/>
                              </a:solidFill>
                              <a:latin typeface="Cambria Math" panose="02040503050406030204" pitchFamily="18" charset="0"/>
                              <a:ea typeface="微软雅黑" panose="020B0503020204020204" pitchFamily="34" charset="-122"/>
                            </a:rPr>
                            <m:t>𝒊</m:t>
                          </m:r>
                        </m:e>
                      </m:d>
                      <m:r>
                        <a:rPr lang="en-US" altLang="zh-CN" b="1" i="1">
                          <a:solidFill>
                            <a:schemeClr val="accent1"/>
                          </a:solidFill>
                          <a:latin typeface="Cambria Math" panose="02040503050406030204" pitchFamily="18" charset="0"/>
                          <a:ea typeface="微软雅黑" panose="020B0503020204020204" pitchFamily="34" charset="-122"/>
                        </a:rPr>
                        <m:t>=</m:t>
                      </m:r>
                      <m:r>
                        <a:rPr lang="en-US" altLang="zh-CN" b="1" i="1">
                          <a:solidFill>
                            <a:schemeClr val="accent1"/>
                          </a:solidFill>
                          <a:latin typeface="Cambria Math" panose="02040503050406030204" pitchFamily="18" charset="0"/>
                          <a:ea typeface="微软雅黑" panose="020B0503020204020204" pitchFamily="34" charset="-122"/>
                        </a:rPr>
                        <m:t>𝒎𝒊</m:t>
                      </m:r>
                      <m:sSub>
                        <m:sSubPr>
                          <m:ctrlPr>
                            <a:rPr lang="en-US" altLang="zh-CN" b="1" i="1">
                              <a:solidFill>
                                <a:schemeClr val="accent1"/>
                              </a:solidFill>
                              <a:latin typeface="Cambria Math" panose="02040503050406030204" pitchFamily="18" charset="0"/>
                              <a:ea typeface="微软雅黑" panose="020B0503020204020204" pitchFamily="34" charset="-122"/>
                            </a:rPr>
                          </m:ctrlPr>
                        </m:sSubPr>
                        <m:e>
                          <m:r>
                            <a:rPr lang="en-US" altLang="zh-CN" b="1" i="1">
                              <a:solidFill>
                                <a:schemeClr val="accent1"/>
                              </a:solidFill>
                              <a:latin typeface="Cambria Math" panose="02040503050406030204" pitchFamily="18" charset="0"/>
                              <a:ea typeface="微软雅黑" panose="020B0503020204020204" pitchFamily="34" charset="-122"/>
                            </a:rPr>
                            <m:t>𝒏</m:t>
                          </m:r>
                        </m:e>
                        <m:sub>
                          <m:sSub>
                            <m:sSubPr>
                              <m:ctrlPr>
                                <a:rPr lang="en-US" altLang="zh-CN" b="1" i="1">
                                  <a:solidFill>
                                    <a:schemeClr val="accent1"/>
                                  </a:solidFill>
                                  <a:latin typeface="Cambria Math" panose="02040503050406030204" pitchFamily="18" charset="0"/>
                                  <a:ea typeface="微软雅黑" panose="020B0503020204020204" pitchFamily="34" charset="-122"/>
                                </a:rPr>
                              </m:ctrlPr>
                            </m:sSubPr>
                            <m:e>
                              <m:r>
                                <a:rPr lang="en-US" altLang="zh-CN" b="1" i="1">
                                  <a:solidFill>
                                    <a:schemeClr val="accent1"/>
                                  </a:solidFill>
                                  <a:latin typeface="Cambria Math" panose="02040503050406030204" pitchFamily="18" charset="0"/>
                                  <a:ea typeface="微软雅黑" panose="020B0503020204020204" pitchFamily="34" charset="-122"/>
                                </a:rPr>
                                <m:t>𝒑</m:t>
                              </m:r>
                            </m:e>
                            <m:sub>
                              <m:r>
                                <a:rPr lang="en-US" altLang="zh-CN" b="1" i="1">
                                  <a:solidFill>
                                    <a:schemeClr val="accent1"/>
                                  </a:solidFill>
                                  <a:latin typeface="Cambria Math" panose="02040503050406030204" pitchFamily="18" charset="0"/>
                                  <a:ea typeface="微软雅黑" panose="020B0503020204020204" pitchFamily="34" charset="-122"/>
                                </a:rPr>
                                <m:t>𝒊</m:t>
                              </m:r>
                            </m:sub>
                          </m:sSub>
                          <m:r>
                            <a:rPr lang="en-US" altLang="zh-CN" b="1" i="1">
                              <a:solidFill>
                                <a:schemeClr val="accent1"/>
                              </a:solidFill>
                              <a:latin typeface="Cambria Math" panose="02040503050406030204" pitchFamily="18" charset="0"/>
                              <a:ea typeface="微软雅黑" panose="020B0503020204020204" pitchFamily="34" charset="-122"/>
                            </a:rPr>
                            <m:t>∈</m:t>
                          </m:r>
                          <m:sSub>
                            <m:sSubPr>
                              <m:ctrlPr>
                                <a:rPr lang="en-US" altLang="zh-CN" b="1" i="1">
                                  <a:solidFill>
                                    <a:schemeClr val="accent1"/>
                                  </a:solidFill>
                                  <a:latin typeface="Cambria Math" panose="02040503050406030204" pitchFamily="18" charset="0"/>
                                  <a:ea typeface="微软雅黑" panose="020B0503020204020204" pitchFamily="34" charset="-122"/>
                                </a:rPr>
                              </m:ctrlPr>
                            </m:sSubPr>
                            <m:e>
                              <m:r>
                                <a:rPr lang="en-US" altLang="zh-CN" b="1" i="1">
                                  <a:solidFill>
                                    <a:schemeClr val="accent1"/>
                                  </a:solidFill>
                                  <a:latin typeface="Cambria Math" panose="02040503050406030204" pitchFamily="18" charset="0"/>
                                  <a:ea typeface="微软雅黑" panose="020B0503020204020204" pitchFamily="34" charset="-122"/>
                                </a:rPr>
                                <m:t>𝑷</m:t>
                              </m:r>
                            </m:e>
                            <m:sub>
                              <m:sSub>
                                <m:sSubPr>
                                  <m:ctrlPr>
                                    <a:rPr lang="en-US" altLang="zh-CN" b="1" i="1">
                                      <a:solidFill>
                                        <a:schemeClr val="accent1"/>
                                      </a:solidFill>
                                      <a:latin typeface="Cambria Math" panose="02040503050406030204" pitchFamily="18" charset="0"/>
                                      <a:ea typeface="微软雅黑" panose="020B0503020204020204" pitchFamily="34" charset="-122"/>
                                    </a:rPr>
                                  </m:ctrlPr>
                                </m:sSubPr>
                                <m:e>
                                  <m:r>
                                    <a:rPr lang="en-US" altLang="zh-CN" b="1" i="1">
                                      <a:solidFill>
                                        <a:schemeClr val="accent1"/>
                                      </a:solidFill>
                                      <a:latin typeface="Cambria Math" panose="02040503050406030204" pitchFamily="18" charset="0"/>
                                      <a:ea typeface="微软雅黑" panose="020B0503020204020204" pitchFamily="34" charset="-122"/>
                                    </a:rPr>
                                    <m:t>𝒕</m:t>
                                  </m:r>
                                </m:e>
                                <m:sub>
                                  <m:r>
                                    <a:rPr lang="en-US" altLang="zh-CN" b="1" i="1">
                                      <a:solidFill>
                                        <a:schemeClr val="accent1"/>
                                      </a:solidFill>
                                      <a:latin typeface="Cambria Math" panose="02040503050406030204" pitchFamily="18" charset="0"/>
                                      <a:ea typeface="微软雅黑" panose="020B0503020204020204" pitchFamily="34" charset="-122"/>
                                    </a:rPr>
                                    <m:t>𝒊</m:t>
                                  </m:r>
                                </m:sub>
                              </m:sSub>
                            </m:sub>
                          </m:sSub>
                          <m:r>
                            <a:rPr lang="en-US" altLang="zh-CN" b="1" i="1">
                              <a:solidFill>
                                <a:schemeClr val="accent1"/>
                              </a:solidFill>
                              <a:latin typeface="Cambria Math" panose="02040503050406030204" pitchFamily="18" charset="0"/>
                              <a:ea typeface="微软雅黑" panose="020B0503020204020204" pitchFamily="34" charset="-122"/>
                            </a:rPr>
                            <m:t>,</m:t>
                          </m:r>
                          <m:sSub>
                            <m:sSubPr>
                              <m:ctrlPr>
                                <a:rPr lang="en-US" altLang="zh-CN" b="1" i="1" smtClean="0">
                                  <a:solidFill>
                                    <a:schemeClr val="accent2"/>
                                  </a:solidFill>
                                  <a:latin typeface="Cambria Math" panose="02040503050406030204" pitchFamily="18" charset="0"/>
                                  <a:ea typeface="微软雅黑" panose="020B0503020204020204" pitchFamily="34" charset="-122"/>
                                </a:rPr>
                              </m:ctrlPr>
                            </m:sSubPr>
                            <m:e>
                              <m:r>
                                <a:rPr lang="en-US" altLang="zh-CN" b="1" i="1">
                                  <a:solidFill>
                                    <a:schemeClr val="accent2"/>
                                  </a:solidFill>
                                  <a:latin typeface="Cambria Math" panose="02040503050406030204" pitchFamily="18" charset="0"/>
                                  <a:ea typeface="微软雅黑" panose="020B0503020204020204" pitchFamily="34" charset="-122"/>
                                </a:rPr>
                                <m:t>𝒑</m:t>
                              </m:r>
                            </m:e>
                            <m:sub>
                              <m:r>
                                <a:rPr lang="en-US" altLang="zh-CN" b="1" i="1">
                                  <a:solidFill>
                                    <a:schemeClr val="accent2"/>
                                  </a:solidFill>
                                  <a:latin typeface="Cambria Math" panose="02040503050406030204" pitchFamily="18" charset="0"/>
                                  <a:ea typeface="微软雅黑" panose="020B0503020204020204" pitchFamily="34" charset="-122"/>
                                </a:rPr>
                                <m:t>𝒊</m:t>
                              </m:r>
                              <m:r>
                                <a:rPr lang="en-US" altLang="zh-CN" b="1" i="1">
                                  <a:solidFill>
                                    <a:schemeClr val="accent2"/>
                                  </a:solidFill>
                                  <a:latin typeface="Cambria Math" panose="02040503050406030204" pitchFamily="18" charset="0"/>
                                  <a:ea typeface="微软雅黑" panose="020B0503020204020204" pitchFamily="34" charset="-122"/>
                                </a:rPr>
                                <m:t>+</m:t>
                              </m:r>
                              <m:r>
                                <a:rPr lang="en-US" altLang="zh-CN" b="1" i="1">
                                  <a:solidFill>
                                    <a:schemeClr val="accent2"/>
                                  </a:solidFill>
                                  <a:latin typeface="Cambria Math" panose="02040503050406030204" pitchFamily="18" charset="0"/>
                                  <a:ea typeface="微软雅黑" panose="020B0503020204020204" pitchFamily="34" charset="-122"/>
                                </a:rPr>
                                <m:t>𝟏</m:t>
                              </m:r>
                            </m:sub>
                          </m:sSub>
                          <m:r>
                            <a:rPr lang="en-US" altLang="zh-CN" b="1" i="1">
                              <a:solidFill>
                                <a:schemeClr val="accent2"/>
                              </a:solidFill>
                              <a:latin typeface="Cambria Math" panose="02040503050406030204" pitchFamily="18" charset="0"/>
                              <a:ea typeface="微软雅黑" panose="020B0503020204020204" pitchFamily="34" charset="-122"/>
                            </a:rPr>
                            <m:t>∈</m:t>
                          </m:r>
                          <m:sSub>
                            <m:sSubPr>
                              <m:ctrlPr>
                                <a:rPr lang="en-US" altLang="zh-CN" b="1" i="1">
                                  <a:solidFill>
                                    <a:schemeClr val="accent2"/>
                                  </a:solidFill>
                                  <a:latin typeface="Cambria Math" panose="02040503050406030204" pitchFamily="18" charset="0"/>
                                  <a:ea typeface="微软雅黑" panose="020B0503020204020204" pitchFamily="34" charset="-122"/>
                                </a:rPr>
                              </m:ctrlPr>
                            </m:sSubPr>
                            <m:e>
                              <m:r>
                                <a:rPr lang="en-US" altLang="zh-CN" b="1" i="1">
                                  <a:solidFill>
                                    <a:schemeClr val="accent2"/>
                                  </a:solidFill>
                                  <a:latin typeface="Cambria Math" panose="02040503050406030204" pitchFamily="18" charset="0"/>
                                  <a:ea typeface="微软雅黑" panose="020B0503020204020204" pitchFamily="34" charset="-122"/>
                                </a:rPr>
                                <m:t>𝑷</m:t>
                              </m:r>
                            </m:e>
                            <m:sub>
                              <m:sSub>
                                <m:sSubPr>
                                  <m:ctrlPr>
                                    <a:rPr lang="en-US" altLang="zh-CN" b="1" i="1">
                                      <a:solidFill>
                                        <a:schemeClr val="accent2"/>
                                      </a:solidFill>
                                      <a:latin typeface="Cambria Math" panose="02040503050406030204" pitchFamily="18" charset="0"/>
                                      <a:ea typeface="微软雅黑" panose="020B0503020204020204" pitchFamily="34" charset="-122"/>
                                    </a:rPr>
                                  </m:ctrlPr>
                                </m:sSubPr>
                                <m:e>
                                  <m:r>
                                    <a:rPr lang="en-US" altLang="zh-CN" b="1" i="1" smtClean="0">
                                      <a:solidFill>
                                        <a:schemeClr val="accent2"/>
                                      </a:solidFill>
                                      <a:latin typeface="Cambria Math" panose="02040503050406030204" pitchFamily="18" charset="0"/>
                                      <a:ea typeface="微软雅黑" panose="020B0503020204020204" pitchFamily="34" charset="-122"/>
                                    </a:rPr>
                                    <m:t>𝒄</m:t>
                                  </m:r>
                                </m:e>
                                <m:sub>
                                  <m:r>
                                    <a:rPr lang="en-US" altLang="zh-CN" b="1" i="1">
                                      <a:solidFill>
                                        <a:schemeClr val="accent2"/>
                                      </a:solidFill>
                                      <a:latin typeface="Cambria Math" panose="02040503050406030204" pitchFamily="18" charset="0"/>
                                      <a:ea typeface="微软雅黑" panose="020B0503020204020204" pitchFamily="34" charset="-122"/>
                                    </a:rPr>
                                    <m:t>𝒊</m:t>
                                  </m:r>
                                  <m:r>
                                    <a:rPr lang="en-US" altLang="zh-CN" b="1" i="1">
                                      <a:solidFill>
                                        <a:schemeClr val="accent2"/>
                                      </a:solidFill>
                                      <a:latin typeface="Cambria Math" panose="02040503050406030204" pitchFamily="18" charset="0"/>
                                      <a:ea typeface="微软雅黑" panose="020B0503020204020204" pitchFamily="34" charset="-122"/>
                                    </a:rPr>
                                    <m:t>+</m:t>
                                  </m:r>
                                  <m:r>
                                    <a:rPr lang="en-US" altLang="zh-CN" b="1" i="1">
                                      <a:solidFill>
                                        <a:schemeClr val="accent2"/>
                                      </a:solidFill>
                                      <a:latin typeface="Cambria Math" panose="02040503050406030204" pitchFamily="18" charset="0"/>
                                      <a:ea typeface="微软雅黑" panose="020B0503020204020204" pitchFamily="34" charset="-122"/>
                                    </a:rPr>
                                    <m:t>𝟏</m:t>
                                  </m:r>
                                </m:sub>
                              </m:sSub>
                            </m:sub>
                          </m:sSub>
                        </m:sub>
                      </m:sSub>
                      <m:r>
                        <a:rPr lang="en-US" altLang="zh-CN" b="1" i="1">
                          <a:solidFill>
                            <a:schemeClr val="accent1"/>
                          </a:solidFill>
                          <a:latin typeface="Cambria Math" panose="02040503050406030204" pitchFamily="18" charset="0"/>
                          <a:ea typeface="微软雅黑" panose="020B0503020204020204" pitchFamily="34" charset="-122"/>
                        </a:rPr>
                        <m:t>⁡(</m:t>
                      </m:r>
                      <m:r>
                        <a:rPr lang="en-US" altLang="zh-CN" b="1" i="1">
                          <a:solidFill>
                            <a:schemeClr val="accent1"/>
                          </a:solidFill>
                          <a:latin typeface="Cambria Math" panose="02040503050406030204" pitchFamily="18" charset="0"/>
                          <a:ea typeface="微软雅黑" panose="020B0503020204020204" pitchFamily="34" charset="-122"/>
                        </a:rPr>
                        <m:t>𝒅𝒊𝒔𝒕</m:t>
                      </m:r>
                      <m:d>
                        <m:dPr>
                          <m:ctrlPr>
                            <a:rPr lang="en-US" altLang="zh-CN" b="1" i="1">
                              <a:solidFill>
                                <a:schemeClr val="accent1"/>
                              </a:solidFill>
                              <a:latin typeface="Cambria Math" panose="02040503050406030204" pitchFamily="18" charset="0"/>
                              <a:ea typeface="微软雅黑" panose="020B0503020204020204" pitchFamily="34" charset="-122"/>
                            </a:rPr>
                          </m:ctrlPr>
                        </m:dPr>
                        <m:e>
                          <m:sSub>
                            <m:sSubPr>
                              <m:ctrlPr>
                                <a:rPr lang="en-US" altLang="zh-CN" b="1" i="1">
                                  <a:solidFill>
                                    <a:schemeClr val="accent1"/>
                                  </a:solidFill>
                                  <a:latin typeface="Cambria Math" panose="02040503050406030204" pitchFamily="18" charset="0"/>
                                  <a:ea typeface="微软雅黑" panose="020B0503020204020204" pitchFamily="34" charset="-122"/>
                                </a:rPr>
                              </m:ctrlPr>
                            </m:sSubPr>
                            <m:e>
                              <m:r>
                                <a:rPr lang="en-US" altLang="zh-CN" b="1" i="1">
                                  <a:solidFill>
                                    <a:schemeClr val="accent1"/>
                                  </a:solidFill>
                                  <a:latin typeface="Cambria Math" panose="02040503050406030204" pitchFamily="18" charset="0"/>
                                  <a:ea typeface="微软雅黑" panose="020B0503020204020204" pitchFamily="34" charset="-122"/>
                                </a:rPr>
                                <m:t>𝒑</m:t>
                              </m:r>
                            </m:e>
                            <m:sub>
                              <m:r>
                                <a:rPr lang="en-US" altLang="zh-CN" b="1" i="1">
                                  <a:solidFill>
                                    <a:schemeClr val="accent1"/>
                                  </a:solidFill>
                                  <a:latin typeface="Cambria Math" panose="02040503050406030204" pitchFamily="18" charset="0"/>
                                  <a:ea typeface="微软雅黑" panose="020B0503020204020204" pitchFamily="34" charset="-122"/>
                                </a:rPr>
                                <m:t>𝒊</m:t>
                              </m:r>
                            </m:sub>
                          </m:sSub>
                          <m:r>
                            <a:rPr lang="en-US" altLang="zh-CN" b="1" i="1">
                              <a:solidFill>
                                <a:schemeClr val="accent1"/>
                              </a:solidFill>
                              <a:latin typeface="Cambria Math" panose="02040503050406030204" pitchFamily="18" charset="0"/>
                              <a:ea typeface="微软雅黑" panose="020B0503020204020204" pitchFamily="34" charset="-122"/>
                            </a:rPr>
                            <m:t>,</m:t>
                          </m:r>
                          <m:sSub>
                            <m:sSubPr>
                              <m:ctrlPr>
                                <a:rPr lang="en-US" altLang="zh-CN" b="1" i="1">
                                  <a:solidFill>
                                    <a:schemeClr val="accent1"/>
                                  </a:solidFill>
                                  <a:latin typeface="Cambria Math" panose="02040503050406030204" pitchFamily="18" charset="0"/>
                                  <a:ea typeface="微软雅黑" panose="020B0503020204020204" pitchFamily="34" charset="-122"/>
                                </a:rPr>
                              </m:ctrlPr>
                            </m:sSubPr>
                            <m:e>
                              <m:r>
                                <a:rPr lang="en-US" altLang="zh-CN" b="1" i="1">
                                  <a:solidFill>
                                    <a:schemeClr val="accent1"/>
                                  </a:solidFill>
                                  <a:latin typeface="Cambria Math" panose="02040503050406030204" pitchFamily="18" charset="0"/>
                                  <a:ea typeface="微软雅黑" panose="020B0503020204020204" pitchFamily="34" charset="-122"/>
                                </a:rPr>
                                <m:t>𝒑</m:t>
                              </m:r>
                            </m:e>
                            <m:sub>
                              <m:r>
                                <a:rPr lang="en-US" altLang="zh-CN" b="1" i="1">
                                  <a:solidFill>
                                    <a:schemeClr val="accent1"/>
                                  </a:solidFill>
                                  <a:latin typeface="Cambria Math" panose="02040503050406030204" pitchFamily="18" charset="0"/>
                                  <a:ea typeface="微软雅黑" panose="020B0503020204020204" pitchFamily="34" charset="-122"/>
                                </a:rPr>
                                <m:t>𝒊</m:t>
                              </m:r>
                              <m:r>
                                <a:rPr lang="en-US" altLang="zh-CN" b="1" i="1">
                                  <a:solidFill>
                                    <a:schemeClr val="accent1"/>
                                  </a:solidFill>
                                  <a:latin typeface="Cambria Math" panose="02040503050406030204" pitchFamily="18" charset="0"/>
                                  <a:ea typeface="微软雅黑" panose="020B0503020204020204" pitchFamily="34" charset="-122"/>
                                </a:rPr>
                                <m:t>+</m:t>
                              </m:r>
                              <m:r>
                                <a:rPr lang="en-US" altLang="zh-CN" b="1" i="1">
                                  <a:solidFill>
                                    <a:schemeClr val="accent1"/>
                                  </a:solidFill>
                                  <a:latin typeface="Cambria Math" panose="02040503050406030204" pitchFamily="18" charset="0"/>
                                  <a:ea typeface="微软雅黑" panose="020B0503020204020204" pitchFamily="34" charset="-122"/>
                                </a:rPr>
                                <m:t>𝟏</m:t>
                              </m:r>
                            </m:sub>
                          </m:sSub>
                        </m:e>
                      </m:d>
                      <m:r>
                        <a:rPr lang="en-US" altLang="zh-CN" b="1" i="1">
                          <a:solidFill>
                            <a:schemeClr val="accent1"/>
                          </a:solidFill>
                          <a:latin typeface="Cambria Math" panose="02040503050406030204" pitchFamily="18" charset="0"/>
                          <a:ea typeface="微软雅黑" panose="020B0503020204020204" pitchFamily="34" charset="-122"/>
                        </a:rPr>
                        <m:t>)</m:t>
                      </m:r>
                    </m:oMath>
                  </m:oMathPara>
                </a14:m>
                <a:endParaRPr lang="en-US" altLang="zh-CN" b="1" dirty="0">
                  <a:solidFill>
                    <a:schemeClr val="accent1"/>
                  </a:solidFill>
                  <a:latin typeface="Calibri" panose="020F0502020204030204" pitchFamily="34" charset="0"/>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1377028" y="4279127"/>
                <a:ext cx="6434883" cy="1834477"/>
              </a:xfrm>
              <a:prstGeom prst="rect">
                <a:avLst/>
              </a:prstGeom>
              <a:blipFill>
                <a:blip r:embed="rId4"/>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316E66A7-343F-4804-A08B-BB473BED9340}"/>
              </a:ext>
            </a:extLst>
          </p:cNvPr>
          <p:cNvSpPr txBox="1"/>
          <p:nvPr/>
        </p:nvSpPr>
        <p:spPr>
          <a:xfrm>
            <a:off x="4861012" y="2838897"/>
            <a:ext cx="1607522" cy="369332"/>
          </a:xfrm>
          <a:prstGeom prst="rect">
            <a:avLst/>
          </a:prstGeom>
          <a:noFill/>
        </p:spPr>
        <p:txBody>
          <a:bodyPr wrap="square" rtlCol="0">
            <a:spAutoFit/>
          </a:bodyPr>
          <a:lstStyle/>
          <a:p>
            <a:r>
              <a:rPr lang="zh-CN" altLang="en-US" b="1" dirty="0" smtClean="0">
                <a:solidFill>
                  <a:schemeClr val="accent2"/>
                </a:solidFill>
                <a:latin typeface="Calibri" panose="020F0502020204030204" pitchFamily="34" charset="0"/>
                <a:ea typeface="微软雅黑" panose="020B0503020204020204" pitchFamily="34" charset="-122"/>
              </a:rPr>
              <a:t>预估距离太小</a:t>
            </a:r>
            <a:endParaRPr lang="en-US" altLang="zh-CN" b="1" dirty="0" smtClean="0">
              <a:solidFill>
                <a:schemeClr val="accent2"/>
              </a:solidFill>
              <a:latin typeface="Calibri" panose="020F0502020204030204" pitchFamily="34" charset="0"/>
              <a:ea typeface="微软雅黑" panose="020B0503020204020204" pitchFamily="34" charset="-122"/>
            </a:endParaRPr>
          </a:p>
        </p:txBody>
      </p:sp>
      <p:cxnSp>
        <p:nvCxnSpPr>
          <p:cNvPr id="4" name="直接箭头连接符 3"/>
          <p:cNvCxnSpPr>
            <a:endCxn id="7" idx="2"/>
          </p:cNvCxnSpPr>
          <p:nvPr/>
        </p:nvCxnSpPr>
        <p:spPr>
          <a:xfrm flipH="1" flipV="1">
            <a:off x="5664773" y="3208229"/>
            <a:ext cx="465094" cy="39292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316E66A7-343F-4804-A08B-BB473BED9340}"/>
              </a:ext>
            </a:extLst>
          </p:cNvPr>
          <p:cNvSpPr txBox="1"/>
          <p:nvPr/>
        </p:nvSpPr>
        <p:spPr>
          <a:xfrm>
            <a:off x="7092902" y="2838897"/>
            <a:ext cx="1607522" cy="369332"/>
          </a:xfrm>
          <a:prstGeom prst="rect">
            <a:avLst/>
          </a:prstGeom>
          <a:noFill/>
        </p:spPr>
        <p:txBody>
          <a:bodyPr wrap="square" rtlCol="0">
            <a:spAutoFit/>
          </a:bodyPr>
          <a:lstStyle/>
          <a:p>
            <a:r>
              <a:rPr lang="zh-CN" altLang="en-US" b="1" dirty="0" smtClean="0">
                <a:solidFill>
                  <a:schemeClr val="accent6"/>
                </a:solidFill>
                <a:latin typeface="Calibri" panose="020F0502020204030204" pitchFamily="34" charset="0"/>
                <a:ea typeface="微软雅黑" panose="020B0503020204020204" pitchFamily="34" charset="-122"/>
              </a:rPr>
              <a:t>适用场景受限</a:t>
            </a:r>
            <a:endParaRPr lang="en-US" altLang="zh-CN" b="1" dirty="0" smtClean="0">
              <a:solidFill>
                <a:schemeClr val="accent6"/>
              </a:solidFill>
              <a:latin typeface="Calibri" panose="020F0502020204030204" pitchFamily="34" charset="0"/>
              <a:ea typeface="微软雅黑" panose="020B0503020204020204" pitchFamily="34" charset="-122"/>
            </a:endParaRPr>
          </a:p>
        </p:txBody>
      </p:sp>
      <p:cxnSp>
        <p:nvCxnSpPr>
          <p:cNvPr id="12" name="直接箭头连接符 11"/>
          <p:cNvCxnSpPr>
            <a:endCxn id="10" idx="2"/>
          </p:cNvCxnSpPr>
          <p:nvPr/>
        </p:nvCxnSpPr>
        <p:spPr>
          <a:xfrm flipV="1">
            <a:off x="7811911" y="3208229"/>
            <a:ext cx="84752" cy="459249"/>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095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优化方法</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294379" cy="3477875"/>
              </a:xfrm>
              <a:prstGeom prst="rect">
                <a:avLst/>
              </a:prstGeom>
              <a:noFill/>
            </p:spPr>
            <p:txBody>
              <a:bodyPr wrap="square" rtlCol="0">
                <a:spAutoFit/>
              </a:bodyPr>
              <a:lstStyle/>
              <a:p>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𝑶𝒏</m:t>
                    </m:r>
                    <m:r>
                      <a:rPr lang="en-US" altLang="zh-CN" sz="2400" b="1" i="1" dirty="0" smtClean="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𝒕𝒉𝒆</m:t>
                    </m:r>
                    <m:r>
                      <a:rPr lang="en-US" altLang="zh-CN" sz="2400" b="1" i="1" dirty="0" smtClean="0">
                        <a:latin typeface="Cambria Math" panose="02040503050406030204" pitchFamily="18" charset="0"/>
                        <a:ea typeface="微软雅黑" panose="020B0503020204020204" pitchFamily="34" charset="-122"/>
                      </a:rPr>
                      <m:t>−</m:t>
                    </m:r>
                    <m:r>
                      <a:rPr lang="en-US" altLang="zh-CN" sz="2400" b="1" i="1" dirty="0" smtClean="0">
                        <a:latin typeface="Cambria Math" panose="02040503050406030204" pitchFamily="18" charset="0"/>
                        <a:ea typeface="微软雅黑" panose="020B0503020204020204" pitchFamily="34" charset="-122"/>
                      </a:rPr>
                      <m:t>𝒇𝒍𝒚</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𝒄𝒂𝒄𝒉𝒊𝒏𝒈</m:t>
                    </m:r>
                  </m:oMath>
                </a14:m>
                <a:r>
                  <a:rPr lang="en-US" altLang="zh-CN" sz="2400" b="1" dirty="0" smtClean="0">
                    <a:latin typeface="Calibri" panose="020F0502020204030204" pitchFamily="34" charset="0"/>
                    <a:ea typeface="微软雅黑" panose="020B0503020204020204" pitchFamily="34" charset="-122"/>
                  </a:rPr>
                  <a:t>	</a:t>
                </a:r>
              </a:p>
              <a:p>
                <a:endParaRPr lang="en-US" altLang="zh-CN" sz="2400" b="1" dirty="0" smtClean="0">
                  <a:latin typeface="Calibri" panose="020F0502020204030204" pitchFamily="34" charset="0"/>
                  <a:ea typeface="微软雅黑" panose="020B0503020204020204" pitchFamily="34" charset="-122"/>
                </a:endParaRPr>
              </a:p>
              <a:p>
                <a:r>
                  <a:rPr lang="zh-CN" altLang="en-US" sz="2200" b="1" dirty="0">
                    <a:latin typeface="Calibri" panose="020F0502020204030204" pitchFamily="34" charset="0"/>
                    <a:ea typeface="微软雅黑" panose="020B0503020204020204" pitchFamily="34" charset="-122"/>
                  </a:rPr>
                  <a:t>策略</a:t>
                </a:r>
                <a:endParaRPr lang="en-US" altLang="zh-CN" sz="2200" b="1" dirty="0" smtClean="0">
                  <a:latin typeface="Calibri" panose="020F0502020204030204" pitchFamily="34" charset="0"/>
                  <a:ea typeface="微软雅黑" panose="020B0503020204020204" pitchFamily="34" charset="-122"/>
                </a:endParaRPr>
              </a:p>
              <a:p>
                <a:r>
                  <a:rPr lang="en-US" altLang="zh-CN" sz="2400" b="1" dirty="0" smtClean="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不</a:t>
                </a:r>
                <a:r>
                  <a:rPr lang="zh-CN" altLang="en-US" sz="2000" dirty="0" smtClean="0">
                    <a:latin typeface="Calibri" panose="020F0502020204030204" pitchFamily="34" charset="0"/>
                    <a:ea typeface="微软雅黑" panose="020B0503020204020204" pitchFamily="34" charset="-122"/>
                  </a:rPr>
                  <a:t>同路径如果具备同一尾节点，下一次拓展时，均需要从该</a:t>
                </a:r>
                <a:r>
                  <a:rPr lang="en-US" altLang="zh-CN" sz="2000" dirty="0" smtClean="0">
                    <a:latin typeface="Calibri" panose="020F0502020204030204" pitchFamily="34" charset="0"/>
                    <a:ea typeface="微软雅黑" panose="020B0503020204020204" pitchFamily="34" charset="-122"/>
                  </a:rPr>
                  <a:t>POI</a:t>
                </a:r>
                <a:r>
                  <a:rPr lang="zh-CN" altLang="en-US" sz="2000" dirty="0" smtClean="0">
                    <a:latin typeface="Calibri" panose="020F0502020204030204" pitchFamily="34" charset="0"/>
                    <a:ea typeface="微软雅黑" panose="020B0503020204020204" pitchFamily="34" charset="-122"/>
                  </a:rPr>
                  <a:t>节点出发进行</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𝑫𝒊𝒋𝒌𝒔𝒕𝒓𝒂</m:t>
                    </m:r>
                  </m:oMath>
                </a14:m>
                <a:r>
                  <a:rPr lang="zh-CN" altLang="en-US" sz="2000" dirty="0" smtClean="0">
                    <a:latin typeface="Calibri" panose="020F0502020204030204" pitchFamily="34" charset="0"/>
                    <a:ea typeface="微软雅黑" panose="020B0503020204020204" pitchFamily="34" charset="-122"/>
                  </a:rPr>
                  <a:t>搜索，可以通过搜索结果的复用，避免从同一个节点出发重复搜索。</a:t>
                </a:r>
                <a:endParaRPr lang="en-US" altLang="zh-CN" sz="2000" dirty="0" smtClean="0">
                  <a:latin typeface="Calibri" panose="020F0502020204030204" pitchFamily="34" charset="0"/>
                  <a:ea typeface="微软雅黑" panose="020B0503020204020204" pitchFamily="34" charset="-122"/>
                </a:endParaRPr>
              </a:p>
              <a:p>
                <a:r>
                  <a:rPr lang="en-US" altLang="zh-CN" sz="2400" dirty="0">
                    <a:latin typeface="Calibri" panose="020F0502020204030204" pitchFamily="34" charset="0"/>
                    <a:ea typeface="微软雅黑" panose="020B0503020204020204" pitchFamily="34" charset="-122"/>
                  </a:rPr>
                  <a:t>	</a:t>
                </a:r>
                <a:endParaRPr lang="en-US" altLang="zh-CN" dirty="0">
                  <a:latin typeface="Calibri" panose="020F0502020204030204" pitchFamily="34" charset="0"/>
                  <a:ea typeface="微软雅黑" panose="020B0503020204020204" pitchFamily="34" charset="-122"/>
                </a:endParaRPr>
              </a:p>
              <a:p>
                <a:r>
                  <a:rPr lang="zh-CN" altLang="en-US" sz="2200" b="1" dirty="0" smtClean="0">
                    <a:latin typeface="Calibri" panose="020F0502020204030204" pitchFamily="34" charset="0"/>
                    <a:ea typeface="微软雅黑" panose="020B0503020204020204" pitchFamily="34" charset="-122"/>
                  </a:rPr>
                  <a:t>具体实现</a:t>
                </a:r>
                <a:endParaRPr lang="en-US" altLang="zh-CN" sz="2200" b="1" dirty="0">
                  <a:latin typeface="Calibri" panose="020F0502020204030204" pitchFamily="34" charset="0"/>
                  <a:ea typeface="微软雅黑" panose="020B0503020204020204" pitchFamily="34" charset="-122"/>
                </a:endParaRPr>
              </a:p>
              <a:p>
                <a:r>
                  <a:rPr lang="en-US" altLang="zh-CN" b="1" dirty="0" smtClean="0">
                    <a:latin typeface="Calibri" panose="020F0502020204030204" pitchFamily="34" charset="0"/>
                    <a:ea typeface="微软雅黑" panose="020B0503020204020204" pitchFamily="34" charset="-122"/>
                  </a:rPr>
                  <a:t>	</a:t>
                </a:r>
                <a:r>
                  <a:rPr lang="zh-CN" altLang="en-US" sz="2000" dirty="0" smtClean="0">
                    <a:latin typeface="Calibri" panose="020F0502020204030204" pitchFamily="34" charset="0"/>
                    <a:ea typeface="微软雅黑" panose="020B0503020204020204" pitchFamily="34" charset="-122"/>
                  </a:rPr>
                  <a:t>存储每次</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𝑫𝒊𝒋𝒌𝒔𝒕𝒓𝒂</m:t>
                    </m:r>
                  </m:oMath>
                </a14:m>
                <a:r>
                  <a:rPr lang="zh-CN" altLang="en-US" sz="2000" dirty="0" smtClean="0">
                    <a:latin typeface="Calibri" panose="020F0502020204030204" pitchFamily="34" charset="0"/>
                    <a:ea typeface="微软雅黑" panose="020B0503020204020204" pitchFamily="34" charset="-122"/>
                  </a:rPr>
                  <a:t>搜索的结果，包括</a:t>
                </a:r>
                <a:r>
                  <a:rPr lang="en-US" altLang="zh-CN" sz="2000" b="1" dirty="0" smtClean="0">
                    <a:solidFill>
                      <a:schemeClr val="accent1"/>
                    </a:solidFill>
                    <a:latin typeface="Calibri" panose="020F0502020204030204" pitchFamily="34" charset="0"/>
                    <a:ea typeface="微软雅黑" panose="020B0503020204020204" pitchFamily="34" charset="-122"/>
                  </a:rPr>
                  <a:t>POI</a:t>
                </a:r>
                <a:r>
                  <a:rPr lang="zh-CN" altLang="en-US" sz="2000" b="1" dirty="0" smtClean="0">
                    <a:solidFill>
                      <a:schemeClr val="accent1"/>
                    </a:solidFill>
                    <a:latin typeface="Calibri" panose="020F0502020204030204" pitchFamily="34" charset="0"/>
                    <a:ea typeface="微软雅黑" panose="020B0503020204020204" pitchFamily="34" charset="-122"/>
                  </a:rPr>
                  <a:t>节点</a:t>
                </a:r>
                <a:r>
                  <a:rPr lang="zh-CN" altLang="en-US" sz="2000" dirty="0" smtClean="0">
                    <a:latin typeface="Calibri" panose="020F0502020204030204" pitchFamily="34" charset="0"/>
                    <a:ea typeface="微软雅黑" panose="020B0503020204020204" pitchFamily="34" charset="-122"/>
                  </a:rPr>
                  <a:t>、</a:t>
                </a:r>
                <a:r>
                  <a:rPr lang="zh-CN" altLang="en-US" sz="2000" b="1" dirty="0" smtClean="0">
                    <a:solidFill>
                      <a:schemeClr val="accent1"/>
                    </a:solidFill>
                    <a:latin typeface="Calibri" panose="020F0502020204030204" pitchFamily="34" charset="0"/>
                    <a:ea typeface="微软雅黑" panose="020B0503020204020204" pitchFamily="34" charset="-122"/>
                  </a:rPr>
                  <a:t>节点与用户需求的相似度</a:t>
                </a:r>
                <a:r>
                  <a:rPr lang="zh-CN" altLang="en-US" sz="2000" dirty="0" smtClean="0">
                    <a:latin typeface="Calibri" panose="020F0502020204030204" pitchFamily="34" charset="0"/>
                    <a:ea typeface="微软雅黑" panose="020B0503020204020204" pitchFamily="34" charset="-122"/>
                  </a:rPr>
                  <a:t>以及</a:t>
                </a:r>
                <a:r>
                  <a:rPr lang="zh-CN" altLang="en-US" sz="2000" b="1" dirty="0" smtClean="0">
                    <a:solidFill>
                      <a:schemeClr val="accent1"/>
                    </a:solidFill>
                    <a:latin typeface="Calibri" panose="020F0502020204030204" pitchFamily="34" charset="0"/>
                    <a:ea typeface="微软雅黑" panose="020B0503020204020204" pitchFamily="34" charset="-122"/>
                  </a:rPr>
                  <a:t>节点与搜索起点的距离</a:t>
                </a:r>
                <a:r>
                  <a:rPr lang="zh-CN" altLang="en-US" sz="2000" dirty="0" smtClean="0">
                    <a:latin typeface="Calibri" panose="020F0502020204030204" pitchFamily="34" charset="0"/>
                    <a:ea typeface="微软雅黑" panose="020B0503020204020204" pitchFamily="34" charset="-122"/>
                  </a:rPr>
                  <a:t>。</a:t>
                </a:r>
                <a:endParaRPr lang="en-US" altLang="zh-CN" sz="2000" dirty="0" smtClean="0">
                  <a:solidFill>
                    <a:schemeClr val="accent6"/>
                  </a:solidFill>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801252"/>
                <a:ext cx="8294379" cy="3477875"/>
              </a:xfrm>
              <a:prstGeom prst="rect">
                <a:avLst/>
              </a:prstGeom>
              <a:blipFill>
                <a:blip r:embed="rId3"/>
                <a:stretch>
                  <a:fillRect l="-955" b="-1926"/>
                </a:stretch>
              </a:blipFill>
            </p:spPr>
            <p:txBody>
              <a:bodyPr/>
              <a:lstStyle/>
              <a:p>
                <a:r>
                  <a:rPr lang="zh-CN" altLang="en-US">
                    <a:noFill/>
                  </a:rPr>
                  <a:t> </a:t>
                </a:r>
              </a:p>
            </p:txBody>
          </p:sp>
        </mc:Fallback>
      </mc:AlternateContent>
      <p:sp>
        <p:nvSpPr>
          <p:cNvPr id="3" name="椭圆 2"/>
          <p:cNvSpPr/>
          <p:nvPr/>
        </p:nvSpPr>
        <p:spPr>
          <a:xfrm>
            <a:off x="1804128" y="4673600"/>
            <a:ext cx="50760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13" name="椭圆 12"/>
          <p:cNvSpPr/>
          <p:nvPr/>
        </p:nvSpPr>
        <p:spPr>
          <a:xfrm>
            <a:off x="1804128" y="5576073"/>
            <a:ext cx="50760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14" name="椭圆 13"/>
          <p:cNvSpPr/>
          <p:nvPr/>
        </p:nvSpPr>
        <p:spPr>
          <a:xfrm>
            <a:off x="2746750" y="4673600"/>
            <a:ext cx="50760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15" name="椭圆 14"/>
          <p:cNvSpPr/>
          <p:nvPr/>
        </p:nvSpPr>
        <p:spPr>
          <a:xfrm>
            <a:off x="2746750" y="5576073"/>
            <a:ext cx="50760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16" name="椭圆 15"/>
          <p:cNvSpPr/>
          <p:nvPr/>
        </p:nvSpPr>
        <p:spPr>
          <a:xfrm>
            <a:off x="3687576" y="4673600"/>
            <a:ext cx="50760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3683285" y="5576073"/>
            <a:ext cx="50760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1167769" y="4742934"/>
                <a:ext cx="513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rgbClr val="4472C4"/>
                              </a:solidFill>
                              <a:latin typeface="Cambria Math" panose="02040503050406030204" pitchFamily="18" charset="0"/>
                              <a:ea typeface="微软雅黑" panose="020B0503020204020204" pitchFamily="34" charset="-122"/>
                            </a:rPr>
                          </m:ctrlPr>
                        </m:sSubPr>
                        <m:e>
                          <m:r>
                            <a:rPr lang="en-US" altLang="zh-CN" b="1" i="1" dirty="0" smtClean="0">
                              <a:solidFill>
                                <a:srgbClr val="4472C4"/>
                              </a:solidFill>
                              <a:latin typeface="Cambria Math" panose="02040503050406030204" pitchFamily="18" charset="0"/>
                              <a:ea typeface="微软雅黑" panose="020B0503020204020204" pitchFamily="34" charset="-122"/>
                            </a:rPr>
                            <m:t>𝑹</m:t>
                          </m:r>
                        </m:e>
                        <m:sub>
                          <m:r>
                            <a:rPr lang="en-US" altLang="zh-CN" b="1" i="1" dirty="0" smtClean="0">
                              <a:solidFill>
                                <a:srgbClr val="4472C4"/>
                              </a:solidFill>
                              <a:latin typeface="Cambria Math" panose="02040503050406030204" pitchFamily="18" charset="0"/>
                              <a:ea typeface="微软雅黑" panose="020B0503020204020204" pitchFamily="34" charset="-122"/>
                            </a:rPr>
                            <m:t>𝟏</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167769" y="4742934"/>
                <a:ext cx="513217" cy="369332"/>
              </a:xfrm>
              <a:prstGeom prst="rect">
                <a:avLst/>
              </a:prstGeom>
              <a:blipFill>
                <a:blip r:embed="rId4"/>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183943" y="5645407"/>
                <a:ext cx="513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rgbClr val="4472C4"/>
                              </a:solidFill>
                              <a:latin typeface="Cambria Math" panose="02040503050406030204" pitchFamily="18" charset="0"/>
                              <a:ea typeface="微软雅黑" panose="020B0503020204020204" pitchFamily="34" charset="-122"/>
                            </a:rPr>
                          </m:ctrlPr>
                        </m:sSubPr>
                        <m:e>
                          <m:r>
                            <a:rPr lang="en-US" altLang="zh-CN" b="1" i="1" dirty="0" smtClean="0">
                              <a:solidFill>
                                <a:srgbClr val="4472C4"/>
                              </a:solidFill>
                              <a:latin typeface="Cambria Math" panose="02040503050406030204" pitchFamily="18" charset="0"/>
                              <a:ea typeface="微软雅黑" panose="020B0503020204020204" pitchFamily="34" charset="-122"/>
                            </a:rPr>
                            <m:t>𝑹</m:t>
                          </m:r>
                        </m:e>
                        <m:sub>
                          <m:r>
                            <a:rPr lang="en-US" altLang="zh-CN" b="1" i="1" dirty="0" smtClean="0">
                              <a:solidFill>
                                <a:srgbClr val="4472C4"/>
                              </a:solidFill>
                              <a:latin typeface="Cambria Math" panose="02040503050406030204" pitchFamily="18" charset="0"/>
                              <a:ea typeface="微软雅黑" panose="020B0503020204020204" pitchFamily="34" charset="-122"/>
                            </a:rPr>
                            <m:t>𝟐</m:t>
                          </m:r>
                        </m:sub>
                      </m:sSub>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1183943" y="5645407"/>
                <a:ext cx="513217" cy="369332"/>
              </a:xfrm>
              <a:prstGeom prst="rect">
                <a:avLst/>
              </a:prstGeom>
              <a:blipFill>
                <a:blip r:embed="rId5"/>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725565" y="4694577"/>
                <a:ext cx="4653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𝑝</m:t>
                          </m:r>
                        </m:e>
                        <m:sub>
                          <m:r>
                            <a:rPr lang="en-US" altLang="zh-CN" i="1" dirty="0" smtClean="0">
                              <a:solidFill>
                                <a:schemeClr val="bg1"/>
                              </a:solidFill>
                              <a:latin typeface="Cambria Math" panose="02040503050406030204" pitchFamily="18" charset="0"/>
                            </a:rPr>
                            <m:t>1</m:t>
                          </m:r>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725565" y="4694577"/>
                <a:ext cx="465320" cy="369332"/>
              </a:xfrm>
              <a:prstGeom prst="rect">
                <a:avLst/>
              </a:prstGeom>
              <a:blipFill>
                <a:blip r:embed="rId6"/>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3704425" y="5576073"/>
                <a:ext cx="4706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𝑝</m:t>
                          </m:r>
                        </m:e>
                        <m:sub>
                          <m:r>
                            <a:rPr lang="en-US" altLang="zh-CN" b="0" i="1" dirty="0" smtClean="0">
                              <a:solidFill>
                                <a:schemeClr val="bg1"/>
                              </a:solidFill>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3704425" y="5576073"/>
                <a:ext cx="470642" cy="369332"/>
              </a:xfrm>
              <a:prstGeom prst="rect">
                <a:avLst/>
              </a:prstGeom>
              <a:blipFill>
                <a:blip r:embed="rId7"/>
                <a:stretch>
                  <a:fillRect b="-8333"/>
                </a:stretch>
              </a:blipFill>
            </p:spPr>
            <p:txBody>
              <a:bodyPr/>
              <a:lstStyle/>
              <a:p>
                <a:r>
                  <a:rPr lang="zh-CN" altLang="en-US">
                    <a:noFill/>
                  </a:rPr>
                  <a:t> </a:t>
                </a:r>
              </a:p>
            </p:txBody>
          </p:sp>
        </mc:Fallback>
      </mc:AlternateContent>
      <p:sp>
        <p:nvSpPr>
          <p:cNvPr id="20" name="椭圆 19"/>
          <p:cNvSpPr/>
          <p:nvPr/>
        </p:nvSpPr>
        <p:spPr>
          <a:xfrm>
            <a:off x="4884597" y="5126118"/>
            <a:ext cx="50760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1" name="文本框 20"/>
              <p:cNvSpPr txBox="1"/>
              <p:nvPr/>
            </p:nvSpPr>
            <p:spPr>
              <a:xfrm>
                <a:off x="4922586" y="5147095"/>
                <a:ext cx="4706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𝑝</m:t>
                          </m:r>
                        </m:e>
                        <m:sub>
                          <m:r>
                            <a:rPr lang="en-US" altLang="zh-CN" b="0" i="1" dirty="0" smtClean="0">
                              <a:solidFill>
                                <a:schemeClr val="bg1"/>
                              </a:solidFill>
                              <a:latin typeface="Cambria Math" panose="02040503050406030204" pitchFamily="18" charset="0"/>
                            </a:rPr>
                            <m:t>3</m:t>
                          </m:r>
                        </m:sub>
                      </m:sSub>
                    </m:oMath>
                  </m:oMathPara>
                </a14:m>
                <a:endParaRPr lang="zh-CN" altLang="en-US" dirty="0"/>
              </a:p>
            </p:txBody>
          </p:sp>
        </mc:Choice>
        <mc:Fallback xmlns="">
          <p:sp>
            <p:nvSpPr>
              <p:cNvPr id="21" name="文本框 20"/>
              <p:cNvSpPr txBox="1">
                <a:spLocks noRot="1" noChangeAspect="1" noMove="1" noResize="1" noEditPoints="1" noAdjustHandles="1" noChangeArrowheads="1" noChangeShapeType="1" noTextEdit="1"/>
              </p:cNvSpPr>
              <p:nvPr/>
            </p:nvSpPr>
            <p:spPr>
              <a:xfrm>
                <a:off x="4922586" y="5147095"/>
                <a:ext cx="470642" cy="369332"/>
              </a:xfrm>
              <a:prstGeom prst="rect">
                <a:avLst/>
              </a:prstGeom>
              <a:blipFill>
                <a:blip r:embed="rId8"/>
                <a:stretch>
                  <a:fillRect b="-8197"/>
                </a:stretch>
              </a:blipFill>
            </p:spPr>
            <p:txBody>
              <a:bodyPr/>
              <a:lstStyle/>
              <a:p>
                <a:r>
                  <a:rPr lang="zh-CN" altLang="en-US">
                    <a:noFill/>
                  </a:rPr>
                  <a:t> </a:t>
                </a:r>
              </a:p>
            </p:txBody>
          </p:sp>
        </mc:Fallback>
      </mc:AlternateContent>
      <p:cxnSp>
        <p:nvCxnSpPr>
          <p:cNvPr id="23" name="直接箭头连接符 22"/>
          <p:cNvCxnSpPr>
            <a:stCxn id="3" idx="6"/>
            <a:endCxn id="14" idx="2"/>
          </p:cNvCxnSpPr>
          <p:nvPr/>
        </p:nvCxnSpPr>
        <p:spPr>
          <a:xfrm>
            <a:off x="2311728" y="4927600"/>
            <a:ext cx="435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4" idx="6"/>
            <a:endCxn id="16" idx="2"/>
          </p:cNvCxnSpPr>
          <p:nvPr/>
        </p:nvCxnSpPr>
        <p:spPr>
          <a:xfrm>
            <a:off x="3254350" y="4927600"/>
            <a:ext cx="4332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3" idx="6"/>
            <a:endCxn id="15" idx="2"/>
          </p:cNvCxnSpPr>
          <p:nvPr/>
        </p:nvCxnSpPr>
        <p:spPr>
          <a:xfrm>
            <a:off x="2311728" y="5830073"/>
            <a:ext cx="435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5" idx="6"/>
            <a:endCxn id="17" idx="2"/>
          </p:cNvCxnSpPr>
          <p:nvPr/>
        </p:nvCxnSpPr>
        <p:spPr>
          <a:xfrm>
            <a:off x="3254350" y="5830073"/>
            <a:ext cx="4289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6"/>
            <a:endCxn id="20" idx="2"/>
          </p:cNvCxnSpPr>
          <p:nvPr/>
        </p:nvCxnSpPr>
        <p:spPr>
          <a:xfrm>
            <a:off x="4195176" y="4927600"/>
            <a:ext cx="689421" cy="452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7" idx="6"/>
            <a:endCxn id="20" idx="2"/>
          </p:cNvCxnSpPr>
          <p:nvPr/>
        </p:nvCxnSpPr>
        <p:spPr>
          <a:xfrm flipV="1">
            <a:off x="4190885" y="5380118"/>
            <a:ext cx="693712" cy="449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34"/>
              <p:cNvSpPr txBox="1"/>
              <p:nvPr/>
            </p:nvSpPr>
            <p:spPr>
              <a:xfrm>
                <a:off x="5821132" y="5057590"/>
                <a:ext cx="2160112" cy="646331"/>
              </a:xfrm>
              <a:prstGeom prst="rect">
                <a:avLst/>
              </a:prstGeom>
              <a:noFill/>
              <a:ln w="19050">
                <a:solidFill>
                  <a:schemeClr val="accent1">
                    <a:shade val="50000"/>
                  </a:schemeClr>
                </a:solidFill>
              </a:ln>
            </p:spPr>
            <p:txBody>
              <a:bodyPr wrap="square" rtlCol="0">
                <a:spAutoFit/>
              </a:bodyPr>
              <a:lstStyle/>
              <a:p>
                <a14:m>
                  <m:oMath xmlns:m="http://schemas.openxmlformats.org/officeDocument/2006/math">
                    <m:sSub>
                      <m:sSubPr>
                        <m:ctrlPr>
                          <a:rPr lang="en-US" altLang="zh-CN" b="1" i="1" dirty="0" smtClean="0">
                            <a:solidFill>
                              <a:schemeClr val="accent1"/>
                            </a:solidFill>
                            <a:latin typeface="Cambria Math" panose="02040503050406030204" pitchFamily="18" charset="0"/>
                          </a:rPr>
                        </m:ctrlPr>
                      </m:sSubPr>
                      <m:e>
                        <m:r>
                          <a:rPr lang="en-US" altLang="zh-CN" b="1" i="1" dirty="0" smtClean="0">
                            <a:solidFill>
                              <a:schemeClr val="accent1"/>
                            </a:solidFill>
                            <a:latin typeface="Cambria Math" panose="02040503050406030204" pitchFamily="18" charset="0"/>
                          </a:rPr>
                          <m:t>𝑹</m:t>
                        </m:r>
                      </m:e>
                      <m:sub>
                        <m:r>
                          <a:rPr lang="en-US" altLang="zh-CN" b="1" i="1" dirty="0" smtClean="0">
                            <a:solidFill>
                              <a:schemeClr val="accent1"/>
                            </a:solidFill>
                            <a:latin typeface="Cambria Math" panose="02040503050406030204" pitchFamily="18" charset="0"/>
                          </a:rPr>
                          <m:t>𝟏</m:t>
                        </m:r>
                      </m:sub>
                    </m:sSub>
                    <m:r>
                      <a:rPr lang="zh-CN" altLang="en-US" b="1" i="1" dirty="0">
                        <a:solidFill>
                          <a:schemeClr val="accent1"/>
                        </a:solidFill>
                        <a:latin typeface="Cambria Math" panose="02040503050406030204" pitchFamily="18" charset="0"/>
                      </a:rPr>
                      <m:t>、</m:t>
                    </m:r>
                    <m:sSub>
                      <m:sSubPr>
                        <m:ctrlPr>
                          <a:rPr lang="en-US" altLang="zh-CN" b="1" i="1" dirty="0" smtClean="0">
                            <a:solidFill>
                              <a:schemeClr val="accent1"/>
                            </a:solidFill>
                            <a:latin typeface="Cambria Math" panose="02040503050406030204" pitchFamily="18" charset="0"/>
                          </a:rPr>
                        </m:ctrlPr>
                      </m:sSubPr>
                      <m:e>
                        <m:r>
                          <a:rPr lang="en-US" altLang="zh-CN" b="1" i="1" dirty="0" smtClean="0">
                            <a:solidFill>
                              <a:schemeClr val="accent1"/>
                            </a:solidFill>
                            <a:latin typeface="Cambria Math" panose="02040503050406030204" pitchFamily="18" charset="0"/>
                          </a:rPr>
                          <m:t>𝑹</m:t>
                        </m:r>
                      </m:e>
                      <m:sub>
                        <m:r>
                          <a:rPr lang="en-US" altLang="zh-CN" b="1" i="1" dirty="0" smtClean="0">
                            <a:solidFill>
                              <a:schemeClr val="accent1"/>
                            </a:solidFill>
                            <a:latin typeface="Cambria Math" panose="02040503050406030204" pitchFamily="18" charset="0"/>
                          </a:rPr>
                          <m:t>𝟐</m:t>
                        </m:r>
                      </m:sub>
                    </m:sSub>
                  </m:oMath>
                </a14:m>
                <a:r>
                  <a:rPr lang="zh-CN" altLang="en-US" dirty="0" smtClean="0"/>
                  <a:t>均需要在</a:t>
                </a:r>
                <a14:m>
                  <m:oMath xmlns:m="http://schemas.openxmlformats.org/officeDocument/2006/math">
                    <m:sSub>
                      <m:sSubPr>
                        <m:ctrlPr>
                          <a:rPr lang="en-US" altLang="zh-CN" b="1" i="1" dirty="0" smtClean="0">
                            <a:solidFill>
                              <a:schemeClr val="accent1"/>
                            </a:solidFill>
                            <a:latin typeface="Cambria Math" panose="02040503050406030204" pitchFamily="18" charset="0"/>
                          </a:rPr>
                        </m:ctrlPr>
                      </m:sSubPr>
                      <m:e>
                        <m:r>
                          <a:rPr lang="en-US" altLang="zh-CN" b="1" i="1" dirty="0" smtClean="0">
                            <a:solidFill>
                              <a:schemeClr val="accent1"/>
                            </a:solidFill>
                            <a:latin typeface="Cambria Math" panose="02040503050406030204" pitchFamily="18" charset="0"/>
                          </a:rPr>
                          <m:t>𝒑</m:t>
                        </m:r>
                      </m:e>
                      <m:sub>
                        <m:r>
                          <a:rPr lang="en-US" altLang="zh-CN" b="1" i="1" dirty="0" smtClean="0">
                            <a:solidFill>
                              <a:schemeClr val="accent1"/>
                            </a:solidFill>
                            <a:latin typeface="Cambria Math" panose="02040503050406030204" pitchFamily="18" charset="0"/>
                          </a:rPr>
                          <m:t>𝟑</m:t>
                        </m:r>
                      </m:sub>
                    </m:sSub>
                  </m:oMath>
                </a14:m>
                <a:r>
                  <a:rPr lang="zh-CN" altLang="en-US" dirty="0" smtClean="0"/>
                  <a:t>进行</a:t>
                </a:r>
                <a14:m>
                  <m:oMath xmlns:m="http://schemas.openxmlformats.org/officeDocument/2006/math">
                    <m:r>
                      <a:rPr lang="en-US" altLang="zh-CN" b="1" i="1" dirty="0" smtClean="0">
                        <a:solidFill>
                          <a:schemeClr val="accent1"/>
                        </a:solidFill>
                        <a:latin typeface="Cambria Math" panose="02040503050406030204" pitchFamily="18" charset="0"/>
                      </a:rPr>
                      <m:t>𝑫𝒊𝒋𝒌𝒔𝒕𝒓𝒂</m:t>
                    </m:r>
                  </m:oMath>
                </a14:m>
                <a:r>
                  <a:rPr lang="zh-CN" altLang="en-US" dirty="0" smtClean="0"/>
                  <a:t>搜索</a:t>
                </a:r>
                <a:endParaRPr lang="zh-CN" altLang="en-US" dirty="0"/>
              </a:p>
            </p:txBody>
          </p:sp>
        </mc:Choice>
        <mc:Fallback xmlns="">
          <p:sp>
            <p:nvSpPr>
              <p:cNvPr id="35" name="文本框 34"/>
              <p:cNvSpPr txBox="1">
                <a:spLocks noRot="1" noChangeAspect="1" noMove="1" noResize="1" noEditPoints="1" noAdjustHandles="1" noChangeArrowheads="1" noChangeShapeType="1" noTextEdit="1"/>
              </p:cNvSpPr>
              <p:nvPr/>
            </p:nvSpPr>
            <p:spPr>
              <a:xfrm>
                <a:off x="5821132" y="5057590"/>
                <a:ext cx="2160112" cy="646331"/>
              </a:xfrm>
              <a:prstGeom prst="rect">
                <a:avLst/>
              </a:prstGeom>
              <a:blipFill>
                <a:blip r:embed="rId9"/>
                <a:stretch>
                  <a:fillRect l="-2241" t="-4587" b="-11927"/>
                </a:stretch>
              </a:blipFill>
              <a:ln w="19050">
                <a:solidFill>
                  <a:schemeClr val="accent1">
                    <a:shade val="50000"/>
                  </a:schemeClr>
                </a:solidFill>
              </a:ln>
            </p:spPr>
            <p:txBody>
              <a:bodyPr/>
              <a:lstStyle/>
              <a:p>
                <a:r>
                  <a:rPr lang="zh-CN" altLang="en-US">
                    <a:noFill/>
                  </a:rPr>
                  <a:t> </a:t>
                </a:r>
              </a:p>
            </p:txBody>
          </p:sp>
        </mc:Fallback>
      </mc:AlternateContent>
    </p:spTree>
    <p:extLst>
      <p:ext uri="{BB962C8B-B14F-4D97-AF65-F5344CB8AC3E}">
        <p14:creationId xmlns:p14="http://schemas.microsoft.com/office/powerpoint/2010/main" val="3367854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优化方法</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317234" y="801252"/>
                <a:ext cx="8294379"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dirty="0">
                          <a:latin typeface="Cambria Math" panose="02040503050406030204" pitchFamily="18" charset="0"/>
                          <a:ea typeface="微软雅黑" panose="020B0503020204020204" pitchFamily="34" charset="-122"/>
                        </a:rPr>
                        <m:t>𝒎𝑫𝒊𝒋𝒌𝒔𝒕𝒓𝒂</m:t>
                      </m:r>
                    </m:oMath>
                  </m:oMathPara>
                </a14:m>
                <a:endParaRPr lang="en-US" altLang="zh-CN" sz="2400" b="1" dirty="0" smtClean="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317234" y="801252"/>
                <a:ext cx="8294379" cy="461665"/>
              </a:xfrm>
              <a:prstGeom prst="rect">
                <a:avLst/>
              </a:prstGeom>
              <a:blipFill>
                <a:blip r:embed="rId3"/>
                <a:stretch>
                  <a:fillRect l="-661" b="-18421"/>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317234" y="1319393"/>
            <a:ext cx="5101159" cy="4641596"/>
          </a:xfrm>
          <a:prstGeom prst="rect">
            <a:avLst/>
          </a:prstGeom>
          <a:ln w="19050">
            <a:solidFill>
              <a:schemeClr val="accent1"/>
            </a:solidFill>
          </a:ln>
        </p:spPr>
      </p:pic>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3E2483B-2A56-49EB-9D0A-034D81D35907}"/>
                  </a:ext>
                </a:extLst>
              </p:cNvPr>
              <p:cNvSpPr/>
              <p:nvPr/>
            </p:nvSpPr>
            <p:spPr>
              <a:xfrm>
                <a:off x="5513648" y="1929116"/>
                <a:ext cx="3386667" cy="4031873"/>
              </a:xfrm>
              <a:prstGeom prst="rect">
                <a:avLst/>
              </a:prstGeom>
              <a:ln w="19050">
                <a:solidFill>
                  <a:schemeClr val="accent1"/>
                </a:solidFill>
              </a:ln>
            </p:spPr>
            <p:txBody>
              <a:bodyPr wrap="square">
                <a:spAutoFit/>
              </a:bodyPr>
              <a:lstStyle/>
              <a:p>
                <a:r>
                  <a:rPr lang="en-US" altLang="zh-CN" sz="1600" dirty="0" smtClean="0">
                    <a:ea typeface="微软雅黑" panose="020B0503020204020204" pitchFamily="34" charset="-122"/>
                  </a:rPr>
                  <a:t>7</a:t>
                </a:r>
                <a:r>
                  <a:rPr lang="zh-CN" altLang="en-US" sz="1600" dirty="0" smtClean="0">
                    <a:ea typeface="微软雅黑" panose="020B0503020204020204" pitchFamily="34" charset="-122"/>
                  </a:rPr>
                  <a:t>→拓展当前路径构造新路径</a:t>
                </a:r>
                <a:endParaRPr lang="en-US" altLang="zh-CN" sz="1600" dirty="0" smtClean="0">
                  <a:ea typeface="微软雅黑" panose="020B0503020204020204" pitchFamily="34" charset="-122"/>
                </a:endParaRPr>
              </a:p>
              <a:p>
                <a:endParaRPr lang="en-US" altLang="zh-CN" sz="1600" dirty="0" smtClean="0">
                  <a:ea typeface="微软雅黑" panose="020B0503020204020204" pitchFamily="34" charset="-122"/>
                </a:endParaRPr>
              </a:p>
              <a:p>
                <a:r>
                  <a:rPr lang="en-US" altLang="zh-CN" sz="1600" dirty="0" smtClean="0">
                    <a:ea typeface="微软雅黑" panose="020B0503020204020204" pitchFamily="34" charset="-122"/>
                  </a:rPr>
                  <a:t>8</a:t>
                </a:r>
                <a:r>
                  <a:rPr lang="zh-CN" altLang="en-US" sz="1600" dirty="0" smtClean="0">
                    <a:ea typeface="微软雅黑" panose="020B0503020204020204" pitchFamily="34" charset="-122"/>
                  </a:rPr>
                  <a:t>→</a:t>
                </a:r>
                <a:r>
                  <a:rPr lang="zh-CN" altLang="en-US" sz="1600" b="1" dirty="0" smtClean="0">
                    <a:solidFill>
                      <a:schemeClr val="accent1"/>
                    </a:solidFill>
                    <a:ea typeface="微软雅黑" panose="020B0503020204020204" pitchFamily="34" charset="-122"/>
                  </a:rPr>
                  <a:t>新路径距离超过当前路径的距离上界，停止搜索（后续距离更大）</a:t>
                </a:r>
                <a:endParaRPr lang="en-US" altLang="zh-CN" sz="1600" b="1" dirty="0" smtClean="0">
                  <a:solidFill>
                    <a:schemeClr val="accent1"/>
                  </a:solidFill>
                  <a:ea typeface="微软雅黑" panose="020B0503020204020204" pitchFamily="34" charset="-122"/>
                </a:endParaRPr>
              </a:p>
              <a:p>
                <a:endParaRPr lang="en-US" altLang="zh-CN" sz="1600" dirty="0" smtClean="0">
                  <a:ea typeface="微软雅黑" panose="020B0503020204020204" pitchFamily="34" charset="-122"/>
                </a:endParaRPr>
              </a:p>
              <a:p>
                <a:r>
                  <a:rPr lang="en-US" altLang="zh-CN" sz="1600" dirty="0" smtClean="0">
                    <a:ea typeface="微软雅黑" panose="020B0503020204020204" pitchFamily="34" charset="-122"/>
                  </a:rPr>
                  <a:t>9</a:t>
                </a:r>
                <a:r>
                  <a:rPr lang="zh-CN" altLang="en-US" sz="1600" dirty="0" smtClean="0">
                    <a:ea typeface="微软雅黑" panose="020B0503020204020204" pitchFamily="34" charset="-122"/>
                  </a:rPr>
                  <a:t>→</a:t>
                </a:r>
                <a:r>
                  <a:rPr lang="zh-CN" altLang="en-US" sz="1600" b="1" dirty="0" smtClean="0">
                    <a:solidFill>
                      <a:schemeClr val="accent2"/>
                    </a:solidFill>
                    <a:ea typeface="微软雅黑" panose="020B0503020204020204" pitchFamily="34" charset="-122"/>
                  </a:rPr>
                  <a:t>节点</a:t>
                </a:r>
                <a14:m>
                  <m:oMath xmlns:m="http://schemas.openxmlformats.org/officeDocument/2006/math">
                    <m:r>
                      <a:rPr lang="en-US" altLang="zh-CN" sz="1600" b="1" i="1" dirty="0" smtClean="0">
                        <a:solidFill>
                          <a:schemeClr val="accent2"/>
                        </a:solidFill>
                        <a:latin typeface="Cambria Math" panose="02040503050406030204" pitchFamily="18" charset="0"/>
                        <a:ea typeface="微软雅黑" panose="020B0503020204020204" pitchFamily="34" charset="-122"/>
                      </a:rPr>
                      <m:t>𝒖</m:t>
                    </m:r>
                  </m:oMath>
                </a14:m>
                <a:r>
                  <a:rPr lang="zh-CN" altLang="en-US" sz="1600" b="1" dirty="0">
                    <a:solidFill>
                      <a:schemeClr val="accent2"/>
                    </a:solidFill>
                    <a:ea typeface="微软雅黑" panose="020B0503020204020204" pitchFamily="34" charset="-122"/>
                  </a:rPr>
                  <a:t>语</a:t>
                </a:r>
                <a:r>
                  <a:rPr lang="zh-CN" altLang="en-US" sz="1600" b="1" dirty="0" smtClean="0">
                    <a:solidFill>
                      <a:schemeClr val="accent2"/>
                    </a:solidFill>
                    <a:ea typeface="微软雅黑" panose="020B0503020204020204" pitchFamily="34" charset="-122"/>
                  </a:rPr>
                  <a:t>义匹配，并且抵达</a:t>
                </a:r>
                <a14:m>
                  <m:oMath xmlns:m="http://schemas.openxmlformats.org/officeDocument/2006/math">
                    <m:r>
                      <a:rPr lang="en-US" altLang="zh-CN" sz="1600" b="1" i="1" dirty="0" smtClean="0">
                        <a:solidFill>
                          <a:schemeClr val="accent2"/>
                        </a:solidFill>
                        <a:latin typeface="Cambria Math" panose="02040503050406030204" pitchFamily="18" charset="0"/>
                        <a:ea typeface="微软雅黑" panose="020B0503020204020204" pitchFamily="34" charset="-122"/>
                      </a:rPr>
                      <m:t>𝒖</m:t>
                    </m:r>
                  </m:oMath>
                </a14:m>
                <a:r>
                  <a:rPr lang="zh-CN" altLang="en-US" sz="1600" b="1" dirty="0" smtClean="0">
                    <a:solidFill>
                      <a:schemeClr val="accent2"/>
                    </a:solidFill>
                    <a:ea typeface="微软雅黑" panose="020B0503020204020204" pitchFamily="34" charset="-122"/>
                  </a:rPr>
                  <a:t>的路上没有更好的</a:t>
                </a:r>
                <a:r>
                  <a:rPr lang="en-US" altLang="zh-CN" sz="1600" b="1" dirty="0" smtClean="0">
                    <a:solidFill>
                      <a:schemeClr val="accent2"/>
                    </a:solidFill>
                    <a:ea typeface="微软雅黑" panose="020B0503020204020204" pitchFamily="34" charset="-122"/>
                  </a:rPr>
                  <a:t>POI</a:t>
                </a:r>
              </a:p>
              <a:p>
                <a:endParaRPr lang="en-US" altLang="zh-CN" sz="1600" dirty="0">
                  <a:ea typeface="微软雅黑" panose="020B0503020204020204" pitchFamily="34" charset="-122"/>
                </a:endParaRPr>
              </a:p>
              <a:p>
                <a:r>
                  <a:rPr lang="en-US" altLang="zh-CN" sz="1600" dirty="0" smtClean="0">
                    <a:ea typeface="微软雅黑" panose="020B0503020204020204" pitchFamily="34" charset="-122"/>
                  </a:rPr>
                  <a:t>10</a:t>
                </a:r>
                <a:r>
                  <a:rPr lang="zh-CN" altLang="en-US" sz="1600" dirty="0" smtClean="0">
                    <a:ea typeface="微软雅黑" panose="020B0503020204020204" pitchFamily="34" charset="-122"/>
                  </a:rPr>
                  <a:t>→</a:t>
                </a:r>
                <a:r>
                  <a:rPr lang="zh-CN" altLang="en-US" sz="1600" b="1" dirty="0">
                    <a:solidFill>
                      <a:schemeClr val="accent6"/>
                    </a:solidFill>
                    <a:ea typeface="微软雅黑" panose="020B0503020204020204" pitchFamily="34" charset="-122"/>
                  </a:rPr>
                  <a:t>拓</a:t>
                </a:r>
                <a:r>
                  <a:rPr lang="zh-CN" altLang="en-US" sz="1600" b="1" dirty="0" smtClean="0">
                    <a:solidFill>
                      <a:schemeClr val="accent6"/>
                    </a:solidFill>
                    <a:ea typeface="微软雅黑" panose="020B0503020204020204" pitchFamily="34" charset="-122"/>
                  </a:rPr>
                  <a:t>展至当前</a:t>
                </a:r>
                <a:r>
                  <a:rPr lang="en-US" altLang="zh-CN" sz="1600" b="1" dirty="0" smtClean="0">
                    <a:solidFill>
                      <a:schemeClr val="accent6"/>
                    </a:solidFill>
                    <a:ea typeface="微软雅黑" panose="020B0503020204020204" pitchFamily="34" charset="-122"/>
                  </a:rPr>
                  <a:t>POI</a:t>
                </a:r>
                <a:r>
                  <a:rPr lang="zh-CN" altLang="en-US" sz="1600" b="1" dirty="0" smtClean="0">
                    <a:solidFill>
                      <a:schemeClr val="accent6"/>
                    </a:solidFill>
                    <a:ea typeface="微软雅黑" panose="020B0503020204020204" pitchFamily="34" charset="-122"/>
                  </a:rPr>
                  <a:t>节点</a:t>
                </a:r>
                <a14:m>
                  <m:oMath xmlns:m="http://schemas.openxmlformats.org/officeDocument/2006/math">
                    <m:r>
                      <a:rPr lang="en-US" altLang="zh-CN" sz="1600" b="1" i="1" dirty="0" smtClean="0">
                        <a:solidFill>
                          <a:schemeClr val="accent6"/>
                        </a:solidFill>
                        <a:latin typeface="Cambria Math" panose="02040503050406030204" pitchFamily="18" charset="0"/>
                        <a:ea typeface="微软雅黑" panose="020B0503020204020204" pitchFamily="34" charset="-122"/>
                      </a:rPr>
                      <m:t>𝒖</m:t>
                    </m:r>
                  </m:oMath>
                </a14:m>
                <a:r>
                  <a:rPr lang="zh-CN" altLang="en-US" sz="1600" b="1" dirty="0" smtClean="0">
                    <a:solidFill>
                      <a:schemeClr val="accent6"/>
                    </a:solidFill>
                    <a:ea typeface="微软雅黑" panose="020B0503020204020204" pitchFamily="34" charset="-122"/>
                  </a:rPr>
                  <a:t>后，距离是否依旧满足上界约束</a:t>
                </a:r>
                <a:endParaRPr lang="en-US" altLang="zh-CN" sz="1600" b="1" dirty="0" smtClean="0">
                  <a:solidFill>
                    <a:schemeClr val="accent6"/>
                  </a:solidFill>
                  <a:ea typeface="微软雅黑" panose="020B0503020204020204" pitchFamily="34" charset="-122"/>
                </a:endParaRPr>
              </a:p>
              <a:p>
                <a:endParaRPr lang="en-US" altLang="zh-CN" sz="1600" dirty="0">
                  <a:ea typeface="微软雅黑" panose="020B0503020204020204" pitchFamily="34" charset="-122"/>
                </a:endParaRPr>
              </a:p>
              <a:p>
                <a:r>
                  <a:rPr lang="en-US" altLang="zh-CN" sz="1600" dirty="0" smtClean="0">
                    <a:ea typeface="微软雅黑" panose="020B0503020204020204" pitchFamily="34" charset="-122"/>
                  </a:rPr>
                  <a:t>11-12</a:t>
                </a:r>
                <a:r>
                  <a:rPr lang="zh-CN" altLang="en-US" sz="1600" dirty="0" smtClean="0">
                    <a:ea typeface="微软雅黑" panose="020B0503020204020204" pitchFamily="34" charset="-122"/>
                  </a:rPr>
                  <a:t>→</a:t>
                </a:r>
                <a:r>
                  <a:rPr lang="zh-CN" altLang="en-US" sz="1600" b="1" dirty="0" smtClean="0">
                    <a:solidFill>
                      <a:schemeClr val="accent6"/>
                    </a:solidFill>
                    <a:ea typeface="微软雅黑" panose="020B0503020204020204" pitchFamily="34" charset="-122"/>
                  </a:rPr>
                  <a:t>可行路径，放入</a:t>
                </a:r>
                <a14:m>
                  <m:oMath xmlns:m="http://schemas.openxmlformats.org/officeDocument/2006/math">
                    <m:r>
                      <a:rPr lang="en-US" altLang="zh-CN" sz="1600" b="1" i="1" dirty="0" smtClean="0">
                        <a:solidFill>
                          <a:schemeClr val="accent6"/>
                        </a:solidFill>
                        <a:latin typeface="Cambria Math" panose="02040503050406030204" pitchFamily="18" charset="0"/>
                        <a:ea typeface="微软雅黑" panose="020B0503020204020204" pitchFamily="34" charset="-122"/>
                      </a:rPr>
                      <m:t>𝑺</m:t>
                    </m:r>
                  </m:oMath>
                </a14:m>
                <a:r>
                  <a:rPr lang="zh-CN" altLang="en-US" sz="1600" b="1" dirty="0" smtClean="0">
                    <a:solidFill>
                      <a:schemeClr val="accent6"/>
                    </a:solidFill>
                    <a:ea typeface="微软雅黑" panose="020B0503020204020204" pitchFamily="34" charset="-122"/>
                  </a:rPr>
                  <a:t>；非可行，放入优先级队列</a:t>
                </a:r>
                <a14:m>
                  <m:oMath xmlns:m="http://schemas.openxmlformats.org/officeDocument/2006/math">
                    <m:sSub>
                      <m:sSubPr>
                        <m:ctrlPr>
                          <a:rPr lang="en-US" altLang="zh-CN" sz="1600" b="1" i="1" dirty="0" smtClean="0">
                            <a:solidFill>
                              <a:schemeClr val="accent6"/>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6"/>
                            </a:solidFill>
                            <a:latin typeface="Cambria Math" panose="02040503050406030204" pitchFamily="18" charset="0"/>
                            <a:ea typeface="微软雅黑" panose="020B0503020204020204" pitchFamily="34" charset="-122"/>
                          </a:rPr>
                          <m:t>𝑸</m:t>
                        </m:r>
                      </m:e>
                      <m:sub>
                        <m:r>
                          <a:rPr lang="en-US" altLang="zh-CN" sz="1600" b="1" i="1" dirty="0" smtClean="0">
                            <a:solidFill>
                              <a:schemeClr val="accent6"/>
                            </a:solidFill>
                            <a:latin typeface="Cambria Math" panose="02040503050406030204" pitchFamily="18" charset="0"/>
                            <a:ea typeface="微软雅黑" panose="020B0503020204020204" pitchFamily="34" charset="-122"/>
                          </a:rPr>
                          <m:t>𝒃</m:t>
                        </m:r>
                      </m:sub>
                    </m:sSub>
                  </m:oMath>
                </a14:m>
                <a:r>
                  <a:rPr lang="zh-CN" altLang="en-US" sz="1600" b="1" dirty="0" smtClean="0">
                    <a:solidFill>
                      <a:schemeClr val="accent6"/>
                    </a:solidFill>
                    <a:ea typeface="微软雅黑" panose="020B0503020204020204" pitchFamily="34" charset="-122"/>
                  </a:rPr>
                  <a:t>中</a:t>
                </a:r>
                <a:endParaRPr lang="en-US" altLang="zh-CN" sz="1600" b="1" dirty="0" smtClean="0">
                  <a:solidFill>
                    <a:schemeClr val="accent6"/>
                  </a:solidFill>
                  <a:ea typeface="微软雅黑" panose="020B0503020204020204" pitchFamily="34" charset="-122"/>
                </a:endParaRPr>
              </a:p>
              <a:p>
                <a:endParaRPr lang="en-US" altLang="zh-CN" sz="1600" dirty="0" smtClean="0">
                  <a:ea typeface="微软雅黑" panose="020B0503020204020204" pitchFamily="34" charset="-122"/>
                </a:endParaRPr>
              </a:p>
              <a:p>
                <a:r>
                  <a:rPr lang="en-US" altLang="zh-CN" sz="1600" dirty="0" smtClean="0">
                    <a:ea typeface="微软雅黑" panose="020B0503020204020204" pitchFamily="34" charset="-122"/>
                  </a:rPr>
                  <a:t>13</a:t>
                </a:r>
                <a:r>
                  <a:rPr lang="zh-CN" altLang="en-US" sz="1600" dirty="0" smtClean="0">
                    <a:ea typeface="微软雅黑" panose="020B0503020204020204" pitchFamily="34" charset="-122"/>
                  </a:rPr>
                  <a:t>→</a:t>
                </a:r>
                <a:r>
                  <a:rPr lang="zh-CN" altLang="en-US" sz="1600" b="1" dirty="0" smtClean="0">
                    <a:solidFill>
                      <a:schemeClr val="accent3">
                        <a:lumMod val="50000"/>
                      </a:schemeClr>
                    </a:solidFill>
                    <a:ea typeface="微软雅黑" panose="020B0503020204020204" pitchFamily="34" charset="-122"/>
                  </a:rPr>
                  <a:t>如果当前节点</a:t>
                </a:r>
                <a14:m>
                  <m:oMath xmlns:m="http://schemas.openxmlformats.org/officeDocument/2006/math">
                    <m:r>
                      <a:rPr lang="en-US" altLang="zh-CN" sz="1600" b="1" i="1" dirty="0" smtClean="0">
                        <a:solidFill>
                          <a:schemeClr val="accent3">
                            <a:lumMod val="50000"/>
                          </a:schemeClr>
                        </a:solidFill>
                        <a:latin typeface="Cambria Math" panose="02040503050406030204" pitchFamily="18" charset="0"/>
                        <a:ea typeface="微软雅黑" panose="020B0503020204020204" pitchFamily="34" charset="-122"/>
                      </a:rPr>
                      <m:t>𝒖</m:t>
                    </m:r>
                  </m:oMath>
                </a14:m>
                <a:r>
                  <a:rPr lang="zh-CN" altLang="en-US" sz="1600" b="1" dirty="0" smtClean="0">
                    <a:solidFill>
                      <a:schemeClr val="accent3">
                        <a:lumMod val="50000"/>
                      </a:schemeClr>
                    </a:solidFill>
                    <a:ea typeface="微软雅黑" panose="020B0503020204020204" pitchFamily="34" charset="-122"/>
                  </a:rPr>
                  <a:t>不是严格匹配，则往外拓展</a:t>
                </a:r>
                <a:endParaRPr lang="en-US" altLang="zh-CN" sz="1600" b="1" dirty="0" smtClean="0">
                  <a:solidFill>
                    <a:schemeClr val="accent3">
                      <a:lumMod val="50000"/>
                    </a:schemeClr>
                  </a:solidFill>
                  <a:ea typeface="微软雅黑" panose="020B0503020204020204" pitchFamily="34" charset="-122"/>
                </a:endParaRPr>
              </a:p>
            </p:txBody>
          </p:sp>
        </mc:Choice>
        <mc:Fallback xmlns="">
          <p:sp>
            <p:nvSpPr>
              <p:cNvPr id="14" name="矩形 13">
                <a:extLst>
                  <a:ext uri="{FF2B5EF4-FFF2-40B4-BE49-F238E27FC236}">
                    <a16:creationId xmlns:a16="http://schemas.microsoft.com/office/drawing/2014/main" id="{93E2483B-2A56-49EB-9D0A-034D81D35907}"/>
                  </a:ext>
                </a:extLst>
              </p:cNvPr>
              <p:cNvSpPr>
                <a:spLocks noRot="1" noChangeAspect="1" noMove="1" noResize="1" noEditPoints="1" noAdjustHandles="1" noChangeArrowheads="1" noChangeShapeType="1" noTextEdit="1"/>
              </p:cNvSpPr>
              <p:nvPr/>
            </p:nvSpPr>
            <p:spPr>
              <a:xfrm>
                <a:off x="5513648" y="1929116"/>
                <a:ext cx="3386667" cy="4031873"/>
              </a:xfrm>
              <a:prstGeom prst="rect">
                <a:avLst/>
              </a:prstGeom>
              <a:blipFill>
                <a:blip r:embed="rId5"/>
                <a:stretch>
                  <a:fillRect l="-716" t="-301" r="-6798" b="-602"/>
                </a:stretch>
              </a:blipFill>
              <a:ln w="19050">
                <a:solidFill>
                  <a:schemeClr val="accent1"/>
                </a:solidFill>
              </a:ln>
            </p:spPr>
            <p:txBody>
              <a:bodyPr/>
              <a:lstStyle/>
              <a:p>
                <a:r>
                  <a:rPr lang="zh-CN" altLang="en-US">
                    <a:noFill/>
                  </a:rPr>
                  <a:t> </a:t>
                </a:r>
              </a:p>
            </p:txBody>
          </p:sp>
        </mc:Fallback>
      </mc:AlternateContent>
      <p:sp>
        <p:nvSpPr>
          <p:cNvPr id="6" name="矩形 5"/>
          <p:cNvSpPr/>
          <p:nvPr/>
        </p:nvSpPr>
        <p:spPr>
          <a:xfrm>
            <a:off x="5613225" y="1439589"/>
            <a:ext cx="3185488" cy="369332"/>
          </a:xfrm>
          <a:prstGeom prst="rect">
            <a:avLst/>
          </a:prstGeom>
        </p:spPr>
        <p:txBody>
          <a:bodyPr wrap="none">
            <a:spAutoFit/>
          </a:bodyPr>
          <a:lstStyle/>
          <a:p>
            <a:pPr algn="ctr"/>
            <a:r>
              <a:rPr lang="zh-CN" altLang="en-US" b="1" dirty="0" smtClean="0">
                <a:solidFill>
                  <a:schemeClr val="accent1"/>
                </a:solidFill>
                <a:ea typeface="微软雅黑" panose="020B0503020204020204" pitchFamily="34" charset="-122"/>
              </a:rPr>
              <a:t>生成当</a:t>
            </a:r>
            <a:r>
              <a:rPr lang="zh-CN" altLang="en-US" b="1" dirty="0">
                <a:solidFill>
                  <a:schemeClr val="accent1"/>
                </a:solidFill>
                <a:ea typeface="微软雅黑" panose="020B0503020204020204" pitchFamily="34" charset="-122"/>
              </a:rPr>
              <a:t>前路径</a:t>
            </a:r>
            <a:r>
              <a:rPr lang="zh-CN" altLang="en-US" b="1" dirty="0" smtClean="0">
                <a:solidFill>
                  <a:schemeClr val="accent1"/>
                </a:solidFill>
                <a:ea typeface="微软雅黑" panose="020B0503020204020204" pitchFamily="34" charset="-122"/>
              </a:rPr>
              <a:t>的所</a:t>
            </a:r>
            <a:r>
              <a:rPr lang="zh-CN" altLang="en-US" b="1" dirty="0">
                <a:solidFill>
                  <a:schemeClr val="accent1"/>
                </a:solidFill>
                <a:ea typeface="微软雅黑" panose="020B0503020204020204" pitchFamily="34" charset="-122"/>
              </a:rPr>
              <a:t>有拓展路径</a:t>
            </a:r>
            <a:endParaRPr lang="en-US" altLang="zh-CN" b="1" dirty="0">
              <a:solidFill>
                <a:schemeClr val="accent1"/>
              </a:solidFill>
              <a:ea typeface="微软雅黑" panose="020B0503020204020204" pitchFamily="34" charset="-122"/>
            </a:endParaRPr>
          </a:p>
        </p:txBody>
      </p:sp>
      <p:sp>
        <p:nvSpPr>
          <p:cNvPr id="8" name="矩形 7"/>
          <p:cNvSpPr/>
          <p:nvPr/>
        </p:nvSpPr>
        <p:spPr>
          <a:xfrm>
            <a:off x="5513648" y="1319393"/>
            <a:ext cx="3386666" cy="464159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87932" y="2833511"/>
            <a:ext cx="2272957" cy="2483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87931" y="3115733"/>
            <a:ext cx="4485306" cy="44026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41778" y="3561201"/>
            <a:ext cx="3725333" cy="73986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87932" y="4381496"/>
            <a:ext cx="1358558" cy="248356"/>
          </a:xfrm>
          <a:prstGeom prst="rect">
            <a:avLst/>
          </a:prstGeom>
          <a:no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7692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C8946CC-BEC1-48E1-A353-9B1EA5282B23}"/>
              </a:ext>
            </a:extLst>
          </p:cNvPr>
          <p:cNvSpPr>
            <a:spLocks noGrp="1"/>
          </p:cNvSpPr>
          <p:nvPr>
            <p:ph type="sldNum" sz="quarter" idx="12"/>
          </p:nvPr>
        </p:nvSpPr>
        <p:spPr/>
        <p:txBody>
          <a:bodyPr/>
          <a:lstStyle/>
          <a:p>
            <a:fld id="{72A5E12F-523A-4D75-95A2-779F57F5D9E2}" type="slidenum">
              <a:rPr lang="zh-CN" altLang="en-US" smtClean="0"/>
              <a:t>2</a:t>
            </a:fld>
            <a:endParaRPr lang="zh-CN" altLang="en-US"/>
          </a:p>
        </p:txBody>
      </p:sp>
      <p:grpSp>
        <p:nvGrpSpPr>
          <p:cNvPr id="82" name="组合 81">
            <a:extLst>
              <a:ext uri="{FF2B5EF4-FFF2-40B4-BE49-F238E27FC236}">
                <a16:creationId xmlns:a16="http://schemas.microsoft.com/office/drawing/2014/main" id="{E79A97FE-C630-493E-97C5-D3C3BB29CB8F}"/>
              </a:ext>
            </a:extLst>
          </p:cNvPr>
          <p:cNvGrpSpPr/>
          <p:nvPr/>
        </p:nvGrpSpPr>
        <p:grpSpPr>
          <a:xfrm>
            <a:off x="2128594" y="1936877"/>
            <a:ext cx="4880196" cy="2984245"/>
            <a:chOff x="2128594" y="1936877"/>
            <a:chExt cx="4880196" cy="2984245"/>
          </a:xfrm>
        </p:grpSpPr>
        <p:grpSp>
          <p:nvGrpSpPr>
            <p:cNvPr id="64" name="组合 63">
              <a:extLst>
                <a:ext uri="{FF2B5EF4-FFF2-40B4-BE49-F238E27FC236}">
                  <a16:creationId xmlns:a16="http://schemas.microsoft.com/office/drawing/2014/main" id="{A123CDE2-2DAE-404B-B3BD-41E67B131C0F}"/>
                </a:ext>
              </a:extLst>
            </p:cNvPr>
            <p:cNvGrpSpPr/>
            <p:nvPr/>
          </p:nvGrpSpPr>
          <p:grpSpPr>
            <a:xfrm>
              <a:off x="2128594" y="1936877"/>
              <a:ext cx="4880195" cy="461665"/>
              <a:chOff x="2318742" y="2198492"/>
              <a:chExt cx="4880195" cy="461665"/>
            </a:xfrm>
          </p:grpSpPr>
          <p:sp>
            <p:nvSpPr>
              <p:cNvPr id="53" name="文本框 52">
                <a:extLst>
                  <a:ext uri="{FF2B5EF4-FFF2-40B4-BE49-F238E27FC236}">
                    <a16:creationId xmlns:a16="http://schemas.microsoft.com/office/drawing/2014/main" id="{5B71471E-29A2-418F-9A0F-2A046E7A9A4F}"/>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mj-ea"/>
                    <a:ea typeface="+mj-ea"/>
                    <a:cs typeface="+mn-ea"/>
                  </a:rPr>
                  <a:t>问题背景</a:t>
                </a:r>
                <a:endParaRPr lang="en-US" altLang="zh-CN" sz="2400" b="1" dirty="0">
                  <a:solidFill>
                    <a:schemeClr val="tx1">
                      <a:lumMod val="85000"/>
                      <a:lumOff val="15000"/>
                    </a:schemeClr>
                  </a:solidFill>
                  <a:latin typeface="+mj-ea"/>
                  <a:ea typeface="+mj-ea"/>
                  <a:cs typeface="+mn-ea"/>
                </a:endParaRPr>
              </a:p>
            </p:txBody>
          </p:sp>
          <p:grpSp>
            <p:nvGrpSpPr>
              <p:cNvPr id="54" name="Google Shape;863;p65">
                <a:extLst>
                  <a:ext uri="{FF2B5EF4-FFF2-40B4-BE49-F238E27FC236}">
                    <a16:creationId xmlns:a16="http://schemas.microsoft.com/office/drawing/2014/main" id="{4ADC0B0C-EF10-4E77-8A37-51CD9C26CD11}"/>
                  </a:ext>
                </a:extLst>
              </p:cNvPr>
              <p:cNvGrpSpPr>
                <a:grpSpLocks noChangeAspect="1"/>
              </p:cNvGrpSpPr>
              <p:nvPr/>
            </p:nvGrpSpPr>
            <p:grpSpPr>
              <a:xfrm>
                <a:off x="2318742" y="2339325"/>
                <a:ext cx="190147" cy="180000"/>
                <a:chOff x="4660325" y="1866850"/>
                <a:chExt cx="68350" cy="58100"/>
              </a:xfrm>
            </p:grpSpPr>
            <p:sp>
              <p:nvSpPr>
                <p:cNvPr id="55" name="Google Shape;864;p65">
                  <a:extLst>
                    <a:ext uri="{FF2B5EF4-FFF2-40B4-BE49-F238E27FC236}">
                      <a16:creationId xmlns:a16="http://schemas.microsoft.com/office/drawing/2014/main" id="{8633226D-7206-4DB5-A776-C9D8B53C03E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5;p65">
                  <a:extLst>
                    <a:ext uri="{FF2B5EF4-FFF2-40B4-BE49-F238E27FC236}">
                      <a16:creationId xmlns:a16="http://schemas.microsoft.com/office/drawing/2014/main" id="{048F5B53-EE26-48D6-B008-2E0129A43C73}"/>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63;p65">
                <a:extLst>
                  <a:ext uri="{FF2B5EF4-FFF2-40B4-BE49-F238E27FC236}">
                    <a16:creationId xmlns:a16="http://schemas.microsoft.com/office/drawing/2014/main" id="{3DC19A0F-2BF0-4436-A4FF-29971F96A4CC}"/>
                  </a:ext>
                </a:extLst>
              </p:cNvPr>
              <p:cNvGrpSpPr>
                <a:grpSpLocks noChangeAspect="1"/>
              </p:cNvGrpSpPr>
              <p:nvPr/>
            </p:nvGrpSpPr>
            <p:grpSpPr>
              <a:xfrm flipH="1">
                <a:off x="7008790" y="2339325"/>
                <a:ext cx="190147" cy="180000"/>
                <a:chOff x="4660325" y="1866850"/>
                <a:chExt cx="68350" cy="58100"/>
              </a:xfrm>
            </p:grpSpPr>
            <p:sp>
              <p:nvSpPr>
                <p:cNvPr id="62" name="Google Shape;864;p65">
                  <a:extLst>
                    <a:ext uri="{FF2B5EF4-FFF2-40B4-BE49-F238E27FC236}">
                      <a16:creationId xmlns:a16="http://schemas.microsoft.com/office/drawing/2014/main" id="{67FE0191-57C7-47E9-8E4B-E7584C0F713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65">
                  <a:extLst>
                    <a:ext uri="{FF2B5EF4-FFF2-40B4-BE49-F238E27FC236}">
                      <a16:creationId xmlns:a16="http://schemas.microsoft.com/office/drawing/2014/main" id="{4F6085A6-AB9A-4428-BB25-809BCB063E7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组合 64">
              <a:extLst>
                <a:ext uri="{FF2B5EF4-FFF2-40B4-BE49-F238E27FC236}">
                  <a16:creationId xmlns:a16="http://schemas.microsoft.com/office/drawing/2014/main" id="{A5C38A0A-6144-4B25-90E9-14E4B4FC5B07}"/>
                </a:ext>
              </a:extLst>
            </p:cNvPr>
            <p:cNvGrpSpPr/>
            <p:nvPr/>
          </p:nvGrpSpPr>
          <p:grpSpPr>
            <a:xfrm>
              <a:off x="2128595" y="3198167"/>
              <a:ext cx="4880195" cy="461665"/>
              <a:chOff x="2318742" y="2198492"/>
              <a:chExt cx="4880195" cy="461665"/>
            </a:xfrm>
          </p:grpSpPr>
          <p:sp>
            <p:nvSpPr>
              <p:cNvPr id="66" name="文本框 65">
                <a:extLst>
                  <a:ext uri="{FF2B5EF4-FFF2-40B4-BE49-F238E27FC236}">
                    <a16:creationId xmlns:a16="http://schemas.microsoft.com/office/drawing/2014/main" id="{C29FADD8-34BB-40E9-B1AB-0484EA3FD477}"/>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mj-ea"/>
                    <a:ea typeface="+mj-ea"/>
                    <a:cs typeface="+mn-ea"/>
                  </a:rPr>
                  <a:t>算</a:t>
                </a:r>
                <a:r>
                  <a:rPr lang="zh-CN" altLang="en-US" sz="2400" b="1" dirty="0" smtClean="0">
                    <a:solidFill>
                      <a:schemeClr val="tx1">
                        <a:lumMod val="85000"/>
                        <a:lumOff val="15000"/>
                      </a:schemeClr>
                    </a:solidFill>
                    <a:latin typeface="+mj-ea"/>
                    <a:ea typeface="+mj-ea"/>
                    <a:cs typeface="+mn-ea"/>
                  </a:rPr>
                  <a:t>法设计</a:t>
                </a:r>
                <a:endParaRPr lang="en-US" altLang="zh-CN" sz="2400" b="1" dirty="0">
                  <a:solidFill>
                    <a:schemeClr val="tx1">
                      <a:lumMod val="85000"/>
                      <a:lumOff val="15000"/>
                    </a:schemeClr>
                  </a:solidFill>
                  <a:latin typeface="+mj-ea"/>
                  <a:ea typeface="+mj-ea"/>
                  <a:cs typeface="+mn-ea"/>
                </a:endParaRPr>
              </a:p>
            </p:txBody>
          </p:sp>
          <p:grpSp>
            <p:nvGrpSpPr>
              <p:cNvPr id="67" name="Google Shape;863;p65">
                <a:extLst>
                  <a:ext uri="{FF2B5EF4-FFF2-40B4-BE49-F238E27FC236}">
                    <a16:creationId xmlns:a16="http://schemas.microsoft.com/office/drawing/2014/main" id="{1A0C0ED6-DEAC-46C1-B76F-8B91F0DDC339}"/>
                  </a:ext>
                </a:extLst>
              </p:cNvPr>
              <p:cNvGrpSpPr>
                <a:grpSpLocks noChangeAspect="1"/>
              </p:cNvGrpSpPr>
              <p:nvPr/>
            </p:nvGrpSpPr>
            <p:grpSpPr>
              <a:xfrm>
                <a:off x="2318742" y="2339325"/>
                <a:ext cx="190147" cy="180000"/>
                <a:chOff x="4660325" y="1866850"/>
                <a:chExt cx="68350" cy="58100"/>
              </a:xfrm>
            </p:grpSpPr>
            <p:sp>
              <p:nvSpPr>
                <p:cNvPr id="71" name="Google Shape;864;p65">
                  <a:extLst>
                    <a:ext uri="{FF2B5EF4-FFF2-40B4-BE49-F238E27FC236}">
                      <a16:creationId xmlns:a16="http://schemas.microsoft.com/office/drawing/2014/main" id="{D3CE48AE-ABB1-4E9C-A319-E0F0F984F0F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65;p65">
                  <a:extLst>
                    <a:ext uri="{FF2B5EF4-FFF2-40B4-BE49-F238E27FC236}">
                      <a16:creationId xmlns:a16="http://schemas.microsoft.com/office/drawing/2014/main" id="{8269F253-A108-45BF-9CBB-4FF8DD0A91B2}"/>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863;p65">
                <a:extLst>
                  <a:ext uri="{FF2B5EF4-FFF2-40B4-BE49-F238E27FC236}">
                    <a16:creationId xmlns:a16="http://schemas.microsoft.com/office/drawing/2014/main" id="{18FBA4FF-9847-42A0-8DB4-D9C51DF55E88}"/>
                  </a:ext>
                </a:extLst>
              </p:cNvPr>
              <p:cNvGrpSpPr>
                <a:grpSpLocks noChangeAspect="1"/>
              </p:cNvGrpSpPr>
              <p:nvPr/>
            </p:nvGrpSpPr>
            <p:grpSpPr>
              <a:xfrm flipH="1">
                <a:off x="7008790" y="2339325"/>
                <a:ext cx="190147" cy="180000"/>
                <a:chOff x="4660325" y="1866850"/>
                <a:chExt cx="68350" cy="58100"/>
              </a:xfrm>
            </p:grpSpPr>
            <p:sp>
              <p:nvSpPr>
                <p:cNvPr id="69" name="Google Shape;864;p65">
                  <a:extLst>
                    <a:ext uri="{FF2B5EF4-FFF2-40B4-BE49-F238E27FC236}">
                      <a16:creationId xmlns:a16="http://schemas.microsoft.com/office/drawing/2014/main" id="{0FA1404C-4CFA-4A61-B062-258831C1160A}"/>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5;p65">
                  <a:extLst>
                    <a:ext uri="{FF2B5EF4-FFF2-40B4-BE49-F238E27FC236}">
                      <a16:creationId xmlns:a16="http://schemas.microsoft.com/office/drawing/2014/main" id="{B6BFE796-4519-4538-89A4-518D0E0D7911}"/>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组合 73">
              <a:extLst>
                <a:ext uri="{FF2B5EF4-FFF2-40B4-BE49-F238E27FC236}">
                  <a16:creationId xmlns:a16="http://schemas.microsoft.com/office/drawing/2014/main" id="{C6D27B7E-C412-471D-BB00-ACEA25B0DE90}"/>
                </a:ext>
              </a:extLst>
            </p:cNvPr>
            <p:cNvGrpSpPr/>
            <p:nvPr/>
          </p:nvGrpSpPr>
          <p:grpSpPr>
            <a:xfrm>
              <a:off x="2128595" y="4459457"/>
              <a:ext cx="4880195" cy="461665"/>
              <a:chOff x="2318742" y="2198492"/>
              <a:chExt cx="4880195" cy="461665"/>
            </a:xfrm>
          </p:grpSpPr>
          <p:sp>
            <p:nvSpPr>
              <p:cNvPr id="75" name="文本框 74">
                <a:extLst>
                  <a:ext uri="{FF2B5EF4-FFF2-40B4-BE49-F238E27FC236}">
                    <a16:creationId xmlns:a16="http://schemas.microsoft.com/office/drawing/2014/main" id="{EED41DA2-7719-4417-A7ED-C2471F21E04E}"/>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mj-ea"/>
                    <a:ea typeface="+mj-ea"/>
                    <a:cs typeface="+mn-ea"/>
                  </a:rPr>
                  <a:t>实</a:t>
                </a:r>
                <a:r>
                  <a:rPr lang="zh-CN" altLang="en-US" sz="2400" b="1" dirty="0" smtClean="0">
                    <a:solidFill>
                      <a:schemeClr val="tx1">
                        <a:lumMod val="85000"/>
                        <a:lumOff val="15000"/>
                      </a:schemeClr>
                    </a:solidFill>
                    <a:latin typeface="+mj-ea"/>
                    <a:ea typeface="+mj-ea"/>
                    <a:cs typeface="+mn-ea"/>
                  </a:rPr>
                  <a:t>验分析</a:t>
                </a:r>
                <a:endParaRPr lang="en-US" altLang="zh-CN" sz="2400" b="1" dirty="0">
                  <a:solidFill>
                    <a:schemeClr val="tx1">
                      <a:lumMod val="85000"/>
                      <a:lumOff val="15000"/>
                    </a:schemeClr>
                  </a:solidFill>
                  <a:latin typeface="+mj-ea"/>
                  <a:ea typeface="+mj-ea"/>
                  <a:cs typeface="+mn-ea"/>
                </a:endParaRPr>
              </a:p>
            </p:txBody>
          </p:sp>
          <p:grpSp>
            <p:nvGrpSpPr>
              <p:cNvPr id="76" name="Google Shape;863;p65">
                <a:extLst>
                  <a:ext uri="{FF2B5EF4-FFF2-40B4-BE49-F238E27FC236}">
                    <a16:creationId xmlns:a16="http://schemas.microsoft.com/office/drawing/2014/main" id="{A3ABAFA8-F41B-4553-BC0F-3E752DEF9A2F}"/>
                  </a:ext>
                </a:extLst>
              </p:cNvPr>
              <p:cNvGrpSpPr>
                <a:grpSpLocks noChangeAspect="1"/>
              </p:cNvGrpSpPr>
              <p:nvPr/>
            </p:nvGrpSpPr>
            <p:grpSpPr>
              <a:xfrm>
                <a:off x="2318742" y="2339325"/>
                <a:ext cx="190147" cy="180000"/>
                <a:chOff x="4660325" y="1866850"/>
                <a:chExt cx="68350" cy="58100"/>
              </a:xfrm>
            </p:grpSpPr>
            <p:sp>
              <p:nvSpPr>
                <p:cNvPr id="80" name="Google Shape;864;p65">
                  <a:extLst>
                    <a:ext uri="{FF2B5EF4-FFF2-40B4-BE49-F238E27FC236}">
                      <a16:creationId xmlns:a16="http://schemas.microsoft.com/office/drawing/2014/main" id="{6F6388AD-8CE0-42BA-A565-CD00CE191C00}"/>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65;p65">
                  <a:extLst>
                    <a:ext uri="{FF2B5EF4-FFF2-40B4-BE49-F238E27FC236}">
                      <a16:creationId xmlns:a16="http://schemas.microsoft.com/office/drawing/2014/main" id="{2800AFF5-816E-4DAE-93BC-479A88E1F10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863;p65">
                <a:extLst>
                  <a:ext uri="{FF2B5EF4-FFF2-40B4-BE49-F238E27FC236}">
                    <a16:creationId xmlns:a16="http://schemas.microsoft.com/office/drawing/2014/main" id="{3B65F60A-8590-4C8B-A8D5-3A08489EF758}"/>
                  </a:ext>
                </a:extLst>
              </p:cNvPr>
              <p:cNvGrpSpPr>
                <a:grpSpLocks noChangeAspect="1"/>
              </p:cNvGrpSpPr>
              <p:nvPr/>
            </p:nvGrpSpPr>
            <p:grpSpPr>
              <a:xfrm flipH="1">
                <a:off x="7008790" y="2339325"/>
                <a:ext cx="190147" cy="180000"/>
                <a:chOff x="4660325" y="1866850"/>
                <a:chExt cx="68350" cy="58100"/>
              </a:xfrm>
            </p:grpSpPr>
            <p:sp>
              <p:nvSpPr>
                <p:cNvPr id="78" name="Google Shape;864;p65">
                  <a:extLst>
                    <a:ext uri="{FF2B5EF4-FFF2-40B4-BE49-F238E27FC236}">
                      <a16:creationId xmlns:a16="http://schemas.microsoft.com/office/drawing/2014/main" id="{D832B29D-82E8-4D3D-9B5E-343B233BAAE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65;p65">
                  <a:extLst>
                    <a:ext uri="{FF2B5EF4-FFF2-40B4-BE49-F238E27FC236}">
                      <a16:creationId xmlns:a16="http://schemas.microsoft.com/office/drawing/2014/main" id="{96F8990F-7217-425D-B5F5-66D78FF09926}"/>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8" name="文本框 27">
            <a:extLst>
              <a:ext uri="{FF2B5EF4-FFF2-40B4-BE49-F238E27FC236}">
                <a16:creationId xmlns:a16="http://schemas.microsoft.com/office/drawing/2014/main" id="{E2B53DF3-67B3-48F8-9B28-ECFDEA3B1511}"/>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spTree>
    <p:extLst>
      <p:ext uri="{BB962C8B-B14F-4D97-AF65-F5344CB8AC3E}">
        <p14:creationId xmlns:p14="http://schemas.microsoft.com/office/powerpoint/2010/main" val="1520370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48556"/>
            <a:ext cx="5365713" cy="2233913"/>
            <a:chOff x="1549246" y="2331574"/>
            <a:chExt cx="5365713"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520169" cy="523220"/>
              <a:chOff x="1104898" y="1549242"/>
              <a:chExt cx="2520169"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6" y="1549242"/>
                <a:ext cx="2161411"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a:t>
                </a:r>
                <a:r>
                  <a:rPr lang="zh-CN" altLang="en-US" sz="2800" b="1" spc="200" dirty="0" smtClean="0">
                    <a:latin typeface="微软雅黑" panose="020B0503020204020204" pitchFamily="34" charset="-122"/>
                    <a:ea typeface="微软雅黑" panose="020B0503020204020204" pitchFamily="34" charset="-122"/>
                  </a:rPr>
                  <a:t>验分析</a:t>
                </a:r>
                <a:endParaRPr lang="zh-CN" altLang="en-US" sz="2800" b="1" spc="200" dirty="0">
                  <a:latin typeface="微软雅黑" panose="020B0503020204020204" pitchFamily="34" charset="-122"/>
                  <a:ea typeface="微软雅黑" panose="020B0503020204020204" pitchFamily="34" charset="-122"/>
                </a:endParaRP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a:extLst>
                <a:ext uri="{FF2B5EF4-FFF2-40B4-BE49-F238E27FC236}">
                  <a16:creationId xmlns:a16="http://schemas.microsoft.com/office/drawing/2014/main" id="{35E55FCD-9D03-48E3-AEA1-5A12479574C3}"/>
                </a:ext>
              </a:extLst>
            </p:cNvPr>
            <p:cNvSpPr txBox="1"/>
            <p:nvPr/>
          </p:nvSpPr>
          <p:spPr>
            <a:xfrm>
              <a:off x="4552591" y="2936556"/>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a:t>
              </a:r>
              <a:r>
                <a:rPr lang="zh-CN" altLang="en-US" sz="2400" b="1" spc="200" dirty="0" smtClean="0">
                  <a:solidFill>
                    <a:schemeClr val="tx1">
                      <a:lumMod val="75000"/>
                      <a:lumOff val="25000"/>
                    </a:schemeClr>
                  </a:solidFill>
                  <a:latin typeface="微软雅黑" panose="020B0503020204020204" pitchFamily="34" charset="-122"/>
                  <a:ea typeface="微软雅黑" panose="020B0503020204020204" pitchFamily="34" charset="-122"/>
                </a:rPr>
                <a:t>验设置</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3999083" y="2331574"/>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35E55FCD-9D03-48E3-AEA1-5A12479574C3}"/>
              </a:ext>
            </a:extLst>
          </p:cNvPr>
          <p:cNvSpPr txBox="1"/>
          <p:nvPr/>
        </p:nvSpPr>
        <p:spPr>
          <a:xfrm>
            <a:off x="5125508" y="3445981"/>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a:t>
            </a:r>
            <a:r>
              <a:rPr lang="zh-CN" altLang="en-US" sz="2400" b="1" spc="200" dirty="0" smtClean="0">
                <a:solidFill>
                  <a:schemeClr val="tx1">
                    <a:lumMod val="75000"/>
                    <a:lumOff val="25000"/>
                  </a:schemeClr>
                </a:solidFill>
                <a:latin typeface="微软雅黑" panose="020B0503020204020204" pitchFamily="34" charset="-122"/>
                <a:ea typeface="微软雅黑" panose="020B0503020204020204" pitchFamily="34" charset="-122"/>
              </a:rPr>
              <a:t>验结果</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3521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21</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8C60BA5-23AF-43F1-BBED-3B18E6023CF9}"/>
                  </a:ext>
                </a:extLst>
              </p:cNvPr>
              <p:cNvSpPr txBox="1"/>
              <p:nvPr/>
            </p:nvSpPr>
            <p:spPr>
              <a:xfrm>
                <a:off x="317234" y="801252"/>
                <a:ext cx="8654492" cy="4524315"/>
              </a:xfrm>
              <a:prstGeom prst="rect">
                <a:avLst/>
              </a:prstGeom>
              <a:noFill/>
            </p:spPr>
            <p:txBody>
              <a:bodyPr wrap="square" rtlCol="0">
                <a:spAutoFit/>
              </a:bodyPr>
              <a:lstStyle/>
              <a:p>
                <a:r>
                  <a:rPr lang="zh-CN" altLang="en-US" sz="2400" b="1" dirty="0" smtClean="0">
                    <a:latin typeface="Calibri" panose="020F0502020204030204" pitchFamily="34" charset="0"/>
                    <a:ea typeface="微软雅黑" panose="020B0503020204020204" pitchFamily="34" charset="-122"/>
                  </a:rPr>
                  <a:t>实验设置</a:t>
                </a:r>
                <a:endParaRPr lang="en-US" altLang="zh-CN" sz="2400" b="1" dirty="0" smtClean="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r>
                  <a:rPr lang="en-US" altLang="zh-CN" sz="2200" b="1" dirty="0">
                    <a:latin typeface="Calibri" panose="020F0502020204030204" pitchFamily="34" charset="0"/>
                    <a:ea typeface="微软雅黑" panose="020B0503020204020204" pitchFamily="34" charset="-122"/>
                  </a:rPr>
                  <a:t>	</a:t>
                </a:r>
                <a:r>
                  <a:rPr lang="zh-CN" altLang="en-US" sz="2200" b="1" dirty="0">
                    <a:latin typeface="Calibri" panose="020F0502020204030204" pitchFamily="34" charset="0"/>
                    <a:ea typeface="微软雅黑" panose="020B0503020204020204" pitchFamily="34" charset="-122"/>
                  </a:rPr>
                  <a:t>数据</a:t>
                </a:r>
                <a:r>
                  <a:rPr lang="zh-CN" altLang="en-US" sz="2200" b="1" dirty="0" smtClean="0">
                    <a:latin typeface="Calibri" panose="020F0502020204030204" pitchFamily="34" charset="0"/>
                    <a:ea typeface="微软雅黑" panose="020B0503020204020204" pitchFamily="34" charset="-122"/>
                  </a:rPr>
                  <a:t>集</a:t>
                </a:r>
                <a:endParaRPr lang="en-US" altLang="zh-CN" sz="2200" b="1" dirty="0">
                  <a:latin typeface="Calibri" panose="020F0502020204030204" pitchFamily="34" charset="0"/>
                  <a:ea typeface="微软雅黑" panose="020B0503020204020204" pitchFamily="34" charset="-122"/>
                </a:endParaRPr>
              </a:p>
              <a:p>
                <a:r>
                  <a:rPr lang="en-US" altLang="zh-CN" sz="2200" b="1" dirty="0">
                    <a:latin typeface="Calibri" panose="020F0502020204030204" pitchFamily="34" charset="0"/>
                    <a:ea typeface="微软雅黑" panose="020B0503020204020204" pitchFamily="34" charset="-122"/>
                  </a:rPr>
                  <a:t>	</a:t>
                </a:r>
                <a:r>
                  <a:rPr lang="en-US" altLang="zh-CN" sz="2200" b="1" dirty="0" smtClean="0">
                    <a:latin typeface="Calibri" panose="020F0502020204030204" pitchFamily="34" charset="0"/>
                    <a:ea typeface="微软雅黑" panose="020B0503020204020204" pitchFamily="34" charset="-122"/>
                  </a:rPr>
                  <a:t>	</a:t>
                </a:r>
                <a:endParaRPr lang="en-US" altLang="zh-CN" sz="2000"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endParaRPr lang="en-US" altLang="zh-CN" sz="2200" b="1" dirty="0" smtClean="0">
                  <a:latin typeface="Calibri" panose="020F0502020204030204" pitchFamily="34" charset="0"/>
                  <a:ea typeface="微软雅黑" panose="020B0503020204020204" pitchFamily="34" charset="-122"/>
                </a:endParaRPr>
              </a:p>
              <a:p>
                <a:endParaRPr lang="en-US" altLang="zh-CN" sz="2200" b="1" dirty="0" smtClean="0">
                  <a:latin typeface="Calibri" panose="020F0502020204030204" pitchFamily="34" charset="0"/>
                  <a:ea typeface="微软雅黑" panose="020B0503020204020204" pitchFamily="34" charset="-122"/>
                </a:endParaRPr>
              </a:p>
              <a:p>
                <a:r>
                  <a:rPr lang="en-US" altLang="zh-CN" sz="2200" b="1" dirty="0">
                    <a:latin typeface="Calibri" panose="020F0502020204030204" pitchFamily="34" charset="0"/>
                    <a:ea typeface="微软雅黑" panose="020B0503020204020204" pitchFamily="34" charset="-122"/>
                  </a:rPr>
                  <a:t>	</a:t>
                </a:r>
                <a:endParaRPr lang="en-US" altLang="zh-CN" sz="2200" b="1" dirty="0" smtClean="0">
                  <a:latin typeface="Calibri" panose="020F0502020204030204" pitchFamily="34" charset="0"/>
                  <a:ea typeface="微软雅黑" panose="020B0503020204020204" pitchFamily="34" charset="-122"/>
                </a:endParaRPr>
              </a:p>
              <a:p>
                <a:r>
                  <a:rPr lang="en-US" altLang="zh-CN" sz="2200" b="1" dirty="0" smtClean="0">
                    <a:latin typeface="Calibri" panose="020F0502020204030204" pitchFamily="34" charset="0"/>
                    <a:ea typeface="微软雅黑" panose="020B0503020204020204" pitchFamily="34" charset="-122"/>
                  </a:rPr>
                  <a:t>	</a:t>
                </a:r>
                <a:r>
                  <a:rPr lang="zh-CN" altLang="en-US" sz="2200" b="1" dirty="0" smtClean="0">
                    <a:latin typeface="Calibri" panose="020F0502020204030204" pitchFamily="34" charset="0"/>
                    <a:ea typeface="微软雅黑" panose="020B0503020204020204" pitchFamily="34" charset="-122"/>
                  </a:rPr>
                  <a:t>对比方法</a:t>
                </a:r>
                <a:r>
                  <a:rPr lang="zh-CN" altLang="en-US" sz="2200" b="1" dirty="0">
                    <a:latin typeface="Calibri" panose="020F0502020204030204" pitchFamily="34" charset="0"/>
                    <a:ea typeface="微软雅黑" panose="020B0503020204020204" pitchFamily="34" charset="-122"/>
                  </a:rPr>
                  <a:t>：</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𝑩𝑺𝑺𝑹</m:t>
                    </m:r>
                  </m:oMath>
                </a14:m>
                <a:r>
                  <a:rPr lang="zh-CN" altLang="en-US" sz="2000" dirty="0" smtClean="0">
                    <a:latin typeface="Calibri" panose="020F0502020204030204" pitchFamily="34" charset="0"/>
                    <a:ea typeface="微软雅黑" panose="020B0503020204020204" pitchFamily="34" charset="-122"/>
                  </a:rPr>
                  <a:t>（本文算法）、</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𝑷𝑵𝑬</m:t>
                    </m:r>
                  </m:oMath>
                </a14:m>
                <a:r>
                  <a:rPr lang="zh-CN" altLang="en-US" sz="2000" dirty="0" smtClean="0">
                    <a:latin typeface="Calibri" panose="020F0502020204030204" pitchFamily="34" charset="0"/>
                    <a:ea typeface="微软雅黑" panose="020B0503020204020204" pitchFamily="34" charset="-122"/>
                  </a:rPr>
                  <a:t>、基于</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𝑫𝒊𝒋𝒌𝒔𝒕𝒓𝒂</m:t>
                    </m:r>
                  </m:oMath>
                </a14:m>
                <a:r>
                  <a:rPr lang="zh-CN" altLang="en-US" sz="2000" dirty="0" smtClean="0">
                    <a:latin typeface="Calibri" panose="020F0502020204030204" pitchFamily="34" charset="0"/>
                    <a:ea typeface="微软雅黑" panose="020B0503020204020204" pitchFamily="34" charset="-122"/>
                  </a:rPr>
                  <a:t>的</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𝑷𝑵𝑬</m:t>
                    </m:r>
                  </m:oMath>
                </a14:m>
                <a:r>
                  <a:rPr lang="zh-CN" altLang="en-US" sz="2000" dirty="0" smtClean="0">
                    <a:latin typeface="Calibri" panose="020F0502020204030204" pitchFamily="34" charset="0"/>
                    <a:ea typeface="微软雅黑" panose="020B0503020204020204" pitchFamily="34" charset="-122"/>
                  </a:rPr>
                  <a:t>（</a:t>
                </a:r>
                <a14:m>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𝑫𝒊𝒋</m:t>
                    </m:r>
                  </m:oMath>
                </a14:m>
                <a:r>
                  <a:rPr lang="zh-CN" altLang="en-US" sz="2000" dirty="0" smtClean="0">
                    <a:latin typeface="Calibri" panose="020F0502020204030204" pitchFamily="34" charset="0"/>
                    <a:ea typeface="微软雅黑" panose="020B0503020204020204" pitchFamily="34" charset="-122"/>
                  </a:rPr>
                  <a:t>）</a:t>
                </a:r>
                <a:endParaRPr lang="en-US" altLang="zh-CN" sz="2000" dirty="0" smtClean="0">
                  <a:latin typeface="Calibri" panose="020F0502020204030204" pitchFamily="34" charset="0"/>
                  <a:ea typeface="微软雅黑" panose="020B0503020204020204" pitchFamily="34" charset="-122"/>
                </a:endParaRPr>
              </a:p>
              <a:p>
                <a:endParaRPr lang="en-US" altLang="zh-CN" sz="2000" dirty="0" smtClean="0">
                  <a:latin typeface="Calibri" panose="020F0502020204030204" pitchFamily="34" charset="0"/>
                  <a:ea typeface="微软雅黑" panose="020B0503020204020204" pitchFamily="34" charset="-122"/>
                </a:endParaRPr>
              </a:p>
              <a:p>
                <a:r>
                  <a:rPr lang="en-US" altLang="zh-CN" sz="2200" dirty="0" smtClean="0">
                    <a:latin typeface="Calibri" panose="020F0502020204030204" pitchFamily="34" charset="0"/>
                    <a:ea typeface="微软雅黑" panose="020B0503020204020204" pitchFamily="34" charset="-122"/>
                  </a:rPr>
                  <a:t>	</a:t>
                </a:r>
                <a:r>
                  <a:rPr lang="zh-CN" altLang="en-US" sz="2200" b="1" dirty="0" smtClean="0">
                    <a:latin typeface="Calibri" panose="020F0502020204030204" pitchFamily="34" charset="0"/>
                    <a:ea typeface="微软雅黑" panose="020B0503020204020204" pitchFamily="34" charset="-122"/>
                  </a:rPr>
                  <a:t>主要对比指标</a:t>
                </a:r>
                <a:endParaRPr lang="en-US" altLang="zh-CN" sz="2000" b="1" dirty="0" smtClean="0">
                  <a:latin typeface="Calibri" panose="020F0502020204030204" pitchFamily="34" charset="0"/>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98C60BA5-23AF-43F1-BBED-3B18E6023CF9}"/>
                  </a:ext>
                </a:extLst>
              </p:cNvPr>
              <p:cNvSpPr txBox="1">
                <a:spLocks noRot="1" noChangeAspect="1" noMove="1" noResize="1" noEditPoints="1" noAdjustHandles="1" noChangeArrowheads="1" noChangeShapeType="1" noTextEdit="1"/>
              </p:cNvSpPr>
              <p:nvPr/>
            </p:nvSpPr>
            <p:spPr>
              <a:xfrm>
                <a:off x="317234" y="801252"/>
                <a:ext cx="8654492" cy="4524315"/>
              </a:xfrm>
              <a:prstGeom prst="rect">
                <a:avLst/>
              </a:prstGeom>
              <a:blipFill>
                <a:blip r:embed="rId3"/>
                <a:stretch>
                  <a:fillRect l="-1056" t="-1211" b="-1615"/>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实验分析</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3" name="矩形 2"/>
          <p:cNvSpPr/>
          <p:nvPr/>
        </p:nvSpPr>
        <p:spPr>
          <a:xfrm>
            <a:off x="4754352" y="4851002"/>
            <a:ext cx="3674770" cy="430887"/>
          </a:xfrm>
          <a:prstGeom prst="rect">
            <a:avLst/>
          </a:prstGeom>
        </p:spPr>
        <p:txBody>
          <a:bodyPr wrap="square">
            <a:spAutoFit/>
          </a:bodyPr>
          <a:lstStyle/>
          <a:p>
            <a:r>
              <a:rPr lang="zh-CN" altLang="en-US" sz="2200" b="1" dirty="0">
                <a:latin typeface="+mn-ea"/>
              </a:rPr>
              <a:t>参数设</a:t>
            </a:r>
            <a:r>
              <a:rPr lang="zh-CN" altLang="en-US" sz="2200" b="1" dirty="0" smtClean="0">
                <a:latin typeface="+mn-ea"/>
              </a:rPr>
              <a:t>置</a:t>
            </a:r>
            <a:endParaRPr lang="en-US" altLang="zh-CN" sz="2200" b="1" dirty="0">
              <a:latin typeface="+mn-ea"/>
            </a:endParaRPr>
          </a:p>
        </p:txBody>
      </p:sp>
      <p:pic>
        <p:nvPicPr>
          <p:cNvPr id="4" name="图片 3"/>
          <p:cNvPicPr>
            <a:picLocks noChangeAspect="1"/>
          </p:cNvPicPr>
          <p:nvPr/>
        </p:nvPicPr>
        <p:blipFill>
          <a:blip r:embed="rId4"/>
          <a:stretch>
            <a:fillRect/>
          </a:stretch>
        </p:blipFill>
        <p:spPr>
          <a:xfrm>
            <a:off x="989208" y="2527504"/>
            <a:ext cx="7310544" cy="1355876"/>
          </a:xfrm>
          <a:prstGeom prst="rect">
            <a:avLst/>
          </a:prstGeom>
        </p:spPr>
      </p:pic>
      <p:sp>
        <p:nvSpPr>
          <p:cNvPr id="6" name="矩形 5"/>
          <p:cNvSpPr/>
          <p:nvPr/>
        </p:nvSpPr>
        <p:spPr>
          <a:xfrm>
            <a:off x="779951" y="5438253"/>
            <a:ext cx="1107996" cy="369332"/>
          </a:xfrm>
          <a:prstGeom prst="rect">
            <a:avLst/>
          </a:prstGeom>
        </p:spPr>
        <p:txBody>
          <a:bodyPr wrap="none">
            <a:spAutoFit/>
          </a:bodyPr>
          <a:lstStyle/>
          <a:p>
            <a:r>
              <a:rPr lang="zh-CN" altLang="en-US" dirty="0">
                <a:latin typeface="Calibri" panose="020F0502020204030204" pitchFamily="34" charset="0"/>
                <a:ea typeface="微软雅黑" panose="020B0503020204020204" pitchFamily="34" charset="-122"/>
              </a:rPr>
              <a:t>响应时</a:t>
            </a:r>
            <a:r>
              <a:rPr lang="zh-CN" altLang="en-US" dirty="0" smtClean="0">
                <a:latin typeface="Calibri" panose="020F0502020204030204" pitchFamily="34" charset="0"/>
                <a:ea typeface="微软雅黑" panose="020B0503020204020204" pitchFamily="34" charset="-122"/>
              </a:rPr>
              <a:t>间</a:t>
            </a:r>
            <a:endParaRPr lang="en-US" altLang="zh-CN" dirty="0">
              <a:latin typeface="Calibri" panose="020F0502020204030204" pitchFamily="34" charset="0"/>
              <a:ea typeface="微软雅黑" panose="020B0503020204020204" pitchFamily="34" charset="-122"/>
            </a:endParaRPr>
          </a:p>
        </p:txBody>
      </p:sp>
      <p:sp>
        <p:nvSpPr>
          <p:cNvPr id="8" name="矩形 7"/>
          <p:cNvSpPr/>
          <p:nvPr/>
        </p:nvSpPr>
        <p:spPr>
          <a:xfrm>
            <a:off x="1551258" y="2042104"/>
            <a:ext cx="5842001" cy="400110"/>
          </a:xfrm>
          <a:prstGeom prst="rect">
            <a:avLst/>
          </a:prstGeom>
        </p:spPr>
        <p:txBody>
          <a:bodyPr wrap="square">
            <a:spAutoFit/>
          </a:bodyPr>
          <a:lstStyle/>
          <a:p>
            <a:r>
              <a:rPr lang="zh-CN" altLang="en-US" sz="2000" dirty="0">
                <a:latin typeface="Calibri" panose="020F0502020204030204" pitchFamily="34" charset="0"/>
                <a:ea typeface="微软雅黑" panose="020B0503020204020204" pitchFamily="34" charset="-122"/>
              </a:rPr>
              <a:t>东京、纽约和加利福尼亚三个地区的路网数据</a:t>
            </a:r>
            <a:endParaRPr lang="zh-CN" altLang="en-US" sz="2000" dirty="0"/>
          </a:p>
        </p:txBody>
      </p:sp>
      <mc:AlternateContent xmlns:mc="http://schemas.openxmlformats.org/markup-compatibility/2006" xmlns:a14="http://schemas.microsoft.com/office/drawing/2010/main">
        <mc:Choice Requires="a14">
          <p:sp>
            <p:nvSpPr>
              <p:cNvPr id="9" name="矩形 8"/>
              <p:cNvSpPr/>
              <p:nvPr/>
            </p:nvSpPr>
            <p:spPr>
              <a:xfrm>
                <a:off x="4776930" y="5410858"/>
                <a:ext cx="2653227" cy="394339"/>
              </a:xfrm>
              <a:prstGeom prst="rect">
                <a:avLst/>
              </a:prstGeom>
            </p:spPr>
            <p:txBody>
              <a:bodyPr wrap="none">
                <a:spAutoFit/>
              </a:bodyPr>
              <a:lstStyle/>
              <a:p>
                <a:r>
                  <a:rPr lang="zh-CN" altLang="en-US" dirty="0">
                    <a:latin typeface="Calibri" panose="020F0502020204030204" pitchFamily="34" charset="0"/>
                    <a:ea typeface="微软雅黑" panose="020B0503020204020204" pitchFamily="34" charset="-122"/>
                  </a:rPr>
                  <a:t>类型需求序列的大小</a:t>
                </a:r>
                <a14:m>
                  <m:oMath xmlns:m="http://schemas.openxmlformats.org/officeDocument/2006/math">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err="1">
                            <a:solidFill>
                              <a:schemeClr val="accent1"/>
                            </a:solidFill>
                            <a:latin typeface="Cambria Math" panose="02040503050406030204" pitchFamily="18" charset="0"/>
                            <a:ea typeface="微软雅黑" panose="020B0503020204020204" pitchFamily="34" charset="-122"/>
                          </a:rPr>
                        </m:ctrlPr>
                      </m:sSubPr>
                      <m:e>
                        <m:r>
                          <a:rPr lang="en-US" altLang="zh-CN" b="1" i="1" dirty="0" err="1">
                            <a:solidFill>
                              <a:schemeClr val="accent1"/>
                            </a:solidFill>
                            <a:latin typeface="Cambria Math" panose="02040503050406030204" pitchFamily="18" charset="0"/>
                            <a:ea typeface="微软雅黑" panose="020B0503020204020204" pitchFamily="34" charset="-122"/>
                          </a:rPr>
                          <m:t>𝑺</m:t>
                        </m:r>
                      </m:e>
                      <m:sub>
                        <m:r>
                          <a:rPr lang="en-US" altLang="zh-CN" b="1" i="1" dirty="0" err="1">
                            <a:solidFill>
                              <a:schemeClr val="accent1"/>
                            </a:solidFill>
                            <a:latin typeface="Cambria Math" panose="02040503050406030204" pitchFamily="18" charset="0"/>
                            <a:ea typeface="微软雅黑" panose="020B0503020204020204" pitchFamily="34" charset="-122"/>
                          </a:rPr>
                          <m:t>𝒒</m:t>
                        </m:r>
                      </m:sub>
                    </m:sSub>
                    <m:r>
                      <a:rPr lang="en-US" altLang="zh-CN" b="1" i="1" dirty="0">
                        <a:solidFill>
                          <a:schemeClr val="accent1"/>
                        </a:solidFill>
                        <a:latin typeface="Cambria Math" panose="02040503050406030204" pitchFamily="18" charset="0"/>
                        <a:ea typeface="微软雅黑" panose="020B0503020204020204" pitchFamily="34" charset="-122"/>
                      </a:rPr>
                      <m:t>|</m:t>
                    </m:r>
                  </m:oMath>
                </a14:m>
                <a:endParaRPr lang="en-US" altLang="zh-CN" sz="1600" b="1" dirty="0">
                  <a:solidFill>
                    <a:schemeClr val="accent1"/>
                  </a:solidFill>
                  <a:ea typeface="微软雅黑" panose="020B0503020204020204"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4776930" y="5410858"/>
                <a:ext cx="2653227" cy="394339"/>
              </a:xfrm>
              <a:prstGeom prst="rect">
                <a:avLst/>
              </a:prstGeom>
              <a:blipFill>
                <a:blip r:embed="rId5"/>
                <a:stretch>
                  <a:fillRect l="-2069" t="-9375" r="-460" b="-187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933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5" name="文本框 4">
            <a:extLst>
              <a:ext uri="{FF2B5EF4-FFF2-40B4-BE49-F238E27FC236}">
                <a16:creationId xmlns:a16="http://schemas.microsoft.com/office/drawing/2014/main" id="{98C60BA5-23AF-43F1-BBED-3B18E6023CF9}"/>
              </a:ext>
            </a:extLst>
          </p:cNvPr>
          <p:cNvSpPr txBox="1"/>
          <p:nvPr/>
        </p:nvSpPr>
        <p:spPr>
          <a:xfrm>
            <a:off x="317234" y="801252"/>
            <a:ext cx="8654492" cy="800219"/>
          </a:xfrm>
          <a:prstGeom prst="rect">
            <a:avLst/>
          </a:prstGeom>
          <a:noFill/>
        </p:spPr>
        <p:txBody>
          <a:bodyPr wrap="square" rtlCol="0">
            <a:spAutoFit/>
          </a:bodyPr>
          <a:lstStyle/>
          <a:p>
            <a:r>
              <a:rPr lang="zh-CN" altLang="en-US" sz="2400" b="1" dirty="0" smtClean="0">
                <a:latin typeface="Calibri" panose="020F0502020204030204" pitchFamily="34" charset="0"/>
                <a:ea typeface="微软雅黑" panose="020B0503020204020204" pitchFamily="34" charset="-122"/>
              </a:rPr>
              <a:t>实验结果</a:t>
            </a:r>
            <a:endParaRPr lang="en-US" altLang="zh-CN" sz="2400" b="1" dirty="0" smtClean="0">
              <a:latin typeface="Calibri" panose="020F0502020204030204" pitchFamily="34" charset="0"/>
              <a:ea typeface="微软雅黑" panose="020B0503020204020204" pitchFamily="34" charset="-122"/>
            </a:endParaRPr>
          </a:p>
          <a:p>
            <a:r>
              <a:rPr lang="en-US" altLang="zh-CN" sz="2200" b="1" dirty="0" smtClean="0">
                <a:latin typeface="Calibri" panose="020F0502020204030204" pitchFamily="34" charset="0"/>
                <a:ea typeface="微软雅黑" panose="020B0503020204020204" pitchFamily="34" charset="-122"/>
              </a:rPr>
              <a:t>		</a:t>
            </a:r>
            <a:endParaRPr lang="en-US" altLang="zh-CN" sz="1700" dirty="0">
              <a:solidFill>
                <a:schemeClr val="accent1"/>
              </a:solidFill>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30459" y="1446673"/>
            <a:ext cx="8741267" cy="2214198"/>
          </a:xfrm>
          <a:prstGeom prst="rect">
            <a:avLst/>
          </a:prstGeom>
        </p:spPr>
      </p:pic>
      <p:sp>
        <p:nvSpPr>
          <p:cNvPr id="14" name="文本框 13">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实验分析</a:t>
            </a:r>
          </a:p>
        </p:txBody>
      </p:sp>
      <mc:AlternateContent xmlns:mc="http://schemas.openxmlformats.org/markup-compatibility/2006" xmlns:a14="http://schemas.microsoft.com/office/drawing/2010/main">
        <mc:Choice Requires="a14">
          <p:sp>
            <p:nvSpPr>
              <p:cNvPr id="10" name="文本框 9"/>
              <p:cNvSpPr txBox="1"/>
              <p:nvPr/>
            </p:nvSpPr>
            <p:spPr>
              <a:xfrm>
                <a:off x="473808" y="3842553"/>
                <a:ext cx="8341344" cy="2201115"/>
              </a:xfrm>
              <a:prstGeom prst="rect">
                <a:avLst/>
              </a:prstGeom>
              <a:noFill/>
            </p:spPr>
            <p:txBody>
              <a:bodyPr wrap="square" rtlCol="0">
                <a:spAutoFit/>
              </a:bodyPr>
              <a:lstStyle/>
              <a:p>
                <a:pPr marL="342900" indent="-342900">
                  <a:lnSpc>
                    <a:spcPct val="125000"/>
                  </a:lnSpc>
                  <a:buFont typeface="+mj-lt"/>
                  <a:buAutoNum type="arabicPeriod"/>
                </a:pPr>
                <a:r>
                  <a:rPr lang="zh-CN" altLang="en-US" dirty="0" smtClean="0"/>
                  <a:t>随</a:t>
                </a:r>
                <a:r>
                  <a:rPr lang="zh-CN" altLang="en-US" dirty="0"/>
                  <a:t>着</a:t>
                </a:r>
                <a14:m>
                  <m:oMath xmlns:m="http://schemas.openxmlformats.org/officeDocument/2006/math">
                    <m:r>
                      <a:rPr lang="en-US" altLang="zh-CN" b="1" i="1" dirty="0" smtClean="0">
                        <a:solidFill>
                          <a:schemeClr val="accent1"/>
                        </a:solidFill>
                        <a:latin typeface="Cambria Math" panose="02040503050406030204" pitchFamily="18" charset="0"/>
                      </a:rPr>
                      <m:t>|</m:t>
                    </m:r>
                    <m:sSub>
                      <m:sSubPr>
                        <m:ctrlPr>
                          <a:rPr lang="en-US" altLang="zh-CN" b="1" i="1" dirty="0">
                            <a:solidFill>
                              <a:schemeClr val="accent1"/>
                            </a:solidFill>
                            <a:latin typeface="Cambria Math" panose="02040503050406030204" pitchFamily="18" charset="0"/>
                          </a:rPr>
                        </m:ctrlPr>
                      </m:sSubPr>
                      <m:e>
                        <m:r>
                          <a:rPr lang="zh-CN" altLang="en-US" b="1" i="1" dirty="0">
                            <a:solidFill>
                              <a:schemeClr val="accent1"/>
                            </a:solidFill>
                            <a:latin typeface="Cambria Math" panose="02040503050406030204" pitchFamily="18" charset="0"/>
                          </a:rPr>
                          <m:t>𝑺</m:t>
                        </m:r>
                      </m:e>
                      <m:sub>
                        <m:r>
                          <a:rPr lang="zh-CN" altLang="en-US" b="1" i="1" dirty="0">
                            <a:solidFill>
                              <a:schemeClr val="accent1"/>
                            </a:solidFill>
                            <a:latin typeface="Cambria Math" panose="02040503050406030204" pitchFamily="18" charset="0"/>
                          </a:rPr>
                          <m:t>𝒒</m:t>
                        </m:r>
                      </m:sub>
                    </m:sSub>
                    <m:r>
                      <a:rPr lang="zh-CN" altLang="en-US" b="1" i="1" dirty="0">
                        <a:solidFill>
                          <a:schemeClr val="accent1"/>
                        </a:solidFill>
                        <a:latin typeface="Cambria Math" panose="02040503050406030204" pitchFamily="18" charset="0"/>
                      </a:rPr>
                      <m:t> </m:t>
                    </m:r>
                    <m:r>
                      <a:rPr lang="en-US" altLang="zh-CN" b="1" i="1" dirty="0">
                        <a:solidFill>
                          <a:schemeClr val="accent1"/>
                        </a:solidFill>
                        <a:latin typeface="Cambria Math" panose="02040503050406030204" pitchFamily="18" charset="0"/>
                      </a:rPr>
                      <m:t>|</m:t>
                    </m:r>
                  </m:oMath>
                </a14:m>
                <a:r>
                  <a:rPr lang="zh-CN" altLang="en-US" dirty="0"/>
                  <a:t>的增大，不同算法的响应时间有所增加，在序列数量达到</a:t>
                </a:r>
                <a:r>
                  <a:rPr lang="en-US" altLang="zh-CN" dirty="0"/>
                  <a:t>5</a:t>
                </a:r>
                <a:r>
                  <a:rPr lang="zh-CN" altLang="en-US" dirty="0"/>
                  <a:t>后，东京和纽约的</a:t>
                </a:r>
                <a:r>
                  <a:rPr lang="zh-CN" altLang="en-US" b="1" dirty="0">
                    <a:solidFill>
                      <a:schemeClr val="accent1"/>
                    </a:solidFill>
                  </a:rPr>
                  <a:t>𝑷𝑵𝑬</a:t>
                </a:r>
                <a:r>
                  <a:rPr lang="zh-CN" altLang="en-US" dirty="0"/>
                  <a:t>和</a:t>
                </a:r>
                <a:r>
                  <a:rPr lang="zh-CN" altLang="en-US" b="1" dirty="0">
                    <a:solidFill>
                      <a:schemeClr val="accent1"/>
                    </a:solidFill>
                  </a:rPr>
                  <a:t>𝑫𝒊𝒋</a:t>
                </a:r>
                <a:r>
                  <a:rPr lang="zh-CN" altLang="en-US" dirty="0"/>
                  <a:t>短时间内跑不出结</a:t>
                </a:r>
                <a:r>
                  <a:rPr lang="zh-CN" altLang="en-US" dirty="0" smtClean="0"/>
                  <a:t>果</a:t>
                </a:r>
                <a:endParaRPr lang="zh-CN" altLang="en-US" dirty="0"/>
              </a:p>
              <a:p>
                <a:pPr marL="342900" indent="-342900">
                  <a:lnSpc>
                    <a:spcPct val="125000"/>
                  </a:lnSpc>
                  <a:buFont typeface="+mj-lt"/>
                  <a:buAutoNum type="arabicPeriod"/>
                </a:pPr>
                <a:r>
                  <a:rPr lang="zh-CN" altLang="en-US" dirty="0"/>
                  <a:t>未</a:t>
                </a:r>
                <a:r>
                  <a:rPr lang="zh-CN" altLang="en-US" dirty="0" smtClean="0"/>
                  <a:t>优化的</a:t>
                </a:r>
                <a:r>
                  <a:rPr lang="zh-CN" altLang="en-US" b="1" dirty="0">
                    <a:solidFill>
                      <a:schemeClr val="accent1"/>
                    </a:solidFill>
                  </a:rPr>
                  <a:t>𝑩𝑺𝑺𝑹</a:t>
                </a:r>
                <a:r>
                  <a:rPr lang="zh-CN" altLang="en-US" dirty="0"/>
                  <a:t>算法在序列数量较少时性能可能弱于</a:t>
                </a:r>
                <a:r>
                  <a:rPr lang="zh-CN" altLang="en-US" b="1" dirty="0">
                    <a:solidFill>
                      <a:schemeClr val="accent1"/>
                    </a:solidFill>
                  </a:rPr>
                  <a:t>𝑷𝑵𝑬</a:t>
                </a:r>
                <a:r>
                  <a:rPr lang="zh-CN" altLang="en-US" dirty="0"/>
                  <a:t>算法，但是在序列数量增多时优于</a:t>
                </a:r>
                <a:r>
                  <a:rPr lang="zh-CN" altLang="en-US" b="1" dirty="0">
                    <a:solidFill>
                      <a:schemeClr val="accent1"/>
                    </a:solidFill>
                  </a:rPr>
                  <a:t>𝑷𝑵𝑬</a:t>
                </a:r>
              </a:p>
              <a:p>
                <a:pPr marL="342900" indent="-342900">
                  <a:lnSpc>
                    <a:spcPct val="125000"/>
                  </a:lnSpc>
                  <a:buFont typeface="+mj-lt"/>
                  <a:buAutoNum type="arabicPeriod"/>
                </a:pPr>
                <a:r>
                  <a:rPr lang="zh-CN" altLang="en-US" dirty="0" smtClean="0"/>
                  <a:t>在</a:t>
                </a:r>
                <a:r>
                  <a:rPr lang="en-US" altLang="zh-CN" b="1" dirty="0" smtClean="0">
                    <a:solidFill>
                      <a:schemeClr val="accent1"/>
                    </a:solidFill>
                  </a:rPr>
                  <a:t>NYC</a:t>
                </a:r>
                <a:r>
                  <a:rPr lang="zh-CN" altLang="en-US" dirty="0" smtClean="0"/>
                  <a:t>和</a:t>
                </a:r>
                <a:r>
                  <a:rPr lang="en-US" altLang="zh-CN" b="1" dirty="0" smtClean="0">
                    <a:solidFill>
                      <a:schemeClr val="accent1"/>
                    </a:solidFill>
                  </a:rPr>
                  <a:t>Cal</a:t>
                </a:r>
                <a:r>
                  <a:rPr lang="zh-CN" altLang="en-US" dirty="0" smtClean="0"/>
                  <a:t>的</a:t>
                </a:r>
                <a:r>
                  <a:rPr lang="zh-CN" altLang="en-US" dirty="0"/>
                  <a:t>数据集上，</a:t>
                </a:r>
                <a:r>
                  <a:rPr lang="zh-CN" altLang="en-US" b="1" dirty="0">
                    <a:solidFill>
                      <a:schemeClr val="accent1"/>
                    </a:solidFill>
                  </a:rPr>
                  <a:t>𝑷𝑵𝑬</a:t>
                </a:r>
                <a:r>
                  <a:rPr lang="zh-CN" altLang="en-US" dirty="0"/>
                  <a:t>有时甚至弱于</a:t>
                </a:r>
                <a:r>
                  <a:rPr lang="zh-CN" altLang="en-US" b="1" dirty="0">
                    <a:solidFill>
                      <a:schemeClr val="accent1"/>
                    </a:solidFill>
                  </a:rPr>
                  <a:t>𝑫𝒊𝒋</a:t>
                </a:r>
                <a:r>
                  <a:rPr lang="zh-CN" altLang="en-US" dirty="0"/>
                  <a:t>算法</a:t>
                </a:r>
              </a:p>
              <a:p>
                <a:pPr marL="342900" indent="-342900">
                  <a:lnSpc>
                    <a:spcPct val="125000"/>
                  </a:lnSpc>
                  <a:buFont typeface="+mj-lt"/>
                  <a:buAutoNum type="arabicPeriod"/>
                </a:pPr>
                <a:r>
                  <a:rPr lang="zh-CN" altLang="en-US" dirty="0" smtClean="0"/>
                  <a:t>对</a:t>
                </a:r>
                <a:r>
                  <a:rPr lang="zh-CN" altLang="en-US" dirty="0"/>
                  <a:t>比优化和无优化的</a:t>
                </a:r>
                <a:r>
                  <a:rPr lang="zh-CN" altLang="en-US" b="1" dirty="0">
                    <a:solidFill>
                      <a:schemeClr val="accent1"/>
                    </a:solidFill>
                  </a:rPr>
                  <a:t>𝑩𝑺𝑺𝑹</a:t>
                </a:r>
                <a:r>
                  <a:rPr lang="zh-CN" altLang="en-US" dirty="0"/>
                  <a:t>算法，优化的效果还是挺显著的</a:t>
                </a:r>
              </a:p>
            </p:txBody>
          </p:sp>
        </mc:Choice>
        <mc:Fallback xmlns="">
          <p:sp>
            <p:nvSpPr>
              <p:cNvPr id="10" name="文本框 9"/>
              <p:cNvSpPr txBox="1">
                <a:spLocks noRot="1" noChangeAspect="1" noMove="1" noResize="1" noEditPoints="1" noAdjustHandles="1" noChangeArrowheads="1" noChangeShapeType="1" noTextEdit="1"/>
              </p:cNvSpPr>
              <p:nvPr/>
            </p:nvSpPr>
            <p:spPr>
              <a:xfrm>
                <a:off x="473808" y="3842553"/>
                <a:ext cx="8341344" cy="2201115"/>
              </a:xfrm>
              <a:prstGeom prst="rect">
                <a:avLst/>
              </a:prstGeom>
              <a:blipFill>
                <a:blip r:embed="rId4"/>
                <a:stretch>
                  <a:fillRect l="-512" b="-22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23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23</a:t>
            </a:fld>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8C60BA5-23AF-43F1-BBED-3B18E6023CF9}"/>
                  </a:ext>
                </a:extLst>
              </p:cNvPr>
              <p:cNvSpPr txBox="1"/>
              <p:nvPr/>
            </p:nvSpPr>
            <p:spPr>
              <a:xfrm>
                <a:off x="317234" y="801252"/>
                <a:ext cx="8654492" cy="461665"/>
              </a:xfrm>
              <a:prstGeom prst="rect">
                <a:avLst/>
              </a:prstGeom>
              <a:noFill/>
            </p:spPr>
            <p:txBody>
              <a:bodyPr wrap="square" rtlCol="0">
                <a:spAutoFit/>
              </a:bodyPr>
              <a:lstStyle/>
              <a:p>
                <a14:m>
                  <m:oMath xmlns:m="http://schemas.openxmlformats.org/officeDocument/2006/math">
                    <m:r>
                      <a:rPr lang="en-US" altLang="zh-CN" sz="2400" b="1" i="1" dirty="0">
                        <a:latin typeface="Cambria Math" panose="02040503050406030204" pitchFamily="18" charset="0"/>
                        <a:ea typeface="微软雅黑" panose="020B0503020204020204" pitchFamily="34" charset="-122"/>
                      </a:rPr>
                      <m:t>𝑰𝒏𝒊𝒕𝒊𝒂𝒍</m:t>
                    </m:r>
                    <m:r>
                      <a:rPr lang="en-US" altLang="zh-CN" sz="2400" b="1" i="1" dirty="0">
                        <a:latin typeface="Cambria Math" panose="02040503050406030204" pitchFamily="18" charset="0"/>
                        <a:ea typeface="微软雅黑" panose="020B0503020204020204" pitchFamily="34" charset="-122"/>
                      </a:rPr>
                      <m:t> </m:t>
                    </m:r>
                    <m:r>
                      <a:rPr lang="en-US" altLang="zh-CN" sz="2400" b="1" i="1" dirty="0">
                        <a:latin typeface="Cambria Math" panose="02040503050406030204" pitchFamily="18" charset="0"/>
                        <a:ea typeface="微软雅黑" panose="020B0503020204020204" pitchFamily="34" charset="-122"/>
                      </a:rPr>
                      <m:t>𝒔𝒆𝒂𝒓𝒄𝒉</m:t>
                    </m:r>
                  </m:oMath>
                </a14:m>
                <a:r>
                  <a:rPr lang="zh-CN" altLang="en-US" sz="2400" b="1" dirty="0" smtClean="0">
                    <a:latin typeface="Calibri" panose="020F0502020204030204" pitchFamily="34" charset="0"/>
                    <a:ea typeface="微软雅黑" panose="020B0503020204020204" pitchFamily="34" charset="-122"/>
                  </a:rPr>
                  <a:t> 优化效果</a:t>
                </a:r>
                <a:endParaRPr lang="en-US" altLang="zh-CN" sz="2400" b="1" dirty="0">
                  <a:latin typeface="Calibri" panose="020F0502020204030204" pitchFamily="34" charset="0"/>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98C60BA5-23AF-43F1-BBED-3B18E6023CF9}"/>
                  </a:ext>
                </a:extLst>
              </p:cNvPr>
              <p:cNvSpPr txBox="1">
                <a:spLocks noRot="1" noChangeAspect="1" noMove="1" noResize="1" noEditPoints="1" noAdjustHandles="1" noChangeArrowheads="1" noChangeShapeType="1" noTextEdit="1"/>
              </p:cNvSpPr>
              <p:nvPr/>
            </p:nvSpPr>
            <p:spPr>
              <a:xfrm>
                <a:off x="317234" y="801252"/>
                <a:ext cx="8654492" cy="461665"/>
              </a:xfrm>
              <a:prstGeom prst="rect">
                <a:avLst/>
              </a:prstGeom>
              <a:blipFill>
                <a:blip r:embed="rId3"/>
                <a:stretch>
                  <a:fillRect l="-211" t="-11842" b="-27632"/>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实验分析</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883998" y="1271099"/>
            <a:ext cx="5520963" cy="2976990"/>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317234" y="4328490"/>
                <a:ext cx="5240694" cy="1823576"/>
              </a:xfrm>
              <a:prstGeom prst="rect">
                <a:avLst/>
              </a:prstGeom>
              <a:noFill/>
            </p:spPr>
            <p:txBody>
              <a:bodyPr wrap="square" rtlCol="0">
                <a:spAutoFit/>
              </a:bodyPr>
              <a:lstStyle/>
              <a:p>
                <a:pPr>
                  <a:lnSpc>
                    <a:spcPct val="125000"/>
                  </a:lnSpc>
                </a:pPr>
                <a:r>
                  <a:rPr lang="zh-CN" altLang="en-US" b="1" dirty="0" smtClean="0">
                    <a:latin typeface="Cambria Math" panose="02040503050406030204" pitchFamily="18" charset="0"/>
                  </a:rPr>
                  <a:t>衡量指标</a:t>
                </a:r>
                <a:endParaRPr lang="en-US" altLang="zh-CN" b="1" dirty="0" smtClean="0">
                  <a:latin typeface="Cambria Math" panose="02040503050406030204" pitchFamily="18" charset="0"/>
                </a:endParaRPr>
              </a:p>
              <a:p>
                <a:pPr marL="285750" indent="-285750">
                  <a:lnSpc>
                    <a:spcPct val="125000"/>
                  </a:lnSpc>
                  <a:buFont typeface="Arial" panose="020B0604020202020204" pitchFamily="34" charset="0"/>
                  <a:buChar char="•"/>
                </a:pPr>
                <a14:m>
                  <m:oMath xmlns:m="http://schemas.openxmlformats.org/officeDocument/2006/math">
                    <m:r>
                      <a:rPr lang="en-US" altLang="zh-CN" b="1" i="1" dirty="0" smtClean="0">
                        <a:solidFill>
                          <a:schemeClr val="accent1"/>
                        </a:solidFill>
                        <a:latin typeface="Cambria Math" panose="02040503050406030204" pitchFamily="18" charset="0"/>
                      </a:rPr>
                      <m:t>𝑾𝒆𝒊𝒈𝒉𝒕</m:t>
                    </m:r>
                    <m:r>
                      <a:rPr lang="en-US" altLang="zh-CN" b="1" i="1" dirty="0" smtClean="0">
                        <a:solidFill>
                          <a:schemeClr val="accent1"/>
                        </a:solidFill>
                        <a:latin typeface="Cambria Math" panose="02040503050406030204" pitchFamily="18" charset="0"/>
                      </a:rPr>
                      <m:t> </m:t>
                    </m:r>
                    <m:r>
                      <a:rPr lang="en-US" altLang="zh-CN" b="1" i="1" dirty="0" smtClean="0">
                        <a:solidFill>
                          <a:schemeClr val="accent1"/>
                        </a:solidFill>
                        <a:latin typeface="Cambria Math" panose="02040503050406030204" pitchFamily="18" charset="0"/>
                      </a:rPr>
                      <m:t>𝒔𝒖𝒎</m:t>
                    </m:r>
                  </m:oMath>
                </a14:m>
                <a:r>
                  <a:rPr lang="zh-CN" altLang="en-US" dirty="0" smtClean="0"/>
                  <a:t>：权重和，搜索空间</a:t>
                </a:r>
                <a:endParaRPr lang="en-US" altLang="zh-CN" b="1" dirty="0" smtClean="0"/>
              </a:p>
              <a:p>
                <a:pPr marL="285750" indent="-285750">
                  <a:lnSpc>
                    <a:spcPct val="125000"/>
                  </a:lnSpc>
                  <a:buFont typeface="Arial" panose="020B0604020202020204" pitchFamily="34" charset="0"/>
                  <a:buChar char="•"/>
                </a:pPr>
                <a14:m>
                  <m:oMath xmlns:m="http://schemas.openxmlformats.org/officeDocument/2006/math">
                    <m:r>
                      <a:rPr lang="en-US" altLang="zh-CN" b="1" i="1" dirty="0" smtClean="0">
                        <a:solidFill>
                          <a:schemeClr val="accent1"/>
                        </a:solidFill>
                        <a:latin typeface="Cambria Math" panose="02040503050406030204" pitchFamily="18" charset="0"/>
                      </a:rPr>
                      <m:t>𝑹𝒆𝒔𝒑𝒐𝒏𝒔𝒆</m:t>
                    </m:r>
                    <m:r>
                      <a:rPr lang="en-US" altLang="zh-CN" b="1" i="1" dirty="0" smtClean="0">
                        <a:solidFill>
                          <a:schemeClr val="accent1"/>
                        </a:solidFill>
                        <a:latin typeface="Cambria Math" panose="02040503050406030204" pitchFamily="18" charset="0"/>
                      </a:rPr>
                      <m:t> </m:t>
                    </m:r>
                    <m:r>
                      <a:rPr lang="en-US" altLang="zh-CN" b="1" i="1" dirty="0" smtClean="0">
                        <a:solidFill>
                          <a:schemeClr val="accent1"/>
                        </a:solidFill>
                        <a:latin typeface="Cambria Math" panose="02040503050406030204" pitchFamily="18" charset="0"/>
                      </a:rPr>
                      <m:t>𝒕𝒊𝒎𝒆</m:t>
                    </m:r>
                  </m:oMath>
                </a14:m>
                <a:r>
                  <a:rPr lang="zh-CN" altLang="en-US" dirty="0" smtClean="0"/>
                  <a:t>：响应时间，搜索花费时间</a:t>
                </a:r>
                <a:endParaRPr lang="en-US" altLang="zh-CN" b="1" dirty="0" smtClean="0"/>
              </a:p>
              <a:p>
                <a:pPr marL="285750" indent="-285750">
                  <a:lnSpc>
                    <a:spcPct val="125000"/>
                  </a:lnSpc>
                  <a:buFont typeface="Arial" panose="020B0604020202020204" pitchFamily="34" charset="0"/>
                  <a:buChar char="•"/>
                </a:pPr>
                <a14:m>
                  <m:oMath xmlns:m="http://schemas.openxmlformats.org/officeDocument/2006/math">
                    <m:r>
                      <a:rPr lang="en-US" altLang="zh-CN" b="1" i="1" dirty="0" smtClean="0">
                        <a:solidFill>
                          <a:schemeClr val="accent1"/>
                        </a:solidFill>
                        <a:latin typeface="Cambria Math" panose="02040503050406030204" pitchFamily="18" charset="0"/>
                      </a:rPr>
                      <m:t># </m:t>
                    </m:r>
                    <m:r>
                      <a:rPr lang="en-US" altLang="zh-CN" b="1" i="1" dirty="0" smtClean="0">
                        <a:solidFill>
                          <a:schemeClr val="accent1"/>
                        </a:solidFill>
                        <a:latin typeface="Cambria Math" panose="02040503050406030204" pitchFamily="18" charset="0"/>
                      </a:rPr>
                      <m:t>𝒐𝒇</m:t>
                    </m:r>
                    <m:r>
                      <a:rPr lang="en-US" altLang="zh-CN" b="1" i="1" dirty="0" smtClean="0">
                        <a:solidFill>
                          <a:schemeClr val="accent1"/>
                        </a:solidFill>
                        <a:latin typeface="Cambria Math" panose="02040503050406030204" pitchFamily="18" charset="0"/>
                      </a:rPr>
                      <m:t> </m:t>
                    </m:r>
                    <m:r>
                      <a:rPr lang="en-US" altLang="zh-CN" b="1" i="1" dirty="0" smtClean="0">
                        <a:solidFill>
                          <a:schemeClr val="accent1"/>
                        </a:solidFill>
                        <a:latin typeface="Cambria Math" panose="02040503050406030204" pitchFamily="18" charset="0"/>
                      </a:rPr>
                      <m:t>𝒓𝒐𝒖𝒕𝒆𝒔</m:t>
                    </m:r>
                  </m:oMath>
                </a14:m>
                <a:r>
                  <a:rPr lang="zh-CN" altLang="en-US" dirty="0" smtClean="0"/>
                  <a:t>：搜索返回的路径数量</a:t>
                </a:r>
                <a:endParaRPr lang="en-US" altLang="zh-CN" dirty="0" smtClean="0"/>
              </a:p>
              <a:p>
                <a:pPr marL="285750" indent="-285750">
                  <a:lnSpc>
                    <a:spcPct val="125000"/>
                  </a:lnSpc>
                  <a:buFont typeface="Arial" panose="020B0604020202020204" pitchFamily="34" charset="0"/>
                  <a:buChar char="•"/>
                </a:pPr>
                <a14:m>
                  <m:oMath xmlns:m="http://schemas.openxmlformats.org/officeDocument/2006/math">
                    <m:r>
                      <a:rPr lang="en-US" altLang="zh-CN" b="1" i="1" dirty="0" smtClean="0">
                        <a:solidFill>
                          <a:schemeClr val="accent1"/>
                        </a:solidFill>
                        <a:latin typeface="Cambria Math" panose="02040503050406030204" pitchFamily="18" charset="0"/>
                      </a:rPr>
                      <m:t>𝑹𝒂𝒕𝒊𝒐</m:t>
                    </m:r>
                  </m:oMath>
                </a14:m>
                <a:r>
                  <a:rPr lang="zh-CN" altLang="en-US" dirty="0" smtClean="0"/>
                  <a:t>：语义分数最小和最大的路径的距离之比</a:t>
                </a:r>
                <a:endParaRPr lang="zh-CN" altLang="en-US"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317234" y="4328490"/>
                <a:ext cx="5240694" cy="1823576"/>
              </a:xfrm>
              <a:prstGeom prst="rect">
                <a:avLst/>
              </a:prstGeom>
              <a:blipFill>
                <a:blip r:embed="rId5"/>
                <a:stretch>
                  <a:fillRect l="-930" r="-465" b="-2676"/>
                </a:stretch>
              </a:blipFill>
            </p:spPr>
            <p:txBody>
              <a:bodyPr/>
              <a:lstStyle/>
              <a:p>
                <a:r>
                  <a:rPr lang="zh-CN" altLang="en-US">
                    <a:noFill/>
                  </a:rPr>
                  <a:t> </a:t>
                </a:r>
              </a:p>
            </p:txBody>
          </p:sp>
        </mc:Fallback>
      </mc:AlternateContent>
      <p:sp>
        <p:nvSpPr>
          <p:cNvPr id="11" name="文本框 10"/>
          <p:cNvSpPr txBox="1"/>
          <p:nvPr/>
        </p:nvSpPr>
        <p:spPr>
          <a:xfrm>
            <a:off x="5557928" y="4328490"/>
            <a:ext cx="3413798" cy="1823576"/>
          </a:xfrm>
          <a:prstGeom prst="rect">
            <a:avLst/>
          </a:prstGeom>
          <a:noFill/>
        </p:spPr>
        <p:txBody>
          <a:bodyPr wrap="square" rtlCol="0">
            <a:spAutoFit/>
          </a:bodyPr>
          <a:lstStyle/>
          <a:p>
            <a:pPr>
              <a:lnSpc>
                <a:spcPct val="125000"/>
              </a:lnSpc>
            </a:pPr>
            <a:r>
              <a:rPr lang="zh-CN" altLang="en-US" b="1" i="0" dirty="0" smtClean="0">
                <a:solidFill>
                  <a:schemeClr val="tx1"/>
                </a:solidFill>
                <a:latin typeface="+mj-lt"/>
              </a:rPr>
              <a:t>优化</a:t>
            </a:r>
            <a:r>
              <a:rPr lang="zh-CN" altLang="en-US" b="1" dirty="0" smtClean="0">
                <a:solidFill>
                  <a:schemeClr val="tx1"/>
                </a:solidFill>
              </a:rPr>
              <a:t>措施</a:t>
            </a:r>
            <a:r>
              <a:rPr lang="zh-CN" altLang="en-US" dirty="0" smtClean="0">
                <a:solidFill>
                  <a:schemeClr val="tx1"/>
                </a:solidFill>
              </a:rPr>
              <a:t>：初始化搜索，生成一些初始路径</a:t>
            </a:r>
            <a:endParaRPr lang="en-US" altLang="zh-CN" dirty="0" smtClean="0">
              <a:solidFill>
                <a:schemeClr val="tx1"/>
              </a:solidFill>
            </a:endParaRPr>
          </a:p>
          <a:p>
            <a:pPr>
              <a:lnSpc>
                <a:spcPct val="125000"/>
              </a:lnSpc>
            </a:pPr>
            <a:r>
              <a:rPr lang="zh-CN" altLang="en-US" b="1" dirty="0"/>
              <a:t>总结</a:t>
            </a:r>
            <a:r>
              <a:rPr lang="zh-CN" altLang="en-US" dirty="0" smtClean="0">
                <a:solidFill>
                  <a:schemeClr val="tx1"/>
                </a:solidFill>
              </a:rPr>
              <a:t>：能够牺牲语义分数换取路径距离优化，花费较少的初始化搜索时间可以显著减少</a:t>
            </a:r>
            <a:r>
              <a:rPr lang="zh-CN" altLang="en-US" dirty="0" smtClean="0"/>
              <a:t>搜</a:t>
            </a:r>
            <a:r>
              <a:rPr lang="zh-CN" altLang="en-US" dirty="0"/>
              <a:t>索空</a:t>
            </a:r>
            <a:r>
              <a:rPr lang="zh-CN" altLang="en-US" dirty="0" smtClean="0"/>
              <a:t>间</a:t>
            </a:r>
            <a:endParaRPr lang="zh-CN" altLang="en-US" dirty="0">
              <a:solidFill>
                <a:schemeClr val="tx1"/>
              </a:solidFill>
            </a:endParaRPr>
          </a:p>
        </p:txBody>
      </p:sp>
    </p:spTree>
    <p:extLst>
      <p:ext uri="{BB962C8B-B14F-4D97-AF65-F5344CB8AC3E}">
        <p14:creationId xmlns:p14="http://schemas.microsoft.com/office/powerpoint/2010/main" val="895945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24</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8C60BA5-23AF-43F1-BBED-3B18E6023CF9}"/>
                  </a:ext>
                </a:extLst>
              </p:cNvPr>
              <p:cNvSpPr txBox="1"/>
              <p:nvPr/>
            </p:nvSpPr>
            <p:spPr>
              <a:xfrm>
                <a:off x="317234" y="801252"/>
                <a:ext cx="8654492" cy="461665"/>
              </a:xfrm>
              <a:prstGeom prst="rect">
                <a:avLst/>
              </a:prstGeom>
              <a:noFill/>
            </p:spPr>
            <p:txBody>
              <a:bodyPr wrap="square" rtlCol="0">
                <a:spAutoFit/>
              </a:bodyPr>
              <a:lstStyle/>
              <a:p>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𝑸𝒖𝒆𝒖𝒆</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𝒑𝒓𝒊𝒐𝒓𝒊𝒕𝒚</m:t>
                    </m:r>
                  </m:oMath>
                </a14:m>
                <a:r>
                  <a:rPr lang="zh-CN" altLang="en-US" sz="2400" b="1" dirty="0" smtClean="0">
                    <a:latin typeface="Calibri" panose="020F0502020204030204" pitchFamily="34" charset="0"/>
                    <a:ea typeface="微软雅黑" panose="020B0503020204020204" pitchFamily="34" charset="-122"/>
                  </a:rPr>
                  <a:t> 优化效果</a:t>
                </a:r>
                <a:endParaRPr lang="en-US" altLang="zh-CN" sz="2400" b="1" dirty="0">
                  <a:latin typeface="Calibri" panose="020F0502020204030204" pitchFamily="34" charset="0"/>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98C60BA5-23AF-43F1-BBED-3B18E6023CF9}"/>
                  </a:ext>
                </a:extLst>
              </p:cNvPr>
              <p:cNvSpPr txBox="1">
                <a:spLocks noRot="1" noChangeAspect="1" noMove="1" noResize="1" noEditPoints="1" noAdjustHandles="1" noChangeArrowheads="1" noChangeShapeType="1" noTextEdit="1"/>
              </p:cNvSpPr>
              <p:nvPr/>
            </p:nvSpPr>
            <p:spPr>
              <a:xfrm>
                <a:off x="317234" y="801252"/>
                <a:ext cx="8654492" cy="461665"/>
              </a:xfrm>
              <a:prstGeom prst="rect">
                <a:avLst/>
              </a:prstGeom>
              <a:blipFill>
                <a:blip r:embed="rId3"/>
                <a:stretch>
                  <a:fillRect l="-493" t="-11842" b="-27632"/>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实验分析</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428281" y="1792536"/>
            <a:ext cx="4538830" cy="1272569"/>
          </a:xfrm>
          <a:prstGeom prst="rect">
            <a:avLst/>
          </a:prstGeom>
        </p:spPr>
      </p:pic>
      <mc:AlternateContent xmlns:mc="http://schemas.openxmlformats.org/markup-compatibility/2006" xmlns:a14="http://schemas.microsoft.com/office/drawing/2010/main">
        <mc:Choice Requires="a14">
          <p:sp>
            <p:nvSpPr>
              <p:cNvPr id="10" name="文本框 9"/>
              <p:cNvSpPr txBox="1"/>
              <p:nvPr/>
            </p:nvSpPr>
            <p:spPr>
              <a:xfrm>
                <a:off x="559698" y="3650307"/>
                <a:ext cx="8169564" cy="2031325"/>
              </a:xfrm>
              <a:prstGeom prst="rect">
                <a:avLst/>
              </a:prstGeom>
              <a:noFill/>
            </p:spPr>
            <p:txBody>
              <a:bodyPr wrap="square" rtlCol="0">
                <a:spAutoFit/>
              </a:bodyPr>
              <a:lstStyle/>
              <a:p>
                <a:pPr marL="342900" indent="-342900">
                  <a:buFont typeface="+mj-lt"/>
                  <a:buAutoNum type="arabicPeriod"/>
                </a:pPr>
                <a:r>
                  <a:rPr lang="zh-CN" altLang="en-US" b="1" dirty="0" smtClean="0"/>
                  <a:t>优化措施</a:t>
                </a:r>
                <a:r>
                  <a:rPr lang="zh-CN" altLang="en-US" dirty="0" smtClean="0"/>
                  <a:t>：传统算法一般按照距离对路径的优先级进行排序</a:t>
                </a:r>
                <a:r>
                  <a:rPr lang="zh-CN" altLang="en-US" dirty="0"/>
                  <a:t>，</a:t>
                </a:r>
                <a:r>
                  <a:rPr lang="zh-CN" altLang="en-US" dirty="0" smtClean="0"/>
                  <a:t>本文</a:t>
                </a:r>
                <a14:m>
                  <m:oMath xmlns:m="http://schemas.openxmlformats.org/officeDocument/2006/math">
                    <m:r>
                      <a:rPr lang="en-US" altLang="zh-CN" b="1" i="1" dirty="0" smtClean="0">
                        <a:solidFill>
                          <a:schemeClr val="accent1"/>
                        </a:solidFill>
                        <a:latin typeface="Cambria Math" panose="02040503050406030204" pitchFamily="18" charset="0"/>
                      </a:rPr>
                      <m:t>𝑩𝑺𝑺𝑹</m:t>
                    </m:r>
                  </m:oMath>
                </a14:m>
                <a:r>
                  <a:rPr lang="zh-CN" altLang="en-US" dirty="0" smtClean="0"/>
                  <a:t>按照路径大小→语义分数→距离的标准对路径的优先级进行排序</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en-US" b="1" dirty="0" smtClean="0"/>
                  <a:t>衡量指标</a:t>
                </a:r>
                <a:r>
                  <a:rPr lang="zh-CN" altLang="en-US" dirty="0" smtClean="0"/>
                  <a:t>：搜索过程中访问的顶点数量</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b="1" dirty="0"/>
                  <a:t>总结</a:t>
                </a:r>
                <a:r>
                  <a:rPr lang="zh-CN" altLang="en-US" dirty="0" smtClean="0"/>
                  <a:t>：</a:t>
                </a:r>
                <a14:m>
                  <m:oMath xmlns:m="http://schemas.openxmlformats.org/officeDocument/2006/math">
                    <m:r>
                      <a:rPr lang="en-US" altLang="zh-CN" b="1" i="1" dirty="0" smtClean="0">
                        <a:solidFill>
                          <a:schemeClr val="accent1"/>
                        </a:solidFill>
                        <a:latin typeface="Cambria Math" panose="02040503050406030204" pitchFamily="18" charset="0"/>
                      </a:rPr>
                      <m:t>𝑩𝑺𝑺𝑹</m:t>
                    </m:r>
                  </m:oMath>
                </a14:m>
                <a:r>
                  <a:rPr lang="zh-CN" altLang="en-US" dirty="0" smtClean="0"/>
                  <a:t>的优先级标准能够在一定程度上减少访问顶点数量，并且优化效果会随着序列数量增多而提高</a:t>
                </a:r>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559698" y="3650307"/>
                <a:ext cx="8169564" cy="2031325"/>
              </a:xfrm>
              <a:prstGeom prst="rect">
                <a:avLst/>
              </a:prstGeom>
              <a:blipFill>
                <a:blip r:embed="rId5"/>
                <a:stretch>
                  <a:fillRect l="-522" t="-1802" b="-3904"/>
                </a:stretch>
              </a:blipFill>
            </p:spPr>
            <p:txBody>
              <a:bodyPr/>
              <a:lstStyle/>
              <a:p>
                <a:r>
                  <a:rPr lang="zh-CN" altLang="en-US">
                    <a:noFill/>
                  </a:rPr>
                  <a:t> </a:t>
                </a:r>
              </a:p>
            </p:txBody>
          </p:sp>
        </mc:Fallback>
      </mc:AlternateContent>
      <p:graphicFrame>
        <p:nvGraphicFramePr>
          <p:cNvPr id="9" name="图表 8"/>
          <p:cNvGraphicFramePr>
            <a:graphicFrameLocks/>
          </p:cNvGraphicFramePr>
          <p:nvPr>
            <p:extLst>
              <p:ext uri="{D42A27DB-BD31-4B8C-83A1-F6EECF244321}">
                <p14:modId xmlns:p14="http://schemas.microsoft.com/office/powerpoint/2010/main" val="698590023"/>
              </p:ext>
            </p:extLst>
          </p:nvPr>
        </p:nvGraphicFramePr>
        <p:xfrm>
          <a:off x="5215314" y="1513797"/>
          <a:ext cx="3341665" cy="188563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66049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25</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8C60BA5-23AF-43F1-BBED-3B18E6023CF9}"/>
                  </a:ext>
                </a:extLst>
              </p:cNvPr>
              <p:cNvSpPr txBox="1"/>
              <p:nvPr/>
            </p:nvSpPr>
            <p:spPr>
              <a:xfrm>
                <a:off x="317234" y="801252"/>
                <a:ext cx="8654492" cy="461665"/>
              </a:xfrm>
              <a:prstGeom prst="rect">
                <a:avLst/>
              </a:prstGeom>
              <a:noFill/>
            </p:spPr>
            <p:txBody>
              <a:bodyPr wrap="square" rtlCol="0">
                <a:spAutoFit/>
              </a:bodyPr>
              <a:lstStyle/>
              <a:p>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𝑻𝒊𝒈𝒉𝒕𝒆𝒏𝒊𝒏𝒈</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𝒍𝒆𝒏𝒈𝒕𝒉</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𝒍𝒐𝒘𝒆𝒓</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𝒃𝒐𝒖𝒏𝒅</m:t>
                    </m:r>
                    <m:r>
                      <a:rPr lang="en-US" altLang="zh-CN" sz="2400" b="1" i="1" dirty="0" smtClean="0">
                        <a:latin typeface="Cambria Math" panose="02040503050406030204" pitchFamily="18" charset="0"/>
                        <a:ea typeface="微软雅黑" panose="020B0503020204020204" pitchFamily="34" charset="-122"/>
                      </a:rPr>
                      <m:t> </m:t>
                    </m:r>
                  </m:oMath>
                </a14:m>
                <a:r>
                  <a:rPr lang="zh-CN" altLang="en-US" sz="2400" b="1" dirty="0" smtClean="0">
                    <a:latin typeface="Calibri" panose="020F0502020204030204" pitchFamily="34" charset="0"/>
                    <a:ea typeface="微软雅黑" panose="020B0503020204020204" pitchFamily="34" charset="-122"/>
                  </a:rPr>
                  <a:t>优化效果</a:t>
                </a:r>
                <a:endParaRPr lang="en-US" altLang="zh-CN" sz="2400" b="1" dirty="0">
                  <a:latin typeface="Calibri" panose="020F0502020204030204" pitchFamily="34" charset="0"/>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98C60BA5-23AF-43F1-BBED-3B18E6023CF9}"/>
                  </a:ext>
                </a:extLst>
              </p:cNvPr>
              <p:cNvSpPr txBox="1">
                <a:spLocks noRot="1" noChangeAspect="1" noMove="1" noResize="1" noEditPoints="1" noAdjustHandles="1" noChangeArrowheads="1" noChangeShapeType="1" noTextEdit="1"/>
              </p:cNvSpPr>
              <p:nvPr/>
            </p:nvSpPr>
            <p:spPr>
              <a:xfrm>
                <a:off x="317234" y="801252"/>
                <a:ext cx="8654492" cy="461665"/>
              </a:xfrm>
              <a:prstGeom prst="rect">
                <a:avLst/>
              </a:prstGeom>
              <a:blipFill>
                <a:blip r:embed="rId3"/>
                <a:stretch>
                  <a:fillRect l="-634" t="-11842" b="-27632"/>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实验分析</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0" name="文本框 9"/>
          <p:cNvSpPr txBox="1"/>
          <p:nvPr/>
        </p:nvSpPr>
        <p:spPr>
          <a:xfrm>
            <a:off x="559698" y="3672886"/>
            <a:ext cx="8169564" cy="2031325"/>
          </a:xfrm>
          <a:prstGeom prst="rect">
            <a:avLst/>
          </a:prstGeom>
          <a:noFill/>
        </p:spPr>
        <p:txBody>
          <a:bodyPr wrap="square" rtlCol="0">
            <a:spAutoFit/>
          </a:bodyPr>
          <a:lstStyle/>
          <a:p>
            <a:pPr marL="342900" indent="-342900">
              <a:buFont typeface="+mj-lt"/>
              <a:buAutoNum type="arabicPeriod"/>
            </a:pPr>
            <a:r>
              <a:rPr lang="zh-CN" altLang="en-US" b="1" dirty="0" smtClean="0"/>
              <a:t>优化措施</a:t>
            </a:r>
            <a:r>
              <a:rPr lang="zh-CN" altLang="en-US" dirty="0" smtClean="0"/>
              <a:t>：语义匹配距离和完美匹配距离两种预估距离</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en-US" b="1" dirty="0" smtClean="0"/>
              <a:t>衡量指标</a:t>
            </a:r>
            <a:r>
              <a:rPr lang="zh-CN" altLang="en-US" dirty="0" smtClean="0"/>
              <a:t>：预估距离和初始路径的距离的比值，占比越大说明预估的距离越接近实际距离开销，理论上剪枝效果就会比较好</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b="1" dirty="0"/>
              <a:t>总结</a:t>
            </a:r>
            <a:r>
              <a:rPr lang="zh-CN" altLang="en-US" dirty="0" smtClean="0"/>
              <a:t>：在东京地区预估效果相对较好，但是在纽约和加利福尼亚比较差，总体来说预估的效果不是很好（距离占比普遍不高，且完美匹配存在场景限制）</a:t>
            </a:r>
            <a:endParaRPr lang="en-US" altLang="zh-CN" dirty="0"/>
          </a:p>
        </p:txBody>
      </p:sp>
      <p:pic>
        <p:nvPicPr>
          <p:cNvPr id="11" name="图片 10"/>
          <p:cNvPicPr>
            <a:picLocks noChangeAspect="1"/>
          </p:cNvPicPr>
          <p:nvPr/>
        </p:nvPicPr>
        <p:blipFill>
          <a:blip r:embed="rId4"/>
          <a:stretch>
            <a:fillRect/>
          </a:stretch>
        </p:blipFill>
        <p:spPr>
          <a:xfrm>
            <a:off x="2754146" y="1341515"/>
            <a:ext cx="2980952" cy="2019048"/>
          </a:xfrm>
          <a:prstGeom prst="rect">
            <a:avLst/>
          </a:prstGeom>
        </p:spPr>
      </p:pic>
    </p:spTree>
    <p:extLst>
      <p:ext uri="{BB962C8B-B14F-4D97-AF65-F5344CB8AC3E}">
        <p14:creationId xmlns:p14="http://schemas.microsoft.com/office/powerpoint/2010/main" val="772423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9154044-6370-423A-ABF7-76AD4AA30764}"/>
              </a:ext>
            </a:extLst>
          </p:cNvPr>
          <p:cNvSpPr>
            <a:spLocks noGrp="1"/>
          </p:cNvSpPr>
          <p:nvPr>
            <p:ph type="sldNum" sz="quarter" idx="12"/>
          </p:nvPr>
        </p:nvSpPr>
        <p:spPr/>
        <p:txBody>
          <a:bodyPr/>
          <a:lstStyle/>
          <a:p>
            <a:fld id="{72A5E12F-523A-4D75-95A2-779F57F5D9E2}" type="slidenum">
              <a:rPr lang="zh-CN" altLang="en-US" smtClean="0"/>
              <a:t>26</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8C60BA5-23AF-43F1-BBED-3B18E6023CF9}"/>
                  </a:ext>
                </a:extLst>
              </p:cNvPr>
              <p:cNvSpPr txBox="1"/>
              <p:nvPr/>
            </p:nvSpPr>
            <p:spPr>
              <a:xfrm>
                <a:off x="317234" y="801252"/>
                <a:ext cx="8654492" cy="461665"/>
              </a:xfrm>
              <a:prstGeom prst="rect">
                <a:avLst/>
              </a:prstGeom>
              <a:noFill/>
            </p:spPr>
            <p:txBody>
              <a:bodyPr wrap="square" rtlCol="0">
                <a:spAutoFit/>
              </a:bodyPr>
              <a:lstStyle/>
              <a:p>
                <a14:m>
                  <m:oMath xmlns:m="http://schemas.openxmlformats.org/officeDocument/2006/math">
                    <m:r>
                      <a:rPr lang="en-US" altLang="zh-CN" sz="2400" b="1" i="1" dirty="0">
                        <a:latin typeface="Cambria Math" panose="02040503050406030204" pitchFamily="18" charset="0"/>
                        <a:ea typeface="微软雅黑" panose="020B0503020204020204" pitchFamily="34" charset="-122"/>
                      </a:rPr>
                      <m:t>𝑶𝒏</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𝒕𝒉𝒆</m:t>
                    </m:r>
                    <m:r>
                      <a:rPr lang="en-US" altLang="zh-CN" sz="2400" b="1" i="1" dirty="0">
                        <a:latin typeface="Cambria Math" panose="02040503050406030204" pitchFamily="18" charset="0"/>
                        <a:ea typeface="微软雅黑" panose="020B0503020204020204" pitchFamily="34" charset="-122"/>
                      </a:rPr>
                      <m:t>−</m:t>
                    </m:r>
                    <m:r>
                      <a:rPr lang="en-US" altLang="zh-CN" sz="2400" b="1" i="1" dirty="0">
                        <a:latin typeface="Cambria Math" panose="02040503050406030204" pitchFamily="18" charset="0"/>
                        <a:ea typeface="微软雅黑" panose="020B0503020204020204" pitchFamily="34" charset="-122"/>
                      </a:rPr>
                      <m:t>𝒇𝒍𝒚</m:t>
                    </m:r>
                    <m:r>
                      <a:rPr lang="en-US" altLang="zh-CN" sz="2400" b="1" i="1" dirty="0">
                        <a:latin typeface="Cambria Math" panose="02040503050406030204" pitchFamily="18" charset="0"/>
                        <a:ea typeface="微软雅黑" panose="020B0503020204020204" pitchFamily="34" charset="-122"/>
                      </a:rPr>
                      <m:t> </m:t>
                    </m:r>
                    <m:r>
                      <a:rPr lang="en-US" altLang="zh-CN" sz="2400" b="1" i="1" dirty="0">
                        <a:latin typeface="Cambria Math" panose="02040503050406030204" pitchFamily="18" charset="0"/>
                        <a:ea typeface="微软雅黑" panose="020B0503020204020204" pitchFamily="34" charset="-122"/>
                      </a:rPr>
                      <m:t>𝒄𝒂𝒄𝒉𝒊𝒏𝒈</m:t>
                    </m:r>
                  </m:oMath>
                </a14:m>
                <a:r>
                  <a:rPr lang="zh-CN" altLang="en-US" sz="2400" b="1" dirty="0" smtClean="0">
                    <a:latin typeface="Calibri" panose="020F0502020204030204" pitchFamily="34" charset="0"/>
                    <a:ea typeface="微软雅黑" panose="020B0503020204020204" pitchFamily="34" charset="-122"/>
                  </a:rPr>
                  <a:t> 优化效果</a:t>
                </a:r>
                <a:endParaRPr lang="en-US" altLang="zh-CN" sz="2400" b="1" dirty="0">
                  <a:latin typeface="Calibri" panose="020F0502020204030204" pitchFamily="34" charset="0"/>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98C60BA5-23AF-43F1-BBED-3B18E6023CF9}"/>
                  </a:ext>
                </a:extLst>
              </p:cNvPr>
              <p:cNvSpPr txBox="1">
                <a:spLocks noRot="1" noChangeAspect="1" noMove="1" noResize="1" noEditPoints="1" noAdjustHandles="1" noChangeArrowheads="1" noChangeShapeType="1" noTextEdit="1"/>
              </p:cNvSpPr>
              <p:nvPr/>
            </p:nvSpPr>
            <p:spPr>
              <a:xfrm>
                <a:off x="317234" y="801252"/>
                <a:ext cx="8654492" cy="461665"/>
              </a:xfrm>
              <a:prstGeom prst="rect">
                <a:avLst/>
              </a:prstGeom>
              <a:blipFill>
                <a:blip r:embed="rId3"/>
                <a:stretch>
                  <a:fillRect l="-141" t="-11842" b="-27632"/>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smtClean="0">
                <a:solidFill>
                  <a:schemeClr val="bg1"/>
                </a:solidFill>
                <a:latin typeface="Calibri" panose="020F0502020204030204" pitchFamily="34" charset="0"/>
                <a:ea typeface="微软雅黑" panose="020B0503020204020204" pitchFamily="34" charset="-122"/>
              </a:rPr>
              <a:t>实验分析</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p:cNvSpPr txBox="1"/>
              <p:nvPr/>
            </p:nvSpPr>
            <p:spPr>
              <a:xfrm>
                <a:off x="1681214" y="3751908"/>
                <a:ext cx="5945653" cy="1477328"/>
              </a:xfrm>
              <a:prstGeom prst="rect">
                <a:avLst/>
              </a:prstGeom>
              <a:noFill/>
            </p:spPr>
            <p:txBody>
              <a:bodyPr wrap="square" rtlCol="0">
                <a:spAutoFit/>
              </a:bodyPr>
              <a:lstStyle/>
              <a:p>
                <a:pPr marL="342900" indent="-342900">
                  <a:buFont typeface="+mj-lt"/>
                  <a:buAutoNum type="arabicPeriod"/>
                </a:pPr>
                <a:r>
                  <a:rPr lang="zh-CN" altLang="en-US" b="1" dirty="0" smtClean="0"/>
                  <a:t>优化措施</a:t>
                </a:r>
                <a:r>
                  <a:rPr lang="zh-CN" altLang="en-US" dirty="0" smtClean="0"/>
                  <a:t>：重用同一节点出发的</a:t>
                </a:r>
                <a14:m>
                  <m:oMath xmlns:m="http://schemas.openxmlformats.org/officeDocument/2006/math">
                    <m:r>
                      <a:rPr lang="en-US" altLang="zh-CN" b="1" i="1" dirty="0" smtClean="0">
                        <a:solidFill>
                          <a:schemeClr val="accent1"/>
                        </a:solidFill>
                        <a:latin typeface="Cambria Math" panose="02040503050406030204" pitchFamily="18" charset="0"/>
                      </a:rPr>
                      <m:t>𝑫𝒊𝒋𝒌𝒔𝒕𝒓𝒂</m:t>
                    </m:r>
                  </m:oMath>
                </a14:m>
                <a:r>
                  <a:rPr lang="zh-CN" altLang="en-US" dirty="0" smtClean="0"/>
                  <a:t>搜索结果</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en-US" b="1" dirty="0" smtClean="0"/>
                  <a:t>衡量指标</a:t>
                </a:r>
                <a:r>
                  <a:rPr lang="zh-CN" altLang="en-US" dirty="0" smtClean="0"/>
                  <a:t>：</a:t>
                </a:r>
                <a14:m>
                  <m:oMath xmlns:m="http://schemas.openxmlformats.org/officeDocument/2006/math">
                    <m:r>
                      <a:rPr lang="en-US" altLang="zh-CN" b="1" i="1" dirty="0" smtClean="0">
                        <a:solidFill>
                          <a:schemeClr val="accent1"/>
                        </a:solidFill>
                        <a:latin typeface="Cambria Math" panose="02040503050406030204" pitchFamily="18" charset="0"/>
                      </a:rPr>
                      <m:t>𝑫𝒊𝒋𝒌𝒔𝒕𝒓𝒂</m:t>
                    </m:r>
                  </m:oMath>
                </a14:m>
                <a:r>
                  <a:rPr lang="zh-CN" altLang="en-US" dirty="0" smtClean="0"/>
                  <a:t>算法的执行次数</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b="1" dirty="0"/>
                  <a:t>分</a:t>
                </a:r>
                <a:r>
                  <a:rPr lang="zh-CN" altLang="en-US" b="1" dirty="0" smtClean="0"/>
                  <a:t>析</a:t>
                </a:r>
                <a:r>
                  <a:rPr lang="zh-CN" altLang="en-US" dirty="0" smtClean="0"/>
                  <a:t>：随着类型序列数量的增多，优化效果愈发显著</a:t>
                </a:r>
                <a:endParaRPr lang="en-US" altLang="zh-CN" dirty="0"/>
              </a:p>
            </p:txBody>
          </p:sp>
        </mc:Choice>
        <mc:Fallback xmlns="">
          <p:sp>
            <p:nvSpPr>
              <p:cNvPr id="10" name="文本框 9"/>
              <p:cNvSpPr txBox="1">
                <a:spLocks noRot="1" noChangeAspect="1" noMove="1" noResize="1" noEditPoints="1" noAdjustHandles="1" noChangeArrowheads="1" noChangeShapeType="1" noTextEdit="1"/>
              </p:cNvSpPr>
              <p:nvPr/>
            </p:nvSpPr>
            <p:spPr>
              <a:xfrm>
                <a:off x="1681214" y="3751908"/>
                <a:ext cx="5945653" cy="1477328"/>
              </a:xfrm>
              <a:prstGeom prst="rect">
                <a:avLst/>
              </a:prstGeom>
              <a:blipFill>
                <a:blip r:embed="rId4"/>
                <a:stretch>
                  <a:fillRect l="-718" t="-2058" b="-5350"/>
                </a:stretch>
              </a:blipFill>
            </p:spPr>
            <p:txBody>
              <a:bodyPr/>
              <a:lstStyle/>
              <a:p>
                <a:r>
                  <a:rPr lang="zh-CN" altLang="en-US">
                    <a:noFill/>
                  </a:rPr>
                  <a:t> </a:t>
                </a:r>
              </a:p>
            </p:txBody>
          </p:sp>
        </mc:Fallback>
      </mc:AlternateContent>
      <p:pic>
        <p:nvPicPr>
          <p:cNvPr id="3" name="图片 2"/>
          <p:cNvPicPr>
            <a:picLocks noChangeAspect="1"/>
          </p:cNvPicPr>
          <p:nvPr/>
        </p:nvPicPr>
        <p:blipFill>
          <a:blip r:embed="rId5"/>
          <a:stretch>
            <a:fillRect/>
          </a:stretch>
        </p:blipFill>
        <p:spPr>
          <a:xfrm>
            <a:off x="680925" y="1431827"/>
            <a:ext cx="7946233" cy="1990741"/>
          </a:xfrm>
          <a:prstGeom prst="rect">
            <a:avLst/>
          </a:prstGeom>
        </p:spPr>
      </p:pic>
    </p:spTree>
    <p:extLst>
      <p:ext uri="{BB962C8B-B14F-4D97-AF65-F5344CB8AC3E}">
        <p14:creationId xmlns:p14="http://schemas.microsoft.com/office/powerpoint/2010/main" val="2689707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0390A8-A470-4C3C-81BD-F9C2724E6670}"/>
              </a:ext>
            </a:extLst>
          </p:cNvPr>
          <p:cNvSpPr>
            <a:spLocks noGrp="1"/>
          </p:cNvSpPr>
          <p:nvPr>
            <p:ph type="sldNum" sz="quarter" idx="12"/>
          </p:nvPr>
        </p:nvSpPr>
        <p:spPr/>
        <p:txBody>
          <a:bodyPr/>
          <a:lstStyle/>
          <a:p>
            <a:fld id="{72A5E12F-523A-4D75-95A2-779F57F5D9E2}" type="slidenum">
              <a:rPr lang="zh-CN" altLang="en-US" smtClean="0"/>
              <a:t>27</a:t>
            </a:fld>
            <a:endParaRPr lang="zh-CN" altLang="en-US"/>
          </a:p>
        </p:txBody>
      </p:sp>
    </p:spTree>
    <p:extLst>
      <p:ext uri="{BB962C8B-B14F-4D97-AF65-F5344CB8AC3E}">
        <p14:creationId xmlns:p14="http://schemas.microsoft.com/office/powerpoint/2010/main" val="975495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12043"/>
            <a:ext cx="4110472" cy="2233913"/>
            <a:chOff x="1549246" y="2295061"/>
            <a:chExt cx="4110472"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323652" cy="523220"/>
              <a:chOff x="1104898" y="1549242"/>
              <a:chExt cx="2323652"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问题背景</a:t>
                </a: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E02492D-66B2-4D59-9B1D-A1740FF47339}"/>
                    </a:ext>
                  </a:extLst>
                </p:cNvPr>
                <p:cNvSpPr txBox="1"/>
                <p:nvPr/>
              </p:nvSpPr>
              <p:spPr>
                <a:xfrm>
                  <a:off x="4456276" y="3181184"/>
                  <a:ext cx="120344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pc="200" dirty="0" smtClean="0">
                            <a:latin typeface="Cambria Math" panose="02040503050406030204" pitchFamily="18" charset="0"/>
                            <a:ea typeface="+mj-ea"/>
                            <a:cs typeface="Times New Roman" panose="02020603050405020304" pitchFamily="18" charset="0"/>
                          </a:rPr>
                          <m:t>𝑺𝒌𝒚𝑺𝑹</m:t>
                        </m:r>
                      </m:oMath>
                    </m:oMathPara>
                  </a14:m>
                  <a:endParaRPr lang="zh-CN" altLang="en-US" sz="2400" b="1" spc="200" dirty="0">
                    <a:latin typeface="+mj-ea"/>
                    <a:ea typeface="+mj-ea"/>
                    <a:cs typeface="Times New Roman" panose="02020603050405020304" pitchFamily="18" charset="0"/>
                  </a:endParaRPr>
                </a:p>
              </p:txBody>
            </p:sp>
          </mc:Choice>
          <mc:Fallback xmlns="">
            <p:sp>
              <p:nvSpPr>
                <p:cNvPr id="32" name="文本框 31">
                  <a:extLst>
                    <a:ext uri="{FF2B5EF4-FFF2-40B4-BE49-F238E27FC236}">
                      <a16:creationId xmlns:a16="http://schemas.microsoft.com/office/drawing/2014/main" id="{5E02492D-66B2-4D59-9B1D-A1740FF47339}"/>
                    </a:ext>
                  </a:extLst>
                </p:cNvPr>
                <p:cNvSpPr txBox="1">
                  <a:spLocks noRot="1" noChangeAspect="1" noMove="1" noResize="1" noEditPoints="1" noAdjustHandles="1" noChangeArrowheads="1" noChangeShapeType="1" noTextEdit="1"/>
                </p:cNvSpPr>
                <p:nvPr/>
              </p:nvSpPr>
              <p:spPr>
                <a:xfrm>
                  <a:off x="4456276" y="3181184"/>
                  <a:ext cx="1203442" cy="461665"/>
                </a:xfrm>
                <a:prstGeom prst="rect">
                  <a:avLst/>
                </a:prstGeom>
                <a:blipFill>
                  <a:blip r:embed="rId3"/>
                  <a:stretch>
                    <a:fillRect l="-4569" r="-7107" b="-20000"/>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508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p:cNvPicPr>
            <a:picLocks noChangeAspect="1"/>
          </p:cNvPicPr>
          <p:nvPr/>
        </p:nvPicPr>
        <p:blipFill rotWithShape="1">
          <a:blip r:embed="rId3"/>
          <a:srcRect t="3560" r="1455" b="3283"/>
          <a:stretch/>
        </p:blipFill>
        <p:spPr>
          <a:xfrm>
            <a:off x="447785" y="2619874"/>
            <a:ext cx="8052477" cy="3007605"/>
          </a:xfrm>
          <a:prstGeom prst="rect">
            <a:avLst/>
          </a:prstGeom>
        </p:spPr>
      </p:pic>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4</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719A945-5DA8-4842-824C-43EDA64AA903}"/>
                  </a:ext>
                </a:extLst>
              </p:cNvPr>
              <p:cNvSpPr txBox="1"/>
              <p:nvPr/>
            </p:nvSpPr>
            <p:spPr>
              <a:xfrm>
                <a:off x="428282" y="853491"/>
                <a:ext cx="46482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mj-ea"/>
                          <a:cs typeface="Times New Roman" panose="02020603050405020304" pitchFamily="18" charset="0"/>
                        </a:rPr>
                        <m:t>𝑶𝒑𝒕𝒊𝒎𝒂𝒍</m:t>
                      </m:r>
                      <m:r>
                        <a:rPr lang="en-US" altLang="zh-CN" sz="2400" b="1" i="1" dirty="0" smtClean="0">
                          <a:latin typeface="Cambria Math" panose="02040503050406030204" pitchFamily="18" charset="0"/>
                          <a:ea typeface="+mj-ea"/>
                          <a:cs typeface="Times New Roman" panose="02020603050405020304" pitchFamily="18" charset="0"/>
                        </a:rPr>
                        <m:t> </m:t>
                      </m:r>
                      <m:r>
                        <a:rPr lang="en-US" altLang="zh-CN" sz="2400" b="1" i="1" dirty="0">
                          <a:latin typeface="Cambria Math" panose="02040503050406030204" pitchFamily="18" charset="0"/>
                          <a:ea typeface="+mj-ea"/>
                          <a:cs typeface="Times New Roman" panose="02020603050405020304" pitchFamily="18" charset="0"/>
                        </a:rPr>
                        <m:t>𝑺𝒆𝒒𝒖𝒆𝒏𝒄𝒆</m:t>
                      </m:r>
                      <m:r>
                        <a:rPr lang="en-US" altLang="zh-CN" sz="2400" b="1" i="1" dirty="0">
                          <a:latin typeface="Cambria Math" panose="02040503050406030204" pitchFamily="18" charset="0"/>
                          <a:ea typeface="+mj-ea"/>
                          <a:cs typeface="Times New Roman" panose="02020603050405020304" pitchFamily="18" charset="0"/>
                        </a:rPr>
                        <m:t> </m:t>
                      </m:r>
                      <m:r>
                        <a:rPr lang="en-US" altLang="zh-CN" sz="2400" b="1" i="1" dirty="0" smtClean="0">
                          <a:latin typeface="Cambria Math" panose="02040503050406030204" pitchFamily="18" charset="0"/>
                          <a:ea typeface="+mj-ea"/>
                          <a:cs typeface="Times New Roman" panose="02020603050405020304" pitchFamily="18" charset="0"/>
                        </a:rPr>
                        <m:t>𝑹𝒐𝒖𝒕𝒆</m:t>
                      </m:r>
                      <m:r>
                        <a:rPr lang="en-US" altLang="zh-CN" sz="2400" b="1" i="1" dirty="0" smtClean="0">
                          <a:latin typeface="Cambria Math" panose="02040503050406030204" pitchFamily="18" charset="0"/>
                          <a:ea typeface="+mj-ea"/>
                          <a:cs typeface="Times New Roman" panose="02020603050405020304" pitchFamily="18" charset="0"/>
                        </a:rPr>
                        <m:t>(</m:t>
                      </m:r>
                      <m:r>
                        <a:rPr lang="en-US" altLang="zh-CN" sz="2400" b="1" i="1" dirty="0" smtClean="0">
                          <a:latin typeface="Cambria Math" panose="02040503050406030204" pitchFamily="18" charset="0"/>
                          <a:ea typeface="+mj-ea"/>
                          <a:cs typeface="Times New Roman" panose="02020603050405020304" pitchFamily="18" charset="0"/>
                        </a:rPr>
                        <m:t>𝑶𝑺𝑹</m:t>
                      </m:r>
                      <m:r>
                        <a:rPr lang="en-US" altLang="zh-CN" sz="2400" b="1" i="1" dirty="0">
                          <a:latin typeface="Cambria Math" panose="02040503050406030204" pitchFamily="18" charset="0"/>
                          <a:ea typeface="+mj-ea"/>
                        </a:rPr>
                        <m:t>)</m:t>
                      </m:r>
                    </m:oMath>
                  </m:oMathPara>
                </a14:m>
                <a:endParaRPr lang="en-US" altLang="zh-CN" sz="2000" b="1" dirty="0">
                  <a:latin typeface="+mj-ea"/>
                  <a:ea typeface="+mj-ea"/>
                </a:endParaRPr>
              </a:p>
            </p:txBody>
          </p:sp>
        </mc:Choice>
        <mc:Fallback xmlns="">
          <p:sp>
            <p:nvSpPr>
              <p:cNvPr id="8" name="文本框 7">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2" y="853491"/>
                <a:ext cx="4648216" cy="461665"/>
              </a:xfrm>
              <a:prstGeom prst="rect">
                <a:avLst/>
              </a:prstGeom>
              <a:blipFill>
                <a:blip r:embed="rId4"/>
                <a:stretch>
                  <a:fillRect l="-1180" r="-2359" b="-19737"/>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p:sp>
        <p:nvSpPr>
          <p:cNvPr id="15" name="矩形 14">
            <a:extLst>
              <a:ext uri="{FF2B5EF4-FFF2-40B4-BE49-F238E27FC236}">
                <a16:creationId xmlns:a16="http://schemas.microsoft.com/office/drawing/2014/main" id="{88EB8AC3-F3C1-413B-933C-49EAC624207E}"/>
              </a:ext>
            </a:extLst>
          </p:cNvPr>
          <p:cNvSpPr/>
          <p:nvPr/>
        </p:nvSpPr>
        <p:spPr>
          <a:xfrm>
            <a:off x="428281" y="1444295"/>
            <a:ext cx="8071981" cy="861774"/>
          </a:xfrm>
          <a:prstGeom prst="rect">
            <a:avLst/>
          </a:prstGeom>
        </p:spPr>
        <p:txBody>
          <a:bodyPr wrap="square">
            <a:spAutoFit/>
          </a:bodyPr>
          <a:lstStyle/>
          <a:p>
            <a:pPr>
              <a:lnSpc>
                <a:spcPct val="125000"/>
              </a:lnSpc>
            </a:pPr>
            <a:r>
              <a:rPr lang="en-US" altLang="zh-CN" sz="2000" b="1" dirty="0"/>
              <a:t>	</a:t>
            </a:r>
            <a:r>
              <a:rPr lang="zh-CN" altLang="en-US" sz="2000" dirty="0" smtClean="0">
                <a:latin typeface="+mn-ea"/>
              </a:rPr>
              <a:t>规</a:t>
            </a:r>
            <a:r>
              <a:rPr lang="zh-CN" altLang="en-US" sz="2000" dirty="0">
                <a:latin typeface="+mn-ea"/>
              </a:rPr>
              <a:t>划</a:t>
            </a:r>
            <a:r>
              <a:rPr lang="zh-CN" altLang="en-US" sz="2000" dirty="0" smtClean="0">
                <a:latin typeface="+mn-ea"/>
              </a:rPr>
              <a:t>一</a:t>
            </a:r>
            <a:r>
              <a:rPr lang="zh-CN" altLang="en-US" sz="2000" dirty="0">
                <a:latin typeface="+mn-ea"/>
              </a:rPr>
              <a:t>条</a:t>
            </a:r>
            <a:r>
              <a:rPr lang="zh-CN" altLang="en-US" sz="2000" dirty="0" smtClean="0">
                <a:latin typeface="+mn-ea"/>
              </a:rPr>
              <a:t>从</a:t>
            </a:r>
            <a:r>
              <a:rPr lang="zh-CN" altLang="en-US" sz="2000" b="1" dirty="0">
                <a:latin typeface="+mn-ea"/>
              </a:rPr>
              <a:t>起点</a:t>
            </a:r>
            <a:r>
              <a:rPr lang="zh-CN" altLang="en-US" sz="2000" dirty="0" smtClean="0">
                <a:latin typeface="+mn-ea"/>
              </a:rPr>
              <a:t>出发，以</a:t>
            </a:r>
            <a:r>
              <a:rPr lang="zh-CN" altLang="en-US" sz="2000" b="1" dirty="0">
                <a:latin typeface="+mn-ea"/>
              </a:rPr>
              <a:t>特定的顺序</a:t>
            </a:r>
            <a:r>
              <a:rPr lang="zh-CN" altLang="en-US" sz="2000" dirty="0">
                <a:latin typeface="+mn-ea"/>
              </a:rPr>
              <a:t>访</a:t>
            </a:r>
            <a:r>
              <a:rPr lang="zh-CN" altLang="en-US" sz="2000" dirty="0" smtClean="0">
                <a:latin typeface="+mn-ea"/>
              </a:rPr>
              <a:t>问若干个</a:t>
            </a:r>
            <a:r>
              <a:rPr lang="zh-CN" altLang="en-US" sz="2000" b="1" dirty="0" smtClean="0">
                <a:latin typeface="+mn-ea"/>
              </a:rPr>
              <a:t>给</a:t>
            </a:r>
            <a:r>
              <a:rPr lang="zh-CN" altLang="en-US" sz="2000" b="1" dirty="0">
                <a:latin typeface="+mn-ea"/>
              </a:rPr>
              <a:t>定</a:t>
            </a:r>
            <a:r>
              <a:rPr lang="zh-CN" altLang="en-US" sz="2000" b="1" dirty="0" smtClean="0">
                <a:latin typeface="+mn-ea"/>
              </a:rPr>
              <a:t>类型</a:t>
            </a:r>
            <a:r>
              <a:rPr lang="zh-CN" altLang="en-US" sz="2000" dirty="0" smtClean="0">
                <a:latin typeface="+mn-ea"/>
              </a:rPr>
              <a:t>的</a:t>
            </a:r>
            <a:r>
              <a:rPr lang="en-US" altLang="zh-CN" sz="2000" dirty="0" smtClean="0">
                <a:latin typeface="Times New Roman" panose="02020603050405020304" pitchFamily="18" charset="0"/>
                <a:cs typeface="Times New Roman" panose="02020603050405020304" pitchFamily="18" charset="0"/>
              </a:rPr>
              <a:t>POI</a:t>
            </a:r>
            <a:r>
              <a:rPr lang="zh-CN" altLang="en-US" sz="2000" dirty="0" smtClean="0">
                <a:latin typeface="+mn-ea"/>
              </a:rPr>
              <a:t>的</a:t>
            </a:r>
            <a:r>
              <a:rPr lang="zh-CN" altLang="en-US" sz="2000" b="1" dirty="0" smtClean="0">
                <a:latin typeface="+mn-ea"/>
              </a:rPr>
              <a:t>最短路径。</a:t>
            </a:r>
            <a:endParaRPr lang="en-US" altLang="zh-CN" sz="2000" dirty="0">
              <a:latin typeface="+mn-ea"/>
            </a:endParaRPr>
          </a:p>
        </p:txBody>
      </p:sp>
      <p:sp>
        <p:nvSpPr>
          <p:cNvPr id="150" name="文本框 149"/>
          <p:cNvSpPr txBox="1"/>
          <p:nvPr/>
        </p:nvSpPr>
        <p:spPr>
          <a:xfrm>
            <a:off x="1364549" y="2250542"/>
            <a:ext cx="6218947" cy="369332"/>
          </a:xfrm>
          <a:prstGeom prst="rect">
            <a:avLst/>
          </a:prstGeom>
          <a:noFill/>
        </p:spPr>
        <p:txBody>
          <a:bodyPr wrap="none" rtlCol="0">
            <a:spAutoFit/>
          </a:bodyPr>
          <a:lstStyle/>
          <a:p>
            <a:r>
              <a:rPr lang="en-US" altLang="zh-CN" b="1" dirty="0" smtClean="0">
                <a:latin typeface="+mj-ea"/>
                <a:ea typeface="+mj-ea"/>
              </a:rPr>
              <a:t>Asian Restaurant</a:t>
            </a:r>
            <a:r>
              <a:rPr lang="zh-CN" altLang="en-US" b="1" dirty="0" smtClean="0">
                <a:latin typeface="+mj-ea"/>
                <a:ea typeface="+mj-ea"/>
              </a:rPr>
              <a:t>→</a:t>
            </a:r>
            <a:r>
              <a:rPr lang="en-US" altLang="zh-CN" b="1" dirty="0" smtClean="0">
                <a:latin typeface="+mj-ea"/>
                <a:ea typeface="+mj-ea"/>
              </a:rPr>
              <a:t>Arts &amp; Entertainment</a:t>
            </a:r>
            <a:r>
              <a:rPr lang="zh-CN" altLang="en-US" b="1" dirty="0" smtClean="0">
                <a:latin typeface="+mj-ea"/>
                <a:ea typeface="+mj-ea"/>
              </a:rPr>
              <a:t>→</a:t>
            </a:r>
            <a:r>
              <a:rPr lang="en-US" altLang="zh-CN" b="1" dirty="0" smtClean="0">
                <a:latin typeface="+mj-ea"/>
                <a:ea typeface="+mj-ea"/>
              </a:rPr>
              <a:t>Gift Shop</a:t>
            </a:r>
            <a:endParaRPr lang="zh-CN" altLang="en-US" b="1" dirty="0">
              <a:latin typeface="+mj-ea"/>
              <a:ea typeface="+mj-ea"/>
            </a:endParaRPr>
          </a:p>
        </p:txBody>
      </p:sp>
      <p:sp>
        <p:nvSpPr>
          <p:cNvPr id="151" name="矩形 150">
            <a:extLst>
              <a:ext uri="{FF2B5EF4-FFF2-40B4-BE49-F238E27FC236}">
                <a16:creationId xmlns:a16="http://schemas.microsoft.com/office/drawing/2014/main" id="{88EB8AC3-F3C1-413B-933C-49EAC624207E}"/>
              </a:ext>
            </a:extLst>
          </p:cNvPr>
          <p:cNvSpPr/>
          <p:nvPr/>
        </p:nvSpPr>
        <p:spPr>
          <a:xfrm>
            <a:off x="428281" y="5702757"/>
            <a:ext cx="6380096" cy="477054"/>
          </a:xfrm>
          <a:prstGeom prst="rect">
            <a:avLst/>
          </a:prstGeom>
        </p:spPr>
        <p:txBody>
          <a:bodyPr wrap="square">
            <a:spAutoFit/>
          </a:bodyPr>
          <a:lstStyle/>
          <a:p>
            <a:pPr>
              <a:lnSpc>
                <a:spcPct val="125000"/>
              </a:lnSpc>
            </a:pPr>
            <a:r>
              <a:rPr lang="en-US" altLang="zh-CN" sz="2000" b="1" dirty="0"/>
              <a:t>	</a:t>
            </a:r>
            <a:r>
              <a:rPr lang="zh-CN" altLang="en-US" sz="2000" b="1" dirty="0" smtClean="0">
                <a:solidFill>
                  <a:srgbClr val="FF0000"/>
                </a:solidFill>
                <a:latin typeface="+mn-ea"/>
              </a:rPr>
              <a:t>局</a:t>
            </a:r>
            <a:r>
              <a:rPr lang="zh-CN" altLang="en-US" sz="2000" b="1" dirty="0">
                <a:solidFill>
                  <a:srgbClr val="FF0000"/>
                </a:solidFill>
                <a:latin typeface="+mn-ea"/>
              </a:rPr>
              <a:t>限</a:t>
            </a:r>
            <a:r>
              <a:rPr lang="zh-CN" altLang="en-US" sz="2000" b="1" dirty="0" smtClean="0">
                <a:solidFill>
                  <a:srgbClr val="FF0000"/>
                </a:solidFill>
                <a:latin typeface="+mn-ea"/>
              </a:rPr>
              <a:t>性：</a:t>
            </a:r>
            <a:r>
              <a:rPr lang="zh-CN" altLang="en-US" sz="2000" dirty="0" smtClean="0">
                <a:latin typeface="+mn-ea"/>
              </a:rPr>
              <a:t>严格匹配用户需求</a:t>
            </a:r>
            <a:endParaRPr lang="en-US" altLang="zh-CN" sz="2000" b="1" dirty="0">
              <a:latin typeface="+mn-ea"/>
            </a:endParaRPr>
          </a:p>
        </p:txBody>
      </p:sp>
      <p:sp>
        <p:nvSpPr>
          <p:cNvPr id="10" name="椭圆 9"/>
          <p:cNvSpPr/>
          <p:nvPr/>
        </p:nvSpPr>
        <p:spPr>
          <a:xfrm>
            <a:off x="4385547" y="3250510"/>
            <a:ext cx="448113" cy="329450"/>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865881" y="3438849"/>
            <a:ext cx="1597108" cy="304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15924" y="5273296"/>
            <a:ext cx="1913198" cy="304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854592" y="4483071"/>
            <a:ext cx="878297" cy="3048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367790" y="3199444"/>
            <a:ext cx="448113" cy="329450"/>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362145" y="3690512"/>
            <a:ext cx="448113" cy="329450"/>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4634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p:sp>
        <p:nvSpPr>
          <p:cNvPr id="11" name="矩形 10">
            <a:extLst>
              <a:ext uri="{FF2B5EF4-FFF2-40B4-BE49-F238E27FC236}">
                <a16:creationId xmlns:a16="http://schemas.microsoft.com/office/drawing/2014/main" id="{88EB8AC3-F3C1-413B-933C-49EAC624207E}"/>
              </a:ext>
            </a:extLst>
          </p:cNvPr>
          <p:cNvSpPr/>
          <p:nvPr/>
        </p:nvSpPr>
        <p:spPr>
          <a:xfrm>
            <a:off x="163922" y="1443600"/>
            <a:ext cx="8071981" cy="861774"/>
          </a:xfrm>
          <a:prstGeom prst="rect">
            <a:avLst/>
          </a:prstGeom>
        </p:spPr>
        <p:txBody>
          <a:bodyPr wrap="square">
            <a:spAutoFit/>
          </a:bodyPr>
          <a:lstStyle/>
          <a:p>
            <a:pPr>
              <a:lnSpc>
                <a:spcPct val="125000"/>
              </a:lnSpc>
            </a:pPr>
            <a:r>
              <a:rPr lang="en-US" altLang="zh-CN" sz="2000" b="1" dirty="0"/>
              <a:t>	</a:t>
            </a:r>
            <a:r>
              <a:rPr lang="zh-CN" altLang="en-US" sz="2000" dirty="0"/>
              <a:t>搜</a:t>
            </a:r>
            <a:r>
              <a:rPr lang="zh-CN" altLang="en-US" sz="2000" dirty="0" smtClean="0"/>
              <a:t>索基于</a:t>
            </a:r>
            <a:r>
              <a:rPr lang="zh-CN" altLang="en-US" sz="2000" b="1" dirty="0" smtClean="0"/>
              <a:t>路径距离</a:t>
            </a:r>
            <a:r>
              <a:rPr lang="zh-CN" altLang="en-US" sz="2000" dirty="0" smtClean="0"/>
              <a:t>和</a:t>
            </a:r>
            <a:r>
              <a:rPr lang="zh-CN" altLang="en-US" sz="2000" b="1" dirty="0" smtClean="0"/>
              <a:t>语义相似度</a:t>
            </a:r>
            <a:r>
              <a:rPr lang="zh-CN" altLang="en-US" sz="2000" dirty="0" smtClean="0"/>
              <a:t>的</a:t>
            </a:r>
            <a:r>
              <a:rPr lang="zh-CN" altLang="en-US" sz="2000" b="1" dirty="0" smtClean="0"/>
              <a:t>天际线路径集合，</a:t>
            </a:r>
            <a:r>
              <a:rPr lang="zh-CN" altLang="en-US" sz="2000" dirty="0" smtClean="0"/>
              <a:t>集合内的任意路径不受其他路径</a:t>
            </a:r>
            <a:r>
              <a:rPr lang="zh-CN" altLang="en-US" sz="2000" b="1" dirty="0" smtClean="0"/>
              <a:t>支配</a:t>
            </a:r>
            <a:r>
              <a:rPr lang="zh-CN" altLang="en-US" sz="2000" dirty="0" smtClean="0"/>
              <a:t>。</a:t>
            </a:r>
            <a:endParaRPr lang="en-US" altLang="zh-CN" sz="2000" dirty="0">
              <a:latin typeface="+mn-ea"/>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719A945-5DA8-4842-824C-43EDA64AA903}"/>
                  </a:ext>
                </a:extLst>
              </p:cNvPr>
              <p:cNvSpPr txBox="1"/>
              <p:nvPr/>
            </p:nvSpPr>
            <p:spPr>
              <a:xfrm>
                <a:off x="428282" y="853491"/>
                <a:ext cx="508965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dirty="0" smtClean="0">
                          <a:latin typeface="Cambria Math" panose="02040503050406030204" pitchFamily="18" charset="0"/>
                          <a:ea typeface="+mj-ea"/>
                          <a:cs typeface="Times New Roman" panose="02020603050405020304" pitchFamily="18" charset="0"/>
                        </a:rPr>
                        <m:t>𝑺𝒌𝒚𝒍𝒊𝒏𝒆</m:t>
                      </m:r>
                      <m:r>
                        <a:rPr lang="en-US" altLang="zh-CN" sz="2400" b="1" i="1" dirty="0" smtClean="0">
                          <a:latin typeface="Cambria Math" panose="02040503050406030204" pitchFamily="18" charset="0"/>
                          <a:ea typeface="+mj-ea"/>
                          <a:cs typeface="Times New Roman" panose="02020603050405020304" pitchFamily="18" charset="0"/>
                        </a:rPr>
                        <m:t> </m:t>
                      </m:r>
                      <m:r>
                        <a:rPr lang="en-US" altLang="zh-CN" sz="2400" b="1" i="1" dirty="0" smtClean="0">
                          <a:latin typeface="Cambria Math" panose="02040503050406030204" pitchFamily="18" charset="0"/>
                          <a:ea typeface="+mj-ea"/>
                          <a:cs typeface="Times New Roman" panose="02020603050405020304" pitchFamily="18" charset="0"/>
                        </a:rPr>
                        <m:t>𝑺𝒆𝒒𝒖𝒆𝒏𝒄𝒆𝒅</m:t>
                      </m:r>
                      <m:r>
                        <a:rPr lang="en-US" altLang="zh-CN" sz="2400" b="1" i="1" dirty="0" smtClean="0">
                          <a:latin typeface="Cambria Math" panose="02040503050406030204" pitchFamily="18" charset="0"/>
                          <a:ea typeface="+mj-ea"/>
                          <a:cs typeface="Times New Roman" panose="02020603050405020304" pitchFamily="18" charset="0"/>
                        </a:rPr>
                        <m:t> </m:t>
                      </m:r>
                      <m:r>
                        <a:rPr lang="en-US" altLang="zh-CN" sz="2400" b="1" i="1" dirty="0" smtClean="0">
                          <a:latin typeface="Cambria Math" panose="02040503050406030204" pitchFamily="18" charset="0"/>
                          <a:ea typeface="+mj-ea"/>
                          <a:cs typeface="Times New Roman" panose="02020603050405020304" pitchFamily="18" charset="0"/>
                        </a:rPr>
                        <m:t>𝑹𝒐𝒖𝒕𝒆</m:t>
                      </m:r>
                      <m:r>
                        <a:rPr lang="en-US" altLang="zh-CN" sz="2400" b="1" i="1" dirty="0" smtClean="0">
                          <a:latin typeface="Cambria Math" panose="02040503050406030204" pitchFamily="18" charset="0"/>
                          <a:ea typeface="+mj-ea"/>
                          <a:cs typeface="Times New Roman" panose="02020603050405020304" pitchFamily="18" charset="0"/>
                        </a:rPr>
                        <m:t>(</m:t>
                      </m:r>
                      <m:r>
                        <a:rPr lang="en-US" altLang="zh-CN" sz="2400" b="1" i="1" dirty="0" err="1" smtClean="0">
                          <a:latin typeface="Cambria Math" panose="02040503050406030204" pitchFamily="18" charset="0"/>
                          <a:ea typeface="+mj-ea"/>
                          <a:cs typeface="Times New Roman" panose="02020603050405020304" pitchFamily="18" charset="0"/>
                        </a:rPr>
                        <m:t>𝑺𝒌𝒚𝑺𝑹</m:t>
                      </m:r>
                      <m:r>
                        <a:rPr lang="en-US" altLang="zh-CN" sz="2400" b="1" i="1" dirty="0" smtClean="0">
                          <a:latin typeface="Cambria Math" panose="02040503050406030204" pitchFamily="18" charset="0"/>
                          <a:ea typeface="+mj-ea"/>
                          <a:cs typeface="Times New Roman" panose="02020603050405020304" pitchFamily="18" charset="0"/>
                        </a:rPr>
                        <m:t>)</m:t>
                      </m:r>
                    </m:oMath>
                  </m:oMathPara>
                </a14:m>
                <a:endParaRPr lang="en-US" altLang="zh-CN" sz="2000" b="1" dirty="0">
                  <a:latin typeface="+mj-ea"/>
                  <a:ea typeface="+mj-ea"/>
                </a:endParaRPr>
              </a:p>
            </p:txBody>
          </p:sp>
        </mc:Choice>
        <mc:Fallback xmlns="">
          <p:sp>
            <p:nvSpPr>
              <p:cNvPr id="12" name="文本框 11">
                <a:extLst>
                  <a:ext uri="{FF2B5EF4-FFF2-40B4-BE49-F238E27FC236}">
                    <a16:creationId xmlns:a16="http://schemas.microsoft.com/office/drawing/2014/main" id="{4719A945-5DA8-4842-824C-43EDA64AA903}"/>
                  </a:ext>
                </a:extLst>
              </p:cNvPr>
              <p:cNvSpPr txBox="1">
                <a:spLocks noRot="1" noChangeAspect="1" noMove="1" noResize="1" noEditPoints="1" noAdjustHandles="1" noChangeArrowheads="1" noChangeShapeType="1" noTextEdit="1"/>
              </p:cNvSpPr>
              <p:nvPr/>
            </p:nvSpPr>
            <p:spPr>
              <a:xfrm>
                <a:off x="428282" y="853491"/>
                <a:ext cx="5089650" cy="461665"/>
              </a:xfrm>
              <a:prstGeom prst="rect">
                <a:avLst/>
              </a:prstGeom>
              <a:blipFill>
                <a:blip r:embed="rId3"/>
                <a:stretch>
                  <a:fillRect l="-240" r="-1557" b="-19737"/>
                </a:stretch>
              </a:blipFill>
            </p:spPr>
            <p:txBody>
              <a:bodyPr/>
              <a:lstStyle/>
              <a:p>
                <a:r>
                  <a:rPr lang="zh-CN" altLang="en-US">
                    <a:noFill/>
                  </a:rPr>
                  <a:t> </a:t>
                </a:r>
              </a:p>
            </p:txBody>
          </p:sp>
        </mc:Fallback>
      </mc:AlternateContent>
      <p:pic>
        <p:nvPicPr>
          <p:cNvPr id="20" name="图片 19"/>
          <p:cNvPicPr>
            <a:picLocks noChangeAspect="1"/>
          </p:cNvPicPr>
          <p:nvPr/>
        </p:nvPicPr>
        <p:blipFill rotWithShape="1">
          <a:blip r:embed="rId4"/>
          <a:srcRect t="3560" r="1455" b="3283"/>
          <a:stretch/>
        </p:blipFill>
        <p:spPr>
          <a:xfrm>
            <a:off x="402462" y="2884282"/>
            <a:ext cx="8052477" cy="3007605"/>
          </a:xfrm>
          <a:prstGeom prst="rect">
            <a:avLst/>
          </a:prstGeom>
        </p:spPr>
      </p:pic>
      <p:sp>
        <p:nvSpPr>
          <p:cNvPr id="23" name="文本框 22"/>
          <p:cNvSpPr txBox="1"/>
          <p:nvPr/>
        </p:nvSpPr>
        <p:spPr>
          <a:xfrm>
            <a:off x="1319226" y="2514950"/>
            <a:ext cx="6218947" cy="369332"/>
          </a:xfrm>
          <a:prstGeom prst="rect">
            <a:avLst/>
          </a:prstGeom>
          <a:noFill/>
        </p:spPr>
        <p:txBody>
          <a:bodyPr wrap="none" rtlCol="0">
            <a:spAutoFit/>
          </a:bodyPr>
          <a:lstStyle/>
          <a:p>
            <a:r>
              <a:rPr lang="en-US" altLang="zh-CN" b="1" dirty="0" smtClean="0">
                <a:latin typeface="+mn-ea"/>
              </a:rPr>
              <a:t>Asian Restaurant</a:t>
            </a:r>
            <a:r>
              <a:rPr lang="zh-CN" altLang="en-US" b="1" dirty="0" smtClean="0">
                <a:latin typeface="+mn-ea"/>
              </a:rPr>
              <a:t>→</a:t>
            </a:r>
            <a:r>
              <a:rPr lang="en-US" altLang="zh-CN" b="1" dirty="0" smtClean="0">
                <a:latin typeface="+mn-ea"/>
              </a:rPr>
              <a:t>Arts &amp; Entertainment</a:t>
            </a:r>
            <a:r>
              <a:rPr lang="zh-CN" altLang="en-US" b="1" dirty="0" smtClean="0">
                <a:latin typeface="+mn-ea"/>
              </a:rPr>
              <a:t>→</a:t>
            </a:r>
            <a:r>
              <a:rPr lang="en-US" altLang="zh-CN" b="1" dirty="0" smtClean="0">
                <a:latin typeface="+mn-ea"/>
              </a:rPr>
              <a:t>Gift Shop</a:t>
            </a:r>
            <a:endParaRPr lang="zh-CN" altLang="en-US" b="1" dirty="0">
              <a:latin typeface="+mn-ea"/>
            </a:endParaRPr>
          </a:p>
        </p:txBody>
      </p:sp>
      <p:sp>
        <p:nvSpPr>
          <p:cNvPr id="10" name="椭圆 9"/>
          <p:cNvSpPr/>
          <p:nvPr/>
        </p:nvSpPr>
        <p:spPr>
          <a:xfrm>
            <a:off x="2351130" y="5009958"/>
            <a:ext cx="448113" cy="329450"/>
          </a:xfrm>
          <a:prstGeom prst="ellipse">
            <a:avLst/>
          </a:prstGeom>
          <a:noFill/>
          <a:ln w="19050">
            <a:solidFill>
              <a:schemeClr val="accent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a:endCxn id="10" idx="7"/>
          </p:cNvCxnSpPr>
          <p:nvPr/>
        </p:nvCxnSpPr>
        <p:spPr>
          <a:xfrm flipH="1">
            <a:off x="2733618" y="3792972"/>
            <a:ext cx="1662721" cy="1265233"/>
          </a:xfrm>
          <a:prstGeom prst="straightConnector1">
            <a:avLst/>
          </a:prstGeom>
          <a:ln w="28575">
            <a:solidFill>
              <a:schemeClr val="accent4">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329102" y="3498868"/>
            <a:ext cx="448113" cy="329450"/>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11345" y="3447802"/>
            <a:ext cx="448113" cy="329450"/>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305700" y="3938870"/>
            <a:ext cx="448113" cy="329450"/>
          </a:xfrm>
          <a:prstGeom prst="ellipse">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6048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p:sp>
        <p:nvSpPr>
          <p:cNvPr id="18" name="文本框 17">
            <a:extLst>
              <a:ext uri="{FF2B5EF4-FFF2-40B4-BE49-F238E27FC236}">
                <a16:creationId xmlns:a16="http://schemas.microsoft.com/office/drawing/2014/main" id="{4719A945-5DA8-4842-824C-43EDA64AA903}"/>
              </a:ext>
            </a:extLst>
          </p:cNvPr>
          <p:cNvSpPr txBox="1"/>
          <p:nvPr/>
        </p:nvSpPr>
        <p:spPr>
          <a:xfrm>
            <a:off x="428281" y="845321"/>
            <a:ext cx="8000841" cy="461665"/>
          </a:xfrm>
          <a:prstGeom prst="rect">
            <a:avLst/>
          </a:prstGeom>
          <a:noFill/>
        </p:spPr>
        <p:txBody>
          <a:bodyPr wrap="square" rtlCol="0">
            <a:spAutoFit/>
          </a:bodyPr>
          <a:lstStyle/>
          <a:p>
            <a:r>
              <a:rPr lang="zh-CN" altLang="en-US" sz="2400" b="1" dirty="0" smtClean="0">
                <a:latin typeface="+mj-lt"/>
                <a:ea typeface="微软雅黑" panose="020B0503020204020204" pitchFamily="34" charset="-122"/>
                <a:cs typeface="Times New Roman" panose="02020603050405020304" pitchFamily="18" charset="0"/>
              </a:rPr>
              <a:t>支配</a:t>
            </a:r>
            <a:endParaRPr lang="en-US" altLang="zh-CN" sz="2000" b="1" dirty="0">
              <a:latin typeface="+mj-lt"/>
              <a:ea typeface="微软雅黑" panose="020B0503020204020204" pitchFamily="34" charset="-122"/>
            </a:endParaRP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8EB8AC3-F3C1-413B-933C-49EAC624207E}"/>
                  </a:ext>
                </a:extLst>
              </p:cNvPr>
              <p:cNvSpPr/>
              <p:nvPr/>
            </p:nvSpPr>
            <p:spPr>
              <a:xfrm>
                <a:off x="163922" y="1371986"/>
                <a:ext cx="8588953" cy="1631216"/>
              </a:xfrm>
              <a:prstGeom prst="rect">
                <a:avLst/>
              </a:prstGeom>
            </p:spPr>
            <p:txBody>
              <a:bodyPr wrap="square">
                <a:spAutoFit/>
              </a:bodyPr>
              <a:lstStyle/>
              <a:p>
                <a:pPr>
                  <a:lnSpc>
                    <a:spcPct val="125000"/>
                  </a:lnSpc>
                </a:pPr>
                <a:r>
                  <a:rPr lang="en-US" altLang="zh-CN" sz="2000" b="1" dirty="0" smtClean="0"/>
                  <a:t>	</a:t>
                </a:r>
                <a14:m>
                  <m:oMath xmlns:m="http://schemas.openxmlformats.org/officeDocument/2006/math">
                    <m:r>
                      <a:rPr lang="en-US" altLang="zh-CN" sz="2000" b="1" i="1" dirty="0" smtClean="0">
                        <a:solidFill>
                          <a:schemeClr val="accent1"/>
                        </a:solidFill>
                        <a:latin typeface="Cambria Math" panose="02040503050406030204" pitchFamily="18" charset="0"/>
                      </a:rPr>
                      <m:t>𝒅𝒊𝒔𝒕</m:t>
                    </m:r>
                    <m:r>
                      <a:rPr lang="en-US" altLang="zh-CN" sz="2000" b="1" i="0" dirty="0" smtClean="0">
                        <a:solidFill>
                          <a:schemeClr val="accent1"/>
                        </a:solidFill>
                        <a:latin typeface="Cambria Math" panose="02040503050406030204" pitchFamily="18" charset="0"/>
                      </a:rPr>
                      <m:t>(</m:t>
                    </m:r>
                    <m:sSub>
                      <m:sSubPr>
                        <m:ctrlPr>
                          <a:rPr lang="en-US" altLang="zh-CN" sz="2000" b="1" i="1" dirty="0" smtClean="0">
                            <a:solidFill>
                              <a:schemeClr val="accent1"/>
                            </a:solidFill>
                            <a:latin typeface="Cambria Math" panose="02040503050406030204" pitchFamily="18" charset="0"/>
                          </a:rPr>
                        </m:ctrlPr>
                      </m:sSubPr>
                      <m:e>
                        <m:r>
                          <a:rPr lang="en-US" altLang="zh-CN" sz="2000" b="1" i="1" dirty="0" smtClean="0">
                            <a:solidFill>
                              <a:schemeClr val="accent1"/>
                            </a:solidFill>
                            <a:latin typeface="Cambria Math" panose="02040503050406030204" pitchFamily="18" charset="0"/>
                          </a:rPr>
                          <m:t>𝑹</m:t>
                        </m:r>
                      </m:e>
                      <m:sub>
                        <m:r>
                          <a:rPr lang="en-US" altLang="zh-CN" sz="2000" b="1" i="1" dirty="0" smtClean="0">
                            <a:solidFill>
                              <a:schemeClr val="accent1"/>
                            </a:solidFill>
                            <a:latin typeface="Cambria Math" panose="02040503050406030204" pitchFamily="18" charset="0"/>
                          </a:rPr>
                          <m:t>𝟏</m:t>
                        </m:r>
                      </m:sub>
                    </m:sSub>
                    <m:r>
                      <a:rPr lang="en-US" altLang="zh-CN" sz="2000" b="1" i="1" dirty="0" smtClean="0">
                        <a:solidFill>
                          <a:schemeClr val="accent1"/>
                        </a:solidFill>
                        <a:latin typeface="Cambria Math" panose="02040503050406030204" pitchFamily="18" charset="0"/>
                      </a:rPr>
                      <m:t>)&lt;</m:t>
                    </m:r>
                    <m:sSub>
                      <m:sSubPr>
                        <m:ctrlPr>
                          <a:rPr lang="en-US" altLang="zh-CN" sz="2000" b="1" i="1" dirty="0" smtClean="0">
                            <a:solidFill>
                              <a:schemeClr val="accent1"/>
                            </a:solidFill>
                            <a:latin typeface="Cambria Math" panose="02040503050406030204" pitchFamily="18" charset="0"/>
                          </a:rPr>
                        </m:ctrlPr>
                      </m:sSubPr>
                      <m:e>
                        <m:r>
                          <a:rPr lang="en-US" altLang="zh-CN" sz="2000" b="1" i="1" dirty="0" smtClean="0">
                            <a:solidFill>
                              <a:schemeClr val="accent1"/>
                            </a:solidFill>
                            <a:latin typeface="Cambria Math" panose="02040503050406030204" pitchFamily="18" charset="0"/>
                          </a:rPr>
                          <m:t>𝒅𝒊𝒔𝒕</m:t>
                        </m:r>
                        <m:r>
                          <a:rPr lang="en-US" altLang="zh-CN" sz="2000" b="1" i="1" dirty="0" smtClean="0">
                            <a:solidFill>
                              <a:schemeClr val="accent1"/>
                            </a:solidFill>
                            <a:latin typeface="Cambria Math" panose="02040503050406030204" pitchFamily="18" charset="0"/>
                          </a:rPr>
                          <m:t>(</m:t>
                        </m:r>
                        <m:r>
                          <a:rPr lang="en-US" altLang="zh-CN" sz="2000" b="1" i="1" dirty="0" smtClean="0">
                            <a:solidFill>
                              <a:schemeClr val="accent1"/>
                            </a:solidFill>
                            <a:latin typeface="Cambria Math" panose="02040503050406030204" pitchFamily="18" charset="0"/>
                          </a:rPr>
                          <m:t>𝑹</m:t>
                        </m:r>
                      </m:e>
                      <m:sub>
                        <m:r>
                          <a:rPr lang="en-US" altLang="zh-CN" sz="2000" b="1" i="1" dirty="0" smtClean="0">
                            <a:solidFill>
                              <a:schemeClr val="accent1"/>
                            </a:solidFill>
                            <a:latin typeface="Cambria Math" panose="02040503050406030204" pitchFamily="18" charset="0"/>
                          </a:rPr>
                          <m:t>𝟐</m:t>
                        </m:r>
                      </m:sub>
                    </m:sSub>
                    <m:r>
                      <a:rPr lang="en-US" altLang="zh-CN" sz="2000" b="1" i="1" dirty="0" smtClean="0">
                        <a:solidFill>
                          <a:schemeClr val="accent1"/>
                        </a:solidFill>
                        <a:latin typeface="Cambria Math" panose="02040503050406030204" pitchFamily="18" charset="0"/>
                      </a:rPr>
                      <m:t>)</m:t>
                    </m:r>
                    <m:r>
                      <a:rPr lang="en-US" altLang="zh-CN" sz="2000" b="1" i="0" dirty="0" smtClean="0">
                        <a:solidFill>
                          <a:schemeClr val="accent1"/>
                        </a:solidFill>
                        <a:latin typeface="Cambria Math" panose="02040503050406030204" pitchFamily="18" charset="0"/>
                      </a:rPr>
                      <m:t> </m:t>
                    </m:r>
                    <m:r>
                      <a:rPr lang="en-US" altLang="zh-CN" sz="2000" b="1" i="1" dirty="0">
                        <a:solidFill>
                          <a:schemeClr val="accent1"/>
                        </a:solidFill>
                        <a:latin typeface="Cambria Math" panose="02040503050406030204" pitchFamily="18" charset="0"/>
                      </a:rPr>
                      <m:t>∧</m:t>
                    </m:r>
                    <m:r>
                      <a:rPr lang="en-US" altLang="zh-CN" sz="2000" b="1" i="0" dirty="0" smtClean="0">
                        <a:solidFill>
                          <a:schemeClr val="accent1"/>
                        </a:solidFill>
                        <a:latin typeface="Cambria Math" panose="02040503050406030204" pitchFamily="18" charset="0"/>
                      </a:rPr>
                      <m:t> </m:t>
                    </m:r>
                    <m:sSub>
                      <m:sSubPr>
                        <m:ctrlPr>
                          <a:rPr lang="en-US" altLang="zh-CN" sz="2000" b="1" i="1" dirty="0" smtClean="0">
                            <a:solidFill>
                              <a:schemeClr val="accent1"/>
                            </a:solidFill>
                            <a:latin typeface="Cambria Math" panose="02040503050406030204" pitchFamily="18" charset="0"/>
                          </a:rPr>
                        </m:ctrlPr>
                      </m:sSubPr>
                      <m:e>
                        <m:r>
                          <a:rPr lang="en-US" altLang="zh-CN" sz="2000" b="1" i="1" dirty="0" smtClean="0">
                            <a:solidFill>
                              <a:schemeClr val="accent1"/>
                            </a:solidFill>
                            <a:latin typeface="Cambria Math" panose="02040503050406030204" pitchFamily="18" charset="0"/>
                          </a:rPr>
                          <m:t>𝒔</m:t>
                        </m:r>
                        <m:r>
                          <a:rPr lang="en-US" altLang="zh-CN" sz="2000" b="1" i="1" dirty="0" smtClean="0">
                            <a:solidFill>
                              <a:schemeClr val="accent1"/>
                            </a:solidFill>
                            <a:latin typeface="Cambria Math" panose="02040503050406030204" pitchFamily="18" charset="0"/>
                          </a:rPr>
                          <m:t>(</m:t>
                        </m:r>
                        <m:r>
                          <a:rPr lang="en-US" altLang="zh-CN" sz="2000" b="1" i="1" dirty="0" smtClean="0">
                            <a:solidFill>
                              <a:schemeClr val="accent1"/>
                            </a:solidFill>
                            <a:latin typeface="Cambria Math" panose="02040503050406030204" pitchFamily="18" charset="0"/>
                          </a:rPr>
                          <m:t>𝑹</m:t>
                        </m:r>
                      </m:e>
                      <m:sub>
                        <m:r>
                          <a:rPr lang="en-US" altLang="zh-CN" sz="2000" b="1" i="1" dirty="0" smtClean="0">
                            <a:solidFill>
                              <a:schemeClr val="accent1"/>
                            </a:solidFill>
                            <a:latin typeface="Cambria Math" panose="02040503050406030204" pitchFamily="18" charset="0"/>
                          </a:rPr>
                          <m:t>𝟏</m:t>
                        </m:r>
                      </m:sub>
                    </m:sSub>
                    <m:r>
                      <a:rPr lang="en-US" altLang="zh-CN" sz="2000" b="1" i="1" dirty="0" smtClean="0">
                        <a:solidFill>
                          <a:schemeClr val="accent1"/>
                        </a:solidFill>
                        <a:latin typeface="Cambria Math" panose="02040503050406030204" pitchFamily="18" charset="0"/>
                      </a:rPr>
                      <m:t>)≤</m:t>
                    </m:r>
                    <m:r>
                      <a:rPr lang="en-US" altLang="zh-CN" sz="2000" b="1" i="1" dirty="0" smtClean="0">
                        <a:solidFill>
                          <a:schemeClr val="accent1"/>
                        </a:solidFill>
                        <a:latin typeface="Cambria Math" panose="02040503050406030204" pitchFamily="18" charset="0"/>
                      </a:rPr>
                      <m:t>𝒔</m:t>
                    </m:r>
                    <m:r>
                      <a:rPr lang="en-US" altLang="zh-CN" sz="2000" b="1" i="1" dirty="0" smtClean="0">
                        <a:solidFill>
                          <a:schemeClr val="accent1"/>
                        </a:solidFill>
                        <a:latin typeface="Cambria Math" panose="02040503050406030204" pitchFamily="18" charset="0"/>
                      </a:rPr>
                      <m:t>(</m:t>
                    </m:r>
                    <m:sSub>
                      <m:sSubPr>
                        <m:ctrlPr>
                          <a:rPr lang="en-US" altLang="zh-CN" sz="2000" b="1" i="1" dirty="0" smtClean="0">
                            <a:solidFill>
                              <a:schemeClr val="accent1"/>
                            </a:solidFill>
                            <a:latin typeface="Cambria Math" panose="02040503050406030204" pitchFamily="18" charset="0"/>
                          </a:rPr>
                        </m:ctrlPr>
                      </m:sSubPr>
                      <m:e>
                        <m:r>
                          <a:rPr lang="en-US" altLang="zh-CN" sz="2000" b="1" i="1" dirty="0" smtClean="0">
                            <a:solidFill>
                              <a:schemeClr val="accent1"/>
                            </a:solidFill>
                            <a:latin typeface="Cambria Math" panose="02040503050406030204" pitchFamily="18" charset="0"/>
                          </a:rPr>
                          <m:t>𝑹</m:t>
                        </m:r>
                      </m:e>
                      <m:sub>
                        <m:r>
                          <a:rPr lang="en-US" altLang="zh-CN" sz="2000" b="1" i="1" dirty="0" smtClean="0">
                            <a:solidFill>
                              <a:schemeClr val="accent1"/>
                            </a:solidFill>
                            <a:latin typeface="Cambria Math" panose="02040503050406030204" pitchFamily="18" charset="0"/>
                          </a:rPr>
                          <m:t>𝟐</m:t>
                        </m:r>
                      </m:sub>
                    </m:sSub>
                    <m:r>
                      <a:rPr lang="en-US" altLang="zh-CN" sz="2000" b="1" i="1" dirty="0" smtClean="0">
                        <a:solidFill>
                          <a:schemeClr val="accent1"/>
                        </a:solidFill>
                        <a:latin typeface="Cambria Math" panose="02040503050406030204" pitchFamily="18" charset="0"/>
                      </a:rPr>
                      <m:t>)</m:t>
                    </m:r>
                  </m:oMath>
                </a14:m>
                <a:r>
                  <a:rPr lang="en-US" altLang="zh-CN" sz="2000" b="1" dirty="0" smtClean="0">
                    <a:solidFill>
                      <a:schemeClr val="accent1"/>
                    </a:solidFill>
                  </a:rPr>
                  <a:t> 						</a:t>
                </a:r>
                <a:r>
                  <a:rPr lang="en-US" altLang="zh-CN" sz="2000" b="1" dirty="0">
                    <a:solidFill>
                      <a:schemeClr val="accent1"/>
                    </a:solidFill>
                  </a:rPr>
                  <a:t> </a:t>
                </a:r>
                <a:r>
                  <a:rPr lang="en-US" altLang="zh-CN" sz="2000" b="1" dirty="0" smtClean="0">
                    <a:solidFill>
                      <a:schemeClr val="accent1"/>
                    </a:solidFill>
                  </a:rPr>
                  <a:t>    </a:t>
                </a:r>
                <a:r>
                  <a:rPr lang="zh-CN" altLang="en-US" sz="2000" b="1" dirty="0" smtClean="0">
                    <a:solidFill>
                      <a:schemeClr val="accent1"/>
                    </a:solidFill>
                  </a:rPr>
                  <a:t>①</a:t>
                </a:r>
                <a:endParaRPr lang="en-US" altLang="zh-CN" sz="2000" b="1" dirty="0" smtClean="0">
                  <a:solidFill>
                    <a:schemeClr val="accent1"/>
                  </a:solidFill>
                </a:endParaRPr>
              </a:p>
              <a:p>
                <a:pPr>
                  <a:lnSpc>
                    <a:spcPct val="125000"/>
                  </a:lnSpc>
                </a:pPr>
                <a:r>
                  <a:rPr lang="en-US" altLang="zh-CN" sz="2000" b="1" dirty="0">
                    <a:solidFill>
                      <a:schemeClr val="accent1"/>
                    </a:solidFill>
                  </a:rPr>
                  <a:t>	</a:t>
                </a:r>
                <a14:m>
                  <m:oMath xmlns:m="http://schemas.openxmlformats.org/officeDocument/2006/math">
                    <m:r>
                      <a:rPr lang="en-US" altLang="zh-CN" sz="2000" b="1" i="1" dirty="0">
                        <a:solidFill>
                          <a:schemeClr val="accent1"/>
                        </a:solidFill>
                        <a:latin typeface="Cambria Math" panose="02040503050406030204" pitchFamily="18" charset="0"/>
                      </a:rPr>
                      <m:t>𝒅𝒊𝒔𝒕</m:t>
                    </m:r>
                    <m:d>
                      <m:dPr>
                        <m:ctrlPr>
                          <a:rPr lang="en-US" altLang="zh-CN" sz="2000" b="1" i="1" dirty="0">
                            <a:solidFill>
                              <a:schemeClr val="accent1"/>
                            </a:solidFill>
                            <a:latin typeface="Cambria Math" panose="02040503050406030204" pitchFamily="18" charset="0"/>
                          </a:rPr>
                        </m:ctrlPr>
                      </m:dPr>
                      <m:e>
                        <m:sSub>
                          <m:sSubPr>
                            <m:ctrlPr>
                              <a:rPr lang="en-US" altLang="zh-CN" sz="2000" b="1" i="1" dirty="0">
                                <a:solidFill>
                                  <a:schemeClr val="accent1"/>
                                </a:solidFill>
                                <a:latin typeface="Cambria Math" panose="02040503050406030204" pitchFamily="18" charset="0"/>
                              </a:rPr>
                            </m:ctrlPr>
                          </m:sSubPr>
                          <m:e>
                            <m:r>
                              <a:rPr lang="en-US" altLang="zh-CN" sz="2000" b="1" i="1" dirty="0">
                                <a:solidFill>
                                  <a:schemeClr val="accent1"/>
                                </a:solidFill>
                                <a:latin typeface="Cambria Math" panose="02040503050406030204" pitchFamily="18" charset="0"/>
                              </a:rPr>
                              <m:t>𝑹</m:t>
                            </m:r>
                          </m:e>
                          <m:sub>
                            <m:r>
                              <a:rPr lang="en-US" altLang="zh-CN" sz="2000" b="1" i="1" dirty="0">
                                <a:solidFill>
                                  <a:schemeClr val="accent1"/>
                                </a:solidFill>
                                <a:latin typeface="Cambria Math" panose="02040503050406030204" pitchFamily="18" charset="0"/>
                              </a:rPr>
                              <m:t>𝟏</m:t>
                            </m:r>
                          </m:sub>
                        </m:sSub>
                      </m:e>
                    </m:d>
                    <m:r>
                      <a:rPr lang="en-US" altLang="zh-CN" sz="2000" b="1" i="0" dirty="0" smtClean="0">
                        <a:solidFill>
                          <a:schemeClr val="accent1"/>
                        </a:solidFill>
                        <a:latin typeface="Cambria Math" panose="02040503050406030204" pitchFamily="18" charset="0"/>
                      </a:rPr>
                      <m:t>≤</m:t>
                    </m:r>
                    <m:sSub>
                      <m:sSubPr>
                        <m:ctrlPr>
                          <a:rPr lang="en-US" altLang="zh-CN" sz="2000" b="1" i="1" dirty="0">
                            <a:solidFill>
                              <a:schemeClr val="accent1"/>
                            </a:solidFill>
                            <a:latin typeface="Cambria Math" panose="02040503050406030204" pitchFamily="18" charset="0"/>
                          </a:rPr>
                        </m:ctrlPr>
                      </m:sSubPr>
                      <m:e>
                        <m:r>
                          <a:rPr lang="en-US" altLang="zh-CN" sz="2000" b="1" i="1" dirty="0">
                            <a:solidFill>
                              <a:schemeClr val="accent1"/>
                            </a:solidFill>
                            <a:latin typeface="Cambria Math" panose="02040503050406030204" pitchFamily="18" charset="0"/>
                          </a:rPr>
                          <m:t>𝒅𝒊𝒔𝒕</m:t>
                        </m:r>
                        <m:r>
                          <a:rPr lang="en-US" altLang="zh-CN" sz="2000" b="1" i="1" dirty="0">
                            <a:solidFill>
                              <a:schemeClr val="accent1"/>
                            </a:solidFill>
                            <a:latin typeface="Cambria Math" panose="02040503050406030204" pitchFamily="18" charset="0"/>
                          </a:rPr>
                          <m:t>(</m:t>
                        </m:r>
                        <m:r>
                          <a:rPr lang="en-US" altLang="zh-CN" sz="2000" b="1" i="1" dirty="0">
                            <a:solidFill>
                              <a:schemeClr val="accent1"/>
                            </a:solidFill>
                            <a:latin typeface="Cambria Math" panose="02040503050406030204" pitchFamily="18" charset="0"/>
                          </a:rPr>
                          <m:t>𝑹</m:t>
                        </m:r>
                      </m:e>
                      <m:sub>
                        <m:r>
                          <a:rPr lang="en-US" altLang="zh-CN" sz="2000" b="1" i="1" dirty="0">
                            <a:solidFill>
                              <a:schemeClr val="accent1"/>
                            </a:solidFill>
                            <a:latin typeface="Cambria Math" panose="02040503050406030204" pitchFamily="18" charset="0"/>
                          </a:rPr>
                          <m:t>𝟐</m:t>
                        </m:r>
                      </m:sub>
                    </m:sSub>
                    <m:r>
                      <a:rPr lang="en-US" altLang="zh-CN" sz="2000" b="1" i="1" dirty="0">
                        <a:solidFill>
                          <a:schemeClr val="accent1"/>
                        </a:solidFill>
                        <a:latin typeface="Cambria Math" panose="02040503050406030204" pitchFamily="18" charset="0"/>
                      </a:rPr>
                      <m:t>)</m:t>
                    </m:r>
                    <m:r>
                      <a:rPr lang="en-US" altLang="zh-CN" sz="2000" b="1" dirty="0">
                        <a:solidFill>
                          <a:schemeClr val="accent1"/>
                        </a:solidFill>
                        <a:latin typeface="Cambria Math" panose="02040503050406030204" pitchFamily="18" charset="0"/>
                      </a:rPr>
                      <m:t> </m:t>
                    </m:r>
                    <m:r>
                      <a:rPr lang="en-US" altLang="zh-CN" sz="2000" b="1" i="1" dirty="0" smtClean="0">
                        <a:solidFill>
                          <a:schemeClr val="accent1"/>
                        </a:solidFill>
                        <a:latin typeface="Cambria Math" panose="02040503050406030204" pitchFamily="18" charset="0"/>
                        <a:ea typeface="Cambria Math" panose="02040503050406030204" pitchFamily="18" charset="0"/>
                      </a:rPr>
                      <m:t>∧</m:t>
                    </m:r>
                    <m:r>
                      <a:rPr lang="en-US" altLang="zh-CN" sz="2000" b="1" dirty="0">
                        <a:solidFill>
                          <a:schemeClr val="accent1"/>
                        </a:solidFill>
                        <a:latin typeface="Cambria Math" panose="02040503050406030204" pitchFamily="18" charset="0"/>
                      </a:rPr>
                      <m:t> </m:t>
                    </m:r>
                    <m:sSub>
                      <m:sSubPr>
                        <m:ctrlPr>
                          <a:rPr lang="en-US" altLang="zh-CN" sz="2000" b="1" i="1" dirty="0">
                            <a:solidFill>
                              <a:schemeClr val="accent1"/>
                            </a:solidFill>
                            <a:latin typeface="Cambria Math" panose="02040503050406030204" pitchFamily="18" charset="0"/>
                          </a:rPr>
                        </m:ctrlPr>
                      </m:sSubPr>
                      <m:e>
                        <m:r>
                          <a:rPr lang="en-US" altLang="zh-CN" sz="2000" b="1" i="1" dirty="0">
                            <a:solidFill>
                              <a:schemeClr val="accent1"/>
                            </a:solidFill>
                            <a:latin typeface="Cambria Math" panose="02040503050406030204" pitchFamily="18" charset="0"/>
                          </a:rPr>
                          <m:t>𝒔</m:t>
                        </m:r>
                        <m:r>
                          <a:rPr lang="en-US" altLang="zh-CN" sz="2000" b="1" i="1" dirty="0">
                            <a:solidFill>
                              <a:schemeClr val="accent1"/>
                            </a:solidFill>
                            <a:latin typeface="Cambria Math" panose="02040503050406030204" pitchFamily="18" charset="0"/>
                          </a:rPr>
                          <m:t>(</m:t>
                        </m:r>
                        <m:r>
                          <a:rPr lang="en-US" altLang="zh-CN" sz="2000" b="1" i="1" dirty="0">
                            <a:solidFill>
                              <a:schemeClr val="accent1"/>
                            </a:solidFill>
                            <a:latin typeface="Cambria Math" panose="02040503050406030204" pitchFamily="18" charset="0"/>
                          </a:rPr>
                          <m:t>𝑹</m:t>
                        </m:r>
                      </m:e>
                      <m:sub>
                        <m:r>
                          <a:rPr lang="en-US" altLang="zh-CN" sz="2000" b="1" i="1" dirty="0">
                            <a:solidFill>
                              <a:schemeClr val="accent1"/>
                            </a:solidFill>
                            <a:latin typeface="Cambria Math" panose="02040503050406030204" pitchFamily="18" charset="0"/>
                          </a:rPr>
                          <m:t>𝟏</m:t>
                        </m:r>
                      </m:sub>
                    </m:sSub>
                    <m:r>
                      <a:rPr lang="en-US" altLang="zh-CN" sz="2000" b="1" i="1" dirty="0">
                        <a:solidFill>
                          <a:schemeClr val="accent1"/>
                        </a:solidFill>
                        <a:latin typeface="Cambria Math" panose="02040503050406030204" pitchFamily="18" charset="0"/>
                      </a:rPr>
                      <m:t>)</m:t>
                    </m:r>
                    <m:r>
                      <a:rPr lang="en-US" altLang="zh-CN" sz="2000" b="1" i="1" dirty="0" smtClean="0">
                        <a:solidFill>
                          <a:schemeClr val="accent1"/>
                        </a:solidFill>
                        <a:latin typeface="Cambria Math" panose="02040503050406030204" pitchFamily="18" charset="0"/>
                      </a:rPr>
                      <m:t>&lt;</m:t>
                    </m:r>
                    <m:r>
                      <a:rPr lang="en-US" altLang="zh-CN" sz="2000" b="1" i="1" dirty="0">
                        <a:solidFill>
                          <a:schemeClr val="accent1"/>
                        </a:solidFill>
                        <a:latin typeface="Cambria Math" panose="02040503050406030204" pitchFamily="18" charset="0"/>
                      </a:rPr>
                      <m:t>𝒔</m:t>
                    </m:r>
                    <m:r>
                      <a:rPr lang="en-US" altLang="zh-CN" sz="2000" b="1" i="1" dirty="0">
                        <a:solidFill>
                          <a:schemeClr val="accent1"/>
                        </a:solidFill>
                        <a:latin typeface="Cambria Math" panose="02040503050406030204" pitchFamily="18" charset="0"/>
                      </a:rPr>
                      <m:t>(</m:t>
                    </m:r>
                    <m:sSub>
                      <m:sSubPr>
                        <m:ctrlPr>
                          <a:rPr lang="en-US" altLang="zh-CN" sz="2000" b="1" i="1" dirty="0">
                            <a:solidFill>
                              <a:schemeClr val="accent1"/>
                            </a:solidFill>
                            <a:latin typeface="Cambria Math" panose="02040503050406030204" pitchFamily="18" charset="0"/>
                          </a:rPr>
                        </m:ctrlPr>
                      </m:sSubPr>
                      <m:e>
                        <m:r>
                          <a:rPr lang="en-US" altLang="zh-CN" sz="2000" b="1" i="1" dirty="0">
                            <a:solidFill>
                              <a:schemeClr val="accent1"/>
                            </a:solidFill>
                            <a:latin typeface="Cambria Math" panose="02040503050406030204" pitchFamily="18" charset="0"/>
                          </a:rPr>
                          <m:t>𝑹</m:t>
                        </m:r>
                      </m:e>
                      <m:sub>
                        <m:r>
                          <a:rPr lang="en-US" altLang="zh-CN" sz="2000" b="1" i="1" dirty="0">
                            <a:solidFill>
                              <a:schemeClr val="accent1"/>
                            </a:solidFill>
                            <a:latin typeface="Cambria Math" panose="02040503050406030204" pitchFamily="18" charset="0"/>
                          </a:rPr>
                          <m:t>𝟐</m:t>
                        </m:r>
                      </m:sub>
                    </m:sSub>
                    <m:r>
                      <a:rPr lang="en-US" altLang="zh-CN" sz="2000" b="1" i="1" dirty="0">
                        <a:solidFill>
                          <a:schemeClr val="accent1"/>
                        </a:solidFill>
                        <a:latin typeface="Cambria Math" panose="02040503050406030204" pitchFamily="18" charset="0"/>
                      </a:rPr>
                      <m:t>)</m:t>
                    </m:r>
                  </m:oMath>
                </a14:m>
                <a:r>
                  <a:rPr lang="en-US" altLang="zh-CN" sz="2000" b="1" dirty="0" smtClean="0">
                    <a:solidFill>
                      <a:schemeClr val="accent1"/>
                    </a:solidFill>
                  </a:rPr>
                  <a:t> 						     </a:t>
                </a:r>
                <a:r>
                  <a:rPr lang="zh-CN" altLang="en-US" sz="2000" b="1" dirty="0" smtClean="0">
                    <a:solidFill>
                      <a:schemeClr val="accent1"/>
                    </a:solidFill>
                  </a:rPr>
                  <a:t>②</a:t>
                </a:r>
                <a:endParaRPr lang="en-US" altLang="zh-CN" sz="2000" b="1" dirty="0">
                  <a:solidFill>
                    <a:schemeClr val="accent1"/>
                  </a:solidFill>
                </a:endParaRPr>
              </a:p>
              <a:p>
                <a:pPr>
                  <a:lnSpc>
                    <a:spcPct val="125000"/>
                  </a:lnSpc>
                </a:pPr>
                <a:endParaRPr lang="en-US" altLang="zh-CN" sz="2000" b="1" dirty="0" smtClean="0">
                  <a:latin typeface="+mn-ea"/>
                </a:endParaRPr>
              </a:p>
              <a:p>
                <a:pPr>
                  <a:lnSpc>
                    <a:spcPct val="125000"/>
                  </a:lnSpc>
                </a:pPr>
                <a:r>
                  <a:rPr lang="en-US" altLang="zh-CN" sz="2000" b="1" dirty="0">
                    <a:latin typeface="+mn-ea"/>
                  </a:rPr>
                  <a:t>	</a:t>
                </a:r>
                <a:r>
                  <a:rPr lang="zh-CN" altLang="en-US" sz="2000" dirty="0" smtClean="0">
                    <a:latin typeface="+mn-ea"/>
                  </a:rPr>
                  <a:t>如果</a:t>
                </a:r>
                <a:r>
                  <a:rPr lang="zh-CN" altLang="en-US" sz="2000" dirty="0">
                    <a:latin typeface="+mn-ea"/>
                  </a:rPr>
                  <a:t>满</a:t>
                </a:r>
                <a:r>
                  <a:rPr lang="zh-CN" altLang="en-US" sz="2000" dirty="0" smtClean="0">
                    <a:latin typeface="+mn-ea"/>
                  </a:rPr>
                  <a:t>足上述条件之一，路径</a:t>
                </a:r>
                <a14:m>
                  <m:oMath xmlns:m="http://schemas.openxmlformats.org/officeDocument/2006/math">
                    <m:sSub>
                      <m:sSubPr>
                        <m:ctrlPr>
                          <a:rPr lang="en-US" altLang="zh-CN" sz="2000" b="1" i="1" dirty="0" smtClean="0">
                            <a:solidFill>
                              <a:schemeClr val="accent1"/>
                            </a:solidFill>
                            <a:latin typeface="Cambria Math" panose="02040503050406030204" pitchFamily="18" charset="0"/>
                          </a:rPr>
                        </m:ctrlPr>
                      </m:sSubPr>
                      <m:e>
                        <m:r>
                          <a:rPr lang="en-US" altLang="zh-CN" sz="2000" b="1" i="1" dirty="0" smtClean="0">
                            <a:solidFill>
                              <a:schemeClr val="accent1"/>
                            </a:solidFill>
                            <a:latin typeface="Cambria Math" panose="02040503050406030204" pitchFamily="18" charset="0"/>
                          </a:rPr>
                          <m:t>𝑹</m:t>
                        </m:r>
                      </m:e>
                      <m:sub>
                        <m:r>
                          <a:rPr lang="en-US" altLang="zh-CN" sz="2000" b="1" i="1" dirty="0" smtClean="0">
                            <a:solidFill>
                              <a:schemeClr val="accent1"/>
                            </a:solidFill>
                            <a:latin typeface="Cambria Math" panose="02040503050406030204" pitchFamily="18" charset="0"/>
                          </a:rPr>
                          <m:t>𝟏</m:t>
                        </m:r>
                      </m:sub>
                    </m:sSub>
                  </m:oMath>
                </a14:m>
                <a:r>
                  <a:rPr lang="zh-CN" altLang="en-US" sz="2000" dirty="0" smtClean="0">
                    <a:latin typeface="+mn-ea"/>
                  </a:rPr>
                  <a:t>支配路径</a:t>
                </a:r>
                <a14:m>
                  <m:oMath xmlns:m="http://schemas.openxmlformats.org/officeDocument/2006/math">
                    <m:sSub>
                      <m:sSubPr>
                        <m:ctrlPr>
                          <a:rPr lang="en-US" altLang="zh-CN" sz="2000" b="1" i="1" dirty="0" smtClean="0">
                            <a:solidFill>
                              <a:schemeClr val="accent1"/>
                            </a:solidFill>
                            <a:latin typeface="Cambria Math" panose="02040503050406030204" pitchFamily="18" charset="0"/>
                          </a:rPr>
                        </m:ctrlPr>
                      </m:sSubPr>
                      <m:e>
                        <m:r>
                          <a:rPr lang="en-US" altLang="zh-CN" sz="2000" b="1" i="1" dirty="0" smtClean="0">
                            <a:solidFill>
                              <a:schemeClr val="accent1"/>
                            </a:solidFill>
                            <a:latin typeface="Cambria Math" panose="02040503050406030204" pitchFamily="18" charset="0"/>
                          </a:rPr>
                          <m:t>𝑹</m:t>
                        </m:r>
                      </m:e>
                      <m:sub>
                        <m:r>
                          <a:rPr lang="en-US" altLang="zh-CN" sz="2000" b="1" i="1" dirty="0" smtClean="0">
                            <a:solidFill>
                              <a:schemeClr val="accent1"/>
                            </a:solidFill>
                            <a:latin typeface="Cambria Math" panose="02040503050406030204" pitchFamily="18" charset="0"/>
                          </a:rPr>
                          <m:t>𝟐</m:t>
                        </m:r>
                      </m:sub>
                    </m:sSub>
                  </m:oMath>
                </a14:m>
                <a:endParaRPr lang="en-US" altLang="zh-CN" sz="2000" b="1" dirty="0">
                  <a:latin typeface="+mn-ea"/>
                </a:endParaRPr>
              </a:p>
            </p:txBody>
          </p:sp>
        </mc:Choice>
        <mc:Fallback xmlns="">
          <p:sp>
            <p:nvSpPr>
              <p:cNvPr id="19" name="矩形 18">
                <a:extLst>
                  <a:ext uri="{FF2B5EF4-FFF2-40B4-BE49-F238E27FC236}">
                    <a16:creationId xmlns:a16="http://schemas.microsoft.com/office/drawing/2014/main" id="{88EB8AC3-F3C1-413B-933C-49EAC624207E}"/>
                  </a:ext>
                </a:extLst>
              </p:cNvPr>
              <p:cNvSpPr>
                <a:spLocks noRot="1" noChangeAspect="1" noMove="1" noResize="1" noEditPoints="1" noAdjustHandles="1" noChangeArrowheads="1" noChangeShapeType="1" noTextEdit="1"/>
              </p:cNvSpPr>
              <p:nvPr/>
            </p:nvSpPr>
            <p:spPr>
              <a:xfrm>
                <a:off x="163922" y="1371986"/>
                <a:ext cx="8588953" cy="1631216"/>
              </a:xfrm>
              <a:prstGeom prst="rect">
                <a:avLst/>
              </a:prstGeom>
              <a:blipFill>
                <a:blip r:embed="rId3"/>
                <a:stretch>
                  <a:fillRect b="-3358"/>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4719A945-5DA8-4842-824C-43EDA64AA903}"/>
              </a:ext>
            </a:extLst>
          </p:cNvPr>
          <p:cNvSpPr txBox="1"/>
          <p:nvPr/>
        </p:nvSpPr>
        <p:spPr>
          <a:xfrm>
            <a:off x="428281" y="3052063"/>
            <a:ext cx="8000841" cy="461665"/>
          </a:xfrm>
          <a:prstGeom prst="rect">
            <a:avLst/>
          </a:prstGeom>
          <a:noFill/>
        </p:spPr>
        <p:txBody>
          <a:bodyPr wrap="square" rtlCol="0">
            <a:spAutoFit/>
          </a:bodyPr>
          <a:lstStyle/>
          <a:p>
            <a:r>
              <a:rPr lang="zh-CN" altLang="en-US" sz="2400" b="1" dirty="0" smtClean="0">
                <a:latin typeface="+mj-lt"/>
                <a:ea typeface="微软雅黑" panose="020B0503020204020204" pitchFamily="34" charset="-122"/>
                <a:cs typeface="Times New Roman" panose="02020603050405020304" pitchFamily="18" charset="0"/>
              </a:rPr>
              <a:t>相似度</a:t>
            </a:r>
            <a:endParaRPr lang="en-US" altLang="zh-CN" sz="2000" b="1" dirty="0">
              <a:latin typeface="+mj-lt"/>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505399" y="3719707"/>
            <a:ext cx="5695238" cy="2057143"/>
          </a:xfrm>
          <a:prstGeom prst="rect">
            <a:avLst/>
          </a:prstGeom>
        </p:spPr>
      </p:pic>
      <mc:AlternateContent xmlns:mc="http://schemas.openxmlformats.org/markup-compatibility/2006" xmlns:a14="http://schemas.microsoft.com/office/drawing/2010/main">
        <mc:Choice Requires="a14">
          <p:sp>
            <p:nvSpPr>
              <p:cNvPr id="22" name="文本框 21"/>
              <p:cNvSpPr txBox="1"/>
              <p:nvPr/>
            </p:nvSpPr>
            <p:spPr>
              <a:xfrm>
                <a:off x="6481099" y="4009614"/>
                <a:ext cx="2271776" cy="14773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1"/>
                          </a:solidFill>
                          <a:latin typeface="Cambria Math" panose="02040503050406030204" pitchFamily="18" charset="0"/>
                        </a:rPr>
                        <m:t>𝟎</m:t>
                      </m:r>
                      <m:r>
                        <a:rPr lang="en-US" altLang="zh-CN" b="1" i="1" smtClean="0">
                          <a:solidFill>
                            <a:schemeClr val="accent1"/>
                          </a:solidFill>
                          <a:latin typeface="Cambria Math" panose="02040503050406030204" pitchFamily="18" charset="0"/>
                        </a:rPr>
                        <m:t>≤</m:t>
                      </m:r>
                      <m:r>
                        <a:rPr lang="en-US" altLang="zh-CN" b="1" i="1" smtClean="0">
                          <a:solidFill>
                            <a:schemeClr val="accent1"/>
                          </a:solidFill>
                          <a:latin typeface="Cambria Math" panose="02040503050406030204" pitchFamily="18" charset="0"/>
                        </a:rPr>
                        <m:t>𝒔𝒊𝒎</m:t>
                      </m:r>
                      <m:d>
                        <m:dPr>
                          <m:ctrlPr>
                            <a:rPr lang="en-US" altLang="zh-CN" b="1" i="1" smtClean="0">
                              <a:solidFill>
                                <a:schemeClr val="accent1"/>
                              </a:solidFill>
                              <a:latin typeface="Cambria Math" panose="02040503050406030204" pitchFamily="18" charset="0"/>
                            </a:rPr>
                          </m:ctrlPr>
                        </m:dPr>
                        <m:e>
                          <m:r>
                            <a:rPr lang="en-US" altLang="zh-CN" b="1" i="1" smtClean="0">
                              <a:solidFill>
                                <a:schemeClr val="accent1"/>
                              </a:solidFill>
                              <a:latin typeface="Cambria Math" panose="02040503050406030204" pitchFamily="18" charset="0"/>
                            </a:rPr>
                            <m:t>𝒄</m:t>
                          </m:r>
                          <m:r>
                            <a:rPr lang="en-US" altLang="zh-CN" b="1" i="1" smtClean="0">
                              <a:solidFill>
                                <a:schemeClr val="accent1"/>
                              </a:solidFill>
                              <a:latin typeface="Cambria Math" panose="02040503050406030204" pitchFamily="18" charset="0"/>
                            </a:rPr>
                            <m:t>,</m:t>
                          </m:r>
                          <m:sSup>
                            <m:sSupPr>
                              <m:ctrlPr>
                                <a:rPr lang="en-US" altLang="zh-CN" b="1" i="1" smtClean="0">
                                  <a:solidFill>
                                    <a:schemeClr val="accent1"/>
                                  </a:solidFill>
                                  <a:latin typeface="Cambria Math" panose="02040503050406030204" pitchFamily="18" charset="0"/>
                                </a:rPr>
                              </m:ctrlPr>
                            </m:sSupPr>
                            <m:e>
                              <m:r>
                                <a:rPr lang="en-US" altLang="zh-CN" b="1" i="1" smtClean="0">
                                  <a:solidFill>
                                    <a:schemeClr val="accent1"/>
                                  </a:solidFill>
                                  <a:latin typeface="Cambria Math" panose="02040503050406030204" pitchFamily="18" charset="0"/>
                                </a:rPr>
                                <m:t>𝒄</m:t>
                              </m:r>
                            </m:e>
                            <m:sup>
                              <m:r>
                                <a:rPr lang="en-US" altLang="zh-CN" b="1" i="1" smtClean="0">
                                  <a:solidFill>
                                    <a:schemeClr val="accent1"/>
                                  </a:solidFill>
                                  <a:latin typeface="Cambria Math" panose="02040503050406030204" pitchFamily="18" charset="0"/>
                                </a:rPr>
                                <m:t>′</m:t>
                              </m:r>
                            </m:sup>
                          </m:sSup>
                        </m:e>
                      </m:d>
                      <m:r>
                        <a:rPr lang="en-US" altLang="zh-CN" b="1" i="1" smtClean="0">
                          <a:solidFill>
                            <a:schemeClr val="accent1"/>
                          </a:solidFill>
                          <a:latin typeface="Cambria Math" panose="02040503050406030204" pitchFamily="18" charset="0"/>
                        </a:rPr>
                        <m:t>≤</m:t>
                      </m:r>
                      <m:r>
                        <a:rPr lang="en-US" altLang="zh-CN" b="1" i="1" smtClean="0">
                          <a:solidFill>
                            <a:schemeClr val="accent1"/>
                          </a:solidFill>
                          <a:latin typeface="Cambria Math" panose="02040503050406030204" pitchFamily="18" charset="0"/>
                        </a:rPr>
                        <m:t>𝟏</m:t>
                      </m:r>
                    </m:oMath>
                  </m:oMathPara>
                </a14:m>
                <a:endParaRPr lang="en-US" altLang="zh-CN" b="1" dirty="0" smtClean="0">
                  <a:solidFill>
                    <a:schemeClr val="accent1"/>
                  </a:solidFill>
                </a:endParaRPr>
              </a:p>
              <a:p>
                <a:endParaRPr lang="en-US" altLang="zh-CN" dirty="0" smtClean="0"/>
              </a:p>
              <a:p>
                <a:pPr marL="342900" indent="-342900">
                  <a:buFont typeface="+mj-ea"/>
                  <a:buAutoNum type="circleNumDbPlain"/>
                </a:pPr>
                <a:r>
                  <a:rPr lang="zh-CN" altLang="en-US" dirty="0" smtClean="0"/>
                  <a:t>不同树，</a:t>
                </a:r>
                <a:r>
                  <a:rPr lang="en-US" altLang="zh-CN" dirty="0" smtClean="0">
                    <a:latin typeface="+mn-ea"/>
                  </a:rPr>
                  <a:t>0</a:t>
                </a:r>
              </a:p>
              <a:p>
                <a:pPr marL="342900" indent="-342900">
                  <a:buFont typeface="+mj-ea"/>
                  <a:buAutoNum type="circleNumDbPlain"/>
                </a:pPr>
                <a:r>
                  <a:rPr lang="zh-CN" altLang="en-US" dirty="0" smtClean="0"/>
                  <a:t>完美匹配，</a:t>
                </a:r>
                <a:r>
                  <a:rPr lang="en-US" altLang="zh-CN" dirty="0" smtClean="0">
                    <a:latin typeface="+mn-ea"/>
                  </a:rPr>
                  <a:t>1</a:t>
                </a:r>
              </a:p>
              <a:p>
                <a:pPr marL="342900" indent="-342900">
                  <a:buFont typeface="+mj-ea"/>
                  <a:buAutoNum type="circleNumDbPlain"/>
                </a:pPr>
                <a:r>
                  <a:rPr lang="zh-CN" altLang="en-US" dirty="0" smtClean="0"/>
                  <a:t>语义匹配，</a:t>
                </a:r>
                <a:r>
                  <a:rPr lang="en-US" altLang="zh-CN" dirty="0" smtClean="0">
                    <a:latin typeface="+mn-ea"/>
                  </a:rPr>
                  <a:t>(0, 1)</a:t>
                </a:r>
                <a:endParaRPr lang="zh-CN" altLang="en-US" dirty="0">
                  <a:latin typeface="+mn-ea"/>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481099" y="4009614"/>
                <a:ext cx="2271776" cy="1477328"/>
              </a:xfrm>
              <a:prstGeom prst="rect">
                <a:avLst/>
              </a:prstGeom>
              <a:blipFill>
                <a:blip r:embed="rId5"/>
                <a:stretch>
                  <a:fillRect l="-2681" b="-70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683511" y="5727951"/>
                <a:ext cx="3490379" cy="5097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1"/>
                          </a:solidFill>
                          <a:latin typeface="Cambria Math" panose="02040503050406030204" pitchFamily="18" charset="0"/>
                        </a:rPr>
                        <m:t>𝒔</m:t>
                      </m:r>
                      <m:d>
                        <m:dPr>
                          <m:ctrlPr>
                            <a:rPr lang="en-US" altLang="zh-CN" b="1" i="1" smtClean="0">
                              <a:solidFill>
                                <a:schemeClr val="accent1"/>
                              </a:solidFill>
                              <a:latin typeface="Cambria Math" panose="02040503050406030204" pitchFamily="18" charset="0"/>
                            </a:rPr>
                          </m:ctrlPr>
                        </m:dPr>
                        <m:e>
                          <m:r>
                            <a:rPr lang="en-US" altLang="zh-CN" b="1" i="1" smtClean="0">
                              <a:solidFill>
                                <a:schemeClr val="accent1"/>
                              </a:solidFill>
                              <a:latin typeface="Cambria Math" panose="02040503050406030204" pitchFamily="18" charset="0"/>
                            </a:rPr>
                            <m:t>𝑹</m:t>
                          </m:r>
                          <m:r>
                            <a:rPr lang="en-US" altLang="zh-CN" b="1" i="1" smtClean="0">
                              <a:solidFill>
                                <a:schemeClr val="accent1"/>
                              </a:solidFill>
                              <a:latin typeface="Cambria Math" panose="02040503050406030204" pitchFamily="18" charset="0"/>
                            </a:rPr>
                            <m:t> </m:t>
                          </m:r>
                        </m:e>
                      </m:d>
                      <m:r>
                        <a:rPr lang="en-US" altLang="zh-CN" b="1" i="1" smtClean="0">
                          <a:solidFill>
                            <a:schemeClr val="accent1"/>
                          </a:solidFill>
                          <a:latin typeface="Cambria Math" panose="02040503050406030204" pitchFamily="18" charset="0"/>
                        </a:rPr>
                        <m:t>=</m:t>
                      </m:r>
                      <m:r>
                        <a:rPr lang="en-US" altLang="zh-CN" b="1" i="1" smtClean="0">
                          <a:solidFill>
                            <a:schemeClr val="accent1"/>
                          </a:solidFill>
                          <a:latin typeface="Cambria Math" panose="02040503050406030204" pitchFamily="18" charset="0"/>
                        </a:rPr>
                        <m:t>𝟏</m:t>
                      </m:r>
                      <m:r>
                        <a:rPr lang="en-US" altLang="zh-CN" b="1" i="1" smtClean="0">
                          <a:solidFill>
                            <a:schemeClr val="accent1"/>
                          </a:solidFill>
                          <a:latin typeface="Cambria Math" panose="02040503050406030204" pitchFamily="18" charset="0"/>
                        </a:rPr>
                        <m:t>−</m:t>
                      </m:r>
                      <m:sSubSup>
                        <m:sSubSupPr>
                          <m:ctrlPr>
                            <a:rPr lang="en-US" altLang="zh-CN" b="1" i="1" smtClean="0">
                              <a:solidFill>
                                <a:schemeClr val="accent1"/>
                              </a:solidFill>
                              <a:latin typeface="Cambria Math" panose="02040503050406030204" pitchFamily="18" charset="0"/>
                            </a:rPr>
                          </m:ctrlPr>
                        </m:sSubSupPr>
                        <m:e>
                          <m:r>
                            <a:rPr lang="en-US" altLang="zh-CN" b="1" i="0" smtClean="0">
                              <a:solidFill>
                                <a:schemeClr val="accent1"/>
                              </a:solidFill>
                              <a:latin typeface="Cambria Math" panose="02040503050406030204" pitchFamily="18" charset="0"/>
                            </a:rPr>
                            <m:t>𝚷</m:t>
                          </m:r>
                        </m:e>
                        <m:sub>
                          <m:r>
                            <a:rPr lang="en-US" altLang="zh-CN" b="1" i="0" smtClean="0">
                              <a:solidFill>
                                <a:schemeClr val="accent1"/>
                              </a:solidFill>
                              <a:latin typeface="Cambria Math" panose="02040503050406030204" pitchFamily="18" charset="0"/>
                            </a:rPr>
                            <m:t>𝐢</m:t>
                          </m:r>
                          <m:r>
                            <a:rPr lang="en-US" altLang="zh-CN" b="1" i="0" smtClean="0">
                              <a:solidFill>
                                <a:schemeClr val="accent1"/>
                              </a:solidFill>
                              <a:latin typeface="Cambria Math" panose="02040503050406030204" pitchFamily="18" charset="0"/>
                            </a:rPr>
                            <m:t>=</m:t>
                          </m:r>
                          <m:r>
                            <a:rPr lang="en-US" altLang="zh-CN" b="1" i="0" smtClean="0">
                              <a:solidFill>
                                <a:schemeClr val="accent1"/>
                              </a:solidFill>
                              <a:latin typeface="Cambria Math" panose="02040503050406030204" pitchFamily="18" charset="0"/>
                            </a:rPr>
                            <m:t>𝟏</m:t>
                          </m:r>
                        </m:sub>
                        <m:sup>
                          <m:d>
                            <m:dPr>
                              <m:begChr m:val="|"/>
                              <m:endChr m:val="|"/>
                              <m:ctrlPr>
                                <a:rPr lang="en-US" altLang="zh-CN" b="1" i="1" smtClean="0">
                                  <a:solidFill>
                                    <a:schemeClr val="accent1"/>
                                  </a:solidFill>
                                  <a:latin typeface="Cambria Math" panose="02040503050406030204" pitchFamily="18" charset="0"/>
                                </a:rPr>
                              </m:ctrlPr>
                            </m:dPr>
                            <m:e>
                              <m:sSub>
                                <m:sSubPr>
                                  <m:ctrlPr>
                                    <a:rPr lang="en-US" altLang="zh-CN" b="1" i="1" smtClean="0">
                                      <a:solidFill>
                                        <a:schemeClr val="accent1"/>
                                      </a:solidFill>
                                      <a:latin typeface="Cambria Math" panose="02040503050406030204" pitchFamily="18" charset="0"/>
                                    </a:rPr>
                                  </m:ctrlPr>
                                </m:sSubPr>
                                <m:e>
                                  <m:r>
                                    <a:rPr lang="en-US" altLang="zh-CN" b="1" i="0" smtClean="0">
                                      <a:solidFill>
                                        <a:schemeClr val="accent1"/>
                                      </a:solidFill>
                                      <a:latin typeface="Cambria Math" panose="02040503050406030204" pitchFamily="18" charset="0"/>
                                    </a:rPr>
                                    <m:t>𝐒</m:t>
                                  </m:r>
                                </m:e>
                                <m:sub>
                                  <m:r>
                                    <a:rPr lang="en-US" altLang="zh-CN" b="1" i="0" smtClean="0">
                                      <a:solidFill>
                                        <a:schemeClr val="accent1"/>
                                      </a:solidFill>
                                      <a:latin typeface="Cambria Math" panose="02040503050406030204" pitchFamily="18" charset="0"/>
                                    </a:rPr>
                                    <m:t>𝐪</m:t>
                                  </m:r>
                                </m:sub>
                              </m:sSub>
                            </m:e>
                          </m:d>
                        </m:sup>
                      </m:sSubSup>
                      <m:r>
                        <a:rPr lang="en-US" altLang="zh-CN" b="1" i="0" smtClean="0">
                          <a:solidFill>
                            <a:schemeClr val="accent1"/>
                          </a:solidFill>
                          <a:latin typeface="Cambria Math" panose="02040503050406030204" pitchFamily="18" charset="0"/>
                        </a:rPr>
                        <m:t>𝐬𝐢𝐦</m:t>
                      </m:r>
                      <m:d>
                        <m:dPr>
                          <m:ctrlPr>
                            <a:rPr lang="en-US" altLang="zh-CN" b="1" i="1" smtClean="0">
                              <a:solidFill>
                                <a:schemeClr val="accent1"/>
                              </a:solidFill>
                              <a:latin typeface="Cambria Math" panose="02040503050406030204" pitchFamily="18" charset="0"/>
                            </a:rPr>
                          </m:ctrlPr>
                        </m:dPr>
                        <m:e>
                          <m:sSub>
                            <m:sSubPr>
                              <m:ctrlPr>
                                <a:rPr lang="en-US" altLang="zh-CN" b="1" i="1" smtClean="0">
                                  <a:solidFill>
                                    <a:schemeClr val="accent1"/>
                                  </a:solidFill>
                                  <a:latin typeface="Cambria Math" panose="02040503050406030204" pitchFamily="18" charset="0"/>
                                </a:rPr>
                              </m:ctrlPr>
                            </m:sSubPr>
                            <m:e>
                              <m:r>
                                <a:rPr lang="en-US" altLang="zh-CN" b="1" i="0" smtClean="0">
                                  <a:solidFill>
                                    <a:schemeClr val="accent1"/>
                                  </a:solidFill>
                                  <a:latin typeface="Cambria Math" panose="02040503050406030204" pitchFamily="18" charset="0"/>
                                </a:rPr>
                                <m:t>𝐯</m:t>
                              </m:r>
                            </m:e>
                            <m:sub>
                              <m:r>
                                <a:rPr lang="en-US" altLang="zh-CN" b="1" i="0" smtClean="0">
                                  <a:solidFill>
                                    <a:schemeClr val="accent1"/>
                                  </a:solidFill>
                                  <a:latin typeface="Cambria Math" panose="02040503050406030204" pitchFamily="18" charset="0"/>
                                </a:rPr>
                                <m:t>𝐢</m:t>
                              </m:r>
                            </m:sub>
                          </m:sSub>
                          <m:r>
                            <a:rPr lang="en-US" altLang="zh-CN" b="1" i="0" smtClean="0">
                              <a:solidFill>
                                <a:schemeClr val="accent1"/>
                              </a:solidFill>
                              <a:latin typeface="Cambria Math" panose="02040503050406030204" pitchFamily="18" charset="0"/>
                            </a:rPr>
                            <m:t>.</m:t>
                          </m:r>
                          <m:r>
                            <a:rPr lang="en-US" altLang="zh-CN" b="1" i="0" smtClean="0">
                              <a:solidFill>
                                <a:schemeClr val="accent1"/>
                              </a:solidFill>
                              <a:latin typeface="Cambria Math" panose="02040503050406030204" pitchFamily="18" charset="0"/>
                            </a:rPr>
                            <m:t>𝐜</m:t>
                          </m:r>
                          <m:r>
                            <a:rPr lang="en-US" altLang="zh-CN" b="1" i="0" smtClean="0">
                              <a:solidFill>
                                <a:schemeClr val="accent1"/>
                              </a:solidFill>
                              <a:latin typeface="Cambria Math" panose="02040503050406030204" pitchFamily="18" charset="0"/>
                            </a:rPr>
                            <m:t>,</m:t>
                          </m:r>
                          <m:sSub>
                            <m:sSubPr>
                              <m:ctrlPr>
                                <a:rPr lang="en-US" altLang="zh-CN" b="1" i="1" smtClean="0">
                                  <a:solidFill>
                                    <a:schemeClr val="accent1"/>
                                  </a:solidFill>
                                  <a:latin typeface="Cambria Math" panose="02040503050406030204" pitchFamily="18" charset="0"/>
                                </a:rPr>
                              </m:ctrlPr>
                            </m:sSubPr>
                            <m:e>
                              <m:r>
                                <a:rPr lang="en-US" altLang="zh-CN" b="1" i="0" smtClean="0">
                                  <a:solidFill>
                                    <a:schemeClr val="accent1"/>
                                  </a:solidFill>
                                  <a:latin typeface="Cambria Math" panose="02040503050406030204" pitchFamily="18" charset="0"/>
                                </a:rPr>
                                <m:t>𝐒</m:t>
                              </m:r>
                            </m:e>
                            <m:sub>
                              <m:r>
                                <a:rPr lang="en-US" altLang="zh-CN" b="1" i="1" smtClean="0">
                                  <a:solidFill>
                                    <a:schemeClr val="accent1"/>
                                  </a:solidFill>
                                  <a:latin typeface="Cambria Math" panose="02040503050406030204" pitchFamily="18" charset="0"/>
                                </a:rPr>
                                <m:t>𝒒</m:t>
                              </m:r>
                            </m:sub>
                          </m:sSub>
                          <m:r>
                            <a:rPr lang="en-US" altLang="zh-CN" b="1" i="1" smtClean="0">
                              <a:solidFill>
                                <a:schemeClr val="accent1"/>
                              </a:solidFill>
                              <a:latin typeface="Cambria Math" panose="02040503050406030204" pitchFamily="18" charset="0"/>
                            </a:rPr>
                            <m:t>[</m:t>
                          </m:r>
                          <m:r>
                            <a:rPr lang="en-US" altLang="zh-CN" b="1" i="1" smtClean="0">
                              <a:solidFill>
                                <a:schemeClr val="accent1"/>
                              </a:solidFill>
                              <a:latin typeface="Cambria Math" panose="02040503050406030204" pitchFamily="18" charset="0"/>
                            </a:rPr>
                            <m:t>𝒊</m:t>
                          </m:r>
                          <m:r>
                            <a:rPr lang="en-US" altLang="zh-CN" b="1" i="1" smtClean="0">
                              <a:solidFill>
                                <a:schemeClr val="accent1"/>
                              </a:solidFill>
                              <a:latin typeface="Cambria Math" panose="02040503050406030204" pitchFamily="18" charset="0"/>
                            </a:rPr>
                            <m:t>]</m:t>
                          </m:r>
                        </m:e>
                      </m:d>
                    </m:oMath>
                  </m:oMathPara>
                </a14:m>
                <a:endParaRPr lang="en-US" altLang="zh-CN" b="1" dirty="0" smtClean="0">
                  <a:solidFill>
                    <a:schemeClr val="accent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683511" y="5727951"/>
                <a:ext cx="3490379" cy="50975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3203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12043"/>
            <a:ext cx="5239330" cy="2233913"/>
            <a:chOff x="1549246" y="2295061"/>
            <a:chExt cx="5239330"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323652" cy="523220"/>
              <a:chOff x="1104898" y="1549242"/>
              <a:chExt cx="2323652"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算法</a:t>
                </a: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a:extLst>
                <a:ext uri="{FF2B5EF4-FFF2-40B4-BE49-F238E27FC236}">
                  <a16:creationId xmlns:a16="http://schemas.microsoft.com/office/drawing/2014/main" id="{35E55FCD-9D03-48E3-AEA1-5A12479574C3}"/>
                </a:ext>
              </a:extLst>
            </p:cNvPr>
            <p:cNvSpPr txBox="1"/>
            <p:nvPr/>
          </p:nvSpPr>
          <p:spPr>
            <a:xfrm>
              <a:off x="4426208" y="2525894"/>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定义</a:t>
              </a:r>
            </a:p>
          </p:txBody>
        </p:sp>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5F16AA5-2791-4AF0-98B3-9C19BD69A1C6}"/>
                  </a:ext>
                </a:extLst>
              </p:cNvPr>
              <p:cNvSpPr txBox="1"/>
              <p:nvPr/>
            </p:nvSpPr>
            <p:spPr>
              <a:xfrm>
                <a:off x="4999125" y="3215148"/>
                <a:ext cx="2105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pc="200" dirty="0" smtClean="0">
                          <a:solidFill>
                            <a:schemeClr val="tx1">
                              <a:lumMod val="75000"/>
                              <a:lumOff val="25000"/>
                            </a:schemeClr>
                          </a:solidFill>
                          <a:latin typeface="Cambria Math" panose="02040503050406030204" pitchFamily="18" charset="0"/>
                          <a:ea typeface="+mj-ea"/>
                          <a:cs typeface="Times New Roman" panose="02020603050405020304" pitchFamily="18" charset="0"/>
                        </a:rPr>
                        <m:t>𝑩𝒖𝒍𝒌</m:t>
                      </m:r>
                      <m:r>
                        <a:rPr lang="en-US" altLang="zh-CN" sz="2400" b="1" i="1" spc="200" dirty="0" smtClean="0">
                          <a:solidFill>
                            <a:schemeClr val="tx1">
                              <a:lumMod val="75000"/>
                              <a:lumOff val="25000"/>
                            </a:schemeClr>
                          </a:solidFill>
                          <a:latin typeface="Cambria Math" panose="02040503050406030204" pitchFamily="18" charset="0"/>
                          <a:ea typeface="+mj-ea"/>
                          <a:cs typeface="Times New Roman" panose="02020603050405020304" pitchFamily="18" charset="0"/>
                        </a:rPr>
                        <m:t> </m:t>
                      </m:r>
                      <m:r>
                        <a:rPr lang="en-US" altLang="zh-CN" sz="2400" b="1" i="1" spc="200" dirty="0" err="1">
                          <a:solidFill>
                            <a:schemeClr val="tx1">
                              <a:lumMod val="75000"/>
                              <a:lumOff val="25000"/>
                            </a:schemeClr>
                          </a:solidFill>
                          <a:latin typeface="Cambria Math" panose="02040503050406030204" pitchFamily="18" charset="0"/>
                          <a:ea typeface="+mj-ea"/>
                          <a:cs typeface="Times New Roman" panose="02020603050405020304" pitchFamily="18" charset="0"/>
                        </a:rPr>
                        <m:t>𝑺𝒌𝒚𝑺𝑹</m:t>
                      </m:r>
                    </m:oMath>
                  </m:oMathPara>
                </a14:m>
                <a:endParaRPr lang="zh-CN" altLang="en-US" sz="2400" b="1" spc="200" dirty="0">
                  <a:solidFill>
                    <a:schemeClr val="tx1">
                      <a:lumMod val="75000"/>
                      <a:lumOff val="25000"/>
                    </a:schemeClr>
                  </a:solidFill>
                  <a:latin typeface="+mj-ea"/>
                  <a:ea typeface="+mj-ea"/>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D5F16AA5-2791-4AF0-98B3-9C19BD69A1C6}"/>
                  </a:ext>
                </a:extLst>
              </p:cNvPr>
              <p:cNvSpPr txBox="1">
                <a:spLocks noRot="1" noChangeAspect="1" noMove="1" noResize="1" noEditPoints="1" noAdjustHandles="1" noChangeArrowheads="1" noChangeShapeType="1" noTextEdit="1"/>
              </p:cNvSpPr>
              <p:nvPr/>
            </p:nvSpPr>
            <p:spPr>
              <a:xfrm>
                <a:off x="4999125" y="3215148"/>
                <a:ext cx="2105868" cy="461665"/>
              </a:xfrm>
              <a:prstGeom prst="rect">
                <a:avLst/>
              </a:prstGeom>
              <a:blipFill>
                <a:blip r:embed="rId3"/>
                <a:stretch>
                  <a:fillRect l="-867" r="-4046" b="-1973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7C727099-F52B-4B0B-A9EF-888444931D40}"/>
              </a:ext>
            </a:extLst>
          </p:cNvPr>
          <p:cNvSpPr txBox="1"/>
          <p:nvPr/>
        </p:nvSpPr>
        <p:spPr>
          <a:xfrm>
            <a:off x="4999125" y="3887420"/>
            <a:ext cx="2943602"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优化</a:t>
            </a:r>
          </a:p>
        </p:txBody>
      </p:sp>
    </p:spTree>
    <p:extLst>
      <p:ext uri="{BB962C8B-B14F-4D97-AF65-F5344CB8AC3E}">
        <p14:creationId xmlns:p14="http://schemas.microsoft.com/office/powerpoint/2010/main" val="2501957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8287438" cy="1077218"/>
          </a:xfrm>
          <a:prstGeom prst="rect">
            <a:avLst/>
          </a:prstGeom>
          <a:noFill/>
        </p:spPr>
        <p:txBody>
          <a:bodyPr wrap="square" rtlCol="0">
            <a:spAutoFit/>
          </a:bodyPr>
          <a:lstStyle/>
          <a:p>
            <a:r>
              <a:rPr lang="zh-CN" altLang="en-US" sz="2400" b="1" dirty="0" smtClean="0">
                <a:latin typeface="Calibri" panose="020F0502020204030204" pitchFamily="34" charset="0"/>
                <a:ea typeface="微软雅黑" panose="020B0503020204020204" pitchFamily="34" charset="-122"/>
              </a:rPr>
              <a:t>图</a:t>
            </a:r>
            <a:endParaRPr lang="en-US" altLang="zh-CN" sz="2400" b="1" dirty="0">
              <a:latin typeface="Calibri" panose="020F0502020204030204" pitchFamily="34" charset="0"/>
              <a:ea typeface="微软雅黑" panose="020B0503020204020204" pitchFamily="34" charset="-122"/>
            </a:endParaRPr>
          </a:p>
          <a:p>
            <a:endParaRPr lang="en-US" altLang="zh-CN" sz="2200" b="1" dirty="0">
              <a:latin typeface="Calibri" panose="020F0502020204030204" pitchFamily="34" charset="0"/>
              <a:ea typeface="微软雅黑" panose="020B0503020204020204" pitchFamily="34" charset="-122"/>
            </a:endParaRPr>
          </a:p>
          <a:p>
            <a:r>
              <a:rPr lang="en-US" altLang="zh-CN" dirty="0">
                <a:solidFill>
                  <a:schemeClr val="accent1"/>
                </a:solidFill>
                <a:ea typeface="微软雅黑" panose="020B0503020204020204" pitchFamily="34" charset="-122"/>
              </a:rPr>
              <a:t>	</a:t>
            </a:r>
            <a:endParaRPr lang="en-US" altLang="zh-CN" dirty="0">
              <a:solidFill>
                <a:schemeClr val="tx1"/>
              </a:solidFill>
              <a:latin typeface="Calibri" panose="020F05020202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定义</a:t>
            </a:r>
          </a:p>
        </p:txBody>
      </p:sp>
      <mc:AlternateContent xmlns:mc="http://schemas.openxmlformats.org/markup-compatibility/2006" xmlns:a14="http://schemas.microsoft.com/office/drawing/2010/main">
        <mc:Choice Requires="a14">
          <p:sp>
            <p:nvSpPr>
              <p:cNvPr id="5" name="矩形 4"/>
              <p:cNvSpPr/>
              <p:nvPr/>
            </p:nvSpPr>
            <p:spPr>
              <a:xfrm>
                <a:off x="542925" y="4909831"/>
                <a:ext cx="6739224" cy="369332"/>
              </a:xfrm>
              <a:prstGeom prst="rect">
                <a:avLst/>
              </a:prstGeom>
            </p:spPr>
            <p:txBody>
              <a:bodyPr wrap="square">
                <a:spAutoFit/>
              </a:bodyPr>
              <a:lstStyle/>
              <a:p>
                <a14:m>
                  <m:oMath xmlns:m="http://schemas.openxmlformats.org/officeDocument/2006/math">
                    <m:r>
                      <a:rPr lang="pl-PL" altLang="zh-CN" b="1" i="1">
                        <a:solidFill>
                          <a:srgbClr val="4472C4"/>
                        </a:solidFill>
                        <a:latin typeface="Cambria Math" panose="02040503050406030204" pitchFamily="18" charset="0"/>
                        <a:ea typeface="微软雅黑" panose="020B0503020204020204" pitchFamily="34" charset="-122"/>
                      </a:rPr>
                      <m:t>𝑮</m:t>
                    </m:r>
                    <m:r>
                      <a:rPr lang="pl-PL" altLang="zh-CN" b="1" i="1">
                        <a:solidFill>
                          <a:srgbClr val="4472C4"/>
                        </a:solidFill>
                        <a:latin typeface="Cambria Math" panose="02040503050406030204" pitchFamily="18" charset="0"/>
                        <a:ea typeface="微软雅黑" panose="020B0503020204020204" pitchFamily="34" charset="-122"/>
                      </a:rPr>
                      <m:t>(</m:t>
                    </m:r>
                    <m:r>
                      <a:rPr lang="pl-PL" altLang="zh-CN" b="1" i="1">
                        <a:solidFill>
                          <a:srgbClr val="4472C4"/>
                        </a:solidFill>
                        <a:latin typeface="Cambria Math" panose="02040503050406030204" pitchFamily="18" charset="0"/>
                        <a:ea typeface="微软雅黑" panose="020B0503020204020204" pitchFamily="34" charset="-122"/>
                      </a:rPr>
                      <m:t>𝑽</m:t>
                    </m:r>
                    <m:r>
                      <a:rPr lang="pl-PL" altLang="zh-CN" b="1" i="1">
                        <a:solidFill>
                          <a:srgbClr val="4472C4"/>
                        </a:solidFill>
                        <a:latin typeface="Cambria Math" panose="02040503050406030204" pitchFamily="18" charset="0"/>
                        <a:ea typeface="Cambria Math" panose="02040503050406030204" pitchFamily="18" charset="0"/>
                      </a:rPr>
                      <m:t>∪</m:t>
                    </m:r>
                    <m:r>
                      <a:rPr lang="en-US" altLang="zh-CN" b="1" i="1">
                        <a:solidFill>
                          <a:srgbClr val="4472C4"/>
                        </a:solidFill>
                        <a:latin typeface="Cambria Math" panose="02040503050406030204" pitchFamily="18" charset="0"/>
                        <a:ea typeface="Cambria Math" panose="02040503050406030204" pitchFamily="18" charset="0"/>
                      </a:rPr>
                      <m:t>𝑷</m:t>
                    </m:r>
                    <m:r>
                      <a:rPr lang="pl-PL" altLang="zh-CN" b="1" i="1">
                        <a:solidFill>
                          <a:srgbClr val="4472C4"/>
                        </a:solidFill>
                        <a:latin typeface="Cambria Math" panose="02040503050406030204" pitchFamily="18" charset="0"/>
                        <a:ea typeface="微软雅黑" panose="020B0503020204020204" pitchFamily="34" charset="-122"/>
                      </a:rPr>
                      <m:t>, </m:t>
                    </m:r>
                    <m:r>
                      <a:rPr lang="en-US" altLang="zh-CN" b="1" i="1">
                        <a:solidFill>
                          <a:srgbClr val="4472C4"/>
                        </a:solidFill>
                        <a:latin typeface="Cambria Math" panose="02040503050406030204" pitchFamily="18" charset="0"/>
                        <a:ea typeface="微软雅黑" panose="020B0503020204020204" pitchFamily="34" charset="-122"/>
                      </a:rPr>
                      <m:t>𝑬</m:t>
                    </m:r>
                    <m:r>
                      <a:rPr lang="pl-PL" altLang="zh-CN" b="1" i="1">
                        <a:solidFill>
                          <a:srgbClr val="4472C4"/>
                        </a:solidFill>
                        <a:latin typeface="Cambria Math" panose="02040503050406030204" pitchFamily="18" charset="0"/>
                        <a:ea typeface="微软雅黑" panose="020B0503020204020204" pitchFamily="34" charset="-122"/>
                      </a:rPr>
                      <m:t>)</m:t>
                    </m:r>
                  </m:oMath>
                </a14:m>
                <a:r>
                  <a:rPr lang="zh-CN" altLang="zh-CN" dirty="0">
                    <a:solidFill>
                      <a:srgbClr val="000000"/>
                    </a:solidFill>
                    <a:latin typeface="Calibri" panose="020F0502020204030204" pitchFamily="34" charset="0"/>
                    <a:ea typeface="微软雅黑" panose="020B0503020204020204" pitchFamily="34" charset="-122"/>
                  </a:rPr>
                  <a:t>表</a:t>
                </a:r>
                <a:r>
                  <a:rPr lang="zh-CN" altLang="zh-CN" dirty="0" smtClean="0">
                    <a:solidFill>
                      <a:srgbClr val="000000"/>
                    </a:solidFill>
                    <a:latin typeface="Calibri" panose="020F0502020204030204" pitchFamily="34" charset="0"/>
                    <a:ea typeface="微软雅黑" panose="020B0503020204020204" pitchFamily="34" charset="-122"/>
                  </a:rPr>
                  <a:t>示图</a:t>
                </a:r>
                <a:r>
                  <a:rPr lang="zh-CN" altLang="zh-CN" dirty="0">
                    <a:solidFill>
                      <a:srgbClr val="000000"/>
                    </a:solidFill>
                    <a:latin typeface="Calibri" panose="020F0502020204030204" pitchFamily="34" charset="0"/>
                    <a:ea typeface="微软雅黑" panose="020B0503020204020204" pitchFamily="34" charset="-122"/>
                  </a:rPr>
                  <a:t>，</a:t>
                </a:r>
                <a14:m>
                  <m:oMath xmlns:m="http://schemas.openxmlformats.org/officeDocument/2006/math">
                    <m:r>
                      <a:rPr lang="en-US" altLang="zh-CN" b="1" i="1">
                        <a:solidFill>
                          <a:srgbClr val="4472C4"/>
                        </a:solidFill>
                        <a:latin typeface="Cambria Math" panose="02040503050406030204" pitchFamily="18" charset="0"/>
                        <a:ea typeface="微软雅黑" panose="020B0503020204020204" pitchFamily="34" charset="-122"/>
                      </a:rPr>
                      <m:t>𝑽</m:t>
                    </m:r>
                  </m:oMath>
                </a14:m>
                <a:r>
                  <a:rPr lang="zh-CN" altLang="zh-CN" dirty="0">
                    <a:solidFill>
                      <a:srgbClr val="000000"/>
                    </a:solidFill>
                    <a:latin typeface="Calibri" panose="020F0502020204030204" pitchFamily="34" charset="0"/>
                    <a:ea typeface="微软雅黑" panose="020B0503020204020204" pitchFamily="34" charset="-122"/>
                  </a:rPr>
                  <a:t>是普通点集，</a:t>
                </a:r>
                <a14:m>
                  <m:oMath xmlns:m="http://schemas.openxmlformats.org/officeDocument/2006/math">
                    <m:r>
                      <a:rPr lang="en-US" altLang="zh-CN" b="1" i="1">
                        <a:solidFill>
                          <a:srgbClr val="4472C4"/>
                        </a:solidFill>
                        <a:latin typeface="Cambria Math" panose="02040503050406030204" pitchFamily="18" charset="0"/>
                        <a:ea typeface="微软雅黑" panose="020B0503020204020204" pitchFamily="34" charset="-122"/>
                      </a:rPr>
                      <m:t>𝑷</m:t>
                    </m:r>
                  </m:oMath>
                </a14:m>
                <a:r>
                  <a:rPr lang="zh-CN" altLang="zh-CN" dirty="0">
                    <a:solidFill>
                      <a:srgbClr val="000000"/>
                    </a:solidFill>
                    <a:latin typeface="Calibri" panose="020F0502020204030204" pitchFamily="34" charset="0"/>
                    <a:ea typeface="微软雅黑" panose="020B0503020204020204" pitchFamily="34" charset="-122"/>
                  </a:rPr>
                  <a:t>是</a:t>
                </a:r>
                <a:r>
                  <a:rPr lang="en-US" altLang="zh-CN" dirty="0">
                    <a:solidFill>
                      <a:srgbClr val="000000"/>
                    </a:solidFill>
                    <a:latin typeface="Calibri" panose="020F0502020204030204" pitchFamily="34" charset="0"/>
                    <a:ea typeface="微软雅黑" panose="020B0503020204020204" pitchFamily="34" charset="-122"/>
                  </a:rPr>
                  <a:t>POI</a:t>
                </a:r>
                <a:r>
                  <a:rPr lang="zh-CN" altLang="zh-CN" dirty="0">
                    <a:solidFill>
                      <a:srgbClr val="000000"/>
                    </a:solidFill>
                    <a:latin typeface="Calibri" panose="020F0502020204030204" pitchFamily="34" charset="0"/>
                    <a:ea typeface="微软雅黑" panose="020B0503020204020204" pitchFamily="34" charset="-122"/>
                  </a:rPr>
                  <a:t>点集，</a:t>
                </a:r>
                <a14:m>
                  <m:oMath xmlns:m="http://schemas.openxmlformats.org/officeDocument/2006/math">
                    <m:r>
                      <a:rPr lang="en-US" altLang="zh-CN" b="1" i="1">
                        <a:solidFill>
                          <a:srgbClr val="4472C4"/>
                        </a:solidFill>
                        <a:latin typeface="Cambria Math" panose="02040503050406030204" pitchFamily="18" charset="0"/>
                        <a:ea typeface="微软雅黑" panose="020B0503020204020204" pitchFamily="34" charset="-122"/>
                      </a:rPr>
                      <m:t>𝑬</m:t>
                    </m:r>
                  </m:oMath>
                </a14:m>
                <a:r>
                  <a:rPr lang="zh-CN" altLang="zh-CN" dirty="0">
                    <a:solidFill>
                      <a:srgbClr val="000000"/>
                    </a:solidFill>
                    <a:latin typeface="Calibri" panose="020F0502020204030204" pitchFamily="34" charset="0"/>
                    <a:ea typeface="微软雅黑" panose="020B0503020204020204" pitchFamily="34" charset="-122"/>
                  </a:rPr>
                  <a:t>是边</a:t>
                </a:r>
                <a:r>
                  <a:rPr lang="zh-CN" altLang="zh-CN" dirty="0" smtClean="0">
                    <a:solidFill>
                      <a:srgbClr val="000000"/>
                    </a:solidFill>
                    <a:latin typeface="Calibri" panose="020F0502020204030204" pitchFamily="34" charset="0"/>
                    <a:ea typeface="微软雅黑" panose="020B0503020204020204" pitchFamily="34" charset="-122"/>
                  </a:rPr>
                  <a:t>集。</a:t>
                </a:r>
                <a:endParaRPr lang="en-US" altLang="zh-CN" dirty="0" smtClean="0">
                  <a:solidFill>
                    <a:srgbClr val="000000"/>
                  </a:solidFill>
                  <a:latin typeface="Calibri" panose="020F0502020204030204" pitchFamily="34" charset="0"/>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542925" y="4909831"/>
                <a:ext cx="6739224" cy="369332"/>
              </a:xfrm>
              <a:prstGeom prst="rect">
                <a:avLst/>
              </a:prstGeom>
              <a:blipFill>
                <a:blip r:embed="rId3"/>
                <a:stretch>
                  <a:fillRect t="-9836" b="-24590"/>
                </a:stretch>
              </a:blipFill>
            </p:spPr>
            <p:txBody>
              <a:bodyPr/>
              <a:lstStyle/>
              <a:p>
                <a:r>
                  <a:rPr lang="zh-CN" altLang="en-US">
                    <a:noFill/>
                  </a:rPr>
                  <a:t> </a:t>
                </a:r>
              </a:p>
            </p:txBody>
          </p:sp>
        </mc:Fallback>
      </mc:AlternateContent>
      <p:pic>
        <p:nvPicPr>
          <p:cNvPr id="11" name="图片 10"/>
          <p:cNvPicPr>
            <a:picLocks noChangeAspect="1"/>
          </p:cNvPicPr>
          <p:nvPr/>
        </p:nvPicPr>
        <p:blipFill>
          <a:blip r:embed="rId4"/>
          <a:stretch>
            <a:fillRect/>
          </a:stretch>
        </p:blipFill>
        <p:spPr>
          <a:xfrm>
            <a:off x="542925" y="1376711"/>
            <a:ext cx="8058150" cy="3009900"/>
          </a:xfrm>
          <a:prstGeom prst="rect">
            <a:avLst/>
          </a:prstGeom>
        </p:spPr>
      </p:pic>
    </p:spTree>
    <p:extLst>
      <p:ext uri="{BB962C8B-B14F-4D97-AF65-F5344CB8AC3E}">
        <p14:creationId xmlns:p14="http://schemas.microsoft.com/office/powerpoint/2010/main" val="2017868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9</a:t>
            </a:fld>
            <a:endParaRPr lang="zh-CN" altLang="en-US"/>
          </a:p>
        </p:txBody>
      </p:sp>
      <p:sp>
        <p:nvSpPr>
          <p:cNvPr id="8" name="文本框 7">
            <a:extLst>
              <a:ext uri="{FF2B5EF4-FFF2-40B4-BE49-F238E27FC236}">
                <a16:creationId xmlns:a16="http://schemas.microsoft.com/office/drawing/2014/main" id="{4719A945-5DA8-4842-824C-43EDA64AA903}"/>
              </a:ext>
            </a:extLst>
          </p:cNvPr>
          <p:cNvSpPr txBox="1"/>
          <p:nvPr/>
        </p:nvSpPr>
        <p:spPr>
          <a:xfrm>
            <a:off x="428281" y="853491"/>
            <a:ext cx="8287438"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类</a:t>
            </a:r>
            <a:r>
              <a:rPr lang="zh-CN" altLang="en-US" sz="2400" b="1" dirty="0" smtClean="0">
                <a:latin typeface="Calibri" panose="020F0502020204030204" pitchFamily="34" charset="0"/>
                <a:ea typeface="微软雅黑" panose="020B0503020204020204" pitchFamily="34" charset="-122"/>
              </a:rPr>
              <a:t>型</a:t>
            </a:r>
            <a:endParaRPr lang="en-US" altLang="zh-CN" sz="2400" b="1" dirty="0">
              <a:latin typeface="Calibri" panose="020F05020202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定义</a:t>
            </a:r>
          </a:p>
        </p:txBody>
      </p:sp>
      <p:pic>
        <p:nvPicPr>
          <p:cNvPr id="7" name="图片 6"/>
          <p:cNvPicPr>
            <a:picLocks noChangeAspect="1"/>
          </p:cNvPicPr>
          <p:nvPr/>
        </p:nvPicPr>
        <p:blipFill rotWithShape="1">
          <a:blip r:embed="rId3"/>
          <a:srcRect r="49488"/>
          <a:stretch/>
        </p:blipFill>
        <p:spPr>
          <a:xfrm>
            <a:off x="619538" y="1376711"/>
            <a:ext cx="2876779" cy="2057143"/>
          </a:xfrm>
          <a:prstGeom prst="rect">
            <a:avLst/>
          </a:prstGeom>
        </p:spPr>
      </p:pic>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456199282"/>
                  </p:ext>
                </p:extLst>
              </p:nvPr>
            </p:nvGraphicFramePr>
            <p:xfrm>
              <a:off x="4834546" y="1470117"/>
              <a:ext cx="3428105" cy="1873758"/>
            </p:xfrm>
            <a:graphic>
              <a:graphicData uri="http://schemas.openxmlformats.org/drawingml/2006/table">
                <a:tbl>
                  <a:tblPr firstRow="1" bandRow="1">
                    <a:tableStyleId>{5C22544A-7EE6-4342-B048-85BDC9FD1C3A}</a:tableStyleId>
                  </a:tblPr>
                  <a:tblGrid>
                    <a:gridCol w="851879">
                      <a:extLst>
                        <a:ext uri="{9D8B030D-6E8A-4147-A177-3AD203B41FA5}">
                          <a16:colId xmlns:a16="http://schemas.microsoft.com/office/drawing/2014/main" val="2676480359"/>
                        </a:ext>
                      </a:extLst>
                    </a:gridCol>
                    <a:gridCol w="2576226">
                      <a:extLst>
                        <a:ext uri="{9D8B030D-6E8A-4147-A177-3AD203B41FA5}">
                          <a16:colId xmlns:a16="http://schemas.microsoft.com/office/drawing/2014/main" val="1861125823"/>
                        </a:ext>
                      </a:extLst>
                    </a:gridCol>
                  </a:tblGrid>
                  <a:tr h="370840">
                    <a:tc>
                      <a:txBody>
                        <a:bodyPr/>
                        <a:lstStyle/>
                        <a:p>
                          <a:pPr algn="ctr"/>
                          <a:r>
                            <a:rPr lang="zh-CN" altLang="en-US" dirty="0" smtClean="0"/>
                            <a:t>符号</a:t>
                          </a:r>
                          <a:endParaRPr lang="zh-CN" altLang="en-US" dirty="0"/>
                        </a:p>
                      </a:txBody>
                      <a:tcPr/>
                    </a:tc>
                    <a:tc>
                      <a:txBody>
                        <a:bodyPr/>
                        <a:lstStyle/>
                        <a:p>
                          <a:pPr algn="ctr"/>
                          <a:r>
                            <a:rPr lang="zh-CN" altLang="en-US" dirty="0" smtClean="0"/>
                            <a:t>含义</a:t>
                          </a:r>
                          <a:endParaRPr lang="zh-CN" altLang="en-US" dirty="0"/>
                        </a:p>
                      </a:txBody>
                      <a:tcPr/>
                    </a:tc>
                    <a:extLst>
                      <a:ext uri="{0D108BD9-81ED-4DB2-BD59-A6C34878D82A}">
                        <a16:rowId xmlns:a16="http://schemas.microsoft.com/office/drawing/2014/main" val="405212080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𝒄</m:t>
                                    </m:r>
                                  </m:e>
                                  <m:sub>
                                    <m:r>
                                      <a:rPr lang="en-US" altLang="zh-CN" b="1" i="1" dirty="0" smtClean="0">
                                        <a:solidFill>
                                          <a:schemeClr val="accent1"/>
                                        </a:solidFill>
                                        <a:latin typeface="Cambria Math" panose="02040503050406030204" pitchFamily="18" charset="0"/>
                                        <a:ea typeface="微软雅黑" panose="020B0503020204020204" pitchFamily="34" charset="-122"/>
                                      </a:rPr>
                                      <m:t>𝒑</m:t>
                                    </m:r>
                                  </m:sub>
                                </m:sSub>
                              </m:oMath>
                            </m:oMathPara>
                          </a14:m>
                          <a:endParaRPr lang="zh-CN" altLang="en-US" b="1" dirty="0"/>
                        </a:p>
                      </a:txBody>
                      <a:tcPr/>
                    </a:tc>
                    <a:tc>
                      <a:txBody>
                        <a:bodyPr/>
                        <a:lstStyle/>
                        <a:p>
                          <a:pPr algn="ctr"/>
                          <a:r>
                            <a:rPr lang="zh-CN" altLang="en-US" dirty="0" smtClean="0">
                              <a:solidFill>
                                <a:srgbClr val="000000"/>
                              </a:solidFill>
                              <a:latin typeface="Calibri" panose="020F0502020204030204" pitchFamily="34" charset="0"/>
                              <a:ea typeface="微软雅黑" panose="020B0503020204020204" pitchFamily="34" charset="-122"/>
                            </a:rPr>
                            <a:t>节</a:t>
                          </a:r>
                          <a:r>
                            <a:rPr lang="zh-CN" altLang="en-US" dirty="0">
                              <a:solidFill>
                                <a:srgbClr val="000000"/>
                              </a:solidFill>
                              <a:latin typeface="Calibri" panose="020F0502020204030204" pitchFamily="34" charset="0"/>
                              <a:ea typeface="微软雅黑" panose="020B0503020204020204" pitchFamily="34" charset="-122"/>
                            </a:rPr>
                            <a:t>点</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𝒑</m:t>
                              </m:r>
                            </m:oMath>
                          </a14:m>
                          <a:r>
                            <a:rPr lang="zh-CN" altLang="en-US" dirty="0">
                              <a:solidFill>
                                <a:srgbClr val="000000"/>
                              </a:solidFill>
                              <a:latin typeface="Calibri" panose="020F0502020204030204" pitchFamily="34" charset="0"/>
                              <a:ea typeface="微软雅黑" panose="020B0503020204020204" pitchFamily="34" charset="-122"/>
                            </a:rPr>
                            <a:t>的类型</a:t>
                          </a:r>
                          <a:endParaRPr lang="zh-CN" altLang="en-US" dirty="0"/>
                        </a:p>
                      </a:txBody>
                      <a:tcPr/>
                    </a:tc>
                    <a:extLst>
                      <a:ext uri="{0D108BD9-81ED-4DB2-BD59-A6C34878D82A}">
                        <a16:rowId xmlns:a16="http://schemas.microsoft.com/office/drawing/2014/main" val="182903335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𝑷</m:t>
                                    </m:r>
                                  </m:e>
                                  <m:sub>
                                    <m:r>
                                      <a:rPr lang="en-US" altLang="zh-CN" b="1" i="1" dirty="0" smtClean="0">
                                        <a:solidFill>
                                          <a:schemeClr val="accent1"/>
                                        </a:solidFill>
                                        <a:latin typeface="Cambria Math" panose="02040503050406030204" pitchFamily="18" charset="0"/>
                                        <a:ea typeface="微软雅黑" panose="020B0503020204020204" pitchFamily="34" charset="-122"/>
                                      </a:rPr>
                                      <m:t>𝒄</m:t>
                                    </m:r>
                                  </m:sub>
                                </m:sSub>
                              </m:oMath>
                            </m:oMathPara>
                          </a14:m>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latin typeface="Calibri" panose="020F0502020204030204" pitchFamily="34" charset="0"/>
                              <a:ea typeface="微软雅黑" panose="020B0503020204020204" pitchFamily="34" charset="-122"/>
                            </a:rPr>
                            <a:t>类</a:t>
                          </a:r>
                          <a:r>
                            <a:rPr lang="zh-CN" altLang="en-US" dirty="0">
                              <a:solidFill>
                                <a:srgbClr val="000000"/>
                              </a:solidFill>
                              <a:latin typeface="Calibri" panose="020F0502020204030204" pitchFamily="34" charset="0"/>
                              <a:ea typeface="微软雅黑" panose="020B0503020204020204" pitchFamily="34" charset="-122"/>
                            </a:rPr>
                            <a:t>型</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𝒄</m:t>
                              </m:r>
                            </m:oMath>
                          </a14:m>
                          <a:r>
                            <a:rPr lang="zh-CN" altLang="en-US" dirty="0">
                              <a:solidFill>
                                <a:srgbClr val="000000"/>
                              </a:solidFill>
                              <a:latin typeface="Calibri" panose="020F0502020204030204" pitchFamily="34" charset="0"/>
                              <a:ea typeface="微软雅黑" panose="020B0503020204020204" pitchFamily="34" charset="-122"/>
                            </a:rPr>
                            <a:t>的节点集</a:t>
                          </a:r>
                          <a:r>
                            <a:rPr lang="zh-CN" altLang="en-US" dirty="0" smtClean="0">
                              <a:solidFill>
                                <a:srgbClr val="000000"/>
                              </a:solidFill>
                              <a:latin typeface="Calibri" panose="020F0502020204030204" pitchFamily="34" charset="0"/>
                              <a:ea typeface="微软雅黑" panose="020B0503020204020204" pitchFamily="34" charset="-122"/>
                            </a:rPr>
                            <a:t>合</a:t>
                          </a:r>
                          <a:endParaRPr lang="en-US" altLang="zh-CN" dirty="0">
                            <a:solidFill>
                              <a:srgbClr val="000000"/>
                            </a:solidFill>
                            <a:latin typeface="Calibri" panose="020F0502020204030204" pitchFamily="34" charset="0"/>
                            <a:ea typeface="微软雅黑" panose="020B0503020204020204" pitchFamily="34" charset="-122"/>
                          </a:endParaRPr>
                        </a:p>
                      </a:txBody>
                      <a:tcPr/>
                    </a:tc>
                    <a:extLst>
                      <a:ext uri="{0D108BD9-81ED-4DB2-BD59-A6C34878D82A}">
                        <a16:rowId xmlns:a16="http://schemas.microsoft.com/office/drawing/2014/main" val="236398850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𝒕</m:t>
                                    </m:r>
                                  </m:e>
                                  <m:sub>
                                    <m:r>
                                      <a:rPr lang="en-US" altLang="zh-CN" b="1" i="1" dirty="0" smtClean="0">
                                        <a:solidFill>
                                          <a:schemeClr val="accent1"/>
                                        </a:solidFill>
                                        <a:latin typeface="Cambria Math" panose="02040503050406030204" pitchFamily="18" charset="0"/>
                                        <a:ea typeface="微软雅黑" panose="020B0503020204020204" pitchFamily="34" charset="-122"/>
                                      </a:rPr>
                                      <m:t>𝒄</m:t>
                                    </m:r>
                                  </m:sub>
                                </m:sSub>
                              </m:oMath>
                            </m:oMathPara>
                          </a14:m>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latin typeface="Calibri" panose="020F0502020204030204" pitchFamily="34" charset="0"/>
                              <a:ea typeface="微软雅黑" panose="020B0503020204020204" pitchFamily="34" charset="-122"/>
                            </a:rPr>
                            <a:t>类</a:t>
                          </a:r>
                          <a:r>
                            <a:rPr lang="zh-CN" altLang="en-US" dirty="0">
                              <a:solidFill>
                                <a:srgbClr val="000000"/>
                              </a:solidFill>
                              <a:latin typeface="Calibri" panose="020F0502020204030204" pitchFamily="34" charset="0"/>
                              <a:ea typeface="微软雅黑" panose="020B0503020204020204" pitchFamily="34" charset="-122"/>
                            </a:rPr>
                            <a:t>型</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𝒄</m:t>
                              </m:r>
                            </m:oMath>
                          </a14:m>
                          <a:r>
                            <a:rPr lang="zh-CN" altLang="en-US" dirty="0">
                              <a:solidFill>
                                <a:srgbClr val="000000"/>
                              </a:solidFill>
                              <a:latin typeface="Calibri" panose="020F0502020204030204" pitchFamily="34" charset="0"/>
                              <a:ea typeface="微软雅黑" panose="020B0503020204020204" pitchFamily="34" charset="-122"/>
                            </a:rPr>
                            <a:t>所属的类型</a:t>
                          </a:r>
                          <a:r>
                            <a:rPr lang="zh-CN" altLang="en-US" dirty="0" smtClean="0">
                              <a:solidFill>
                                <a:srgbClr val="000000"/>
                              </a:solidFill>
                              <a:latin typeface="Calibri" panose="020F0502020204030204" pitchFamily="34" charset="0"/>
                              <a:ea typeface="微软雅黑" panose="020B0503020204020204" pitchFamily="34" charset="-122"/>
                            </a:rPr>
                            <a:t>树</a:t>
                          </a:r>
                          <a:endParaRPr lang="en-US" altLang="zh-CN" dirty="0">
                            <a:solidFill>
                              <a:srgbClr val="000000"/>
                            </a:solidFill>
                            <a:latin typeface="Calibri" panose="020F0502020204030204" pitchFamily="34" charset="0"/>
                            <a:ea typeface="微软雅黑" panose="020B0503020204020204" pitchFamily="34" charset="-122"/>
                          </a:endParaRPr>
                        </a:p>
                      </a:txBody>
                      <a:tcPr/>
                    </a:tc>
                    <a:extLst>
                      <a:ext uri="{0D108BD9-81ED-4DB2-BD59-A6C34878D82A}">
                        <a16:rowId xmlns:a16="http://schemas.microsoft.com/office/drawing/2014/main" val="255624198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𝑷</m:t>
                                    </m:r>
                                  </m:e>
                                  <m:sub>
                                    <m:r>
                                      <a:rPr lang="en-US" altLang="zh-CN" b="1" i="1" dirty="0" smtClean="0">
                                        <a:solidFill>
                                          <a:schemeClr val="accent1"/>
                                        </a:solidFill>
                                        <a:latin typeface="Cambria Math" panose="02040503050406030204" pitchFamily="18" charset="0"/>
                                        <a:ea typeface="微软雅黑" panose="020B0503020204020204" pitchFamily="34" charset="-122"/>
                                      </a:rPr>
                                      <m:t>𝒕</m:t>
                                    </m:r>
                                  </m:sub>
                                </m:sSub>
                              </m:oMath>
                            </m:oMathPara>
                          </a14:m>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000000"/>
                              </a:solidFill>
                              <a:latin typeface="Calibri" panose="020F0502020204030204" pitchFamily="34" charset="0"/>
                              <a:ea typeface="微软雅黑" panose="020B0503020204020204" pitchFamily="34" charset="-122"/>
                            </a:rPr>
                            <a:t>类</a:t>
                          </a:r>
                          <a:r>
                            <a:rPr lang="zh-CN" altLang="en-US" dirty="0">
                              <a:solidFill>
                                <a:srgbClr val="000000"/>
                              </a:solidFill>
                              <a:latin typeface="Calibri" panose="020F0502020204030204" pitchFamily="34" charset="0"/>
                              <a:ea typeface="微软雅黑" panose="020B0503020204020204" pitchFamily="34" charset="-122"/>
                            </a:rPr>
                            <a:t>型树</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𝒕</m:t>
                              </m:r>
                            </m:oMath>
                          </a14:m>
                          <a:r>
                            <a:rPr lang="zh-CN" altLang="en-US" dirty="0">
                              <a:solidFill>
                                <a:srgbClr val="000000"/>
                              </a:solidFill>
                              <a:latin typeface="Calibri" panose="020F0502020204030204" pitchFamily="34" charset="0"/>
                              <a:ea typeface="微软雅黑" panose="020B0503020204020204" pitchFamily="34" charset="-122"/>
                            </a:rPr>
                            <a:t>的节点集</a:t>
                          </a:r>
                          <a:r>
                            <a:rPr lang="zh-CN" altLang="en-US" dirty="0" smtClean="0">
                              <a:solidFill>
                                <a:srgbClr val="000000"/>
                              </a:solidFill>
                              <a:latin typeface="Calibri" panose="020F0502020204030204" pitchFamily="34" charset="0"/>
                              <a:ea typeface="微软雅黑" panose="020B0503020204020204" pitchFamily="34" charset="-122"/>
                            </a:rPr>
                            <a:t>合</a:t>
                          </a:r>
                          <a:endParaRPr lang="en-US" altLang="zh-CN" dirty="0" smtClean="0">
                            <a:solidFill>
                              <a:srgbClr val="000000"/>
                            </a:solidFill>
                            <a:latin typeface="Calibri" panose="020F0502020204030204" pitchFamily="34" charset="0"/>
                            <a:ea typeface="微软雅黑" panose="020B0503020204020204" pitchFamily="34" charset="-122"/>
                          </a:endParaRPr>
                        </a:p>
                      </a:txBody>
                      <a:tcPr/>
                    </a:tc>
                    <a:extLst>
                      <a:ext uri="{0D108BD9-81ED-4DB2-BD59-A6C34878D82A}">
                        <a16:rowId xmlns:a16="http://schemas.microsoft.com/office/drawing/2014/main" val="3369631695"/>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456199282"/>
                  </p:ext>
                </p:extLst>
              </p:nvPr>
            </p:nvGraphicFramePr>
            <p:xfrm>
              <a:off x="4834546" y="1470117"/>
              <a:ext cx="3428105" cy="1873758"/>
            </p:xfrm>
            <a:graphic>
              <a:graphicData uri="http://schemas.openxmlformats.org/drawingml/2006/table">
                <a:tbl>
                  <a:tblPr firstRow="1" bandRow="1">
                    <a:tableStyleId>{5C22544A-7EE6-4342-B048-85BDC9FD1C3A}</a:tableStyleId>
                  </a:tblPr>
                  <a:tblGrid>
                    <a:gridCol w="851879">
                      <a:extLst>
                        <a:ext uri="{9D8B030D-6E8A-4147-A177-3AD203B41FA5}">
                          <a16:colId xmlns:a16="http://schemas.microsoft.com/office/drawing/2014/main" val="2676480359"/>
                        </a:ext>
                      </a:extLst>
                    </a:gridCol>
                    <a:gridCol w="2576226">
                      <a:extLst>
                        <a:ext uri="{9D8B030D-6E8A-4147-A177-3AD203B41FA5}">
                          <a16:colId xmlns:a16="http://schemas.microsoft.com/office/drawing/2014/main" val="1861125823"/>
                        </a:ext>
                      </a:extLst>
                    </a:gridCol>
                  </a:tblGrid>
                  <a:tr h="370840">
                    <a:tc>
                      <a:txBody>
                        <a:bodyPr/>
                        <a:lstStyle/>
                        <a:p>
                          <a:pPr algn="ctr"/>
                          <a:r>
                            <a:rPr lang="zh-CN" altLang="en-US" dirty="0" smtClean="0"/>
                            <a:t>符号</a:t>
                          </a:r>
                          <a:endParaRPr lang="zh-CN" altLang="en-US" dirty="0"/>
                        </a:p>
                      </a:txBody>
                      <a:tcPr/>
                    </a:tc>
                    <a:tc>
                      <a:txBody>
                        <a:bodyPr/>
                        <a:lstStyle/>
                        <a:p>
                          <a:pPr algn="ctr"/>
                          <a:r>
                            <a:rPr lang="zh-CN" altLang="en-US" dirty="0" smtClean="0"/>
                            <a:t>含义</a:t>
                          </a:r>
                          <a:endParaRPr lang="zh-CN" altLang="en-US" dirty="0"/>
                        </a:p>
                      </a:txBody>
                      <a:tcPr/>
                    </a:tc>
                    <a:extLst>
                      <a:ext uri="{0D108BD9-81ED-4DB2-BD59-A6C34878D82A}">
                        <a16:rowId xmlns:a16="http://schemas.microsoft.com/office/drawing/2014/main" val="4052120804"/>
                      </a:ext>
                    </a:extLst>
                  </a:tr>
                  <a:tr h="390398">
                    <a:tc>
                      <a:txBody>
                        <a:bodyPr/>
                        <a:lstStyle/>
                        <a:p>
                          <a:endParaRPr lang="zh-CN"/>
                        </a:p>
                      </a:txBody>
                      <a:tcPr>
                        <a:blipFill>
                          <a:blip r:embed="rId4"/>
                          <a:stretch>
                            <a:fillRect l="-714" t="-103125" r="-305000" b="-307813"/>
                          </a:stretch>
                        </a:blipFill>
                      </a:tcPr>
                    </a:tc>
                    <a:tc>
                      <a:txBody>
                        <a:bodyPr/>
                        <a:lstStyle/>
                        <a:p>
                          <a:endParaRPr lang="zh-CN"/>
                        </a:p>
                      </a:txBody>
                      <a:tcPr>
                        <a:blipFill>
                          <a:blip r:embed="rId4"/>
                          <a:stretch>
                            <a:fillRect l="-33333" t="-103125" r="-946" b="-307813"/>
                          </a:stretch>
                        </a:blipFill>
                      </a:tcPr>
                    </a:tc>
                    <a:extLst>
                      <a:ext uri="{0D108BD9-81ED-4DB2-BD59-A6C34878D82A}">
                        <a16:rowId xmlns:a16="http://schemas.microsoft.com/office/drawing/2014/main" val="1829033353"/>
                      </a:ext>
                    </a:extLst>
                  </a:tr>
                  <a:tr h="370840">
                    <a:tc>
                      <a:txBody>
                        <a:bodyPr/>
                        <a:lstStyle/>
                        <a:p>
                          <a:endParaRPr lang="zh-CN"/>
                        </a:p>
                      </a:txBody>
                      <a:tcPr>
                        <a:blipFill>
                          <a:blip r:embed="rId4"/>
                          <a:stretch>
                            <a:fillRect l="-714" t="-213115" r="-305000" b="-222951"/>
                          </a:stretch>
                        </a:blipFill>
                      </a:tcPr>
                    </a:tc>
                    <a:tc>
                      <a:txBody>
                        <a:bodyPr/>
                        <a:lstStyle/>
                        <a:p>
                          <a:endParaRPr lang="zh-CN"/>
                        </a:p>
                      </a:txBody>
                      <a:tcPr>
                        <a:blipFill>
                          <a:blip r:embed="rId4"/>
                          <a:stretch>
                            <a:fillRect l="-33333" t="-213115" r="-946" b="-222951"/>
                          </a:stretch>
                        </a:blipFill>
                      </a:tcPr>
                    </a:tc>
                    <a:extLst>
                      <a:ext uri="{0D108BD9-81ED-4DB2-BD59-A6C34878D82A}">
                        <a16:rowId xmlns:a16="http://schemas.microsoft.com/office/drawing/2014/main" val="2363988503"/>
                      </a:ext>
                    </a:extLst>
                  </a:tr>
                  <a:tr h="370840">
                    <a:tc>
                      <a:txBody>
                        <a:bodyPr/>
                        <a:lstStyle/>
                        <a:p>
                          <a:endParaRPr lang="zh-CN"/>
                        </a:p>
                      </a:txBody>
                      <a:tcPr>
                        <a:blipFill>
                          <a:blip r:embed="rId4"/>
                          <a:stretch>
                            <a:fillRect l="-714" t="-313115" r="-305000" b="-122951"/>
                          </a:stretch>
                        </a:blipFill>
                      </a:tcPr>
                    </a:tc>
                    <a:tc>
                      <a:txBody>
                        <a:bodyPr/>
                        <a:lstStyle/>
                        <a:p>
                          <a:endParaRPr lang="zh-CN"/>
                        </a:p>
                      </a:txBody>
                      <a:tcPr>
                        <a:blipFill>
                          <a:blip r:embed="rId4"/>
                          <a:stretch>
                            <a:fillRect l="-33333" t="-313115" r="-946" b="-122951"/>
                          </a:stretch>
                        </a:blipFill>
                      </a:tcPr>
                    </a:tc>
                    <a:extLst>
                      <a:ext uri="{0D108BD9-81ED-4DB2-BD59-A6C34878D82A}">
                        <a16:rowId xmlns:a16="http://schemas.microsoft.com/office/drawing/2014/main" val="2556241982"/>
                      </a:ext>
                    </a:extLst>
                  </a:tr>
                  <a:tr h="370840">
                    <a:tc>
                      <a:txBody>
                        <a:bodyPr/>
                        <a:lstStyle/>
                        <a:p>
                          <a:endParaRPr lang="zh-CN"/>
                        </a:p>
                      </a:txBody>
                      <a:tcPr>
                        <a:blipFill>
                          <a:blip r:embed="rId4"/>
                          <a:stretch>
                            <a:fillRect l="-714" t="-413115" r="-305000" b="-22951"/>
                          </a:stretch>
                        </a:blipFill>
                      </a:tcPr>
                    </a:tc>
                    <a:tc>
                      <a:txBody>
                        <a:bodyPr/>
                        <a:lstStyle/>
                        <a:p>
                          <a:endParaRPr lang="zh-CN"/>
                        </a:p>
                      </a:txBody>
                      <a:tcPr>
                        <a:blipFill>
                          <a:blip r:embed="rId4"/>
                          <a:stretch>
                            <a:fillRect l="-33333" t="-413115" r="-946" b="-22951"/>
                          </a:stretch>
                        </a:blipFill>
                      </a:tcPr>
                    </a:tc>
                    <a:extLst>
                      <a:ext uri="{0D108BD9-81ED-4DB2-BD59-A6C34878D82A}">
                        <a16:rowId xmlns:a16="http://schemas.microsoft.com/office/drawing/2014/main" val="3369631695"/>
                      </a:ext>
                    </a:extLst>
                  </a:tr>
                </a:tbl>
              </a:graphicData>
            </a:graphic>
          </p:graphicFrame>
        </mc:Fallback>
      </mc:AlternateContent>
      <p:sp>
        <p:nvSpPr>
          <p:cNvPr id="13" name="文本框 12">
            <a:extLst>
              <a:ext uri="{FF2B5EF4-FFF2-40B4-BE49-F238E27FC236}">
                <a16:creationId xmlns:a16="http://schemas.microsoft.com/office/drawing/2014/main" id="{4719A945-5DA8-4842-824C-43EDA64AA903}"/>
              </a:ext>
            </a:extLst>
          </p:cNvPr>
          <p:cNvSpPr txBox="1"/>
          <p:nvPr/>
        </p:nvSpPr>
        <p:spPr>
          <a:xfrm>
            <a:off x="428281" y="3896594"/>
            <a:ext cx="8287438"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相似度</a:t>
            </a:r>
            <a:endParaRPr lang="en-US" altLang="zh-CN" sz="2400" b="1" dirty="0">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矩形 14"/>
              <p:cNvSpPr/>
              <p:nvPr/>
            </p:nvSpPr>
            <p:spPr>
              <a:xfrm>
                <a:off x="1202388" y="3470567"/>
                <a:ext cx="673922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𝒑</m:t>
                      </m:r>
                      <m:r>
                        <a:rPr lang="en-US" altLang="zh-CN" b="1" i="1" dirty="0" smtClean="0">
                          <a:solidFill>
                            <a:schemeClr val="accent1"/>
                          </a:solidFill>
                          <a:latin typeface="Cambria Math" panose="02040503050406030204" pitchFamily="18" charset="0"/>
                          <a:ea typeface="微软雅黑" panose="020B0503020204020204" pitchFamily="34" charset="-122"/>
                        </a:rPr>
                        <m:t>∈ </m:t>
                      </m:r>
                      <m:r>
                        <a:rPr lang="en-US" altLang="zh-CN" b="1" i="1" dirty="0" smtClean="0">
                          <a:solidFill>
                            <a:schemeClr val="accent1"/>
                          </a:solidFill>
                          <a:latin typeface="Cambria Math" panose="02040503050406030204" pitchFamily="18" charset="0"/>
                          <a:ea typeface="微软雅黑" panose="020B0503020204020204" pitchFamily="34" charset="-122"/>
                        </a:rPr>
                        <m:t>𝒄</m:t>
                      </m:r>
                      <m:r>
                        <a:rPr lang="en-US" altLang="zh-CN" b="1" i="1" dirty="0" smtClean="0">
                          <a:solidFill>
                            <a:schemeClr val="accent1"/>
                          </a:solidFill>
                          <a:latin typeface="Cambria Math" panose="02040503050406030204" pitchFamily="18" charset="0"/>
                          <a:ea typeface="微软雅黑" panose="020B0503020204020204" pitchFamily="34" charset="-122"/>
                        </a:rPr>
                        <m:t>=&gt;</m:t>
                      </m:r>
                      <m:r>
                        <a:rPr lang="en-US" altLang="zh-CN" b="1" i="1" dirty="0" smtClean="0">
                          <a:solidFill>
                            <a:schemeClr val="accent1"/>
                          </a:solidFill>
                          <a:latin typeface="Cambria Math" panose="02040503050406030204" pitchFamily="18" charset="0"/>
                          <a:ea typeface="微软雅黑" panose="020B0503020204020204" pitchFamily="34" charset="-122"/>
                        </a:rPr>
                        <m:t>𝒑</m:t>
                      </m:r>
                      <m:r>
                        <a:rPr lang="en-US" altLang="zh-CN" b="1" i="1" dirty="0" smtClean="0">
                          <a:solidFill>
                            <a:schemeClr val="accent1"/>
                          </a:solidFill>
                          <a:latin typeface="Cambria Math" panose="02040503050406030204" pitchFamily="18" charset="0"/>
                          <a:ea typeface="微软雅黑" panose="020B0503020204020204" pitchFamily="34" charset="-122"/>
                        </a:rPr>
                        <m:t>∈ </m:t>
                      </m:r>
                      <m:r>
                        <a:rPr lang="en-US" altLang="zh-CN" b="1" i="1" dirty="0" smtClean="0">
                          <a:solidFill>
                            <a:schemeClr val="accent1"/>
                          </a:solidFill>
                          <a:latin typeface="Cambria Math" panose="02040503050406030204" pitchFamily="18" charset="0"/>
                          <a:ea typeface="微软雅黑" panose="020B0503020204020204" pitchFamily="34" charset="-122"/>
                        </a:rPr>
                        <m:t>𝒂𝒏𝒄𝒆𝒔𝒕𝒐𝒓</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𝒄</m:t>
                      </m:r>
                      <m:r>
                        <a:rPr lang="en-US" altLang="zh-CN" b="1" i="1" dirty="0" smtClean="0">
                          <a:solidFill>
                            <a:schemeClr val="accent1"/>
                          </a:solidFill>
                          <a:latin typeface="Cambria Math" panose="02040503050406030204" pitchFamily="18" charset="0"/>
                          <a:ea typeface="微软雅黑" panose="020B0503020204020204" pitchFamily="34" charset="-122"/>
                        </a:rPr>
                        <m:t>)</m:t>
                      </m:r>
                    </m:oMath>
                  </m:oMathPara>
                </a14:m>
                <a:endParaRPr lang="en-US" altLang="zh-CN" b="1" dirty="0" smtClean="0">
                  <a:solidFill>
                    <a:schemeClr val="accent1"/>
                  </a:solidFill>
                  <a:latin typeface="Calibri" panose="020F0502020204030204" pitchFamily="34" charset="0"/>
                  <a:ea typeface="微软雅黑" panose="020B0503020204020204" pitchFamily="34" charset="-122"/>
                </a:endParaRPr>
              </a:p>
            </p:txBody>
          </p:sp>
        </mc:Choice>
        <mc:Fallback xmlns="">
          <p:sp>
            <p:nvSpPr>
              <p:cNvPr id="15" name="矩形 14"/>
              <p:cNvSpPr>
                <a:spLocks noRot="1" noChangeAspect="1" noMove="1" noResize="1" noEditPoints="1" noAdjustHandles="1" noChangeArrowheads="1" noChangeShapeType="1" noTextEdit="1"/>
              </p:cNvSpPr>
              <p:nvPr/>
            </p:nvSpPr>
            <p:spPr>
              <a:xfrm>
                <a:off x="1202388" y="3470567"/>
                <a:ext cx="6739224" cy="369332"/>
              </a:xfrm>
              <a:prstGeom prst="rect">
                <a:avLst/>
              </a:prstGeom>
              <a:blipFill>
                <a:blip r:embed="rId5"/>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428281" y="4948590"/>
                <a:ext cx="3402972" cy="6766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𝒔𝒊𝒎</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err="1" smtClean="0">
                          <a:solidFill>
                            <a:schemeClr val="accent1"/>
                          </a:solidFill>
                          <a:latin typeface="Cambria Math" panose="02040503050406030204" pitchFamily="18" charset="0"/>
                          <a:ea typeface="微软雅黑" panose="020B0503020204020204" pitchFamily="34" charset="-122"/>
                        </a:rPr>
                        <m:t>𝒄</m:t>
                      </m:r>
                      <m:r>
                        <a:rPr lang="en-US" altLang="zh-CN" b="1" i="1" dirty="0" smtClean="0">
                          <a:solidFill>
                            <a:schemeClr val="accent1"/>
                          </a:solidFill>
                          <a:latin typeface="Cambria Math" panose="02040503050406030204" pitchFamily="18" charset="0"/>
                          <a:ea typeface="微软雅黑" panose="020B0503020204020204" pitchFamily="34" charset="-122"/>
                        </a:rPr>
                        <m:t>, </m:t>
                      </m:r>
                      <m:sSup>
                        <m:sSupPr>
                          <m:ctrlPr>
                            <a:rPr lang="en-US" altLang="zh-CN" b="1" i="1" dirty="0" smtClean="0">
                              <a:solidFill>
                                <a:schemeClr val="accent1"/>
                              </a:solidFill>
                              <a:latin typeface="Cambria Math" panose="02040503050406030204" pitchFamily="18" charset="0"/>
                              <a:ea typeface="微软雅黑" panose="020B0503020204020204" pitchFamily="34" charset="-122"/>
                            </a:rPr>
                          </m:ctrlPr>
                        </m:sSupPr>
                        <m:e>
                          <m:r>
                            <a:rPr lang="en-US" altLang="zh-CN" b="1" i="1" dirty="0" err="1" smtClean="0">
                              <a:solidFill>
                                <a:schemeClr val="accent1"/>
                              </a:solidFill>
                              <a:latin typeface="Cambria Math" panose="02040503050406030204" pitchFamily="18" charset="0"/>
                              <a:ea typeface="微软雅黑" panose="020B0503020204020204" pitchFamily="34" charset="-122"/>
                            </a:rPr>
                            <m:t>𝒄</m:t>
                          </m:r>
                        </m:e>
                        <m:sup>
                          <m:r>
                            <a:rPr lang="en-US" altLang="zh-CN" b="1" i="1" dirty="0" smtClean="0">
                              <a:solidFill>
                                <a:schemeClr val="accent1"/>
                              </a:solidFill>
                              <a:latin typeface="Cambria Math" panose="02040503050406030204" pitchFamily="18" charset="0"/>
                              <a:ea typeface="微软雅黑" panose="020B0503020204020204" pitchFamily="34" charset="-122"/>
                            </a:rPr>
                            <m:t>′</m:t>
                          </m:r>
                        </m:sup>
                      </m:sSup>
                      <m:r>
                        <a:rPr lang="en-US" altLang="zh-CN" b="1" i="1" dirty="0" smtClean="0">
                          <a:solidFill>
                            <a:schemeClr val="accent1"/>
                          </a:solidFill>
                          <a:latin typeface="Cambria Math" panose="02040503050406030204" pitchFamily="18" charset="0"/>
                          <a:ea typeface="微软雅黑" panose="020B0503020204020204" pitchFamily="34" charset="-122"/>
                        </a:rPr>
                        <m:t>)=</m:t>
                      </m:r>
                      <m:f>
                        <m:fPr>
                          <m:ctrlPr>
                            <a:rPr lang="en-US" altLang="zh-CN" b="1" i="1" dirty="0" smtClean="0">
                              <a:solidFill>
                                <a:schemeClr val="accent1"/>
                              </a:solidFill>
                              <a:latin typeface="Cambria Math" panose="02040503050406030204" pitchFamily="18" charset="0"/>
                              <a:ea typeface="微软雅黑" panose="020B0503020204020204" pitchFamily="34" charset="-122"/>
                            </a:rPr>
                          </m:ctrlPr>
                        </m:fPr>
                        <m:num>
                          <m:r>
                            <a:rPr lang="en-US" altLang="zh-CN" b="1" i="1" dirty="0" smtClean="0">
                              <a:solidFill>
                                <a:schemeClr val="accent1"/>
                              </a:solidFill>
                              <a:latin typeface="Cambria Math" panose="02040503050406030204" pitchFamily="18" charset="0"/>
                              <a:ea typeface="微软雅黑" panose="020B0503020204020204" pitchFamily="34" charset="-122"/>
                            </a:rPr>
                            <m:t>𝟐</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𝒅</m:t>
                          </m:r>
                          <m:d>
                            <m:dPr>
                              <m:ctrlPr>
                                <a:rPr lang="en-US" altLang="zh-CN" b="1" i="1" dirty="0" smtClean="0">
                                  <a:solidFill>
                                    <a:schemeClr val="accent1"/>
                                  </a:solidFill>
                                  <a:latin typeface="Cambria Math" panose="02040503050406030204" pitchFamily="18" charset="0"/>
                                  <a:ea typeface="微软雅黑" panose="020B0503020204020204" pitchFamily="34" charset="-122"/>
                                </a:rPr>
                              </m:ctrlPr>
                            </m:dPr>
                            <m:e>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𝒄</m:t>
                                  </m:r>
                                </m:e>
                                <m:sub>
                                  <m:r>
                                    <a:rPr lang="en-US" altLang="zh-CN" b="1" i="1" dirty="0" smtClean="0">
                                      <a:solidFill>
                                        <a:schemeClr val="accent1"/>
                                      </a:solidFill>
                                      <a:latin typeface="Cambria Math" panose="02040503050406030204" pitchFamily="18" charset="0"/>
                                      <a:ea typeface="微软雅黑" panose="020B0503020204020204" pitchFamily="34" charset="-122"/>
                                    </a:rPr>
                                    <m:t>𝒎</m:t>
                                  </m:r>
                                </m:sub>
                              </m:sSub>
                            </m:e>
                          </m:d>
                        </m:num>
                        <m:den>
                          <m:r>
                            <a:rPr lang="en-US" altLang="zh-CN" b="1" i="1" dirty="0" smtClean="0">
                              <a:solidFill>
                                <a:schemeClr val="accent1"/>
                              </a:solidFill>
                              <a:latin typeface="Cambria Math" panose="02040503050406030204" pitchFamily="18" charset="0"/>
                              <a:ea typeface="微软雅黑" panose="020B0503020204020204" pitchFamily="34" charset="-122"/>
                            </a:rPr>
                            <m:t>𝒅</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𝒄</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𝒅</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𝒄</m:t>
                          </m:r>
                          <m:r>
                            <a:rPr lang="en-US" altLang="zh-CN" b="1" i="1" dirty="0" smtClean="0">
                              <a:solidFill>
                                <a:schemeClr val="accent1"/>
                              </a:solidFill>
                              <a:latin typeface="Cambria Math" panose="02040503050406030204" pitchFamily="18" charset="0"/>
                              <a:ea typeface="微软雅黑" panose="020B0503020204020204" pitchFamily="34" charset="-122"/>
                            </a:rPr>
                            <m:t>′) </m:t>
                          </m:r>
                        </m:den>
                      </m:f>
                    </m:oMath>
                  </m:oMathPara>
                </a14:m>
                <a:endParaRPr lang="en-US" altLang="zh-CN" b="1" dirty="0" smtClean="0">
                  <a:solidFill>
                    <a:schemeClr val="accent1"/>
                  </a:solidFill>
                  <a:latin typeface="Calibri" panose="020F0502020204030204" pitchFamily="34" charset="0"/>
                  <a:ea typeface="微软雅黑" panose="020B0503020204020204" pitchFamily="34" charset="-122"/>
                </a:endParaRPr>
              </a:p>
            </p:txBody>
          </p:sp>
        </mc:Choice>
        <mc:Fallback xmlns="">
          <p:sp>
            <p:nvSpPr>
              <p:cNvPr id="16" name="矩形 15"/>
              <p:cNvSpPr>
                <a:spLocks noRot="1" noChangeAspect="1" noMove="1" noResize="1" noEditPoints="1" noAdjustHandles="1" noChangeArrowheads="1" noChangeShapeType="1" noTextEdit="1"/>
              </p:cNvSpPr>
              <p:nvPr/>
            </p:nvSpPr>
            <p:spPr>
              <a:xfrm>
                <a:off x="428281" y="4948590"/>
                <a:ext cx="3402972" cy="67666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表格 16"/>
              <p:cNvGraphicFramePr>
                <a:graphicFrameLocks noGrp="1"/>
              </p:cNvGraphicFramePr>
              <p:nvPr>
                <p:extLst>
                  <p:ext uri="{D42A27DB-BD31-4B8C-83A1-F6EECF244321}">
                    <p14:modId xmlns:p14="http://schemas.microsoft.com/office/powerpoint/2010/main" val="3544782231"/>
                  </p:ext>
                </p:extLst>
              </p:nvPr>
            </p:nvGraphicFramePr>
            <p:xfrm>
              <a:off x="4834546" y="4623870"/>
              <a:ext cx="3428105" cy="1112520"/>
            </p:xfrm>
            <a:graphic>
              <a:graphicData uri="http://schemas.openxmlformats.org/drawingml/2006/table">
                <a:tbl>
                  <a:tblPr firstRow="1" bandRow="1">
                    <a:tableStyleId>{5C22544A-7EE6-4342-B048-85BDC9FD1C3A}</a:tableStyleId>
                  </a:tblPr>
                  <a:tblGrid>
                    <a:gridCol w="861174">
                      <a:extLst>
                        <a:ext uri="{9D8B030D-6E8A-4147-A177-3AD203B41FA5}">
                          <a16:colId xmlns:a16="http://schemas.microsoft.com/office/drawing/2014/main" val="2676480359"/>
                        </a:ext>
                      </a:extLst>
                    </a:gridCol>
                    <a:gridCol w="2566931">
                      <a:extLst>
                        <a:ext uri="{9D8B030D-6E8A-4147-A177-3AD203B41FA5}">
                          <a16:colId xmlns:a16="http://schemas.microsoft.com/office/drawing/2014/main" val="1861125823"/>
                        </a:ext>
                      </a:extLst>
                    </a:gridCol>
                  </a:tblGrid>
                  <a:tr h="370840">
                    <a:tc>
                      <a:txBody>
                        <a:bodyPr/>
                        <a:lstStyle/>
                        <a:p>
                          <a:pPr algn="ctr"/>
                          <a:r>
                            <a:rPr lang="zh-CN" altLang="en-US" dirty="0" smtClean="0"/>
                            <a:t>符号</a:t>
                          </a:r>
                          <a:endParaRPr lang="zh-CN" altLang="en-US" dirty="0"/>
                        </a:p>
                      </a:txBody>
                      <a:tcPr/>
                    </a:tc>
                    <a:tc>
                      <a:txBody>
                        <a:bodyPr/>
                        <a:lstStyle/>
                        <a:p>
                          <a:pPr algn="ctr"/>
                          <a:r>
                            <a:rPr lang="zh-CN" altLang="en-US" dirty="0" smtClean="0"/>
                            <a:t>含义</a:t>
                          </a:r>
                          <a:endParaRPr lang="zh-CN" altLang="en-US" dirty="0"/>
                        </a:p>
                      </a:txBody>
                      <a:tcPr/>
                    </a:tc>
                    <a:extLst>
                      <a:ext uri="{0D108BD9-81ED-4DB2-BD59-A6C34878D82A}">
                        <a16:rowId xmlns:a16="http://schemas.microsoft.com/office/drawing/2014/main" val="4052120804"/>
                      </a:ext>
                    </a:extLst>
                  </a:tr>
                  <a:tr h="370840">
                    <a:tc>
                      <a:txBody>
                        <a:bodyPr/>
                        <a:lstStyle/>
                        <a:p>
                          <a:pPr/>
                          <a14:m>
                            <m:oMathPara xmlns:m="http://schemas.openxmlformats.org/officeDocument/2006/math">
                              <m:oMathParaPr>
                                <m:jc m:val="centerGroup"/>
                              </m:oMathParaPr>
                              <m:oMath xmlns:m="http://schemas.openxmlformats.org/officeDocument/2006/math">
                                <m:r>
                                  <a:rPr lang="en-US" altLang="zh-CN" b="1" i="1" dirty="0" smtClean="0">
                                    <a:solidFill>
                                      <a:schemeClr val="accent1"/>
                                    </a:solidFill>
                                    <a:latin typeface="Cambria Math" panose="02040503050406030204" pitchFamily="18" charset="0"/>
                                  </a:rPr>
                                  <m:t>𝒅</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𝒄</m:t>
                                </m:r>
                                <m:r>
                                  <a:rPr lang="en-US" altLang="zh-CN" b="1" i="1" dirty="0" smtClean="0">
                                    <a:solidFill>
                                      <a:schemeClr val="accent1"/>
                                    </a:solidFill>
                                    <a:latin typeface="Cambria Math" panose="02040503050406030204" pitchFamily="18" charset="0"/>
                                  </a:rPr>
                                  <m:t>)</m:t>
                                </m:r>
                              </m:oMath>
                            </m:oMathPara>
                          </a14:m>
                          <a:endParaRPr lang="zh-CN" altLang="en-US" b="1" dirty="0">
                            <a:solidFill>
                              <a:schemeClr val="accent1"/>
                            </a:solidFill>
                          </a:endParaRPr>
                        </a:p>
                      </a:txBody>
                      <a:tcPr/>
                    </a:tc>
                    <a:tc>
                      <a:txBody>
                        <a:bodyPr/>
                        <a:lstStyle/>
                        <a:p>
                          <a:pPr algn="ctr"/>
                          <a:r>
                            <a:rPr lang="zh-CN" altLang="en-US" dirty="0" smtClean="0">
                              <a:solidFill>
                                <a:srgbClr val="000000"/>
                              </a:solidFill>
                              <a:latin typeface="Calibri" panose="020F0502020204030204" pitchFamily="34" charset="0"/>
                              <a:ea typeface="微软雅黑" panose="020B0503020204020204" pitchFamily="34" charset="-122"/>
                            </a:rPr>
                            <a:t>类型</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𝒄</m:t>
                              </m:r>
                            </m:oMath>
                          </a14:m>
                          <a:r>
                            <a:rPr lang="zh-CN" altLang="en-US" dirty="0" smtClean="0">
                              <a:solidFill>
                                <a:srgbClr val="000000"/>
                              </a:solidFill>
                              <a:latin typeface="Calibri" panose="020F0502020204030204" pitchFamily="34" charset="0"/>
                              <a:ea typeface="微软雅黑" panose="020B0503020204020204" pitchFamily="34" charset="-122"/>
                            </a:rPr>
                            <a:t>的深度</a:t>
                          </a:r>
                          <a:endParaRPr lang="zh-CN" altLang="en-US" dirty="0"/>
                        </a:p>
                      </a:txBody>
                      <a:tcPr/>
                    </a:tc>
                    <a:extLst>
                      <a:ext uri="{0D108BD9-81ED-4DB2-BD59-A6C34878D82A}">
                        <a16:rowId xmlns:a16="http://schemas.microsoft.com/office/drawing/2014/main" val="182903335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chemeClr val="accent1"/>
                                        </a:solidFill>
                                        <a:latin typeface="Cambria Math" panose="02040503050406030204" pitchFamily="18" charset="0"/>
                                      </a:rPr>
                                    </m:ctrlPr>
                                  </m:sSubPr>
                                  <m:e>
                                    <m:r>
                                      <a:rPr lang="en-US" altLang="zh-CN" b="1" i="1" dirty="0" smtClean="0">
                                        <a:solidFill>
                                          <a:schemeClr val="accent1"/>
                                        </a:solidFill>
                                        <a:latin typeface="Cambria Math" panose="02040503050406030204" pitchFamily="18" charset="0"/>
                                      </a:rPr>
                                      <m:t>𝒄</m:t>
                                    </m:r>
                                  </m:e>
                                  <m:sub>
                                    <m:r>
                                      <a:rPr lang="en-US" altLang="zh-CN" b="1" i="1" dirty="0" smtClean="0">
                                        <a:solidFill>
                                          <a:schemeClr val="accent1"/>
                                        </a:solidFill>
                                        <a:latin typeface="Cambria Math" panose="02040503050406030204" pitchFamily="18" charset="0"/>
                                      </a:rPr>
                                      <m:t>𝒎</m:t>
                                    </m:r>
                                  </m:sub>
                                </m:sSub>
                              </m:oMath>
                            </m:oMathPara>
                          </a14:m>
                          <a:endParaRPr lang="zh-CN" altLang="en-US" b="1" dirty="0">
                            <a:solidFill>
                              <a:schemeClr val="accent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𝒄</m:t>
                              </m:r>
                            </m:oMath>
                          </a14:m>
                          <a:r>
                            <a:rPr lang="zh-CN" altLang="en-US" b="0" i="0" dirty="0" smtClean="0">
                              <a:solidFill>
                                <a:schemeClr val="tx1"/>
                              </a:solidFill>
                              <a:latin typeface="+mj-lt"/>
                              <a:ea typeface="微软雅黑" panose="020B0503020204020204" pitchFamily="34" charset="-122"/>
                            </a:rPr>
                            <a:t>和</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𝒄</m:t>
                              </m:r>
                              <m:r>
                                <a:rPr lang="en-US" altLang="zh-CN" b="1" i="1" dirty="0" smtClean="0">
                                  <a:solidFill>
                                    <a:schemeClr val="accent1"/>
                                  </a:solidFill>
                                  <a:latin typeface="Cambria Math" panose="02040503050406030204" pitchFamily="18" charset="0"/>
                                  <a:ea typeface="微软雅黑" panose="020B0503020204020204" pitchFamily="34" charset="-122"/>
                                </a:rPr>
                                <m:t>’</m:t>
                              </m:r>
                            </m:oMath>
                          </a14:m>
                          <a:r>
                            <a:rPr lang="zh-CN" altLang="en-US" dirty="0" smtClean="0">
                              <a:solidFill>
                                <a:srgbClr val="000000"/>
                              </a:solidFill>
                              <a:latin typeface="Calibri" panose="020F0502020204030204" pitchFamily="34" charset="0"/>
                              <a:ea typeface="微软雅黑" panose="020B0503020204020204" pitchFamily="34" charset="-122"/>
                            </a:rPr>
                            <a:t>的最近公共祖先</a:t>
                          </a:r>
                          <a:endParaRPr lang="en-US" altLang="zh-CN" dirty="0">
                            <a:solidFill>
                              <a:srgbClr val="000000"/>
                            </a:solidFill>
                            <a:latin typeface="Calibri" panose="020F0502020204030204" pitchFamily="34" charset="0"/>
                            <a:ea typeface="微软雅黑" panose="020B0503020204020204" pitchFamily="34" charset="-122"/>
                          </a:endParaRPr>
                        </a:p>
                      </a:txBody>
                      <a:tcPr/>
                    </a:tc>
                    <a:extLst>
                      <a:ext uri="{0D108BD9-81ED-4DB2-BD59-A6C34878D82A}">
                        <a16:rowId xmlns:a16="http://schemas.microsoft.com/office/drawing/2014/main" val="2363988503"/>
                      </a:ext>
                    </a:extLst>
                  </a:tr>
                </a:tbl>
              </a:graphicData>
            </a:graphic>
          </p:graphicFrame>
        </mc:Choice>
        <mc:Fallback xmlns="">
          <p:graphicFrame>
            <p:nvGraphicFramePr>
              <p:cNvPr id="17" name="表格 16"/>
              <p:cNvGraphicFramePr>
                <a:graphicFrameLocks noGrp="1"/>
              </p:cNvGraphicFramePr>
              <p:nvPr>
                <p:extLst>
                  <p:ext uri="{D42A27DB-BD31-4B8C-83A1-F6EECF244321}">
                    <p14:modId xmlns:p14="http://schemas.microsoft.com/office/powerpoint/2010/main" val="3544782231"/>
                  </p:ext>
                </p:extLst>
              </p:nvPr>
            </p:nvGraphicFramePr>
            <p:xfrm>
              <a:off x="4834546" y="4623870"/>
              <a:ext cx="3428105" cy="1112520"/>
            </p:xfrm>
            <a:graphic>
              <a:graphicData uri="http://schemas.openxmlformats.org/drawingml/2006/table">
                <a:tbl>
                  <a:tblPr firstRow="1" bandRow="1">
                    <a:tableStyleId>{5C22544A-7EE6-4342-B048-85BDC9FD1C3A}</a:tableStyleId>
                  </a:tblPr>
                  <a:tblGrid>
                    <a:gridCol w="861174">
                      <a:extLst>
                        <a:ext uri="{9D8B030D-6E8A-4147-A177-3AD203B41FA5}">
                          <a16:colId xmlns:a16="http://schemas.microsoft.com/office/drawing/2014/main" val="2676480359"/>
                        </a:ext>
                      </a:extLst>
                    </a:gridCol>
                    <a:gridCol w="2566931">
                      <a:extLst>
                        <a:ext uri="{9D8B030D-6E8A-4147-A177-3AD203B41FA5}">
                          <a16:colId xmlns:a16="http://schemas.microsoft.com/office/drawing/2014/main" val="1861125823"/>
                        </a:ext>
                      </a:extLst>
                    </a:gridCol>
                  </a:tblGrid>
                  <a:tr h="370840">
                    <a:tc>
                      <a:txBody>
                        <a:bodyPr/>
                        <a:lstStyle/>
                        <a:p>
                          <a:pPr algn="ctr"/>
                          <a:r>
                            <a:rPr lang="zh-CN" altLang="en-US" dirty="0" smtClean="0"/>
                            <a:t>符号</a:t>
                          </a:r>
                          <a:endParaRPr lang="zh-CN" altLang="en-US" dirty="0"/>
                        </a:p>
                      </a:txBody>
                      <a:tcPr/>
                    </a:tc>
                    <a:tc>
                      <a:txBody>
                        <a:bodyPr/>
                        <a:lstStyle/>
                        <a:p>
                          <a:pPr algn="ctr"/>
                          <a:r>
                            <a:rPr lang="zh-CN" altLang="en-US" dirty="0" smtClean="0"/>
                            <a:t>含义</a:t>
                          </a:r>
                          <a:endParaRPr lang="zh-CN" altLang="en-US" dirty="0"/>
                        </a:p>
                      </a:txBody>
                      <a:tcPr/>
                    </a:tc>
                    <a:extLst>
                      <a:ext uri="{0D108BD9-81ED-4DB2-BD59-A6C34878D82A}">
                        <a16:rowId xmlns:a16="http://schemas.microsoft.com/office/drawing/2014/main" val="4052120804"/>
                      </a:ext>
                    </a:extLst>
                  </a:tr>
                  <a:tr h="370840">
                    <a:tc>
                      <a:txBody>
                        <a:bodyPr/>
                        <a:lstStyle/>
                        <a:p>
                          <a:endParaRPr lang="zh-CN"/>
                        </a:p>
                      </a:txBody>
                      <a:tcPr>
                        <a:blipFill>
                          <a:blip r:embed="rId8"/>
                          <a:stretch>
                            <a:fillRect l="-709" t="-106452" r="-302128" b="-119355"/>
                          </a:stretch>
                        </a:blipFill>
                      </a:tcPr>
                    </a:tc>
                    <a:tc>
                      <a:txBody>
                        <a:bodyPr/>
                        <a:lstStyle/>
                        <a:p>
                          <a:endParaRPr lang="zh-CN"/>
                        </a:p>
                      </a:txBody>
                      <a:tcPr>
                        <a:blipFill>
                          <a:blip r:embed="rId8"/>
                          <a:stretch>
                            <a:fillRect l="-33649" t="-106452" r="-948" b="-119355"/>
                          </a:stretch>
                        </a:blipFill>
                      </a:tcPr>
                    </a:tc>
                    <a:extLst>
                      <a:ext uri="{0D108BD9-81ED-4DB2-BD59-A6C34878D82A}">
                        <a16:rowId xmlns:a16="http://schemas.microsoft.com/office/drawing/2014/main" val="1829033353"/>
                      </a:ext>
                    </a:extLst>
                  </a:tr>
                  <a:tr h="370840">
                    <a:tc>
                      <a:txBody>
                        <a:bodyPr/>
                        <a:lstStyle/>
                        <a:p>
                          <a:endParaRPr lang="zh-CN"/>
                        </a:p>
                      </a:txBody>
                      <a:tcPr>
                        <a:blipFill>
                          <a:blip r:embed="rId8"/>
                          <a:stretch>
                            <a:fillRect l="-709" t="-209836" r="-302128" b="-21311"/>
                          </a:stretch>
                        </a:blipFill>
                      </a:tcPr>
                    </a:tc>
                    <a:tc>
                      <a:txBody>
                        <a:bodyPr/>
                        <a:lstStyle/>
                        <a:p>
                          <a:endParaRPr lang="zh-CN"/>
                        </a:p>
                      </a:txBody>
                      <a:tcPr>
                        <a:blipFill>
                          <a:blip r:embed="rId8"/>
                          <a:stretch>
                            <a:fillRect l="-33649" t="-209836" r="-948" b="-21311"/>
                          </a:stretch>
                        </a:blipFill>
                      </a:tcPr>
                    </a:tc>
                    <a:extLst>
                      <a:ext uri="{0D108BD9-81ED-4DB2-BD59-A6C34878D82A}">
                        <a16:rowId xmlns:a16="http://schemas.microsoft.com/office/drawing/2014/main" val="2363988503"/>
                      </a:ext>
                    </a:extLst>
                  </a:tr>
                </a:tbl>
              </a:graphicData>
            </a:graphic>
          </p:graphicFrame>
        </mc:Fallback>
      </mc:AlternateContent>
      <p:cxnSp>
        <p:nvCxnSpPr>
          <p:cNvPr id="18" name="直接箭头连接符 17"/>
          <p:cNvCxnSpPr/>
          <p:nvPr/>
        </p:nvCxnSpPr>
        <p:spPr>
          <a:xfrm flipH="1">
            <a:off x="3704100" y="1644510"/>
            <a:ext cx="1" cy="17893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751200" y="1632377"/>
            <a:ext cx="300082" cy="369332"/>
          </a:xfrm>
          <a:prstGeom prst="rect">
            <a:avLst/>
          </a:prstGeom>
          <a:noFill/>
        </p:spPr>
        <p:txBody>
          <a:bodyPr wrap="none" rtlCol="0">
            <a:spAutoFit/>
          </a:bodyPr>
          <a:lstStyle/>
          <a:p>
            <a:r>
              <a:rPr lang="en-US" altLang="zh-CN" dirty="0" smtClean="0"/>
              <a:t>1</a:t>
            </a:r>
            <a:endParaRPr lang="zh-CN" altLang="en-US" dirty="0"/>
          </a:p>
        </p:txBody>
      </p:sp>
      <p:sp>
        <p:nvSpPr>
          <p:cNvPr id="20" name="文本框 19"/>
          <p:cNvSpPr txBox="1"/>
          <p:nvPr/>
        </p:nvSpPr>
        <p:spPr>
          <a:xfrm>
            <a:off x="3380935" y="1243394"/>
            <a:ext cx="646331" cy="369332"/>
          </a:xfrm>
          <a:prstGeom prst="rect">
            <a:avLst/>
          </a:prstGeom>
          <a:noFill/>
        </p:spPr>
        <p:txBody>
          <a:bodyPr wrap="none" rtlCol="0">
            <a:spAutoFit/>
          </a:bodyPr>
          <a:lstStyle/>
          <a:p>
            <a:r>
              <a:rPr lang="zh-CN" altLang="en-US" dirty="0"/>
              <a:t>深度</a:t>
            </a:r>
          </a:p>
        </p:txBody>
      </p:sp>
      <p:sp>
        <p:nvSpPr>
          <p:cNvPr id="23" name="文本框 22"/>
          <p:cNvSpPr txBox="1"/>
          <p:nvPr/>
        </p:nvSpPr>
        <p:spPr>
          <a:xfrm>
            <a:off x="3751200" y="2251435"/>
            <a:ext cx="300082" cy="369332"/>
          </a:xfrm>
          <a:prstGeom prst="rect">
            <a:avLst/>
          </a:prstGeom>
          <a:noFill/>
        </p:spPr>
        <p:txBody>
          <a:bodyPr wrap="none" rtlCol="0">
            <a:spAutoFit/>
          </a:bodyPr>
          <a:lstStyle/>
          <a:p>
            <a:r>
              <a:rPr lang="en-US" altLang="zh-CN" dirty="0" smtClean="0"/>
              <a:t>2</a:t>
            </a:r>
            <a:endParaRPr lang="zh-CN" altLang="en-US" dirty="0"/>
          </a:p>
        </p:txBody>
      </p:sp>
      <p:sp>
        <p:nvSpPr>
          <p:cNvPr id="24" name="文本框 23"/>
          <p:cNvSpPr txBox="1"/>
          <p:nvPr/>
        </p:nvSpPr>
        <p:spPr>
          <a:xfrm>
            <a:off x="3752651" y="2729167"/>
            <a:ext cx="300082" cy="369332"/>
          </a:xfrm>
          <a:prstGeom prst="rect">
            <a:avLst/>
          </a:prstGeom>
          <a:noFill/>
        </p:spPr>
        <p:txBody>
          <a:bodyPr wrap="none" rtlCol="0">
            <a:spAutoFit/>
          </a:bodyPr>
          <a:lstStyle/>
          <a:p>
            <a:r>
              <a:rPr lang="en-US" altLang="zh-CN" dirty="0" smtClean="0"/>
              <a:t>3</a:t>
            </a:r>
            <a:endParaRPr lang="zh-CN" altLang="en-US" dirty="0"/>
          </a:p>
        </p:txBody>
      </p:sp>
      <p:sp>
        <p:nvSpPr>
          <p:cNvPr id="26" name="文本框 25"/>
          <p:cNvSpPr txBox="1"/>
          <p:nvPr/>
        </p:nvSpPr>
        <p:spPr>
          <a:xfrm>
            <a:off x="3751200" y="3031238"/>
            <a:ext cx="300082" cy="369332"/>
          </a:xfrm>
          <a:prstGeom prst="rect">
            <a:avLst/>
          </a:prstGeom>
          <a:noFill/>
        </p:spPr>
        <p:txBody>
          <a:bodyPr wrap="none" rtlCol="0">
            <a:spAutoFit/>
          </a:bodyPr>
          <a:lstStyle/>
          <a:p>
            <a:r>
              <a:rPr lang="en-US" altLang="zh-CN" dirty="0" smtClean="0"/>
              <a:t>4</a:t>
            </a:r>
            <a:endParaRPr lang="zh-CN" altLang="en-US" dirty="0"/>
          </a:p>
        </p:txBody>
      </p:sp>
      <p:sp>
        <p:nvSpPr>
          <p:cNvPr id="27" name="椭圆 26"/>
          <p:cNvSpPr/>
          <p:nvPr/>
        </p:nvSpPr>
        <p:spPr>
          <a:xfrm>
            <a:off x="1168896" y="3136958"/>
            <a:ext cx="417401" cy="1759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2826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PPT">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22814</TotalTime>
  <Words>5488</Words>
  <Application>Microsoft Office PowerPoint</Application>
  <PresentationFormat>全屏显示(4:3)</PresentationFormat>
  <Paragraphs>343</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思源黑体 CN</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徐志鹏</cp:lastModifiedBy>
  <cp:revision>2370</cp:revision>
  <dcterms:created xsi:type="dcterms:W3CDTF">2021-05-16T02:35:10Z</dcterms:created>
  <dcterms:modified xsi:type="dcterms:W3CDTF">2023-03-17T01:34:30Z</dcterms:modified>
</cp:coreProperties>
</file>