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handoutMasterIdLst>
    <p:handoutMasterId r:id="rId28"/>
  </p:handoutMasterIdLst>
  <p:sldIdLst>
    <p:sldId id="329" r:id="rId2"/>
    <p:sldId id="335" r:id="rId3"/>
    <p:sldId id="385" r:id="rId4"/>
    <p:sldId id="386" r:id="rId5"/>
    <p:sldId id="374" r:id="rId6"/>
    <p:sldId id="371" r:id="rId7"/>
    <p:sldId id="341" r:id="rId8"/>
    <p:sldId id="370" r:id="rId9"/>
    <p:sldId id="362" r:id="rId10"/>
    <p:sldId id="387" r:id="rId11"/>
    <p:sldId id="342" r:id="rId12"/>
    <p:sldId id="373" r:id="rId13"/>
    <p:sldId id="382" r:id="rId14"/>
    <p:sldId id="375" r:id="rId15"/>
    <p:sldId id="384" r:id="rId16"/>
    <p:sldId id="376" r:id="rId17"/>
    <p:sldId id="380" r:id="rId18"/>
    <p:sldId id="381" r:id="rId19"/>
    <p:sldId id="388" r:id="rId20"/>
    <p:sldId id="379" r:id="rId21"/>
    <p:sldId id="383" r:id="rId22"/>
    <p:sldId id="377" r:id="rId23"/>
    <p:sldId id="378" r:id="rId24"/>
    <p:sldId id="316" r:id="rId25"/>
    <p:sldId id="3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7AA99C-9CDF-45C0-93AE-45E8E5B75093}">
          <p14:sldIdLst>
            <p14:sldId id="329"/>
            <p14:sldId id="335"/>
            <p14:sldId id="385"/>
            <p14:sldId id="386"/>
            <p14:sldId id="374"/>
            <p14:sldId id="371"/>
            <p14:sldId id="341"/>
            <p14:sldId id="370"/>
            <p14:sldId id="362"/>
            <p14:sldId id="387"/>
            <p14:sldId id="342"/>
            <p14:sldId id="373"/>
            <p14:sldId id="382"/>
            <p14:sldId id="375"/>
            <p14:sldId id="384"/>
            <p14:sldId id="376"/>
            <p14:sldId id="380"/>
            <p14:sldId id="381"/>
            <p14:sldId id="388"/>
            <p14:sldId id="379"/>
            <p14:sldId id="383"/>
            <p14:sldId id="377"/>
            <p14:sldId id="378"/>
            <p14:sldId id="316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>
    <p:extLst>
      <p:ext uri="{19B8F6BF-5375-455C-9EA6-DF929625EA0E}">
        <p15:presenceInfo xmlns:p15="http://schemas.microsoft.com/office/powerpoint/2012/main" userId="王宇晨" providerId="None"/>
      </p:ext>
    </p:extLst>
  </p:cmAuthor>
  <p:cmAuthor id="2" name="wang yuchen" initials="wy" lastIdx="1" clrIdx="1">
    <p:extLst>
      <p:ext uri="{19B8F6BF-5375-455C-9EA6-DF929625EA0E}">
        <p15:presenceInfo xmlns:p15="http://schemas.microsoft.com/office/powerpoint/2012/main" userId="f7b01d2737155d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F2D"/>
    <a:srgbClr val="C00000"/>
    <a:srgbClr val="385723"/>
    <a:srgbClr val="EB7055"/>
    <a:srgbClr val="F6AB00"/>
    <a:srgbClr val="F4B183"/>
    <a:srgbClr val="E4E4E4"/>
    <a:srgbClr val="E7EDF7"/>
    <a:srgbClr val="FCEEE5"/>
    <a:srgbClr val="FD9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914" autoAdjust="0"/>
  </p:normalViewPr>
  <p:slideViewPr>
    <p:cSldViewPr snapToGrid="0">
      <p:cViewPr>
        <p:scale>
          <a:sx n="110" d="100"/>
          <a:sy n="110" d="100"/>
        </p:scale>
        <p:origin x="618" y="96"/>
      </p:cViewPr>
      <p:guideLst>
        <p:guide orient="horz" pos="2205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-nb.info/1193192129/3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-nb.info/1193192129/3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VLDB</a:t>
            </a:r>
            <a:r>
              <a:rPr lang="zh-CN" altLang="en-US" dirty="0"/>
              <a:t>和</a:t>
            </a:r>
            <a:r>
              <a:rPr lang="en-US" altLang="zh-CN" dirty="0" err="1"/>
              <a:t>Arxiv</a:t>
            </a:r>
            <a:r>
              <a:rPr lang="zh-CN" altLang="en-US" dirty="0"/>
              <a:t>是一批人做的，香港中文大学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34212-A9A7-4B0A-843A-3259CA5895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3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1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7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0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3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3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58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66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思想，框架，风格重要！多讲故事和背景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8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8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3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 dirty="0">
                <a:solidFill>
                  <a:srgbClr val="681DA8"/>
                </a:solidFill>
                <a:effectLst/>
                <a:latin typeface="arial" panose="020B0604020202020204" pitchFamily="34" charset="0"/>
                <a:hlinkClick r:id="rId3"/>
              </a:rPr>
              <a:t>Ranking Entities for Web Queries Through Text and Knowledge</a:t>
            </a:r>
          </a:p>
          <a:p>
            <a:pPr algn="l"/>
            <a:r>
              <a:rPr lang="en-US" altLang="zh-CN" b="0" i="0" u="none" strike="noStrike" dirty="0">
                <a:solidFill>
                  <a:srgbClr val="681DA8"/>
                </a:solidFill>
                <a:effectLst/>
                <a:latin typeface="arial" panose="020B0604020202020204" pitchFamily="34" charset="0"/>
                <a:hlinkClick r:id="rId3"/>
              </a:rPr>
              <a:t>https://d-nb.info/1193192129/34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u="none" strike="noStrike" dirty="0">
              <a:solidFill>
                <a:srgbClr val="681DA8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蛋白质网络：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Cluster analysis of networks generated through homology: Automatic identification of important protein communities involved in cancer metastasis</a:t>
            </a:r>
            <a:endParaRPr lang="en-US" altLang="zh-CN" b="0" i="0" dirty="0">
              <a:solidFill>
                <a:srgbClr val="2E2E2E"/>
              </a:solidFill>
              <a:effectLst/>
              <a:latin typeface="ElsevierGulliv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E2E2E"/>
                </a:solidFill>
                <a:effectLst/>
                <a:latin typeface="ElsevierGulliver"/>
              </a:rPr>
              <a:t>球队比赛：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https://blog.csdn.net/oldmao_2001/article/details/120607166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9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蛋白质网络：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Cluster analysis of networks generated through homology: Automatic identification of important protein communities involved in cancer metastasis</a:t>
            </a:r>
            <a:endParaRPr lang="en-US" altLang="zh-CN" b="0" i="0" dirty="0">
              <a:solidFill>
                <a:srgbClr val="2E2E2E"/>
              </a:solidFill>
              <a:effectLst/>
              <a:latin typeface="ElsevierGulliv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E2E2E"/>
                </a:solidFill>
                <a:effectLst/>
                <a:latin typeface="ElsevierGulliver"/>
              </a:rPr>
              <a:t>球队比赛：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https://blog.csdn.net/oldmao_2001/article/details/120607166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1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社交网络：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A review on community structures detection in time evolving social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E2E2E"/>
                </a:solidFill>
                <a:effectLst/>
                <a:latin typeface="ElsevierGulliver"/>
              </a:rPr>
              <a:t>球队比赛：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ElsevierGulliver"/>
              </a:rPr>
              <a:t>https://blog.csdn.net/oldmao_2001/article/details/120607166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8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0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4048376" y="64134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838200" y="6413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2023/3/24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E98FB3-4769-4915-9D28-DE67360673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23422"/>
            <a:ext cx="12192000" cy="22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7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7A1699-D4A6-41A2-B2A2-C882688D9AEA}"/>
              </a:ext>
            </a:extLst>
          </p:cNvPr>
          <p:cNvSpPr/>
          <p:nvPr userDrawn="1"/>
        </p:nvSpPr>
        <p:spPr>
          <a:xfrm>
            <a:off x="243601" y="173419"/>
            <a:ext cx="11718700" cy="740981"/>
          </a:xfrm>
          <a:prstGeom prst="roundRect">
            <a:avLst/>
          </a:prstGeom>
          <a:solidFill>
            <a:srgbClr val="6E836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9AC62-3A72-4F59-B75C-54ACA85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829" y="6407033"/>
            <a:ext cx="72347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F01A3D-2376-4DB9-A423-76AC14A92C57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1" r="68184" b="524"/>
          <a:stretch/>
        </p:blipFill>
        <p:spPr>
          <a:xfrm>
            <a:off x="11289945" y="233289"/>
            <a:ext cx="621240" cy="62124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2AA12-7B0A-4D2B-99D2-4D05AA78D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114" y="258953"/>
            <a:ext cx="10122886" cy="569912"/>
          </a:xfrm>
        </p:spPr>
        <p:txBody>
          <a:bodyPr>
            <a:norm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735985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8829" y="6407033"/>
            <a:ext cx="723472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1955092" y="1369609"/>
            <a:ext cx="8291568" cy="3363240"/>
            <a:chOff x="2412000" y="1481369"/>
            <a:chExt cx="432000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6E83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12000" y="4196609"/>
              <a:ext cx="4320000" cy="648000"/>
            </a:xfrm>
            <a:prstGeom prst="rect">
              <a:avLst/>
            </a:prstGeom>
            <a:solidFill>
              <a:srgbClr val="6E8360"/>
            </a:solidFill>
            <a:ln w="28575">
              <a:solidFill>
                <a:srgbClr val="6E8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2794804" y="2354214"/>
              <a:ext cx="3549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 dirty="0">
                  <a:solidFill>
                    <a:srgbClr val="3857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感谢各位老师和同学！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6E8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5A49B-2EFC-4753-BAE9-83FACFB0599E}"/>
                </a:ext>
              </a:extLst>
            </p:cNvPr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张皓翔</a:t>
              </a:r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3C4EC8-36C4-4D96-81D6-26218C8AFADA}"/>
              </a:ext>
            </a:extLst>
          </p:cNvPr>
          <p:cNvSpPr txBox="1">
            <a:spLocks/>
          </p:cNvSpPr>
          <p:nvPr userDrawn="1"/>
        </p:nvSpPr>
        <p:spPr>
          <a:xfrm>
            <a:off x="4048376" y="64134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6ECA61AC-27CF-4D2F-A631-B7DA39B0B93F}"/>
              </a:ext>
            </a:extLst>
          </p:cNvPr>
          <p:cNvSpPr txBox="1">
            <a:spLocks/>
          </p:cNvSpPr>
          <p:nvPr userDrawn="1"/>
        </p:nvSpPr>
        <p:spPr>
          <a:xfrm>
            <a:off x="838200" y="6413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2023/3/24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32857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1288" y="3866330"/>
            <a:ext cx="3186947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9907" y="3866330"/>
            <a:ext cx="3101663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941161" y="3167419"/>
            <a:ext cx="163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2391438" y="3708165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2391438" y="1015879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1209907" y="469321"/>
            <a:ext cx="310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5247" y="1165515"/>
            <a:ext cx="3101663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27970" y="1165516"/>
            <a:ext cx="3101663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6919234" y="469321"/>
            <a:ext cx="251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7805947" y="1015879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08156" y="1164020"/>
            <a:ext cx="3105165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697953" y="4697007"/>
            <a:ext cx="1930400" cy="2476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5F20DE-A2C1-4384-8C30-55A1F84886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49" y="3708165"/>
            <a:ext cx="2234919" cy="53280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C038CD9-1C61-4D2A-A992-27184F4E945A}"/>
              </a:ext>
            </a:extLst>
          </p:cNvPr>
          <p:cNvSpPr/>
          <p:nvPr userDrawn="1"/>
        </p:nvSpPr>
        <p:spPr>
          <a:xfrm>
            <a:off x="243601" y="173419"/>
            <a:ext cx="11718700" cy="740981"/>
          </a:xfrm>
          <a:prstGeom prst="roundRect">
            <a:avLst/>
          </a:prstGeom>
          <a:solidFill>
            <a:srgbClr val="6E836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DBCC21-A946-42D1-8E49-C8601659AB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236129"/>
            <a:ext cx="8591550" cy="63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351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1" r:id="rId3"/>
    <p:sldLayoutId id="2147483666" r:id="rId4"/>
    <p:sldLayoutId id="2147483690" r:id="rId5"/>
  </p:sldLayoutIdLst>
  <p:transition spd="med">
    <p:pull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76C1C2A-D76E-40EE-A051-2672A22132EE}"/>
              </a:ext>
            </a:extLst>
          </p:cNvPr>
          <p:cNvSpPr txBox="1"/>
          <p:nvPr/>
        </p:nvSpPr>
        <p:spPr>
          <a:xfrm>
            <a:off x="395591" y="2298100"/>
            <a:ext cx="11400817" cy="127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>
                <a:solidFill>
                  <a:srgbClr val="FD9B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Driven</a:t>
            </a:r>
            <a:r>
              <a:rPr lang="en-US" altLang="zh-CN" sz="3200" b="1" kern="0" dirty="0">
                <a:solidFill>
                  <a:srgbClr val="3857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-Graph Neural Networks  for  </a:t>
            </a:r>
            <a:r>
              <a:rPr lang="en-US" altLang="zh-CN" sz="3200" b="1" kern="0" dirty="0">
                <a:solidFill>
                  <a:srgbClr val="FD9B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 Search</a:t>
            </a:r>
            <a:r>
              <a:rPr lang="en-US" altLang="zh-CN" sz="3200" b="1" kern="0" dirty="0">
                <a:solidFill>
                  <a:srgbClr val="3857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From Non-Attributed,  Attributed,  to  Interactive  Attributed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6BA263-45F7-4EF7-93FA-DCE1C8358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607866"/>
            <a:ext cx="2017186" cy="641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93341B-0CDB-49FA-B5A7-B6D0A7FAE177}"/>
              </a:ext>
            </a:extLst>
          </p:cNvPr>
          <p:cNvSpPr txBox="1"/>
          <p:nvPr/>
        </p:nvSpPr>
        <p:spPr>
          <a:xfrm>
            <a:off x="1227599" y="4321700"/>
            <a:ext cx="9736802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VLDB-2022</a:t>
            </a:r>
          </a:p>
        </p:txBody>
      </p:sp>
    </p:spTree>
    <p:extLst>
      <p:ext uri="{BB962C8B-B14F-4D97-AF65-F5344CB8AC3E}">
        <p14:creationId xmlns:p14="http://schemas.microsoft.com/office/powerpoint/2010/main" val="20809258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社区搜索 </a:t>
            </a:r>
            <a:r>
              <a:rPr lang="en-US" altLang="zh-CN" dirty="0"/>
              <a:t>– </a:t>
            </a:r>
            <a:r>
              <a:rPr lang="zh-CN" altLang="en-US" dirty="0"/>
              <a:t>传统方法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EDD141-3CF1-53CC-3A58-42673D3B974C}"/>
              </a:ext>
            </a:extLst>
          </p:cNvPr>
          <p:cNvSpPr/>
          <p:nvPr/>
        </p:nvSpPr>
        <p:spPr>
          <a:xfrm>
            <a:off x="861710" y="1706736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K-core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ADA6836-E59A-0D06-791C-C297839D6D69}"/>
              </a:ext>
            </a:extLst>
          </p:cNvPr>
          <p:cNvSpPr/>
          <p:nvPr/>
        </p:nvSpPr>
        <p:spPr>
          <a:xfrm>
            <a:off x="861710" y="3112616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K-truss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1F6E11C-0F25-DDED-6D3B-6293E3D818E5}"/>
              </a:ext>
            </a:extLst>
          </p:cNvPr>
          <p:cNvSpPr txBox="1"/>
          <p:nvPr/>
        </p:nvSpPr>
        <p:spPr>
          <a:xfrm>
            <a:off x="641479" y="3889786"/>
            <a:ext cx="3977567" cy="21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传统方法基于</a:t>
            </a:r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预定义的子图模式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，对社区有严格的拓扑约束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实际的图</a:t>
            </a:r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不能严格符合这些模式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，不是太紧就是太松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771D0F07-51A6-1108-FF86-0C510516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26" y="1804090"/>
            <a:ext cx="2611252" cy="194495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7CA04BE-8960-E09F-4CE2-02D746AB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037" y="1321839"/>
            <a:ext cx="3447627" cy="123835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6ACAEE5-D905-4091-151B-F7838D1B9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037" y="2689327"/>
            <a:ext cx="3518265" cy="1288537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FC199721-404F-921E-4C66-6DF53D4AFB0B}"/>
              </a:ext>
            </a:extLst>
          </p:cNvPr>
          <p:cNvSpPr txBox="1"/>
          <p:nvPr/>
        </p:nvSpPr>
        <p:spPr>
          <a:xfrm>
            <a:off x="9069553" y="1240947"/>
            <a:ext cx="20073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约束严格程度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BBC349B-458E-1A53-D42C-3411ECE7CF6D}"/>
              </a:ext>
            </a:extLst>
          </p:cNvPr>
          <p:cNvGrpSpPr/>
          <p:nvPr/>
        </p:nvGrpSpPr>
        <p:grpSpPr>
          <a:xfrm>
            <a:off x="4489767" y="4046160"/>
            <a:ext cx="6166377" cy="2059639"/>
            <a:chOff x="4786798" y="4106046"/>
            <a:chExt cx="6612722" cy="2209565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4A002F1A-D786-6927-8111-A1E1AEE9D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6798" y="4106046"/>
              <a:ext cx="6612722" cy="2209565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F1FA386-DBC2-EBCD-E3E9-50904F610E92}"/>
                </a:ext>
              </a:extLst>
            </p:cNvPr>
            <p:cNvSpPr/>
            <p:nvPr/>
          </p:nvSpPr>
          <p:spPr>
            <a:xfrm>
              <a:off x="7157572" y="4795520"/>
              <a:ext cx="205888" cy="105120"/>
            </a:xfrm>
            <a:prstGeom prst="rect">
              <a:avLst/>
            </a:prstGeom>
            <a:solidFill>
              <a:srgbClr val="F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23967A0-3C7E-C74B-1C21-21D2D440B21D}"/>
                </a:ext>
              </a:extLst>
            </p:cNvPr>
            <p:cNvSpPr/>
            <p:nvPr/>
          </p:nvSpPr>
          <p:spPr>
            <a:xfrm>
              <a:off x="6733392" y="5105708"/>
              <a:ext cx="249068" cy="246072"/>
            </a:xfrm>
            <a:prstGeom prst="rect">
              <a:avLst/>
            </a:prstGeom>
            <a:solidFill>
              <a:srgbClr val="F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5A75F14-77C6-6511-89B4-5BF9B6D825B8}"/>
                </a:ext>
              </a:extLst>
            </p:cNvPr>
            <p:cNvSpPr/>
            <p:nvPr/>
          </p:nvSpPr>
          <p:spPr>
            <a:xfrm>
              <a:off x="6484324" y="5758488"/>
              <a:ext cx="249068" cy="246072"/>
            </a:xfrm>
            <a:prstGeom prst="rect">
              <a:avLst/>
            </a:prstGeom>
            <a:solidFill>
              <a:srgbClr val="F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4826504-696D-BFDB-CE1F-C983823654C0}"/>
                </a:ext>
              </a:extLst>
            </p:cNvPr>
            <p:cNvSpPr/>
            <p:nvPr/>
          </p:nvSpPr>
          <p:spPr>
            <a:xfrm>
              <a:off x="6813476" y="5758488"/>
              <a:ext cx="222324" cy="101292"/>
            </a:xfrm>
            <a:prstGeom prst="rect">
              <a:avLst/>
            </a:prstGeom>
            <a:solidFill>
              <a:srgbClr val="F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8FDDABC-76AE-9E26-7E0F-95218B2ED93D}"/>
                </a:ext>
              </a:extLst>
            </p:cNvPr>
            <p:cNvSpPr/>
            <p:nvPr/>
          </p:nvSpPr>
          <p:spPr>
            <a:xfrm>
              <a:off x="6135296" y="5758488"/>
              <a:ext cx="222324" cy="101292"/>
            </a:xfrm>
            <a:prstGeom prst="rect">
              <a:avLst/>
            </a:prstGeom>
            <a:solidFill>
              <a:srgbClr val="FC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C5D4C9F-D5E4-8EE1-C2BD-776E256E5B66}"/>
                </a:ext>
              </a:extLst>
            </p:cNvPr>
            <p:cNvSpPr/>
            <p:nvPr/>
          </p:nvSpPr>
          <p:spPr>
            <a:xfrm>
              <a:off x="7602371" y="5143355"/>
              <a:ext cx="205888" cy="105120"/>
            </a:xfrm>
            <a:prstGeom prst="rect">
              <a:avLst/>
            </a:prstGeom>
            <a:solidFill>
              <a:srgbClr val="E7E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BB3CCC7-7A46-E2F9-A680-F4778EF8FFCE}"/>
                </a:ext>
              </a:extLst>
            </p:cNvPr>
            <p:cNvSpPr/>
            <p:nvPr/>
          </p:nvSpPr>
          <p:spPr>
            <a:xfrm>
              <a:off x="8004326" y="5731999"/>
              <a:ext cx="222324" cy="246071"/>
            </a:xfrm>
            <a:prstGeom prst="rect">
              <a:avLst/>
            </a:prstGeom>
            <a:solidFill>
              <a:srgbClr val="E7E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E2BF215-6261-DC30-0867-80F81C4EC9BA}"/>
                </a:ext>
              </a:extLst>
            </p:cNvPr>
            <p:cNvSpPr/>
            <p:nvPr/>
          </p:nvSpPr>
          <p:spPr>
            <a:xfrm>
              <a:off x="7379082" y="5750540"/>
              <a:ext cx="222324" cy="246070"/>
            </a:xfrm>
            <a:prstGeom prst="rect">
              <a:avLst/>
            </a:prstGeom>
            <a:solidFill>
              <a:srgbClr val="E7E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BB75473-9788-FDFD-64CC-389F290E55DC}"/>
                </a:ext>
              </a:extLst>
            </p:cNvPr>
            <p:cNvSpPr/>
            <p:nvPr/>
          </p:nvSpPr>
          <p:spPr>
            <a:xfrm>
              <a:off x="10391140" y="5996610"/>
              <a:ext cx="609600" cy="22639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496C3545-A428-9483-F2A2-5BD2503CE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431971">
              <a:off x="8916174" y="5674118"/>
              <a:ext cx="650856" cy="168740"/>
            </a:xfrm>
            <a:prstGeom prst="rect">
              <a:avLst/>
            </a:prstGeom>
          </p:spPr>
        </p:pic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ED71068-CA2F-EF5A-5B9C-F4F42F43196A}"/>
                </a:ext>
              </a:extLst>
            </p:cNvPr>
            <p:cNvSpPr txBox="1"/>
            <p:nvPr/>
          </p:nvSpPr>
          <p:spPr>
            <a:xfrm rot="1544482">
              <a:off x="8839102" y="5850360"/>
              <a:ext cx="663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Cambria" panose="02040503050406030204" pitchFamily="18" charset="0"/>
                  <a:ea typeface="Cambria" panose="02040503050406030204" pitchFamily="18" charset="0"/>
                </a:rPr>
                <a:t>1-clique</a:t>
              </a:r>
              <a:endParaRPr lang="zh-CN" altLang="en-US" sz="1000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4EB27159-047C-0787-049B-876000184A9F}"/>
              </a:ext>
            </a:extLst>
          </p:cNvPr>
          <p:cNvSpPr txBox="1"/>
          <p:nvPr/>
        </p:nvSpPr>
        <p:spPr>
          <a:xfrm>
            <a:off x="10602277" y="4300540"/>
            <a:ext cx="72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全图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D77839E-B65D-F759-E813-A52A0D12A2C6}"/>
              </a:ext>
            </a:extLst>
          </p:cNvPr>
          <p:cNvSpPr txBox="1"/>
          <p:nvPr/>
        </p:nvSpPr>
        <p:spPr>
          <a:xfrm>
            <a:off x="10602277" y="5632162"/>
            <a:ext cx="72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空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E48F401-0FC9-9BD5-7DD5-2613643B128F}"/>
              </a:ext>
            </a:extLst>
          </p:cNvPr>
          <p:cNvCxnSpPr>
            <a:cxnSpLocks/>
            <a:stCxn id="4" idx="3"/>
            <a:endCxn id="67" idx="1"/>
          </p:cNvCxnSpPr>
          <p:nvPr/>
        </p:nvCxnSpPr>
        <p:spPr>
          <a:xfrm>
            <a:off x="3134341" y="1941016"/>
            <a:ext cx="1032696" cy="1"/>
          </a:xfrm>
          <a:prstGeom prst="straightConnector1">
            <a:avLst/>
          </a:prstGeom>
          <a:ln w="38100">
            <a:solidFill>
              <a:srgbClr val="384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7392B1B-4341-8217-DAF2-046E4221199C}"/>
              </a:ext>
            </a:extLst>
          </p:cNvPr>
          <p:cNvCxnSpPr>
            <a:cxnSpLocks/>
            <a:stCxn id="61" idx="3"/>
            <a:endCxn id="69" idx="1"/>
          </p:cNvCxnSpPr>
          <p:nvPr/>
        </p:nvCxnSpPr>
        <p:spPr>
          <a:xfrm flipV="1">
            <a:off x="3134341" y="3333596"/>
            <a:ext cx="1032696" cy="13300"/>
          </a:xfrm>
          <a:prstGeom prst="straightConnector1">
            <a:avLst/>
          </a:prstGeom>
          <a:ln w="38100">
            <a:solidFill>
              <a:srgbClr val="384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FC864D58-A0D4-5C2A-E06E-7D954160D95B}"/>
              </a:ext>
            </a:extLst>
          </p:cNvPr>
          <p:cNvSpPr txBox="1"/>
          <p:nvPr/>
        </p:nvSpPr>
        <p:spPr>
          <a:xfrm>
            <a:off x="10602277" y="5032971"/>
            <a:ext cx="72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全图</a:t>
            </a:r>
          </a:p>
        </p:txBody>
      </p:sp>
      <p:sp>
        <p:nvSpPr>
          <p:cNvPr id="97" name="页脚占位符 2">
            <a:extLst>
              <a:ext uri="{FF2B5EF4-FFF2-40B4-BE49-F238E27FC236}">
                <a16:creationId xmlns:a16="http://schemas.microsoft.com/office/drawing/2014/main" id="{6286E709-32CE-294D-8F16-5237C32ED337}"/>
              </a:ext>
            </a:extLst>
          </p:cNvPr>
          <p:cNvSpPr txBox="1">
            <a:spLocks/>
          </p:cNvSpPr>
          <p:nvPr/>
        </p:nvSpPr>
        <p:spPr>
          <a:xfrm>
            <a:off x="73787" y="6324169"/>
            <a:ext cx="11360741" cy="2647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Characterizing and Utilizing the Interplay Between Core and Truss Decompositions.</a:t>
            </a: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[2] Query Driven-Graph Neural  Networks  for  Community  Search: From Non-Attributed,  Attributed,  to  Interactive  Attributed. 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2022 VLDB.</a:t>
            </a:r>
          </a:p>
          <a:p>
            <a:pPr algn="l"/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97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87" grpId="0"/>
      <p:bldP spid="88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社区搜索 </a:t>
            </a:r>
            <a:r>
              <a:rPr lang="en-US" altLang="zh-CN" dirty="0"/>
              <a:t>– </a:t>
            </a:r>
            <a:r>
              <a:rPr lang="zh-CN" altLang="en-US" dirty="0"/>
              <a:t>机器学习方法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8B0CFD6-EF26-7C30-16C1-F0A5E8B50BA1}"/>
              </a:ext>
            </a:extLst>
          </p:cNvPr>
          <p:cNvSpPr txBox="1"/>
          <p:nvPr/>
        </p:nvSpPr>
        <p:spPr>
          <a:xfrm>
            <a:off x="2914532" y="5370793"/>
            <a:ext cx="85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Nodes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1E14EA3-5172-EEE8-AFE4-A344ED89436B}"/>
              </a:ext>
            </a:extLst>
          </p:cNvPr>
          <p:cNvSpPr txBox="1"/>
          <p:nvPr/>
        </p:nvSpPr>
        <p:spPr>
          <a:xfrm>
            <a:off x="3549755" y="2519646"/>
            <a:ext cx="1249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/>
              <a:t>Initial</a:t>
            </a:r>
          </a:p>
          <a:p>
            <a:pPr algn="ctr"/>
            <a:r>
              <a:rPr lang="en-US" altLang="zh-CN" sz="1800" b="1" dirty="0"/>
              <a:t>Attributes</a:t>
            </a:r>
            <a:endParaRPr lang="zh-CN" altLang="en-US" dirty="0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7A024AF1-971F-0A29-DA0A-519BD09F3AAA}"/>
              </a:ext>
            </a:extLst>
          </p:cNvPr>
          <p:cNvGrpSpPr/>
          <p:nvPr/>
        </p:nvGrpSpPr>
        <p:grpSpPr>
          <a:xfrm>
            <a:off x="1076431" y="2385392"/>
            <a:ext cx="4226052" cy="3319230"/>
            <a:chOff x="1869948" y="2211345"/>
            <a:chExt cx="4226052" cy="331923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7094E59-416C-4AD5-8236-ABC8EAAE55B0}"/>
                </a:ext>
              </a:extLst>
            </p:cNvPr>
            <p:cNvSpPr/>
            <p:nvPr/>
          </p:nvSpPr>
          <p:spPr>
            <a:xfrm>
              <a:off x="3421570" y="3622381"/>
              <a:ext cx="239994" cy="239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841B03C-28C7-4B24-B7FC-F06F436CF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002" y="4296229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78875B6-ECE4-4FD3-A3E9-3FC1D3CBE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4133" y="3610005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2D9762F-F3CC-437F-9B55-F9E9966F6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7416" y="3233827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C679148-847C-45A0-BF89-2CFF700B41CC}"/>
                </a:ext>
              </a:extLst>
            </p:cNvPr>
            <p:cNvSpPr/>
            <p:nvPr/>
          </p:nvSpPr>
          <p:spPr>
            <a:xfrm>
              <a:off x="3644149" y="4292964"/>
              <a:ext cx="239994" cy="239994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E71D5A0-151A-4F55-9FB8-658C5D088189}"/>
                </a:ext>
              </a:extLst>
            </p:cNvPr>
            <p:cNvCxnSpPr>
              <a:cxnSpLocks/>
              <a:stCxn id="45" idx="5"/>
              <a:endCxn id="49" idx="0"/>
            </p:cNvCxnSpPr>
            <p:nvPr/>
          </p:nvCxnSpPr>
          <p:spPr>
            <a:xfrm>
              <a:off x="3626418" y="3827229"/>
              <a:ext cx="137728" cy="465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9D13DBD-0037-494C-A01F-3E439F6C26EB}"/>
                </a:ext>
              </a:extLst>
            </p:cNvPr>
            <p:cNvCxnSpPr>
              <a:cxnSpLocks/>
              <a:stCxn id="47" idx="2"/>
              <a:endCxn id="45" idx="6"/>
            </p:cNvCxnSpPr>
            <p:nvPr/>
          </p:nvCxnSpPr>
          <p:spPr>
            <a:xfrm flipH="1">
              <a:off x="3661564" y="3730719"/>
              <a:ext cx="872569" cy="1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94D9B81-24A7-4346-9344-3721566E5AC2}"/>
                </a:ext>
              </a:extLst>
            </p:cNvPr>
            <p:cNvCxnSpPr>
              <a:cxnSpLocks/>
              <a:stCxn id="48" idx="4"/>
              <a:endCxn id="45" idx="6"/>
            </p:cNvCxnSpPr>
            <p:nvPr/>
          </p:nvCxnSpPr>
          <p:spPr>
            <a:xfrm flipH="1">
              <a:off x="3661564" y="3475254"/>
              <a:ext cx="436566" cy="267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685DB16-D845-44E7-B7D2-63CF45867990}"/>
                </a:ext>
              </a:extLst>
            </p:cNvPr>
            <p:cNvCxnSpPr>
              <a:cxnSpLocks/>
              <a:stCxn id="47" idx="2"/>
              <a:endCxn id="48" idx="4"/>
            </p:cNvCxnSpPr>
            <p:nvPr/>
          </p:nvCxnSpPr>
          <p:spPr>
            <a:xfrm flipH="1" flipV="1">
              <a:off x="4098130" y="3475254"/>
              <a:ext cx="436003" cy="25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1A9BF64-9D23-4181-B4E9-8BE7AA2A5232}"/>
                </a:ext>
              </a:extLst>
            </p:cNvPr>
            <p:cNvCxnSpPr>
              <a:cxnSpLocks/>
              <a:stCxn id="46" idx="2"/>
              <a:endCxn id="49" idx="6"/>
            </p:cNvCxnSpPr>
            <p:nvPr/>
          </p:nvCxnSpPr>
          <p:spPr>
            <a:xfrm flipH="1" flipV="1">
              <a:off x="3884143" y="4412961"/>
              <a:ext cx="412859" cy="3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1497521-8A68-452B-9DAD-B454EE621CBA}"/>
                </a:ext>
              </a:extLst>
            </p:cNvPr>
            <p:cNvGrpSpPr/>
            <p:nvPr/>
          </p:nvGrpSpPr>
          <p:grpSpPr>
            <a:xfrm rot="10800000" flipH="1">
              <a:off x="4938238" y="3421052"/>
              <a:ext cx="1034982" cy="142900"/>
              <a:chOff x="7187666" y="1358169"/>
              <a:chExt cx="1034982" cy="142900"/>
            </a:xfrm>
            <a:solidFill>
              <a:srgbClr val="587558"/>
            </a:solidFill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A52FF8E-9641-4EEE-A2BC-55FEC1125E2A}"/>
                  </a:ext>
                </a:extLst>
              </p:cNvPr>
              <p:cNvSpPr/>
              <p:nvPr/>
            </p:nvSpPr>
            <p:spPr>
              <a:xfrm>
                <a:off x="7187666" y="1358169"/>
                <a:ext cx="180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5074EB-2060-432F-8FE2-ACAD15CCE2DD}"/>
                  </a:ext>
                </a:extLst>
              </p:cNvPr>
              <p:cNvSpPr/>
              <p:nvPr/>
            </p:nvSpPr>
            <p:spPr>
              <a:xfrm>
                <a:off x="7401412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6E34C32-3A0E-4DA0-ABB5-85E1105D0608}"/>
                  </a:ext>
                </a:extLst>
              </p:cNvPr>
              <p:cNvSpPr/>
              <p:nvPr/>
            </p:nvSpPr>
            <p:spPr>
              <a:xfrm>
                <a:off x="7615158" y="1358169"/>
                <a:ext cx="180000" cy="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B067349-ACEC-480E-94D7-3AD3992FAA0E}"/>
                  </a:ext>
                </a:extLst>
              </p:cNvPr>
              <p:cNvSpPr/>
              <p:nvPr/>
            </p:nvSpPr>
            <p:spPr>
              <a:xfrm>
                <a:off x="7828904" y="1358169"/>
                <a:ext cx="1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1C095B-773A-43CA-BD01-A05031518EC0}"/>
                  </a:ext>
                </a:extLst>
              </p:cNvPr>
              <p:cNvSpPr/>
              <p:nvPr/>
            </p:nvSpPr>
            <p:spPr>
              <a:xfrm>
                <a:off x="8042648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330B0AD-718D-4A1E-82BC-708B07BB58FA}"/>
                </a:ext>
              </a:extLst>
            </p:cNvPr>
            <p:cNvGrpSpPr/>
            <p:nvPr/>
          </p:nvGrpSpPr>
          <p:grpSpPr>
            <a:xfrm flipH="1">
              <a:off x="4788088" y="4278325"/>
              <a:ext cx="1034982" cy="151900"/>
              <a:chOff x="7187666" y="1713183"/>
              <a:chExt cx="1034982" cy="151900"/>
            </a:xfrm>
            <a:solidFill>
              <a:srgbClr val="C00000"/>
            </a:solidFill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A3D9941-34E4-4334-B7BF-508C6B5DA7FC}"/>
                  </a:ext>
                </a:extLst>
              </p:cNvPr>
              <p:cNvSpPr/>
              <p:nvPr/>
            </p:nvSpPr>
            <p:spPr>
              <a:xfrm rot="10800000">
                <a:off x="8042648" y="1784083"/>
                <a:ext cx="180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8C23FA0-BAD0-4574-B90E-650F6BE7CD51}"/>
                  </a:ext>
                </a:extLst>
              </p:cNvPr>
              <p:cNvSpPr/>
              <p:nvPr/>
            </p:nvSpPr>
            <p:spPr>
              <a:xfrm rot="10800000">
                <a:off x="7615953" y="1713183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8F0B4DE-945B-410F-B939-2AF9C4E866FC}"/>
                  </a:ext>
                </a:extLst>
              </p:cNvPr>
              <p:cNvSpPr/>
              <p:nvPr/>
            </p:nvSpPr>
            <p:spPr>
              <a:xfrm rot="10800000">
                <a:off x="7828105" y="1775083"/>
                <a:ext cx="180000" cy="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918AED3-F0EF-4C25-9EE0-4F1798457391}"/>
                  </a:ext>
                </a:extLst>
              </p:cNvPr>
              <p:cNvSpPr/>
              <p:nvPr/>
            </p:nvSpPr>
            <p:spPr>
              <a:xfrm rot="10800000">
                <a:off x="7401410" y="1748083"/>
                <a:ext cx="1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74A51D1-4577-4AAF-8637-0A3A73BD4547}"/>
                  </a:ext>
                </a:extLst>
              </p:cNvPr>
              <p:cNvSpPr/>
              <p:nvPr/>
            </p:nvSpPr>
            <p:spPr>
              <a:xfrm rot="10800000">
                <a:off x="7187666" y="1820083"/>
                <a:ext cx="180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9569992-6E9D-469B-AABB-67918C075DFE}"/>
                </a:ext>
              </a:extLst>
            </p:cNvPr>
            <p:cNvGrpSpPr/>
            <p:nvPr/>
          </p:nvGrpSpPr>
          <p:grpSpPr>
            <a:xfrm flipH="1">
              <a:off x="3580638" y="2948186"/>
              <a:ext cx="1034983" cy="149442"/>
              <a:chOff x="7187664" y="2054671"/>
              <a:chExt cx="1034983" cy="149442"/>
            </a:xfrm>
            <a:solidFill>
              <a:srgbClr val="02409A"/>
            </a:solidFill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C2B6E19-6698-47BB-946F-46D487A0AC67}"/>
                  </a:ext>
                </a:extLst>
              </p:cNvPr>
              <p:cNvSpPr/>
              <p:nvPr/>
            </p:nvSpPr>
            <p:spPr>
              <a:xfrm rot="10800000">
                <a:off x="7187664" y="2129356"/>
                <a:ext cx="180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8C20B6A-D29E-4224-BDCA-7E8411DE47B7}"/>
                  </a:ext>
                </a:extLst>
              </p:cNvPr>
              <p:cNvSpPr/>
              <p:nvPr/>
            </p:nvSpPr>
            <p:spPr>
              <a:xfrm rot="10800000">
                <a:off x="7828902" y="2058456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517939-749A-4439-AB03-4A41AB44A6AE}"/>
                  </a:ext>
                </a:extLst>
              </p:cNvPr>
              <p:cNvSpPr/>
              <p:nvPr/>
            </p:nvSpPr>
            <p:spPr>
              <a:xfrm rot="10800000">
                <a:off x="7620688" y="2114113"/>
                <a:ext cx="180000" cy="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8B10263-8423-4D86-BA7C-17124A1E382A}"/>
                  </a:ext>
                </a:extLst>
              </p:cNvPr>
              <p:cNvSpPr/>
              <p:nvPr/>
            </p:nvSpPr>
            <p:spPr>
              <a:xfrm rot="10800000">
                <a:off x="7401410" y="2093356"/>
                <a:ext cx="1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9F0B81-6526-4AD4-B019-B8236EF26067}"/>
                  </a:ext>
                </a:extLst>
              </p:cNvPr>
              <p:cNvSpPr/>
              <p:nvPr/>
            </p:nvSpPr>
            <p:spPr>
              <a:xfrm rot="10800000">
                <a:off x="8042647" y="2054671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DDB9968-8932-45C5-80CA-914D362990BE}"/>
                </a:ext>
              </a:extLst>
            </p:cNvPr>
            <p:cNvGrpSpPr/>
            <p:nvPr/>
          </p:nvGrpSpPr>
          <p:grpSpPr>
            <a:xfrm rot="10800000" flipH="1">
              <a:off x="2096248" y="3658719"/>
              <a:ext cx="1034982" cy="144000"/>
              <a:chOff x="7187666" y="1358169"/>
              <a:chExt cx="1034982" cy="144000"/>
            </a:xfrm>
            <a:solidFill>
              <a:srgbClr val="6B2D0B"/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E4BAB-0644-43D3-8D21-70429F3E5646}"/>
                  </a:ext>
                </a:extLst>
              </p:cNvPr>
              <p:cNvSpPr/>
              <p:nvPr/>
            </p:nvSpPr>
            <p:spPr>
              <a:xfrm>
                <a:off x="7187666" y="1358169"/>
                <a:ext cx="180000" cy="12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66CE593-5F4A-47EE-B6D6-A681DC34BA5D}"/>
                  </a:ext>
                </a:extLst>
              </p:cNvPr>
              <p:cNvSpPr/>
              <p:nvPr/>
            </p:nvSpPr>
            <p:spPr>
              <a:xfrm>
                <a:off x="7401412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D8C7651-D2DD-4613-B475-B46A8DBFE37D}"/>
                  </a:ext>
                </a:extLst>
              </p:cNvPr>
              <p:cNvSpPr/>
              <p:nvPr/>
            </p:nvSpPr>
            <p:spPr>
              <a:xfrm>
                <a:off x="7615158" y="1358169"/>
                <a:ext cx="180000" cy="14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9FC659-A45A-4917-9B2E-9B732EFBBF44}"/>
                  </a:ext>
                </a:extLst>
              </p:cNvPr>
              <p:cNvSpPr/>
              <p:nvPr/>
            </p:nvSpPr>
            <p:spPr>
              <a:xfrm>
                <a:off x="7828904" y="1358169"/>
                <a:ext cx="1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15EA270-9FB5-4AAD-AA33-E66FE0F7F0D6}"/>
                  </a:ext>
                </a:extLst>
              </p:cNvPr>
              <p:cNvSpPr/>
              <p:nvPr/>
            </p:nvSpPr>
            <p:spPr>
              <a:xfrm>
                <a:off x="8042648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F951950-5DCC-41EE-A41C-0EFAC2BB9A67}"/>
                </a:ext>
              </a:extLst>
            </p:cNvPr>
            <p:cNvGrpSpPr/>
            <p:nvPr/>
          </p:nvGrpSpPr>
          <p:grpSpPr>
            <a:xfrm rot="10800000" flipH="1">
              <a:off x="2288415" y="4437088"/>
              <a:ext cx="1034982" cy="90000"/>
              <a:chOff x="7187666" y="1358169"/>
              <a:chExt cx="1034982" cy="90000"/>
            </a:xfrm>
            <a:solidFill>
              <a:srgbClr val="F6AB00"/>
            </a:solidFill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73240CE-CC22-4D57-8C64-600C211F0BF8}"/>
                  </a:ext>
                </a:extLst>
              </p:cNvPr>
              <p:cNvSpPr/>
              <p:nvPr/>
            </p:nvSpPr>
            <p:spPr>
              <a:xfrm>
                <a:off x="7187666" y="1358169"/>
                <a:ext cx="180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E4B4C88-E08C-479E-842F-4413C9D04458}"/>
                  </a:ext>
                </a:extLst>
              </p:cNvPr>
              <p:cNvSpPr/>
              <p:nvPr/>
            </p:nvSpPr>
            <p:spPr>
              <a:xfrm>
                <a:off x="7401412" y="1358169"/>
                <a:ext cx="180000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A51721-7B2F-449A-96B1-8F1970F2729C}"/>
                  </a:ext>
                </a:extLst>
              </p:cNvPr>
              <p:cNvSpPr/>
              <p:nvPr/>
            </p:nvSpPr>
            <p:spPr>
              <a:xfrm>
                <a:off x="7615158" y="1358169"/>
                <a:ext cx="180000" cy="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DEA3822-02E0-42AF-8250-C8A4E9AAC47E}"/>
                  </a:ext>
                </a:extLst>
              </p:cNvPr>
              <p:cNvSpPr/>
              <p:nvPr/>
            </p:nvSpPr>
            <p:spPr>
              <a:xfrm>
                <a:off x="7828904" y="1358169"/>
                <a:ext cx="180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24C3772-AFE0-4FC4-BAD9-4899C4BDA46F}"/>
                  </a:ext>
                </a:extLst>
              </p:cNvPr>
              <p:cNvSpPr/>
              <p:nvPr/>
            </p:nvSpPr>
            <p:spPr>
              <a:xfrm>
                <a:off x="8042648" y="1358169"/>
                <a:ext cx="180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984F801-A1CF-4844-BB7A-916547F72D4B}"/>
                </a:ext>
              </a:extLst>
            </p:cNvPr>
            <p:cNvSpPr/>
            <p:nvPr/>
          </p:nvSpPr>
          <p:spPr>
            <a:xfrm>
              <a:off x="1869948" y="2211345"/>
              <a:ext cx="4226052" cy="3319230"/>
            </a:xfrm>
            <a:prstGeom prst="roundRect">
              <a:avLst>
                <a:gd name="adj" fmla="val 8696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7076A9-9FC7-4AB3-967E-90678A9BC562}"/>
                </a:ext>
              </a:extLst>
            </p:cNvPr>
            <p:cNvSpPr txBox="1"/>
            <p:nvPr/>
          </p:nvSpPr>
          <p:spPr>
            <a:xfrm>
              <a:off x="2023234" y="23049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E27B74A-EC77-6591-8608-C78BAA76F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432" y="4942758"/>
              <a:ext cx="241427" cy="241427"/>
            </a:xfrm>
            <a:prstGeom prst="ellipse">
              <a:avLst/>
            </a:prstGeom>
            <a:solidFill>
              <a:srgbClr val="459F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11C4E3F-B3E3-BA50-3558-879257D23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8381" y="4941856"/>
              <a:ext cx="241427" cy="2414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22D8ADC-361C-C110-813F-621D51AC25DF}"/>
                </a:ext>
              </a:extLst>
            </p:cNvPr>
            <p:cNvCxnSpPr>
              <a:cxnSpLocks/>
              <a:stCxn id="76" idx="0"/>
              <a:endCxn id="49" idx="4"/>
            </p:cNvCxnSpPr>
            <p:nvPr/>
          </p:nvCxnSpPr>
          <p:spPr>
            <a:xfrm flipV="1">
              <a:off x="3764146" y="4532958"/>
              <a:ext cx="0" cy="409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0D64ADB-42F1-5CDD-EA04-BAAF25E29263}"/>
                </a:ext>
              </a:extLst>
            </p:cNvPr>
            <p:cNvCxnSpPr>
              <a:cxnSpLocks/>
              <a:stCxn id="77" idx="0"/>
              <a:endCxn id="46" idx="4"/>
            </p:cNvCxnSpPr>
            <p:nvPr/>
          </p:nvCxnSpPr>
          <p:spPr>
            <a:xfrm flipH="1" flipV="1">
              <a:off x="4417716" y="4537656"/>
              <a:ext cx="1379" cy="40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B3C5832-49FD-51E1-00EC-5FEBE9569048}"/>
                </a:ext>
              </a:extLst>
            </p:cNvPr>
            <p:cNvCxnSpPr>
              <a:cxnSpLocks/>
              <a:stCxn id="77" idx="1"/>
              <a:endCxn id="49" idx="5"/>
            </p:cNvCxnSpPr>
            <p:nvPr/>
          </p:nvCxnSpPr>
          <p:spPr>
            <a:xfrm flipH="1" flipV="1">
              <a:off x="3848997" y="4497812"/>
              <a:ext cx="484740" cy="47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25652A7-9BC3-B095-72A0-4AAADA727A41}"/>
                </a:ext>
              </a:extLst>
            </p:cNvPr>
            <p:cNvCxnSpPr>
              <a:cxnSpLocks/>
              <a:stCxn id="77" idx="2"/>
              <a:endCxn id="76" idx="6"/>
            </p:cNvCxnSpPr>
            <p:nvPr/>
          </p:nvCxnSpPr>
          <p:spPr>
            <a:xfrm flipH="1">
              <a:off x="3884859" y="5062570"/>
              <a:ext cx="413522" cy="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A549467-1554-F25B-DBFD-365A580B821F}"/>
                </a:ext>
              </a:extLst>
            </p:cNvPr>
            <p:cNvCxnSpPr>
              <a:cxnSpLocks/>
              <a:stCxn id="46" idx="3"/>
              <a:endCxn id="76" idx="7"/>
            </p:cNvCxnSpPr>
            <p:nvPr/>
          </p:nvCxnSpPr>
          <p:spPr>
            <a:xfrm flipH="1">
              <a:off x="3849503" y="4502300"/>
              <a:ext cx="482855" cy="47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65791F39-28B4-C842-CDC8-1D739440D0EF}"/>
                </a:ext>
              </a:extLst>
            </p:cNvPr>
            <p:cNvGrpSpPr/>
            <p:nvPr/>
          </p:nvGrpSpPr>
          <p:grpSpPr>
            <a:xfrm rot="10800000" flipH="1">
              <a:off x="2164670" y="5046118"/>
              <a:ext cx="1034982" cy="142900"/>
              <a:chOff x="7187666" y="1358169"/>
              <a:chExt cx="1034982" cy="142900"/>
            </a:xfrm>
            <a:solidFill>
              <a:srgbClr val="459F2D"/>
            </a:solidFill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85E588B-0E3D-4843-1AA7-1E0F28F32AAF}"/>
                  </a:ext>
                </a:extLst>
              </p:cNvPr>
              <p:cNvSpPr/>
              <p:nvPr/>
            </p:nvSpPr>
            <p:spPr>
              <a:xfrm>
                <a:off x="7187666" y="1358169"/>
                <a:ext cx="180000" cy="7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36DE94-99E9-8F39-9D45-8C1D1B8D8287}"/>
                  </a:ext>
                </a:extLst>
              </p:cNvPr>
              <p:cNvSpPr/>
              <p:nvPr/>
            </p:nvSpPr>
            <p:spPr>
              <a:xfrm>
                <a:off x="7401412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A5AA4F10-0988-B257-162F-B7A0D9331D68}"/>
                  </a:ext>
                </a:extLst>
              </p:cNvPr>
              <p:cNvSpPr/>
              <p:nvPr/>
            </p:nvSpPr>
            <p:spPr>
              <a:xfrm>
                <a:off x="7615158" y="1358169"/>
                <a:ext cx="180000" cy="9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CCD03C6-9CEC-CFBE-6403-B874197DFE4B}"/>
                  </a:ext>
                </a:extLst>
              </p:cNvPr>
              <p:cNvSpPr/>
              <p:nvPr/>
            </p:nvSpPr>
            <p:spPr>
              <a:xfrm>
                <a:off x="7828904" y="1358169"/>
                <a:ext cx="1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052D230-3A7A-F755-A6B4-CACB6BD5C7F9}"/>
                  </a:ext>
                </a:extLst>
              </p:cNvPr>
              <p:cNvSpPr/>
              <p:nvPr/>
            </p:nvSpPr>
            <p:spPr>
              <a:xfrm>
                <a:off x="8042648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72E8D6A-4655-A796-3CFC-9916FF91A712}"/>
                </a:ext>
              </a:extLst>
            </p:cNvPr>
            <p:cNvGrpSpPr/>
            <p:nvPr/>
          </p:nvGrpSpPr>
          <p:grpSpPr>
            <a:xfrm rot="10800000" flipH="1">
              <a:off x="4848239" y="5026498"/>
              <a:ext cx="1034982" cy="144000"/>
              <a:chOff x="7187666" y="1358169"/>
              <a:chExt cx="1034982" cy="144000"/>
            </a:xfrm>
            <a:solidFill>
              <a:srgbClr val="F4B183"/>
            </a:solidFill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6F52732-C7DE-312D-A15E-5E22F75AD6EE}"/>
                  </a:ext>
                </a:extLst>
              </p:cNvPr>
              <p:cNvSpPr/>
              <p:nvPr/>
            </p:nvSpPr>
            <p:spPr>
              <a:xfrm>
                <a:off x="7187666" y="1358169"/>
                <a:ext cx="180000" cy="12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5B8E53B-9859-D53C-DDEF-772CE4ED1504}"/>
                  </a:ext>
                </a:extLst>
              </p:cNvPr>
              <p:cNvSpPr/>
              <p:nvPr/>
            </p:nvSpPr>
            <p:spPr>
              <a:xfrm>
                <a:off x="7401412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CF5ECD0-0707-189A-E1AA-72032F4F5E6D}"/>
                  </a:ext>
                </a:extLst>
              </p:cNvPr>
              <p:cNvSpPr/>
              <p:nvPr/>
            </p:nvSpPr>
            <p:spPr>
              <a:xfrm>
                <a:off x="7615158" y="1358169"/>
                <a:ext cx="180000" cy="14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F74F548D-B938-F61D-ECDF-5924A7C9566F}"/>
                  </a:ext>
                </a:extLst>
              </p:cNvPr>
              <p:cNvSpPr/>
              <p:nvPr/>
            </p:nvSpPr>
            <p:spPr>
              <a:xfrm>
                <a:off x="7828904" y="1358169"/>
                <a:ext cx="1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BD2389FA-50A0-63DE-8EB8-1CBD2768348F}"/>
                  </a:ext>
                </a:extLst>
              </p:cNvPr>
              <p:cNvSpPr/>
              <p:nvPr/>
            </p:nvSpPr>
            <p:spPr>
              <a:xfrm>
                <a:off x="8042648" y="1358169"/>
                <a:ext cx="180000" cy="142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A35598CA-7DB0-7175-8DEB-0A136B82BC70}"/>
              </a:ext>
            </a:extLst>
          </p:cNvPr>
          <p:cNvSpPr/>
          <p:nvPr/>
        </p:nvSpPr>
        <p:spPr>
          <a:xfrm>
            <a:off x="2065975" y="6001744"/>
            <a:ext cx="2352955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传播特征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2CA62C6-4314-F6B7-7AAC-6C8C784717AB}"/>
              </a:ext>
            </a:extLst>
          </p:cNvPr>
          <p:cNvSpPr txBox="1"/>
          <p:nvPr/>
        </p:nvSpPr>
        <p:spPr>
          <a:xfrm>
            <a:off x="3344959" y="1180779"/>
            <a:ext cx="8389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原理：连接</a:t>
            </a:r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越紧密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的节点，经过传播后特征变得</a:t>
            </a:r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越相似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越有可能在一个社区</a:t>
            </a:r>
            <a:endParaRPr kumimoji="1"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优点：不受预定义模式的约束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缺点：静态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embedding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无关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【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引入查询驱动！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】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CABC7050-24E8-21F7-C31B-B0708979DB3A}"/>
              </a:ext>
            </a:extLst>
          </p:cNvPr>
          <p:cNvSpPr/>
          <p:nvPr/>
        </p:nvSpPr>
        <p:spPr>
          <a:xfrm>
            <a:off x="5885117" y="2384875"/>
            <a:ext cx="5157077" cy="3319230"/>
          </a:xfrm>
          <a:prstGeom prst="roundRect">
            <a:avLst>
              <a:gd name="adj" fmla="val 8696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122153F9-DC0F-E25D-00E6-8C9DCB11E87E}"/>
              </a:ext>
            </a:extLst>
          </p:cNvPr>
          <p:cNvSpPr/>
          <p:nvPr/>
        </p:nvSpPr>
        <p:spPr>
          <a:xfrm>
            <a:off x="7213558" y="6009847"/>
            <a:ext cx="2453785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二分类问题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151DC52-2B8D-AA92-0549-752EBFD6F28B}"/>
              </a:ext>
            </a:extLst>
          </p:cNvPr>
          <p:cNvSpPr txBox="1"/>
          <p:nvPr/>
        </p:nvSpPr>
        <p:spPr>
          <a:xfrm>
            <a:off x="6236324" y="2545508"/>
            <a:ext cx="1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Query Node</a:t>
            </a:r>
            <a:endParaRPr lang="zh-CN" altLang="en-US" b="1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385AD7D5-F74A-94C1-E0AB-55FFF24111F5}"/>
              </a:ext>
            </a:extLst>
          </p:cNvPr>
          <p:cNvSpPr>
            <a:spLocks noChangeAspect="1"/>
          </p:cNvSpPr>
          <p:nvPr/>
        </p:nvSpPr>
        <p:spPr>
          <a:xfrm>
            <a:off x="7641698" y="2607935"/>
            <a:ext cx="241427" cy="2414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CD231EC7-874A-923B-D392-7A15EAB5CE4D}"/>
              </a:ext>
            </a:extLst>
          </p:cNvPr>
          <p:cNvGrpSpPr/>
          <p:nvPr/>
        </p:nvGrpSpPr>
        <p:grpSpPr>
          <a:xfrm>
            <a:off x="6238873" y="3104837"/>
            <a:ext cx="2069293" cy="2222108"/>
            <a:chOff x="6238873" y="3104837"/>
            <a:chExt cx="2069293" cy="2222108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21AAB692-FFE5-790B-285C-EAD12E15B205}"/>
                </a:ext>
              </a:extLst>
            </p:cNvPr>
            <p:cNvSpPr/>
            <p:nvPr/>
          </p:nvSpPr>
          <p:spPr>
            <a:xfrm>
              <a:off x="6705887" y="3715414"/>
              <a:ext cx="239994" cy="239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D498CAE1-19C0-376E-E57E-7B7734BE7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1319" y="4389262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A1D3E5F-BD98-BFBD-547D-CD0E3660B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50" y="3703038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49702DC-4F6A-E62B-55AA-BA614A203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1733" y="3326860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AE30911-74C8-CF34-D230-14CC44CD2456}"/>
                </a:ext>
              </a:extLst>
            </p:cNvPr>
            <p:cNvSpPr/>
            <p:nvPr/>
          </p:nvSpPr>
          <p:spPr>
            <a:xfrm>
              <a:off x="6928466" y="4385997"/>
              <a:ext cx="239994" cy="239994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6458446E-5BC4-FCB8-E1E5-3C7B72417188}"/>
                </a:ext>
              </a:extLst>
            </p:cNvPr>
            <p:cNvCxnSpPr>
              <a:cxnSpLocks/>
              <a:stCxn id="148" idx="5"/>
              <a:endCxn id="152" idx="0"/>
            </p:cNvCxnSpPr>
            <p:nvPr/>
          </p:nvCxnSpPr>
          <p:spPr>
            <a:xfrm>
              <a:off x="6910735" y="3920262"/>
              <a:ext cx="137728" cy="465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09656A3-5406-5826-7817-304CA4EB83B5}"/>
                </a:ext>
              </a:extLst>
            </p:cNvPr>
            <p:cNvCxnSpPr>
              <a:cxnSpLocks/>
              <a:stCxn id="150" idx="2"/>
              <a:endCxn id="148" idx="6"/>
            </p:cNvCxnSpPr>
            <p:nvPr/>
          </p:nvCxnSpPr>
          <p:spPr>
            <a:xfrm flipH="1">
              <a:off x="6945881" y="3823752"/>
              <a:ext cx="872569" cy="1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6820E0E-62C1-C44D-DA2B-CB2FAA63488F}"/>
                </a:ext>
              </a:extLst>
            </p:cNvPr>
            <p:cNvCxnSpPr>
              <a:cxnSpLocks/>
              <a:stCxn id="151" idx="4"/>
              <a:endCxn id="148" idx="6"/>
            </p:cNvCxnSpPr>
            <p:nvPr/>
          </p:nvCxnSpPr>
          <p:spPr>
            <a:xfrm flipH="1">
              <a:off x="6945881" y="3568287"/>
              <a:ext cx="436566" cy="267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C03763-C6AE-196F-5EFF-AE72F3F4D003}"/>
                </a:ext>
              </a:extLst>
            </p:cNvPr>
            <p:cNvCxnSpPr>
              <a:cxnSpLocks/>
              <a:stCxn id="150" idx="2"/>
              <a:endCxn id="151" idx="4"/>
            </p:cNvCxnSpPr>
            <p:nvPr/>
          </p:nvCxnSpPr>
          <p:spPr>
            <a:xfrm flipH="1" flipV="1">
              <a:off x="7382447" y="3568287"/>
              <a:ext cx="436003" cy="25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E825440-55FD-0BE3-BBEB-AA26639BF0B5}"/>
                </a:ext>
              </a:extLst>
            </p:cNvPr>
            <p:cNvCxnSpPr>
              <a:cxnSpLocks/>
              <a:stCxn id="149" idx="2"/>
              <a:endCxn id="152" idx="6"/>
            </p:cNvCxnSpPr>
            <p:nvPr/>
          </p:nvCxnSpPr>
          <p:spPr>
            <a:xfrm flipH="1" flipV="1">
              <a:off x="7168460" y="4505994"/>
              <a:ext cx="412859" cy="3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10290EFD-0D90-E788-DE75-6615D0581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7749" y="5035791"/>
              <a:ext cx="241427" cy="241427"/>
            </a:xfrm>
            <a:prstGeom prst="ellipse">
              <a:avLst/>
            </a:prstGeom>
            <a:solidFill>
              <a:srgbClr val="459F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226EC4-0156-474A-C27E-68EDA60A9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698" y="5034889"/>
              <a:ext cx="241427" cy="2414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70D42534-09C3-BAD9-F573-F65F28B1DF22}"/>
                </a:ext>
              </a:extLst>
            </p:cNvPr>
            <p:cNvCxnSpPr>
              <a:cxnSpLocks/>
              <a:stCxn id="165" idx="0"/>
              <a:endCxn id="152" idx="4"/>
            </p:cNvCxnSpPr>
            <p:nvPr/>
          </p:nvCxnSpPr>
          <p:spPr>
            <a:xfrm flipV="1">
              <a:off x="7048463" y="4625991"/>
              <a:ext cx="0" cy="409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4A7D8156-2EB0-06DF-A62F-82D887FA2632}"/>
                </a:ext>
              </a:extLst>
            </p:cNvPr>
            <p:cNvCxnSpPr>
              <a:cxnSpLocks/>
              <a:stCxn id="166" idx="0"/>
              <a:endCxn id="149" idx="4"/>
            </p:cNvCxnSpPr>
            <p:nvPr/>
          </p:nvCxnSpPr>
          <p:spPr>
            <a:xfrm flipH="1" flipV="1">
              <a:off x="7702033" y="4630689"/>
              <a:ext cx="1379" cy="40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E3E12D97-55EA-8CFB-6C50-C3C8B696C213}"/>
                </a:ext>
              </a:extLst>
            </p:cNvPr>
            <p:cNvCxnSpPr>
              <a:cxnSpLocks/>
              <a:stCxn id="166" idx="1"/>
              <a:endCxn id="152" idx="5"/>
            </p:cNvCxnSpPr>
            <p:nvPr/>
          </p:nvCxnSpPr>
          <p:spPr>
            <a:xfrm flipH="1" flipV="1">
              <a:off x="7133314" y="4590845"/>
              <a:ext cx="484740" cy="47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69DF7D9-0984-A7F8-D5EF-42931BBC1509}"/>
                </a:ext>
              </a:extLst>
            </p:cNvPr>
            <p:cNvCxnSpPr>
              <a:cxnSpLocks/>
              <a:stCxn id="166" idx="2"/>
              <a:endCxn id="165" idx="6"/>
            </p:cNvCxnSpPr>
            <p:nvPr/>
          </p:nvCxnSpPr>
          <p:spPr>
            <a:xfrm flipH="1">
              <a:off x="7169176" y="5155603"/>
              <a:ext cx="413522" cy="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65CAAAEE-AC91-5B05-2146-922B589A974F}"/>
                </a:ext>
              </a:extLst>
            </p:cNvPr>
            <p:cNvCxnSpPr>
              <a:cxnSpLocks/>
              <a:stCxn id="149" idx="3"/>
              <a:endCxn id="165" idx="7"/>
            </p:cNvCxnSpPr>
            <p:nvPr/>
          </p:nvCxnSpPr>
          <p:spPr>
            <a:xfrm flipH="1">
              <a:off x="7133820" y="4595333"/>
              <a:ext cx="482855" cy="47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圆: 空心 212">
              <a:extLst>
                <a:ext uri="{FF2B5EF4-FFF2-40B4-BE49-F238E27FC236}">
                  <a16:creationId xmlns:a16="http://schemas.microsoft.com/office/drawing/2014/main" id="{1842A452-757D-5B11-5994-C114B40ECB3F}"/>
                </a:ext>
              </a:extLst>
            </p:cNvPr>
            <p:cNvSpPr/>
            <p:nvPr/>
          </p:nvSpPr>
          <p:spPr>
            <a:xfrm>
              <a:off x="6238873" y="3715414"/>
              <a:ext cx="243060" cy="239994"/>
            </a:xfrm>
            <a:prstGeom prst="donu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圆: 空心 213">
              <a:extLst>
                <a:ext uri="{FF2B5EF4-FFF2-40B4-BE49-F238E27FC236}">
                  <a16:creationId xmlns:a16="http://schemas.microsoft.com/office/drawing/2014/main" id="{72EF0EA5-74A0-816B-7CA5-34B727DBE6D7}"/>
                </a:ext>
              </a:extLst>
            </p:cNvPr>
            <p:cNvSpPr/>
            <p:nvPr/>
          </p:nvSpPr>
          <p:spPr>
            <a:xfrm>
              <a:off x="6970498" y="3104837"/>
              <a:ext cx="243060" cy="239994"/>
            </a:xfrm>
            <a:prstGeom prst="donu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" name="圆: 空心 214">
              <a:extLst>
                <a:ext uri="{FF2B5EF4-FFF2-40B4-BE49-F238E27FC236}">
                  <a16:creationId xmlns:a16="http://schemas.microsoft.com/office/drawing/2014/main" id="{8DD887AA-C962-F95A-4FE7-886ADF1DB1EC}"/>
                </a:ext>
              </a:extLst>
            </p:cNvPr>
            <p:cNvSpPr/>
            <p:nvPr/>
          </p:nvSpPr>
          <p:spPr>
            <a:xfrm>
              <a:off x="7996592" y="3392994"/>
              <a:ext cx="243060" cy="239994"/>
            </a:xfrm>
            <a:prstGeom prst="donu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乘号 215">
              <a:extLst>
                <a:ext uri="{FF2B5EF4-FFF2-40B4-BE49-F238E27FC236}">
                  <a16:creationId xmlns:a16="http://schemas.microsoft.com/office/drawing/2014/main" id="{03C1936C-4979-3D54-851C-E6778513C0E2}"/>
                </a:ext>
              </a:extLst>
            </p:cNvPr>
            <p:cNvSpPr/>
            <p:nvPr/>
          </p:nvSpPr>
          <p:spPr>
            <a:xfrm>
              <a:off x="6421377" y="4334717"/>
              <a:ext cx="337005" cy="36933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乘号 216">
              <a:extLst>
                <a:ext uri="{FF2B5EF4-FFF2-40B4-BE49-F238E27FC236}">
                  <a16:creationId xmlns:a16="http://schemas.microsoft.com/office/drawing/2014/main" id="{A0391D7F-F02E-E858-5E8B-BA020AB83E18}"/>
                </a:ext>
              </a:extLst>
            </p:cNvPr>
            <p:cNvSpPr/>
            <p:nvPr/>
          </p:nvSpPr>
          <p:spPr>
            <a:xfrm>
              <a:off x="6414345" y="4957612"/>
              <a:ext cx="337005" cy="36933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乘号 217">
              <a:extLst>
                <a:ext uri="{FF2B5EF4-FFF2-40B4-BE49-F238E27FC236}">
                  <a16:creationId xmlns:a16="http://schemas.microsoft.com/office/drawing/2014/main" id="{4805BF16-C4E8-4E01-C640-957B4993F30D}"/>
                </a:ext>
              </a:extLst>
            </p:cNvPr>
            <p:cNvSpPr/>
            <p:nvPr/>
          </p:nvSpPr>
          <p:spPr>
            <a:xfrm>
              <a:off x="7949620" y="4386650"/>
              <a:ext cx="337005" cy="36933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9" name="乘号 218">
              <a:extLst>
                <a:ext uri="{FF2B5EF4-FFF2-40B4-BE49-F238E27FC236}">
                  <a16:creationId xmlns:a16="http://schemas.microsoft.com/office/drawing/2014/main" id="{1B09884A-2B87-E87B-D1BF-A490B1B62466}"/>
                </a:ext>
              </a:extLst>
            </p:cNvPr>
            <p:cNvSpPr/>
            <p:nvPr/>
          </p:nvSpPr>
          <p:spPr>
            <a:xfrm>
              <a:off x="7971161" y="4957612"/>
              <a:ext cx="337005" cy="36933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0" name="文本框 219">
            <a:extLst>
              <a:ext uri="{FF2B5EF4-FFF2-40B4-BE49-F238E27FC236}">
                <a16:creationId xmlns:a16="http://schemas.microsoft.com/office/drawing/2014/main" id="{FFE1EF31-4732-F974-2F6F-772CCC79CDD0}"/>
              </a:ext>
            </a:extLst>
          </p:cNvPr>
          <p:cNvSpPr txBox="1"/>
          <p:nvPr/>
        </p:nvSpPr>
        <p:spPr>
          <a:xfrm>
            <a:off x="8608915" y="2475645"/>
            <a:ext cx="219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Query Result</a:t>
            </a:r>
          </a:p>
        </p:txBody>
      </p:sp>
      <p:graphicFrame>
        <p:nvGraphicFramePr>
          <p:cNvPr id="221" name="表格 221">
            <a:extLst>
              <a:ext uri="{FF2B5EF4-FFF2-40B4-BE49-F238E27FC236}">
                <a16:creationId xmlns:a16="http://schemas.microsoft.com/office/drawing/2014/main" id="{B5BF5589-5596-D55B-80AC-770E8C777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7605"/>
              </p:ext>
            </p:extLst>
          </p:nvPr>
        </p:nvGraphicFramePr>
        <p:xfrm>
          <a:off x="8531597" y="2858872"/>
          <a:ext cx="23458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14">
                  <a:extLst>
                    <a:ext uri="{9D8B030D-6E8A-4147-A177-3AD203B41FA5}">
                      <a16:colId xmlns:a16="http://schemas.microsoft.com/office/drawing/2014/main" val="425540554"/>
                    </a:ext>
                  </a:extLst>
                </a:gridCol>
                <a:gridCol w="1014589">
                  <a:extLst>
                    <a:ext uri="{9D8B030D-6E8A-4147-A177-3AD203B41FA5}">
                      <a16:colId xmlns:a16="http://schemas.microsoft.com/office/drawing/2014/main" val="3507402267"/>
                    </a:ext>
                  </a:extLst>
                </a:gridCol>
                <a:gridCol w="706528">
                  <a:extLst>
                    <a:ext uri="{9D8B030D-6E8A-4147-A177-3AD203B41FA5}">
                      <a16:colId xmlns:a16="http://schemas.microsoft.com/office/drawing/2014/main" val="325248983"/>
                    </a:ext>
                  </a:extLst>
                </a:gridCol>
              </a:tblGrid>
              <a:tr h="292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Embedding</a:t>
                      </a:r>
                    </a:p>
                    <a:p>
                      <a:pPr algn="ctr"/>
                      <a:r>
                        <a:rPr lang="en-US" altLang="zh-CN" sz="1400" dirty="0"/>
                        <a:t>Similarity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Result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55189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46364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52365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78003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8846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8697"/>
                  </a:ext>
                </a:extLst>
              </a:tr>
              <a:tr h="1821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69142"/>
                  </a:ext>
                </a:extLst>
              </a:tr>
            </a:tbl>
          </a:graphicData>
        </a:graphic>
      </p:graphicFrame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8919A75-6D5C-7726-C548-6F01812ADF2A}"/>
              </a:ext>
            </a:extLst>
          </p:cNvPr>
          <p:cNvCxnSpPr>
            <a:cxnSpLocks/>
            <a:stCxn id="141" idx="3"/>
            <a:endCxn id="209" idx="1"/>
          </p:cNvCxnSpPr>
          <p:nvPr/>
        </p:nvCxnSpPr>
        <p:spPr>
          <a:xfrm>
            <a:off x="4418930" y="6263354"/>
            <a:ext cx="2794628" cy="8103"/>
          </a:xfrm>
          <a:prstGeom prst="straightConnector1">
            <a:avLst/>
          </a:prstGeom>
          <a:ln w="38100">
            <a:solidFill>
              <a:srgbClr val="384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875806CB-CB11-52B6-AD81-601C316CEC5C}"/>
              </a:ext>
            </a:extLst>
          </p:cNvPr>
          <p:cNvSpPr/>
          <p:nvPr/>
        </p:nvSpPr>
        <p:spPr>
          <a:xfrm>
            <a:off x="6177421" y="2539686"/>
            <a:ext cx="1820347" cy="40252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4ED79DF9-1D06-B0E5-EF91-52CB1BCD9C4C}"/>
              </a:ext>
            </a:extLst>
          </p:cNvPr>
          <p:cNvSpPr/>
          <p:nvPr/>
        </p:nvSpPr>
        <p:spPr>
          <a:xfrm>
            <a:off x="1207003" y="1196567"/>
            <a:ext cx="1833931" cy="923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Naïve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Approach</a:t>
            </a:r>
          </a:p>
        </p:txBody>
      </p:sp>
      <p:sp>
        <p:nvSpPr>
          <p:cNvPr id="250" name="星形: 五角 249">
            <a:extLst>
              <a:ext uri="{FF2B5EF4-FFF2-40B4-BE49-F238E27FC236}">
                <a16:creationId xmlns:a16="http://schemas.microsoft.com/office/drawing/2014/main" id="{1FBD68BE-CB7E-6346-5434-78FFDC9800A2}"/>
              </a:ext>
            </a:extLst>
          </p:cNvPr>
          <p:cNvSpPr/>
          <p:nvPr/>
        </p:nvSpPr>
        <p:spPr>
          <a:xfrm>
            <a:off x="9510126" y="1347368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相似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2229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41" grpId="0" animBg="1"/>
      <p:bldP spid="142" grpId="0"/>
      <p:bldP spid="163" grpId="0" animBg="1"/>
      <p:bldP spid="209" grpId="0" animBg="1"/>
      <p:bldP spid="211" grpId="0"/>
      <p:bldP spid="212" grpId="0" animBg="1"/>
      <p:bldP spid="220" grpId="0"/>
      <p:bldP spid="232" grpId="0" animBg="1"/>
      <p:bldP spid="2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4277B2-F5E6-41E8-93FF-2620DC02A6F2}"/>
              </a:ext>
            </a:extLst>
          </p:cNvPr>
          <p:cNvSpPr/>
          <p:nvPr/>
        </p:nvSpPr>
        <p:spPr>
          <a:xfrm>
            <a:off x="3545835" y="3380650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二、社区搜索</a:t>
            </a:r>
          </a:p>
        </p:txBody>
      </p:sp>
      <p:grpSp>
        <p:nvGrpSpPr>
          <p:cNvPr id="50" name="Google Shape;863;p65">
            <a:extLst>
              <a:ext uri="{FF2B5EF4-FFF2-40B4-BE49-F238E27FC236}">
                <a16:creationId xmlns:a16="http://schemas.microsoft.com/office/drawing/2014/main" id="{B6D0FC00-85BE-44AC-8473-9F2B9ACFEFCE}"/>
              </a:ext>
            </a:extLst>
          </p:cNvPr>
          <p:cNvGrpSpPr>
            <a:grpSpLocks noChangeAspect="1"/>
          </p:cNvGrpSpPr>
          <p:nvPr/>
        </p:nvGrpSpPr>
        <p:grpSpPr>
          <a:xfrm>
            <a:off x="3172154" y="2547794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55" name="Google Shape;864;p65">
              <a:extLst>
                <a:ext uri="{FF2B5EF4-FFF2-40B4-BE49-F238E27FC236}">
                  <a16:creationId xmlns:a16="http://schemas.microsoft.com/office/drawing/2014/main" id="{AA8FF36E-A1BD-41F1-837F-22C50C4BEC8F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Google Shape;865;p65">
              <a:extLst>
                <a:ext uri="{FF2B5EF4-FFF2-40B4-BE49-F238E27FC236}">
                  <a16:creationId xmlns:a16="http://schemas.microsoft.com/office/drawing/2014/main" id="{EF98A894-6D76-41AD-8D1F-9ABA94AFB497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1" name="Google Shape;863;p65">
            <a:extLst>
              <a:ext uri="{FF2B5EF4-FFF2-40B4-BE49-F238E27FC236}">
                <a16:creationId xmlns:a16="http://schemas.microsoft.com/office/drawing/2014/main" id="{4C3FD5DC-5813-4680-A5F1-8D6D7D735CD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862202" y="2547794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53" name="Google Shape;864;p65">
              <a:extLst>
                <a:ext uri="{FF2B5EF4-FFF2-40B4-BE49-F238E27FC236}">
                  <a16:creationId xmlns:a16="http://schemas.microsoft.com/office/drawing/2014/main" id="{BE71189A-468A-4E72-9F2E-330BFCDC74F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Google Shape;865;p65">
              <a:extLst>
                <a:ext uri="{FF2B5EF4-FFF2-40B4-BE49-F238E27FC236}">
                  <a16:creationId xmlns:a16="http://schemas.microsoft.com/office/drawing/2014/main" id="{C683ABD6-4A24-417F-9EDE-F9E8CFB654F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5324993-EAE2-41D6-A54A-F94F77D8A172}"/>
              </a:ext>
            </a:extLst>
          </p:cNvPr>
          <p:cNvSpPr/>
          <p:nvPr/>
        </p:nvSpPr>
        <p:spPr>
          <a:xfrm>
            <a:off x="3545834" y="2361267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一、查询驱动</a:t>
            </a:r>
          </a:p>
        </p:txBody>
      </p:sp>
      <p:grpSp>
        <p:nvGrpSpPr>
          <p:cNvPr id="58" name="Google Shape;863;p65">
            <a:extLst>
              <a:ext uri="{FF2B5EF4-FFF2-40B4-BE49-F238E27FC236}">
                <a16:creationId xmlns:a16="http://schemas.microsoft.com/office/drawing/2014/main" id="{61841E0E-60DA-4EB5-9C41-32A1E098356A}"/>
              </a:ext>
            </a:extLst>
          </p:cNvPr>
          <p:cNvGrpSpPr>
            <a:grpSpLocks noChangeAspect="1"/>
          </p:cNvGrpSpPr>
          <p:nvPr/>
        </p:nvGrpSpPr>
        <p:grpSpPr>
          <a:xfrm>
            <a:off x="3172156" y="4586560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63" name="Google Shape;864;p65">
              <a:extLst>
                <a:ext uri="{FF2B5EF4-FFF2-40B4-BE49-F238E27FC236}">
                  <a16:creationId xmlns:a16="http://schemas.microsoft.com/office/drawing/2014/main" id="{D5B9272C-9D24-4DA4-8BCE-B332C738D1FD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Google Shape;865;p65">
              <a:extLst>
                <a:ext uri="{FF2B5EF4-FFF2-40B4-BE49-F238E27FC236}">
                  <a16:creationId xmlns:a16="http://schemas.microsoft.com/office/drawing/2014/main" id="{3DB3FDF9-4405-4766-AD27-0F6EE2B87B6B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9" name="Google Shape;863;p65">
            <a:extLst>
              <a:ext uri="{FF2B5EF4-FFF2-40B4-BE49-F238E27FC236}">
                <a16:creationId xmlns:a16="http://schemas.microsoft.com/office/drawing/2014/main" id="{3D838D48-EDEC-49C0-BA55-F914B935B78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862204" y="4586560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61" name="Google Shape;864;p65">
              <a:extLst>
                <a:ext uri="{FF2B5EF4-FFF2-40B4-BE49-F238E27FC236}">
                  <a16:creationId xmlns:a16="http://schemas.microsoft.com/office/drawing/2014/main" id="{DD7C8A5F-4AC8-437D-A12D-0933D958743F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Google Shape;865;p65">
              <a:extLst>
                <a:ext uri="{FF2B5EF4-FFF2-40B4-BE49-F238E27FC236}">
                  <a16:creationId xmlns:a16="http://schemas.microsoft.com/office/drawing/2014/main" id="{E7ADB537-63DE-4FF4-878E-1203F66AB580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2AD1DFC-345F-4BED-A41D-A1F79E77A008}"/>
              </a:ext>
            </a:extLst>
          </p:cNvPr>
          <p:cNvSpPr/>
          <p:nvPr/>
        </p:nvSpPr>
        <p:spPr>
          <a:xfrm>
            <a:off x="3545836" y="4400033"/>
            <a:ext cx="4132835" cy="553054"/>
          </a:xfrm>
          <a:prstGeom prst="roundRect">
            <a:avLst>
              <a:gd name="adj" fmla="val 17699"/>
            </a:avLst>
          </a:prstGeom>
          <a:noFill/>
          <a:ln w="28575">
            <a:solidFill>
              <a:srgbClr val="9BA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>
                <a:solidFill>
                  <a:srgbClr val="3843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三、查询驱动的社区搜索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grpSp>
        <p:nvGrpSpPr>
          <p:cNvPr id="6" name="Google Shape;863;p65">
            <a:extLst>
              <a:ext uri="{FF2B5EF4-FFF2-40B4-BE49-F238E27FC236}">
                <a16:creationId xmlns:a16="http://schemas.microsoft.com/office/drawing/2014/main" id="{03514FD1-3D5D-3502-F9A4-E279DB3DA86B}"/>
              </a:ext>
            </a:extLst>
          </p:cNvPr>
          <p:cNvGrpSpPr>
            <a:grpSpLocks noChangeAspect="1"/>
          </p:cNvGrpSpPr>
          <p:nvPr/>
        </p:nvGrpSpPr>
        <p:grpSpPr>
          <a:xfrm>
            <a:off x="3162347" y="3574887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7" name="Google Shape;864;p65">
              <a:extLst>
                <a:ext uri="{FF2B5EF4-FFF2-40B4-BE49-F238E27FC236}">
                  <a16:creationId xmlns:a16="http://schemas.microsoft.com/office/drawing/2014/main" id="{60D03D80-8FCE-4022-F093-1A11F97C9F1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Google Shape;865;p65">
              <a:extLst>
                <a:ext uri="{FF2B5EF4-FFF2-40B4-BE49-F238E27FC236}">
                  <a16:creationId xmlns:a16="http://schemas.microsoft.com/office/drawing/2014/main" id="{D01598A6-F6F0-299A-BF76-2978FCFCBB9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Google Shape;863;p65">
            <a:extLst>
              <a:ext uri="{FF2B5EF4-FFF2-40B4-BE49-F238E27FC236}">
                <a16:creationId xmlns:a16="http://schemas.microsoft.com/office/drawing/2014/main" id="{E17D3F71-964D-2DAD-72FE-5846B398956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852395" y="3574887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10" name="Google Shape;864;p65">
              <a:extLst>
                <a:ext uri="{FF2B5EF4-FFF2-40B4-BE49-F238E27FC236}">
                  <a16:creationId xmlns:a16="http://schemas.microsoft.com/office/drawing/2014/main" id="{CC75C7A4-F8BE-B0C1-0CBF-7F4AC248E79E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Google Shape;865;p65">
              <a:extLst>
                <a:ext uri="{FF2B5EF4-FFF2-40B4-BE49-F238E27FC236}">
                  <a16:creationId xmlns:a16="http://schemas.microsoft.com/office/drawing/2014/main" id="{A908E64A-21B8-3C6A-3677-39463B5DC7E6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55D8568A-DE73-0A6F-4DF1-69A4023435EA}"/>
              </a:ext>
            </a:extLst>
          </p:cNvPr>
          <p:cNvSpPr/>
          <p:nvPr/>
        </p:nvSpPr>
        <p:spPr>
          <a:xfrm>
            <a:off x="8207986" y="3127297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相似</a:t>
            </a:r>
            <a:endParaRPr lang="zh-CN" altLang="en-US" sz="2400" dirty="0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7E9E0B7F-EB9C-A51E-6719-2EECA32D6775}"/>
              </a:ext>
            </a:extLst>
          </p:cNvPr>
          <p:cNvSpPr/>
          <p:nvPr/>
        </p:nvSpPr>
        <p:spPr>
          <a:xfrm>
            <a:off x="8207986" y="2017914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联系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301068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查询驱动的社区搜索 </a:t>
            </a:r>
            <a:r>
              <a:rPr lang="en-US" altLang="zh-CN" dirty="0"/>
              <a:t>– </a:t>
            </a:r>
            <a:r>
              <a:rPr lang="zh-CN" altLang="en-US" dirty="0"/>
              <a:t>框架概述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92B12-C5EA-3481-7F76-056DA9CBD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22"/>
          <a:stretch/>
        </p:blipFill>
        <p:spPr>
          <a:xfrm>
            <a:off x="2474512" y="1982602"/>
            <a:ext cx="7242976" cy="33352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1574E1-E6D8-9209-13BC-5F5E5659ABE6}"/>
              </a:ext>
            </a:extLst>
          </p:cNvPr>
          <p:cNvSpPr/>
          <p:nvPr/>
        </p:nvSpPr>
        <p:spPr>
          <a:xfrm>
            <a:off x="497522" y="2897819"/>
            <a:ext cx="1636397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D1C174-1087-0B75-F8CC-07ECD757DD23}"/>
              </a:ext>
            </a:extLst>
          </p:cNvPr>
          <p:cNvSpPr/>
          <p:nvPr/>
        </p:nvSpPr>
        <p:spPr>
          <a:xfrm>
            <a:off x="9943848" y="2897819"/>
            <a:ext cx="1636397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269CA-7328-2E6C-6184-EA536B894872}"/>
              </a:ext>
            </a:extLst>
          </p:cNvPr>
          <p:cNvSpPr txBox="1"/>
          <p:nvPr/>
        </p:nvSpPr>
        <p:spPr>
          <a:xfrm>
            <a:off x="497522" y="5317833"/>
            <a:ext cx="11402032" cy="1218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对一条</a:t>
            </a:r>
            <a:r>
              <a:rPr lang="en-US" altLang="zh-CN" sz="2000" b="1" dirty="0"/>
              <a:t>query</a:t>
            </a:r>
            <a:r>
              <a:rPr lang="zh-CN" altLang="en-US" sz="2000" b="1" dirty="0"/>
              <a:t>训练数据，其他节点</a:t>
            </a:r>
            <a:r>
              <a:rPr lang="zh-CN" altLang="en-US" sz="2000" b="1" dirty="0">
                <a:solidFill>
                  <a:srgbClr val="C00000"/>
                </a:solidFill>
              </a:rPr>
              <a:t>动态生成</a:t>
            </a:r>
            <a:r>
              <a:rPr lang="en-US" altLang="zh-CN" sz="2000" b="1" dirty="0">
                <a:solidFill>
                  <a:srgbClr val="C00000"/>
                </a:solidFill>
              </a:rPr>
              <a:t>query-dependent</a:t>
            </a:r>
            <a:r>
              <a:rPr lang="zh-CN" altLang="en-US" sz="2000" b="1" dirty="0">
                <a:solidFill>
                  <a:srgbClr val="C00000"/>
                </a:solidFill>
              </a:rPr>
              <a:t>的</a:t>
            </a:r>
            <a:r>
              <a:rPr lang="en-US" altLang="zh-CN" sz="2000" b="1" dirty="0">
                <a:solidFill>
                  <a:srgbClr val="C00000"/>
                </a:solidFill>
              </a:rPr>
              <a:t>embedding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根据节点动态</a:t>
            </a:r>
            <a:r>
              <a:rPr lang="en-US" altLang="zh-CN" sz="2000" b="1" dirty="0"/>
              <a:t>embedding</a:t>
            </a:r>
            <a:r>
              <a:rPr lang="zh-CN" altLang="en-US" sz="2000" b="1" dirty="0"/>
              <a:t>导出社区查询结果                    （其他节点和</a:t>
            </a:r>
            <a:r>
              <a:rPr lang="en-US" altLang="zh-CN" sz="2000" b="1" dirty="0"/>
              <a:t>query</a:t>
            </a:r>
            <a:r>
              <a:rPr lang="zh-CN" altLang="en-US" sz="2000" b="1" dirty="0"/>
              <a:t>位于一个社区的可能性）</a:t>
            </a:r>
            <a:endParaRPr lang="en-US" altLang="zh-CN" sz="2000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训练目标：学习如何根据</a:t>
            </a:r>
            <a:r>
              <a:rPr lang="en-US" altLang="zh-CN" sz="2000" b="1" dirty="0"/>
              <a:t>query</a:t>
            </a:r>
            <a:r>
              <a:rPr lang="zh-CN" altLang="en-US" sz="2000" b="1" dirty="0"/>
              <a:t>动态生成</a:t>
            </a:r>
            <a:r>
              <a:rPr lang="en-US" altLang="zh-CN" sz="2000" b="1" dirty="0"/>
              <a:t>embedding</a:t>
            </a:r>
            <a:r>
              <a:rPr lang="zh-CN" altLang="en-US" sz="2000" b="1" dirty="0"/>
              <a:t>，用于社区搜索下游任务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9A34AC-0773-D64C-44D9-303DBB7689F4}"/>
              </a:ext>
            </a:extLst>
          </p:cNvPr>
          <p:cNvGrpSpPr/>
          <p:nvPr/>
        </p:nvGrpSpPr>
        <p:grpSpPr>
          <a:xfrm>
            <a:off x="5778147" y="5746635"/>
            <a:ext cx="784698" cy="361062"/>
            <a:chOff x="5252936" y="5698546"/>
            <a:chExt cx="971381" cy="45724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5C01348-1D51-44CB-EBFB-378DA55AB2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38"/>
            <a:stretch/>
          </p:blipFill>
          <p:spPr>
            <a:xfrm>
              <a:off x="5252936" y="5698546"/>
              <a:ext cx="843064" cy="45724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35239AD-92F1-7B8C-42F7-605B07F71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289" t="8047" b="52307"/>
            <a:stretch/>
          </p:blipFill>
          <p:spPr>
            <a:xfrm>
              <a:off x="6061757" y="5698546"/>
              <a:ext cx="162560" cy="149860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B8DD4AE-B4F6-EDA1-1530-1A7A884BED14}"/>
              </a:ext>
            </a:extLst>
          </p:cNvPr>
          <p:cNvSpPr txBox="1"/>
          <p:nvPr/>
        </p:nvSpPr>
        <p:spPr>
          <a:xfrm>
            <a:off x="961710" y="1093547"/>
            <a:ext cx="1026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传统的做法：预训练好一套</a:t>
            </a:r>
            <a:r>
              <a:rPr lang="zh-CN" altLang="en-US" b="1" dirty="0">
                <a:solidFill>
                  <a:srgbClr val="459F2D"/>
                </a:solidFill>
              </a:rPr>
              <a:t>静态</a:t>
            </a:r>
            <a:r>
              <a:rPr lang="en-US" altLang="zh-CN" b="1" dirty="0">
                <a:solidFill>
                  <a:srgbClr val="459F2D"/>
                </a:solidFill>
              </a:rPr>
              <a:t>embedding</a:t>
            </a:r>
            <a:r>
              <a:rPr lang="zh-CN" altLang="en-US" b="1" dirty="0"/>
              <a:t>，用于所有</a:t>
            </a:r>
            <a:r>
              <a:rPr lang="en-US" altLang="zh-CN" b="1" dirty="0"/>
              <a:t>query</a:t>
            </a:r>
            <a:r>
              <a:rPr lang="zh-CN" altLang="en-US" b="1" dirty="0"/>
              <a:t>任务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传统的缺点：无法获得和</a:t>
            </a:r>
            <a:r>
              <a:rPr lang="en-US" altLang="zh-CN" b="1" dirty="0"/>
              <a:t>query</a:t>
            </a:r>
            <a:r>
              <a:rPr lang="zh-CN" altLang="en-US" b="1" dirty="0"/>
              <a:t>相关的特征，</a:t>
            </a:r>
            <a:r>
              <a:rPr lang="zh-CN" altLang="en-US" b="1" dirty="0">
                <a:solidFill>
                  <a:srgbClr val="FF0000"/>
                </a:solidFill>
              </a:rPr>
              <a:t>准确性差</a:t>
            </a:r>
            <a:r>
              <a:rPr lang="zh-CN" altLang="en-US" b="1" dirty="0"/>
              <a:t>；不能应对图中新到来的节点，</a:t>
            </a:r>
            <a:r>
              <a:rPr lang="zh-CN" altLang="en-US" b="1" dirty="0">
                <a:solidFill>
                  <a:srgbClr val="FF0000"/>
                </a:solidFill>
              </a:rPr>
              <a:t>灵活性差</a:t>
            </a:r>
            <a:r>
              <a:rPr lang="zh-CN" altLang="en-US" b="1" dirty="0"/>
              <a:t>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A20CDC-0456-C465-EE66-EB633EA64D08}"/>
              </a:ext>
            </a:extLst>
          </p:cNvPr>
          <p:cNvSpPr/>
          <p:nvPr/>
        </p:nvSpPr>
        <p:spPr>
          <a:xfrm>
            <a:off x="3732017" y="2966936"/>
            <a:ext cx="1540374" cy="1076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5CB1A7-8912-1FF1-5978-4924601C7940}"/>
              </a:ext>
            </a:extLst>
          </p:cNvPr>
          <p:cNvSpPr/>
          <p:nvPr/>
        </p:nvSpPr>
        <p:spPr>
          <a:xfrm>
            <a:off x="6919611" y="2966936"/>
            <a:ext cx="1540374" cy="1076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B05ABB-AE08-BFA2-0071-C276AB65FBDF}"/>
              </a:ext>
            </a:extLst>
          </p:cNvPr>
          <p:cNvSpPr txBox="1"/>
          <p:nvPr/>
        </p:nvSpPr>
        <p:spPr>
          <a:xfrm>
            <a:off x="8669845" y="3683445"/>
            <a:ext cx="25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怎么提取特征？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如何体现</a:t>
            </a:r>
            <a:r>
              <a:rPr lang="en-US" altLang="zh-CN" b="1" dirty="0">
                <a:solidFill>
                  <a:srgbClr val="FF0000"/>
                </a:solidFill>
              </a:rPr>
              <a:t>query-driven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CDE40F-9B6A-2E2E-2B9F-1B64195B8276}"/>
              </a:ext>
            </a:extLst>
          </p:cNvPr>
          <p:cNvSpPr txBox="1"/>
          <p:nvPr/>
        </p:nvSpPr>
        <p:spPr>
          <a:xfrm>
            <a:off x="563500" y="1928604"/>
            <a:ext cx="150444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Query-driven</a:t>
            </a:r>
            <a:r>
              <a:rPr lang="zh-CN" altLang="en-US" b="1" dirty="0"/>
              <a:t>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5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查询驱动的社区搜索 </a:t>
            </a:r>
            <a:r>
              <a:rPr lang="en-US" altLang="zh-CN" dirty="0"/>
              <a:t>– </a:t>
            </a:r>
            <a:r>
              <a:rPr lang="zh-CN" altLang="en-US" dirty="0"/>
              <a:t>特征提取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78E734AF-5FCF-2CCC-9E1F-6745DD7812EE}"/>
              </a:ext>
            </a:extLst>
          </p:cNvPr>
          <p:cNvSpPr txBox="1"/>
          <p:nvPr/>
        </p:nvSpPr>
        <p:spPr>
          <a:xfrm>
            <a:off x="577733" y="1060153"/>
            <a:ext cx="83129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思想：</a:t>
            </a:r>
            <a:r>
              <a:rPr lang="zh-CN" altLang="en-US" sz="2000" b="1" dirty="0">
                <a:solidFill>
                  <a:srgbClr val="C00000"/>
                </a:solidFill>
              </a:rPr>
              <a:t>不同</a:t>
            </a:r>
            <a:r>
              <a:rPr lang="en-US" altLang="zh-CN" sz="2000" b="1" dirty="0">
                <a:solidFill>
                  <a:srgbClr val="C00000"/>
                </a:solidFill>
              </a:rPr>
              <a:t>Query Node</a:t>
            </a:r>
            <a:r>
              <a:rPr lang="zh-CN" altLang="en-US" sz="2000" b="1" dirty="0"/>
              <a:t>看待同一</a:t>
            </a:r>
            <a:r>
              <a:rPr lang="en-US" altLang="zh-CN" sz="2000" b="1" dirty="0"/>
              <a:t>Candidate</a:t>
            </a:r>
            <a:r>
              <a:rPr lang="zh-CN" altLang="en-US" sz="2000" b="1" dirty="0"/>
              <a:t>，生成的</a:t>
            </a:r>
            <a:r>
              <a:rPr lang="en-US" altLang="zh-CN" sz="2000" b="1" dirty="0">
                <a:solidFill>
                  <a:srgbClr val="C00000"/>
                </a:solidFill>
              </a:rPr>
              <a:t>embedding</a:t>
            </a:r>
            <a:r>
              <a:rPr lang="zh-CN" altLang="en-US" sz="2000" b="1" dirty="0">
                <a:solidFill>
                  <a:srgbClr val="C00000"/>
                </a:solidFill>
              </a:rPr>
              <a:t>不同</a:t>
            </a:r>
            <a:endParaRPr lang="en-US" sz="2000" b="1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做法：使全局静态信息被</a:t>
            </a:r>
            <a:r>
              <a:rPr lang="en-US" altLang="zh-CN" sz="2000" b="1" dirty="0"/>
              <a:t>Query Encoder</a:t>
            </a:r>
            <a:r>
              <a:rPr lang="zh-CN" altLang="en-US" sz="2000" b="1" dirty="0"/>
              <a:t>影响，体现</a:t>
            </a:r>
            <a:r>
              <a:rPr lang="en-US" altLang="zh-CN" sz="2000" b="1" dirty="0"/>
              <a:t>Query-dependent</a:t>
            </a:r>
            <a:endParaRPr lang="en-US" sz="2000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63FD7F9-7FF5-4C20-D771-AEFB52DC9053}"/>
              </a:ext>
            </a:extLst>
          </p:cNvPr>
          <p:cNvSpPr/>
          <p:nvPr/>
        </p:nvSpPr>
        <p:spPr>
          <a:xfrm>
            <a:off x="757339" y="2713684"/>
            <a:ext cx="2429765" cy="2636521"/>
          </a:xfrm>
          <a:prstGeom prst="roundRect">
            <a:avLst>
              <a:gd name="adj" fmla="val 8696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1818C22A-29C3-AC0A-47FA-675AA9D62B1B}"/>
              </a:ext>
            </a:extLst>
          </p:cNvPr>
          <p:cNvGrpSpPr/>
          <p:nvPr/>
        </p:nvGrpSpPr>
        <p:grpSpPr>
          <a:xfrm>
            <a:off x="932868" y="3065680"/>
            <a:ext cx="1967851" cy="2106005"/>
            <a:chOff x="932868" y="3065680"/>
            <a:chExt cx="1967851" cy="2106005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6EBEA0D-10F5-4C2E-ECF8-BD4C5E803624}"/>
                </a:ext>
              </a:extLst>
            </p:cNvPr>
            <p:cNvSpPr/>
            <p:nvPr/>
          </p:nvSpPr>
          <p:spPr>
            <a:xfrm>
              <a:off x="1253218" y="3579732"/>
              <a:ext cx="239994" cy="239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BAA6ED8-6DC9-AE4D-46D4-C52087A47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8650" y="4253580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FC935B7-EFD6-F92A-BB90-2726A5A58B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781" y="3567356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D7D46B4-AECF-F285-6281-A839F00FE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64" y="3191178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E443505-3F0C-4B00-52CA-B541B7B0AF41}"/>
                </a:ext>
              </a:extLst>
            </p:cNvPr>
            <p:cNvSpPr/>
            <p:nvPr/>
          </p:nvSpPr>
          <p:spPr>
            <a:xfrm>
              <a:off x="1475797" y="4250315"/>
              <a:ext cx="239994" cy="239994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661A0BB-3D95-D5F2-E90E-47D2816C9939}"/>
                </a:ext>
              </a:extLst>
            </p:cNvPr>
            <p:cNvCxnSpPr>
              <a:cxnSpLocks/>
              <a:stCxn id="42" idx="5"/>
              <a:endCxn id="46" idx="0"/>
            </p:cNvCxnSpPr>
            <p:nvPr/>
          </p:nvCxnSpPr>
          <p:spPr>
            <a:xfrm>
              <a:off x="1458066" y="3784580"/>
              <a:ext cx="137728" cy="465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F01BD1F-4516-DA79-F11C-648E643A0C35}"/>
                </a:ext>
              </a:extLst>
            </p:cNvPr>
            <p:cNvCxnSpPr>
              <a:cxnSpLocks/>
              <a:stCxn id="44" idx="2"/>
              <a:endCxn id="42" idx="6"/>
            </p:cNvCxnSpPr>
            <p:nvPr/>
          </p:nvCxnSpPr>
          <p:spPr>
            <a:xfrm flipH="1">
              <a:off x="1493212" y="3688070"/>
              <a:ext cx="872569" cy="1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B46523C-621D-9EE0-9837-5891F650BA0B}"/>
                </a:ext>
              </a:extLst>
            </p:cNvPr>
            <p:cNvCxnSpPr>
              <a:cxnSpLocks/>
              <a:stCxn id="45" idx="4"/>
              <a:endCxn id="42" idx="6"/>
            </p:cNvCxnSpPr>
            <p:nvPr/>
          </p:nvCxnSpPr>
          <p:spPr>
            <a:xfrm flipH="1">
              <a:off x="1493212" y="3432605"/>
              <a:ext cx="436566" cy="267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8D1D1E6-8936-9865-B7EB-BCB238EAAAA6}"/>
                </a:ext>
              </a:extLst>
            </p:cNvPr>
            <p:cNvCxnSpPr>
              <a:cxnSpLocks/>
              <a:stCxn id="44" idx="2"/>
              <a:endCxn id="45" idx="4"/>
            </p:cNvCxnSpPr>
            <p:nvPr/>
          </p:nvCxnSpPr>
          <p:spPr>
            <a:xfrm flipH="1" flipV="1">
              <a:off x="1929778" y="3432605"/>
              <a:ext cx="436003" cy="25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153C045-AB74-F638-9A95-F3043310E123}"/>
                </a:ext>
              </a:extLst>
            </p:cNvPr>
            <p:cNvCxnSpPr>
              <a:cxnSpLocks/>
              <a:stCxn id="43" idx="2"/>
              <a:endCxn id="46" idx="6"/>
            </p:cNvCxnSpPr>
            <p:nvPr/>
          </p:nvCxnSpPr>
          <p:spPr>
            <a:xfrm flipH="1" flipV="1">
              <a:off x="1715791" y="4370312"/>
              <a:ext cx="412859" cy="3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308982B-E1DE-E532-944D-4FDFD059EBC7}"/>
                </a:ext>
              </a:extLst>
            </p:cNvPr>
            <p:cNvSpPr/>
            <p:nvPr/>
          </p:nvSpPr>
          <p:spPr>
            <a:xfrm rot="10800000" flipH="1">
              <a:off x="2720719" y="3431303"/>
              <a:ext cx="180000" cy="90000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6DCC763-2CB6-0B36-40D3-5157116E303E}"/>
                </a:ext>
              </a:extLst>
            </p:cNvPr>
            <p:cNvSpPr/>
            <p:nvPr/>
          </p:nvSpPr>
          <p:spPr>
            <a:xfrm rot="10800000" flipH="1">
              <a:off x="2539761" y="4230060"/>
              <a:ext cx="180000" cy="142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0D44B0A-8129-3E80-F1BA-6434D0C3BA14}"/>
                </a:ext>
              </a:extLst>
            </p:cNvPr>
            <p:cNvSpPr/>
            <p:nvPr/>
          </p:nvSpPr>
          <p:spPr>
            <a:xfrm rot="10800000" flipH="1">
              <a:off x="2120131" y="3065680"/>
              <a:ext cx="180000" cy="90000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E1E8E6-3455-D72D-B628-B7110B08306D}"/>
                </a:ext>
              </a:extLst>
            </p:cNvPr>
            <p:cNvSpPr/>
            <p:nvPr/>
          </p:nvSpPr>
          <p:spPr>
            <a:xfrm rot="10800000" flipH="1">
              <a:off x="932868" y="3641386"/>
              <a:ext cx="180000" cy="144000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F00CE5A-3C6E-3BDF-C452-479133C574E7}"/>
                </a:ext>
              </a:extLst>
            </p:cNvPr>
            <p:cNvSpPr/>
            <p:nvPr/>
          </p:nvSpPr>
          <p:spPr>
            <a:xfrm rot="10800000" flipH="1">
              <a:off x="1125035" y="4419755"/>
              <a:ext cx="180000" cy="90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BBA64EA-8F86-1C5D-53F3-B7E478C02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5080" y="4900109"/>
              <a:ext cx="241427" cy="241427"/>
            </a:xfrm>
            <a:prstGeom prst="ellipse">
              <a:avLst/>
            </a:prstGeom>
            <a:solidFill>
              <a:srgbClr val="459F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22B4F9A-5EA2-A944-AB1B-498D042F6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0029" y="4899207"/>
              <a:ext cx="241427" cy="2414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2991F9C-05D5-7DDF-94D1-A38F8504F050}"/>
                </a:ext>
              </a:extLst>
            </p:cNvPr>
            <p:cNvCxnSpPr>
              <a:cxnSpLocks/>
              <a:stCxn id="59" idx="0"/>
              <a:endCxn id="46" idx="4"/>
            </p:cNvCxnSpPr>
            <p:nvPr/>
          </p:nvCxnSpPr>
          <p:spPr>
            <a:xfrm flipV="1">
              <a:off x="1595794" y="4490309"/>
              <a:ext cx="0" cy="409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84990F1-9E99-E5AF-80C9-43191FCC1F55}"/>
                </a:ext>
              </a:extLst>
            </p:cNvPr>
            <p:cNvCxnSpPr>
              <a:cxnSpLocks/>
              <a:stCxn id="60" idx="0"/>
              <a:endCxn id="43" idx="4"/>
            </p:cNvCxnSpPr>
            <p:nvPr/>
          </p:nvCxnSpPr>
          <p:spPr>
            <a:xfrm flipH="1" flipV="1">
              <a:off x="2249364" y="4495007"/>
              <a:ext cx="1379" cy="40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885ED7A-32AC-E551-4418-891E5890362E}"/>
                </a:ext>
              </a:extLst>
            </p:cNvPr>
            <p:cNvCxnSpPr>
              <a:cxnSpLocks/>
              <a:stCxn id="60" idx="1"/>
              <a:endCxn id="46" idx="5"/>
            </p:cNvCxnSpPr>
            <p:nvPr/>
          </p:nvCxnSpPr>
          <p:spPr>
            <a:xfrm flipH="1" flipV="1">
              <a:off x="1680645" y="4455163"/>
              <a:ext cx="484740" cy="47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0F36720-129E-0866-E494-0A3C9FDFD3D4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1716507" y="5019921"/>
              <a:ext cx="413522" cy="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6C0A27-4106-1FC2-CC3D-ABE2E6AC3B6C}"/>
                </a:ext>
              </a:extLst>
            </p:cNvPr>
            <p:cNvCxnSpPr>
              <a:cxnSpLocks/>
              <a:stCxn id="43" idx="3"/>
              <a:endCxn id="59" idx="7"/>
            </p:cNvCxnSpPr>
            <p:nvPr/>
          </p:nvCxnSpPr>
          <p:spPr>
            <a:xfrm flipH="1">
              <a:off x="1681151" y="4459651"/>
              <a:ext cx="482855" cy="47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2A7B702-486D-F2E5-06E2-80FD3FA24290}"/>
                </a:ext>
              </a:extLst>
            </p:cNvPr>
            <p:cNvSpPr/>
            <p:nvPr/>
          </p:nvSpPr>
          <p:spPr>
            <a:xfrm rot="10800000" flipH="1">
              <a:off x="1001290" y="5081685"/>
              <a:ext cx="180000" cy="90000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09FD966-7BAD-F179-27A3-C2D2F29153FE}"/>
                </a:ext>
              </a:extLst>
            </p:cNvPr>
            <p:cNvSpPr/>
            <p:nvPr/>
          </p:nvSpPr>
          <p:spPr>
            <a:xfrm rot="10800000" flipH="1">
              <a:off x="2532615" y="4978233"/>
              <a:ext cx="180000" cy="14400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B326EDB9-B10A-A4A9-8266-C9CDDAF77E93}"/>
              </a:ext>
            </a:extLst>
          </p:cNvPr>
          <p:cNvSpPr/>
          <p:nvPr/>
        </p:nvSpPr>
        <p:spPr>
          <a:xfrm>
            <a:off x="3417371" y="2725144"/>
            <a:ext cx="2457796" cy="2636521"/>
          </a:xfrm>
          <a:prstGeom prst="roundRect">
            <a:avLst>
              <a:gd name="adj" fmla="val 8696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DF512A76-9611-84FB-595B-1F6E31E47C24}"/>
              </a:ext>
            </a:extLst>
          </p:cNvPr>
          <p:cNvGrpSpPr/>
          <p:nvPr/>
        </p:nvGrpSpPr>
        <p:grpSpPr>
          <a:xfrm>
            <a:off x="3726611" y="2855411"/>
            <a:ext cx="1941869" cy="2338822"/>
            <a:chOff x="3726611" y="2855411"/>
            <a:chExt cx="1941869" cy="2338822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EF633A59-F505-336D-D684-B03456F05C97}"/>
                </a:ext>
              </a:extLst>
            </p:cNvPr>
            <p:cNvSpPr/>
            <p:nvPr/>
          </p:nvSpPr>
          <p:spPr>
            <a:xfrm>
              <a:off x="4020979" y="3591192"/>
              <a:ext cx="239994" cy="239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B604FCE5-60FF-4D92-F3ED-6C7D1E294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6411" y="4265040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3BF74AC7-228C-C960-EF1A-A9249FA94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3542" y="3578816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9D79F22F-FC9C-A122-FA0D-D2B01A913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825" y="3202638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C48990A0-A34A-60C3-B3A5-EA116CEFCC6B}"/>
                </a:ext>
              </a:extLst>
            </p:cNvPr>
            <p:cNvSpPr/>
            <p:nvPr/>
          </p:nvSpPr>
          <p:spPr>
            <a:xfrm>
              <a:off x="4243558" y="4261775"/>
              <a:ext cx="239994" cy="239994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D7109499-F2C2-FD42-4813-75546FB732C1}"/>
                </a:ext>
              </a:extLst>
            </p:cNvPr>
            <p:cNvCxnSpPr>
              <a:cxnSpLocks/>
              <a:stCxn id="151" idx="5"/>
              <a:endCxn id="155" idx="0"/>
            </p:cNvCxnSpPr>
            <p:nvPr/>
          </p:nvCxnSpPr>
          <p:spPr>
            <a:xfrm>
              <a:off x="4225827" y="3796040"/>
              <a:ext cx="137728" cy="465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BE7FDC0A-F1F4-F537-208C-D080E3285C52}"/>
                </a:ext>
              </a:extLst>
            </p:cNvPr>
            <p:cNvCxnSpPr>
              <a:cxnSpLocks/>
              <a:stCxn id="153" idx="2"/>
              <a:endCxn id="151" idx="6"/>
            </p:cNvCxnSpPr>
            <p:nvPr/>
          </p:nvCxnSpPr>
          <p:spPr>
            <a:xfrm flipH="1">
              <a:off x="4260973" y="3699530"/>
              <a:ext cx="872569" cy="1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14F6C3D-C651-2BFD-D233-81FF8E146F97}"/>
                </a:ext>
              </a:extLst>
            </p:cNvPr>
            <p:cNvCxnSpPr>
              <a:cxnSpLocks/>
              <a:stCxn id="154" idx="4"/>
              <a:endCxn id="151" idx="6"/>
            </p:cNvCxnSpPr>
            <p:nvPr/>
          </p:nvCxnSpPr>
          <p:spPr>
            <a:xfrm flipH="1">
              <a:off x="4260973" y="3444065"/>
              <a:ext cx="436566" cy="267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0DC7C610-9DE0-2325-F5E2-B42329EE5C89}"/>
                </a:ext>
              </a:extLst>
            </p:cNvPr>
            <p:cNvCxnSpPr>
              <a:cxnSpLocks/>
              <a:stCxn id="153" idx="2"/>
              <a:endCxn id="154" idx="4"/>
            </p:cNvCxnSpPr>
            <p:nvPr/>
          </p:nvCxnSpPr>
          <p:spPr>
            <a:xfrm flipH="1" flipV="1">
              <a:off x="4697539" y="3444065"/>
              <a:ext cx="436003" cy="25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C4A7A556-46D4-8E4E-9B6F-87162E5104CC}"/>
                </a:ext>
              </a:extLst>
            </p:cNvPr>
            <p:cNvCxnSpPr>
              <a:cxnSpLocks/>
              <a:stCxn id="152" idx="2"/>
              <a:endCxn id="155" idx="6"/>
            </p:cNvCxnSpPr>
            <p:nvPr/>
          </p:nvCxnSpPr>
          <p:spPr>
            <a:xfrm flipH="1" flipV="1">
              <a:off x="4483552" y="4381772"/>
              <a:ext cx="412859" cy="3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B14320E3-8074-4F91-E097-BAA4F7384A7E}"/>
                </a:ext>
              </a:extLst>
            </p:cNvPr>
            <p:cNvSpPr/>
            <p:nvPr/>
          </p:nvSpPr>
          <p:spPr>
            <a:xfrm rot="10800000" flipH="1">
              <a:off x="5488480" y="3442763"/>
              <a:ext cx="180000" cy="90000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793240D-AF84-EECA-3B78-411A4B7AB55F}"/>
                </a:ext>
              </a:extLst>
            </p:cNvPr>
            <p:cNvSpPr/>
            <p:nvPr/>
          </p:nvSpPr>
          <p:spPr>
            <a:xfrm rot="10800000" flipH="1">
              <a:off x="5312333" y="4302060"/>
              <a:ext cx="180000" cy="142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4ED8BE8-C84C-5714-F62A-7063D1CFA529}"/>
                </a:ext>
              </a:extLst>
            </p:cNvPr>
            <p:cNvSpPr/>
            <p:nvPr/>
          </p:nvSpPr>
          <p:spPr>
            <a:xfrm rot="10800000" flipH="1">
              <a:off x="4602006" y="2976439"/>
              <a:ext cx="180000" cy="90000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44986C5-52E7-60AE-952B-3567C4EEDAD8}"/>
                </a:ext>
              </a:extLst>
            </p:cNvPr>
            <p:cNvSpPr/>
            <p:nvPr/>
          </p:nvSpPr>
          <p:spPr>
            <a:xfrm rot="10800000" flipH="1">
              <a:off x="3727311" y="3677398"/>
              <a:ext cx="180000" cy="144000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CF4DF534-EFC9-5905-EBF6-B196D49621A2}"/>
                </a:ext>
              </a:extLst>
            </p:cNvPr>
            <p:cNvSpPr/>
            <p:nvPr/>
          </p:nvSpPr>
          <p:spPr>
            <a:xfrm rot="10800000" flipH="1">
              <a:off x="3919478" y="4455767"/>
              <a:ext cx="180000" cy="90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2EFFBB24-96EB-244C-2D96-50AFA6CDD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841" y="4911569"/>
              <a:ext cx="241427" cy="241427"/>
            </a:xfrm>
            <a:prstGeom prst="ellipse">
              <a:avLst/>
            </a:prstGeom>
            <a:solidFill>
              <a:srgbClr val="459F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429ECCA4-F872-6818-910F-9601437C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7790" y="4910667"/>
              <a:ext cx="241427" cy="2414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1105D5A0-4F4F-9864-E7C1-0B1E65D9AEA6}"/>
                </a:ext>
              </a:extLst>
            </p:cNvPr>
            <p:cNvCxnSpPr>
              <a:cxnSpLocks/>
              <a:stCxn id="167" idx="0"/>
              <a:endCxn id="155" idx="4"/>
            </p:cNvCxnSpPr>
            <p:nvPr/>
          </p:nvCxnSpPr>
          <p:spPr>
            <a:xfrm flipV="1">
              <a:off x="4363555" y="4501769"/>
              <a:ext cx="0" cy="409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010737B-3731-66B7-64BD-17925627D04C}"/>
                </a:ext>
              </a:extLst>
            </p:cNvPr>
            <p:cNvCxnSpPr>
              <a:cxnSpLocks/>
              <a:stCxn id="168" idx="0"/>
              <a:endCxn id="152" idx="4"/>
            </p:cNvCxnSpPr>
            <p:nvPr/>
          </p:nvCxnSpPr>
          <p:spPr>
            <a:xfrm flipH="1" flipV="1">
              <a:off x="5017125" y="4506467"/>
              <a:ext cx="1379" cy="40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1F817A66-CF69-5A02-0F37-1845192B800B}"/>
                </a:ext>
              </a:extLst>
            </p:cNvPr>
            <p:cNvCxnSpPr>
              <a:cxnSpLocks/>
              <a:stCxn id="168" idx="1"/>
              <a:endCxn id="155" idx="5"/>
            </p:cNvCxnSpPr>
            <p:nvPr/>
          </p:nvCxnSpPr>
          <p:spPr>
            <a:xfrm flipH="1" flipV="1">
              <a:off x="4448406" y="4466623"/>
              <a:ext cx="484740" cy="47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1745F48-E3ED-1A45-81F5-1E00944092D7}"/>
                </a:ext>
              </a:extLst>
            </p:cNvPr>
            <p:cNvCxnSpPr>
              <a:cxnSpLocks/>
              <a:stCxn id="168" idx="2"/>
              <a:endCxn id="167" idx="6"/>
            </p:cNvCxnSpPr>
            <p:nvPr/>
          </p:nvCxnSpPr>
          <p:spPr>
            <a:xfrm flipH="1">
              <a:off x="4484268" y="5031381"/>
              <a:ext cx="413522" cy="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EAD1129-CA26-5A75-3DF6-9C3E2872611F}"/>
                </a:ext>
              </a:extLst>
            </p:cNvPr>
            <p:cNvCxnSpPr>
              <a:cxnSpLocks/>
              <a:stCxn id="152" idx="3"/>
              <a:endCxn id="167" idx="7"/>
            </p:cNvCxnSpPr>
            <p:nvPr/>
          </p:nvCxnSpPr>
          <p:spPr>
            <a:xfrm flipH="1">
              <a:off x="4448912" y="4471111"/>
              <a:ext cx="482855" cy="47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49C847A-72DA-E0E8-4635-00F1EBE06F95}"/>
                </a:ext>
              </a:extLst>
            </p:cNvPr>
            <p:cNvSpPr/>
            <p:nvPr/>
          </p:nvSpPr>
          <p:spPr>
            <a:xfrm rot="10800000" flipH="1">
              <a:off x="3958348" y="5097323"/>
              <a:ext cx="180000" cy="90000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5F9B9EF-664A-30F7-D464-8D9412B5D1B3}"/>
                </a:ext>
              </a:extLst>
            </p:cNvPr>
            <p:cNvSpPr/>
            <p:nvPr/>
          </p:nvSpPr>
          <p:spPr>
            <a:xfrm rot="10800000" flipH="1">
              <a:off x="5305187" y="5050233"/>
              <a:ext cx="180000" cy="14400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1D80A5B-64DA-F33B-C726-53DA175EB03A}"/>
                </a:ext>
              </a:extLst>
            </p:cNvPr>
            <p:cNvSpPr/>
            <p:nvPr/>
          </p:nvSpPr>
          <p:spPr>
            <a:xfrm rot="10800000" flipH="1">
              <a:off x="4599981" y="291747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F77050C-62D8-85C2-3D2E-9C448C55126D}"/>
                </a:ext>
              </a:extLst>
            </p:cNvPr>
            <p:cNvSpPr/>
            <p:nvPr/>
          </p:nvSpPr>
          <p:spPr>
            <a:xfrm rot="10800000" flipH="1">
              <a:off x="4599981" y="2855411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3186A50-ECF8-83C7-62BA-068DE89731DD}"/>
                </a:ext>
              </a:extLst>
            </p:cNvPr>
            <p:cNvSpPr/>
            <p:nvPr/>
          </p:nvSpPr>
          <p:spPr>
            <a:xfrm rot="10800000" flipH="1">
              <a:off x="5488479" y="338180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8D061DCE-A4EC-1F75-55D0-A229C17F06E7}"/>
                </a:ext>
              </a:extLst>
            </p:cNvPr>
            <p:cNvSpPr/>
            <p:nvPr/>
          </p:nvSpPr>
          <p:spPr>
            <a:xfrm rot="10800000" flipH="1">
              <a:off x="5488470" y="3321162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EE5E076-67A8-6943-D2FF-E23B8C6F68DC}"/>
                </a:ext>
              </a:extLst>
            </p:cNvPr>
            <p:cNvSpPr/>
            <p:nvPr/>
          </p:nvSpPr>
          <p:spPr>
            <a:xfrm rot="10800000" flipH="1">
              <a:off x="3726613" y="3617533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C3227E2-705E-E9AF-A1BD-C8062E70B97A}"/>
                </a:ext>
              </a:extLst>
            </p:cNvPr>
            <p:cNvSpPr/>
            <p:nvPr/>
          </p:nvSpPr>
          <p:spPr>
            <a:xfrm rot="10800000" flipH="1">
              <a:off x="3726612" y="3552768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C963C276-A8F4-D5D2-BA8C-D4C2102A0E5A}"/>
                </a:ext>
              </a:extLst>
            </p:cNvPr>
            <p:cNvSpPr/>
            <p:nvPr/>
          </p:nvSpPr>
          <p:spPr>
            <a:xfrm rot="10800000" flipH="1">
              <a:off x="3726611" y="3499859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0430E665-865F-CBAF-9A58-EC269A58A13B}"/>
                </a:ext>
              </a:extLst>
            </p:cNvPr>
            <p:cNvSpPr/>
            <p:nvPr/>
          </p:nvSpPr>
          <p:spPr>
            <a:xfrm rot="10800000" flipH="1">
              <a:off x="3916667" y="4398643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FAF790E5-6C83-5C1A-C5B0-C5E70547AC01}"/>
                </a:ext>
              </a:extLst>
            </p:cNvPr>
            <p:cNvSpPr/>
            <p:nvPr/>
          </p:nvSpPr>
          <p:spPr>
            <a:xfrm rot="10800000" flipH="1">
              <a:off x="3915868" y="433922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F1E08-AB5D-BFF2-B223-D17BDA59D771}"/>
                </a:ext>
              </a:extLst>
            </p:cNvPr>
            <p:cNvSpPr/>
            <p:nvPr/>
          </p:nvSpPr>
          <p:spPr>
            <a:xfrm rot="10800000" flipH="1">
              <a:off x="3915867" y="4279326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46093B9-54AD-9A02-A5B8-E222D78EE931}"/>
                </a:ext>
              </a:extLst>
            </p:cNvPr>
            <p:cNvSpPr/>
            <p:nvPr/>
          </p:nvSpPr>
          <p:spPr>
            <a:xfrm rot="10800000" flipH="1">
              <a:off x="3915867" y="4218914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2ADB550D-018F-2E87-3652-781540FAA655}"/>
                </a:ext>
              </a:extLst>
            </p:cNvPr>
            <p:cNvSpPr/>
            <p:nvPr/>
          </p:nvSpPr>
          <p:spPr>
            <a:xfrm rot="10800000" flipH="1">
              <a:off x="5312332" y="4251859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E137A36-9F2A-DCD8-1890-F5CBBD309C5A}"/>
                </a:ext>
              </a:extLst>
            </p:cNvPr>
            <p:cNvSpPr/>
            <p:nvPr/>
          </p:nvSpPr>
          <p:spPr>
            <a:xfrm rot="10800000" flipH="1">
              <a:off x="5312332" y="4191838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0803700E-5A8F-4F87-4E75-12687B69A417}"/>
                </a:ext>
              </a:extLst>
            </p:cNvPr>
            <p:cNvSpPr/>
            <p:nvPr/>
          </p:nvSpPr>
          <p:spPr>
            <a:xfrm rot="10800000" flipH="1">
              <a:off x="5312332" y="4131426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CB52B378-CB5D-68E5-4A21-5AD04738730B}"/>
                </a:ext>
              </a:extLst>
            </p:cNvPr>
            <p:cNvSpPr/>
            <p:nvPr/>
          </p:nvSpPr>
          <p:spPr>
            <a:xfrm rot="10800000" flipH="1">
              <a:off x="3961380" y="5041729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D38D5A0-CAC4-28FA-1454-F49042336FF5}"/>
                </a:ext>
              </a:extLst>
            </p:cNvPr>
            <p:cNvSpPr/>
            <p:nvPr/>
          </p:nvSpPr>
          <p:spPr>
            <a:xfrm rot="10800000" flipH="1">
              <a:off x="3962180" y="4985081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C6AE507-6EDE-C15A-6986-24752991B291}"/>
                </a:ext>
              </a:extLst>
            </p:cNvPr>
            <p:cNvSpPr/>
            <p:nvPr/>
          </p:nvSpPr>
          <p:spPr>
            <a:xfrm rot="10800000" flipH="1">
              <a:off x="3959629" y="4922269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25CD0A81-B4B0-F870-FF33-44A697137ED3}"/>
                </a:ext>
              </a:extLst>
            </p:cNvPr>
            <p:cNvSpPr/>
            <p:nvPr/>
          </p:nvSpPr>
          <p:spPr>
            <a:xfrm rot="10800000" flipH="1">
              <a:off x="5305515" y="4996451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F820B2B-D25A-98C7-9E14-7A9F145CAF6D}"/>
                </a:ext>
              </a:extLst>
            </p:cNvPr>
            <p:cNvSpPr/>
            <p:nvPr/>
          </p:nvSpPr>
          <p:spPr>
            <a:xfrm rot="10800000" flipH="1">
              <a:off x="5305187" y="4945482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6001F28D-EA5E-C164-A828-A62FEC81CE14}"/>
                </a:ext>
              </a:extLst>
            </p:cNvPr>
            <p:cNvSpPr/>
            <p:nvPr/>
          </p:nvSpPr>
          <p:spPr>
            <a:xfrm rot="10800000" flipH="1">
              <a:off x="5305187" y="4885461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8" name="矩形 357">
            <a:extLst>
              <a:ext uri="{FF2B5EF4-FFF2-40B4-BE49-F238E27FC236}">
                <a16:creationId xmlns:a16="http://schemas.microsoft.com/office/drawing/2014/main" id="{C31EFFA6-33AC-CA3A-B137-F0E48460BCC3}"/>
              </a:ext>
            </a:extLst>
          </p:cNvPr>
          <p:cNvSpPr/>
          <p:nvPr/>
        </p:nvSpPr>
        <p:spPr>
          <a:xfrm>
            <a:off x="715685" y="5465896"/>
            <a:ext cx="251307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Initial Feature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333D920A-C673-6216-16BC-374B684C25AD}"/>
              </a:ext>
            </a:extLst>
          </p:cNvPr>
          <p:cNvSpPr/>
          <p:nvPr/>
        </p:nvSpPr>
        <p:spPr>
          <a:xfrm>
            <a:off x="3449062" y="5473179"/>
            <a:ext cx="2357705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After GNN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FDD783BB-F00A-56B0-8C50-0E965D8EB746}"/>
              </a:ext>
            </a:extLst>
          </p:cNvPr>
          <p:cNvSpPr/>
          <p:nvPr/>
        </p:nvSpPr>
        <p:spPr>
          <a:xfrm>
            <a:off x="6043917" y="5469001"/>
            <a:ext cx="251307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Query Encoder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BE07A833-0B2B-301C-BAC1-2E37694839EC}"/>
              </a:ext>
            </a:extLst>
          </p:cNvPr>
          <p:cNvSpPr txBox="1"/>
          <p:nvPr/>
        </p:nvSpPr>
        <p:spPr>
          <a:xfrm>
            <a:off x="4931767" y="1959494"/>
            <a:ext cx="2208912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Query Vector</a:t>
            </a:r>
          </a:p>
          <a:p>
            <a:pPr algn="ctr"/>
            <a:r>
              <a:rPr lang="zh-CN" altLang="en-US" b="1" dirty="0"/>
              <a:t>[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/>
              <a:t>, 0, 0, 0, 0, </a:t>
            </a:r>
            <a:r>
              <a:rPr lang="en-US" altLang="zh-CN" b="1" dirty="0"/>
              <a:t>0</a:t>
            </a:r>
            <a:r>
              <a:rPr lang="zh-CN" altLang="en-US" b="1" dirty="0"/>
              <a:t>, 0, 0]</a:t>
            </a:r>
          </a:p>
        </p:txBody>
      </p:sp>
      <p:sp>
        <p:nvSpPr>
          <p:cNvPr id="408" name="矩形: 圆角 407">
            <a:extLst>
              <a:ext uri="{FF2B5EF4-FFF2-40B4-BE49-F238E27FC236}">
                <a16:creationId xmlns:a16="http://schemas.microsoft.com/office/drawing/2014/main" id="{03533C5C-F21E-5760-5720-E7A79EB7BA6C}"/>
              </a:ext>
            </a:extLst>
          </p:cNvPr>
          <p:cNvSpPr/>
          <p:nvPr/>
        </p:nvSpPr>
        <p:spPr>
          <a:xfrm>
            <a:off x="6043917" y="2713684"/>
            <a:ext cx="2457796" cy="2636521"/>
          </a:xfrm>
          <a:prstGeom prst="roundRect">
            <a:avLst>
              <a:gd name="adj" fmla="val 8696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0BD87256-C83E-D521-58D7-2E2D330ABAEE}"/>
              </a:ext>
            </a:extLst>
          </p:cNvPr>
          <p:cNvGrpSpPr/>
          <p:nvPr/>
        </p:nvGrpSpPr>
        <p:grpSpPr>
          <a:xfrm>
            <a:off x="6071616" y="2778877"/>
            <a:ext cx="2223410" cy="2459270"/>
            <a:chOff x="6071616" y="2778877"/>
            <a:chExt cx="2223410" cy="2459270"/>
          </a:xfrm>
        </p:grpSpPr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B74E1F88-72CD-497F-6D03-8F0525A00DB9}"/>
                </a:ext>
              </a:extLst>
            </p:cNvPr>
            <p:cNvSpPr/>
            <p:nvPr/>
          </p:nvSpPr>
          <p:spPr>
            <a:xfrm>
              <a:off x="6647525" y="3579732"/>
              <a:ext cx="239994" cy="239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A7A0B705-25A7-042A-366B-27E843674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2957" y="4253580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ADB4123F-0F6B-8721-A3F0-18DBB45FE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0088" y="3567356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CC536590-4717-5DEC-31B6-E90126B4A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3371" y="3191178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267CD962-E0AA-A573-10C5-23A838E13A0E}"/>
                </a:ext>
              </a:extLst>
            </p:cNvPr>
            <p:cNvSpPr/>
            <p:nvPr/>
          </p:nvSpPr>
          <p:spPr>
            <a:xfrm>
              <a:off x="6870104" y="4250315"/>
              <a:ext cx="239994" cy="239994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B2805F8B-501D-D9B7-80E4-60C432CD0C4A}"/>
                </a:ext>
              </a:extLst>
            </p:cNvPr>
            <p:cNvCxnSpPr>
              <a:cxnSpLocks/>
              <a:stCxn id="393" idx="5"/>
              <a:endCxn id="397" idx="0"/>
            </p:cNvCxnSpPr>
            <p:nvPr/>
          </p:nvCxnSpPr>
          <p:spPr>
            <a:xfrm>
              <a:off x="6852373" y="3784580"/>
              <a:ext cx="137728" cy="465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2E3FBDA8-FF0B-4ECF-7BEB-A1BDECFDB116}"/>
                </a:ext>
              </a:extLst>
            </p:cNvPr>
            <p:cNvCxnSpPr>
              <a:cxnSpLocks/>
              <a:stCxn id="395" idx="2"/>
              <a:endCxn id="393" idx="6"/>
            </p:cNvCxnSpPr>
            <p:nvPr/>
          </p:nvCxnSpPr>
          <p:spPr>
            <a:xfrm flipH="1">
              <a:off x="6887519" y="3688070"/>
              <a:ext cx="872569" cy="1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4D9C5652-7DD0-D92B-56DF-0760A54C0510}"/>
                </a:ext>
              </a:extLst>
            </p:cNvPr>
            <p:cNvCxnSpPr>
              <a:cxnSpLocks/>
              <a:stCxn id="396" idx="4"/>
              <a:endCxn id="393" idx="6"/>
            </p:cNvCxnSpPr>
            <p:nvPr/>
          </p:nvCxnSpPr>
          <p:spPr>
            <a:xfrm flipH="1">
              <a:off x="6887519" y="3432605"/>
              <a:ext cx="436566" cy="267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4ACC2265-1A18-7F1C-6598-3470E14649D6}"/>
                </a:ext>
              </a:extLst>
            </p:cNvPr>
            <p:cNvCxnSpPr>
              <a:cxnSpLocks/>
              <a:stCxn id="395" idx="2"/>
              <a:endCxn id="396" idx="4"/>
            </p:cNvCxnSpPr>
            <p:nvPr/>
          </p:nvCxnSpPr>
          <p:spPr>
            <a:xfrm flipH="1" flipV="1">
              <a:off x="7324085" y="3432605"/>
              <a:ext cx="436003" cy="25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51392F07-CDA0-CA26-A399-E29A3734ADE4}"/>
                </a:ext>
              </a:extLst>
            </p:cNvPr>
            <p:cNvCxnSpPr>
              <a:cxnSpLocks/>
              <a:stCxn id="394" idx="2"/>
              <a:endCxn id="397" idx="6"/>
            </p:cNvCxnSpPr>
            <p:nvPr/>
          </p:nvCxnSpPr>
          <p:spPr>
            <a:xfrm flipH="1" flipV="1">
              <a:off x="7110098" y="4370312"/>
              <a:ext cx="412859" cy="3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EAC13D8E-52B1-5CF1-A3EB-0F7A91AC2152}"/>
                </a:ext>
              </a:extLst>
            </p:cNvPr>
            <p:cNvSpPr/>
            <p:nvPr/>
          </p:nvSpPr>
          <p:spPr>
            <a:xfrm rot="10800000" flipH="1">
              <a:off x="8115026" y="3431303"/>
              <a:ext cx="180000" cy="90000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EB37F2BD-3F02-BF51-3D2C-7C4366A36A3E}"/>
                </a:ext>
              </a:extLst>
            </p:cNvPr>
            <p:cNvSpPr/>
            <p:nvPr/>
          </p:nvSpPr>
          <p:spPr>
            <a:xfrm rot="10800000" flipH="1">
              <a:off x="8080812" y="4235676"/>
              <a:ext cx="180000" cy="142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6B6FA500-9664-C4F6-9552-5B196621794A}"/>
                </a:ext>
              </a:extLst>
            </p:cNvPr>
            <p:cNvSpPr/>
            <p:nvPr/>
          </p:nvSpPr>
          <p:spPr>
            <a:xfrm rot="10800000" flipH="1">
              <a:off x="7228552" y="2964979"/>
              <a:ext cx="180000" cy="90000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36F46FE0-8AF6-4E1A-4FED-7F0FD6A1BA53}"/>
                </a:ext>
              </a:extLst>
            </p:cNvPr>
            <p:cNvSpPr/>
            <p:nvPr/>
          </p:nvSpPr>
          <p:spPr>
            <a:xfrm rot="10800000" flipH="1">
              <a:off x="6353857" y="3665938"/>
              <a:ext cx="180000" cy="144000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9DECBC5B-E3AD-D8FB-E321-EBCEAD3AE959}"/>
                </a:ext>
              </a:extLst>
            </p:cNvPr>
            <p:cNvSpPr/>
            <p:nvPr/>
          </p:nvSpPr>
          <p:spPr>
            <a:xfrm rot="10800000" flipH="1">
              <a:off x="6546024" y="4444307"/>
              <a:ext cx="180000" cy="90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>
              <a:extLst>
                <a:ext uri="{FF2B5EF4-FFF2-40B4-BE49-F238E27FC236}">
                  <a16:creationId xmlns:a16="http://schemas.microsoft.com/office/drawing/2014/main" id="{B28AE22A-4E37-7D63-4C18-C1B54BBF0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9387" y="4900109"/>
              <a:ext cx="241427" cy="241427"/>
            </a:xfrm>
            <a:prstGeom prst="ellipse">
              <a:avLst/>
            </a:prstGeom>
            <a:solidFill>
              <a:srgbClr val="459F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65C04CBE-9530-2CCB-80FD-957EF6D02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4336" y="4899207"/>
              <a:ext cx="241427" cy="2414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B90DB97-9B64-B0E4-7ED9-D80EEEE401F4}"/>
                </a:ext>
              </a:extLst>
            </p:cNvPr>
            <p:cNvCxnSpPr>
              <a:cxnSpLocks/>
              <a:stCxn id="409" idx="0"/>
              <a:endCxn id="397" idx="4"/>
            </p:cNvCxnSpPr>
            <p:nvPr/>
          </p:nvCxnSpPr>
          <p:spPr>
            <a:xfrm flipV="1">
              <a:off x="6990101" y="4490309"/>
              <a:ext cx="0" cy="409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FC9D403-5CC6-48C9-3D51-CA2773692934}"/>
                </a:ext>
              </a:extLst>
            </p:cNvPr>
            <p:cNvCxnSpPr>
              <a:cxnSpLocks/>
              <a:stCxn id="410" idx="0"/>
              <a:endCxn id="394" idx="4"/>
            </p:cNvCxnSpPr>
            <p:nvPr/>
          </p:nvCxnSpPr>
          <p:spPr>
            <a:xfrm flipH="1" flipV="1">
              <a:off x="7643671" y="4495007"/>
              <a:ext cx="1379" cy="40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B496121A-8385-73B0-0488-40F9BD782096}"/>
                </a:ext>
              </a:extLst>
            </p:cNvPr>
            <p:cNvCxnSpPr>
              <a:cxnSpLocks/>
              <a:stCxn id="410" idx="1"/>
              <a:endCxn id="397" idx="5"/>
            </p:cNvCxnSpPr>
            <p:nvPr/>
          </p:nvCxnSpPr>
          <p:spPr>
            <a:xfrm flipH="1" flipV="1">
              <a:off x="7074952" y="4455163"/>
              <a:ext cx="484740" cy="47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D86C31BC-6398-840A-79B1-4766B3A3EB3A}"/>
                </a:ext>
              </a:extLst>
            </p:cNvPr>
            <p:cNvCxnSpPr>
              <a:cxnSpLocks/>
              <a:stCxn id="410" idx="2"/>
              <a:endCxn id="409" idx="6"/>
            </p:cNvCxnSpPr>
            <p:nvPr/>
          </p:nvCxnSpPr>
          <p:spPr>
            <a:xfrm flipH="1">
              <a:off x="7110814" y="5019921"/>
              <a:ext cx="413522" cy="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E75FE946-AF3F-E0FF-EC73-D536035E2F10}"/>
                </a:ext>
              </a:extLst>
            </p:cNvPr>
            <p:cNvCxnSpPr>
              <a:cxnSpLocks/>
              <a:stCxn id="394" idx="3"/>
              <a:endCxn id="409" idx="7"/>
            </p:cNvCxnSpPr>
            <p:nvPr/>
          </p:nvCxnSpPr>
          <p:spPr>
            <a:xfrm flipH="1">
              <a:off x="7075458" y="4459651"/>
              <a:ext cx="482855" cy="47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D283F641-4F00-A1F8-F28C-E510CCA67451}"/>
                </a:ext>
              </a:extLst>
            </p:cNvPr>
            <p:cNvSpPr/>
            <p:nvPr/>
          </p:nvSpPr>
          <p:spPr>
            <a:xfrm rot="10800000" flipH="1">
              <a:off x="6584894" y="5085863"/>
              <a:ext cx="180000" cy="90000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A9341A98-E007-E67D-91E4-112A3DCD7A02}"/>
                </a:ext>
              </a:extLst>
            </p:cNvPr>
            <p:cNvSpPr/>
            <p:nvPr/>
          </p:nvSpPr>
          <p:spPr>
            <a:xfrm rot="10800000" flipH="1">
              <a:off x="8073666" y="4983849"/>
              <a:ext cx="180000" cy="14400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F69BCC2D-9441-DA53-23AA-A4FE172E0133}"/>
                </a:ext>
              </a:extLst>
            </p:cNvPr>
            <p:cNvSpPr/>
            <p:nvPr/>
          </p:nvSpPr>
          <p:spPr>
            <a:xfrm rot="10800000" flipH="1">
              <a:off x="7226527" y="290601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86BD7D61-F446-5602-C73C-77F2677CDB0C}"/>
                </a:ext>
              </a:extLst>
            </p:cNvPr>
            <p:cNvSpPr/>
            <p:nvPr/>
          </p:nvSpPr>
          <p:spPr>
            <a:xfrm rot="10800000" flipH="1">
              <a:off x="7226527" y="2843951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2333E7F2-8EA5-26C9-182E-1A50702396CE}"/>
                </a:ext>
              </a:extLst>
            </p:cNvPr>
            <p:cNvSpPr/>
            <p:nvPr/>
          </p:nvSpPr>
          <p:spPr>
            <a:xfrm rot="10800000" flipH="1">
              <a:off x="8115025" y="337034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504A8F5F-5DDF-BBDA-A6B1-0BCA20962AD5}"/>
                </a:ext>
              </a:extLst>
            </p:cNvPr>
            <p:cNvSpPr/>
            <p:nvPr/>
          </p:nvSpPr>
          <p:spPr>
            <a:xfrm rot="10800000" flipH="1">
              <a:off x="8115016" y="3309702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DBC6AB8E-6EA3-6DD7-B3AA-D3D713B2304B}"/>
                </a:ext>
              </a:extLst>
            </p:cNvPr>
            <p:cNvSpPr/>
            <p:nvPr/>
          </p:nvSpPr>
          <p:spPr>
            <a:xfrm rot="10800000" flipH="1">
              <a:off x="6353159" y="3606073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E0892D40-B35D-ED1A-A8ED-B52034566265}"/>
                </a:ext>
              </a:extLst>
            </p:cNvPr>
            <p:cNvSpPr/>
            <p:nvPr/>
          </p:nvSpPr>
          <p:spPr>
            <a:xfrm rot="10800000" flipH="1">
              <a:off x="6353158" y="3541308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2A32F4F9-A677-180D-F56F-43FC720A1C7A}"/>
                </a:ext>
              </a:extLst>
            </p:cNvPr>
            <p:cNvSpPr/>
            <p:nvPr/>
          </p:nvSpPr>
          <p:spPr>
            <a:xfrm rot="10800000" flipH="1">
              <a:off x="6353157" y="3488399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02B073CB-3B83-43F5-F417-436D820493F1}"/>
                </a:ext>
              </a:extLst>
            </p:cNvPr>
            <p:cNvSpPr/>
            <p:nvPr/>
          </p:nvSpPr>
          <p:spPr>
            <a:xfrm rot="10800000" flipH="1">
              <a:off x="6543213" y="4387183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EC4898B7-EE20-B7BD-CB5E-0B6FC16802D9}"/>
                </a:ext>
              </a:extLst>
            </p:cNvPr>
            <p:cNvSpPr/>
            <p:nvPr/>
          </p:nvSpPr>
          <p:spPr>
            <a:xfrm rot="10800000" flipH="1">
              <a:off x="6542414" y="432776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36BF0F54-22DD-85D4-AA25-CA51C1DE4CB7}"/>
                </a:ext>
              </a:extLst>
            </p:cNvPr>
            <p:cNvSpPr/>
            <p:nvPr/>
          </p:nvSpPr>
          <p:spPr>
            <a:xfrm rot="10800000" flipH="1">
              <a:off x="6542413" y="4267866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E8553AD7-F9C6-1919-968A-E4424255DBBA}"/>
                </a:ext>
              </a:extLst>
            </p:cNvPr>
            <p:cNvSpPr/>
            <p:nvPr/>
          </p:nvSpPr>
          <p:spPr>
            <a:xfrm rot="10800000" flipH="1">
              <a:off x="6542413" y="4207454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3CFF9D1F-946E-7B88-A325-320C5148C73E}"/>
                </a:ext>
              </a:extLst>
            </p:cNvPr>
            <p:cNvSpPr/>
            <p:nvPr/>
          </p:nvSpPr>
          <p:spPr>
            <a:xfrm rot="10800000" flipH="1">
              <a:off x="8080811" y="4185475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337AA0AB-4935-F0E9-2B26-DC326B83B198}"/>
                </a:ext>
              </a:extLst>
            </p:cNvPr>
            <p:cNvSpPr/>
            <p:nvPr/>
          </p:nvSpPr>
          <p:spPr>
            <a:xfrm rot="10800000" flipH="1">
              <a:off x="8080811" y="4125454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087720CE-0FF7-8CF4-255A-52E3426F8D2D}"/>
                </a:ext>
              </a:extLst>
            </p:cNvPr>
            <p:cNvSpPr/>
            <p:nvPr/>
          </p:nvSpPr>
          <p:spPr>
            <a:xfrm rot="10800000" flipH="1">
              <a:off x="8080811" y="4065042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CEEAF725-AA5F-FE05-7E8C-DE7916FBB52B}"/>
                </a:ext>
              </a:extLst>
            </p:cNvPr>
            <p:cNvSpPr/>
            <p:nvPr/>
          </p:nvSpPr>
          <p:spPr>
            <a:xfrm rot="10800000" flipH="1">
              <a:off x="6587926" y="5030269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0C62B03E-3AC1-34E6-E259-C2D81B360A6B}"/>
                </a:ext>
              </a:extLst>
            </p:cNvPr>
            <p:cNvSpPr/>
            <p:nvPr/>
          </p:nvSpPr>
          <p:spPr>
            <a:xfrm rot="10800000" flipH="1">
              <a:off x="6588726" y="4973621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3EB5DC8D-1F63-5668-2594-955A9A8979F3}"/>
                </a:ext>
              </a:extLst>
            </p:cNvPr>
            <p:cNvSpPr/>
            <p:nvPr/>
          </p:nvSpPr>
          <p:spPr>
            <a:xfrm rot="10800000" flipH="1">
              <a:off x="6586175" y="4910809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4A78F09C-7DB8-E172-EE3B-606B224E4A47}"/>
                </a:ext>
              </a:extLst>
            </p:cNvPr>
            <p:cNvSpPr/>
            <p:nvPr/>
          </p:nvSpPr>
          <p:spPr>
            <a:xfrm rot="10800000" flipH="1">
              <a:off x="8073994" y="4930067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884C4EC0-F794-F8AC-D251-2552916A5628}"/>
                </a:ext>
              </a:extLst>
            </p:cNvPr>
            <p:cNvSpPr/>
            <p:nvPr/>
          </p:nvSpPr>
          <p:spPr>
            <a:xfrm rot="10800000" flipH="1">
              <a:off x="8073666" y="4879098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66FBE1C0-D70E-5877-1B44-BA12692E7E7A}"/>
                </a:ext>
              </a:extLst>
            </p:cNvPr>
            <p:cNvSpPr/>
            <p:nvPr/>
          </p:nvSpPr>
          <p:spPr>
            <a:xfrm rot="10800000" flipH="1">
              <a:off x="8073666" y="4819077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8ADB30DA-4AEF-3EE9-5E3A-9435BDD8ABEC}"/>
                </a:ext>
              </a:extLst>
            </p:cNvPr>
            <p:cNvSpPr txBox="1"/>
            <p:nvPr/>
          </p:nvSpPr>
          <p:spPr>
            <a:xfrm>
              <a:off x="6945972" y="2778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文本框 439">
              <a:extLst>
                <a:ext uri="{FF2B5EF4-FFF2-40B4-BE49-F238E27FC236}">
                  <a16:creationId xmlns:a16="http://schemas.microsoft.com/office/drawing/2014/main" id="{7D1CA1F6-BD00-39F2-E197-719A8EC87B38}"/>
                </a:ext>
              </a:extLst>
            </p:cNvPr>
            <p:cNvSpPr txBox="1"/>
            <p:nvPr/>
          </p:nvSpPr>
          <p:spPr>
            <a:xfrm>
              <a:off x="6071616" y="34721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441" name="文本框 440">
              <a:extLst>
                <a:ext uri="{FF2B5EF4-FFF2-40B4-BE49-F238E27FC236}">
                  <a16:creationId xmlns:a16="http://schemas.microsoft.com/office/drawing/2014/main" id="{2ABFDC6E-C9D0-84AA-C892-EB13AAECA20A}"/>
                </a:ext>
              </a:extLst>
            </p:cNvPr>
            <p:cNvSpPr txBox="1"/>
            <p:nvPr/>
          </p:nvSpPr>
          <p:spPr>
            <a:xfrm>
              <a:off x="6257889" y="4204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42" name="文本框 441">
              <a:extLst>
                <a:ext uri="{FF2B5EF4-FFF2-40B4-BE49-F238E27FC236}">
                  <a16:creationId xmlns:a16="http://schemas.microsoft.com/office/drawing/2014/main" id="{6F7189AA-B04C-74CB-7763-C2A5E2D771CF}"/>
                </a:ext>
              </a:extLst>
            </p:cNvPr>
            <p:cNvSpPr txBox="1"/>
            <p:nvPr/>
          </p:nvSpPr>
          <p:spPr>
            <a:xfrm>
              <a:off x="6256195" y="4868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43" name="文本框 442">
              <a:extLst>
                <a:ext uri="{FF2B5EF4-FFF2-40B4-BE49-F238E27FC236}">
                  <a16:creationId xmlns:a16="http://schemas.microsoft.com/office/drawing/2014/main" id="{3FC7977E-0D95-B8CC-9E9F-52916BFA03CE}"/>
                </a:ext>
              </a:extLst>
            </p:cNvPr>
            <p:cNvSpPr txBox="1"/>
            <p:nvPr/>
          </p:nvSpPr>
          <p:spPr>
            <a:xfrm>
              <a:off x="7854884" y="325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95651C82-4AB0-73CA-F5A7-1FF191CD1C98}"/>
                </a:ext>
              </a:extLst>
            </p:cNvPr>
            <p:cNvSpPr txBox="1"/>
            <p:nvPr/>
          </p:nvSpPr>
          <p:spPr>
            <a:xfrm>
              <a:off x="7812235" y="4120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45" name="文本框 444">
              <a:extLst>
                <a:ext uri="{FF2B5EF4-FFF2-40B4-BE49-F238E27FC236}">
                  <a16:creationId xmlns:a16="http://schemas.microsoft.com/office/drawing/2014/main" id="{21B8C816-1438-5036-0EE6-FC77B92687B7}"/>
                </a:ext>
              </a:extLst>
            </p:cNvPr>
            <p:cNvSpPr txBox="1"/>
            <p:nvPr/>
          </p:nvSpPr>
          <p:spPr>
            <a:xfrm>
              <a:off x="7824186" y="48392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46" name="矩形 445">
            <a:extLst>
              <a:ext uri="{FF2B5EF4-FFF2-40B4-BE49-F238E27FC236}">
                <a16:creationId xmlns:a16="http://schemas.microsoft.com/office/drawing/2014/main" id="{7DF4A225-CEA6-147E-1F90-65B68E84D83C}"/>
              </a:ext>
            </a:extLst>
          </p:cNvPr>
          <p:cNvSpPr/>
          <p:nvPr/>
        </p:nvSpPr>
        <p:spPr>
          <a:xfrm>
            <a:off x="8780175" y="5469001"/>
            <a:ext cx="2357705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Final Feature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203BE3F4-F197-7401-6043-94BB040D4389}"/>
              </a:ext>
            </a:extLst>
          </p:cNvPr>
          <p:cNvSpPr txBox="1"/>
          <p:nvPr/>
        </p:nvSpPr>
        <p:spPr>
          <a:xfrm>
            <a:off x="777867" y="2021646"/>
            <a:ext cx="85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Query </a:t>
            </a:r>
          </a:p>
          <a:p>
            <a:pPr algn="ctr"/>
            <a:r>
              <a:rPr lang="en-US" altLang="zh-CN" sz="1600" b="1" dirty="0"/>
              <a:t>Node</a:t>
            </a:r>
            <a:endParaRPr lang="zh-CN" altLang="en-US" sz="1600" b="1" dirty="0"/>
          </a:p>
        </p:txBody>
      </p:sp>
      <p:sp>
        <p:nvSpPr>
          <p:cNvPr id="448" name="椭圆 447">
            <a:extLst>
              <a:ext uri="{FF2B5EF4-FFF2-40B4-BE49-F238E27FC236}">
                <a16:creationId xmlns:a16="http://schemas.microsoft.com/office/drawing/2014/main" id="{252CBCAC-8038-31F4-AB6B-B6FFFFE7C024}"/>
              </a:ext>
            </a:extLst>
          </p:cNvPr>
          <p:cNvSpPr>
            <a:spLocks noChangeAspect="1"/>
          </p:cNvSpPr>
          <p:nvPr/>
        </p:nvSpPr>
        <p:spPr>
          <a:xfrm>
            <a:off x="1565070" y="2155602"/>
            <a:ext cx="312430" cy="3124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30917CDB-99CB-E725-E4DB-36C1A333E3B4}"/>
              </a:ext>
            </a:extLst>
          </p:cNvPr>
          <p:cNvSpPr/>
          <p:nvPr/>
        </p:nvSpPr>
        <p:spPr>
          <a:xfrm>
            <a:off x="800812" y="2035474"/>
            <a:ext cx="1209664" cy="5392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D110DAAF-1536-C9DC-F3E1-2B26DDB0C1F4}"/>
              </a:ext>
            </a:extLst>
          </p:cNvPr>
          <p:cNvSpPr/>
          <p:nvPr/>
        </p:nvSpPr>
        <p:spPr>
          <a:xfrm>
            <a:off x="2719761" y="2124529"/>
            <a:ext cx="130479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451" name="箭头: 圆角右 450">
            <a:extLst>
              <a:ext uri="{FF2B5EF4-FFF2-40B4-BE49-F238E27FC236}">
                <a16:creationId xmlns:a16="http://schemas.microsoft.com/office/drawing/2014/main" id="{0EBAA281-6039-190F-6F19-7FE28FF49779}"/>
              </a:ext>
            </a:extLst>
          </p:cNvPr>
          <p:cNvSpPr/>
          <p:nvPr/>
        </p:nvSpPr>
        <p:spPr>
          <a:xfrm rot="2397512">
            <a:off x="3165449" y="2665121"/>
            <a:ext cx="604420" cy="602320"/>
          </a:xfrm>
          <a:prstGeom prst="bentArrow">
            <a:avLst>
              <a:gd name="adj1" fmla="val 19752"/>
              <a:gd name="adj2" fmla="val 29241"/>
              <a:gd name="adj3" fmla="val 35760"/>
              <a:gd name="adj4" fmla="val 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2" name="箭头: 圆角右 451">
            <a:extLst>
              <a:ext uri="{FF2B5EF4-FFF2-40B4-BE49-F238E27FC236}">
                <a16:creationId xmlns:a16="http://schemas.microsoft.com/office/drawing/2014/main" id="{F8292024-95AB-EEE3-40B9-1A56CCF41A41}"/>
              </a:ext>
            </a:extLst>
          </p:cNvPr>
          <p:cNvSpPr/>
          <p:nvPr/>
        </p:nvSpPr>
        <p:spPr>
          <a:xfrm rot="2397512">
            <a:off x="5743171" y="2664682"/>
            <a:ext cx="604420" cy="602320"/>
          </a:xfrm>
          <a:prstGeom prst="bentArrow">
            <a:avLst>
              <a:gd name="adj1" fmla="val 19752"/>
              <a:gd name="adj2" fmla="val 29241"/>
              <a:gd name="adj3" fmla="val 35760"/>
              <a:gd name="adj4" fmla="val 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3" name="矩形: 圆角 452">
            <a:extLst>
              <a:ext uri="{FF2B5EF4-FFF2-40B4-BE49-F238E27FC236}">
                <a16:creationId xmlns:a16="http://schemas.microsoft.com/office/drawing/2014/main" id="{DB5A16FF-8ADB-A408-DFE0-172D0EDFB0DE}"/>
              </a:ext>
            </a:extLst>
          </p:cNvPr>
          <p:cNvSpPr/>
          <p:nvPr/>
        </p:nvSpPr>
        <p:spPr>
          <a:xfrm>
            <a:off x="7978127" y="2121686"/>
            <a:ext cx="130479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83985328-DBE6-39FF-0329-169FDCB938F7}"/>
              </a:ext>
            </a:extLst>
          </p:cNvPr>
          <p:cNvGrpSpPr/>
          <p:nvPr/>
        </p:nvGrpSpPr>
        <p:grpSpPr>
          <a:xfrm>
            <a:off x="8735439" y="2699186"/>
            <a:ext cx="2429765" cy="2636521"/>
            <a:chOff x="8735439" y="2699186"/>
            <a:chExt cx="2429765" cy="2636521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8BA375D6-0410-0BD4-065F-74496BBCDE52}"/>
                </a:ext>
              </a:extLst>
            </p:cNvPr>
            <p:cNvSpPr/>
            <p:nvPr/>
          </p:nvSpPr>
          <p:spPr>
            <a:xfrm>
              <a:off x="9302068" y="3565234"/>
              <a:ext cx="239994" cy="239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D00ADF94-FAAE-D769-59E8-25D0434BF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7500" y="4239082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772A20A-7EFA-9BE1-DC85-510FFE048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4631" y="3552858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86B809A6-A170-0710-C6FE-451B09D06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7914" y="3176680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5B397EF7-AB9D-A47E-F325-9226F511F86A}"/>
                </a:ext>
              </a:extLst>
            </p:cNvPr>
            <p:cNvSpPr/>
            <p:nvPr/>
          </p:nvSpPr>
          <p:spPr>
            <a:xfrm>
              <a:off x="9524647" y="4235817"/>
              <a:ext cx="239994" cy="239994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520D098B-BFCB-EF35-A954-1E15908BD6D4}"/>
                </a:ext>
              </a:extLst>
            </p:cNvPr>
            <p:cNvCxnSpPr>
              <a:cxnSpLocks/>
              <a:stCxn id="259" idx="5"/>
              <a:endCxn id="263" idx="0"/>
            </p:cNvCxnSpPr>
            <p:nvPr/>
          </p:nvCxnSpPr>
          <p:spPr>
            <a:xfrm>
              <a:off x="9506916" y="3770082"/>
              <a:ext cx="137728" cy="465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7A79B768-17F6-E46B-028A-56C11736D028}"/>
                </a:ext>
              </a:extLst>
            </p:cNvPr>
            <p:cNvCxnSpPr>
              <a:cxnSpLocks/>
              <a:stCxn id="261" idx="2"/>
              <a:endCxn id="259" idx="6"/>
            </p:cNvCxnSpPr>
            <p:nvPr/>
          </p:nvCxnSpPr>
          <p:spPr>
            <a:xfrm flipH="1">
              <a:off x="9542062" y="3673572"/>
              <a:ext cx="872569" cy="11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73382DB1-B8C1-54AF-CD9E-F55889FB8AD2}"/>
                </a:ext>
              </a:extLst>
            </p:cNvPr>
            <p:cNvCxnSpPr>
              <a:cxnSpLocks/>
              <a:stCxn id="262" idx="4"/>
              <a:endCxn id="259" idx="6"/>
            </p:cNvCxnSpPr>
            <p:nvPr/>
          </p:nvCxnSpPr>
          <p:spPr>
            <a:xfrm flipH="1">
              <a:off x="9542062" y="3418107"/>
              <a:ext cx="436566" cy="267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53168436-047A-B16C-8856-B854F70E62CD}"/>
                </a:ext>
              </a:extLst>
            </p:cNvPr>
            <p:cNvCxnSpPr>
              <a:cxnSpLocks/>
              <a:stCxn id="261" idx="2"/>
              <a:endCxn id="262" idx="4"/>
            </p:cNvCxnSpPr>
            <p:nvPr/>
          </p:nvCxnSpPr>
          <p:spPr>
            <a:xfrm flipH="1" flipV="1">
              <a:off x="9978628" y="3418107"/>
              <a:ext cx="436003" cy="25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94D87097-A5F8-B367-A5C8-D3BE6F11D672}"/>
                </a:ext>
              </a:extLst>
            </p:cNvPr>
            <p:cNvCxnSpPr>
              <a:cxnSpLocks/>
              <a:stCxn id="260" idx="2"/>
              <a:endCxn id="263" idx="6"/>
            </p:cNvCxnSpPr>
            <p:nvPr/>
          </p:nvCxnSpPr>
          <p:spPr>
            <a:xfrm flipH="1" flipV="1">
              <a:off x="9764641" y="4355814"/>
              <a:ext cx="412859" cy="39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BB5FBE0D-17EF-478B-640A-413FB62B6EE5}"/>
                </a:ext>
              </a:extLst>
            </p:cNvPr>
            <p:cNvSpPr/>
            <p:nvPr/>
          </p:nvSpPr>
          <p:spPr>
            <a:xfrm rot="10800000" flipH="1">
              <a:off x="10769569" y="3416805"/>
              <a:ext cx="180000" cy="90000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D0A8F39D-B1CA-CDC4-1CA9-9156F596203D}"/>
                </a:ext>
              </a:extLst>
            </p:cNvPr>
            <p:cNvSpPr/>
            <p:nvPr/>
          </p:nvSpPr>
          <p:spPr>
            <a:xfrm rot="10800000" flipH="1">
              <a:off x="10735355" y="4221178"/>
              <a:ext cx="180000" cy="142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633F0D75-AA2A-3FB1-B0CB-B473162FF02E}"/>
                </a:ext>
              </a:extLst>
            </p:cNvPr>
            <p:cNvSpPr/>
            <p:nvPr/>
          </p:nvSpPr>
          <p:spPr>
            <a:xfrm rot="10800000" flipH="1">
              <a:off x="9883095" y="2950481"/>
              <a:ext cx="180000" cy="90000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4F73C1EA-760C-5BBF-88D6-A61982F07724}"/>
                </a:ext>
              </a:extLst>
            </p:cNvPr>
            <p:cNvSpPr/>
            <p:nvPr/>
          </p:nvSpPr>
          <p:spPr>
            <a:xfrm rot="10800000" flipH="1">
              <a:off x="9005350" y="3706488"/>
              <a:ext cx="180000" cy="144000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2D28C5EB-8631-B058-6403-D4BD69A8A4BA}"/>
                </a:ext>
              </a:extLst>
            </p:cNvPr>
            <p:cNvSpPr/>
            <p:nvPr/>
          </p:nvSpPr>
          <p:spPr>
            <a:xfrm rot="10800000" flipH="1">
              <a:off x="9197517" y="4484857"/>
              <a:ext cx="180000" cy="90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D86332D-FF58-7EC6-2093-9BF1745C7B11}"/>
                </a:ext>
              </a:extLst>
            </p:cNvPr>
            <p:cNvSpPr/>
            <p:nvPr/>
          </p:nvSpPr>
          <p:spPr>
            <a:xfrm>
              <a:off x="8735439" y="2699186"/>
              <a:ext cx="2429765" cy="2636521"/>
            </a:xfrm>
            <a:prstGeom prst="roundRect">
              <a:avLst>
                <a:gd name="adj" fmla="val 8696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92351E26-8017-8D8C-669D-3501A4BE6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3930" y="4885611"/>
              <a:ext cx="241427" cy="241427"/>
            </a:xfrm>
            <a:prstGeom prst="ellipse">
              <a:avLst/>
            </a:prstGeom>
            <a:solidFill>
              <a:srgbClr val="459F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6307545F-7CEF-9113-545F-457C65741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8879" y="4884709"/>
              <a:ext cx="241427" cy="2414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9EB84E6A-2CD4-5626-80BF-5380D671B5A8}"/>
                </a:ext>
              </a:extLst>
            </p:cNvPr>
            <p:cNvCxnSpPr>
              <a:cxnSpLocks/>
              <a:stCxn id="285" idx="0"/>
              <a:endCxn id="263" idx="4"/>
            </p:cNvCxnSpPr>
            <p:nvPr/>
          </p:nvCxnSpPr>
          <p:spPr>
            <a:xfrm flipV="1">
              <a:off x="9644644" y="4475811"/>
              <a:ext cx="0" cy="409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9683A9F9-E521-6CA4-71B4-87C8A8BFFC69}"/>
                </a:ext>
              </a:extLst>
            </p:cNvPr>
            <p:cNvCxnSpPr>
              <a:cxnSpLocks/>
              <a:stCxn id="286" idx="0"/>
              <a:endCxn id="260" idx="4"/>
            </p:cNvCxnSpPr>
            <p:nvPr/>
          </p:nvCxnSpPr>
          <p:spPr>
            <a:xfrm flipH="1" flipV="1">
              <a:off x="10298214" y="4480509"/>
              <a:ext cx="1379" cy="40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D82E265B-7DB4-8C21-A8C9-F8980A07A9EE}"/>
                </a:ext>
              </a:extLst>
            </p:cNvPr>
            <p:cNvCxnSpPr>
              <a:cxnSpLocks/>
              <a:stCxn id="286" idx="1"/>
              <a:endCxn id="263" idx="5"/>
            </p:cNvCxnSpPr>
            <p:nvPr/>
          </p:nvCxnSpPr>
          <p:spPr>
            <a:xfrm flipH="1" flipV="1">
              <a:off x="9729495" y="4440665"/>
              <a:ext cx="484740" cy="47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46EA6E0D-4951-9DC0-5BFF-792FC3EBF978}"/>
                </a:ext>
              </a:extLst>
            </p:cNvPr>
            <p:cNvCxnSpPr>
              <a:cxnSpLocks/>
              <a:stCxn id="286" idx="2"/>
              <a:endCxn id="285" idx="6"/>
            </p:cNvCxnSpPr>
            <p:nvPr/>
          </p:nvCxnSpPr>
          <p:spPr>
            <a:xfrm flipH="1">
              <a:off x="9765357" y="5005423"/>
              <a:ext cx="413522" cy="9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DDDC8626-D53F-4D08-F721-1A6E4CADA25B}"/>
                </a:ext>
              </a:extLst>
            </p:cNvPr>
            <p:cNvCxnSpPr>
              <a:cxnSpLocks/>
              <a:stCxn id="260" idx="3"/>
              <a:endCxn id="285" idx="7"/>
            </p:cNvCxnSpPr>
            <p:nvPr/>
          </p:nvCxnSpPr>
          <p:spPr>
            <a:xfrm flipH="1">
              <a:off x="9730001" y="4445153"/>
              <a:ext cx="482855" cy="47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9650306C-4DEA-1F4C-B216-9B5A402EC9EA}"/>
                </a:ext>
              </a:extLst>
            </p:cNvPr>
            <p:cNvSpPr/>
            <p:nvPr/>
          </p:nvSpPr>
          <p:spPr>
            <a:xfrm rot="10800000" flipH="1">
              <a:off x="9225687" y="5085109"/>
              <a:ext cx="180000" cy="90000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1E2CB947-B0A4-7607-9114-3AB2B66CE0F4}"/>
                </a:ext>
              </a:extLst>
            </p:cNvPr>
            <p:cNvSpPr/>
            <p:nvPr/>
          </p:nvSpPr>
          <p:spPr>
            <a:xfrm rot="10800000" flipH="1">
              <a:off x="10728209" y="4969351"/>
              <a:ext cx="180000" cy="14400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2A731EB9-0CC9-31AC-E4C2-EC0ABADE6A48}"/>
                </a:ext>
              </a:extLst>
            </p:cNvPr>
            <p:cNvSpPr/>
            <p:nvPr/>
          </p:nvSpPr>
          <p:spPr>
            <a:xfrm rot="10800000" flipH="1">
              <a:off x="9881070" y="2891515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BF95AE35-B6E6-52AE-B1C8-0705B70D9BE7}"/>
                </a:ext>
              </a:extLst>
            </p:cNvPr>
            <p:cNvSpPr/>
            <p:nvPr/>
          </p:nvSpPr>
          <p:spPr>
            <a:xfrm rot="10800000" flipH="1">
              <a:off x="9881070" y="2829453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1DDF0F90-CD06-00BC-E35D-585AA4D9B48F}"/>
                </a:ext>
              </a:extLst>
            </p:cNvPr>
            <p:cNvSpPr/>
            <p:nvPr/>
          </p:nvSpPr>
          <p:spPr>
            <a:xfrm rot="10800000" flipH="1">
              <a:off x="10769568" y="3355845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7AF33A5A-B994-A57C-0EC2-49B10842D1D3}"/>
                </a:ext>
              </a:extLst>
            </p:cNvPr>
            <p:cNvSpPr/>
            <p:nvPr/>
          </p:nvSpPr>
          <p:spPr>
            <a:xfrm rot="10800000" flipH="1">
              <a:off x="10769559" y="3295204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C62C620D-641B-3A9B-7963-734191875A49}"/>
                </a:ext>
              </a:extLst>
            </p:cNvPr>
            <p:cNvSpPr/>
            <p:nvPr/>
          </p:nvSpPr>
          <p:spPr>
            <a:xfrm rot="10800000" flipH="1">
              <a:off x="9004652" y="3646623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51EBFF8-BC53-A793-88A3-35D742EE9ADB}"/>
                </a:ext>
              </a:extLst>
            </p:cNvPr>
            <p:cNvSpPr/>
            <p:nvPr/>
          </p:nvSpPr>
          <p:spPr>
            <a:xfrm rot="10800000" flipH="1">
              <a:off x="9004651" y="3581858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848A2FA9-E8A6-B634-D31E-E467C63A805B}"/>
                </a:ext>
              </a:extLst>
            </p:cNvPr>
            <p:cNvSpPr/>
            <p:nvPr/>
          </p:nvSpPr>
          <p:spPr>
            <a:xfrm rot="10800000" flipH="1">
              <a:off x="9004650" y="3528949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C7BE803-7388-D425-5F67-56ECB2622C53}"/>
                </a:ext>
              </a:extLst>
            </p:cNvPr>
            <p:cNvSpPr/>
            <p:nvPr/>
          </p:nvSpPr>
          <p:spPr>
            <a:xfrm rot="10800000" flipH="1">
              <a:off x="9194706" y="4427733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2F4FC610-0825-6CDA-6EED-19B24F049220}"/>
                </a:ext>
              </a:extLst>
            </p:cNvPr>
            <p:cNvSpPr/>
            <p:nvPr/>
          </p:nvSpPr>
          <p:spPr>
            <a:xfrm rot="10800000" flipH="1">
              <a:off x="9193907" y="4368313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1F25B617-BA88-9095-E4C2-F8D89D2F005A}"/>
                </a:ext>
              </a:extLst>
            </p:cNvPr>
            <p:cNvSpPr/>
            <p:nvPr/>
          </p:nvSpPr>
          <p:spPr>
            <a:xfrm rot="10800000" flipH="1">
              <a:off x="9193906" y="4308416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76AABC7-4B07-2D30-726A-C9EF7BCF4099}"/>
                </a:ext>
              </a:extLst>
            </p:cNvPr>
            <p:cNvSpPr/>
            <p:nvPr/>
          </p:nvSpPr>
          <p:spPr>
            <a:xfrm rot="10800000" flipH="1">
              <a:off x="9193906" y="4248004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430A5F25-B123-7141-D0E3-6EA74422B000}"/>
                </a:ext>
              </a:extLst>
            </p:cNvPr>
            <p:cNvSpPr/>
            <p:nvPr/>
          </p:nvSpPr>
          <p:spPr>
            <a:xfrm rot="10800000" flipH="1">
              <a:off x="10735354" y="4170977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67DF0FDE-DA9E-8EDC-7242-19A821B39D1B}"/>
                </a:ext>
              </a:extLst>
            </p:cNvPr>
            <p:cNvSpPr/>
            <p:nvPr/>
          </p:nvSpPr>
          <p:spPr>
            <a:xfrm rot="10800000" flipH="1">
              <a:off x="10735354" y="4110956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0FBF7DE7-7DCB-FB16-0C42-B2A95E4F29EB}"/>
                </a:ext>
              </a:extLst>
            </p:cNvPr>
            <p:cNvSpPr/>
            <p:nvPr/>
          </p:nvSpPr>
          <p:spPr>
            <a:xfrm rot="10800000" flipH="1">
              <a:off x="10735354" y="4050544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5F5232F2-3624-BBAE-92FE-CB55290E20ED}"/>
                </a:ext>
              </a:extLst>
            </p:cNvPr>
            <p:cNvSpPr/>
            <p:nvPr/>
          </p:nvSpPr>
          <p:spPr>
            <a:xfrm rot="10800000" flipH="1">
              <a:off x="9228719" y="5029515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29A2F5F6-24FC-3387-5FB5-CECEDADDB770}"/>
                </a:ext>
              </a:extLst>
            </p:cNvPr>
            <p:cNvSpPr/>
            <p:nvPr/>
          </p:nvSpPr>
          <p:spPr>
            <a:xfrm rot="10800000" flipH="1">
              <a:off x="9229519" y="4972867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943CEDA3-A375-2636-5756-B9CCF4DCD6FF}"/>
                </a:ext>
              </a:extLst>
            </p:cNvPr>
            <p:cNvSpPr/>
            <p:nvPr/>
          </p:nvSpPr>
          <p:spPr>
            <a:xfrm rot="10800000" flipH="1">
              <a:off x="9226968" y="4910055"/>
              <a:ext cx="180000" cy="47228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A15D9423-AFA1-399F-C86C-24974A06F365}"/>
                </a:ext>
              </a:extLst>
            </p:cNvPr>
            <p:cNvSpPr/>
            <p:nvPr/>
          </p:nvSpPr>
          <p:spPr>
            <a:xfrm rot="10800000" flipH="1">
              <a:off x="10728537" y="4915569"/>
              <a:ext cx="180000" cy="36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E53A27B0-21E8-610D-9673-CFCEF4B960E5}"/>
                </a:ext>
              </a:extLst>
            </p:cNvPr>
            <p:cNvSpPr/>
            <p:nvPr/>
          </p:nvSpPr>
          <p:spPr>
            <a:xfrm rot="10800000" flipH="1">
              <a:off x="10728209" y="4864600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62D0CCBD-E50C-B94C-800C-2D1F424157A9}"/>
                </a:ext>
              </a:extLst>
            </p:cNvPr>
            <p:cNvSpPr/>
            <p:nvPr/>
          </p:nvSpPr>
          <p:spPr>
            <a:xfrm rot="10800000" flipH="1">
              <a:off x="10728209" y="4804579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0BC79C60-962F-E9B8-8417-F46626D12832}"/>
                </a:ext>
              </a:extLst>
            </p:cNvPr>
            <p:cNvSpPr txBox="1"/>
            <p:nvPr/>
          </p:nvSpPr>
          <p:spPr>
            <a:xfrm>
              <a:off x="9415411" y="276492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0.5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0EA3179D-C6DF-9F9A-33DE-EDD333801B08}"/>
                </a:ext>
              </a:extLst>
            </p:cNvPr>
            <p:cNvSpPr txBox="1"/>
            <p:nvPr/>
          </p:nvSpPr>
          <p:spPr>
            <a:xfrm>
              <a:off x="8780175" y="3141757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0.25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44F2854B-5AE5-F172-B72D-873A2AEB1123}"/>
                </a:ext>
              </a:extLst>
            </p:cNvPr>
            <p:cNvSpPr txBox="1"/>
            <p:nvPr/>
          </p:nvSpPr>
          <p:spPr>
            <a:xfrm>
              <a:off x="10248993" y="32249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0.25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1" name="文本框 370">
              <a:extLst>
                <a:ext uri="{FF2B5EF4-FFF2-40B4-BE49-F238E27FC236}">
                  <a16:creationId xmlns:a16="http://schemas.microsoft.com/office/drawing/2014/main" id="{E241E868-C40F-A384-CABE-38AB66AD480D}"/>
                </a:ext>
              </a:extLst>
            </p:cNvPr>
            <p:cNvSpPr txBox="1"/>
            <p:nvPr/>
          </p:nvSpPr>
          <p:spPr>
            <a:xfrm>
              <a:off x="8890690" y="4288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5365D035-0F14-B246-5C9E-963376DB647A}"/>
                </a:ext>
              </a:extLst>
            </p:cNvPr>
            <p:cNvSpPr txBox="1"/>
            <p:nvPr/>
          </p:nvSpPr>
          <p:spPr>
            <a:xfrm>
              <a:off x="8950445" y="4867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E585CAE1-55E8-CFE0-A82F-4F97A15FDA6D}"/>
                </a:ext>
              </a:extLst>
            </p:cNvPr>
            <p:cNvSpPr txBox="1"/>
            <p:nvPr/>
          </p:nvSpPr>
          <p:spPr>
            <a:xfrm>
              <a:off x="10430513" y="4092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325E3090-52DE-81A0-EAD0-4908318D8757}"/>
                </a:ext>
              </a:extLst>
            </p:cNvPr>
            <p:cNvSpPr txBox="1"/>
            <p:nvPr/>
          </p:nvSpPr>
          <p:spPr>
            <a:xfrm>
              <a:off x="10437319" y="480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37F7F419-10EF-F55D-5749-97867D991FED}"/>
                </a:ext>
              </a:extLst>
            </p:cNvPr>
            <p:cNvSpPr/>
            <p:nvPr/>
          </p:nvSpPr>
          <p:spPr>
            <a:xfrm rot="10800000" flipH="1">
              <a:off x="9884683" y="2770801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E6A38C00-6E7D-02BE-1C5F-ED26ABF7602F}"/>
                </a:ext>
              </a:extLst>
            </p:cNvPr>
            <p:cNvSpPr/>
            <p:nvPr/>
          </p:nvSpPr>
          <p:spPr>
            <a:xfrm rot="10800000" flipH="1">
              <a:off x="10770832" y="3243593"/>
              <a:ext cx="180000" cy="36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BA4F7342-CBC4-B4DA-9E25-5EE9DC646121}"/>
                </a:ext>
              </a:extLst>
            </p:cNvPr>
            <p:cNvSpPr/>
            <p:nvPr/>
          </p:nvSpPr>
          <p:spPr>
            <a:xfrm rot="10800000" flipH="1">
              <a:off x="9197517" y="4185334"/>
              <a:ext cx="180000" cy="47053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80797C7E-741F-F9D3-4BC9-36446344C874}"/>
                </a:ext>
              </a:extLst>
            </p:cNvPr>
            <p:cNvSpPr/>
            <p:nvPr/>
          </p:nvSpPr>
          <p:spPr>
            <a:xfrm rot="10800000" flipH="1">
              <a:off x="9197516" y="4120569"/>
              <a:ext cx="180000" cy="47227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46AF84FA-3681-CF40-347A-F5F002C42A53}"/>
                </a:ext>
              </a:extLst>
            </p:cNvPr>
            <p:cNvSpPr/>
            <p:nvPr/>
          </p:nvSpPr>
          <p:spPr>
            <a:xfrm rot="10800000" flipH="1">
              <a:off x="9001859" y="3466933"/>
              <a:ext cx="180000" cy="45719"/>
            </a:xfrm>
            <a:prstGeom prst="rect">
              <a:avLst/>
            </a:prstGeom>
            <a:solidFill>
              <a:srgbClr val="459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59C6473-5388-0F8D-514C-B4D6CC2DED1A}"/>
                </a:ext>
              </a:extLst>
            </p:cNvPr>
            <p:cNvSpPr/>
            <p:nvPr/>
          </p:nvSpPr>
          <p:spPr>
            <a:xfrm rot="10800000" flipH="1">
              <a:off x="10735354" y="3984716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1B3B3460-9513-C00F-FCC3-DFDCF18A00BD}"/>
                </a:ext>
              </a:extLst>
            </p:cNvPr>
            <p:cNvSpPr/>
            <p:nvPr/>
          </p:nvSpPr>
          <p:spPr>
            <a:xfrm rot="10800000" flipH="1">
              <a:off x="9226515" y="4843206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A3A4C250-3FB4-98A2-421C-6A4576CB96CA}"/>
                </a:ext>
              </a:extLst>
            </p:cNvPr>
            <p:cNvSpPr/>
            <p:nvPr/>
          </p:nvSpPr>
          <p:spPr>
            <a:xfrm rot="10800000" flipH="1">
              <a:off x="10728209" y="4743509"/>
              <a:ext cx="180000" cy="45719"/>
            </a:xfrm>
            <a:prstGeom prst="rect">
              <a:avLst/>
            </a:prstGeom>
            <a:solidFill>
              <a:srgbClr val="6B2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1" name="文本框 460">
            <a:extLst>
              <a:ext uri="{FF2B5EF4-FFF2-40B4-BE49-F238E27FC236}">
                <a16:creationId xmlns:a16="http://schemas.microsoft.com/office/drawing/2014/main" id="{9BCD08E6-C71B-7FC2-7201-6A38EB261AE7}"/>
              </a:ext>
            </a:extLst>
          </p:cNvPr>
          <p:cNvSpPr txBox="1"/>
          <p:nvPr/>
        </p:nvSpPr>
        <p:spPr>
          <a:xfrm>
            <a:off x="3427531" y="6174977"/>
            <a:ext cx="2465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59F2D"/>
                </a:solidFill>
              </a:rPr>
              <a:t>Static Embedding</a:t>
            </a:r>
            <a:endParaRPr lang="zh-CN" altLang="en-US" sz="2400" dirty="0">
              <a:solidFill>
                <a:srgbClr val="459F2D"/>
              </a:solidFill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9C466CC6-BD83-FB61-940C-FC22A0FAA867}"/>
              </a:ext>
            </a:extLst>
          </p:cNvPr>
          <p:cNvSpPr txBox="1"/>
          <p:nvPr/>
        </p:nvSpPr>
        <p:spPr>
          <a:xfrm>
            <a:off x="8773648" y="6010632"/>
            <a:ext cx="24651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Query-dependent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Embedding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54" name="箭头: 圆角右 453">
            <a:extLst>
              <a:ext uri="{FF2B5EF4-FFF2-40B4-BE49-F238E27FC236}">
                <a16:creationId xmlns:a16="http://schemas.microsoft.com/office/drawing/2014/main" id="{D81C7ED1-D525-9A4D-378F-1486D5F3FCC4}"/>
              </a:ext>
            </a:extLst>
          </p:cNvPr>
          <p:cNvSpPr/>
          <p:nvPr/>
        </p:nvSpPr>
        <p:spPr>
          <a:xfrm rot="2397512">
            <a:off x="8423815" y="2662278"/>
            <a:ext cx="604420" cy="602320"/>
          </a:xfrm>
          <a:prstGeom prst="bentArrow">
            <a:avLst>
              <a:gd name="adj1" fmla="val 19752"/>
              <a:gd name="adj2" fmla="val 29241"/>
              <a:gd name="adj3" fmla="val 35760"/>
              <a:gd name="adj4" fmla="val 8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682B8B63-8268-73D0-8D5D-9EB41FE2DC54}"/>
              </a:ext>
            </a:extLst>
          </p:cNvPr>
          <p:cNvSpPr txBox="1"/>
          <p:nvPr/>
        </p:nvSpPr>
        <p:spPr>
          <a:xfrm>
            <a:off x="9134564" y="1158023"/>
            <a:ext cx="2208912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捕捉</a:t>
            </a:r>
            <a:r>
              <a:rPr lang="en-US" altLang="zh-CN" b="1" dirty="0"/>
              <a:t>Query</a:t>
            </a:r>
            <a:r>
              <a:rPr lang="zh-CN" altLang="en-US" b="1" dirty="0"/>
              <a:t>和其他</a:t>
            </a:r>
            <a:r>
              <a:rPr lang="en-US" altLang="zh-CN" b="1" dirty="0"/>
              <a:t>node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拓扑联系</a:t>
            </a:r>
          </a:p>
        </p:txBody>
      </p:sp>
      <p:sp>
        <p:nvSpPr>
          <p:cNvPr id="468" name="箭头: 下 467">
            <a:extLst>
              <a:ext uri="{FF2B5EF4-FFF2-40B4-BE49-F238E27FC236}">
                <a16:creationId xmlns:a16="http://schemas.microsoft.com/office/drawing/2014/main" id="{393AB804-A7CD-A0B4-B990-7FED3188ED84}"/>
              </a:ext>
            </a:extLst>
          </p:cNvPr>
          <p:cNvSpPr/>
          <p:nvPr/>
        </p:nvSpPr>
        <p:spPr>
          <a:xfrm rot="4532120">
            <a:off x="7928274" y="970215"/>
            <a:ext cx="371292" cy="2061517"/>
          </a:xfrm>
          <a:prstGeom prst="downArrow">
            <a:avLst>
              <a:gd name="adj1" fmla="val 27169"/>
              <a:gd name="adj2" fmla="val 47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24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66" grpId="0" animBg="1"/>
      <p:bldP spid="358" grpId="0" animBg="1"/>
      <p:bldP spid="359" grpId="0" animBg="1"/>
      <p:bldP spid="375" grpId="0" animBg="1"/>
      <p:bldP spid="377" grpId="0" animBg="1"/>
      <p:bldP spid="408" grpId="0" animBg="1"/>
      <p:bldP spid="446" grpId="0" animBg="1"/>
      <p:bldP spid="447" grpId="0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61" grpId="0"/>
      <p:bldP spid="462" grpId="0"/>
      <p:bldP spid="454" grpId="0" animBg="1"/>
      <p:bldP spid="467" grpId="0" animBg="1"/>
      <p:bldP spid="4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查询驱动的社区搜索 </a:t>
            </a:r>
            <a:r>
              <a:rPr lang="en-US" altLang="zh-CN" dirty="0"/>
              <a:t>– </a:t>
            </a:r>
            <a:r>
              <a:rPr lang="zh-CN" altLang="en-US" dirty="0"/>
              <a:t>简化版流程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881B9B-6165-C256-8F95-0BF0A1489C72}"/>
              </a:ext>
            </a:extLst>
          </p:cNvPr>
          <p:cNvSpPr/>
          <p:nvPr/>
        </p:nvSpPr>
        <p:spPr>
          <a:xfrm>
            <a:off x="7220816" y="1351687"/>
            <a:ext cx="2834342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Query Encoder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CC73DA-BA1C-528B-CF8C-3436AE9FAB13}"/>
              </a:ext>
            </a:extLst>
          </p:cNvPr>
          <p:cNvSpPr/>
          <p:nvPr/>
        </p:nvSpPr>
        <p:spPr>
          <a:xfrm>
            <a:off x="2175175" y="1351687"/>
            <a:ext cx="2834342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Global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7B1267-E5F0-252F-5451-A12EDBF9657A}"/>
              </a:ext>
            </a:extLst>
          </p:cNvPr>
          <p:cNvSpPr/>
          <p:nvPr/>
        </p:nvSpPr>
        <p:spPr>
          <a:xfrm>
            <a:off x="1396470" y="2910841"/>
            <a:ext cx="4226052" cy="2506980"/>
          </a:xfrm>
          <a:prstGeom prst="roundRect">
            <a:avLst>
              <a:gd name="adj" fmla="val 8696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 * d</a:t>
            </a:r>
            <a:r>
              <a:rPr lang="zh-CN" altLang="en-US"/>
              <a:t>矩阵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A2BE7E-55E5-A1F0-BAAE-EEB9F30B3081}"/>
              </a:ext>
            </a:extLst>
          </p:cNvPr>
          <p:cNvSpPr/>
          <p:nvPr/>
        </p:nvSpPr>
        <p:spPr>
          <a:xfrm>
            <a:off x="2373180" y="3194720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3833A18-664C-1152-DBE7-F272348D0875}"/>
              </a:ext>
            </a:extLst>
          </p:cNvPr>
          <p:cNvSpPr/>
          <p:nvPr/>
        </p:nvSpPr>
        <p:spPr>
          <a:xfrm>
            <a:off x="2373180" y="4410223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E40F04-1FB3-35FC-BE28-1DBB5DEFEE5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509496" y="3663280"/>
            <a:ext cx="0" cy="746943"/>
          </a:xfrm>
          <a:prstGeom prst="straightConnector1">
            <a:avLst/>
          </a:prstGeom>
          <a:ln w="38100">
            <a:solidFill>
              <a:srgbClr val="384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EDE94B2-77C5-8341-3F09-CDDD2A318513}"/>
              </a:ext>
            </a:extLst>
          </p:cNvPr>
          <p:cNvSpPr/>
          <p:nvPr/>
        </p:nvSpPr>
        <p:spPr>
          <a:xfrm>
            <a:off x="6486630" y="2910841"/>
            <a:ext cx="4226052" cy="2506980"/>
          </a:xfrm>
          <a:prstGeom prst="roundRect">
            <a:avLst>
              <a:gd name="adj" fmla="val 8696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572E294-B025-F186-01D7-E6ACF650B6B3}"/>
              </a:ext>
            </a:extLst>
          </p:cNvPr>
          <p:cNvSpPr/>
          <p:nvPr/>
        </p:nvSpPr>
        <p:spPr>
          <a:xfrm>
            <a:off x="7463340" y="3194720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15F9AA7-21A4-A912-B43B-AAAB42F4811B}"/>
              </a:ext>
            </a:extLst>
          </p:cNvPr>
          <p:cNvSpPr/>
          <p:nvPr/>
        </p:nvSpPr>
        <p:spPr>
          <a:xfrm>
            <a:off x="7463340" y="4410223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GNN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66A22E4-38CC-F0EF-330D-BD49A70D973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599656" y="3663280"/>
            <a:ext cx="0" cy="746943"/>
          </a:xfrm>
          <a:prstGeom prst="straightConnector1">
            <a:avLst/>
          </a:prstGeom>
          <a:ln w="38100">
            <a:solidFill>
              <a:srgbClr val="384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ACDF4D-5A98-016B-DEF4-90791FE35C8D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>
            <a:off x="2216446" y="3585734"/>
            <a:ext cx="1449783" cy="1136316"/>
          </a:xfrm>
          <a:prstGeom prst="bentConnector4">
            <a:avLst>
              <a:gd name="adj1" fmla="val -15768"/>
              <a:gd name="adj2" fmla="val 141577"/>
            </a:avLst>
          </a:prstGeom>
          <a:ln w="38100">
            <a:solidFill>
              <a:srgbClr val="38433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0">
            <a:extLst>
              <a:ext uri="{FF2B5EF4-FFF2-40B4-BE49-F238E27FC236}">
                <a16:creationId xmlns:a16="http://schemas.microsoft.com/office/drawing/2014/main" id="{0B3FDE95-5593-D996-ECD7-DE99BB252BE6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 rot="5400000" flipH="1">
            <a:off x="7306606" y="3585734"/>
            <a:ext cx="1449783" cy="1136316"/>
          </a:xfrm>
          <a:prstGeom prst="bentConnector4">
            <a:avLst>
              <a:gd name="adj1" fmla="val -15768"/>
              <a:gd name="adj2" fmla="val 140236"/>
            </a:avLst>
          </a:prstGeom>
          <a:ln w="38100">
            <a:solidFill>
              <a:srgbClr val="38433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3F10886-8A77-8FFF-CBC4-F0375A88CDCF}"/>
              </a:ext>
            </a:extLst>
          </p:cNvPr>
          <p:cNvSpPr txBox="1"/>
          <p:nvPr/>
        </p:nvSpPr>
        <p:spPr>
          <a:xfrm>
            <a:off x="2201918" y="1947512"/>
            <a:ext cx="292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Initial: Node Features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8872E81-F953-2B5B-2AC9-879CE0BAFD8E}"/>
              </a:ext>
            </a:extLst>
          </p:cNvPr>
          <p:cNvSpPr txBox="1"/>
          <p:nvPr/>
        </p:nvSpPr>
        <p:spPr>
          <a:xfrm>
            <a:off x="7220816" y="1909034"/>
            <a:ext cx="275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Initial: Query Vector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E69F23-0DDB-3006-A575-B39677F233A2}"/>
              </a:ext>
            </a:extLst>
          </p:cNvPr>
          <p:cNvSpPr txBox="1"/>
          <p:nvPr/>
        </p:nvSpPr>
        <p:spPr>
          <a:xfrm>
            <a:off x="6916366" y="2370700"/>
            <a:ext cx="3647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（拓扑信息，如[0, 0, 0, 0, 0, 1, 0, 0]）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BA6C72D-1A8E-B69E-84D8-C50AEF939E14}"/>
              </a:ext>
            </a:extLst>
          </p:cNvPr>
          <p:cNvSpPr txBox="1"/>
          <p:nvPr/>
        </p:nvSpPr>
        <p:spPr>
          <a:xfrm>
            <a:off x="885322" y="5627288"/>
            <a:ext cx="541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459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Query-independent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FE41B8-BDDE-3B67-6CC5-FA18C729D56C}"/>
              </a:ext>
            </a:extLst>
          </p:cNvPr>
          <p:cNvSpPr txBox="1"/>
          <p:nvPr/>
        </p:nvSpPr>
        <p:spPr>
          <a:xfrm>
            <a:off x="6338577" y="5597484"/>
            <a:ext cx="5246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C835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Query-dependent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Dynamic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query-specific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5C9886-6FAF-0A98-EF89-5CF548F3CD6B}"/>
              </a:ext>
            </a:extLst>
          </p:cNvPr>
          <p:cNvSpPr txBox="1"/>
          <p:nvPr/>
        </p:nvSpPr>
        <p:spPr>
          <a:xfrm>
            <a:off x="2783036" y="2399962"/>
            <a:ext cx="1618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N * d</a:t>
            </a:r>
            <a:r>
              <a:rPr lang="zh-CN" altLang="en-US" dirty="0"/>
              <a:t>矩阵）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F667689-9484-4CE2-B262-701885C513E6}"/>
              </a:ext>
            </a:extLst>
          </p:cNvPr>
          <p:cNvCxnSpPr>
            <a:cxnSpLocks/>
          </p:cNvCxnSpPr>
          <p:nvPr/>
        </p:nvCxnSpPr>
        <p:spPr>
          <a:xfrm>
            <a:off x="3509496" y="3992880"/>
            <a:ext cx="50901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B67054F-1DE5-B520-5198-98010FD38F3F}"/>
              </a:ext>
            </a:extLst>
          </p:cNvPr>
          <p:cNvSpPr txBox="1"/>
          <p:nvPr/>
        </p:nvSpPr>
        <p:spPr>
          <a:xfrm>
            <a:off x="5672655" y="3623548"/>
            <a:ext cx="876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Fusion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星形: 五角 55">
            <a:extLst>
              <a:ext uri="{FF2B5EF4-FFF2-40B4-BE49-F238E27FC236}">
                <a16:creationId xmlns:a16="http://schemas.microsoft.com/office/drawing/2014/main" id="{B35B7E83-3DCA-64ED-AC42-56456BD8FB5E}"/>
              </a:ext>
            </a:extLst>
          </p:cNvPr>
          <p:cNvSpPr/>
          <p:nvPr/>
        </p:nvSpPr>
        <p:spPr>
          <a:xfrm>
            <a:off x="5014802" y="989732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双线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8258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2022 VLDB</a:t>
            </a:r>
            <a:r>
              <a:rPr lang="zh-CN" altLang="en-US" dirty="0"/>
              <a:t> </a:t>
            </a:r>
            <a:r>
              <a:rPr lang="en-US" altLang="zh-CN" dirty="0"/>
              <a:t>- Query Encoder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ACD3B7-1231-A798-D073-D8AF51606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04"/>
          <a:stretch/>
        </p:blipFill>
        <p:spPr>
          <a:xfrm>
            <a:off x="2259901" y="2091447"/>
            <a:ext cx="4873628" cy="37098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58C85F-5EDB-B41C-17E6-36F2FE77B94B}"/>
              </a:ext>
            </a:extLst>
          </p:cNvPr>
          <p:cNvSpPr/>
          <p:nvPr/>
        </p:nvSpPr>
        <p:spPr>
          <a:xfrm>
            <a:off x="1807601" y="1341635"/>
            <a:ext cx="255858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Global MP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6E98B4-2AB9-E2DA-BADB-67EFE63AEDFE}"/>
              </a:ext>
            </a:extLst>
          </p:cNvPr>
          <p:cNvSpPr/>
          <p:nvPr/>
        </p:nvSpPr>
        <p:spPr>
          <a:xfrm>
            <a:off x="4621787" y="1329052"/>
            <a:ext cx="2834342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Query Encoder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9366D6-B199-4013-58AD-B12D84676BDB}"/>
              </a:ext>
            </a:extLst>
          </p:cNvPr>
          <p:cNvSpPr/>
          <p:nvPr/>
        </p:nvSpPr>
        <p:spPr>
          <a:xfrm>
            <a:off x="4696715" y="2111857"/>
            <a:ext cx="1089498" cy="29183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4D5F88-4B96-2D43-26A1-27E772DEB460}"/>
              </a:ext>
            </a:extLst>
          </p:cNvPr>
          <p:cNvSpPr txBox="1"/>
          <p:nvPr/>
        </p:nvSpPr>
        <p:spPr>
          <a:xfrm>
            <a:off x="1510119" y="5971317"/>
            <a:ext cx="9171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本质上是静态特征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+ query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的局部拓扑结构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融合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（加和，拼接等）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38654-37D8-BC71-2F5A-5A6D726FD982}"/>
              </a:ext>
            </a:extLst>
          </p:cNvPr>
          <p:cNvSpPr txBox="1"/>
          <p:nvPr/>
        </p:nvSpPr>
        <p:spPr>
          <a:xfrm>
            <a:off x="7387890" y="2057390"/>
            <a:ext cx="3532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体现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拓扑联系</a:t>
            </a:r>
          </a:p>
        </p:txBody>
      </p:sp>
    </p:spTree>
    <p:extLst>
      <p:ext uri="{BB962C8B-B14F-4D97-AF65-F5344CB8AC3E}">
        <p14:creationId xmlns:p14="http://schemas.microsoft.com/office/powerpoint/2010/main" val="319134706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2022 VLDB</a:t>
            </a:r>
            <a:r>
              <a:rPr lang="zh-CN" altLang="en-US" dirty="0"/>
              <a:t> 消融实验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5B330-5702-E1F6-FF75-85FC1B73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398" y="2298826"/>
            <a:ext cx="6378493" cy="33378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7939749-D915-6FCB-7F6E-697592093BA7}"/>
              </a:ext>
            </a:extLst>
          </p:cNvPr>
          <p:cNvSpPr/>
          <p:nvPr/>
        </p:nvSpPr>
        <p:spPr>
          <a:xfrm>
            <a:off x="4841620" y="2549619"/>
            <a:ext cx="1516380" cy="464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5B6B0C-AB8D-5CF0-8950-F32C9B0D3B29}"/>
              </a:ext>
            </a:extLst>
          </p:cNvPr>
          <p:cNvSpPr/>
          <p:nvPr/>
        </p:nvSpPr>
        <p:spPr>
          <a:xfrm>
            <a:off x="8083199" y="3114311"/>
            <a:ext cx="464820" cy="2026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621B1B-4592-E98D-81EC-D91F0212DB92}"/>
              </a:ext>
            </a:extLst>
          </p:cNvPr>
          <p:cNvSpPr/>
          <p:nvPr/>
        </p:nvSpPr>
        <p:spPr>
          <a:xfrm>
            <a:off x="4759420" y="3114311"/>
            <a:ext cx="464820" cy="2026920"/>
          </a:xfrm>
          <a:prstGeom prst="rect">
            <a:avLst/>
          </a:prstGeom>
          <a:noFill/>
          <a:ln w="28575">
            <a:solidFill>
              <a:srgbClr val="459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9BD6C3-DC71-A686-CD08-DC74173A6F5B}"/>
              </a:ext>
            </a:extLst>
          </p:cNvPr>
          <p:cNvSpPr/>
          <p:nvPr/>
        </p:nvSpPr>
        <p:spPr>
          <a:xfrm>
            <a:off x="3293623" y="3114311"/>
            <a:ext cx="464820" cy="2026920"/>
          </a:xfrm>
          <a:prstGeom prst="rect">
            <a:avLst/>
          </a:prstGeom>
          <a:noFill/>
          <a:ln w="28575">
            <a:solidFill>
              <a:srgbClr val="459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169CA9-F8CC-9809-6556-9F59BA0B5D6B}"/>
              </a:ext>
            </a:extLst>
          </p:cNvPr>
          <p:cNvSpPr/>
          <p:nvPr/>
        </p:nvSpPr>
        <p:spPr>
          <a:xfrm>
            <a:off x="3243040" y="2549619"/>
            <a:ext cx="1516380" cy="4648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725F10-09D1-271D-2C27-5751D00A8F16}"/>
              </a:ext>
            </a:extLst>
          </p:cNvPr>
          <p:cNvSpPr txBox="1"/>
          <p:nvPr/>
        </p:nvSpPr>
        <p:spPr>
          <a:xfrm>
            <a:off x="2670837" y="1880267"/>
            <a:ext cx="2175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59F2D"/>
                </a:solidFill>
              </a:rPr>
              <a:t>Attributed CS</a:t>
            </a:r>
            <a:endParaRPr lang="zh-CN" altLang="en-US" sz="2800" b="1" dirty="0">
              <a:solidFill>
                <a:srgbClr val="459F2D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2D3CE8-0B18-9DEA-F7ED-6E51D6AC0550}"/>
              </a:ext>
            </a:extLst>
          </p:cNvPr>
          <p:cNvSpPr txBox="1"/>
          <p:nvPr/>
        </p:nvSpPr>
        <p:spPr>
          <a:xfrm>
            <a:off x="5362285" y="186431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58A905-C9FD-9197-F00D-5943D72A4BCD}"/>
              </a:ext>
            </a:extLst>
          </p:cNvPr>
          <p:cNvSpPr/>
          <p:nvPr/>
        </p:nvSpPr>
        <p:spPr>
          <a:xfrm>
            <a:off x="7345896" y="3218073"/>
            <a:ext cx="464820" cy="2026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2B3BAF-11E6-A292-8895-309AB4FB1610}"/>
              </a:ext>
            </a:extLst>
          </p:cNvPr>
          <p:cNvSpPr txBox="1"/>
          <p:nvPr/>
        </p:nvSpPr>
        <p:spPr>
          <a:xfrm>
            <a:off x="7810716" y="1339855"/>
            <a:ext cx="360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分两类任务</a:t>
            </a:r>
            <a:endParaRPr lang="en-US" altLang="zh-CN" sz="2800" b="1" dirty="0"/>
          </a:p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Query-driven</a:t>
            </a:r>
            <a:r>
              <a:rPr lang="zh-CN" altLang="en-US" sz="2800" b="1" dirty="0"/>
              <a:t>有效</a:t>
            </a:r>
          </a:p>
        </p:txBody>
      </p:sp>
    </p:spTree>
    <p:extLst>
      <p:ext uri="{BB962C8B-B14F-4D97-AF65-F5344CB8AC3E}">
        <p14:creationId xmlns:p14="http://schemas.microsoft.com/office/powerpoint/2010/main" val="28018686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A4729-7F24-E54F-4972-922436A53E60}"/>
              </a:ext>
            </a:extLst>
          </p:cNvPr>
          <p:cNvSpPr txBox="1"/>
          <p:nvPr/>
        </p:nvSpPr>
        <p:spPr>
          <a:xfrm>
            <a:off x="445702" y="1116995"/>
            <a:ext cx="11300595" cy="529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有效性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联系找得有些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强行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（可能是因为目前基于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graph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query-driven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工作还不多）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Query-driven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风格只会影响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跳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（一般为两跳）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邻居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embedding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 所以最后获得的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embedding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看上去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与传统做法几乎相同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，如何解释？</a:t>
            </a:r>
          </a:p>
          <a:p>
            <a:pPr>
              <a:lnSpc>
                <a:spcPct val="150000"/>
              </a:lnSpc>
            </a:pP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效率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传统做法训练：仅一轮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 + BP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，可以适用于所有训练样本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Query-driven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训练：一条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需要一轮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 + BP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，效率是传统的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千分之一</a:t>
            </a:r>
            <a:endParaRPr kumimoji="1"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改进：模型输入增加一维，支持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批处理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query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（但由于显存限制，一批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最多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21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4277B2-F5E6-41E8-93FF-2620DC02A6F2}"/>
              </a:ext>
            </a:extLst>
          </p:cNvPr>
          <p:cNvSpPr/>
          <p:nvPr/>
        </p:nvSpPr>
        <p:spPr>
          <a:xfrm>
            <a:off x="3115183" y="3462711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二、社区搜索</a:t>
            </a:r>
          </a:p>
        </p:txBody>
      </p:sp>
      <p:grpSp>
        <p:nvGrpSpPr>
          <p:cNvPr id="50" name="Google Shape;863;p65">
            <a:extLst>
              <a:ext uri="{FF2B5EF4-FFF2-40B4-BE49-F238E27FC236}">
                <a16:creationId xmlns:a16="http://schemas.microsoft.com/office/drawing/2014/main" id="{B6D0FC00-85BE-44AC-8473-9F2B9ACFEFCE}"/>
              </a:ext>
            </a:extLst>
          </p:cNvPr>
          <p:cNvGrpSpPr>
            <a:grpSpLocks noChangeAspect="1"/>
          </p:cNvGrpSpPr>
          <p:nvPr/>
        </p:nvGrpSpPr>
        <p:grpSpPr>
          <a:xfrm>
            <a:off x="2741502" y="2629855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55" name="Google Shape;864;p65">
              <a:extLst>
                <a:ext uri="{FF2B5EF4-FFF2-40B4-BE49-F238E27FC236}">
                  <a16:creationId xmlns:a16="http://schemas.microsoft.com/office/drawing/2014/main" id="{AA8FF36E-A1BD-41F1-837F-22C50C4BEC8F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Google Shape;865;p65">
              <a:extLst>
                <a:ext uri="{FF2B5EF4-FFF2-40B4-BE49-F238E27FC236}">
                  <a16:creationId xmlns:a16="http://schemas.microsoft.com/office/drawing/2014/main" id="{EF98A894-6D76-41AD-8D1F-9ABA94AFB497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1" name="Google Shape;863;p65">
            <a:extLst>
              <a:ext uri="{FF2B5EF4-FFF2-40B4-BE49-F238E27FC236}">
                <a16:creationId xmlns:a16="http://schemas.microsoft.com/office/drawing/2014/main" id="{4C3FD5DC-5813-4680-A5F1-8D6D7D735CD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431550" y="2629855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53" name="Google Shape;864;p65">
              <a:extLst>
                <a:ext uri="{FF2B5EF4-FFF2-40B4-BE49-F238E27FC236}">
                  <a16:creationId xmlns:a16="http://schemas.microsoft.com/office/drawing/2014/main" id="{BE71189A-468A-4E72-9F2E-330BFCDC74F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Google Shape;865;p65">
              <a:extLst>
                <a:ext uri="{FF2B5EF4-FFF2-40B4-BE49-F238E27FC236}">
                  <a16:creationId xmlns:a16="http://schemas.microsoft.com/office/drawing/2014/main" id="{C683ABD6-4A24-417F-9EDE-F9E8CFB654F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5324993-EAE2-41D6-A54A-F94F77D8A172}"/>
              </a:ext>
            </a:extLst>
          </p:cNvPr>
          <p:cNvSpPr/>
          <p:nvPr/>
        </p:nvSpPr>
        <p:spPr>
          <a:xfrm>
            <a:off x="3115182" y="2443328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一、查询驱动</a:t>
            </a:r>
          </a:p>
        </p:txBody>
      </p:sp>
      <p:grpSp>
        <p:nvGrpSpPr>
          <p:cNvPr id="58" name="Google Shape;863;p65">
            <a:extLst>
              <a:ext uri="{FF2B5EF4-FFF2-40B4-BE49-F238E27FC236}">
                <a16:creationId xmlns:a16="http://schemas.microsoft.com/office/drawing/2014/main" id="{61841E0E-60DA-4EB5-9C41-32A1E098356A}"/>
              </a:ext>
            </a:extLst>
          </p:cNvPr>
          <p:cNvGrpSpPr>
            <a:grpSpLocks noChangeAspect="1"/>
          </p:cNvGrpSpPr>
          <p:nvPr/>
        </p:nvGrpSpPr>
        <p:grpSpPr>
          <a:xfrm>
            <a:off x="2741504" y="4668621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63" name="Google Shape;864;p65">
              <a:extLst>
                <a:ext uri="{FF2B5EF4-FFF2-40B4-BE49-F238E27FC236}">
                  <a16:creationId xmlns:a16="http://schemas.microsoft.com/office/drawing/2014/main" id="{D5B9272C-9D24-4DA4-8BCE-B332C738D1FD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Google Shape;865;p65">
              <a:extLst>
                <a:ext uri="{FF2B5EF4-FFF2-40B4-BE49-F238E27FC236}">
                  <a16:creationId xmlns:a16="http://schemas.microsoft.com/office/drawing/2014/main" id="{3DB3FDF9-4405-4766-AD27-0F6EE2B87B6B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9" name="Google Shape;863;p65">
            <a:extLst>
              <a:ext uri="{FF2B5EF4-FFF2-40B4-BE49-F238E27FC236}">
                <a16:creationId xmlns:a16="http://schemas.microsoft.com/office/drawing/2014/main" id="{3D838D48-EDEC-49C0-BA55-F914B935B78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431552" y="4668621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61" name="Google Shape;864;p65">
              <a:extLst>
                <a:ext uri="{FF2B5EF4-FFF2-40B4-BE49-F238E27FC236}">
                  <a16:creationId xmlns:a16="http://schemas.microsoft.com/office/drawing/2014/main" id="{DD7C8A5F-4AC8-437D-A12D-0933D958743F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Google Shape;865;p65">
              <a:extLst>
                <a:ext uri="{FF2B5EF4-FFF2-40B4-BE49-F238E27FC236}">
                  <a16:creationId xmlns:a16="http://schemas.microsoft.com/office/drawing/2014/main" id="{E7ADB537-63DE-4FF4-878E-1203F66AB580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2AD1DFC-345F-4BED-A41D-A1F79E77A008}"/>
              </a:ext>
            </a:extLst>
          </p:cNvPr>
          <p:cNvSpPr/>
          <p:nvPr/>
        </p:nvSpPr>
        <p:spPr>
          <a:xfrm>
            <a:off x="3115184" y="4482094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三、查询驱动的社区搜索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grpSp>
        <p:nvGrpSpPr>
          <p:cNvPr id="6" name="Google Shape;863;p65">
            <a:extLst>
              <a:ext uri="{FF2B5EF4-FFF2-40B4-BE49-F238E27FC236}">
                <a16:creationId xmlns:a16="http://schemas.microsoft.com/office/drawing/2014/main" id="{03514FD1-3D5D-3502-F9A4-E279DB3DA86B}"/>
              </a:ext>
            </a:extLst>
          </p:cNvPr>
          <p:cNvGrpSpPr>
            <a:grpSpLocks noChangeAspect="1"/>
          </p:cNvGrpSpPr>
          <p:nvPr/>
        </p:nvGrpSpPr>
        <p:grpSpPr>
          <a:xfrm>
            <a:off x="2731695" y="3656948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7" name="Google Shape;864;p65">
              <a:extLst>
                <a:ext uri="{FF2B5EF4-FFF2-40B4-BE49-F238E27FC236}">
                  <a16:creationId xmlns:a16="http://schemas.microsoft.com/office/drawing/2014/main" id="{60D03D80-8FCE-4022-F093-1A11F97C9F1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Google Shape;865;p65">
              <a:extLst>
                <a:ext uri="{FF2B5EF4-FFF2-40B4-BE49-F238E27FC236}">
                  <a16:creationId xmlns:a16="http://schemas.microsoft.com/office/drawing/2014/main" id="{D01598A6-F6F0-299A-BF76-2978FCFCBB9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Google Shape;863;p65">
            <a:extLst>
              <a:ext uri="{FF2B5EF4-FFF2-40B4-BE49-F238E27FC236}">
                <a16:creationId xmlns:a16="http://schemas.microsoft.com/office/drawing/2014/main" id="{E17D3F71-964D-2DAD-72FE-5846B398956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421743" y="3656948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10" name="Google Shape;864;p65">
              <a:extLst>
                <a:ext uri="{FF2B5EF4-FFF2-40B4-BE49-F238E27FC236}">
                  <a16:creationId xmlns:a16="http://schemas.microsoft.com/office/drawing/2014/main" id="{CC75C7A4-F8BE-B0C1-0CBF-7F4AC248E79E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Google Shape;865;p65">
              <a:extLst>
                <a:ext uri="{FF2B5EF4-FFF2-40B4-BE49-F238E27FC236}">
                  <a16:creationId xmlns:a16="http://schemas.microsoft.com/office/drawing/2014/main" id="{A908E64A-21B8-3C6A-3677-39463B5DC7E6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55D8568A-DE73-0A6F-4DF1-69A4023435EA}"/>
              </a:ext>
            </a:extLst>
          </p:cNvPr>
          <p:cNvSpPr/>
          <p:nvPr/>
        </p:nvSpPr>
        <p:spPr>
          <a:xfrm>
            <a:off x="7777334" y="3209358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相似</a:t>
            </a:r>
            <a:endParaRPr lang="zh-CN" altLang="en-US" sz="2400" dirty="0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7E9E0B7F-EB9C-A51E-6719-2EECA32D6775}"/>
              </a:ext>
            </a:extLst>
          </p:cNvPr>
          <p:cNvSpPr/>
          <p:nvPr/>
        </p:nvSpPr>
        <p:spPr>
          <a:xfrm>
            <a:off x="7777334" y="2099975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联系</a:t>
            </a:r>
            <a:endParaRPr lang="zh-CN" altLang="en-US" sz="2400" dirty="0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E8672A2-DB85-D978-AB00-7A888184ED4B}"/>
              </a:ext>
            </a:extLst>
          </p:cNvPr>
          <p:cNvSpPr/>
          <p:nvPr/>
        </p:nvSpPr>
        <p:spPr>
          <a:xfrm>
            <a:off x="7777334" y="4318741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双线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65106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B4277B2-F5E6-41E8-93FF-2620DC02A6F2}"/>
              </a:ext>
            </a:extLst>
          </p:cNvPr>
          <p:cNvSpPr/>
          <p:nvPr/>
        </p:nvSpPr>
        <p:spPr>
          <a:xfrm>
            <a:off x="3033121" y="3476779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二、社区搜索</a:t>
            </a:r>
          </a:p>
        </p:txBody>
      </p:sp>
      <p:grpSp>
        <p:nvGrpSpPr>
          <p:cNvPr id="50" name="Google Shape;863;p65">
            <a:extLst>
              <a:ext uri="{FF2B5EF4-FFF2-40B4-BE49-F238E27FC236}">
                <a16:creationId xmlns:a16="http://schemas.microsoft.com/office/drawing/2014/main" id="{B6D0FC00-85BE-44AC-8473-9F2B9ACFEFCE}"/>
              </a:ext>
            </a:extLst>
          </p:cNvPr>
          <p:cNvGrpSpPr>
            <a:grpSpLocks noChangeAspect="1"/>
          </p:cNvGrpSpPr>
          <p:nvPr/>
        </p:nvGrpSpPr>
        <p:grpSpPr>
          <a:xfrm>
            <a:off x="2659440" y="2643923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55" name="Google Shape;864;p65">
              <a:extLst>
                <a:ext uri="{FF2B5EF4-FFF2-40B4-BE49-F238E27FC236}">
                  <a16:creationId xmlns:a16="http://schemas.microsoft.com/office/drawing/2014/main" id="{AA8FF36E-A1BD-41F1-837F-22C50C4BEC8F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Google Shape;865;p65">
              <a:extLst>
                <a:ext uri="{FF2B5EF4-FFF2-40B4-BE49-F238E27FC236}">
                  <a16:creationId xmlns:a16="http://schemas.microsoft.com/office/drawing/2014/main" id="{EF98A894-6D76-41AD-8D1F-9ABA94AFB497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1" name="Google Shape;863;p65">
            <a:extLst>
              <a:ext uri="{FF2B5EF4-FFF2-40B4-BE49-F238E27FC236}">
                <a16:creationId xmlns:a16="http://schemas.microsoft.com/office/drawing/2014/main" id="{4C3FD5DC-5813-4680-A5F1-8D6D7D735CD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49488" y="2643923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53" name="Google Shape;864;p65">
              <a:extLst>
                <a:ext uri="{FF2B5EF4-FFF2-40B4-BE49-F238E27FC236}">
                  <a16:creationId xmlns:a16="http://schemas.microsoft.com/office/drawing/2014/main" id="{BE71189A-468A-4E72-9F2E-330BFCDC74F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Google Shape;865;p65">
              <a:extLst>
                <a:ext uri="{FF2B5EF4-FFF2-40B4-BE49-F238E27FC236}">
                  <a16:creationId xmlns:a16="http://schemas.microsoft.com/office/drawing/2014/main" id="{C683ABD6-4A24-417F-9EDE-F9E8CFB654F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5324993-EAE2-41D6-A54A-F94F77D8A172}"/>
              </a:ext>
            </a:extLst>
          </p:cNvPr>
          <p:cNvSpPr/>
          <p:nvPr/>
        </p:nvSpPr>
        <p:spPr>
          <a:xfrm>
            <a:off x="3033120" y="2457396"/>
            <a:ext cx="4132835" cy="553054"/>
          </a:xfrm>
          <a:prstGeom prst="roundRect">
            <a:avLst>
              <a:gd name="adj" fmla="val 17699"/>
            </a:avLst>
          </a:prstGeom>
          <a:noFill/>
          <a:ln w="28575">
            <a:solidFill>
              <a:srgbClr val="9BA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800" dirty="0">
                <a:solidFill>
                  <a:srgbClr val="3843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一、查询驱动</a:t>
            </a:r>
          </a:p>
        </p:txBody>
      </p:sp>
      <p:grpSp>
        <p:nvGrpSpPr>
          <p:cNvPr id="58" name="Google Shape;863;p65">
            <a:extLst>
              <a:ext uri="{FF2B5EF4-FFF2-40B4-BE49-F238E27FC236}">
                <a16:creationId xmlns:a16="http://schemas.microsoft.com/office/drawing/2014/main" id="{61841E0E-60DA-4EB5-9C41-32A1E098356A}"/>
              </a:ext>
            </a:extLst>
          </p:cNvPr>
          <p:cNvGrpSpPr>
            <a:grpSpLocks noChangeAspect="1"/>
          </p:cNvGrpSpPr>
          <p:nvPr/>
        </p:nvGrpSpPr>
        <p:grpSpPr>
          <a:xfrm>
            <a:off x="2659442" y="4682689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63" name="Google Shape;864;p65">
              <a:extLst>
                <a:ext uri="{FF2B5EF4-FFF2-40B4-BE49-F238E27FC236}">
                  <a16:creationId xmlns:a16="http://schemas.microsoft.com/office/drawing/2014/main" id="{D5B9272C-9D24-4DA4-8BCE-B332C738D1FD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Google Shape;865;p65">
              <a:extLst>
                <a:ext uri="{FF2B5EF4-FFF2-40B4-BE49-F238E27FC236}">
                  <a16:creationId xmlns:a16="http://schemas.microsoft.com/office/drawing/2014/main" id="{3DB3FDF9-4405-4766-AD27-0F6EE2B87B6B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9" name="Google Shape;863;p65">
            <a:extLst>
              <a:ext uri="{FF2B5EF4-FFF2-40B4-BE49-F238E27FC236}">
                <a16:creationId xmlns:a16="http://schemas.microsoft.com/office/drawing/2014/main" id="{3D838D48-EDEC-49C0-BA55-F914B935B78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49490" y="4682689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61" name="Google Shape;864;p65">
              <a:extLst>
                <a:ext uri="{FF2B5EF4-FFF2-40B4-BE49-F238E27FC236}">
                  <a16:creationId xmlns:a16="http://schemas.microsoft.com/office/drawing/2014/main" id="{DD7C8A5F-4AC8-437D-A12D-0933D958743F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Google Shape;865;p65">
              <a:extLst>
                <a:ext uri="{FF2B5EF4-FFF2-40B4-BE49-F238E27FC236}">
                  <a16:creationId xmlns:a16="http://schemas.microsoft.com/office/drawing/2014/main" id="{E7ADB537-63DE-4FF4-878E-1203F66AB580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2AD1DFC-345F-4BED-A41D-A1F79E77A008}"/>
              </a:ext>
            </a:extLst>
          </p:cNvPr>
          <p:cNvSpPr/>
          <p:nvPr/>
        </p:nvSpPr>
        <p:spPr>
          <a:xfrm>
            <a:off x="3033122" y="4496162"/>
            <a:ext cx="4132835" cy="553054"/>
          </a:xfrm>
          <a:prstGeom prst="roundRect">
            <a:avLst>
              <a:gd name="adj" fmla="val 17699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三、查询驱动的社区搜索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grpSp>
        <p:nvGrpSpPr>
          <p:cNvPr id="6" name="Google Shape;863;p65">
            <a:extLst>
              <a:ext uri="{FF2B5EF4-FFF2-40B4-BE49-F238E27FC236}">
                <a16:creationId xmlns:a16="http://schemas.microsoft.com/office/drawing/2014/main" id="{03514FD1-3D5D-3502-F9A4-E279DB3DA86B}"/>
              </a:ext>
            </a:extLst>
          </p:cNvPr>
          <p:cNvGrpSpPr>
            <a:grpSpLocks noChangeAspect="1"/>
          </p:cNvGrpSpPr>
          <p:nvPr/>
        </p:nvGrpSpPr>
        <p:grpSpPr>
          <a:xfrm>
            <a:off x="2649633" y="3671016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7" name="Google Shape;864;p65">
              <a:extLst>
                <a:ext uri="{FF2B5EF4-FFF2-40B4-BE49-F238E27FC236}">
                  <a16:creationId xmlns:a16="http://schemas.microsoft.com/office/drawing/2014/main" id="{60D03D80-8FCE-4022-F093-1A11F97C9F1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Google Shape;865;p65">
              <a:extLst>
                <a:ext uri="{FF2B5EF4-FFF2-40B4-BE49-F238E27FC236}">
                  <a16:creationId xmlns:a16="http://schemas.microsoft.com/office/drawing/2014/main" id="{D01598A6-F6F0-299A-BF76-2978FCFCBB9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Google Shape;863;p65">
            <a:extLst>
              <a:ext uri="{FF2B5EF4-FFF2-40B4-BE49-F238E27FC236}">
                <a16:creationId xmlns:a16="http://schemas.microsoft.com/office/drawing/2014/main" id="{E17D3F71-964D-2DAD-72FE-5846B398956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39681" y="3671016"/>
            <a:ext cx="190147" cy="180000"/>
            <a:chOff x="4660325" y="1866850"/>
            <a:chExt cx="68350" cy="58100"/>
          </a:xfrm>
          <a:solidFill>
            <a:schemeClr val="bg1">
              <a:lumMod val="65000"/>
              <a:alpha val="50000"/>
            </a:schemeClr>
          </a:solidFill>
        </p:grpSpPr>
        <p:sp>
          <p:nvSpPr>
            <p:cNvPr id="10" name="Google Shape;864;p65">
              <a:extLst>
                <a:ext uri="{FF2B5EF4-FFF2-40B4-BE49-F238E27FC236}">
                  <a16:creationId xmlns:a16="http://schemas.microsoft.com/office/drawing/2014/main" id="{CC75C7A4-F8BE-B0C1-0CBF-7F4AC248E79E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Google Shape;865;p65">
              <a:extLst>
                <a:ext uri="{FF2B5EF4-FFF2-40B4-BE49-F238E27FC236}">
                  <a16:creationId xmlns:a16="http://schemas.microsoft.com/office/drawing/2014/main" id="{A908E64A-21B8-3C6A-3677-39463B5DC7E6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5B8034ED-DE79-7CA0-0C37-A3E434E3A676}"/>
              </a:ext>
            </a:extLst>
          </p:cNvPr>
          <p:cNvSpPr/>
          <p:nvPr/>
        </p:nvSpPr>
        <p:spPr>
          <a:xfrm>
            <a:off x="7637901" y="1950691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F56221BB-0823-5244-6675-D87ADEBE1E1D}"/>
              </a:ext>
            </a:extLst>
          </p:cNvPr>
          <p:cNvSpPr/>
          <p:nvPr/>
        </p:nvSpPr>
        <p:spPr>
          <a:xfrm>
            <a:off x="7637901" y="3141136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endParaRPr lang="zh-CN" altLang="en-US" sz="2400" dirty="0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326DA7B9-4B81-5B85-21A4-9817355E8BD6}"/>
              </a:ext>
            </a:extLst>
          </p:cNvPr>
          <p:cNvSpPr/>
          <p:nvPr/>
        </p:nvSpPr>
        <p:spPr>
          <a:xfrm>
            <a:off x="7637901" y="4242809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2016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349" y="5805053"/>
            <a:ext cx="723472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相关文章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79E52E-DFFA-4935-C30C-7A3A67B74A2F}"/>
              </a:ext>
            </a:extLst>
          </p:cNvPr>
          <p:cNvSpPr/>
          <p:nvPr/>
        </p:nvSpPr>
        <p:spPr>
          <a:xfrm>
            <a:off x="2776608" y="4845909"/>
            <a:ext cx="3136512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2022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Arxiv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07492F-5E77-C492-2919-4A80577513DE}"/>
              </a:ext>
            </a:extLst>
          </p:cNvPr>
          <p:cNvSpPr/>
          <p:nvPr/>
        </p:nvSpPr>
        <p:spPr>
          <a:xfrm>
            <a:off x="2776608" y="3506054"/>
            <a:ext cx="3136512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CIKM(2022 Oct)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AEB03F-4323-B5F4-B319-BA91490E8A6B}"/>
              </a:ext>
            </a:extLst>
          </p:cNvPr>
          <p:cNvSpPr/>
          <p:nvPr/>
        </p:nvSpPr>
        <p:spPr>
          <a:xfrm>
            <a:off x="2776608" y="2166199"/>
            <a:ext cx="3136512" cy="523220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VLDB (2022 Feb)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B3088B-D733-5AB5-55A0-FD95C9A81879}"/>
              </a:ext>
            </a:extLst>
          </p:cNvPr>
          <p:cNvSpPr txBox="1"/>
          <p:nvPr/>
        </p:nvSpPr>
        <p:spPr>
          <a:xfrm>
            <a:off x="6454140" y="3369035"/>
            <a:ext cx="4937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CS-MLGCN : Multiplex Graph Convolutional Networks for Community Search in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Lucida Grande"/>
              </a:rPr>
              <a:t>Multiplex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 Networks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76CB6E-A780-FA7F-D05A-E9AE55486CE8}"/>
              </a:ext>
            </a:extLst>
          </p:cNvPr>
          <p:cNvSpPr txBox="1"/>
          <p:nvPr/>
        </p:nvSpPr>
        <p:spPr>
          <a:xfrm>
            <a:off x="6454140" y="1827644"/>
            <a:ext cx="49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Lucida Grande"/>
              </a:rPr>
              <a:t>Query Driven-Graph Neural  Networks  for Community  Search: 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Lucida Grande"/>
              </a:rPr>
              <a:t>From Non-Attributed,  </a:t>
            </a:r>
            <a:r>
              <a:rPr lang="zh-CN" altLang="en-US" b="1" dirty="0">
                <a:solidFill>
                  <a:srgbClr val="FF0000"/>
                </a:solidFill>
                <a:latin typeface="Lucida Grande"/>
              </a:rPr>
              <a:t>Attributed</a:t>
            </a:r>
            <a:r>
              <a:rPr lang="zh-CN" altLang="en-US" b="1" dirty="0">
                <a:solidFill>
                  <a:srgbClr val="000000"/>
                </a:solidFill>
                <a:latin typeface="Lucida Grande"/>
              </a:rPr>
              <a:t>,  to  Interactive  Attributed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22FD60-3B4B-8B15-420D-E0EF56D69673}"/>
              </a:ext>
            </a:extLst>
          </p:cNvPr>
          <p:cNvSpPr txBox="1"/>
          <p:nvPr/>
        </p:nvSpPr>
        <p:spPr>
          <a:xfrm>
            <a:off x="6454140" y="4922853"/>
            <a:ext cx="49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000000"/>
                </a:solidFill>
                <a:effectLst/>
                <a:latin typeface="Lucida Grande"/>
              </a:defRPr>
            </a:lvl1pPr>
          </a:lstStyle>
          <a:p>
            <a:r>
              <a:rPr lang="zh-CN" altLang="en-US" dirty="0"/>
              <a:t>Community Search: Learn  from  </a:t>
            </a:r>
            <a:r>
              <a:rPr lang="zh-CN" altLang="en-US" dirty="0">
                <a:solidFill>
                  <a:srgbClr val="FF0000"/>
                </a:solidFill>
              </a:rPr>
              <a:t>Small  Data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0CB9D4-12BF-41B9-47E0-2A4B857D9639}"/>
              </a:ext>
            </a:extLst>
          </p:cNvPr>
          <p:cNvSpPr/>
          <p:nvPr/>
        </p:nvSpPr>
        <p:spPr>
          <a:xfrm>
            <a:off x="504475" y="2110954"/>
            <a:ext cx="1827246" cy="63370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EB7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Attributed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CS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6751741-4C4F-94D3-83D7-7034375E2851}"/>
              </a:ext>
            </a:extLst>
          </p:cNvPr>
          <p:cNvSpPr/>
          <p:nvPr/>
        </p:nvSpPr>
        <p:spPr>
          <a:xfrm>
            <a:off x="504475" y="3450810"/>
            <a:ext cx="1827246" cy="63370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EB7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Multiplex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722D822-D0F0-9B7B-6D78-11F4023495EF}"/>
              </a:ext>
            </a:extLst>
          </p:cNvPr>
          <p:cNvSpPr/>
          <p:nvPr/>
        </p:nvSpPr>
        <p:spPr>
          <a:xfrm>
            <a:off x="504475" y="4790665"/>
            <a:ext cx="1827246" cy="63370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EB7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Small Data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38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2022 CIKM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 Query Encoder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C82E0-1C83-BA6A-1BB0-93F1DAD6D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00"/>
          <a:stretch/>
        </p:blipFill>
        <p:spPr>
          <a:xfrm>
            <a:off x="1332300" y="2169411"/>
            <a:ext cx="9247021" cy="39277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B92334-6711-DAAE-B820-7573CD976825}"/>
              </a:ext>
            </a:extLst>
          </p:cNvPr>
          <p:cNvSpPr txBox="1"/>
          <p:nvPr/>
        </p:nvSpPr>
        <p:spPr>
          <a:xfrm>
            <a:off x="3200400" y="1437804"/>
            <a:ext cx="757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Multiplex</a:t>
            </a:r>
            <a:r>
              <a:rPr lang="zh-CN" altLang="en-US" sz="2400" b="1" dirty="0">
                <a:solidFill>
                  <a:srgbClr val="FF0000"/>
                </a:solidFill>
              </a:rPr>
              <a:t>的每个子图（</a:t>
            </a:r>
            <a:r>
              <a:rPr lang="en-US" altLang="zh-CN" sz="2400" b="1" dirty="0">
                <a:solidFill>
                  <a:srgbClr val="FF0000"/>
                </a:solidFill>
              </a:rPr>
              <a:t>view</a:t>
            </a:r>
            <a:r>
              <a:rPr lang="zh-CN" altLang="en-US" sz="2400" b="1" dirty="0">
                <a:solidFill>
                  <a:srgbClr val="FF0000"/>
                </a:solidFill>
              </a:rPr>
              <a:t>），每一个</a:t>
            </a:r>
            <a:r>
              <a:rPr lang="en-US" altLang="zh-CN" sz="2400" b="1" dirty="0">
                <a:solidFill>
                  <a:srgbClr val="FF0000"/>
                </a:solidFill>
              </a:rPr>
              <a:t>view</a:t>
            </a:r>
            <a:r>
              <a:rPr lang="zh-CN" altLang="en-US" sz="2400" b="1" dirty="0">
                <a:solidFill>
                  <a:srgbClr val="FF0000"/>
                </a:solidFill>
              </a:rPr>
              <a:t>都这样处理</a:t>
            </a:r>
          </a:p>
        </p:txBody>
      </p:sp>
    </p:spTree>
    <p:extLst>
      <p:ext uri="{BB962C8B-B14F-4D97-AF65-F5344CB8AC3E}">
        <p14:creationId xmlns:p14="http://schemas.microsoft.com/office/powerpoint/2010/main" val="122611225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2022 CIKM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- </a:t>
            </a:r>
            <a:r>
              <a:rPr lang="zh-CN" altLang="en-US" dirty="0"/>
              <a:t>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7798E3-5889-02A4-6691-6F1185CD0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61"/>
          <a:stretch/>
        </p:blipFill>
        <p:spPr>
          <a:xfrm>
            <a:off x="705064" y="1767401"/>
            <a:ext cx="10533765" cy="39326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B965D7-A0BD-51AD-9115-C0DB721A309E}"/>
              </a:ext>
            </a:extLst>
          </p:cNvPr>
          <p:cNvSpPr/>
          <p:nvPr/>
        </p:nvSpPr>
        <p:spPr>
          <a:xfrm>
            <a:off x="3389808" y="1198232"/>
            <a:ext cx="1636397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训练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A1220D-B829-E327-441D-4934E1553768}"/>
              </a:ext>
            </a:extLst>
          </p:cNvPr>
          <p:cNvSpPr/>
          <p:nvPr/>
        </p:nvSpPr>
        <p:spPr>
          <a:xfrm>
            <a:off x="3389808" y="5791914"/>
            <a:ext cx="1636397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04235366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2022 </a:t>
            </a:r>
            <a:r>
              <a:rPr lang="en-US" altLang="zh-CN" dirty="0" err="1"/>
              <a:t>Arxiv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4A7BBD-4278-2C95-B50A-75AD0D92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4" y="1760070"/>
            <a:ext cx="10536751" cy="37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3721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7344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A7BAC1-874A-4BDD-919F-9109A9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FDAD5-3B07-4798-9FF4-B866A77B2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A4729-7F24-E54F-4972-922436A53E60}"/>
              </a:ext>
            </a:extLst>
          </p:cNvPr>
          <p:cNvSpPr txBox="1"/>
          <p:nvPr/>
        </p:nvSpPr>
        <p:spPr>
          <a:xfrm>
            <a:off x="445702" y="1116995"/>
            <a:ext cx="11300595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我们任务是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吗？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要求结构紧密，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ACS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要求结构紧密的同时属性相近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而我们是异构图，把属性建模成了实体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结构紧密，就代表了属性相近！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964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F0B4C-A187-41AC-B44A-57B7665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4F49-EDA4-4E18-81E3-C2E9BEF18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查询驱动应用 </a:t>
            </a:r>
            <a:r>
              <a:rPr lang="en-US" altLang="zh-CN" dirty="0">
                <a:latin typeface="+mn-lt"/>
              </a:rPr>
              <a:t>– </a:t>
            </a:r>
            <a:r>
              <a:rPr lang="zh-CN" altLang="en-US" dirty="0">
                <a:latin typeface="+mn-lt"/>
              </a:rPr>
              <a:t>实体排序（输入输出）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6AA912-4F3E-76B1-E070-0D102F0D9FA7}"/>
              </a:ext>
            </a:extLst>
          </p:cNvPr>
          <p:cNvSpPr/>
          <p:nvPr/>
        </p:nvSpPr>
        <p:spPr>
          <a:xfrm>
            <a:off x="540263" y="1198733"/>
            <a:ext cx="3010128" cy="9175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Entity Ranking</a:t>
            </a: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实体排序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5AA8D22-A7FF-62FC-9C76-B039426A0DD5}"/>
              </a:ext>
            </a:extLst>
          </p:cNvPr>
          <p:cNvGrpSpPr/>
          <p:nvPr/>
        </p:nvGrpSpPr>
        <p:grpSpPr>
          <a:xfrm>
            <a:off x="4147853" y="1362827"/>
            <a:ext cx="6709799" cy="523220"/>
            <a:chOff x="1380141" y="1661374"/>
            <a:chExt cx="6709799" cy="5232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3571A4D-5A50-D51C-81FC-70F530A3B233}"/>
                </a:ext>
              </a:extLst>
            </p:cNvPr>
            <p:cNvSpPr/>
            <p:nvPr/>
          </p:nvSpPr>
          <p:spPr>
            <a:xfrm>
              <a:off x="1380141" y="1661374"/>
              <a:ext cx="2834342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Keyword Query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0DD44A-4BCC-F57E-4156-99AA3F999B33}"/>
                </a:ext>
              </a:extLst>
            </p:cNvPr>
            <p:cNvSpPr/>
            <p:nvPr/>
          </p:nvSpPr>
          <p:spPr>
            <a:xfrm>
              <a:off x="4811945" y="1661374"/>
              <a:ext cx="3277995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Ranked Entity List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DC81DE6-0038-0F1C-ECD2-1CC7F4A4BBF5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4122590" y="1903368"/>
              <a:ext cx="781248" cy="0"/>
            </a:xfrm>
            <a:prstGeom prst="straightConnector1">
              <a:avLst/>
            </a:prstGeom>
            <a:ln w="38100">
              <a:solidFill>
                <a:srgbClr val="3843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B842638D-3563-F2AA-8EC7-CA2EE230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1" y="2346582"/>
            <a:ext cx="7498080" cy="413731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DBE5A1C-2309-180A-400C-A966DCDC0581}"/>
              </a:ext>
            </a:extLst>
          </p:cNvPr>
          <p:cNvSpPr txBox="1"/>
          <p:nvPr/>
        </p:nvSpPr>
        <p:spPr>
          <a:xfrm>
            <a:off x="9502986" y="3403764"/>
            <a:ext cx="235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福克兰群岛主权争端</a:t>
            </a:r>
            <a:endParaRPr lang="en-US" altLang="zh-CN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福克兰战争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0AC9B22-C150-A689-A734-821998DE58DF}"/>
              </a:ext>
            </a:extLst>
          </p:cNvPr>
          <p:cNvSpPr txBox="1"/>
          <p:nvPr/>
        </p:nvSpPr>
        <p:spPr>
          <a:xfrm>
            <a:off x="172720" y="3706992"/>
            <a:ext cx="1889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Query keyword:</a:t>
            </a:r>
          </a:p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阿根廷和</a:t>
            </a:r>
            <a:endParaRPr lang="en-US" altLang="zh-CN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英国的关系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4D7DB7-A97B-1FD2-D5A2-3268C81F6CB6}"/>
              </a:ext>
            </a:extLst>
          </p:cNvPr>
          <p:cNvSpPr/>
          <p:nvPr/>
        </p:nvSpPr>
        <p:spPr>
          <a:xfrm>
            <a:off x="4199467" y="1266498"/>
            <a:ext cx="2690835" cy="6766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2E22B8-BDA9-6E7E-301E-2B67854B0653}"/>
              </a:ext>
            </a:extLst>
          </p:cNvPr>
          <p:cNvSpPr/>
          <p:nvPr/>
        </p:nvSpPr>
        <p:spPr>
          <a:xfrm>
            <a:off x="7671550" y="1266498"/>
            <a:ext cx="3125143" cy="6766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页脚占位符 2">
            <a:extLst>
              <a:ext uri="{FF2B5EF4-FFF2-40B4-BE49-F238E27FC236}">
                <a16:creationId xmlns:a16="http://schemas.microsoft.com/office/drawing/2014/main" id="{368AA62A-2254-A0BE-CD56-A4EFC9194FCB}"/>
              </a:ext>
            </a:extLst>
          </p:cNvPr>
          <p:cNvSpPr txBox="1">
            <a:spLocks/>
          </p:cNvSpPr>
          <p:nvPr/>
        </p:nvSpPr>
        <p:spPr>
          <a:xfrm>
            <a:off x="81407" y="6497998"/>
            <a:ext cx="11360741" cy="24269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Ranking entities for web queries through text and knowledge. 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2015 CIKM.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978E41-EFB0-9F13-D295-C51F198289D8}"/>
              </a:ext>
            </a:extLst>
          </p:cNvPr>
          <p:cNvSpPr txBox="1"/>
          <p:nvPr/>
        </p:nvSpPr>
        <p:spPr>
          <a:xfrm>
            <a:off x="8771465" y="5604730"/>
            <a:ext cx="235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得到和</a:t>
            </a:r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最相关的</a:t>
            </a:r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7743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F0B4C-A187-41AC-B44A-57B7665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4F49-EDA4-4E18-81E3-C2E9BEF18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查询驱动应用 </a:t>
            </a:r>
            <a:r>
              <a:rPr lang="en-US" altLang="zh-CN" dirty="0">
                <a:latin typeface="+mn-lt"/>
              </a:rPr>
              <a:t>– </a:t>
            </a:r>
            <a:r>
              <a:rPr lang="zh-CN" altLang="en-US" dirty="0">
                <a:latin typeface="+mn-lt"/>
              </a:rPr>
              <a:t>实体排序（过程）</a:t>
            </a:r>
          </a:p>
        </p:txBody>
      </p:sp>
      <p:sp>
        <p:nvSpPr>
          <p:cNvPr id="42" name="页脚占位符 2">
            <a:extLst>
              <a:ext uri="{FF2B5EF4-FFF2-40B4-BE49-F238E27FC236}">
                <a16:creationId xmlns:a16="http://schemas.microsoft.com/office/drawing/2014/main" id="{368AA62A-2254-A0BE-CD56-A4EFC9194FCB}"/>
              </a:ext>
            </a:extLst>
          </p:cNvPr>
          <p:cNvSpPr txBox="1">
            <a:spLocks/>
          </p:cNvSpPr>
          <p:nvPr/>
        </p:nvSpPr>
        <p:spPr>
          <a:xfrm>
            <a:off x="81407" y="6497998"/>
            <a:ext cx="11360741" cy="24269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BERT-ER: Query-specific BERT Entity Representations for Entity Ranking. </a:t>
            </a:r>
            <a:r>
              <a:rPr lang="en-US" altLang="zh-CN" b="1" dirty="0">
                <a:latin typeface="Calibri" panose="020F0502020204030204" pitchFamily="34" charset="0"/>
                <a:ea typeface="微软雅黑" panose="020B0503020204020204" pitchFamily="34" charset="-122"/>
              </a:rPr>
              <a:t>2022 SIGIR.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81E0F9-E59F-CA5C-31DF-524A87596104}"/>
              </a:ext>
            </a:extLst>
          </p:cNvPr>
          <p:cNvSpPr txBox="1"/>
          <p:nvPr/>
        </p:nvSpPr>
        <p:spPr>
          <a:xfrm>
            <a:off x="849151" y="5704918"/>
            <a:ext cx="958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传统做法：将</a:t>
            </a:r>
            <a:r>
              <a:rPr lang="en-US" altLang="zh-CN" b="1" dirty="0"/>
              <a:t>Query</a:t>
            </a:r>
            <a:r>
              <a:rPr lang="zh-CN" altLang="en-US" b="1" dirty="0"/>
              <a:t>和</a:t>
            </a:r>
            <a:r>
              <a:rPr lang="en-US" altLang="zh-CN" b="1" dirty="0"/>
              <a:t>Entity</a:t>
            </a:r>
            <a:r>
              <a:rPr lang="zh-CN" altLang="en-US" b="1" dirty="0"/>
              <a:t>的</a:t>
            </a:r>
            <a:r>
              <a:rPr lang="en-US" altLang="zh-CN" b="1" dirty="0"/>
              <a:t>BERT embedding</a:t>
            </a:r>
            <a:r>
              <a:rPr lang="zh-CN" altLang="en-US" b="1" dirty="0"/>
              <a:t>相似度直接作为打分</a:t>
            </a:r>
            <a:r>
              <a:rPr lang="zh-CN" altLang="en-US" b="1" dirty="0">
                <a:solidFill>
                  <a:srgbClr val="FF0000"/>
                </a:solidFill>
              </a:rPr>
              <a:t>（没有考虑联系）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Query-driven</a:t>
            </a:r>
            <a:r>
              <a:rPr lang="zh-CN" altLang="en-US" b="1" dirty="0"/>
              <a:t>做法：</a:t>
            </a:r>
            <a:r>
              <a:rPr lang="en-US" altLang="zh-CN" b="1" dirty="0"/>
              <a:t>Entity</a:t>
            </a:r>
            <a:r>
              <a:rPr lang="zh-CN" altLang="en-US" b="1" dirty="0"/>
              <a:t>的静态知识 </a:t>
            </a:r>
            <a:r>
              <a:rPr lang="en-US" altLang="zh-CN" b="1" dirty="0"/>
              <a:t>+ </a:t>
            </a:r>
            <a:r>
              <a:rPr lang="en-US" altLang="zh-CN" b="1" dirty="0">
                <a:solidFill>
                  <a:srgbClr val="FF0000"/>
                </a:solidFill>
              </a:rPr>
              <a:t>Query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Entity</a:t>
            </a:r>
            <a:r>
              <a:rPr lang="zh-CN" altLang="en-US" b="1" dirty="0">
                <a:solidFill>
                  <a:srgbClr val="FF0000"/>
                </a:solidFill>
              </a:rPr>
              <a:t>的联系 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Query-specific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embedding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36DC82-016C-D7C4-AC59-49623AD4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86" y="1874393"/>
            <a:ext cx="10747292" cy="374745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F568117-3478-E144-EF72-6CBEE111DB1F}"/>
              </a:ext>
            </a:extLst>
          </p:cNvPr>
          <p:cNvSpPr/>
          <p:nvPr/>
        </p:nvSpPr>
        <p:spPr>
          <a:xfrm>
            <a:off x="886386" y="1961109"/>
            <a:ext cx="3114171" cy="339999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59F2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19D3DB-4FBD-BFA7-3DED-3995C5CC9C78}"/>
              </a:ext>
            </a:extLst>
          </p:cNvPr>
          <p:cNvSpPr/>
          <p:nvPr/>
        </p:nvSpPr>
        <p:spPr>
          <a:xfrm>
            <a:off x="4833547" y="1945868"/>
            <a:ext cx="3045460" cy="339999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59F2D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CEE2A1-05B4-C16B-1D7E-1085E7D2C376}"/>
              </a:ext>
            </a:extLst>
          </p:cNvPr>
          <p:cNvSpPr/>
          <p:nvPr/>
        </p:nvSpPr>
        <p:spPr>
          <a:xfrm>
            <a:off x="4378146" y="5168220"/>
            <a:ext cx="3114171" cy="339999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59F2D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1DB2CE-6AE3-7FE4-4A80-33FA47B5BB03}"/>
              </a:ext>
            </a:extLst>
          </p:cNvPr>
          <p:cNvSpPr/>
          <p:nvPr/>
        </p:nvSpPr>
        <p:spPr>
          <a:xfrm>
            <a:off x="8016166" y="1936817"/>
            <a:ext cx="3238500" cy="276429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8D870-57B0-5777-17A7-079785AC74BF}"/>
              </a:ext>
            </a:extLst>
          </p:cNvPr>
          <p:cNvSpPr txBox="1"/>
          <p:nvPr/>
        </p:nvSpPr>
        <p:spPr>
          <a:xfrm>
            <a:off x="1056176" y="1567485"/>
            <a:ext cx="260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Input Query: </a:t>
            </a:r>
            <a:r>
              <a:rPr lang="zh-CN" altLang="en-US" b="1" dirty="0">
                <a:solidFill>
                  <a:srgbClr val="0070C0"/>
                </a:solidFill>
              </a:rPr>
              <a:t>转基因生物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9EFAC9-1250-4AB1-AFFC-AAB1287BEF22}"/>
              </a:ext>
            </a:extLst>
          </p:cNvPr>
          <p:cNvSpPr txBox="1"/>
          <p:nvPr/>
        </p:nvSpPr>
        <p:spPr>
          <a:xfrm>
            <a:off x="5034070" y="1567485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Candidate Entity</a:t>
            </a:r>
            <a:r>
              <a:rPr lang="zh-CN" altLang="en-US" b="1" dirty="0">
                <a:solidFill>
                  <a:srgbClr val="0070C0"/>
                </a:solidFill>
              </a:rPr>
              <a:t>：食药监管局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C25D40-904A-2138-8AB8-4980CA29F56B}"/>
              </a:ext>
            </a:extLst>
          </p:cNvPr>
          <p:cNvSpPr txBox="1"/>
          <p:nvPr/>
        </p:nvSpPr>
        <p:spPr>
          <a:xfrm>
            <a:off x="3109933" y="5023268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Output</a:t>
            </a:r>
            <a:r>
              <a:rPr lang="zh-CN" altLang="en-US" b="1" dirty="0">
                <a:solidFill>
                  <a:srgbClr val="0070C0"/>
                </a:solidFill>
              </a:rPr>
              <a:t>：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embedding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D047A3-A87E-72E4-6B78-89CE00E5F114}"/>
              </a:ext>
            </a:extLst>
          </p:cNvPr>
          <p:cNvSpPr txBox="1"/>
          <p:nvPr/>
        </p:nvSpPr>
        <p:spPr>
          <a:xfrm>
            <a:off x="8329632" y="1505493"/>
            <a:ext cx="277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寻找</a:t>
            </a:r>
            <a:r>
              <a:rPr lang="en-US" altLang="zh-CN" b="1" dirty="0">
                <a:solidFill>
                  <a:srgbClr val="FF0000"/>
                </a:solidFill>
              </a:rPr>
              <a:t>Query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Entity</a:t>
            </a:r>
            <a:r>
              <a:rPr lang="zh-CN" altLang="en-US" b="1" dirty="0">
                <a:solidFill>
                  <a:srgbClr val="FF0000"/>
                </a:solidFill>
              </a:rPr>
              <a:t>的联系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0" name="箭头: 圆角右 19">
            <a:extLst>
              <a:ext uri="{FF2B5EF4-FFF2-40B4-BE49-F238E27FC236}">
                <a16:creationId xmlns:a16="http://schemas.microsoft.com/office/drawing/2014/main" id="{CC40EBB5-1D5F-A22F-BF61-238F1AFD336B}"/>
              </a:ext>
            </a:extLst>
          </p:cNvPr>
          <p:cNvSpPr/>
          <p:nvPr/>
        </p:nvSpPr>
        <p:spPr>
          <a:xfrm rot="2720155">
            <a:off x="3711404" y="926166"/>
            <a:ext cx="1320827" cy="1359224"/>
          </a:xfrm>
          <a:prstGeom prst="bentArrow">
            <a:avLst>
              <a:gd name="adj1" fmla="val 5355"/>
              <a:gd name="adj2" fmla="val 4055"/>
              <a:gd name="adj3" fmla="val 0"/>
              <a:gd name="adj4" fmla="val 8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39F84FAD-6440-A05D-48F6-4E5E505D2195}"/>
              </a:ext>
            </a:extLst>
          </p:cNvPr>
          <p:cNvSpPr/>
          <p:nvPr/>
        </p:nvSpPr>
        <p:spPr>
          <a:xfrm>
            <a:off x="3268810" y="975614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联系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F34E2E-7361-EB4E-FA59-2ED9A8F87E39}"/>
              </a:ext>
            </a:extLst>
          </p:cNvPr>
          <p:cNvSpPr txBox="1"/>
          <p:nvPr/>
        </p:nvSpPr>
        <p:spPr>
          <a:xfrm>
            <a:off x="7959016" y="224549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（描述</a:t>
            </a:r>
            <a:r>
              <a:rPr lang="en-US" altLang="zh-CN" b="1" dirty="0">
                <a:solidFill>
                  <a:srgbClr val="FF0000"/>
                </a:solidFill>
              </a:rPr>
              <a:t>FDA</a:t>
            </a:r>
            <a:r>
              <a:rPr lang="zh-CN" altLang="en-US" b="1" dirty="0">
                <a:solidFill>
                  <a:srgbClr val="FF0000"/>
                </a:solidFill>
              </a:rPr>
              <a:t>如何监管转基因生物）</a:t>
            </a:r>
          </a:p>
        </p:txBody>
      </p:sp>
    </p:spTree>
    <p:extLst>
      <p:ext uri="{BB962C8B-B14F-4D97-AF65-F5344CB8AC3E}">
        <p14:creationId xmlns:p14="http://schemas.microsoft.com/office/powerpoint/2010/main" val="3791435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9" grpId="0"/>
      <p:bldP spid="20" grpId="0" animBg="1"/>
      <p:bldP spid="28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F0B4C-A187-41AC-B44A-57B7665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4F49-EDA4-4E18-81E3-C2E9BEF18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总结查询两种风格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03B96B9-ABD1-E69F-FDEF-AAAB5E3EDFA9}"/>
              </a:ext>
            </a:extLst>
          </p:cNvPr>
          <p:cNvGrpSpPr/>
          <p:nvPr/>
        </p:nvGrpSpPr>
        <p:grpSpPr>
          <a:xfrm>
            <a:off x="1289337" y="1275426"/>
            <a:ext cx="4270390" cy="5182425"/>
            <a:chOff x="1289337" y="1275426"/>
            <a:chExt cx="4270390" cy="51824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1BEE14-A52E-72E0-D5F2-E68F5C69495B}"/>
                </a:ext>
              </a:extLst>
            </p:cNvPr>
            <p:cNvSpPr/>
            <p:nvPr/>
          </p:nvSpPr>
          <p:spPr>
            <a:xfrm>
              <a:off x="1608006" y="1275426"/>
              <a:ext cx="3680501" cy="9231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Static Style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146E0C-FBCE-53D3-EA4E-184AA67F13D4}"/>
                </a:ext>
              </a:extLst>
            </p:cNvPr>
            <p:cNvSpPr txBox="1"/>
            <p:nvPr/>
          </p:nvSpPr>
          <p:spPr>
            <a:xfrm>
              <a:off x="1289337" y="5489253"/>
              <a:ext cx="3985386" cy="96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dirty="0"/>
                <a:t>生成</a:t>
              </a:r>
              <a:r>
                <a:rPr lang="zh-CN" altLang="en-US" sz="2000" b="1" dirty="0">
                  <a:solidFill>
                    <a:srgbClr val="459F2D"/>
                  </a:solidFill>
                </a:rPr>
                <a:t>全局</a:t>
              </a:r>
              <a:r>
                <a:rPr lang="zh-CN" altLang="en-US" sz="2000" b="1" dirty="0"/>
                <a:t>的、</a:t>
              </a:r>
              <a:r>
                <a:rPr lang="zh-CN" altLang="en-US" sz="2000" b="1" dirty="0">
                  <a:solidFill>
                    <a:srgbClr val="459F2D"/>
                  </a:solidFill>
                </a:rPr>
                <a:t>唯一</a:t>
              </a:r>
              <a:r>
                <a:rPr lang="zh-CN" altLang="en-US" sz="2000" b="1" dirty="0"/>
                <a:t>的</a:t>
              </a:r>
              <a:r>
                <a:rPr lang="en-US" altLang="zh-CN" sz="2000" b="1" dirty="0"/>
                <a:t>embedding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b="1" dirty="0"/>
                <a:t>embedding</a:t>
              </a:r>
              <a:r>
                <a:rPr lang="zh-CN" altLang="en-US" sz="2000" b="1" dirty="0">
                  <a:solidFill>
                    <a:srgbClr val="459F2D"/>
                  </a:solidFill>
                </a:rPr>
                <a:t>和</a:t>
              </a:r>
              <a:r>
                <a:rPr lang="en-US" altLang="zh-CN" sz="2000" b="1" dirty="0">
                  <a:solidFill>
                    <a:srgbClr val="459F2D"/>
                  </a:solidFill>
                </a:rPr>
                <a:t>query</a:t>
              </a:r>
              <a:r>
                <a:rPr lang="zh-CN" altLang="en-US" sz="2000" b="1" dirty="0">
                  <a:solidFill>
                    <a:srgbClr val="459F2D"/>
                  </a:solidFill>
                </a:rPr>
                <a:t>无关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5BDCBCE-E001-9D21-829F-72C863F4651B}"/>
                </a:ext>
              </a:extLst>
            </p:cNvPr>
            <p:cNvSpPr/>
            <p:nvPr/>
          </p:nvSpPr>
          <p:spPr>
            <a:xfrm>
              <a:off x="3150855" y="3651416"/>
              <a:ext cx="239994" cy="239994"/>
            </a:xfrm>
            <a:prstGeom prst="ellipse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2ECB784-BCB2-1F44-4972-38BF92302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21" y="3667649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7F0459-2201-BE9D-8199-71B156AF0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3890" y="2768738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027F2E4-A1FF-B3DB-3907-A8269D38353F}"/>
                </a:ext>
              </a:extLst>
            </p:cNvPr>
            <p:cNvSpPr/>
            <p:nvPr/>
          </p:nvSpPr>
          <p:spPr>
            <a:xfrm>
              <a:off x="1333675" y="2469591"/>
              <a:ext cx="4226052" cy="2844047"/>
            </a:xfrm>
            <a:prstGeom prst="roundRect">
              <a:avLst>
                <a:gd name="adj" fmla="val 8696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B2FDABA-300A-BF68-4858-B3AC45352934}"/>
                </a:ext>
              </a:extLst>
            </p:cNvPr>
            <p:cNvGrpSpPr/>
            <p:nvPr/>
          </p:nvGrpSpPr>
          <p:grpSpPr>
            <a:xfrm>
              <a:off x="3713824" y="2818002"/>
              <a:ext cx="1017767" cy="148679"/>
              <a:chOff x="3454793" y="3038270"/>
              <a:chExt cx="1017767" cy="148679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8E57FA5-20F4-4F57-0052-DF17DD4E1665}"/>
                  </a:ext>
                </a:extLst>
              </p:cNvPr>
              <p:cNvSpPr/>
              <p:nvPr/>
            </p:nvSpPr>
            <p:spPr>
              <a:xfrm rot="10800000" flipH="1">
                <a:off x="3668538" y="3039172"/>
                <a:ext cx="180000" cy="142900"/>
              </a:xfrm>
              <a:prstGeom prst="rect">
                <a:avLst/>
              </a:prstGeom>
              <a:solidFill>
                <a:srgbClr val="587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6A8D8D3-E295-2DB0-822C-31EC94046F81}"/>
                  </a:ext>
                </a:extLst>
              </p:cNvPr>
              <p:cNvSpPr/>
              <p:nvPr/>
            </p:nvSpPr>
            <p:spPr>
              <a:xfrm rot="10800000" flipH="1">
                <a:off x="4085001" y="3038270"/>
                <a:ext cx="180000" cy="1429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B611212-83E7-0F9B-E5F3-58D05229BDB5}"/>
                  </a:ext>
                </a:extLst>
              </p:cNvPr>
              <p:cNvSpPr/>
              <p:nvPr/>
            </p:nvSpPr>
            <p:spPr>
              <a:xfrm rot="10800000" flipH="1">
                <a:off x="3454793" y="3039171"/>
                <a:ext cx="180000" cy="142900"/>
              </a:xfrm>
              <a:prstGeom prst="rect">
                <a:avLst/>
              </a:prstGeom>
              <a:solidFill>
                <a:srgbClr val="0240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C835654-2242-B50F-7911-0333CCFD4E2D}"/>
                  </a:ext>
                </a:extLst>
              </p:cNvPr>
              <p:cNvSpPr/>
              <p:nvPr/>
            </p:nvSpPr>
            <p:spPr>
              <a:xfrm rot="10800000" flipH="1">
                <a:off x="3876770" y="3091869"/>
                <a:ext cx="180000" cy="90000"/>
              </a:xfrm>
              <a:prstGeom prst="rect">
                <a:avLst/>
              </a:prstGeom>
              <a:solidFill>
                <a:srgbClr val="F6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26DD23B-5B0D-569A-F14C-79A9235E5C75}"/>
                  </a:ext>
                </a:extLst>
              </p:cNvPr>
              <p:cNvSpPr/>
              <p:nvPr/>
            </p:nvSpPr>
            <p:spPr>
              <a:xfrm rot="10800000" flipH="1">
                <a:off x="4292560" y="3060949"/>
                <a:ext cx="180000" cy="126000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89F8FC9-7A5D-C605-B571-D2AF795C6ABF}"/>
                </a:ext>
              </a:extLst>
            </p:cNvPr>
            <p:cNvSpPr txBox="1"/>
            <p:nvPr/>
          </p:nvSpPr>
          <p:spPr>
            <a:xfrm>
              <a:off x="1671030" y="2580516"/>
              <a:ext cx="1151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Candidate</a:t>
              </a:r>
            </a:p>
            <a:p>
              <a:pPr algn="ctr"/>
              <a:r>
                <a:rPr lang="en-US" altLang="zh-CN" b="1" dirty="0"/>
                <a:t>Node</a:t>
              </a:r>
              <a:endParaRPr lang="zh-CN" altLang="en-US" b="1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89C1FAF-D05D-BCC2-5C99-14775153C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400" y="3667649"/>
              <a:ext cx="241427" cy="241427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5C18411-C83A-23D1-2622-9D92D094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23" y="3675584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312BDCB-BC79-54E5-E33C-493681CEF80B}"/>
                </a:ext>
              </a:extLst>
            </p:cNvPr>
            <p:cNvSpPr txBox="1"/>
            <p:nvPr/>
          </p:nvSpPr>
          <p:spPr>
            <a:xfrm>
              <a:off x="1821280" y="3473133"/>
              <a:ext cx="773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Query</a:t>
              </a:r>
            </a:p>
            <a:p>
              <a:pPr algn="ctr"/>
              <a:r>
                <a:rPr lang="en-US" altLang="zh-CN" b="1" dirty="0"/>
                <a:t>Node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589307C-3841-6AE8-0C96-493406DFA1B7}"/>
                </a:ext>
              </a:extLst>
            </p:cNvPr>
            <p:cNvSpPr txBox="1"/>
            <p:nvPr/>
          </p:nvSpPr>
          <p:spPr>
            <a:xfrm>
              <a:off x="1608006" y="4369297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/>
                <a:t>’s</a:t>
              </a:r>
              <a:r>
                <a:rPr lang="en-US" altLang="zh-CN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>
                  <a:solidFill>
                    <a:srgbClr val="459F2D"/>
                  </a:solidFill>
                </a:rPr>
                <a:t>Static</a:t>
              </a:r>
            </a:p>
            <a:p>
              <a:pPr algn="r"/>
              <a:r>
                <a:rPr lang="en-US" altLang="zh-CN" b="1" dirty="0"/>
                <a:t>Embedding</a:t>
              </a:r>
              <a:endParaRPr lang="zh-CN" altLang="en-US" b="1" dirty="0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0DC6AFE-EFB3-7278-76E7-5149F3A0CB97}"/>
                </a:ext>
              </a:extLst>
            </p:cNvPr>
            <p:cNvGrpSpPr/>
            <p:nvPr/>
          </p:nvGrpSpPr>
          <p:grpSpPr>
            <a:xfrm>
              <a:off x="3626916" y="4686683"/>
              <a:ext cx="1017767" cy="148679"/>
              <a:chOff x="3454793" y="3038270"/>
              <a:chExt cx="1017767" cy="148679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0E4C962-AE90-9FEA-5A4C-046927E95EA1}"/>
                  </a:ext>
                </a:extLst>
              </p:cNvPr>
              <p:cNvSpPr/>
              <p:nvPr/>
            </p:nvSpPr>
            <p:spPr>
              <a:xfrm rot="10800000" flipH="1">
                <a:off x="3668538" y="3039172"/>
                <a:ext cx="180000" cy="142900"/>
              </a:xfrm>
              <a:prstGeom prst="rect">
                <a:avLst/>
              </a:prstGeom>
              <a:solidFill>
                <a:srgbClr val="587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40B1844-F388-8AD5-3BCE-87AA82611406}"/>
                  </a:ext>
                </a:extLst>
              </p:cNvPr>
              <p:cNvSpPr/>
              <p:nvPr/>
            </p:nvSpPr>
            <p:spPr>
              <a:xfrm rot="10800000" flipH="1">
                <a:off x="4085001" y="3038270"/>
                <a:ext cx="180000" cy="1429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9C02B9A-A388-D61A-404E-1AE5F85709F8}"/>
                  </a:ext>
                </a:extLst>
              </p:cNvPr>
              <p:cNvSpPr/>
              <p:nvPr/>
            </p:nvSpPr>
            <p:spPr>
              <a:xfrm rot="10800000" flipH="1">
                <a:off x="3454793" y="3039171"/>
                <a:ext cx="180000" cy="142900"/>
              </a:xfrm>
              <a:prstGeom prst="rect">
                <a:avLst/>
              </a:prstGeom>
              <a:solidFill>
                <a:srgbClr val="0240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5D6256-73AE-E1A6-2866-665662183352}"/>
                  </a:ext>
                </a:extLst>
              </p:cNvPr>
              <p:cNvSpPr/>
              <p:nvPr/>
            </p:nvSpPr>
            <p:spPr>
              <a:xfrm rot="10800000" flipH="1">
                <a:off x="3876770" y="3091869"/>
                <a:ext cx="180000" cy="90000"/>
              </a:xfrm>
              <a:prstGeom prst="rect">
                <a:avLst/>
              </a:prstGeom>
              <a:solidFill>
                <a:srgbClr val="F6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C74D6EF-21FF-D747-AB17-DD4813F50820}"/>
                  </a:ext>
                </a:extLst>
              </p:cNvPr>
              <p:cNvSpPr/>
              <p:nvPr/>
            </p:nvSpPr>
            <p:spPr>
              <a:xfrm rot="10800000" flipH="1">
                <a:off x="4292560" y="3060949"/>
                <a:ext cx="180000" cy="126000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BD0F66B6-3C13-3252-070B-5D17A416F34F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270852" y="3891410"/>
              <a:ext cx="675578" cy="5790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3F048B2-A4C2-0B88-318A-9386152E8AA1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3837935" y="3909076"/>
              <a:ext cx="192140" cy="561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46B3E80-91FD-7CBC-93EC-B5D4EEC3942B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H="1">
              <a:off x="4179367" y="3909076"/>
              <a:ext cx="184747" cy="561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4079F85-DD0F-617F-4CE2-54600B91AF51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flipH="1">
              <a:off x="4265865" y="3917011"/>
              <a:ext cx="649772" cy="5534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76FB0272-FCE2-AE4E-A1F0-DC244EBD6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3569" y="4428102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0F9F0DC-E865-547B-F28C-B17C3662C6DE}"/>
              </a:ext>
            </a:extLst>
          </p:cNvPr>
          <p:cNvSpPr/>
          <p:nvPr/>
        </p:nvSpPr>
        <p:spPr>
          <a:xfrm>
            <a:off x="6465398" y="1263031"/>
            <a:ext cx="3777985" cy="923178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Query-d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riven Style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EBFAA3-229A-A3B2-D3C7-E77983E338F2}"/>
              </a:ext>
            </a:extLst>
          </p:cNvPr>
          <p:cNvSpPr txBox="1"/>
          <p:nvPr/>
        </p:nvSpPr>
        <p:spPr>
          <a:xfrm>
            <a:off x="5589444" y="5479100"/>
            <a:ext cx="6166047" cy="96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对</a:t>
            </a:r>
            <a:r>
              <a:rPr lang="zh-CN" altLang="en-US" sz="2000" b="1" dirty="0">
                <a:solidFill>
                  <a:srgbClr val="FF0000"/>
                </a:solidFill>
              </a:rPr>
              <a:t>不同</a:t>
            </a:r>
            <a:r>
              <a:rPr lang="en-US" altLang="zh-CN" sz="2000" b="1" dirty="0">
                <a:solidFill>
                  <a:srgbClr val="FF0000"/>
                </a:solidFill>
              </a:rPr>
              <a:t>query</a:t>
            </a:r>
            <a:r>
              <a:rPr lang="zh-CN" altLang="en-US" sz="2000" b="1" dirty="0"/>
              <a:t>，同一</a:t>
            </a:r>
            <a:r>
              <a:rPr lang="en-US" altLang="zh-CN" sz="2000" b="1" dirty="0"/>
              <a:t>candidate</a:t>
            </a:r>
            <a:r>
              <a:rPr lang="zh-CN" altLang="en-US" sz="2000" b="1" dirty="0"/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embedding</a:t>
            </a:r>
            <a:r>
              <a:rPr lang="zh-CN" altLang="en-US" sz="2000" b="1" dirty="0">
                <a:solidFill>
                  <a:srgbClr val="FF0000"/>
                </a:solidFill>
              </a:rPr>
              <a:t>应该不同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/>
              <a:t>Embedding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query</a:t>
            </a:r>
            <a:r>
              <a:rPr lang="zh-CN" altLang="en-US" sz="2000" b="1" dirty="0">
                <a:solidFill>
                  <a:srgbClr val="FF0000"/>
                </a:solidFill>
              </a:rPr>
              <a:t>更相关</a:t>
            </a:r>
            <a:r>
              <a:rPr lang="zh-CN" altLang="en-US" sz="2000" b="1" dirty="0"/>
              <a:t>，对下游任务效果更好</a:t>
            </a:r>
            <a:endParaRPr lang="en-US" altLang="zh-CN" sz="20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0D6401-678E-1142-4DAE-8607098961DC}"/>
              </a:ext>
            </a:extLst>
          </p:cNvPr>
          <p:cNvGrpSpPr/>
          <p:nvPr/>
        </p:nvGrpSpPr>
        <p:grpSpPr>
          <a:xfrm>
            <a:off x="6241365" y="2469591"/>
            <a:ext cx="4226052" cy="2844047"/>
            <a:chOff x="6241365" y="2469591"/>
            <a:chExt cx="4226052" cy="284404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086B3F7-9292-B811-06B2-A22380B1F4AF}"/>
                </a:ext>
              </a:extLst>
            </p:cNvPr>
            <p:cNvSpPr/>
            <p:nvPr/>
          </p:nvSpPr>
          <p:spPr>
            <a:xfrm>
              <a:off x="8075780" y="3661875"/>
              <a:ext cx="239994" cy="239994"/>
            </a:xfrm>
            <a:prstGeom prst="ellipse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0D12D21-1C1B-46C8-677C-402F8C1B0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2146" y="3678108"/>
              <a:ext cx="241427" cy="24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F0B7E6E-12B7-1741-5B01-9C37F9BA1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1580" y="2768738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D90D8BCD-E03E-5227-AB01-7BCB70E878CD}"/>
                </a:ext>
              </a:extLst>
            </p:cNvPr>
            <p:cNvSpPr/>
            <p:nvPr/>
          </p:nvSpPr>
          <p:spPr>
            <a:xfrm>
              <a:off x="6241365" y="2469591"/>
              <a:ext cx="4226052" cy="2844047"/>
            </a:xfrm>
            <a:prstGeom prst="roundRect">
              <a:avLst>
                <a:gd name="adj" fmla="val 8696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59115BB-8ACA-B961-3003-40DC74DBD84E}"/>
                </a:ext>
              </a:extLst>
            </p:cNvPr>
            <p:cNvGrpSpPr/>
            <p:nvPr/>
          </p:nvGrpSpPr>
          <p:grpSpPr>
            <a:xfrm>
              <a:off x="8621514" y="2818002"/>
              <a:ext cx="1017767" cy="148679"/>
              <a:chOff x="3454793" y="3038270"/>
              <a:chExt cx="1017767" cy="148679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9EB944D0-50B6-756E-A482-031C1E3F6F20}"/>
                  </a:ext>
                </a:extLst>
              </p:cNvPr>
              <p:cNvSpPr/>
              <p:nvPr/>
            </p:nvSpPr>
            <p:spPr>
              <a:xfrm rot="10800000" flipH="1">
                <a:off x="3668538" y="3039172"/>
                <a:ext cx="180000" cy="142900"/>
              </a:xfrm>
              <a:prstGeom prst="rect">
                <a:avLst/>
              </a:prstGeom>
              <a:solidFill>
                <a:srgbClr val="5875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2CFAF86-2059-64B3-4D80-1EB617F9BEBF}"/>
                  </a:ext>
                </a:extLst>
              </p:cNvPr>
              <p:cNvSpPr/>
              <p:nvPr/>
            </p:nvSpPr>
            <p:spPr>
              <a:xfrm rot="10800000" flipH="1">
                <a:off x="4085001" y="3038270"/>
                <a:ext cx="180000" cy="1429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E5B6F267-BD34-4C1D-4AA0-202135E914A1}"/>
                  </a:ext>
                </a:extLst>
              </p:cNvPr>
              <p:cNvSpPr/>
              <p:nvPr/>
            </p:nvSpPr>
            <p:spPr>
              <a:xfrm rot="10800000" flipH="1">
                <a:off x="3454793" y="3039171"/>
                <a:ext cx="180000" cy="142900"/>
              </a:xfrm>
              <a:prstGeom prst="rect">
                <a:avLst/>
              </a:prstGeom>
              <a:solidFill>
                <a:srgbClr val="0240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339F6D0-18DB-9902-6842-6996A5C1AB19}"/>
                  </a:ext>
                </a:extLst>
              </p:cNvPr>
              <p:cNvSpPr/>
              <p:nvPr/>
            </p:nvSpPr>
            <p:spPr>
              <a:xfrm rot="10800000" flipH="1">
                <a:off x="3876770" y="3091869"/>
                <a:ext cx="180000" cy="90000"/>
              </a:xfrm>
              <a:prstGeom prst="rect">
                <a:avLst/>
              </a:prstGeom>
              <a:solidFill>
                <a:srgbClr val="F6A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37A2C90-E039-2C7E-D8F0-8B05EED02851}"/>
                  </a:ext>
                </a:extLst>
              </p:cNvPr>
              <p:cNvSpPr/>
              <p:nvPr/>
            </p:nvSpPr>
            <p:spPr>
              <a:xfrm rot="10800000" flipH="1">
                <a:off x="4292560" y="3060949"/>
                <a:ext cx="180000" cy="126000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ED8F28A-6336-F7F0-471D-60E70A571C00}"/>
                </a:ext>
              </a:extLst>
            </p:cNvPr>
            <p:cNvSpPr txBox="1"/>
            <p:nvPr/>
          </p:nvSpPr>
          <p:spPr>
            <a:xfrm>
              <a:off x="6578720" y="2580516"/>
              <a:ext cx="1151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Candidate</a:t>
              </a:r>
            </a:p>
            <a:p>
              <a:pPr algn="ctr"/>
              <a:r>
                <a:rPr lang="en-US" altLang="zh-CN" b="1" dirty="0"/>
                <a:t>Node</a:t>
              </a:r>
              <a:endParaRPr lang="zh-CN" altLang="en-US" b="1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2EE6EF5-1E98-88C4-2824-83979BCE2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8325" y="3678108"/>
              <a:ext cx="241427" cy="241427"/>
            </a:xfrm>
            <a:prstGeom prst="ellipse">
              <a:avLst/>
            </a:prstGeom>
            <a:solidFill>
              <a:srgbClr val="F6A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CC80198-AE55-6EC8-4C72-5C27BB97B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9848" y="3686043"/>
              <a:ext cx="241427" cy="2414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0F66F42-A411-450B-A9F2-EAC0903A907C}"/>
                </a:ext>
              </a:extLst>
            </p:cNvPr>
            <p:cNvSpPr txBox="1"/>
            <p:nvPr/>
          </p:nvSpPr>
          <p:spPr>
            <a:xfrm>
              <a:off x="6746205" y="3483592"/>
              <a:ext cx="7739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Query</a:t>
              </a:r>
            </a:p>
            <a:p>
              <a:pPr algn="ctr"/>
              <a:r>
                <a:rPr lang="en-US" altLang="zh-CN" b="1" dirty="0"/>
                <a:t>Node</a:t>
              </a:r>
              <a:endParaRPr lang="zh-CN" altLang="en-US" b="1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62FD851-F5B8-2F88-886C-0C3B6D9F5485}"/>
                </a:ext>
              </a:extLst>
            </p:cNvPr>
            <p:cNvSpPr txBox="1"/>
            <p:nvPr/>
          </p:nvSpPr>
          <p:spPr>
            <a:xfrm>
              <a:off x="6647493" y="4371967"/>
              <a:ext cx="1207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b="1" dirty="0"/>
                <a:t>’s</a:t>
              </a:r>
              <a:r>
                <a:rPr lang="en-US" altLang="zh-CN" b="1" dirty="0">
                  <a:solidFill>
                    <a:srgbClr val="FF0000"/>
                  </a:solidFill>
                </a:rPr>
                <a:t> Dynamic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8816438-6985-0F80-C756-7041A83C6478}"/>
                </a:ext>
              </a:extLst>
            </p:cNvPr>
            <p:cNvSpPr/>
            <p:nvPr/>
          </p:nvSpPr>
          <p:spPr>
            <a:xfrm rot="10800000" flipH="1">
              <a:off x="8672468" y="4725964"/>
              <a:ext cx="180000" cy="142900"/>
            </a:xfrm>
            <a:prstGeom prst="rect">
              <a:avLst/>
            </a:prstGeom>
            <a:solidFill>
              <a:srgbClr val="587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01D4241-9A9D-B782-DDE7-9F875690946E}"/>
                </a:ext>
              </a:extLst>
            </p:cNvPr>
            <p:cNvSpPr/>
            <p:nvPr/>
          </p:nvSpPr>
          <p:spPr>
            <a:xfrm rot="10800000" flipH="1">
              <a:off x="9750562" y="4703285"/>
              <a:ext cx="180000" cy="142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FCDB055-8D21-E328-7363-C4BD32FF44A6}"/>
                </a:ext>
              </a:extLst>
            </p:cNvPr>
            <p:cNvSpPr/>
            <p:nvPr/>
          </p:nvSpPr>
          <p:spPr>
            <a:xfrm rot="10800000" flipH="1">
              <a:off x="9205633" y="4760216"/>
              <a:ext cx="180000" cy="90000"/>
            </a:xfrm>
            <a:prstGeom prst="rect">
              <a:avLst/>
            </a:prstGeom>
            <a:solidFill>
              <a:srgbClr val="F6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C124C70-F677-E87B-F440-4A574B3DD9AF}"/>
                </a:ext>
              </a:extLst>
            </p:cNvPr>
            <p:cNvSpPr/>
            <p:nvPr/>
          </p:nvSpPr>
          <p:spPr>
            <a:xfrm rot="10800000" flipH="1">
              <a:off x="8101580" y="4720185"/>
              <a:ext cx="180000" cy="12600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92C5F804-13DB-3174-0312-3AB45CBF2379}"/>
                </a:ext>
              </a:extLst>
            </p:cNvPr>
            <p:cNvCxnSpPr>
              <a:cxnSpLocks/>
              <a:stCxn id="92" idx="4"/>
              <a:endCxn id="112" idx="2"/>
            </p:cNvCxnSpPr>
            <p:nvPr/>
          </p:nvCxnSpPr>
          <p:spPr>
            <a:xfrm flipH="1">
              <a:off x="8191580" y="3901869"/>
              <a:ext cx="4197" cy="8183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45A4587-8263-16CB-A500-58BD7DB2E521}"/>
                </a:ext>
              </a:extLst>
            </p:cNvPr>
            <p:cNvCxnSpPr>
              <a:cxnSpLocks/>
              <a:stCxn id="93" idx="4"/>
              <a:endCxn id="108" idx="2"/>
            </p:cNvCxnSpPr>
            <p:nvPr/>
          </p:nvCxnSpPr>
          <p:spPr>
            <a:xfrm flipH="1">
              <a:off x="8762468" y="3919535"/>
              <a:ext cx="392" cy="806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5C0E4334-9EDC-06DF-58DC-67C78C75468A}"/>
                </a:ext>
              </a:extLst>
            </p:cNvPr>
            <p:cNvCxnSpPr>
              <a:cxnSpLocks/>
              <a:stCxn id="103" idx="4"/>
              <a:endCxn id="111" idx="2"/>
            </p:cNvCxnSpPr>
            <p:nvPr/>
          </p:nvCxnSpPr>
          <p:spPr>
            <a:xfrm>
              <a:off x="9289039" y="3919535"/>
              <a:ext cx="6594" cy="840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DB7BE8C7-66CD-6765-86E7-87246966C63C}"/>
                </a:ext>
              </a:extLst>
            </p:cNvPr>
            <p:cNvCxnSpPr>
              <a:cxnSpLocks/>
              <a:stCxn id="104" idx="4"/>
              <a:endCxn id="109" idx="2"/>
            </p:cNvCxnSpPr>
            <p:nvPr/>
          </p:nvCxnSpPr>
          <p:spPr>
            <a:xfrm>
              <a:off x="9840562" y="3927470"/>
              <a:ext cx="0" cy="77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C618C6F4-121A-E5BE-20C3-D25B8B5D8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8582" y="4433407"/>
              <a:ext cx="241427" cy="241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927BFEE-0931-F20F-8C18-ACD1FA7534CD}"/>
                </a:ext>
              </a:extLst>
            </p:cNvPr>
            <p:cNvSpPr txBox="1"/>
            <p:nvPr/>
          </p:nvSpPr>
          <p:spPr>
            <a:xfrm>
              <a:off x="6502646" y="4638554"/>
              <a:ext cx="1337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Embedding</a:t>
              </a:r>
              <a:endParaRPr lang="zh-CN" altLang="en-US" dirty="0"/>
            </a:p>
          </p:txBody>
        </p: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7E179767-55A4-BFE0-5DCB-C81F9515F883}"/>
              </a:ext>
            </a:extLst>
          </p:cNvPr>
          <p:cNvSpPr/>
          <p:nvPr/>
        </p:nvSpPr>
        <p:spPr>
          <a:xfrm>
            <a:off x="5945717" y="-28775"/>
            <a:ext cx="5453502" cy="1435008"/>
          </a:xfrm>
          <a:prstGeom prst="roundRect">
            <a:avLst/>
          </a:prstGeom>
          <a:solidFill>
            <a:srgbClr val="EB7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不同的人看到不同的风景！</a:t>
            </a: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2693DECA-E739-70E0-EDF7-3F2C193E9609}"/>
              </a:ext>
            </a:extLst>
          </p:cNvPr>
          <p:cNvSpPr/>
          <p:nvPr/>
        </p:nvSpPr>
        <p:spPr>
          <a:xfrm>
            <a:off x="423451" y="-32990"/>
            <a:ext cx="5453502" cy="1435008"/>
          </a:xfrm>
          <a:prstGeom prst="round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客观存在，与观测者无关！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982EB5-6BAD-E913-B104-BECA2CC58294}"/>
              </a:ext>
            </a:extLst>
          </p:cNvPr>
          <p:cNvSpPr txBox="1"/>
          <p:nvPr/>
        </p:nvSpPr>
        <p:spPr>
          <a:xfrm>
            <a:off x="10028798" y="4434967"/>
            <a:ext cx="204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Query-dependent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Query-specific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43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" grpId="0"/>
      <p:bldP spid="149" grpId="0" animBg="1"/>
      <p:bldP spid="150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51BD3CD-495D-442E-B42E-632B1C21B831}"/>
              </a:ext>
            </a:extLst>
          </p:cNvPr>
          <p:cNvGrpSpPr/>
          <p:nvPr/>
        </p:nvGrpSpPr>
        <p:grpSpPr>
          <a:xfrm>
            <a:off x="2893903" y="3536567"/>
            <a:ext cx="4880195" cy="553054"/>
            <a:chOff x="3655902" y="1765588"/>
            <a:chExt cx="4880195" cy="553054"/>
          </a:xfrm>
        </p:grpSpPr>
        <p:grpSp>
          <p:nvGrpSpPr>
            <p:cNvPr id="30" name="Google Shape;863;p65">
              <a:extLst>
                <a:ext uri="{FF2B5EF4-FFF2-40B4-BE49-F238E27FC236}">
                  <a16:creationId xmlns:a16="http://schemas.microsoft.com/office/drawing/2014/main" id="{0C5BD5F4-47B1-43D4-B631-6CC25BF0AE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902" y="1952115"/>
              <a:ext cx="190147" cy="180000"/>
              <a:chOff x="4660325" y="1866850"/>
              <a:chExt cx="68350" cy="58100"/>
            </a:xfrm>
          </p:grpSpPr>
          <p:sp>
            <p:nvSpPr>
              <p:cNvPr id="34" name="Google Shape;864;p65">
                <a:extLst>
                  <a:ext uri="{FF2B5EF4-FFF2-40B4-BE49-F238E27FC236}">
                    <a16:creationId xmlns:a16="http://schemas.microsoft.com/office/drawing/2014/main" id="{83DA97AF-7353-4BFC-B78A-A2DD0D10E045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865;p65">
                <a:extLst>
                  <a:ext uri="{FF2B5EF4-FFF2-40B4-BE49-F238E27FC236}">
                    <a16:creationId xmlns:a16="http://schemas.microsoft.com/office/drawing/2014/main" id="{7408218B-B1F3-4A04-ACCF-F4EEE5EFFCB4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1" name="Google Shape;863;p65">
              <a:extLst>
                <a:ext uri="{FF2B5EF4-FFF2-40B4-BE49-F238E27FC236}">
                  <a16:creationId xmlns:a16="http://schemas.microsoft.com/office/drawing/2014/main" id="{3A398AE0-A1C6-4B72-9661-85E4992C344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345950" y="1952115"/>
              <a:ext cx="190147" cy="180000"/>
              <a:chOff x="4660325" y="1866850"/>
              <a:chExt cx="68350" cy="58100"/>
            </a:xfrm>
          </p:grpSpPr>
          <p:sp>
            <p:nvSpPr>
              <p:cNvPr id="32" name="Google Shape;864;p65">
                <a:extLst>
                  <a:ext uri="{FF2B5EF4-FFF2-40B4-BE49-F238E27FC236}">
                    <a16:creationId xmlns:a16="http://schemas.microsoft.com/office/drawing/2014/main" id="{8BFFC187-05B0-4B83-A608-FE048CD4E5D3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865;p65">
                <a:extLst>
                  <a:ext uri="{FF2B5EF4-FFF2-40B4-BE49-F238E27FC236}">
                    <a16:creationId xmlns:a16="http://schemas.microsoft.com/office/drawing/2014/main" id="{33F554B8-DDF4-415D-8ED7-D7F027771C88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B4277B2-F5E6-41E8-93FF-2620DC02A6F2}"/>
                </a:ext>
              </a:extLst>
            </p:cNvPr>
            <p:cNvSpPr/>
            <p:nvPr/>
          </p:nvSpPr>
          <p:spPr>
            <a:xfrm>
              <a:off x="4029582" y="1765588"/>
              <a:ext cx="4132835" cy="553054"/>
            </a:xfrm>
            <a:prstGeom prst="roundRect">
              <a:avLst>
                <a:gd name="adj" fmla="val 17699"/>
              </a:avLst>
            </a:prstGeom>
            <a:noFill/>
            <a:ln w="28575">
              <a:solidFill>
                <a:srgbClr val="9BA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zh-CN" altLang="en-US" sz="2400" b="1" spc="800" dirty="0">
                  <a:solidFill>
                    <a:srgbClr val="3843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二、社区搜索</a:t>
              </a:r>
              <a:endParaRPr lang="zh-CN" altLang="en-US" sz="2400" b="1" dirty="0">
                <a:solidFill>
                  <a:srgbClr val="38433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211E3EF-3CD2-4885-B8D6-19889D0555A5}"/>
              </a:ext>
            </a:extLst>
          </p:cNvPr>
          <p:cNvGrpSpPr/>
          <p:nvPr/>
        </p:nvGrpSpPr>
        <p:grpSpPr>
          <a:xfrm>
            <a:off x="2893902" y="2517184"/>
            <a:ext cx="4880195" cy="553054"/>
            <a:chOff x="3655902" y="1765588"/>
            <a:chExt cx="4880195" cy="553054"/>
          </a:xfrm>
          <a:solidFill>
            <a:schemeClr val="bg1">
              <a:lumMod val="65000"/>
              <a:alpha val="50000"/>
            </a:schemeClr>
          </a:solidFill>
        </p:grpSpPr>
        <p:grpSp>
          <p:nvGrpSpPr>
            <p:cNvPr id="50" name="Google Shape;863;p65">
              <a:extLst>
                <a:ext uri="{FF2B5EF4-FFF2-40B4-BE49-F238E27FC236}">
                  <a16:creationId xmlns:a16="http://schemas.microsoft.com/office/drawing/2014/main" id="{B6D0FC00-85BE-44AC-8473-9F2B9ACFEF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902" y="1952115"/>
              <a:ext cx="190147" cy="180000"/>
              <a:chOff x="4660325" y="1866850"/>
              <a:chExt cx="68350" cy="58100"/>
            </a:xfrm>
            <a:grpFill/>
          </p:grpSpPr>
          <p:sp>
            <p:nvSpPr>
              <p:cNvPr id="55" name="Google Shape;864;p65">
                <a:extLst>
                  <a:ext uri="{FF2B5EF4-FFF2-40B4-BE49-F238E27FC236}">
                    <a16:creationId xmlns:a16="http://schemas.microsoft.com/office/drawing/2014/main" id="{AA8FF36E-A1BD-41F1-837F-22C50C4BEC8F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Google Shape;865;p65">
                <a:extLst>
                  <a:ext uri="{FF2B5EF4-FFF2-40B4-BE49-F238E27FC236}">
                    <a16:creationId xmlns:a16="http://schemas.microsoft.com/office/drawing/2014/main" id="{EF98A894-6D76-41AD-8D1F-9ABA94AFB497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1" name="Google Shape;863;p65">
              <a:extLst>
                <a:ext uri="{FF2B5EF4-FFF2-40B4-BE49-F238E27FC236}">
                  <a16:creationId xmlns:a16="http://schemas.microsoft.com/office/drawing/2014/main" id="{4C3FD5DC-5813-4680-A5F1-8D6D7D735CD1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345950" y="1952115"/>
              <a:ext cx="190147" cy="180000"/>
              <a:chOff x="4660325" y="1866850"/>
              <a:chExt cx="68350" cy="58100"/>
            </a:xfrm>
            <a:grpFill/>
          </p:grpSpPr>
          <p:sp>
            <p:nvSpPr>
              <p:cNvPr id="53" name="Google Shape;864;p65">
                <a:extLst>
                  <a:ext uri="{FF2B5EF4-FFF2-40B4-BE49-F238E27FC236}">
                    <a16:creationId xmlns:a16="http://schemas.microsoft.com/office/drawing/2014/main" id="{BE71189A-468A-4E72-9F2E-330BFCDC74F1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Google Shape;865;p65">
                <a:extLst>
                  <a:ext uri="{FF2B5EF4-FFF2-40B4-BE49-F238E27FC236}">
                    <a16:creationId xmlns:a16="http://schemas.microsoft.com/office/drawing/2014/main" id="{C683ABD6-4A24-417F-9EDE-F9E8CFB654FA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5324993-EAE2-41D6-A54A-F94F77D8A172}"/>
                </a:ext>
              </a:extLst>
            </p:cNvPr>
            <p:cNvSpPr/>
            <p:nvPr/>
          </p:nvSpPr>
          <p:spPr>
            <a:xfrm>
              <a:off x="4029582" y="1765588"/>
              <a:ext cx="4132835" cy="553054"/>
            </a:xfrm>
            <a:prstGeom prst="roundRect">
              <a:avLst>
                <a:gd name="adj" fmla="val 17699"/>
              </a:avLst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zh-CN" altLang="en-US" sz="2400" b="1" spc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一、查询驱动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AF34D6B-3A32-4D5C-99B2-1F5EFA906A79}"/>
              </a:ext>
            </a:extLst>
          </p:cNvPr>
          <p:cNvGrpSpPr/>
          <p:nvPr/>
        </p:nvGrpSpPr>
        <p:grpSpPr>
          <a:xfrm>
            <a:off x="2893904" y="4555950"/>
            <a:ext cx="4880195" cy="553054"/>
            <a:chOff x="3655902" y="1765588"/>
            <a:chExt cx="4880195" cy="553054"/>
          </a:xfrm>
          <a:solidFill>
            <a:schemeClr val="bg1">
              <a:lumMod val="65000"/>
              <a:alpha val="50000"/>
            </a:schemeClr>
          </a:solidFill>
        </p:grpSpPr>
        <p:grpSp>
          <p:nvGrpSpPr>
            <p:cNvPr id="58" name="Google Shape;863;p65">
              <a:extLst>
                <a:ext uri="{FF2B5EF4-FFF2-40B4-BE49-F238E27FC236}">
                  <a16:creationId xmlns:a16="http://schemas.microsoft.com/office/drawing/2014/main" id="{61841E0E-60DA-4EB5-9C41-32A1E09835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55902" y="1952115"/>
              <a:ext cx="190147" cy="180000"/>
              <a:chOff x="4660325" y="1866850"/>
              <a:chExt cx="68350" cy="58100"/>
            </a:xfrm>
            <a:grpFill/>
          </p:grpSpPr>
          <p:sp>
            <p:nvSpPr>
              <p:cNvPr id="63" name="Google Shape;864;p65">
                <a:extLst>
                  <a:ext uri="{FF2B5EF4-FFF2-40B4-BE49-F238E27FC236}">
                    <a16:creationId xmlns:a16="http://schemas.microsoft.com/office/drawing/2014/main" id="{D5B9272C-9D24-4DA4-8BCE-B332C738D1FD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4" name="Google Shape;865;p65">
                <a:extLst>
                  <a:ext uri="{FF2B5EF4-FFF2-40B4-BE49-F238E27FC236}">
                    <a16:creationId xmlns:a16="http://schemas.microsoft.com/office/drawing/2014/main" id="{3DB3FDF9-4405-4766-AD27-0F6EE2B87B6B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59" name="Google Shape;863;p65">
              <a:extLst>
                <a:ext uri="{FF2B5EF4-FFF2-40B4-BE49-F238E27FC236}">
                  <a16:creationId xmlns:a16="http://schemas.microsoft.com/office/drawing/2014/main" id="{3D838D48-EDEC-49C0-BA55-F914B935B78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345950" y="1952115"/>
              <a:ext cx="190147" cy="180000"/>
              <a:chOff x="4660325" y="1866850"/>
              <a:chExt cx="68350" cy="58100"/>
            </a:xfrm>
            <a:grpFill/>
          </p:grpSpPr>
          <p:sp>
            <p:nvSpPr>
              <p:cNvPr id="61" name="Google Shape;864;p65">
                <a:extLst>
                  <a:ext uri="{FF2B5EF4-FFF2-40B4-BE49-F238E27FC236}">
                    <a16:creationId xmlns:a16="http://schemas.microsoft.com/office/drawing/2014/main" id="{DD7C8A5F-4AC8-437D-A12D-0933D958743F}"/>
                  </a:ext>
                </a:extLst>
              </p:cNvPr>
              <p:cNvSpPr/>
              <p:nvPr/>
            </p:nvSpPr>
            <p:spPr>
              <a:xfrm>
                <a:off x="466032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Google Shape;865;p65">
                <a:extLst>
                  <a:ext uri="{FF2B5EF4-FFF2-40B4-BE49-F238E27FC236}">
                    <a16:creationId xmlns:a16="http://schemas.microsoft.com/office/drawing/2014/main" id="{E7ADB537-63DE-4FF4-878E-1203F66AB580}"/>
                  </a:ext>
                </a:extLst>
              </p:cNvPr>
              <p:cNvSpPr/>
              <p:nvPr/>
            </p:nvSpPr>
            <p:spPr>
              <a:xfrm>
                <a:off x="4690975" y="1866850"/>
                <a:ext cx="377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2AD1DFC-345F-4BED-A41D-A1F79E77A008}"/>
                </a:ext>
              </a:extLst>
            </p:cNvPr>
            <p:cNvSpPr/>
            <p:nvPr/>
          </p:nvSpPr>
          <p:spPr>
            <a:xfrm>
              <a:off x="4029582" y="1765588"/>
              <a:ext cx="4132835" cy="553054"/>
            </a:xfrm>
            <a:prstGeom prst="roundRect">
              <a:avLst>
                <a:gd name="adj" fmla="val 17699"/>
              </a:avLst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三、查询驱动的社区搜索</a:t>
              </a: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50878-1F4F-4910-8C7E-8D29F613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731672F-4B78-F96F-97AC-C4C138C777D2}"/>
              </a:ext>
            </a:extLst>
          </p:cNvPr>
          <p:cNvSpPr/>
          <p:nvPr/>
        </p:nvSpPr>
        <p:spPr>
          <a:xfrm>
            <a:off x="7929734" y="2158591"/>
            <a:ext cx="2206014" cy="10597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联系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68314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F0B4C-A187-41AC-B44A-57B7665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4F49-EDA4-4E18-81E3-C2E9BEF18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社区定义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5CBD0AF9-EFF9-4D22-942D-31431AF33191}"/>
              </a:ext>
            </a:extLst>
          </p:cNvPr>
          <p:cNvSpPr txBox="1"/>
          <p:nvPr/>
        </p:nvSpPr>
        <p:spPr>
          <a:xfrm>
            <a:off x="2942740" y="1232482"/>
            <a:ext cx="67413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800" b="1" dirty="0"/>
              <a:t>Densely intra-connected </a:t>
            </a:r>
            <a:r>
              <a:rPr lang="zh-CN" altLang="en-US" sz="2800" b="1" dirty="0"/>
              <a:t>社区</a:t>
            </a:r>
            <a:r>
              <a:rPr lang="zh-CN" altLang="en-US" sz="2800" b="1" dirty="0">
                <a:solidFill>
                  <a:srgbClr val="FF0000"/>
                </a:solidFill>
              </a:rPr>
              <a:t>内部</a:t>
            </a:r>
            <a:r>
              <a:rPr lang="zh-CN" altLang="en-US" sz="2800" b="1" dirty="0"/>
              <a:t>联系</a:t>
            </a:r>
            <a:r>
              <a:rPr lang="zh-CN" altLang="en-US" sz="2800" b="1" dirty="0">
                <a:solidFill>
                  <a:srgbClr val="FF0000"/>
                </a:solidFill>
              </a:rPr>
              <a:t>紧密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5A8DA03-D28F-5151-3FA7-0F3017C0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24" y="2401458"/>
            <a:ext cx="4523280" cy="3154952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84C06C0C-B7EC-2024-696E-ABFDE7B9C046}"/>
              </a:ext>
            </a:extLst>
          </p:cNvPr>
          <p:cNvSpPr txBox="1"/>
          <p:nvPr/>
        </p:nvSpPr>
        <p:spPr>
          <a:xfrm>
            <a:off x="3166261" y="1707475"/>
            <a:ext cx="67943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altLang="zh-CN" dirty="0"/>
              <a:t>Loosely  inter-connected </a:t>
            </a:r>
            <a:r>
              <a:rPr lang="zh-CN" altLang="en-US" dirty="0"/>
              <a:t>社区</a:t>
            </a:r>
            <a:r>
              <a:rPr lang="zh-CN" altLang="en-US" dirty="0">
                <a:solidFill>
                  <a:srgbClr val="0070C0"/>
                </a:solidFill>
              </a:rPr>
              <a:t>之间</a:t>
            </a:r>
            <a:r>
              <a:rPr lang="zh-CN" altLang="en-US" dirty="0"/>
              <a:t>联系</a:t>
            </a:r>
            <a:r>
              <a:rPr lang="zh-CN" altLang="en-US" dirty="0">
                <a:solidFill>
                  <a:srgbClr val="0070C0"/>
                </a:solidFill>
              </a:rPr>
              <a:t>松散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0F9F0DC-E865-547B-F28C-B17C3662C6DE}"/>
              </a:ext>
            </a:extLst>
          </p:cNvPr>
          <p:cNvSpPr/>
          <p:nvPr/>
        </p:nvSpPr>
        <p:spPr>
          <a:xfrm>
            <a:off x="673388" y="1201780"/>
            <a:ext cx="1834555" cy="923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Cohesive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Subgraph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AF52812-FA6B-7264-5F48-B4478B9AC4DB}"/>
              </a:ext>
            </a:extLst>
          </p:cNvPr>
          <p:cNvSpPr/>
          <p:nvPr/>
        </p:nvSpPr>
        <p:spPr>
          <a:xfrm>
            <a:off x="2236170" y="5751683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蛋白质网络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96A1C94-E3B7-13C3-33A0-96B4E18594DA}"/>
              </a:ext>
            </a:extLst>
          </p:cNvPr>
          <p:cNvSpPr/>
          <p:nvPr/>
        </p:nvSpPr>
        <p:spPr>
          <a:xfrm>
            <a:off x="7274783" y="5745044"/>
            <a:ext cx="2272631" cy="468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87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足球比赛图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C476FF60-6BB7-DE00-3F3D-D6B5D7D5B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26" y="2360080"/>
            <a:ext cx="3661031" cy="3277528"/>
          </a:xfrm>
          <a:prstGeom prst="rect">
            <a:avLst/>
          </a:prstGeom>
        </p:spPr>
      </p:pic>
      <p:sp>
        <p:nvSpPr>
          <p:cNvPr id="66" name="页脚占位符 2">
            <a:extLst>
              <a:ext uri="{FF2B5EF4-FFF2-40B4-BE49-F238E27FC236}">
                <a16:creationId xmlns:a16="http://schemas.microsoft.com/office/drawing/2014/main" id="{A68541CA-DF65-C694-26BE-A7236A498C05}"/>
              </a:ext>
            </a:extLst>
          </p:cNvPr>
          <p:cNvSpPr txBox="1">
            <a:spLocks/>
          </p:cNvSpPr>
          <p:nvPr/>
        </p:nvSpPr>
        <p:spPr>
          <a:xfrm>
            <a:off x="81407" y="6334319"/>
            <a:ext cx="11360741" cy="4685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Cluster analysis of networks generated through homology: automatic identification of important protein communities involved in cancer metastasis.</a:t>
            </a:r>
          </a:p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[2] Community detection in complex networks via clique conductance.</a:t>
            </a:r>
            <a:endParaRPr lang="en-US" altLang="zh-CN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0669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7F0B4C-A187-41AC-B44A-57B7665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4F49-EDA4-4E18-81E3-C2E9BEF18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任务 </a:t>
            </a:r>
            <a:r>
              <a:rPr lang="en-US" altLang="zh-CN" dirty="0"/>
              <a:t>– </a:t>
            </a:r>
            <a:r>
              <a:rPr lang="zh-CN" altLang="en-US" dirty="0">
                <a:latin typeface="+mn-lt"/>
              </a:rPr>
              <a:t>社区搜索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B9948A1-92B0-EB45-6D72-73238389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701" y="2761561"/>
            <a:ext cx="5572141" cy="3591826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A0F9F0DC-E865-547B-F28C-B17C3662C6DE}"/>
              </a:ext>
            </a:extLst>
          </p:cNvPr>
          <p:cNvSpPr/>
          <p:nvPr/>
        </p:nvSpPr>
        <p:spPr>
          <a:xfrm>
            <a:off x="457818" y="1268036"/>
            <a:ext cx="2217649" cy="923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Community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Search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2D0137-AFB2-CA7B-D60C-EB6677BA315C}"/>
              </a:ext>
            </a:extLst>
          </p:cNvPr>
          <p:cNvGrpSpPr/>
          <p:nvPr/>
        </p:nvGrpSpPr>
        <p:grpSpPr>
          <a:xfrm>
            <a:off x="3335701" y="1528788"/>
            <a:ext cx="7309240" cy="532850"/>
            <a:chOff x="1380141" y="1661374"/>
            <a:chExt cx="7309240" cy="5328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C14C8D-39C9-2651-48C1-FBCF43E2D76E}"/>
                </a:ext>
              </a:extLst>
            </p:cNvPr>
            <p:cNvSpPr/>
            <p:nvPr/>
          </p:nvSpPr>
          <p:spPr>
            <a:xfrm>
              <a:off x="1380141" y="1661374"/>
              <a:ext cx="2834342" cy="523220"/>
            </a:xfrm>
            <a:prstGeom prst="rect">
              <a:avLst/>
            </a:prstGeom>
            <a:solidFill>
              <a:srgbClr val="EB70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给定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Query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节点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A16670-12CB-2CE1-9428-8F299E38DBAA}"/>
                </a:ext>
              </a:extLst>
            </p:cNvPr>
            <p:cNvSpPr/>
            <p:nvPr/>
          </p:nvSpPr>
          <p:spPr>
            <a:xfrm>
              <a:off x="5855039" y="1671004"/>
              <a:ext cx="2834342" cy="523220"/>
            </a:xfrm>
            <a:prstGeom prst="rect">
              <a:avLst/>
            </a:prstGeom>
            <a:solidFill>
              <a:srgbClr val="EB705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Query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2" charset="0"/>
                </a:rPr>
                <a:t>所在子图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890DDD8-59E6-60E2-DDFA-97755223B31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214483" y="1922984"/>
              <a:ext cx="1640556" cy="9630"/>
            </a:xfrm>
            <a:prstGeom prst="straightConnector1">
              <a:avLst/>
            </a:prstGeom>
            <a:ln w="38100">
              <a:solidFill>
                <a:srgbClr val="3843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7A2020E-A456-5DAA-6830-495CEBB1701C}"/>
              </a:ext>
            </a:extLst>
          </p:cNvPr>
          <p:cNvSpPr/>
          <p:nvPr/>
        </p:nvSpPr>
        <p:spPr>
          <a:xfrm>
            <a:off x="5181600" y="3429000"/>
            <a:ext cx="295769" cy="301810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388930-FE50-BBFA-C01D-8701569A0DA8}"/>
              </a:ext>
            </a:extLst>
          </p:cNvPr>
          <p:cNvSpPr txBox="1"/>
          <p:nvPr/>
        </p:nvSpPr>
        <p:spPr>
          <a:xfrm>
            <a:off x="4466661" y="2719266"/>
            <a:ext cx="77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Query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Node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09339F-4F0C-FF57-09DA-D7B43C1CC101}"/>
              </a:ext>
            </a:extLst>
          </p:cNvPr>
          <p:cNvSpPr/>
          <p:nvPr/>
        </p:nvSpPr>
        <p:spPr>
          <a:xfrm>
            <a:off x="4429760" y="2582965"/>
            <a:ext cx="3114171" cy="1930478"/>
          </a:xfrm>
          <a:prstGeom prst="rect">
            <a:avLst/>
          </a:prstGeom>
          <a:noFill/>
          <a:ln w="41275">
            <a:solidFill>
              <a:srgbClr val="459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332596-B6F0-FA67-3388-6F3FD9D92E18}"/>
              </a:ext>
            </a:extLst>
          </p:cNvPr>
          <p:cNvSpPr txBox="1"/>
          <p:nvPr/>
        </p:nvSpPr>
        <p:spPr>
          <a:xfrm>
            <a:off x="7708384" y="2582965"/>
            <a:ext cx="25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59F2D"/>
                </a:solidFill>
              </a:rPr>
              <a:t>Returned Community</a:t>
            </a:r>
            <a:endParaRPr lang="zh-CN" altLang="en-US" b="1" dirty="0">
              <a:solidFill>
                <a:srgbClr val="459F2D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3B7BCF-4F01-9405-5148-EB3E620402C4}"/>
              </a:ext>
            </a:extLst>
          </p:cNvPr>
          <p:cNvSpPr txBox="1"/>
          <p:nvPr/>
        </p:nvSpPr>
        <p:spPr>
          <a:xfrm>
            <a:off x="8009981" y="29462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59F2D"/>
                </a:solidFill>
              </a:rPr>
              <a:t>返回稠密子图</a:t>
            </a:r>
          </a:p>
        </p:txBody>
      </p:sp>
      <p:sp>
        <p:nvSpPr>
          <p:cNvPr id="22" name="页脚占位符 2">
            <a:extLst>
              <a:ext uri="{FF2B5EF4-FFF2-40B4-BE49-F238E27FC236}">
                <a16:creationId xmlns:a16="http://schemas.microsoft.com/office/drawing/2014/main" id="{12395F61-4B79-B753-7899-91E328943B76}"/>
              </a:ext>
            </a:extLst>
          </p:cNvPr>
          <p:cNvSpPr txBox="1">
            <a:spLocks/>
          </p:cNvSpPr>
          <p:nvPr/>
        </p:nvSpPr>
        <p:spPr>
          <a:xfrm>
            <a:off x="73787" y="6457231"/>
            <a:ext cx="11360741" cy="2647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A review on community structures detection in time evolving social networks.</a:t>
            </a:r>
          </a:p>
        </p:txBody>
      </p:sp>
    </p:spTree>
    <p:extLst>
      <p:ext uri="{BB962C8B-B14F-4D97-AF65-F5344CB8AC3E}">
        <p14:creationId xmlns:p14="http://schemas.microsoft.com/office/powerpoint/2010/main" val="27970814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841B9-C264-4230-BB72-CCCB451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FE80-DE4F-47E9-8D02-E99083E8C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社区搜索 </a:t>
            </a:r>
            <a:r>
              <a:rPr lang="en-US" altLang="zh-CN" dirty="0"/>
              <a:t>– </a:t>
            </a:r>
            <a:r>
              <a:rPr lang="zh-CN" altLang="en-US" dirty="0"/>
              <a:t>两种方法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9E023CE-DC9E-AE4E-546A-F45D0956DE85}"/>
              </a:ext>
            </a:extLst>
          </p:cNvPr>
          <p:cNvSpPr/>
          <p:nvPr/>
        </p:nvSpPr>
        <p:spPr>
          <a:xfrm>
            <a:off x="3648375" y="3849521"/>
            <a:ext cx="3748104" cy="1453075"/>
          </a:xfrm>
          <a:prstGeom prst="rect">
            <a:avLst/>
          </a:prstGeom>
          <a:solidFill>
            <a:srgbClr val="EB70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机器学习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849CD5C-2E05-7490-731D-DB6812BBA268}"/>
              </a:ext>
            </a:extLst>
          </p:cNvPr>
          <p:cNvSpPr/>
          <p:nvPr/>
        </p:nvSpPr>
        <p:spPr>
          <a:xfrm>
            <a:off x="3648374" y="1975924"/>
            <a:ext cx="3748105" cy="14530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2" charset="0"/>
              </a:rPr>
              <a:t>传统算法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E72970-808A-FAEE-B48A-04B111E565F2}"/>
              </a:ext>
            </a:extLst>
          </p:cNvPr>
          <p:cNvSpPr txBox="1"/>
          <p:nvPr/>
        </p:nvSpPr>
        <p:spPr>
          <a:xfrm>
            <a:off x="7813040" y="4252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重点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352307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19307</TotalTime>
  <Words>1399</Words>
  <Application>Microsoft Office PowerPoint</Application>
  <PresentationFormat>宽屏</PresentationFormat>
  <Paragraphs>353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ElsevierGulliver</vt:lpstr>
      <vt:lpstr>Lucida Grande</vt:lpstr>
      <vt:lpstr>等线</vt:lpstr>
      <vt:lpstr>思源黑体 CN</vt:lpstr>
      <vt:lpstr>微软雅黑</vt:lpstr>
      <vt:lpstr>Arial</vt:lpstr>
      <vt:lpstr>Arial</vt:lpstr>
      <vt:lpstr>Calibri</vt:lpstr>
      <vt:lpstr>Calibri Light</vt:lpstr>
      <vt:lpstr>Cambria</vt:lpstr>
      <vt:lpstr>Roboto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Zhang HaoXiang</cp:lastModifiedBy>
  <cp:revision>2430</cp:revision>
  <dcterms:created xsi:type="dcterms:W3CDTF">2021-05-16T02:35:10Z</dcterms:created>
  <dcterms:modified xsi:type="dcterms:W3CDTF">2023-03-24T02:33:04Z</dcterms:modified>
</cp:coreProperties>
</file>