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329" r:id="rId2"/>
    <p:sldId id="335" r:id="rId3"/>
    <p:sldId id="385" r:id="rId4"/>
    <p:sldId id="434" r:id="rId5"/>
    <p:sldId id="436" r:id="rId6"/>
    <p:sldId id="439" r:id="rId7"/>
    <p:sldId id="410" r:id="rId8"/>
    <p:sldId id="371" r:id="rId9"/>
    <p:sldId id="440" r:id="rId10"/>
    <p:sldId id="435" r:id="rId11"/>
    <p:sldId id="341" r:id="rId12"/>
    <p:sldId id="437" r:id="rId13"/>
    <p:sldId id="1315" r:id="rId14"/>
    <p:sldId id="370" r:id="rId15"/>
    <p:sldId id="438" r:id="rId16"/>
    <p:sldId id="373" r:id="rId17"/>
    <p:sldId id="1316" r:id="rId18"/>
    <p:sldId id="1317" r:id="rId19"/>
    <p:sldId id="1318" r:id="rId20"/>
    <p:sldId id="381" r:id="rId21"/>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7AA99C-9CDF-45C0-93AE-45E8E5B75093}">
          <p14:sldIdLst>
            <p14:sldId id="329"/>
            <p14:sldId id="335"/>
            <p14:sldId id="385"/>
            <p14:sldId id="434"/>
            <p14:sldId id="436"/>
            <p14:sldId id="439"/>
            <p14:sldId id="410"/>
            <p14:sldId id="371"/>
            <p14:sldId id="440"/>
            <p14:sldId id="435"/>
            <p14:sldId id="341"/>
            <p14:sldId id="437"/>
            <p14:sldId id="1315"/>
            <p14:sldId id="370"/>
            <p14:sldId id="438"/>
            <p14:sldId id="373"/>
            <p14:sldId id="1316"/>
            <p14:sldId id="1317"/>
            <p14:sldId id="1318"/>
            <p14:sldId id="381"/>
          </p14:sldIdLst>
        </p14:section>
      </p14:sectionLst>
    </p:ext>
    <p:ext uri="{EFAFB233-063F-42B5-8137-9DF3F51BA10A}">
      <p15:sldGuideLst xmlns:p15="http://schemas.microsoft.com/office/powerpoint/2012/main">
        <p15:guide id="1" orient="horz" pos="219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cmAuthor id="2" name="wang yuchen" initials="wy" lastIdx="1" clrIdx="1"/>
  <p:cmAuthor id="3" name="瀚诚 汪" initials="瀚汪" lastIdx="1" clrIdx="2">
    <p:extLst>
      <p:ext uri="{19B8F6BF-5375-455C-9EA6-DF929625EA0E}">
        <p15:presenceInfo xmlns:p15="http://schemas.microsoft.com/office/powerpoint/2012/main" userId="e2a5a3c58b6f08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FFFFF"/>
    <a:srgbClr val="F6AB00"/>
    <a:srgbClr val="6E8360"/>
    <a:srgbClr val="F4B183"/>
    <a:srgbClr val="459F2D"/>
    <a:srgbClr val="EB7055"/>
    <a:srgbClr val="385723"/>
    <a:srgbClr val="C00000"/>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5519" autoAdjust="0"/>
  </p:normalViewPr>
  <p:slideViewPr>
    <p:cSldViewPr snapToGrid="0" showGuides="1">
      <p:cViewPr varScale="1">
        <p:scale>
          <a:sx n="84" d="100"/>
          <a:sy n="84" d="100"/>
        </p:scale>
        <p:origin x="365" y="72"/>
      </p:cViewPr>
      <p:guideLst>
        <p:guide orient="horz" pos="2190"/>
        <p:guide pos="3817"/>
      </p:guideLst>
    </p:cSldViewPr>
  </p:slideViewPr>
  <p:notesTextViewPr>
    <p:cViewPr>
      <p:scale>
        <a:sx n="3" d="2"/>
        <a:sy n="3" d="2"/>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2023-06-30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2023-06-30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nb.info/1193192129/34"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nb.info/1193192129/3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nb.info/1193192129/3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nb.info/1193192129/34"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nb.info/1193192129/3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solidFill>
                  <a:srgbClr val="FF0000"/>
                </a:solidFill>
              </a:rPr>
              <a:t>InfoMin</a:t>
            </a:r>
            <a:r>
              <a:rPr lang="zh-CN" altLang="en-US" dirty="0"/>
              <a:t>假设。</a:t>
            </a:r>
            <a:r>
              <a:rPr lang="zh-CN" altLang="en-US" b="0" i="0" dirty="0">
                <a:solidFill>
                  <a:srgbClr val="121212"/>
                </a:solidFill>
                <a:effectLst/>
                <a:latin typeface="-apple-system"/>
              </a:rPr>
              <a:t>假设产生最佳结果的视图应该尽可能多地丢弃输入中的信息，除了与任务相关的信息。共享太多信息的视图是不可取的。</a:t>
            </a:r>
            <a:endParaRPr lang="en-US" altLang="zh-CN" b="0"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chemeClr val="bg1"/>
                </a:solidFill>
                <a:effectLst/>
                <a:latin typeface="-apple-system"/>
              </a:rPr>
              <a:t>构造正负样本的方法不同。不同于之前由同一个 </a:t>
            </a:r>
            <a:r>
              <a:rPr lang="en-US" altLang="zh-CN" b="0" i="0" dirty="0">
                <a:solidFill>
                  <a:schemeClr val="bg1"/>
                </a:solidFill>
                <a:effectLst/>
                <a:latin typeface="-apple-system"/>
              </a:rPr>
              <a:t>graph </a:t>
            </a:r>
            <a:r>
              <a:rPr lang="zh-CN" altLang="en-US" b="0" i="0" dirty="0">
                <a:solidFill>
                  <a:schemeClr val="bg1"/>
                </a:solidFill>
                <a:effectLst/>
                <a:latin typeface="-apple-system"/>
              </a:rPr>
              <a:t>增强出来的视图的表示相互靠近。</a:t>
            </a:r>
            <a:endParaRPr lang="en-US" altLang="zh-CN" b="0"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2E2E2E"/>
                </a:solidFill>
                <a:effectLst/>
                <a:latin typeface="ElsevierGulliver"/>
              </a:rPr>
              <a:t>在由同一幅图生成的视图对中，对视图</a:t>
            </a:r>
            <a:r>
              <a:rPr lang="en-US" altLang="zh-CN" b="0" i="0" dirty="0">
                <a:solidFill>
                  <a:srgbClr val="2E2E2E"/>
                </a:solidFill>
                <a:effectLst/>
                <a:latin typeface="ElsevierGulliver"/>
              </a:rPr>
              <a:t>1</a:t>
            </a:r>
            <a:r>
              <a:rPr lang="zh-CN" altLang="en-US" b="0" i="0" dirty="0">
                <a:solidFill>
                  <a:srgbClr val="2E2E2E"/>
                </a:solidFill>
                <a:effectLst/>
                <a:latin typeface="ElsevierGulliver"/>
              </a:rPr>
              <a:t>中的一个节点来说，只有视图</a:t>
            </a:r>
            <a:r>
              <a:rPr lang="en-US" altLang="zh-CN" b="0" i="0" dirty="0">
                <a:solidFill>
                  <a:srgbClr val="2E2E2E"/>
                </a:solidFill>
                <a:effectLst/>
                <a:latin typeface="ElsevierGulliver"/>
              </a:rPr>
              <a:t>2</a:t>
            </a:r>
            <a:r>
              <a:rPr lang="zh-CN" altLang="en-US" b="0" i="0" dirty="0">
                <a:solidFill>
                  <a:srgbClr val="2E2E2E"/>
                </a:solidFill>
                <a:effectLst/>
                <a:latin typeface="ElsevierGulliver"/>
              </a:rPr>
              <a:t>中对应的节点是正例样本，视图</a:t>
            </a:r>
            <a:r>
              <a:rPr lang="en-US" altLang="zh-CN" b="0" i="0" dirty="0">
                <a:solidFill>
                  <a:srgbClr val="2E2E2E"/>
                </a:solidFill>
                <a:effectLst/>
                <a:latin typeface="ElsevierGulliver"/>
              </a:rPr>
              <a:t>2</a:t>
            </a:r>
            <a:r>
              <a:rPr lang="zh-CN" altLang="en-US" b="0" i="0" dirty="0">
                <a:solidFill>
                  <a:srgbClr val="2E2E2E"/>
                </a:solidFill>
                <a:effectLst/>
                <a:latin typeface="ElsevierGulliver"/>
              </a:rPr>
              <a:t>中其他的节点都是负例样本。</a:t>
            </a:r>
            <a:endParaRPr lang="en-US" altLang="zh-CN" b="0" i="0" dirty="0">
              <a:solidFill>
                <a:srgbClr val="2E2E2E"/>
              </a:solidFill>
              <a:effectLst/>
              <a:latin typeface="ElsevierGulliver"/>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643667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theta</a:t>
            </a:r>
            <a:r>
              <a:rPr lang="zh-CN" altLang="en-US" b="0" i="0" dirty="0">
                <a:solidFill>
                  <a:srgbClr val="000000"/>
                </a:solidFill>
                <a:effectLst/>
                <a:latin typeface="微软雅黑" panose="020B0503020204020204" pitchFamily="34" charset="-122"/>
                <a:ea typeface="微软雅黑" panose="020B0503020204020204" pitchFamily="34" charset="-122"/>
              </a:rPr>
              <a:t>表示用于对比视图的两个随机游走图采样器的可学习参数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这里，无论是</a:t>
            </a:r>
            <a:r>
              <a:rPr lang="en-US" altLang="zh-CN" b="0" i="0" dirty="0">
                <a:solidFill>
                  <a:srgbClr val="000000"/>
                </a:solidFill>
                <a:effectLst/>
                <a:latin typeface="微软雅黑" panose="020B0503020204020204" pitchFamily="34" charset="-122"/>
                <a:ea typeface="微软雅黑" panose="020B0503020204020204" pitchFamily="34" charset="-122"/>
              </a:rPr>
              <a:t>HGNN,VGAE</a:t>
            </a:r>
            <a:r>
              <a:rPr lang="zh-CN" altLang="en-US" b="0" i="0" dirty="0">
                <a:solidFill>
                  <a:srgbClr val="000000"/>
                </a:solidFill>
                <a:effectLst/>
                <a:latin typeface="微软雅黑" panose="020B0503020204020204" pitchFamily="34" charset="-122"/>
                <a:ea typeface="微软雅黑" panose="020B0503020204020204" pitchFamily="34" charset="-122"/>
              </a:rPr>
              <a:t>自编码器，还是随机游走子图生成器都是可学习的，是对数据增广技术的改进。</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同时，模型也对自监督信号进行了设计，用于缓解数据噪声问题</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1718684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2E2E2E"/>
              </a:solidFill>
              <a:effectLst/>
              <a:latin typeface="ElsevierGulliver"/>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2E2E2E"/>
              </a:solidFill>
              <a:effectLst/>
              <a:latin typeface="ElsevierGulliver"/>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3078711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3786119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2251186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3360133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u="none" strike="noStrike" dirty="0">
              <a:solidFill>
                <a:srgbClr val="681DA8"/>
              </a:solidFill>
              <a:effectLst/>
              <a:latin typeface="Arial" panose="020B0604020202020204" pitchFamily="34" charset="0"/>
              <a:hlinkClick r:id="rId3"/>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u="none" strike="noStrike" dirty="0">
              <a:solidFill>
                <a:srgbClr val="681DA8"/>
              </a:solidFill>
              <a:effectLst/>
              <a:latin typeface="Arial" panose="020B0604020202020204" pitchFamily="34" charset="0"/>
              <a:hlinkClick r:id="rId3"/>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i="0" u="none" kern="1200" dirty="0">
              <a:solidFill>
                <a:schemeClr val="tx1"/>
              </a:solidFill>
              <a:latin typeface="Microsoft YaHei" panose="020B0503020204020204" pitchFamily="34" charset="-122"/>
              <a:ea typeface="Microsoft YaHei" panose="020B0503020204020204" pitchFamily="34" charset="-122"/>
              <a:cs typeface="+mn-cs"/>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dirty="0">
                <a:solidFill>
                  <a:srgbClr val="000000"/>
                </a:solidFill>
                <a:effectLst/>
                <a:latin typeface="微软雅黑" panose="020B0503020204020204" pitchFamily="34" charset="-122"/>
                <a:ea typeface="微软雅黑" panose="020B0503020204020204" pitchFamily="34" charset="-122"/>
              </a:rPr>
              <a:t>对比学习的核心思想是通过</a:t>
            </a:r>
            <a:r>
              <a:rPr lang="en-US" altLang="zh-CN" sz="1800" b="0" i="0" dirty="0" err="1">
                <a:solidFill>
                  <a:srgbClr val="000000"/>
                </a:solidFill>
                <a:effectLst/>
                <a:latin typeface="微软雅黑" panose="020B0503020204020204" pitchFamily="34" charset="-122"/>
                <a:ea typeface="微软雅黑" panose="020B0503020204020204" pitchFamily="34" charset="-122"/>
              </a:rPr>
              <a:t>i</a:t>
            </a:r>
            <a:r>
              <a:rPr lang="zh-CN" altLang="en-US" sz="1800" b="0" i="0" dirty="0">
                <a:solidFill>
                  <a:srgbClr val="000000"/>
                </a:solidFill>
                <a:effectLst/>
                <a:latin typeface="微软雅黑" panose="020B0503020204020204" pitchFamily="34" charset="-122"/>
                <a:ea typeface="微软雅黑" panose="020B0503020204020204" pitchFamily="34" charset="-122"/>
              </a:rPr>
              <a:t>）缩短向量表示空间中正示例和锚示例之间的距离</a:t>
            </a:r>
            <a:r>
              <a:rPr lang="en-US" altLang="zh-CN" sz="1800" b="0" i="0" dirty="0">
                <a:solidFill>
                  <a:srgbClr val="000000"/>
                </a:solidFill>
                <a:effectLst/>
                <a:latin typeface="微软雅黑" panose="020B0503020204020204" pitchFamily="34" charset="-122"/>
                <a:ea typeface="微软雅黑" panose="020B0503020204020204" pitchFamily="34" charset="-122"/>
              </a:rPr>
              <a:t>ii</a:t>
            </a:r>
            <a:r>
              <a:rPr lang="zh-CN" altLang="en-US" sz="1800" b="0" i="0" dirty="0">
                <a:solidFill>
                  <a:srgbClr val="000000"/>
                </a:solidFill>
                <a:effectLst/>
                <a:latin typeface="微软雅黑" panose="020B0503020204020204" pitchFamily="34" charset="-122"/>
                <a:ea typeface="微软雅黑" panose="020B0503020204020204" pitchFamily="34" charset="-122"/>
              </a:rPr>
              <a:t>）加宽负示例和锚示例之间的距离 来增强自监督信号；</a:t>
            </a:r>
            <a:endParaRPr lang="en-US" altLang="zh-CN" sz="1800" b="0" i="0" dirty="0">
              <a:solidFill>
                <a:srgbClr val="4D4D4D"/>
              </a:solidFill>
              <a:effectLst/>
              <a:latin typeface="-apple-system"/>
            </a:endParaRPr>
          </a:p>
          <a:p>
            <a:pPr algn="l"/>
            <a:endParaRPr kumimoji="1" lang="en-US" altLang="zh-CN" sz="1800" i="0" u="none" kern="1200" dirty="0">
              <a:solidFill>
                <a:schemeClr val="tx1"/>
              </a:solidFill>
              <a:latin typeface="Microsoft YaHei" panose="020B0503020204020204" pitchFamily="34" charset="-122"/>
              <a:ea typeface="Microsoft YaHei" panose="020B0503020204020204" pitchFamily="34" charset="-122"/>
              <a:cs typeface="+mn-cs"/>
              <a:hlinkClick r:id="rId3">
                <a:extLst>
                  <a:ext uri="{A12FA001-AC4F-418D-AE19-62706E023703}">
                    <ahyp:hlinkClr xmlns:ahyp="http://schemas.microsoft.com/office/drawing/2018/hyperlinkcolor" val="tx"/>
                  </a:ext>
                </a:extLst>
              </a:hlinkClick>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372317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dirty="0">
                <a:solidFill>
                  <a:srgbClr val="4D4D4D"/>
                </a:solidFill>
                <a:effectLst/>
                <a:latin typeface="-apple-system"/>
              </a:rPr>
              <a:t>。</a:t>
            </a:r>
            <a:endParaRPr lang="en-US" altLang="zh-CN" sz="1800" b="0" i="0" dirty="0">
              <a:solidFill>
                <a:srgbClr val="4D4D4D"/>
              </a:solidFill>
              <a:effectLst/>
              <a:latin typeface="-apple-system"/>
            </a:endParaRPr>
          </a:p>
          <a:p>
            <a:pPr algn="l"/>
            <a:endParaRPr kumimoji="1" lang="en-US" altLang="zh-CN" sz="1800" i="0" u="none" kern="1200" dirty="0">
              <a:solidFill>
                <a:schemeClr val="tx1"/>
              </a:solidFill>
              <a:latin typeface="Microsoft YaHei" panose="020B0503020204020204" pitchFamily="34" charset="-122"/>
              <a:ea typeface="Microsoft YaHei" panose="020B0503020204020204" pitchFamily="34" charset="-122"/>
              <a:cs typeface="+mn-cs"/>
              <a:hlinkClick r:id="rId3">
                <a:extLst>
                  <a:ext uri="{A12FA001-AC4F-418D-AE19-62706E023703}">
                    <ahyp:hlinkClr xmlns:ahyp="http://schemas.microsoft.com/office/drawing/2018/hyperlinkcolor" val="tx"/>
                  </a:ext>
                </a:extLst>
              </a:hlinkClick>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281818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kumimoji="1" lang="zh-CN" altLang="en-US" sz="1200" i="0" u="none" kern="1200" dirty="0">
                <a:solidFill>
                  <a:schemeClr val="tx1"/>
                </a:solidFill>
                <a:latin typeface="Microsoft YaHei" panose="020B0503020204020204" pitchFamily="34" charset="-122"/>
                <a:ea typeface="Microsoft YaHei" panose="020B0503020204020204" pitchFamily="34" charset="-122"/>
                <a:cs typeface="+mn-cs"/>
                <a:hlinkClick r:id="rId3">
                  <a:extLst>
                    <a:ext uri="{A12FA001-AC4F-418D-AE19-62706E023703}">
                      <ahyp:hlinkClr xmlns:ahyp="http://schemas.microsoft.com/office/drawing/2018/hyperlinkcolor" val="tx"/>
                    </a:ext>
                  </a:extLst>
                </a:hlinkClick>
              </a:rPr>
              <a:t>主要贡献点也是对于 对比学习方法的优化。</a:t>
            </a:r>
            <a:r>
              <a:rPr lang="zh-CN" altLang="en-US" sz="1200" b="0" i="0" dirty="0">
                <a:solidFill>
                  <a:srgbClr val="4D4D4D"/>
                </a:solidFill>
                <a:effectLst/>
                <a:latin typeface="-apple-system"/>
              </a:rPr>
              <a:t>现有启发式图数据增强方法存在若干问题，</a:t>
            </a:r>
            <a:r>
              <a:rPr lang="en-US" altLang="zh-CN" sz="1200" b="0" i="0" dirty="0">
                <a:solidFill>
                  <a:srgbClr val="4D4D4D"/>
                </a:solidFill>
                <a:effectLst/>
                <a:latin typeface="-apple-system"/>
              </a:rPr>
              <a:t>1.</a:t>
            </a:r>
            <a:r>
              <a:rPr lang="zh-CN" altLang="en-US" sz="1200" b="0" i="0" dirty="0">
                <a:solidFill>
                  <a:srgbClr val="4D4D4D"/>
                </a:solidFill>
                <a:effectLst/>
                <a:latin typeface="-apple-system"/>
              </a:rPr>
              <a:t>往往要经过大量实验，才能对给定的数据挑选出合适的数据增强方式。且在时空数据挖掘领域，有一些独有的问题需要解决</a:t>
            </a:r>
            <a:endParaRPr lang="en-US" altLang="zh-CN" sz="1200" b="0" i="0" dirty="0">
              <a:solidFill>
                <a:srgbClr val="4D4D4D"/>
              </a:solidFill>
              <a:effectLst/>
              <a:latin typeface="-apple-system"/>
            </a:endParaRPr>
          </a:p>
          <a:p>
            <a:pPr algn="l"/>
            <a:endParaRPr lang="en-US" altLang="zh-CN" sz="1200" b="0" i="0" dirty="0">
              <a:solidFill>
                <a:srgbClr val="4D4D4D"/>
              </a:solidFill>
              <a:effectLst/>
              <a:latin typeface="-apple-system"/>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最近，一系列基于对比的自监督学习（</a:t>
            </a:r>
            <a:r>
              <a:rPr lang="en-US" altLang="zh-CN" b="0" i="0" dirty="0">
                <a:solidFill>
                  <a:srgbClr val="000000"/>
                </a:solidFill>
                <a:effectLst/>
                <a:latin typeface="微软雅黑" panose="020B0503020204020204" pitchFamily="34" charset="-122"/>
                <a:ea typeface="微软雅黑" panose="020B0503020204020204" pitchFamily="34" charset="-122"/>
              </a:rPr>
              <a:t>SSL</a:t>
            </a:r>
            <a:r>
              <a:rPr lang="zh-CN" altLang="en-US" b="0" i="0" dirty="0">
                <a:solidFill>
                  <a:srgbClr val="000000"/>
                </a:solidFill>
                <a:effectLst/>
                <a:latin typeface="微软雅黑" panose="020B0503020204020204" pitchFamily="34" charset="-122"/>
                <a:ea typeface="微软雅黑" panose="020B0503020204020204" pitchFamily="34" charset="-122"/>
              </a:rPr>
              <a:t>）方法在解决数据噪声问题方面取得了卓越的性能，适用于计算机视觉</a:t>
            </a:r>
            <a:r>
              <a:rPr lang="en-US" altLang="zh-CN" b="0" i="0" dirty="0">
                <a:solidFill>
                  <a:srgbClr val="000000"/>
                </a:solidFill>
                <a:effectLst/>
                <a:latin typeface="微软雅黑" panose="020B0503020204020204" pitchFamily="34" charset="-122"/>
                <a:ea typeface="微软雅黑" panose="020B0503020204020204" pitchFamily="34" charset="-122"/>
              </a:rPr>
              <a:t>[21]</a:t>
            </a:r>
            <a:r>
              <a:rPr lang="zh-CN" altLang="en-US" b="0" i="0" dirty="0">
                <a:solidFill>
                  <a:srgbClr val="000000"/>
                </a:solidFill>
                <a:effectLst/>
                <a:latin typeface="微软雅黑" panose="020B0503020204020204" pitchFamily="34" charset="-122"/>
                <a:ea typeface="微软雅黑" panose="020B0503020204020204" pitchFamily="34" charset="-122"/>
              </a:rPr>
              <a:t>、自然语言处理</a:t>
            </a:r>
            <a:r>
              <a:rPr lang="en-US" altLang="zh-CN" b="0" i="0" dirty="0">
                <a:solidFill>
                  <a:srgbClr val="000000"/>
                </a:solidFill>
                <a:effectLst/>
                <a:latin typeface="微软雅黑" panose="020B0503020204020204" pitchFamily="34" charset="-122"/>
                <a:ea typeface="微软雅黑" panose="020B0503020204020204" pitchFamily="34" charset="-122"/>
              </a:rPr>
              <a:t>[39]</a:t>
            </a:r>
            <a:r>
              <a:rPr lang="zh-CN" altLang="en-US" b="0" i="0" dirty="0">
                <a:solidFill>
                  <a:srgbClr val="000000"/>
                </a:solidFill>
                <a:effectLst/>
                <a:latin typeface="微软雅黑" panose="020B0503020204020204" pitchFamily="34" charset="-122"/>
                <a:ea typeface="微软雅黑" panose="020B0503020204020204" pitchFamily="34" charset="-122"/>
              </a:rPr>
              <a:t>等各种任务。</a:t>
            </a:r>
            <a:endParaRPr lang="en-US" altLang="zh-CN" sz="1200" b="0" i="0" dirty="0">
              <a:solidFill>
                <a:srgbClr val="4D4D4D"/>
              </a:solidFill>
              <a:effectLst/>
              <a:latin typeface="-apple-system"/>
            </a:endParaRPr>
          </a:p>
          <a:p>
            <a:pPr algn="l"/>
            <a:endParaRPr lang="en-US" altLang="zh-CN" b="0" i="0" u="none" strike="noStrike" dirty="0">
              <a:solidFill>
                <a:srgbClr val="681DA8"/>
              </a:solidFill>
              <a:effectLst/>
              <a:latin typeface="Arial" panose="020B0604020202020204" pitchFamily="34" charset="0"/>
              <a:hlinkClick r:id="rId3"/>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2E2E2E"/>
                </a:solidFill>
                <a:effectLst/>
                <a:latin typeface="ElsevierGulliver"/>
              </a:rPr>
              <a:t>使用了多种数据源</a:t>
            </a:r>
            <a:endParaRPr lang="en-US" altLang="zh-CN" b="0" i="0" dirty="0">
              <a:solidFill>
                <a:srgbClr val="2E2E2E"/>
              </a:solidFill>
              <a:effectLst/>
              <a:latin typeface="ElsevierGulliver"/>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275883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2E2E2E"/>
                </a:solidFill>
                <a:effectLst/>
                <a:latin typeface="ElsevierGulliver"/>
              </a:rPr>
              <a:t>使用随机的方式，</a:t>
            </a:r>
            <a:r>
              <a:rPr lang="zh-CN" altLang="en-US" b="0" i="0" dirty="0">
                <a:solidFill>
                  <a:srgbClr val="FF0000"/>
                </a:solidFill>
                <a:effectLst/>
                <a:latin typeface="ElsevierGulliver"/>
              </a:rPr>
              <a:t>生成视图</a:t>
            </a:r>
            <a:r>
              <a:rPr lang="zh-CN" altLang="en-US" b="0" i="0" dirty="0">
                <a:solidFill>
                  <a:srgbClr val="2E2E2E"/>
                </a:solidFill>
                <a:effectLst/>
                <a:latin typeface="ElsevierGulliver"/>
              </a:rPr>
              <a:t>的质量得不到保证，丢失语义信息</a:t>
            </a:r>
            <a:r>
              <a:rPr lang="en-US" altLang="zh-CN" b="0" i="0" dirty="0">
                <a:solidFill>
                  <a:srgbClr val="2E2E2E"/>
                </a:solidFill>
                <a:effectLst/>
                <a:latin typeface="ElsevierGulliver"/>
              </a:rPr>
              <a:t>(</a:t>
            </a:r>
            <a:r>
              <a:rPr lang="zh-CN" altLang="en-US" b="0" i="0" dirty="0">
                <a:solidFill>
                  <a:srgbClr val="2E2E2E"/>
                </a:solidFill>
                <a:effectLst/>
                <a:latin typeface="ElsevierGulliver"/>
              </a:rPr>
              <a:t>噪音</a:t>
            </a:r>
            <a:r>
              <a:rPr lang="en-US" altLang="zh-CN" b="0" i="0" dirty="0">
                <a:solidFill>
                  <a:srgbClr val="2E2E2E"/>
                </a:solidFill>
                <a:effectLst/>
                <a:latin typeface="ElsevierGulliver"/>
              </a:rPr>
              <a:t>)</a:t>
            </a:r>
            <a:r>
              <a:rPr lang="zh-CN" altLang="en-US" b="0" i="0" dirty="0">
                <a:solidFill>
                  <a:srgbClr val="2E2E2E"/>
                </a:solidFill>
                <a:effectLst/>
                <a:latin typeface="ElsevierGulliver"/>
              </a:rPr>
              <a:t>，受偏锋的数据影响</a:t>
            </a:r>
            <a:endParaRPr lang="en-US" altLang="zh-CN" b="0" i="0" dirty="0">
              <a:solidFill>
                <a:srgbClr val="2E2E2E"/>
              </a:solidFill>
              <a:effectLst/>
              <a:latin typeface="ElsevierGulliv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2E2E"/>
                </a:solidFill>
                <a:effectLst/>
                <a:latin typeface="ElsevierGulliver"/>
              </a:rPr>
              <a:t>生成视图的质量</a:t>
            </a:r>
            <a:endParaRPr lang="en-US" altLang="zh-CN" b="0" i="0" dirty="0">
              <a:solidFill>
                <a:srgbClr val="2E2E2E"/>
              </a:solidFill>
              <a:effectLst/>
              <a:latin typeface="ElsevierGulliv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2E2E"/>
                </a:solidFill>
                <a:effectLst/>
                <a:latin typeface="ElsevierGulliver"/>
              </a:rPr>
              <a:t>解码器部分的目的是重构区域连接图</a:t>
            </a:r>
            <a:endParaRPr lang="en-US" altLang="zh-CN" b="0" i="0" dirty="0">
              <a:solidFill>
                <a:srgbClr val="2E2E2E"/>
              </a:solidFill>
              <a:effectLst/>
              <a:latin typeface="ElsevierGulliver"/>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2E2E2E"/>
              </a:solidFill>
              <a:effectLst/>
              <a:latin typeface="ElsevierGulliver"/>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4"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2023-06-30</a:t>
            </a:fld>
            <a:endParaRPr lang="zh-CN" altLang="en-US" sz="1200">
              <a:solidFill>
                <a:schemeClr val="tx1"/>
              </a:solidFill>
              <a:latin typeface="+mn-lt"/>
            </a:endParaRPr>
          </a:p>
        </p:txBody>
      </p:sp>
      <p:pic>
        <p:nvPicPr>
          <p:cNvPr id="5" name="图片 4"/>
          <p:cNvPicPr>
            <a:picLocks noChangeAspect="1"/>
          </p:cNvPicPr>
          <p:nvPr userDrawn="1"/>
        </p:nvPicPr>
        <p:blipFill>
          <a:blip r:embed="rId2"/>
          <a:stretch>
            <a:fillRect/>
          </a:stretch>
        </p:blipFill>
        <p:spPr>
          <a:xfrm>
            <a:off x="0" y="1823422"/>
            <a:ext cx="12192000" cy="2281918"/>
          </a:xfrm>
          <a:prstGeom prst="rect">
            <a:avLst/>
          </a:prstGeom>
        </p:spPr>
      </p:pic>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圆角 6"/>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1238829" y="6407033"/>
            <a:ext cx="723472" cy="365125"/>
          </a:xfrm>
        </p:spPr>
        <p:txBody>
          <a:bodyPr/>
          <a:lstStyle>
            <a:lvl1pPr>
              <a:defRPr>
                <a:solidFill>
                  <a:schemeClr val="tx1"/>
                </a:solidFill>
              </a:defRPr>
            </a:lvl1pPr>
          </a:lstStyle>
          <a:p>
            <a:fld id="{72A5E12F-523A-4D75-95A2-779F57F5D9E2}" type="slidenum">
              <a:rPr lang="zh-CN" altLang="en-US" smtClean="0"/>
              <a:t>‹#›</a:t>
            </a:fld>
            <a:endParaRPr lang="zh-CN" altLang="en-US"/>
          </a:p>
        </p:txBody>
      </p:sp>
      <p:pic>
        <p:nvPicPr>
          <p:cNvPr id="9" name="图片 8"/>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11289945" y="233289"/>
            <a:ext cx="621240" cy="621240"/>
          </a:xfrm>
          <a:prstGeom prst="rect">
            <a:avLst/>
          </a:prstGeom>
        </p:spPr>
      </p:pic>
      <p:sp>
        <p:nvSpPr>
          <p:cNvPr id="3" name="文本占位符 2"/>
          <p:cNvSpPr>
            <a:spLocks noGrp="1"/>
          </p:cNvSpPr>
          <p:nvPr>
            <p:ph type="body" sz="quarter" idx="13"/>
          </p:nvPr>
        </p:nvSpPr>
        <p:spPr>
          <a:xfrm>
            <a:off x="291114" y="258953"/>
            <a:ext cx="10122886" cy="569912"/>
          </a:xfrm>
        </p:spPr>
        <p:txBody>
          <a:bodyPr>
            <a:normAutofit/>
          </a:bodyPr>
          <a:lstStyle>
            <a:lvl1pPr marL="0" indent="0" fontAlgn="ctr">
              <a:lnSpc>
                <a:spcPct val="100000"/>
              </a:lnSpc>
              <a:spcBef>
                <a:spcPts val="0"/>
              </a:spcBef>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911288" y="3866330"/>
            <a:ext cx="3186947" cy="1661357"/>
          </a:xfrm>
          <a:prstGeom prst="rect">
            <a:avLst/>
          </a:prstGeom>
        </p:spPr>
      </p:pic>
      <p:pic>
        <p:nvPicPr>
          <p:cNvPr id="10" name="图片 9"/>
          <p:cNvPicPr/>
          <p:nvPr userDrawn="1"/>
        </p:nvPicPr>
        <p:blipFill>
          <a:blip r:embed="rId3"/>
          <a:stretch>
            <a:fillRect/>
          </a:stretch>
        </p:blipFill>
        <p:spPr>
          <a:xfrm>
            <a:off x="1209907" y="3866330"/>
            <a:ext cx="3101663" cy="1661363"/>
          </a:xfrm>
          <a:prstGeom prst="rect">
            <a:avLst/>
          </a:prstGeom>
        </p:spPr>
      </p:pic>
      <p:sp>
        <p:nvSpPr>
          <p:cNvPr id="11" name="文本框 10"/>
          <p:cNvSpPr txBox="1"/>
          <p:nvPr userDrawn="1"/>
        </p:nvSpPr>
        <p:spPr>
          <a:xfrm>
            <a:off x="1941161" y="3167419"/>
            <a:ext cx="1639156"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2391438" y="3708165"/>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91438"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209907" y="469321"/>
            <a:ext cx="31016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8175247" y="1165515"/>
            <a:ext cx="3101663" cy="1661363"/>
          </a:xfrm>
          <a:prstGeom prst="rect">
            <a:avLst/>
          </a:prstGeom>
        </p:spPr>
      </p:pic>
      <p:pic>
        <p:nvPicPr>
          <p:cNvPr id="16" name="图片 15"/>
          <p:cNvPicPr/>
          <p:nvPr userDrawn="1"/>
        </p:nvPicPr>
        <p:blipFill>
          <a:blip r:embed="rId5"/>
          <a:stretch>
            <a:fillRect/>
          </a:stretch>
        </p:blipFill>
        <p:spPr>
          <a:xfrm>
            <a:off x="4927970" y="1165516"/>
            <a:ext cx="3101663" cy="1661363"/>
          </a:xfrm>
          <a:prstGeom prst="rect">
            <a:avLst/>
          </a:prstGeom>
        </p:spPr>
      </p:pic>
      <p:sp>
        <p:nvSpPr>
          <p:cNvPr id="17" name="文本框 16"/>
          <p:cNvSpPr txBox="1"/>
          <p:nvPr userDrawn="1"/>
        </p:nvSpPr>
        <p:spPr>
          <a:xfrm>
            <a:off x="6919234" y="469321"/>
            <a:ext cx="25120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7805947"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1208156" y="1164020"/>
            <a:ext cx="3105165" cy="1664352"/>
          </a:xfrm>
          <a:prstGeom prst="rect">
            <a:avLst/>
          </a:prstGeom>
        </p:spPr>
      </p:pic>
      <p:pic>
        <p:nvPicPr>
          <p:cNvPr id="2" name="图片 1"/>
          <p:cNvPicPr>
            <a:picLocks noChangeAspect="1"/>
          </p:cNvPicPr>
          <p:nvPr userDrawn="1"/>
        </p:nvPicPr>
        <p:blipFill>
          <a:blip r:embed="rId7"/>
          <a:stretch>
            <a:fillRect/>
          </a:stretch>
        </p:blipFill>
        <p:spPr>
          <a:xfrm>
            <a:off x="8697953" y="4697007"/>
            <a:ext cx="19304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44549" y="3708165"/>
            <a:ext cx="2234919" cy="532800"/>
          </a:xfrm>
          <a:prstGeom prst="rect">
            <a:avLst/>
          </a:prstGeom>
        </p:spPr>
      </p:pic>
      <p:sp>
        <p:nvSpPr>
          <p:cNvPr id="21" name="矩形: 圆角 20"/>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375" y="236129"/>
            <a:ext cx="8591550" cy="6385741"/>
          </a:xfrm>
          <a:prstGeom prst="rect">
            <a:avLst/>
          </a:prstGeom>
        </p:spPr>
      </p:pic>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2023-06-30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spd="med">
    <p:pull/>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25.png"/><Relationship Id="rId3"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2.xml"/><Relationship Id="rId11" Type="http://schemas.openxmlformats.org/officeDocument/2006/relationships/image" Target="../media/image23.png"/><Relationship Id="rId15" Type="http://schemas.openxmlformats.org/officeDocument/2006/relationships/image" Target="../media/image260.png"/><Relationship Id="rId10"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10.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0.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20.png"/><Relationship Id="rId4" Type="http://schemas.openxmlformats.org/officeDocument/2006/relationships/image" Target="../media/image34.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nvSpPr>
        <p:spPr>
          <a:xfrm>
            <a:off x="395591" y="2536300"/>
            <a:ext cx="11400817" cy="662361"/>
          </a:xfrm>
          <a:prstGeom prst="rect">
            <a:avLst/>
          </a:prstGeom>
          <a:noFill/>
        </p:spPr>
        <p:txBody>
          <a:bodyPr wrap="square" rtlCol="0">
            <a:spAutoFit/>
          </a:bodyPr>
          <a:lstStyle/>
          <a:p>
            <a:pPr marL="0" marR="0" lvl="0" indent="0" algn="ctr" defTabSz="457200" rtl="0" eaLnBrk="1" fontAlgn="auto" latinLnBrk="0" hangingPunct="1">
              <a:lnSpc>
                <a:spcPct val="125000"/>
              </a:lnSpc>
              <a:spcBef>
                <a:spcPts val="1200"/>
              </a:spcBef>
              <a:spcAft>
                <a:spcPts val="1200"/>
              </a:spcAft>
              <a:buClrTx/>
              <a:buSzTx/>
              <a:buFontTx/>
              <a:buNone/>
              <a:defRPr/>
            </a:pPr>
            <a:r>
              <a:rPr lang="en-US" altLang="zh-CN" sz="3200" b="1" kern="0" dirty="0">
                <a:solidFill>
                  <a:srgbClr val="FD9B69"/>
                </a:solidFill>
                <a:latin typeface="Calibri" panose="020F0502020204030204" pitchFamily="34" charset="0"/>
                <a:cs typeface="Calibri" panose="020F0502020204030204" pitchFamily="34" charset="0"/>
              </a:rPr>
              <a:t>Automated</a:t>
            </a:r>
            <a:r>
              <a:rPr lang="en-US" altLang="zh-CN" sz="3200" b="1" kern="0" dirty="0">
                <a:solidFill>
                  <a:srgbClr val="385723"/>
                </a:solidFill>
                <a:latin typeface="Calibri" panose="020F0502020204030204" pitchFamily="34" charset="0"/>
                <a:cs typeface="Calibri" panose="020F0502020204030204" pitchFamily="34" charset="0"/>
              </a:rPr>
              <a:t> Spatio-Temporal Graph Contrastive Learning</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p:cNvSpPr txBox="1"/>
          <p:nvPr/>
        </p:nvSpPr>
        <p:spPr>
          <a:xfrm>
            <a:off x="1227598" y="3340625"/>
            <a:ext cx="9736802" cy="491490"/>
          </a:xfrm>
          <a:prstGeom prst="rect">
            <a:avLst/>
          </a:prstGeom>
          <a:noFill/>
        </p:spPr>
        <p:txBody>
          <a:bodyPr wrap="square" rtlCol="0">
            <a:spAutoFit/>
          </a:bodyPr>
          <a:lstStyle/>
          <a:p>
            <a:pPr algn="ctr">
              <a:lnSpc>
                <a:spcPct val="130000"/>
              </a:lnSpc>
            </a:pPr>
            <a:r>
              <a:rPr lang="en-US" altLang="zh-CN" sz="2000" b="1" i="1" dirty="0">
                <a:solidFill>
                  <a:srgbClr val="6B2D0B"/>
                </a:solidFill>
                <a:ea typeface="微软雅黑" panose="020B0503020204020204" pitchFamily="34" charset="-122"/>
              </a:rPr>
              <a:t>WWW-2023</a:t>
            </a:r>
          </a:p>
        </p:txBody>
      </p:sp>
      <p:sp>
        <p:nvSpPr>
          <p:cNvPr id="3" name="文本框 2">
            <a:extLst>
              <a:ext uri="{FF2B5EF4-FFF2-40B4-BE49-F238E27FC236}">
                <a16:creationId xmlns:a16="http://schemas.microsoft.com/office/drawing/2014/main" id="{7D33B220-09E9-FF16-3E6E-40BD589914B4}"/>
              </a:ext>
            </a:extLst>
          </p:cNvPr>
          <p:cNvSpPr txBox="1"/>
          <p:nvPr/>
        </p:nvSpPr>
        <p:spPr>
          <a:xfrm>
            <a:off x="3047999" y="4352185"/>
            <a:ext cx="6096000" cy="707886"/>
          </a:xfrm>
          <a:prstGeom prst="rect">
            <a:avLst/>
          </a:prstGeom>
          <a:noFill/>
        </p:spPr>
        <p:txBody>
          <a:bodyPr wrap="square">
            <a:spAutoFit/>
          </a:bodyPr>
          <a:lstStyle/>
          <a:p>
            <a:pPr algn="ctr"/>
            <a:r>
              <a:rPr lang="zh-CN" altLang="en-US" sz="2000" b="1" kern="0" dirty="0">
                <a:solidFill>
                  <a:srgbClr val="385723"/>
                </a:solidFill>
                <a:latin typeface="Calibri" panose="020F0502020204030204" pitchFamily="34" charset="0"/>
                <a:cs typeface="Calibri" panose="020F0502020204030204" pitchFamily="34" charset="0"/>
              </a:rPr>
              <a:t>Qianru Zhang</a:t>
            </a:r>
            <a:endParaRPr lang="en-US" altLang="zh-CN" sz="2000" b="1" kern="0" dirty="0">
              <a:solidFill>
                <a:srgbClr val="385723"/>
              </a:solidFill>
              <a:latin typeface="Calibri" panose="020F0502020204030204" pitchFamily="34" charset="0"/>
              <a:cs typeface="Calibri" panose="020F0502020204030204" pitchFamily="34" charset="0"/>
            </a:endParaRPr>
          </a:p>
          <a:p>
            <a:pPr algn="ctr"/>
            <a:r>
              <a:rPr lang="en-US" altLang="zh-CN" sz="2000" b="1" kern="0" dirty="0">
                <a:solidFill>
                  <a:srgbClr val="385723"/>
                </a:solidFill>
                <a:latin typeface="Calibri" panose="020F0502020204030204" pitchFamily="34" charset="0"/>
                <a:cs typeface="Calibri" panose="020F0502020204030204" pitchFamily="34" charset="0"/>
              </a:rPr>
              <a:t> Lianghao Xia</a:t>
            </a:r>
            <a:endParaRPr lang="zh-CN" altLang="en-US" sz="2000" b="1" kern="0" dirty="0">
              <a:solidFill>
                <a:srgbClr val="385723"/>
              </a:solidFill>
              <a:latin typeface="Calibri" panose="020F0502020204030204" pitchFamily="34" charset="0"/>
              <a:cs typeface="Calibri" panose="020F0502020204030204" pitchFamily="34" charset="0"/>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3" name="文本占位符 2"/>
          <p:cNvSpPr>
            <a:spLocks noGrp="1"/>
          </p:cNvSpPr>
          <p:nvPr>
            <p:ph type="body" sz="quarter" idx="13"/>
          </p:nvPr>
        </p:nvSpPr>
        <p:spPr/>
        <p:txBody>
          <a:bodyPr/>
          <a:lstStyle/>
          <a:p>
            <a:r>
              <a:rPr lang="zh-CN" altLang="en-US" dirty="0">
                <a:latin typeface="+mn-lt"/>
              </a:rPr>
              <a:t>设计思路</a:t>
            </a:r>
          </a:p>
        </p:txBody>
      </p:sp>
      <p:pic>
        <p:nvPicPr>
          <p:cNvPr id="23" name="图片 22">
            <a:extLst>
              <a:ext uri="{FF2B5EF4-FFF2-40B4-BE49-F238E27FC236}">
                <a16:creationId xmlns:a16="http://schemas.microsoft.com/office/drawing/2014/main" id="{A803BDBA-2E24-E7E6-1FC0-23B5BD5FAAE0}"/>
              </a:ext>
            </a:extLst>
          </p:cNvPr>
          <p:cNvPicPr>
            <a:picLocks noChangeAspect="1"/>
          </p:cNvPicPr>
          <p:nvPr/>
        </p:nvPicPr>
        <p:blipFill>
          <a:blip r:embed="rId3"/>
          <a:stretch>
            <a:fillRect/>
          </a:stretch>
        </p:blipFill>
        <p:spPr>
          <a:xfrm>
            <a:off x="4422867" y="5125260"/>
            <a:ext cx="2896004" cy="752580"/>
          </a:xfrm>
          <a:prstGeom prst="rect">
            <a:avLst/>
          </a:prstGeom>
        </p:spPr>
      </p:pic>
      <p:pic>
        <p:nvPicPr>
          <p:cNvPr id="25" name="图片 24">
            <a:extLst>
              <a:ext uri="{FF2B5EF4-FFF2-40B4-BE49-F238E27FC236}">
                <a16:creationId xmlns:a16="http://schemas.microsoft.com/office/drawing/2014/main" id="{9F4CF8CD-A910-CCB2-6A73-D85D00E6712B}"/>
              </a:ext>
            </a:extLst>
          </p:cNvPr>
          <p:cNvPicPr>
            <a:picLocks noChangeAspect="1"/>
          </p:cNvPicPr>
          <p:nvPr/>
        </p:nvPicPr>
        <p:blipFill>
          <a:blip r:embed="rId4"/>
          <a:stretch>
            <a:fillRect/>
          </a:stretch>
        </p:blipFill>
        <p:spPr>
          <a:xfrm>
            <a:off x="4517444" y="5767576"/>
            <a:ext cx="1133329" cy="628738"/>
          </a:xfrm>
          <a:prstGeom prst="rect">
            <a:avLst/>
          </a:prstGeom>
        </p:spPr>
      </p:pic>
      <p:sp>
        <p:nvSpPr>
          <p:cNvPr id="27" name="文本框 26">
            <a:extLst>
              <a:ext uri="{FF2B5EF4-FFF2-40B4-BE49-F238E27FC236}">
                <a16:creationId xmlns:a16="http://schemas.microsoft.com/office/drawing/2014/main" id="{A6CD8105-DE04-5C58-72A0-7CFF7B266051}"/>
              </a:ext>
            </a:extLst>
          </p:cNvPr>
          <p:cNvSpPr txBox="1"/>
          <p:nvPr/>
        </p:nvSpPr>
        <p:spPr>
          <a:xfrm>
            <a:off x="4755554" y="4266938"/>
            <a:ext cx="2680892" cy="369332"/>
          </a:xfrm>
          <a:prstGeom prst="rect">
            <a:avLst/>
          </a:prstGeom>
          <a:noFill/>
        </p:spPr>
        <p:txBody>
          <a:bodyPr wrap="square">
            <a:spAutoFit/>
          </a:bodyPr>
          <a:lstStyle/>
          <a:p>
            <a:r>
              <a:rPr lang="zh-CN" altLang="en-US" dirty="0">
                <a:solidFill>
                  <a:srgbClr val="333333"/>
                </a:solidFill>
                <a:latin typeface="Arial" panose="020B0604020202020204" pitchFamily="34" charset="0"/>
              </a:rPr>
              <a:t>跨视图的</a:t>
            </a:r>
            <a:r>
              <a:rPr lang="en-US" altLang="zh-CN" dirty="0">
                <a:solidFill>
                  <a:srgbClr val="333333"/>
                </a:solidFill>
                <a:latin typeface="Arial" panose="020B0604020202020204" pitchFamily="34" charset="0"/>
              </a:rPr>
              <a:t>GNN</a:t>
            </a:r>
            <a:r>
              <a:rPr lang="zh-CN" altLang="en-US" b="0" i="0" dirty="0">
                <a:solidFill>
                  <a:srgbClr val="333333"/>
                </a:solidFill>
                <a:effectLst/>
                <a:latin typeface="Arial" panose="020B0604020202020204" pitchFamily="34" charset="0"/>
              </a:rPr>
              <a:t>消息传递</a:t>
            </a:r>
            <a:endParaRPr lang="zh-CN" altLang="en-US" dirty="0"/>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17320D60-4CF5-D928-5089-A936EC4E270E}"/>
                  </a:ext>
                </a:extLst>
              </p:cNvPr>
              <p:cNvSpPr txBox="1"/>
              <p:nvPr/>
            </p:nvSpPr>
            <p:spPr>
              <a:xfrm>
                <a:off x="1458339" y="5150732"/>
                <a:ext cx="975588" cy="3525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(0)</m:t>
                          </m:r>
                        </m:sup>
                      </m:sSubSup>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r>
                            <m:rPr>
                              <m:sty m:val="p"/>
                            </m:rPr>
                            <a:rPr lang="en-US" altLang="zh-CN" i="1">
                              <a:latin typeface="Cambria Math" panose="02040503050406030204" pitchFamily="18" charset="0"/>
                            </a:rPr>
                            <m:t>d</m:t>
                          </m:r>
                        </m:sup>
                      </m:sSup>
                    </m:oMath>
                  </m:oMathPara>
                </a14:m>
                <a:endParaRPr lang="zh-CN" altLang="en-US" dirty="0"/>
              </a:p>
            </p:txBody>
          </p:sp>
        </mc:Choice>
        <mc:Fallback xmlns="">
          <p:sp>
            <p:nvSpPr>
              <p:cNvPr id="64" name="文本框 63">
                <a:extLst>
                  <a:ext uri="{FF2B5EF4-FFF2-40B4-BE49-F238E27FC236}">
                    <a16:creationId xmlns:a16="http://schemas.microsoft.com/office/drawing/2014/main" id="{17320D60-4CF5-D928-5089-A936EC4E270E}"/>
                  </a:ext>
                </a:extLst>
              </p:cNvPr>
              <p:cNvSpPr txBox="1">
                <a:spLocks noRot="1" noChangeAspect="1" noMove="1" noResize="1" noEditPoints="1" noAdjustHandles="1" noChangeArrowheads="1" noChangeShapeType="1" noTextEdit="1"/>
              </p:cNvSpPr>
              <p:nvPr/>
            </p:nvSpPr>
            <p:spPr>
              <a:xfrm>
                <a:off x="1458339" y="5150732"/>
                <a:ext cx="975588" cy="352597"/>
              </a:xfrm>
              <a:prstGeom prst="rect">
                <a:avLst/>
              </a:prstGeom>
              <a:blipFill>
                <a:blip r:embed="rId8"/>
                <a:stretch>
                  <a:fillRect l="-5625" t="-3448" r="-3125" b="-1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E86D4729-0E4C-70B8-79B1-900A3F135F1E}"/>
                  </a:ext>
                </a:extLst>
              </p:cNvPr>
              <p:cNvSpPr txBox="1"/>
              <p:nvPr/>
            </p:nvSpPr>
            <p:spPr>
              <a:xfrm>
                <a:off x="-743443" y="5545786"/>
                <a:ext cx="6096000" cy="475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𝐻</m:t>
                          </m:r>
                        </m:e>
                        <m:sup>
                          <m:r>
                            <a:rPr lang="en-US" altLang="zh-CN" b="0" i="1" smtClean="0">
                              <a:latin typeface="Cambria Math" panose="02040503050406030204" pitchFamily="18" charset="0"/>
                              <a:ea typeface="Cambria Math" panose="02040503050406030204" pitchFamily="18" charset="0"/>
                            </a:rPr>
                            <m:t>(0)</m:t>
                          </m:r>
                        </m:sup>
                      </m:sSup>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b="0" i="1" smtClean="0">
                              <a:latin typeface="Cambria Math" panose="02040503050406030204" pitchFamily="18" charset="0"/>
                            </a:rPr>
                            <m:t>1</m:t>
                          </m:r>
                        </m:sub>
                        <m:sup>
                          <m:d>
                            <m:dPr>
                              <m:ctrlPr>
                                <a:rPr lang="en-US" altLang="zh-CN" i="1">
                                  <a:latin typeface="Cambria Math" panose="02040503050406030204" pitchFamily="18" charset="0"/>
                                </a:rPr>
                              </m:ctrlPr>
                            </m:dPr>
                            <m:e>
                              <m:r>
                                <a:rPr lang="en-US" altLang="zh-CN" i="1">
                                  <a:latin typeface="Cambria Math" panose="02040503050406030204" pitchFamily="18" charset="0"/>
                                </a:rPr>
                                <m:t>0</m:t>
                              </m:r>
                            </m:e>
                          </m:d>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sub>
                        <m:sup>
                          <m:d>
                            <m:dPr>
                              <m:ctrlPr>
                                <a:rPr lang="en-US" altLang="zh-CN" i="1">
                                  <a:latin typeface="Cambria Math" panose="02040503050406030204" pitchFamily="18" charset="0"/>
                                </a:rPr>
                              </m:ctrlPr>
                            </m:dPr>
                            <m:e>
                              <m:r>
                                <a:rPr lang="en-US" altLang="zh-CN" i="1">
                                  <a:latin typeface="Cambria Math" panose="02040503050406030204" pitchFamily="18" charset="0"/>
                                </a:rPr>
                                <m:t>0</m:t>
                              </m:r>
                            </m:e>
                          </m:d>
                        </m:sup>
                      </m:sSubSup>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rPr>
                            <m:t>d</m:t>
                          </m:r>
                        </m:sup>
                      </m:sSup>
                    </m:oMath>
                  </m:oMathPara>
                </a14:m>
                <a:endParaRPr lang="zh-CN" altLang="en-US" dirty="0"/>
              </a:p>
            </p:txBody>
          </p:sp>
        </mc:Choice>
        <mc:Fallback xmlns="">
          <p:sp>
            <p:nvSpPr>
              <p:cNvPr id="67" name="文本框 66">
                <a:extLst>
                  <a:ext uri="{FF2B5EF4-FFF2-40B4-BE49-F238E27FC236}">
                    <a16:creationId xmlns:a16="http://schemas.microsoft.com/office/drawing/2014/main" id="{E86D4729-0E4C-70B8-79B1-900A3F135F1E}"/>
                  </a:ext>
                </a:extLst>
              </p:cNvPr>
              <p:cNvSpPr txBox="1">
                <a:spLocks noRot="1" noChangeAspect="1" noMove="1" noResize="1" noEditPoints="1" noAdjustHandles="1" noChangeArrowheads="1" noChangeShapeType="1" noTextEdit="1"/>
              </p:cNvSpPr>
              <p:nvPr/>
            </p:nvSpPr>
            <p:spPr>
              <a:xfrm>
                <a:off x="-743443" y="5545786"/>
                <a:ext cx="6096000" cy="475964"/>
              </a:xfrm>
              <a:prstGeom prst="rect">
                <a:avLst/>
              </a:prstGeom>
              <a:blipFill>
                <a:blip r:embed="rId9"/>
                <a:stretch>
                  <a:fillRect b="-7692"/>
                </a:stretch>
              </a:blipFill>
            </p:spPr>
            <p:txBody>
              <a:bodyPr/>
              <a:lstStyle/>
              <a:p>
                <a:r>
                  <a:rPr lang="zh-CN" altLang="en-US">
                    <a:noFill/>
                  </a:rPr>
                  <a:t> </a:t>
                </a:r>
              </a:p>
            </p:txBody>
          </p:sp>
        </mc:Fallback>
      </mc:AlternateContent>
      <p:sp>
        <p:nvSpPr>
          <p:cNvPr id="69" name="箭头: 下 68">
            <a:extLst>
              <a:ext uri="{FF2B5EF4-FFF2-40B4-BE49-F238E27FC236}">
                <a16:creationId xmlns:a16="http://schemas.microsoft.com/office/drawing/2014/main" id="{C68ED2D9-DF32-3825-C6B6-4379E5574518}"/>
              </a:ext>
            </a:extLst>
          </p:cNvPr>
          <p:cNvSpPr/>
          <p:nvPr/>
        </p:nvSpPr>
        <p:spPr>
          <a:xfrm>
            <a:off x="1470757" y="4241850"/>
            <a:ext cx="509375" cy="497268"/>
          </a:xfrm>
          <a:prstGeom prst="downArrow">
            <a:avLst/>
          </a:prstGeom>
          <a:solidFill>
            <a:srgbClr val="6E8360"/>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右大括号 70">
            <a:extLst>
              <a:ext uri="{FF2B5EF4-FFF2-40B4-BE49-F238E27FC236}">
                <a16:creationId xmlns:a16="http://schemas.microsoft.com/office/drawing/2014/main" id="{0E5D3714-C79D-5198-E3A9-7AE499A1327F}"/>
              </a:ext>
            </a:extLst>
          </p:cNvPr>
          <p:cNvSpPr/>
          <p:nvPr/>
        </p:nvSpPr>
        <p:spPr>
          <a:xfrm rot="5400000">
            <a:off x="5969801" y="986851"/>
            <a:ext cx="388391" cy="10790267"/>
          </a:xfrm>
          <a:prstGeom prst="rightBrace">
            <a:avLst/>
          </a:prstGeom>
          <a:ln w="28575">
            <a:solidFill>
              <a:srgbClr val="F4B1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69008B49-15A8-2FC8-E64A-CF504F59F1E6}"/>
              </a:ext>
            </a:extLst>
          </p:cNvPr>
          <p:cNvSpPr/>
          <p:nvPr/>
        </p:nvSpPr>
        <p:spPr>
          <a:xfrm>
            <a:off x="4712730" y="6557530"/>
            <a:ext cx="2902531" cy="280957"/>
          </a:xfrm>
          <a:prstGeom prst="rect">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HGNN</a:t>
            </a:r>
            <a:endParaRPr lang="zh-CN" altLang="en-US" dirty="0"/>
          </a:p>
        </p:txBody>
      </p:sp>
      <p:cxnSp>
        <p:nvCxnSpPr>
          <p:cNvPr id="6" name="直接连接符 5">
            <a:extLst>
              <a:ext uri="{FF2B5EF4-FFF2-40B4-BE49-F238E27FC236}">
                <a16:creationId xmlns:a16="http://schemas.microsoft.com/office/drawing/2014/main" id="{A40D3260-E677-F782-E912-20D7135B9D80}"/>
              </a:ext>
            </a:extLst>
          </p:cNvPr>
          <p:cNvCxnSpPr>
            <a:cxnSpLocks/>
          </p:cNvCxnSpPr>
          <p:nvPr/>
        </p:nvCxnSpPr>
        <p:spPr>
          <a:xfrm flipV="1">
            <a:off x="0" y="4132664"/>
            <a:ext cx="12192000" cy="11063"/>
          </a:xfrm>
          <a:prstGeom prst="line">
            <a:avLst/>
          </a:prstGeom>
          <a:ln w="1905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grpSp>
        <p:nvGrpSpPr>
          <p:cNvPr id="72" name="组合 71">
            <a:extLst>
              <a:ext uri="{FF2B5EF4-FFF2-40B4-BE49-F238E27FC236}">
                <a16:creationId xmlns:a16="http://schemas.microsoft.com/office/drawing/2014/main" id="{29651F63-5CB3-866D-5CFD-934A8DFB1791}"/>
              </a:ext>
            </a:extLst>
          </p:cNvPr>
          <p:cNvGrpSpPr/>
          <p:nvPr/>
        </p:nvGrpSpPr>
        <p:grpSpPr>
          <a:xfrm>
            <a:off x="571980" y="1411562"/>
            <a:ext cx="3484703" cy="2679342"/>
            <a:chOff x="1316812" y="1473558"/>
            <a:chExt cx="3484703" cy="2679342"/>
          </a:xfrm>
        </p:grpSpPr>
        <p:grpSp>
          <p:nvGrpSpPr>
            <p:cNvPr id="17" name="组合 16">
              <a:extLst>
                <a:ext uri="{FF2B5EF4-FFF2-40B4-BE49-F238E27FC236}">
                  <a16:creationId xmlns:a16="http://schemas.microsoft.com/office/drawing/2014/main" id="{50C11E2A-0068-D992-F99E-08E7411B564C}"/>
                </a:ext>
              </a:extLst>
            </p:cNvPr>
            <p:cNvGrpSpPr/>
            <p:nvPr/>
          </p:nvGrpSpPr>
          <p:grpSpPr>
            <a:xfrm>
              <a:off x="1316812" y="1481918"/>
              <a:ext cx="1405403" cy="2670982"/>
              <a:chOff x="8624422" y="1176149"/>
              <a:chExt cx="1405403" cy="3062476"/>
            </a:xfrm>
          </p:grpSpPr>
          <p:pic>
            <p:nvPicPr>
              <p:cNvPr id="11" name="图片 10">
                <a:extLst>
                  <a:ext uri="{FF2B5EF4-FFF2-40B4-BE49-F238E27FC236}">
                    <a16:creationId xmlns:a16="http://schemas.microsoft.com/office/drawing/2014/main" id="{DFB54250-77CA-DC2B-2DEE-990602C07ABB}"/>
                  </a:ext>
                </a:extLst>
              </p:cNvPr>
              <p:cNvPicPr>
                <a:picLocks noChangeAspect="1"/>
              </p:cNvPicPr>
              <p:nvPr/>
            </p:nvPicPr>
            <p:blipFill rotWithShape="1">
              <a:blip r:embed="rId10"/>
              <a:srcRect l="69433" r="1750"/>
              <a:stretch/>
            </p:blipFill>
            <p:spPr>
              <a:xfrm>
                <a:off x="8624422" y="1176149"/>
                <a:ext cx="1405403" cy="3062476"/>
              </a:xfrm>
              <a:prstGeom prst="rect">
                <a:avLst/>
              </a:prstGeom>
            </p:spPr>
          </p:pic>
          <p:sp>
            <p:nvSpPr>
              <p:cNvPr id="13" name="矩形 12">
                <a:extLst>
                  <a:ext uri="{FF2B5EF4-FFF2-40B4-BE49-F238E27FC236}">
                    <a16:creationId xmlns:a16="http://schemas.microsoft.com/office/drawing/2014/main" id="{E0B30F49-BBB2-B96C-F3E4-64687DDB5609}"/>
                  </a:ext>
                </a:extLst>
              </p:cNvPr>
              <p:cNvSpPr/>
              <p:nvPr/>
            </p:nvSpPr>
            <p:spPr>
              <a:xfrm>
                <a:off x="8624423" y="2463327"/>
                <a:ext cx="1405402" cy="401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箭头: 下 19">
              <a:extLst>
                <a:ext uri="{FF2B5EF4-FFF2-40B4-BE49-F238E27FC236}">
                  <a16:creationId xmlns:a16="http://schemas.microsoft.com/office/drawing/2014/main" id="{A5668CA3-897B-55BE-B8BA-7D155C039734}"/>
                </a:ext>
              </a:extLst>
            </p:cNvPr>
            <p:cNvSpPr/>
            <p:nvPr/>
          </p:nvSpPr>
          <p:spPr>
            <a:xfrm>
              <a:off x="1862348" y="2689417"/>
              <a:ext cx="314325" cy="22722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BD31BA9-6FAD-5FF2-2045-179C246C625A}"/>
                </a:ext>
              </a:extLst>
            </p:cNvPr>
            <p:cNvSpPr/>
            <p:nvPr/>
          </p:nvSpPr>
          <p:spPr>
            <a:xfrm>
              <a:off x="2914650" y="1473558"/>
              <a:ext cx="1886865" cy="2613949"/>
            </a:xfrm>
            <a:prstGeom prst="rect">
              <a:avLst/>
            </a:prstGeom>
            <a:solidFill>
              <a:schemeClr val="bg1"/>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POI</a:t>
              </a:r>
              <a:r>
                <a:rPr lang="zh-CN" altLang="en-US" sz="1600" dirty="0">
                  <a:solidFill>
                    <a:schemeClr val="tx1"/>
                  </a:solidFill>
                </a:rPr>
                <a:t>区域连接图</a:t>
              </a:r>
              <a:endParaRPr lang="en-US" altLang="zh-CN" sz="1600" dirty="0">
                <a:solidFill>
                  <a:schemeClr val="tx1"/>
                </a:solidFill>
              </a:endParaRPr>
            </a:p>
            <a:p>
              <a:pPr algn="ctr"/>
              <a:endParaRPr lang="en-US" altLang="zh-CN" sz="1600" dirty="0">
                <a:solidFill>
                  <a:schemeClr val="tx1"/>
                </a:solidFill>
              </a:endParaRPr>
            </a:p>
            <a:p>
              <a:pPr algn="ctr"/>
              <a:endParaRPr lang="en-US" altLang="zh-CN" sz="1600" dirty="0">
                <a:solidFill>
                  <a:schemeClr val="tx1"/>
                </a:solidFill>
              </a:endParaRPr>
            </a:p>
            <a:p>
              <a:pPr algn="ctr"/>
              <a:r>
                <a:rPr lang="zh-CN" altLang="en-US" sz="1600" dirty="0">
                  <a:solidFill>
                    <a:schemeClr val="tx1"/>
                  </a:solidFill>
                </a:rPr>
                <a:t>将每个城市区域用一个</a:t>
              </a:r>
              <a:endParaRPr lang="en-US" altLang="zh-CN" sz="1600" dirty="0">
                <a:solidFill>
                  <a:schemeClr val="tx1"/>
                </a:solidFill>
              </a:endParaRPr>
            </a:p>
            <a:p>
              <a:pPr algn="ctr"/>
              <a:r>
                <a:rPr lang="en-US" altLang="zh-CN" sz="1600" dirty="0">
                  <a:solidFill>
                    <a:schemeClr val="tx1"/>
                  </a:solidFill>
                </a:rPr>
                <a:t>POI embedding</a:t>
              </a:r>
            </a:p>
            <a:p>
              <a:pPr algn="ctr"/>
              <a:r>
                <a:rPr lang="zh-CN" altLang="en-US" sz="1600" dirty="0">
                  <a:solidFill>
                    <a:schemeClr val="tx1"/>
                  </a:solidFill>
                </a:rPr>
                <a:t>初始化</a:t>
              </a:r>
              <a:r>
                <a:rPr lang="en-US" altLang="zh-CN" sz="1600" dirty="0">
                  <a:solidFill>
                    <a:schemeClr val="tx1"/>
                  </a:solidFill>
                </a:rPr>
                <a:t> </a:t>
              </a:r>
              <a:endParaRPr lang="zh-CN" altLang="en-US" sz="1600" dirty="0"/>
            </a:p>
          </p:txBody>
        </p:sp>
      </p:grpSp>
      <p:grpSp>
        <p:nvGrpSpPr>
          <p:cNvPr id="15" name="组合 14">
            <a:extLst>
              <a:ext uri="{FF2B5EF4-FFF2-40B4-BE49-F238E27FC236}">
                <a16:creationId xmlns:a16="http://schemas.microsoft.com/office/drawing/2014/main" id="{A722103F-C769-772E-9B3A-4DFFDA6D225A}"/>
              </a:ext>
            </a:extLst>
          </p:cNvPr>
          <p:cNvGrpSpPr/>
          <p:nvPr/>
        </p:nvGrpSpPr>
        <p:grpSpPr>
          <a:xfrm>
            <a:off x="4316517" y="1414283"/>
            <a:ext cx="3651437" cy="2673633"/>
            <a:chOff x="6066391" y="1465398"/>
            <a:chExt cx="3651437" cy="2673633"/>
          </a:xfrm>
        </p:grpSpPr>
        <p:grpSp>
          <p:nvGrpSpPr>
            <p:cNvPr id="14" name="组合 13">
              <a:extLst>
                <a:ext uri="{FF2B5EF4-FFF2-40B4-BE49-F238E27FC236}">
                  <a16:creationId xmlns:a16="http://schemas.microsoft.com/office/drawing/2014/main" id="{5F2E8395-A36A-8829-012D-9CB62FE3CBF5}"/>
                </a:ext>
              </a:extLst>
            </p:cNvPr>
            <p:cNvGrpSpPr/>
            <p:nvPr/>
          </p:nvGrpSpPr>
          <p:grpSpPr>
            <a:xfrm>
              <a:off x="6066391" y="1465398"/>
              <a:ext cx="1576851" cy="2673633"/>
              <a:chOff x="4300073" y="1176149"/>
              <a:chExt cx="1576851" cy="3062476"/>
            </a:xfrm>
          </p:grpSpPr>
          <p:pic>
            <p:nvPicPr>
              <p:cNvPr id="10" name="图片 9">
                <a:extLst>
                  <a:ext uri="{FF2B5EF4-FFF2-40B4-BE49-F238E27FC236}">
                    <a16:creationId xmlns:a16="http://schemas.microsoft.com/office/drawing/2014/main" id="{0F4C1161-4992-BE05-CC2F-7FF3A1C20592}"/>
                  </a:ext>
                </a:extLst>
              </p:cNvPr>
              <p:cNvPicPr>
                <a:picLocks noChangeAspect="1"/>
              </p:cNvPicPr>
              <p:nvPr/>
            </p:nvPicPr>
            <p:blipFill rotWithShape="1">
              <a:blip r:embed="rId10"/>
              <a:srcRect l="36719" r="34463"/>
              <a:stretch/>
            </p:blipFill>
            <p:spPr>
              <a:xfrm>
                <a:off x="4395294" y="1176149"/>
                <a:ext cx="1405403" cy="3062476"/>
              </a:xfrm>
              <a:prstGeom prst="rect">
                <a:avLst/>
              </a:prstGeom>
            </p:spPr>
          </p:pic>
          <p:sp>
            <p:nvSpPr>
              <p:cNvPr id="12" name="矩形 11">
                <a:extLst>
                  <a:ext uri="{FF2B5EF4-FFF2-40B4-BE49-F238E27FC236}">
                    <a16:creationId xmlns:a16="http://schemas.microsoft.com/office/drawing/2014/main" id="{A7B071F5-C5E1-A7A3-5A94-B5AD682E7C72}"/>
                  </a:ext>
                </a:extLst>
              </p:cNvPr>
              <p:cNvSpPr/>
              <p:nvPr/>
            </p:nvSpPr>
            <p:spPr>
              <a:xfrm>
                <a:off x="4300073" y="2436889"/>
                <a:ext cx="1576851" cy="401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箭头: 下 18">
              <a:extLst>
                <a:ext uri="{FF2B5EF4-FFF2-40B4-BE49-F238E27FC236}">
                  <a16:creationId xmlns:a16="http://schemas.microsoft.com/office/drawing/2014/main" id="{091C3C91-CA2F-2B06-D6EF-B9D5AED05989}"/>
                </a:ext>
              </a:extLst>
            </p:cNvPr>
            <p:cNvSpPr/>
            <p:nvPr/>
          </p:nvSpPr>
          <p:spPr>
            <a:xfrm>
              <a:off x="6707150" y="2621188"/>
              <a:ext cx="314325" cy="22722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286DC02-598B-56DC-854B-1A7E77AF0115}"/>
                </a:ext>
              </a:extLst>
            </p:cNvPr>
            <p:cNvSpPr/>
            <p:nvPr/>
          </p:nvSpPr>
          <p:spPr>
            <a:xfrm>
              <a:off x="7798175" y="1489793"/>
              <a:ext cx="1919653" cy="2616543"/>
            </a:xfrm>
            <a:prstGeom prst="rect">
              <a:avLst/>
            </a:prstGeom>
            <a:solidFill>
              <a:schemeClr val="bg1"/>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1600" dirty="0">
                <a:solidFill>
                  <a:schemeClr val="tx1"/>
                </a:solidFill>
              </a:endParaRPr>
            </a:p>
            <a:p>
              <a:pPr algn="ctr"/>
              <a:endParaRPr lang="en-US" altLang="zh-CN" sz="1600" dirty="0">
                <a:solidFill>
                  <a:schemeClr val="tx1"/>
                </a:solidFill>
              </a:endParaRPr>
            </a:p>
            <a:p>
              <a:pPr algn="ctr"/>
              <a:r>
                <a:rPr lang="zh-CN" altLang="zh-CN" sz="1600" dirty="0">
                  <a:solidFill>
                    <a:schemeClr val="tx1"/>
                  </a:solidFill>
                </a:rPr>
                <a:t>基于距离的</a:t>
              </a:r>
              <a:endParaRPr lang="en-US" altLang="zh-CN" sz="1600" dirty="0">
                <a:solidFill>
                  <a:schemeClr val="tx1"/>
                </a:solidFill>
              </a:endParaRPr>
            </a:p>
            <a:p>
              <a:pPr algn="ctr"/>
              <a:r>
                <a:rPr lang="zh-CN" altLang="en-US" sz="1600" dirty="0">
                  <a:solidFill>
                    <a:schemeClr val="tx1"/>
                  </a:solidFill>
                </a:rPr>
                <a:t>区域连接图</a:t>
              </a:r>
              <a:endParaRPr lang="en-US" altLang="zh-CN" sz="1600" dirty="0">
                <a:solidFill>
                  <a:schemeClr val="tx1"/>
                </a:solidFill>
              </a:endParaRPr>
            </a:p>
            <a:p>
              <a:pPr algn="ctr"/>
              <a:endParaRPr lang="en-US" altLang="zh-CN" sz="1600" dirty="0">
                <a:solidFill>
                  <a:schemeClr val="tx1"/>
                </a:solidFill>
              </a:endParaRPr>
            </a:p>
            <a:p>
              <a:pPr algn="ctr"/>
              <a:r>
                <a:rPr lang="zh-CN" altLang="zh-CN" sz="1600" dirty="0">
                  <a:solidFill>
                    <a:schemeClr val="tx1"/>
                  </a:solidFill>
                </a:rPr>
                <a:t>将各区域按其</a:t>
              </a:r>
              <a:endParaRPr lang="en-US" altLang="zh-CN" sz="1600" dirty="0">
                <a:solidFill>
                  <a:schemeClr val="tx1"/>
                </a:solidFill>
              </a:endParaRPr>
            </a:p>
            <a:p>
              <a:pPr algn="ctr"/>
              <a:r>
                <a:rPr lang="zh-CN" altLang="zh-CN" sz="1600" dirty="0">
                  <a:solidFill>
                    <a:schemeClr val="tx1"/>
                  </a:solidFill>
                </a:rPr>
                <a:t>地理坐标的距离进行连接</a:t>
              </a:r>
              <a:endParaRPr lang="en-US" altLang="zh-CN" sz="1600" dirty="0">
                <a:solidFill>
                  <a:schemeClr val="tx1"/>
                </a:solidFill>
              </a:endParaRPr>
            </a:p>
            <a:p>
              <a:pPr algn="ctr"/>
              <a:endParaRPr lang="en-US" altLang="zh-CN" sz="1600" dirty="0">
                <a:solidFill>
                  <a:schemeClr val="tx1"/>
                </a:solidFill>
              </a:endParaRPr>
            </a:p>
            <a:p>
              <a:pPr algn="ctr"/>
              <a:endParaRPr lang="en-US" altLang="zh-CN" sz="1600" spc="75"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p>
              <a:pPr algn="ctr"/>
              <a:endParaRPr lang="zh-CN" altLang="en-US" dirty="0"/>
            </a:p>
          </p:txBody>
        </p:sp>
      </p:gr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FD11FAD1-381D-317E-506A-651D7A83C099}"/>
                  </a:ext>
                </a:extLst>
              </p:cNvPr>
              <p:cNvSpPr txBox="1"/>
              <p:nvPr/>
            </p:nvSpPr>
            <p:spPr>
              <a:xfrm>
                <a:off x="4517444" y="4865471"/>
                <a:ext cx="2470228" cy="215444"/>
              </a:xfrm>
              <a:prstGeom prst="rect">
                <a:avLst/>
              </a:prstGeom>
              <a:noFill/>
            </p:spPr>
            <p:txBody>
              <a:bodyPr wrap="none" lIns="0" tIns="0" rIns="0" bIns="0" rtlCol="0">
                <a:spAutoFit/>
              </a:bodyPr>
              <a:lstStyle/>
              <a:p>
                <a14:m>
                  <m:oMath xmlns:m="http://schemas.openxmlformats.org/officeDocument/2006/math">
                    <m:r>
                      <m:rPr>
                        <m:sty m:val="p"/>
                      </m:rPr>
                      <a:rPr lang="el-GR" altLang="zh-CN" sz="1400" i="1" smtClean="0">
                        <a:latin typeface="Cambria Math" panose="02040503050406030204" pitchFamily="18" charset="0"/>
                        <a:ea typeface="Cambria Math" panose="02040503050406030204" pitchFamily="18" charset="0"/>
                      </a:rPr>
                      <m:t>Γ</m:t>
                    </m:r>
                    <m:r>
                      <a:rPr lang="en-US" altLang="zh-CN" sz="1400" b="0" i="1" smtClean="0">
                        <a:latin typeface="Cambria Math" panose="02040503050406030204" pitchFamily="18" charset="0"/>
                        <a:ea typeface="Cambria Math" panose="02040503050406030204" pitchFamily="18" charset="0"/>
                      </a:rPr>
                      <m:t> </m:t>
                    </m:r>
                  </m:oMath>
                </a14:m>
                <a:r>
                  <a:rPr lang="zh-CN" altLang="en-US" sz="1400" dirty="0"/>
                  <a:t>表示以上</a:t>
                </a:r>
                <a:r>
                  <a:rPr lang="zh-CN" altLang="zh-CN" sz="1400" dirty="0"/>
                  <a:t>几种图类型的集合</a:t>
                </a:r>
                <a:r>
                  <a:rPr lang="zh-CN" altLang="en-US" sz="1400" dirty="0"/>
                  <a:t>，</a:t>
                </a:r>
                <a:endParaRPr lang="zh-CN" altLang="en-US" dirty="0"/>
              </a:p>
            </p:txBody>
          </p:sp>
        </mc:Choice>
        <mc:Fallback xmlns="">
          <p:sp>
            <p:nvSpPr>
              <p:cNvPr id="26" name="文本框 25">
                <a:extLst>
                  <a:ext uri="{FF2B5EF4-FFF2-40B4-BE49-F238E27FC236}">
                    <a16:creationId xmlns:a16="http://schemas.microsoft.com/office/drawing/2014/main" id="{FD11FAD1-381D-317E-506A-651D7A83C099}"/>
                  </a:ext>
                </a:extLst>
              </p:cNvPr>
              <p:cNvSpPr txBox="1">
                <a:spLocks noRot="1" noChangeAspect="1" noMove="1" noResize="1" noEditPoints="1" noAdjustHandles="1" noChangeArrowheads="1" noChangeShapeType="1" noTextEdit="1"/>
              </p:cNvSpPr>
              <p:nvPr/>
            </p:nvSpPr>
            <p:spPr>
              <a:xfrm>
                <a:off x="4517444" y="4865471"/>
                <a:ext cx="2470228" cy="215444"/>
              </a:xfrm>
              <a:prstGeom prst="rect">
                <a:avLst/>
              </a:prstGeom>
              <a:blipFill>
                <a:blip r:embed="rId11"/>
                <a:stretch>
                  <a:fillRect l="-2469" t="-25714" r="-2963" b="-51429"/>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4ED8CF44-56D1-B870-9552-29145F543779}"/>
              </a:ext>
            </a:extLst>
          </p:cNvPr>
          <p:cNvSpPr/>
          <p:nvPr/>
        </p:nvSpPr>
        <p:spPr>
          <a:xfrm>
            <a:off x="5172075" y="5248640"/>
            <a:ext cx="287415" cy="51893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0D4C0D3A-1BD9-CAB7-90C5-ADBF68307341}"/>
                  </a:ext>
                </a:extLst>
              </p:cNvPr>
              <p:cNvSpPr txBox="1"/>
              <p:nvPr/>
            </p:nvSpPr>
            <p:spPr>
              <a:xfrm>
                <a:off x="8329712" y="4229139"/>
                <a:ext cx="3195767" cy="444930"/>
              </a:xfrm>
              <a:prstGeom prst="rect">
                <a:avLst/>
              </a:prstGeom>
              <a:noFill/>
            </p:spPr>
            <p:txBody>
              <a:bodyPr wrap="square">
                <a:spAutoFit/>
              </a:bodyPr>
              <a:lstStyle/>
              <a:p>
                <a:r>
                  <a:rPr lang="zh-CN" altLang="en-US" dirty="0">
                    <a:solidFill>
                      <a:srgbClr val="333333"/>
                    </a:solidFill>
                    <a:latin typeface="Arial" panose="020B0604020202020204" pitchFamily="34" charset="0"/>
                  </a:rPr>
                  <a:t>得到每个区域的表示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h</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r>
                          <m:rPr>
                            <m:sty m:val="p"/>
                          </m:rPr>
                          <a:rPr lang="en-US" altLang="zh-CN" i="1">
                            <a:latin typeface="Cambria Math" panose="02040503050406030204" pitchFamily="18" charset="0"/>
                          </a:rPr>
                          <m:t>d</m:t>
                        </m:r>
                      </m:sup>
                    </m:sSup>
                  </m:oMath>
                </a14:m>
                <a:endParaRPr lang="zh-CN" altLang="en-US" dirty="0"/>
              </a:p>
            </p:txBody>
          </p:sp>
        </mc:Choice>
        <mc:Fallback xmlns="">
          <p:sp>
            <p:nvSpPr>
              <p:cNvPr id="30" name="文本框 29">
                <a:extLst>
                  <a:ext uri="{FF2B5EF4-FFF2-40B4-BE49-F238E27FC236}">
                    <a16:creationId xmlns:a16="http://schemas.microsoft.com/office/drawing/2014/main" id="{0D4C0D3A-1BD9-CAB7-90C5-ADBF68307341}"/>
                  </a:ext>
                </a:extLst>
              </p:cNvPr>
              <p:cNvSpPr txBox="1">
                <a:spLocks noRot="1" noChangeAspect="1" noMove="1" noResize="1" noEditPoints="1" noAdjustHandles="1" noChangeArrowheads="1" noChangeShapeType="1" noTextEdit="1"/>
              </p:cNvSpPr>
              <p:nvPr/>
            </p:nvSpPr>
            <p:spPr>
              <a:xfrm>
                <a:off x="8329712" y="4229139"/>
                <a:ext cx="3195767" cy="444930"/>
              </a:xfrm>
              <a:prstGeom prst="rect">
                <a:avLst/>
              </a:prstGeom>
              <a:blipFill>
                <a:blip r:embed="rId12"/>
                <a:stretch>
                  <a:fillRect l="-1524" b="-17808"/>
                </a:stretch>
              </a:blipFill>
            </p:spPr>
            <p:txBody>
              <a:bodyPr/>
              <a:lstStyle/>
              <a:p>
                <a:r>
                  <a:rPr lang="zh-CN" altLang="en-US">
                    <a:noFill/>
                  </a:rPr>
                  <a:t> </a:t>
                </a:r>
              </a:p>
            </p:txBody>
          </p:sp>
        </mc:Fallback>
      </mc:AlternateContent>
      <p:pic>
        <p:nvPicPr>
          <p:cNvPr id="66" name="图片 65">
            <a:extLst>
              <a:ext uri="{FF2B5EF4-FFF2-40B4-BE49-F238E27FC236}">
                <a16:creationId xmlns:a16="http://schemas.microsoft.com/office/drawing/2014/main" id="{A69EDEBA-F10A-EF97-4F05-086B9FC9ACA6}"/>
              </a:ext>
            </a:extLst>
          </p:cNvPr>
          <p:cNvPicPr>
            <a:picLocks noChangeAspect="1"/>
          </p:cNvPicPr>
          <p:nvPr/>
        </p:nvPicPr>
        <p:blipFill>
          <a:blip r:embed="rId13"/>
          <a:stretch>
            <a:fillRect/>
          </a:stretch>
        </p:blipFill>
        <p:spPr>
          <a:xfrm>
            <a:off x="8945989" y="4984138"/>
            <a:ext cx="1468011" cy="853461"/>
          </a:xfrm>
          <a:prstGeom prst="rect">
            <a:avLst/>
          </a:prstGeom>
        </p:spPr>
      </p:pic>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BCC4BB3D-FEDC-9A1E-F763-C95ECDEFA5E6}"/>
                  </a:ext>
                </a:extLst>
              </p:cNvPr>
              <p:cNvSpPr txBox="1"/>
              <p:nvPr/>
            </p:nvSpPr>
            <p:spPr>
              <a:xfrm>
                <a:off x="8823770" y="5935722"/>
                <a:ext cx="1712447" cy="3864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e>
                          </m:d>
                          <m:r>
                            <a:rPr lang="en-US" altLang="zh-CN" i="1">
                              <a:latin typeface="Cambria Math" panose="02040503050406030204" pitchFamily="18" charset="0"/>
                            </a:rPr>
                            <m:t>∗</m:t>
                          </m:r>
                          <m:r>
                            <m:rPr>
                              <m:sty m:val="p"/>
                            </m:rPr>
                            <a:rPr lang="en-US" altLang="zh-CN" i="1">
                              <a:latin typeface="Cambria Math" panose="02040503050406030204" pitchFamily="18" charset="0"/>
                            </a:rPr>
                            <m:t>d</m:t>
                          </m:r>
                        </m:sup>
                      </m:sSup>
                    </m:oMath>
                  </m:oMathPara>
                </a14:m>
                <a:endParaRPr lang="zh-CN" altLang="en-US" dirty="0"/>
              </a:p>
            </p:txBody>
          </p:sp>
        </mc:Choice>
        <mc:Fallback xmlns="">
          <p:sp>
            <p:nvSpPr>
              <p:cNvPr id="73" name="文本框 72">
                <a:extLst>
                  <a:ext uri="{FF2B5EF4-FFF2-40B4-BE49-F238E27FC236}">
                    <a16:creationId xmlns:a16="http://schemas.microsoft.com/office/drawing/2014/main" id="{BCC4BB3D-FEDC-9A1E-F763-C95ECDEFA5E6}"/>
                  </a:ext>
                </a:extLst>
              </p:cNvPr>
              <p:cNvSpPr txBox="1">
                <a:spLocks noRot="1" noChangeAspect="1" noMove="1" noResize="1" noEditPoints="1" noAdjustHandles="1" noChangeArrowheads="1" noChangeShapeType="1" noTextEdit="1"/>
              </p:cNvSpPr>
              <p:nvPr/>
            </p:nvSpPr>
            <p:spPr>
              <a:xfrm>
                <a:off x="8823770" y="5935722"/>
                <a:ext cx="1712447" cy="386452"/>
              </a:xfrm>
              <a:prstGeom prst="rect">
                <a:avLst/>
              </a:prstGeom>
              <a:blipFill>
                <a:blip r:embed="rId14"/>
                <a:stretch>
                  <a:fillRect/>
                </a:stretch>
              </a:blipFill>
            </p:spPr>
            <p:txBody>
              <a:bodyPr/>
              <a:lstStyle/>
              <a:p>
                <a:r>
                  <a:rPr lang="zh-CN" altLang="en-US">
                    <a:noFill/>
                  </a:rPr>
                  <a:t> </a:t>
                </a:r>
              </a:p>
            </p:txBody>
          </p:sp>
        </mc:Fallback>
      </mc:AlternateContent>
      <p:sp>
        <p:nvSpPr>
          <p:cNvPr id="78" name="文本框 77">
            <a:extLst>
              <a:ext uri="{FF2B5EF4-FFF2-40B4-BE49-F238E27FC236}">
                <a16:creationId xmlns:a16="http://schemas.microsoft.com/office/drawing/2014/main" id="{EDA3A403-B22C-DAE9-7DF6-F3F066075507}"/>
              </a:ext>
            </a:extLst>
          </p:cNvPr>
          <p:cNvSpPr txBox="1"/>
          <p:nvPr/>
        </p:nvSpPr>
        <p:spPr>
          <a:xfrm>
            <a:off x="291114" y="957490"/>
            <a:ext cx="3881493" cy="400110"/>
          </a:xfrm>
          <a:prstGeom prst="rect">
            <a:avLst/>
          </a:prstGeom>
          <a:noFill/>
        </p:spPr>
        <p:txBody>
          <a:bodyPr wrap="square">
            <a:spAutoFit/>
          </a:bodyPr>
          <a:lstStyle/>
          <a:p>
            <a:pPr marL="342900" indent="-342900">
              <a:buFont typeface="Wingdings" panose="05000000000000000000" pitchFamily="2" charset="2"/>
              <a:buChar char="Ø"/>
            </a:pPr>
            <a:r>
              <a:rPr lang="zh-CN" altLang="en-US" sz="2000" b="1" dirty="0">
                <a:latin typeface="+mn-lt"/>
              </a:rPr>
              <a:t>多视图融合</a:t>
            </a:r>
            <a:r>
              <a:rPr lang="en-US" altLang="zh-CN" sz="2000" b="1" dirty="0">
                <a:latin typeface="+mn-lt"/>
              </a:rPr>
              <a:t>HGNN</a:t>
            </a:r>
            <a:r>
              <a:rPr lang="zh-CN" altLang="en-US" sz="2000" b="1" dirty="0">
                <a:latin typeface="+mn-lt"/>
              </a:rPr>
              <a:t>模块</a:t>
            </a:r>
            <a:endParaRPr lang="zh-CN" altLang="en-US" sz="2000" b="1" dirty="0"/>
          </a:p>
        </p:txBody>
      </p:sp>
      <p:grpSp>
        <p:nvGrpSpPr>
          <p:cNvPr id="9" name="组合 8">
            <a:extLst>
              <a:ext uri="{FF2B5EF4-FFF2-40B4-BE49-F238E27FC236}">
                <a16:creationId xmlns:a16="http://schemas.microsoft.com/office/drawing/2014/main" id="{FADD6EE4-CBEA-9235-C84A-A84636E1C302}"/>
              </a:ext>
            </a:extLst>
          </p:cNvPr>
          <p:cNvGrpSpPr/>
          <p:nvPr/>
        </p:nvGrpSpPr>
        <p:grpSpPr>
          <a:xfrm>
            <a:off x="1985441" y="4184164"/>
            <a:ext cx="967156" cy="573039"/>
            <a:chOff x="797668" y="4195763"/>
            <a:chExt cx="967156" cy="573039"/>
          </a:xfrm>
        </p:grpSpPr>
        <p:sp>
          <p:nvSpPr>
            <p:cNvPr id="68" name="文本框 67">
              <a:extLst>
                <a:ext uri="{FF2B5EF4-FFF2-40B4-BE49-F238E27FC236}">
                  <a16:creationId xmlns:a16="http://schemas.microsoft.com/office/drawing/2014/main" id="{B64CE065-E721-903A-3B73-AAEB4225C7AA}"/>
                </a:ext>
              </a:extLst>
            </p:cNvPr>
            <p:cNvSpPr txBox="1"/>
            <p:nvPr/>
          </p:nvSpPr>
          <p:spPr>
            <a:xfrm>
              <a:off x="831828" y="4272317"/>
              <a:ext cx="919753" cy="369332"/>
            </a:xfrm>
            <a:prstGeom prst="rect">
              <a:avLst/>
            </a:prstGeom>
            <a:noFill/>
          </p:spPr>
          <p:txBody>
            <a:bodyPr wrap="square">
              <a:spAutoFit/>
            </a:bodyPr>
            <a:lstStyle/>
            <a:p>
              <a:r>
                <a:rPr lang="zh-CN" altLang="en-US" dirty="0">
                  <a:solidFill>
                    <a:srgbClr val="333333"/>
                  </a:solidFill>
                  <a:latin typeface="Arial" panose="020B0604020202020204" pitchFamily="34" charset="0"/>
                </a:rPr>
                <a:t>初始化</a:t>
              </a:r>
              <a:endParaRPr lang="zh-CN" altLang="en-US" dirty="0"/>
            </a:p>
          </p:txBody>
        </p:sp>
        <p:sp>
          <p:nvSpPr>
            <p:cNvPr id="4" name="矩形 3">
              <a:extLst>
                <a:ext uri="{FF2B5EF4-FFF2-40B4-BE49-F238E27FC236}">
                  <a16:creationId xmlns:a16="http://schemas.microsoft.com/office/drawing/2014/main" id="{60A76F75-923D-3F24-3B73-10D35250D86D}"/>
                </a:ext>
              </a:extLst>
            </p:cNvPr>
            <p:cNvSpPr/>
            <p:nvPr/>
          </p:nvSpPr>
          <p:spPr>
            <a:xfrm>
              <a:off x="797668" y="4195763"/>
              <a:ext cx="967156" cy="573039"/>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86CD7BF2-01A4-49A7-F28E-40D5FF0674E1}"/>
              </a:ext>
            </a:extLst>
          </p:cNvPr>
          <p:cNvSpPr/>
          <p:nvPr/>
        </p:nvSpPr>
        <p:spPr>
          <a:xfrm>
            <a:off x="4786285" y="4180757"/>
            <a:ext cx="2456485" cy="573039"/>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DADFAD6-24DD-2867-1539-1935F0AE1973}"/>
              </a:ext>
            </a:extLst>
          </p:cNvPr>
          <p:cNvSpPr/>
          <p:nvPr/>
        </p:nvSpPr>
        <p:spPr>
          <a:xfrm>
            <a:off x="8329713" y="4182633"/>
            <a:ext cx="3195766" cy="573039"/>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03D4BCEC-B4E8-E815-E067-0B0AB517B83F}"/>
              </a:ext>
            </a:extLst>
          </p:cNvPr>
          <p:cNvGrpSpPr/>
          <p:nvPr/>
        </p:nvGrpSpPr>
        <p:grpSpPr>
          <a:xfrm>
            <a:off x="8226238" y="1442829"/>
            <a:ext cx="3651437" cy="2616543"/>
            <a:chOff x="6066391" y="1489793"/>
            <a:chExt cx="3651437" cy="2616543"/>
          </a:xfrm>
        </p:grpSpPr>
        <p:sp>
          <p:nvSpPr>
            <p:cNvPr id="65" name="矩形 64">
              <a:extLst>
                <a:ext uri="{FF2B5EF4-FFF2-40B4-BE49-F238E27FC236}">
                  <a16:creationId xmlns:a16="http://schemas.microsoft.com/office/drawing/2014/main" id="{DC63E40B-2F01-735A-3759-19CC0F2988F3}"/>
                </a:ext>
              </a:extLst>
            </p:cNvPr>
            <p:cNvSpPr/>
            <p:nvPr/>
          </p:nvSpPr>
          <p:spPr>
            <a:xfrm>
              <a:off x="6066391" y="2566062"/>
              <a:ext cx="1576851" cy="350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E0312090-4A14-85EA-2B90-6FF61E9EAF62}"/>
                </a:ext>
              </a:extLst>
            </p:cNvPr>
            <p:cNvSpPr/>
            <p:nvPr/>
          </p:nvSpPr>
          <p:spPr>
            <a:xfrm>
              <a:off x="6707150" y="2621188"/>
              <a:ext cx="314325" cy="22722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70E5C656-FE3A-D4AD-12BA-6A7A8578DEBF}"/>
                    </a:ext>
                  </a:extLst>
                </p:cNvPr>
                <p:cNvSpPr/>
                <p:nvPr/>
              </p:nvSpPr>
              <p:spPr>
                <a:xfrm>
                  <a:off x="7798175" y="1489793"/>
                  <a:ext cx="1919653" cy="2616543"/>
                </a:xfrm>
                <a:prstGeom prst="rect">
                  <a:avLst/>
                </a:prstGeom>
                <a:solidFill>
                  <a:schemeClr val="bg1"/>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1600" dirty="0">
                    <a:solidFill>
                      <a:schemeClr val="tx1"/>
                    </a:solidFill>
                  </a:endParaRPr>
                </a:p>
                <a:p>
                  <a:pPr algn="ctr"/>
                  <a:endParaRPr lang="en-US" altLang="zh-CN" sz="1600" dirty="0">
                    <a:solidFill>
                      <a:schemeClr val="tx1"/>
                    </a:solidFill>
                  </a:endParaRPr>
                </a:p>
                <a:p>
                  <a:pPr algn="ctr"/>
                  <a:endParaRPr lang="en-US" altLang="zh-CN" sz="1600" dirty="0">
                    <a:solidFill>
                      <a:schemeClr val="tx1"/>
                    </a:solidFill>
                  </a:endParaRPr>
                </a:p>
                <a:p>
                  <a:pPr algn="ctr"/>
                  <a:r>
                    <a:rPr lang="zh-CN" altLang="en-US" sz="1600" dirty="0">
                      <a:solidFill>
                        <a:schemeClr val="tx1"/>
                      </a:solidFill>
                    </a:rPr>
                    <a:t>基于轨迹的</a:t>
                  </a:r>
                  <a:endParaRPr lang="en-US" altLang="zh-CN" sz="1600" dirty="0">
                    <a:solidFill>
                      <a:schemeClr val="tx1"/>
                    </a:solidFill>
                  </a:endParaRPr>
                </a:p>
                <a:p>
                  <a:pPr algn="ctr"/>
                  <a:r>
                    <a:rPr lang="zh-CN" altLang="en-US" sz="1600" dirty="0">
                      <a:solidFill>
                        <a:schemeClr val="tx1"/>
                      </a:solidFill>
                    </a:rPr>
                    <a:t>区域连接图</a:t>
                  </a:r>
                  <a:endParaRPr lang="en-US" altLang="zh-CN" sz="1600" dirty="0">
                    <a:solidFill>
                      <a:schemeClr val="tx1"/>
                    </a:solidFill>
                  </a:endParaRPr>
                </a:p>
                <a:p>
                  <a:pPr algn="ctr"/>
                  <a:endParaRPr lang="en-US" altLang="zh-CN" sz="1600" dirty="0">
                    <a:solidFill>
                      <a:schemeClr val="tx1"/>
                    </a:solidFill>
                  </a:endParaRPr>
                </a:p>
                <a:p>
                  <a:pPr algn="ctr"/>
                  <a:r>
                    <a:rPr lang="zh-CN"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机动轨迹的记录</a:t>
                  </a:r>
                  <a14:m>
                    <m:oMath xmlns:m="http://schemas.openxmlformats.org/officeDocument/2006/math">
                      <m:d>
                        <m:dPr>
                          <m:ctrlPr>
                            <a:rPr lang="zh-CN" altLang="zh-CN" sz="1400" i="1" spc="75">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dPr>
                        <m:e>
                          <m:sSub>
                            <m:sSubPr>
                              <m:ctrlPr>
                                <a:rPr lang="zh-CN" altLang="zh-CN" sz="1400" i="1" spc="75">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𝑟</m:t>
                              </m:r>
                            </m:e>
                            <m:sub>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𝑠</m:t>
                              </m:r>
                            </m:sub>
                          </m:sSub>
                          <m:r>
                            <a:rPr lang="en-US" altLang="zh-CN" sz="1400"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m:t>
                          </m:r>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sSub>
                            <m:sSubPr>
                              <m:ctrlPr>
                                <a:rPr lang="zh-CN" altLang="zh-CN" sz="1400" i="1" spc="75">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𝑟</m:t>
                              </m:r>
                            </m:e>
                            <m:sub>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𝑑</m:t>
                              </m:r>
                            </m:sub>
                          </m:sSub>
                          <m:r>
                            <a:rPr lang="en-US" altLang="zh-CN" sz="1400"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m:t>
                          </m:r>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sSub>
                            <m:sSubPr>
                              <m:ctrlPr>
                                <a:rPr lang="zh-CN" altLang="zh-CN" sz="1400" i="1" spc="75">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sz="1400"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t</m:t>
                              </m:r>
                            </m:e>
                            <m:sub>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𝑠</m:t>
                              </m:r>
                            </m:sub>
                          </m:sSub>
                          <m:r>
                            <a:rPr lang="en-US" altLang="zh-CN" sz="1400"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m:t>
                          </m:r>
                          <m:sSub>
                            <m:sSubPr>
                              <m:ctrlPr>
                                <a:rPr lang="zh-CN" altLang="zh-CN" sz="1400" i="1" spc="75">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sz="1400"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t</m:t>
                              </m:r>
                            </m:e>
                            <m:sub>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𝑑</m:t>
                              </m:r>
                            </m:sub>
                          </m:sSub>
                        </m:e>
                      </m:d>
                    </m:oMath>
                  </a14:m>
                  <a:r>
                    <a:rPr lang="en-US" altLang="zh-CN" sz="1400" spc="75" dirty="0">
                      <a:solidFill>
                        <a:srgbClr val="000000"/>
                      </a:solidFill>
                      <a:effectLst/>
                      <a:latin typeface="Arial" panose="020B0604020202020204" pitchFamily="34" charset="0"/>
                      <a:ea typeface="等线" panose="02010600030101010101" pitchFamily="2" charset="-122"/>
                    </a:rPr>
                    <a:t>, </a:t>
                  </a:r>
                  <a:r>
                    <a:rPr lang="zh-CN"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在第</a:t>
                  </a:r>
                  <a14:m>
                    <m:oMath xmlns:m="http://schemas.openxmlformats.org/officeDocument/2006/math">
                      <m:sSub>
                        <m:sSubPr>
                          <m:ctrlPr>
                            <a:rPr lang="zh-CN" altLang="zh-CN" sz="1400" i="1" spc="75">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sz="1400"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t</m:t>
                          </m:r>
                        </m:e>
                        <m:sub>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𝑠</m:t>
                          </m:r>
                        </m:sub>
                      </m:sSub>
                    </m:oMath>
                  </a14:m>
                  <a:r>
                    <a:rPr lang="zh-CN"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个时间段的源区域</a:t>
                  </a:r>
                  <a14:m>
                    <m:oMath xmlns:m="http://schemas.openxmlformats.org/officeDocument/2006/math">
                      <m:sSub>
                        <m:sSubPr>
                          <m:ctrlPr>
                            <a:rPr lang="zh-CN" altLang="zh-CN" sz="1400" i="1" spc="75">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𝑟</m:t>
                          </m:r>
                        </m:e>
                        <m:sub>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𝑠</m:t>
                          </m:r>
                        </m:sub>
                      </m:sSub>
                    </m:oMath>
                  </a14:m>
                  <a:r>
                    <a:rPr lang="en-US" altLang="zh-CN" sz="1400" spc="75" dirty="0">
                      <a:solidFill>
                        <a:srgbClr val="000000"/>
                      </a:solidFill>
                      <a:effectLst/>
                      <a:latin typeface="Arial" panose="020B0604020202020204" pitchFamily="34" charset="0"/>
                      <a:ea typeface="等线" panose="02010600030101010101" pitchFamily="2" charset="-122"/>
                    </a:rPr>
                    <a:t> </a:t>
                  </a:r>
                  <a:r>
                    <a:rPr lang="zh-CN"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和第</a:t>
                  </a:r>
                  <a14:m>
                    <m:oMath xmlns:m="http://schemas.openxmlformats.org/officeDocument/2006/math">
                      <m:sSub>
                        <m:sSubPr>
                          <m:ctrlPr>
                            <a:rPr lang="zh-CN" altLang="zh-CN" sz="1400" i="1" spc="75">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sz="1400"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t</m:t>
                          </m:r>
                        </m:e>
                        <m:sub>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zh-CN"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个时间段的</a:t>
                  </a:r>
                  <a:endParaRPr lang="en-US"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p>
                  <a:pPr algn="ctr"/>
                  <a:r>
                    <a:rPr lang="zh-CN"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目的地区域</a:t>
                  </a:r>
                  <a14:m>
                    <m:oMath xmlns:m="http://schemas.openxmlformats.org/officeDocument/2006/math">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sSub>
                        <m:sSubPr>
                          <m:ctrlPr>
                            <a:rPr lang="zh-CN" altLang="zh-CN" sz="1400" i="1" spc="75">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𝑟</m:t>
                          </m:r>
                        </m:e>
                        <m:sub>
                          <m:r>
                            <a:rPr lang="en-US" altLang="zh-CN" sz="1400" i="1" spc="75">
                              <a:solidFill>
                                <a:srgbClr val="000000"/>
                              </a:solidFill>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zh-CN"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将有</a:t>
                  </a:r>
                  <a:endParaRPr lang="en-US"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p>
                  <a:pPr algn="ctr"/>
                  <a:r>
                    <a:rPr lang="zh-CN" altLang="zh-CN" sz="14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一条边连接</a:t>
                  </a:r>
                  <a:endParaRPr lang="en-US" altLang="zh-CN" sz="1200" dirty="0">
                    <a:solidFill>
                      <a:schemeClr val="tx1"/>
                    </a:solidFill>
                  </a:endParaRPr>
                </a:p>
                <a:p>
                  <a:pPr algn="ctr"/>
                  <a:endParaRPr lang="en-US" altLang="zh-CN" sz="1600" spc="75" dirty="0">
                    <a:solidFill>
                      <a:srgbClr val="000000"/>
                    </a:solidFill>
                    <a:effectLst/>
                    <a:latin typeface="Arial" panose="020B0604020202020204" pitchFamily="34" charset="0"/>
                    <a:ea typeface="等线" panose="02010600030101010101" pitchFamily="2" charset="-122"/>
                    <a:cs typeface="Arial" panose="020B0604020202020204" pitchFamily="34" charset="0"/>
                  </a:endParaRPr>
                </a:p>
                <a:p>
                  <a:pPr algn="ctr"/>
                  <a:endParaRPr lang="zh-CN" altLang="en-US" dirty="0"/>
                </a:p>
              </p:txBody>
            </p:sp>
          </mc:Choice>
          <mc:Fallback xmlns="">
            <p:sp>
              <p:nvSpPr>
                <p:cNvPr id="29" name="矩形 28">
                  <a:extLst>
                    <a:ext uri="{FF2B5EF4-FFF2-40B4-BE49-F238E27FC236}">
                      <a16:creationId xmlns:a16="http://schemas.microsoft.com/office/drawing/2014/main" id="{70E5C656-FE3A-D4AD-12BA-6A7A8578DEBF}"/>
                    </a:ext>
                  </a:extLst>
                </p:cNvPr>
                <p:cNvSpPr>
                  <a:spLocks noRot="1" noChangeAspect="1" noMove="1" noResize="1" noEditPoints="1" noAdjustHandles="1" noChangeArrowheads="1" noChangeShapeType="1" noTextEdit="1"/>
                </p:cNvSpPr>
                <p:nvPr/>
              </p:nvSpPr>
              <p:spPr>
                <a:xfrm>
                  <a:off x="7798175" y="1489793"/>
                  <a:ext cx="1919653" cy="2616543"/>
                </a:xfrm>
                <a:prstGeom prst="rect">
                  <a:avLst/>
                </a:prstGeom>
                <a:blipFill>
                  <a:blip r:embed="rId15"/>
                  <a:stretch>
                    <a:fillRect/>
                  </a:stretch>
                </a:blipFill>
                <a:ln>
                  <a:prstDash val="dashDot"/>
                </a:ln>
              </p:spPr>
              <p:txBody>
                <a:bodyPr/>
                <a:lstStyle/>
                <a:p>
                  <a:r>
                    <a:rPr lang="zh-CN" altLang="en-US">
                      <a:noFill/>
                    </a:rPr>
                    <a:t> </a:t>
                  </a:r>
                </a:p>
              </p:txBody>
            </p:sp>
          </mc:Fallback>
        </mc:AlternateContent>
      </p:grpSp>
      <p:grpSp>
        <p:nvGrpSpPr>
          <p:cNvPr id="79" name="组合 78">
            <a:extLst>
              <a:ext uri="{FF2B5EF4-FFF2-40B4-BE49-F238E27FC236}">
                <a16:creationId xmlns:a16="http://schemas.microsoft.com/office/drawing/2014/main" id="{5A386A13-1F5E-25B0-DE87-32B41B355D58}"/>
              </a:ext>
            </a:extLst>
          </p:cNvPr>
          <p:cNvGrpSpPr/>
          <p:nvPr/>
        </p:nvGrpSpPr>
        <p:grpSpPr>
          <a:xfrm>
            <a:off x="8466594" y="1422916"/>
            <a:ext cx="1329176" cy="2686425"/>
            <a:chOff x="8466594" y="1422916"/>
            <a:chExt cx="1329176" cy="2686425"/>
          </a:xfrm>
        </p:grpSpPr>
        <p:pic>
          <p:nvPicPr>
            <p:cNvPr id="76" name="图片 75">
              <a:extLst>
                <a:ext uri="{FF2B5EF4-FFF2-40B4-BE49-F238E27FC236}">
                  <a16:creationId xmlns:a16="http://schemas.microsoft.com/office/drawing/2014/main" id="{202EC0B1-A500-A235-904E-5E47961DDA95}"/>
                </a:ext>
              </a:extLst>
            </p:cNvPr>
            <p:cNvPicPr>
              <a:picLocks noChangeAspect="1"/>
            </p:cNvPicPr>
            <p:nvPr/>
          </p:nvPicPr>
          <p:blipFill rotWithShape="1">
            <a:blip r:embed="rId16"/>
            <a:srcRect l="6078"/>
            <a:stretch/>
          </p:blipFill>
          <p:spPr>
            <a:xfrm>
              <a:off x="8475789" y="1422916"/>
              <a:ext cx="1319981" cy="2686425"/>
            </a:xfrm>
            <a:prstGeom prst="rect">
              <a:avLst/>
            </a:prstGeom>
          </p:spPr>
        </p:pic>
        <p:sp>
          <p:nvSpPr>
            <p:cNvPr id="77" name="矩形 76">
              <a:extLst>
                <a:ext uri="{FF2B5EF4-FFF2-40B4-BE49-F238E27FC236}">
                  <a16:creationId xmlns:a16="http://schemas.microsoft.com/office/drawing/2014/main" id="{1E398C07-B34C-86F2-7BA5-2B5216EB3028}"/>
                </a:ext>
              </a:extLst>
            </p:cNvPr>
            <p:cNvSpPr/>
            <p:nvPr/>
          </p:nvSpPr>
          <p:spPr>
            <a:xfrm>
              <a:off x="8466594" y="2510731"/>
              <a:ext cx="1319981" cy="350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箭头: 下 79">
            <a:extLst>
              <a:ext uri="{FF2B5EF4-FFF2-40B4-BE49-F238E27FC236}">
                <a16:creationId xmlns:a16="http://schemas.microsoft.com/office/drawing/2014/main" id="{F97CCFB2-2111-2CA9-0429-E0722538DD07}"/>
              </a:ext>
            </a:extLst>
          </p:cNvPr>
          <p:cNvSpPr/>
          <p:nvPr/>
        </p:nvSpPr>
        <p:spPr>
          <a:xfrm>
            <a:off x="8969421" y="2524739"/>
            <a:ext cx="314325" cy="22722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7B3F029B-4CB4-4F3A-B450-B1FE89AB4E4F}"/>
              </a:ext>
            </a:extLst>
          </p:cNvPr>
          <p:cNvSpPr/>
          <p:nvPr/>
        </p:nvSpPr>
        <p:spPr>
          <a:xfrm>
            <a:off x="768863" y="4865470"/>
            <a:ext cx="3151496" cy="1472507"/>
          </a:xfrm>
          <a:prstGeom prst="rect">
            <a:avLst/>
          </a:prstGeom>
          <a:noFill/>
          <a:ln w="19050">
            <a:solidFill>
              <a:srgbClr val="70AD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983A91E8-9CD5-D4DF-4953-6BEFD75C0784}"/>
              </a:ext>
            </a:extLst>
          </p:cNvPr>
          <p:cNvSpPr/>
          <p:nvPr/>
        </p:nvSpPr>
        <p:spPr>
          <a:xfrm>
            <a:off x="4438780" y="4865470"/>
            <a:ext cx="3151496" cy="1445115"/>
          </a:xfrm>
          <a:prstGeom prst="rect">
            <a:avLst/>
          </a:prstGeom>
          <a:noFill/>
          <a:ln w="19050">
            <a:solidFill>
              <a:srgbClr val="70AD4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下 69">
            <a:extLst>
              <a:ext uri="{FF2B5EF4-FFF2-40B4-BE49-F238E27FC236}">
                <a16:creationId xmlns:a16="http://schemas.microsoft.com/office/drawing/2014/main" id="{8A82B1E5-A7ED-EFFA-93D7-6D399AA6CE2C}"/>
              </a:ext>
            </a:extLst>
          </p:cNvPr>
          <p:cNvSpPr/>
          <p:nvPr/>
        </p:nvSpPr>
        <p:spPr>
          <a:xfrm rot="16200000">
            <a:off x="3808217" y="5196454"/>
            <a:ext cx="509375" cy="497268"/>
          </a:xfrm>
          <a:prstGeom prst="downArrow">
            <a:avLst/>
          </a:prstGeom>
          <a:solidFill>
            <a:srgbClr val="6E8360"/>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389961D9-0AAF-C649-F22F-05AA39F0A639}"/>
              </a:ext>
            </a:extLst>
          </p:cNvPr>
          <p:cNvSpPr/>
          <p:nvPr/>
        </p:nvSpPr>
        <p:spPr>
          <a:xfrm rot="16200000">
            <a:off x="7496606" y="5240575"/>
            <a:ext cx="509375" cy="497268"/>
          </a:xfrm>
          <a:prstGeom prst="downArrow">
            <a:avLst/>
          </a:prstGeom>
          <a:solidFill>
            <a:srgbClr val="6E8360"/>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92090691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3" name="文本占位符 2"/>
          <p:cNvSpPr>
            <a:spLocks noGrp="1"/>
          </p:cNvSpPr>
          <p:nvPr>
            <p:ph type="body" sz="quarter" idx="13"/>
          </p:nvPr>
        </p:nvSpPr>
        <p:spPr/>
        <p:txBody>
          <a:bodyPr/>
          <a:lstStyle/>
          <a:p>
            <a:r>
              <a:rPr lang="zh-CN" altLang="en-US" dirty="0">
                <a:latin typeface="+mn-lt"/>
              </a:rPr>
              <a:t>设计思路</a:t>
            </a:r>
          </a:p>
        </p:txBody>
      </p:sp>
      <p:sp>
        <p:nvSpPr>
          <p:cNvPr id="48" name="矩形 47"/>
          <p:cNvSpPr/>
          <p:nvPr/>
        </p:nvSpPr>
        <p:spPr>
          <a:xfrm>
            <a:off x="397162" y="4929945"/>
            <a:ext cx="3765261" cy="1199252"/>
          </a:xfrm>
          <a:prstGeom prst="rect">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chemeClr val="bg1"/>
                </a:solidFill>
                <a:effectLst/>
                <a:latin typeface="微软雅黑" panose="020B0503020204020204" pitchFamily="34" charset="-122"/>
                <a:ea typeface="微软雅黑" panose="020B0503020204020204" pitchFamily="34" charset="-122"/>
              </a:rPr>
              <a:t>通过可学习的方法</a:t>
            </a:r>
            <a:endParaRPr lang="en-US" altLang="zh-CN" b="0" i="0" dirty="0">
              <a:solidFill>
                <a:schemeClr val="bg1"/>
              </a:solidFill>
              <a:effectLst/>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cs typeface="Open Sans" pitchFamily="2" charset="0"/>
              </a:rPr>
              <a:t>增强对比学习</a:t>
            </a:r>
            <a:endParaRPr lang="en-US" altLang="zh-CN"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66" name="页脚占位符 2"/>
          <p:cNvSpPr txBox="1"/>
          <p:nvPr/>
        </p:nvSpPr>
        <p:spPr>
          <a:xfrm>
            <a:off x="81407" y="6334319"/>
            <a:ext cx="11360741" cy="468559"/>
          </a:xfrm>
          <a:prstGeom prst="rect">
            <a:avLst/>
          </a:prstGeom>
        </p:spPr>
        <p:txBody>
          <a:bodyPr vert="horz" lIns="91440" tIns="45720" rIns="91440" bIns="45720" rtlCol="0" anchor="t"/>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ltLang="zh-CN" dirty="0">
                <a:latin typeface="Calibri" panose="020F0502020204030204" pitchFamily="34" charset="0"/>
                <a:ea typeface="微软雅黑" panose="020B0503020204020204" pitchFamily="34" charset="-122"/>
              </a:rPr>
              <a:t>[29] Cluster analysis of networks generated through homology: automatic identification of important protein communities involved in cancer metastasis.</a:t>
            </a:r>
          </a:p>
          <a:p>
            <a:pPr algn="l"/>
            <a:r>
              <a:rPr lang="en-US" altLang="zh-CN" dirty="0">
                <a:latin typeface="Calibri" panose="020F0502020204030204" pitchFamily="34" charset="0"/>
                <a:ea typeface="微软雅黑" panose="020B0503020204020204" pitchFamily="34" charset="-122"/>
              </a:rPr>
              <a:t>[35] Community detection in complex networks via clique conductance.</a:t>
            </a:r>
            <a:endParaRPr lang="en-US" altLang="zh-CN" b="1" dirty="0">
              <a:latin typeface="Calibri" panose="020F0502020204030204" pitchFamily="34" charset="0"/>
              <a:ea typeface="微软雅黑" panose="020B0503020204020204" pitchFamily="34" charset="-122"/>
            </a:endParaRPr>
          </a:p>
        </p:txBody>
      </p:sp>
      <p:pic>
        <p:nvPicPr>
          <p:cNvPr id="9" name="图片 8">
            <a:extLst>
              <a:ext uri="{FF2B5EF4-FFF2-40B4-BE49-F238E27FC236}">
                <a16:creationId xmlns:a16="http://schemas.microsoft.com/office/drawing/2014/main" id="{55D18FBF-064E-6FE7-39D1-B3DE7AA45683}"/>
              </a:ext>
            </a:extLst>
          </p:cNvPr>
          <p:cNvPicPr>
            <a:picLocks noChangeAspect="1"/>
          </p:cNvPicPr>
          <p:nvPr/>
        </p:nvPicPr>
        <p:blipFill>
          <a:blip r:embed="rId3"/>
          <a:stretch>
            <a:fillRect/>
          </a:stretch>
        </p:blipFill>
        <p:spPr>
          <a:xfrm>
            <a:off x="7072596" y="1457325"/>
            <a:ext cx="4889705" cy="2428875"/>
          </a:xfrm>
          <a:prstGeom prst="rect">
            <a:avLst/>
          </a:prstGeom>
        </p:spPr>
      </p:pic>
      <p:pic>
        <p:nvPicPr>
          <p:cNvPr id="11" name="图片 10">
            <a:extLst>
              <a:ext uri="{FF2B5EF4-FFF2-40B4-BE49-F238E27FC236}">
                <a16:creationId xmlns:a16="http://schemas.microsoft.com/office/drawing/2014/main" id="{160A0ECF-4C90-4CF5-CE12-180F0BC30396}"/>
              </a:ext>
            </a:extLst>
          </p:cNvPr>
          <p:cNvPicPr>
            <a:picLocks noChangeAspect="1"/>
          </p:cNvPicPr>
          <p:nvPr/>
        </p:nvPicPr>
        <p:blipFill>
          <a:blip r:embed="rId4"/>
          <a:stretch>
            <a:fillRect/>
          </a:stretch>
        </p:blipFill>
        <p:spPr>
          <a:xfrm>
            <a:off x="7072596" y="4193951"/>
            <a:ext cx="4889705" cy="2182361"/>
          </a:xfrm>
          <a:prstGeom prst="rect">
            <a:avLst/>
          </a:prstGeom>
        </p:spPr>
      </p:pic>
      <p:sp>
        <p:nvSpPr>
          <p:cNvPr id="14" name="矩形: 圆角 13">
            <a:extLst>
              <a:ext uri="{FF2B5EF4-FFF2-40B4-BE49-F238E27FC236}">
                <a16:creationId xmlns:a16="http://schemas.microsoft.com/office/drawing/2014/main" id="{07B92CF5-D4F1-7658-A610-C10CA4D8BFA6}"/>
              </a:ext>
            </a:extLst>
          </p:cNvPr>
          <p:cNvSpPr/>
          <p:nvPr/>
        </p:nvSpPr>
        <p:spPr>
          <a:xfrm>
            <a:off x="6915150" y="2867025"/>
            <a:ext cx="5200650" cy="1152525"/>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连接符: 曲线 15">
            <a:extLst>
              <a:ext uri="{FF2B5EF4-FFF2-40B4-BE49-F238E27FC236}">
                <a16:creationId xmlns:a16="http://schemas.microsoft.com/office/drawing/2014/main" id="{88479E92-8081-5BDC-B75F-11519A200D58}"/>
              </a:ext>
            </a:extLst>
          </p:cNvPr>
          <p:cNvCxnSpPr>
            <a:cxnSpLocks/>
            <a:stCxn id="14" idx="1"/>
            <a:endCxn id="30" idx="3"/>
          </p:cNvCxnSpPr>
          <p:nvPr/>
        </p:nvCxnSpPr>
        <p:spPr>
          <a:xfrm rot="10800000">
            <a:off x="6581774" y="2304184"/>
            <a:ext cx="333376" cy="1139105"/>
          </a:xfrm>
          <a:prstGeom prst="curvedConnector3">
            <a:avLst>
              <a:gd name="adj1" fmla="val 50000"/>
            </a:avLst>
          </a:prstGeom>
          <a:ln w="28575">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7" name="矩形 16">
            <a:extLst>
              <a:ext uri="{FF2B5EF4-FFF2-40B4-BE49-F238E27FC236}">
                <a16:creationId xmlns:a16="http://schemas.microsoft.com/office/drawing/2014/main" id="{CDE9EF8B-B86C-C7A2-0F9A-42518B5C9EF7}"/>
              </a:ext>
            </a:extLst>
          </p:cNvPr>
          <p:cNvSpPr/>
          <p:nvPr/>
        </p:nvSpPr>
        <p:spPr>
          <a:xfrm>
            <a:off x="7072596" y="6129197"/>
            <a:ext cx="176496" cy="247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14748C9-5A90-B5F8-740F-9954DD56660F}"/>
              </a:ext>
            </a:extLst>
          </p:cNvPr>
          <p:cNvSpPr/>
          <p:nvPr/>
        </p:nvSpPr>
        <p:spPr>
          <a:xfrm>
            <a:off x="7667625" y="1398029"/>
            <a:ext cx="257175" cy="173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9A0607D9-CAD8-0062-BC04-E8834C4C2D43}"/>
              </a:ext>
            </a:extLst>
          </p:cNvPr>
          <p:cNvSpPr/>
          <p:nvPr/>
        </p:nvSpPr>
        <p:spPr>
          <a:xfrm>
            <a:off x="9386887" y="1375855"/>
            <a:ext cx="257175" cy="173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6A32D71-FA2B-5F6B-1521-A8B3D21CAFB0}"/>
              </a:ext>
            </a:extLst>
          </p:cNvPr>
          <p:cNvSpPr/>
          <p:nvPr/>
        </p:nvSpPr>
        <p:spPr>
          <a:xfrm>
            <a:off x="11091860" y="1361900"/>
            <a:ext cx="257175" cy="173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03B5B889-1066-8C66-1452-BCF6C9736066}"/>
              </a:ext>
            </a:extLst>
          </p:cNvPr>
          <p:cNvSpPr/>
          <p:nvPr/>
        </p:nvSpPr>
        <p:spPr>
          <a:xfrm>
            <a:off x="462927" y="2020231"/>
            <a:ext cx="1498312" cy="963389"/>
          </a:xfrm>
          <a:prstGeom prst="rect">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随机算子</a:t>
            </a:r>
            <a:r>
              <a:rPr lang="en-US" altLang="zh-CN" baseline="30000" dirty="0">
                <a:solidFill>
                  <a:schemeClr val="bg1"/>
                </a:solidFill>
                <a:latin typeface="微软雅黑" panose="020B0503020204020204" pitchFamily="34" charset="-122"/>
                <a:ea typeface="微软雅黑" panose="020B0503020204020204" pitchFamily="34" charset="-122"/>
              </a:rPr>
              <a:t>29,35</a:t>
            </a:r>
          </a:p>
          <a:p>
            <a:pPr algn="ctr"/>
            <a:r>
              <a:rPr lang="zh-CN" altLang="en-US" dirty="0">
                <a:solidFill>
                  <a:schemeClr val="bg1"/>
                </a:solidFill>
                <a:latin typeface="微软雅黑" panose="020B0503020204020204" pitchFamily="34" charset="-122"/>
                <a:ea typeface="微软雅黑" panose="020B0503020204020204" pitchFamily="34" charset="-122"/>
              </a:rPr>
              <a:t>对比学习</a:t>
            </a:r>
          </a:p>
        </p:txBody>
      </p:sp>
      <p:sp>
        <p:nvSpPr>
          <p:cNvPr id="23" name="矩形: 一个圆顶角，剪去另一个顶角 22">
            <a:extLst>
              <a:ext uri="{FF2B5EF4-FFF2-40B4-BE49-F238E27FC236}">
                <a16:creationId xmlns:a16="http://schemas.microsoft.com/office/drawing/2014/main" id="{B429557B-18A3-F908-C46D-B775A004561D}"/>
              </a:ext>
            </a:extLst>
          </p:cNvPr>
          <p:cNvSpPr/>
          <p:nvPr/>
        </p:nvSpPr>
        <p:spPr>
          <a:xfrm>
            <a:off x="2657475" y="1361900"/>
            <a:ext cx="1504950" cy="409750"/>
          </a:xfrm>
          <a:prstGeom prst="snipRoundRect">
            <a:avLst/>
          </a:prstGeom>
          <a:solidFill>
            <a:srgbClr val="385723"/>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b="0" i="0" dirty="0">
                <a:solidFill>
                  <a:schemeClr val="bg1"/>
                </a:solidFill>
                <a:effectLst/>
                <a:latin typeface="微软雅黑" panose="020B0503020204020204" pitchFamily="34" charset="-122"/>
                <a:ea typeface="微软雅黑" panose="020B0503020204020204" pitchFamily="34" charset="-122"/>
              </a:rPr>
              <a:t>边缘扰动</a:t>
            </a:r>
            <a:endParaRPr lang="zh-CN" altLang="en-US" dirty="0">
              <a:solidFill>
                <a:schemeClr val="bg1"/>
              </a:solidFill>
            </a:endParaRPr>
          </a:p>
        </p:txBody>
      </p:sp>
      <p:sp>
        <p:nvSpPr>
          <p:cNvPr id="24" name="矩形: 一个圆顶角，剪去另一个顶角 23">
            <a:extLst>
              <a:ext uri="{FF2B5EF4-FFF2-40B4-BE49-F238E27FC236}">
                <a16:creationId xmlns:a16="http://schemas.microsoft.com/office/drawing/2014/main" id="{6D89D08C-9AE3-7755-367F-8A0679C7C416}"/>
              </a:ext>
            </a:extLst>
          </p:cNvPr>
          <p:cNvSpPr/>
          <p:nvPr/>
        </p:nvSpPr>
        <p:spPr>
          <a:xfrm>
            <a:off x="2657475" y="2219550"/>
            <a:ext cx="1504950" cy="409750"/>
          </a:xfrm>
          <a:prstGeom prst="snipRoundRect">
            <a:avLst/>
          </a:prstGeom>
          <a:solidFill>
            <a:srgbClr val="385723"/>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b="0" i="0" dirty="0">
                <a:solidFill>
                  <a:schemeClr val="bg1"/>
                </a:solidFill>
                <a:effectLst/>
                <a:latin typeface="微软雅黑" panose="020B0503020204020204" pitchFamily="34" charset="-122"/>
                <a:ea typeface="微软雅黑" panose="020B0503020204020204" pitchFamily="34" charset="-122"/>
              </a:rPr>
              <a:t>边缘掩蔽</a:t>
            </a:r>
            <a:endParaRPr lang="zh-CN" altLang="en-US" dirty="0">
              <a:solidFill>
                <a:schemeClr val="bg1"/>
              </a:solidFill>
            </a:endParaRPr>
          </a:p>
        </p:txBody>
      </p:sp>
      <p:sp>
        <p:nvSpPr>
          <p:cNvPr id="25" name="矩形: 一个圆顶角，剪去另一个顶角 24">
            <a:extLst>
              <a:ext uri="{FF2B5EF4-FFF2-40B4-BE49-F238E27FC236}">
                <a16:creationId xmlns:a16="http://schemas.microsoft.com/office/drawing/2014/main" id="{FB398E15-3590-E064-1361-79B0E7CD2D42}"/>
              </a:ext>
            </a:extLst>
          </p:cNvPr>
          <p:cNvSpPr/>
          <p:nvPr/>
        </p:nvSpPr>
        <p:spPr>
          <a:xfrm>
            <a:off x="2657475" y="3176892"/>
            <a:ext cx="1504950" cy="409750"/>
          </a:xfrm>
          <a:prstGeom prst="snipRoundRect">
            <a:avLst/>
          </a:prstGeom>
          <a:solidFill>
            <a:srgbClr val="385723"/>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b="0" i="0" dirty="0">
                <a:solidFill>
                  <a:schemeClr val="bg1"/>
                </a:solidFill>
                <a:effectLst/>
                <a:latin typeface="微软雅黑" panose="020B0503020204020204" pitchFamily="34" charset="-122"/>
                <a:ea typeface="微软雅黑" panose="020B0503020204020204" pitchFamily="34" charset="-122"/>
              </a:rPr>
              <a:t>节点丢弃</a:t>
            </a:r>
            <a:endParaRPr lang="zh-CN" altLang="en-US" dirty="0">
              <a:solidFill>
                <a:schemeClr val="bg1"/>
              </a:solidFill>
            </a:endParaRPr>
          </a:p>
        </p:txBody>
      </p:sp>
      <p:sp>
        <p:nvSpPr>
          <p:cNvPr id="26" name="箭头: 右 25">
            <a:extLst>
              <a:ext uri="{FF2B5EF4-FFF2-40B4-BE49-F238E27FC236}">
                <a16:creationId xmlns:a16="http://schemas.microsoft.com/office/drawing/2014/main" id="{E24F7F11-801A-8412-E1AD-96ED8F63897F}"/>
              </a:ext>
            </a:extLst>
          </p:cNvPr>
          <p:cNvSpPr/>
          <p:nvPr/>
        </p:nvSpPr>
        <p:spPr>
          <a:xfrm rot="18972951">
            <a:off x="1985777" y="1786857"/>
            <a:ext cx="616370" cy="180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0DD9D830-A99D-D6CD-521B-9556740E2727}"/>
              </a:ext>
            </a:extLst>
          </p:cNvPr>
          <p:cNvSpPr/>
          <p:nvPr/>
        </p:nvSpPr>
        <p:spPr>
          <a:xfrm rot="2285175" flipV="1">
            <a:off x="1989487" y="3085625"/>
            <a:ext cx="613992" cy="188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F4D3FEFF-5351-711D-CE04-6DCA778DBC36}"/>
              </a:ext>
            </a:extLst>
          </p:cNvPr>
          <p:cNvSpPr/>
          <p:nvPr/>
        </p:nvSpPr>
        <p:spPr>
          <a:xfrm>
            <a:off x="2108251" y="2443134"/>
            <a:ext cx="470502" cy="165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矩形: 圆角 29">
                <a:extLst>
                  <a:ext uri="{FF2B5EF4-FFF2-40B4-BE49-F238E27FC236}">
                    <a16:creationId xmlns:a16="http://schemas.microsoft.com/office/drawing/2014/main" id="{F7733219-CE67-EA3A-7448-83C4C7838E82}"/>
                  </a:ext>
                </a:extLst>
              </p:cNvPr>
              <p:cNvSpPr/>
              <p:nvPr/>
            </p:nvSpPr>
            <p:spPr>
              <a:xfrm>
                <a:off x="4497222" y="1958710"/>
                <a:ext cx="2084552" cy="690946"/>
              </a:xfrm>
              <a:prstGeom prst="roundRect">
                <a:avLst/>
              </a:prstGeom>
              <a:solidFill>
                <a:srgbClr val="6E8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编码器</a:t>
                </a:r>
                <a:r>
                  <a:rPr lang="en-US" altLang="zh-CN" dirty="0"/>
                  <a:t>(HGNN)</a:t>
                </a:r>
                <a:r>
                  <a:rPr lang="zh-CN" altLang="en-US" dirty="0"/>
                  <a:t>：</a:t>
                </a:r>
                <a:endParaRPr lang="en-US" altLang="zh-CN" dirty="0"/>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e>
                          </m:d>
                          <m:r>
                            <a:rPr lang="en-US" altLang="zh-CN" i="1">
                              <a:latin typeface="Cambria Math" panose="02040503050406030204" pitchFamily="18" charset="0"/>
                            </a:rPr>
                            <m:t>∗</m:t>
                          </m:r>
                          <m:r>
                            <m:rPr>
                              <m:sty m:val="p"/>
                            </m:rPr>
                            <a:rPr lang="en-US" altLang="zh-CN" i="1">
                              <a:latin typeface="Cambria Math" panose="02040503050406030204" pitchFamily="18" charset="0"/>
                            </a:rPr>
                            <m:t>d</m:t>
                          </m:r>
                        </m:sup>
                      </m:sSup>
                    </m:oMath>
                  </m:oMathPara>
                </a14:m>
                <a:endParaRPr lang="en-US" altLang="zh-CN" dirty="0"/>
              </a:p>
            </p:txBody>
          </p:sp>
        </mc:Choice>
        <mc:Fallback xmlns="">
          <p:sp>
            <p:nvSpPr>
              <p:cNvPr id="30" name="矩形: 圆角 29">
                <a:extLst>
                  <a:ext uri="{FF2B5EF4-FFF2-40B4-BE49-F238E27FC236}">
                    <a16:creationId xmlns:a16="http://schemas.microsoft.com/office/drawing/2014/main" id="{F7733219-CE67-EA3A-7448-83C4C7838E82}"/>
                  </a:ext>
                </a:extLst>
              </p:cNvPr>
              <p:cNvSpPr>
                <a:spLocks noRot="1" noChangeAspect="1" noMove="1" noResize="1" noEditPoints="1" noAdjustHandles="1" noChangeArrowheads="1" noChangeShapeType="1" noTextEdit="1"/>
              </p:cNvSpPr>
              <p:nvPr/>
            </p:nvSpPr>
            <p:spPr>
              <a:xfrm>
                <a:off x="4497222" y="1958710"/>
                <a:ext cx="2084552" cy="690946"/>
              </a:xfrm>
              <a:prstGeom prst="roundRect">
                <a:avLst/>
              </a:prstGeom>
              <a:blipFill>
                <a:blip r:embed="rId5"/>
                <a:stretch>
                  <a:fillRect t="-862"/>
                </a:stretch>
              </a:blipFill>
            </p:spPr>
            <p:txBody>
              <a:bodyPr/>
              <a:lstStyle/>
              <a:p>
                <a:r>
                  <a:rPr lang="zh-CN" altLang="en-US">
                    <a:noFill/>
                  </a:rPr>
                  <a:t> </a:t>
                </a:r>
              </a:p>
            </p:txBody>
          </p:sp>
        </mc:Fallback>
      </mc:AlternateContent>
      <p:sp>
        <p:nvSpPr>
          <p:cNvPr id="31" name="矩形: 圆角 30">
            <a:extLst>
              <a:ext uri="{FF2B5EF4-FFF2-40B4-BE49-F238E27FC236}">
                <a16:creationId xmlns:a16="http://schemas.microsoft.com/office/drawing/2014/main" id="{B1EAF9A8-E0AB-3810-B5FB-3808CC442654}"/>
              </a:ext>
            </a:extLst>
          </p:cNvPr>
          <p:cNvSpPr/>
          <p:nvPr/>
        </p:nvSpPr>
        <p:spPr>
          <a:xfrm>
            <a:off x="9515474" y="4581525"/>
            <a:ext cx="2595119" cy="1969188"/>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连接符: 曲线 31">
            <a:extLst>
              <a:ext uri="{FF2B5EF4-FFF2-40B4-BE49-F238E27FC236}">
                <a16:creationId xmlns:a16="http://schemas.microsoft.com/office/drawing/2014/main" id="{76A3391C-A2BB-9745-FB4E-A3503FE39028}"/>
              </a:ext>
            </a:extLst>
          </p:cNvPr>
          <p:cNvCxnSpPr>
            <a:cxnSpLocks/>
            <a:stCxn id="31" idx="2"/>
            <a:endCxn id="35" idx="3"/>
          </p:cNvCxnSpPr>
          <p:nvPr/>
        </p:nvCxnSpPr>
        <p:spPr>
          <a:xfrm rot="5400000" flipH="1">
            <a:off x="7865324" y="3603003"/>
            <a:ext cx="1625670" cy="4269750"/>
          </a:xfrm>
          <a:prstGeom prst="curvedConnector4">
            <a:avLst>
              <a:gd name="adj1" fmla="val -14062"/>
              <a:gd name="adj2" fmla="val 90303"/>
            </a:avLst>
          </a:prstGeom>
          <a:ln w="28575">
            <a:headEnd type="none" w="med" len="med"/>
            <a:tailEnd type="arrow" w="med" len="med"/>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5" name="矩形: 圆角 34">
                <a:extLst>
                  <a:ext uri="{FF2B5EF4-FFF2-40B4-BE49-F238E27FC236}">
                    <a16:creationId xmlns:a16="http://schemas.microsoft.com/office/drawing/2014/main" id="{ECE5C155-D7FD-3DED-5B16-85F1EA31A9D1}"/>
                  </a:ext>
                </a:extLst>
              </p:cNvPr>
              <p:cNvSpPr/>
              <p:nvPr/>
            </p:nvSpPr>
            <p:spPr>
              <a:xfrm>
                <a:off x="4446685" y="4402450"/>
                <a:ext cx="2096599" cy="1045185"/>
              </a:xfrm>
              <a:prstGeom prst="roundRect">
                <a:avLst/>
              </a:prstGeom>
              <a:solidFill>
                <a:srgbClr val="6E8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解码器：</a:t>
                </a:r>
                <a:endParaRPr lang="en-US" altLang="zh-CN" dirty="0"/>
              </a:p>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r>
                        <m:rPr>
                          <m:sty m:val="p"/>
                        </m:rPr>
                        <a:rPr lang="en-US" altLang="zh-CN" i="1">
                          <a:latin typeface="Cambria Math" panose="02040503050406030204" pitchFamily="18" charset="0"/>
                        </a:rPr>
                        <m:t>d</m:t>
                      </m:r>
                      <m:r>
                        <a:rPr lang="en-US" altLang="zh-CN" b="0" i="0"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V</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m:t>
                      </m:r>
                      <m:r>
                        <a:rPr lang="en-US" altLang="zh-CN" b="0" i="0" smtClean="0">
                          <a:latin typeface="Cambria Math" panose="02040503050406030204" pitchFamily="18" charset="0"/>
                        </a:rPr>
                        <m:t>|</m:t>
                      </m:r>
                    </m:oMath>
                  </m:oMathPara>
                </a14:m>
                <a:endParaRPr lang="en-US" altLang="zh-CN" dirty="0"/>
              </a:p>
            </p:txBody>
          </p:sp>
        </mc:Choice>
        <mc:Fallback xmlns="">
          <p:sp>
            <p:nvSpPr>
              <p:cNvPr id="35" name="矩形: 圆角 34">
                <a:extLst>
                  <a:ext uri="{FF2B5EF4-FFF2-40B4-BE49-F238E27FC236}">
                    <a16:creationId xmlns:a16="http://schemas.microsoft.com/office/drawing/2014/main" id="{ECE5C155-D7FD-3DED-5B16-85F1EA31A9D1}"/>
                  </a:ext>
                </a:extLst>
              </p:cNvPr>
              <p:cNvSpPr>
                <a:spLocks noRot="1" noChangeAspect="1" noMove="1" noResize="1" noEditPoints="1" noAdjustHandles="1" noChangeArrowheads="1" noChangeShapeType="1" noTextEdit="1"/>
              </p:cNvSpPr>
              <p:nvPr/>
            </p:nvSpPr>
            <p:spPr>
              <a:xfrm>
                <a:off x="4446685" y="4402450"/>
                <a:ext cx="2096599" cy="1045185"/>
              </a:xfrm>
              <a:prstGeom prst="roundRect">
                <a:avLst/>
              </a:prstGeom>
              <a:blipFill>
                <a:blip r:embed="rId6"/>
                <a:stretch>
                  <a:fillRect/>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A963CF55-A91C-00E7-6472-4018E7A26481}"/>
              </a:ext>
            </a:extLst>
          </p:cNvPr>
          <p:cNvSpPr txBox="1"/>
          <p:nvPr/>
        </p:nvSpPr>
        <p:spPr>
          <a:xfrm>
            <a:off x="7791450" y="981075"/>
            <a:ext cx="3557585" cy="400110"/>
          </a:xfrm>
          <a:prstGeom prst="rect">
            <a:avLst/>
          </a:prstGeom>
          <a:noFill/>
        </p:spPr>
        <p:txBody>
          <a:bodyPr wrap="square" rtlCol="0">
            <a:spAutoFit/>
          </a:bodyPr>
          <a:lstStyle/>
          <a:p>
            <a:pPr algn="ctr"/>
            <a:r>
              <a:rPr lang="zh-CN" altLang="en-US" sz="2000" b="1" dirty="0">
                <a:solidFill>
                  <a:srgbClr val="459F2D"/>
                </a:solidFill>
                <a:effectLst>
                  <a:outerShdw blurRad="38100" dist="38100" dir="2700000" algn="tl">
                    <a:srgbClr val="000000">
                      <a:alpha val="43137"/>
                    </a:srgbClr>
                  </a:outerShdw>
                </a:effectLst>
              </a:rPr>
              <a:t>引入</a:t>
            </a:r>
            <a:r>
              <a:rPr lang="en-US" altLang="zh-CN" sz="2000" b="1" dirty="0">
                <a:solidFill>
                  <a:srgbClr val="459F2D"/>
                </a:solidFill>
                <a:effectLst>
                  <a:outerShdw blurRad="38100" dist="38100" dir="2700000" algn="tl">
                    <a:srgbClr val="000000">
                      <a:alpha val="43137"/>
                    </a:srgbClr>
                  </a:outerShdw>
                </a:effectLst>
              </a:rPr>
              <a:t>VGAE</a:t>
            </a:r>
            <a:endParaRPr lang="zh-CN" altLang="en-US" sz="2000" b="1" dirty="0">
              <a:solidFill>
                <a:srgbClr val="459F2D"/>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AFF1528B-2F8E-C9A6-C2C9-49BFDBB45FAC}"/>
                  </a:ext>
                </a:extLst>
              </p:cNvPr>
              <p:cNvSpPr txBox="1"/>
              <p:nvPr/>
            </p:nvSpPr>
            <p:spPr>
              <a:xfrm>
                <a:off x="4685104" y="5103277"/>
                <a:ext cx="1808059" cy="3198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𝑃</m:t>
                          </m:r>
                        </m:e>
                        <m:sub>
                          <m:r>
                            <m:rPr>
                              <m:sty m:val="p"/>
                            </m:rPr>
                            <a:rPr lang="en-US" altLang="zh-CN" i="1">
                              <a:solidFill>
                                <a:schemeClr val="bg1"/>
                              </a:solidFill>
                              <a:latin typeface="Cambria Math" panose="02040503050406030204" pitchFamily="18" charset="0"/>
                            </a:rPr>
                            <m:t>i</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𝑀𝐿𝑃</m:t>
                      </m:r>
                      <m:r>
                        <a:rPr lang="en-US" altLang="zh-CN" b="0" i="1" smtClean="0">
                          <a:solidFill>
                            <a:schemeClr val="bg1"/>
                          </a:solidFill>
                          <a:latin typeface="Cambria Math" panose="02040503050406030204" pitchFamily="18" charset="0"/>
                        </a:rPr>
                        <m:t>(</m:t>
                      </m:r>
                      <m:acc>
                        <m:accPr>
                          <m:chr m:val="̃"/>
                          <m:ctrlPr>
                            <a:rPr lang="en-US" altLang="zh-CN" b="0" i="1" smtClean="0">
                              <a:solidFill>
                                <a:schemeClr val="bg1"/>
                              </a:solidFill>
                              <a:latin typeface="Cambria Math" panose="02040503050406030204" pitchFamily="18" charset="0"/>
                            </a:rPr>
                          </m:ctrlPr>
                        </m:accPr>
                        <m:e>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h</m:t>
                              </m:r>
                            </m:e>
                            <m:sub>
                              <m:r>
                                <a:rPr lang="en-US" altLang="zh-CN" b="0" i="1" smtClean="0">
                                  <a:solidFill>
                                    <a:schemeClr val="bg1"/>
                                  </a:solidFill>
                                  <a:latin typeface="Cambria Math" panose="02040503050406030204" pitchFamily="18" charset="0"/>
                                </a:rPr>
                                <m:t>𝑖</m:t>
                              </m:r>
                            </m:sub>
                          </m:sSub>
                        </m:e>
                      </m:acc>
                      <m:r>
                        <a:rPr lang="en-US" altLang="zh-CN" b="0" i="1" smtClean="0">
                          <a:solidFill>
                            <a:schemeClr val="bg1"/>
                          </a:solidFill>
                          <a:latin typeface="Cambria Math" panose="02040503050406030204" pitchFamily="18" charset="0"/>
                        </a:rPr>
                        <m:t>,</m:t>
                      </m:r>
                      <m:acc>
                        <m:accPr>
                          <m:chr m:val="̃"/>
                          <m:ctrlPr>
                            <a:rPr lang="en-US" altLang="zh-CN" i="1">
                              <a:solidFill>
                                <a:schemeClr val="bg1"/>
                              </a:solidFill>
                              <a:latin typeface="Cambria Math" panose="02040503050406030204" pitchFamily="18" charset="0"/>
                            </a:rPr>
                          </m:ctrlPr>
                        </m:accPr>
                        <m:e>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h</m:t>
                              </m:r>
                            </m:e>
                            <m:sub>
                              <m:r>
                                <a:rPr lang="en-US" altLang="zh-CN" b="0" i="1" smtClean="0">
                                  <a:solidFill>
                                    <a:schemeClr val="bg1"/>
                                  </a:solidFill>
                                  <a:latin typeface="Cambria Math" panose="02040503050406030204" pitchFamily="18" charset="0"/>
                                </a:rPr>
                                <m:t>𝑗</m:t>
                              </m:r>
                            </m:sub>
                          </m:sSub>
                        </m:e>
                      </m:acc>
                      <m:r>
                        <a:rPr lang="en-US" altLang="zh-CN" b="0" i="1" smtClean="0">
                          <a:solidFill>
                            <a:schemeClr val="bg1"/>
                          </a:solidFill>
                          <a:latin typeface="Cambria Math" panose="02040503050406030204" pitchFamily="18" charset="0"/>
                        </a:rPr>
                        <m:t>)</m:t>
                      </m:r>
                    </m:oMath>
                  </m:oMathPara>
                </a14:m>
                <a:endParaRPr lang="zh-CN" altLang="en-US" dirty="0"/>
              </a:p>
            </p:txBody>
          </p:sp>
        </mc:Choice>
        <mc:Fallback xmlns="">
          <p:sp>
            <p:nvSpPr>
              <p:cNvPr id="41" name="文本框 40">
                <a:extLst>
                  <a:ext uri="{FF2B5EF4-FFF2-40B4-BE49-F238E27FC236}">
                    <a16:creationId xmlns:a16="http://schemas.microsoft.com/office/drawing/2014/main" id="{AFF1528B-2F8E-C9A6-C2C9-49BFDBB45FAC}"/>
                  </a:ext>
                </a:extLst>
              </p:cNvPr>
              <p:cNvSpPr txBox="1">
                <a:spLocks noRot="1" noChangeAspect="1" noMove="1" noResize="1" noEditPoints="1" noAdjustHandles="1" noChangeArrowheads="1" noChangeShapeType="1" noTextEdit="1"/>
              </p:cNvSpPr>
              <p:nvPr/>
            </p:nvSpPr>
            <p:spPr>
              <a:xfrm>
                <a:off x="4685104" y="5103277"/>
                <a:ext cx="1808059" cy="319896"/>
              </a:xfrm>
              <a:prstGeom prst="rect">
                <a:avLst/>
              </a:prstGeom>
              <a:blipFill>
                <a:blip r:embed="rId7"/>
                <a:stretch>
                  <a:fillRect l="-2703" t="-20755" r="-17568" b="-22642"/>
                </a:stretch>
              </a:blipFill>
            </p:spPr>
            <p:txBody>
              <a:bodyPr/>
              <a:lstStyle/>
              <a:p>
                <a:r>
                  <a:rPr lang="zh-CN" altLang="en-US">
                    <a:noFill/>
                  </a:rPr>
                  <a:t> </a:t>
                </a:r>
              </a:p>
            </p:txBody>
          </p:sp>
        </mc:Fallback>
      </mc:AlternateContent>
      <p:sp>
        <p:nvSpPr>
          <p:cNvPr id="52" name="箭头: 左弧形 51">
            <a:extLst>
              <a:ext uri="{FF2B5EF4-FFF2-40B4-BE49-F238E27FC236}">
                <a16:creationId xmlns:a16="http://schemas.microsoft.com/office/drawing/2014/main" id="{6108686E-1486-9DF3-AE71-C579F5A886CD}"/>
              </a:ext>
            </a:extLst>
          </p:cNvPr>
          <p:cNvSpPr/>
          <p:nvPr/>
        </p:nvSpPr>
        <p:spPr>
          <a:xfrm>
            <a:off x="563848" y="3240520"/>
            <a:ext cx="599444" cy="162492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54" name="直接连接符 53">
            <a:extLst>
              <a:ext uri="{FF2B5EF4-FFF2-40B4-BE49-F238E27FC236}">
                <a16:creationId xmlns:a16="http://schemas.microsoft.com/office/drawing/2014/main" id="{F2D0818B-A7E2-B0C9-B6FB-C91B96BB8C1A}"/>
              </a:ext>
            </a:extLst>
          </p:cNvPr>
          <p:cNvCxnSpPr>
            <a:cxnSpLocks/>
          </p:cNvCxnSpPr>
          <p:nvPr/>
        </p:nvCxnSpPr>
        <p:spPr>
          <a:xfrm>
            <a:off x="4371975" y="1375855"/>
            <a:ext cx="0" cy="4958464"/>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矩形: 圆角 4">
            <a:extLst>
              <a:ext uri="{FF2B5EF4-FFF2-40B4-BE49-F238E27FC236}">
                <a16:creationId xmlns:a16="http://schemas.microsoft.com/office/drawing/2014/main" id="{722C9FE7-D97C-A9B1-E060-F6983B7397D5}"/>
              </a:ext>
            </a:extLst>
          </p:cNvPr>
          <p:cNvSpPr/>
          <p:nvPr/>
        </p:nvSpPr>
        <p:spPr>
          <a:xfrm>
            <a:off x="6835567" y="4581525"/>
            <a:ext cx="2595119" cy="1969188"/>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 5">
            <a:extLst>
              <a:ext uri="{FF2B5EF4-FFF2-40B4-BE49-F238E27FC236}">
                <a16:creationId xmlns:a16="http://schemas.microsoft.com/office/drawing/2014/main" id="{D8619167-C1D5-0B80-EAC7-7B4D29D3D4D6}"/>
              </a:ext>
            </a:extLst>
          </p:cNvPr>
          <p:cNvSpPr/>
          <p:nvPr/>
        </p:nvSpPr>
        <p:spPr>
          <a:xfrm>
            <a:off x="7791450" y="4052984"/>
            <a:ext cx="466724" cy="4616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A24B7671-6243-5BF3-E7B2-CCD5363A9188}"/>
              </a:ext>
            </a:extLst>
          </p:cNvPr>
          <p:cNvSpPr/>
          <p:nvPr/>
        </p:nvSpPr>
        <p:spPr>
          <a:xfrm>
            <a:off x="9260898" y="5263225"/>
            <a:ext cx="506582" cy="438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E45698C-EA79-ACEB-97D5-CA3230673282}"/>
                  </a:ext>
                </a:extLst>
              </p:cNvPr>
              <p:cNvSpPr txBox="1"/>
              <p:nvPr/>
            </p:nvSpPr>
            <p:spPr>
              <a:xfrm>
                <a:off x="4718385" y="5488964"/>
                <a:ext cx="2063056" cy="720325"/>
              </a:xfrm>
              <a:prstGeom prst="rect">
                <a:avLst/>
              </a:prstGeom>
              <a:noFill/>
            </p:spPr>
            <p:txBody>
              <a:bodyPr wrap="square">
                <a:spAutoFit/>
              </a:bodyPr>
              <a:lstStyle/>
              <a:p>
                <a:r>
                  <a:rPr lang="en-US" altLang="zh-CN" dirty="0"/>
                  <a:t>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a:latin typeface="Cambria Math" panose="02040503050406030204" pitchFamily="18" charset="0"/>
                          </a:rPr>
                          <m:t>i</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en-US" altLang="zh-CN" dirty="0"/>
                  <a:t> &gt; </a:t>
                </a:r>
                <a14:m>
                  <m:oMath xmlns:m="http://schemas.openxmlformats.org/officeDocument/2006/math">
                    <m:r>
                      <a:rPr lang="zh-CN" altLang="en-US" i="1" smtClean="0">
                        <a:latin typeface="Cambria Math" panose="02040503050406030204" pitchFamily="18" charset="0"/>
                      </a:rPr>
                      <m:t>𝜀</m:t>
                    </m:r>
                  </m:oMath>
                </a14:m>
                <a:r>
                  <a:rPr lang="en-US" altLang="zh-CN" dirty="0"/>
                  <a:t>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a:latin typeface="Cambria Math" panose="02040503050406030204" pitchFamily="18" charset="0"/>
                              </a:rPr>
                              <m:t>i</m:t>
                            </m:r>
                            <m:r>
                              <a:rPr lang="en-US" altLang="zh-CN" i="1">
                                <a:latin typeface="Cambria Math" panose="02040503050406030204" pitchFamily="18" charset="0"/>
                              </a:rPr>
                              <m:t>,</m:t>
                            </m:r>
                            <m:r>
                              <a:rPr lang="en-US" altLang="zh-CN" i="1">
                                <a:latin typeface="Cambria Math" panose="02040503050406030204" pitchFamily="18" charset="0"/>
                              </a:rPr>
                              <m:t>𝑗</m:t>
                            </m:r>
                          </m:sub>
                        </m:sSub>
                      </m:e>
                    </m:acc>
                  </m:oMath>
                </a14:m>
                <a:r>
                  <a:rPr lang="zh-CN" altLang="en-US" dirty="0"/>
                  <a:t> </a:t>
                </a:r>
                <a:r>
                  <a:rPr lang="en-US" altLang="zh-CN" dirty="0"/>
                  <a:t>=1 </a:t>
                </a:r>
              </a:p>
              <a:p>
                <a:r>
                  <a:rPr lang="en-US" altLang="zh-CN" dirty="0"/>
                  <a:t>Else </a:t>
                </a:r>
                <a14:m>
                  <m:oMath xmlns:m="http://schemas.openxmlformats.org/officeDocument/2006/math">
                    <m:acc>
                      <m:accPr>
                        <m:chr m:val="̃"/>
                        <m:ctrlPr>
                          <a:rPr lang="en-US" altLang="zh-CN" b="0"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a:latin typeface="Cambria Math" panose="02040503050406030204" pitchFamily="18" charset="0"/>
                              </a:rPr>
                              <m:t>i</m:t>
                            </m:r>
                            <m:r>
                              <a:rPr lang="en-US" altLang="zh-CN" i="1">
                                <a:latin typeface="Cambria Math" panose="02040503050406030204" pitchFamily="18" charset="0"/>
                              </a:rPr>
                              <m:t>,</m:t>
                            </m:r>
                            <m:r>
                              <a:rPr lang="en-US" altLang="zh-CN" i="1">
                                <a:latin typeface="Cambria Math" panose="02040503050406030204" pitchFamily="18" charset="0"/>
                              </a:rPr>
                              <m:t>𝑗</m:t>
                            </m:r>
                          </m:sub>
                        </m:sSub>
                      </m:e>
                    </m:acc>
                  </m:oMath>
                </a14:m>
                <a:r>
                  <a:rPr lang="zh-CN" altLang="en-US" dirty="0"/>
                  <a:t> </a:t>
                </a:r>
                <a:r>
                  <a:rPr lang="en-US" altLang="zh-CN" dirty="0"/>
                  <a:t>=0 </a:t>
                </a:r>
                <a:endParaRPr lang="zh-CN" altLang="en-US" dirty="0"/>
              </a:p>
            </p:txBody>
          </p:sp>
        </mc:Choice>
        <mc:Fallback xmlns="">
          <p:sp>
            <p:nvSpPr>
              <p:cNvPr id="12" name="文本框 11">
                <a:extLst>
                  <a:ext uri="{FF2B5EF4-FFF2-40B4-BE49-F238E27FC236}">
                    <a16:creationId xmlns:a16="http://schemas.microsoft.com/office/drawing/2014/main" id="{4E45698C-EA79-ACEB-97D5-CA3230673282}"/>
                  </a:ext>
                </a:extLst>
              </p:cNvPr>
              <p:cNvSpPr txBox="1">
                <a:spLocks noRot="1" noChangeAspect="1" noMove="1" noResize="1" noEditPoints="1" noAdjustHandles="1" noChangeArrowheads="1" noChangeShapeType="1" noTextEdit="1"/>
              </p:cNvSpPr>
              <p:nvPr/>
            </p:nvSpPr>
            <p:spPr>
              <a:xfrm>
                <a:off x="4718385" y="5488964"/>
                <a:ext cx="2063056" cy="720325"/>
              </a:xfrm>
              <a:prstGeom prst="rect">
                <a:avLst/>
              </a:prstGeom>
              <a:blipFill>
                <a:blip r:embed="rId8"/>
                <a:stretch>
                  <a:fillRect l="-2367" t="-1681" b="-924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53A9BD7A-5C49-D18E-069A-0387885A94CD}"/>
              </a:ext>
            </a:extLst>
          </p:cNvPr>
          <p:cNvSpPr txBox="1"/>
          <p:nvPr/>
        </p:nvSpPr>
        <p:spPr>
          <a:xfrm>
            <a:off x="397163" y="967827"/>
            <a:ext cx="6096000" cy="400110"/>
          </a:xfrm>
          <a:prstGeom prst="rect">
            <a:avLst/>
          </a:prstGeom>
          <a:noFill/>
        </p:spPr>
        <p:txBody>
          <a:bodyPr wrap="square">
            <a:spAutoFit/>
          </a:bodyPr>
          <a:lstStyle/>
          <a:p>
            <a:pPr marL="342900" indent="-342900">
              <a:buFont typeface="Wingdings" panose="05000000000000000000" pitchFamily="2" charset="2"/>
              <a:buChar char="Ø"/>
            </a:pPr>
            <a:r>
              <a:rPr lang="en-US" altLang="zh-CN" sz="2000" b="1" dirty="0">
                <a:latin typeface="+mn-lt"/>
              </a:rPr>
              <a:t>VGAE</a:t>
            </a:r>
            <a:r>
              <a:rPr lang="zh-CN" altLang="en-US" sz="2000" b="1" dirty="0">
                <a:latin typeface="+mn-lt"/>
              </a:rPr>
              <a:t>模块</a:t>
            </a:r>
            <a:endParaRPr lang="zh-CN" altLang="en-US" sz="2000" b="1" dirty="0"/>
          </a:p>
        </p:txBody>
      </p:sp>
      <p:cxnSp>
        <p:nvCxnSpPr>
          <p:cNvPr id="10" name="连接符: 曲线 9">
            <a:extLst>
              <a:ext uri="{FF2B5EF4-FFF2-40B4-BE49-F238E27FC236}">
                <a16:creationId xmlns:a16="http://schemas.microsoft.com/office/drawing/2014/main" id="{28F2ACF2-6C1E-06DA-4979-9EAB4B97731D}"/>
              </a:ext>
            </a:extLst>
          </p:cNvPr>
          <p:cNvCxnSpPr>
            <a:cxnSpLocks/>
            <a:endCxn id="33" idx="3"/>
          </p:cNvCxnSpPr>
          <p:nvPr/>
        </p:nvCxnSpPr>
        <p:spPr>
          <a:xfrm rot="10800000">
            <a:off x="6593822" y="3620181"/>
            <a:ext cx="1527261" cy="1005706"/>
          </a:xfrm>
          <a:prstGeom prst="curvedConnector3">
            <a:avLst>
              <a:gd name="adj1" fmla="val 80968"/>
            </a:avLst>
          </a:prstGeom>
          <a:ln w="28575">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3" name="矩形: 圆角 32">
            <a:extLst>
              <a:ext uri="{FF2B5EF4-FFF2-40B4-BE49-F238E27FC236}">
                <a16:creationId xmlns:a16="http://schemas.microsoft.com/office/drawing/2014/main" id="{C2AB4FFC-0054-D5D4-FBF2-79B2B5C51FA4}"/>
              </a:ext>
            </a:extLst>
          </p:cNvPr>
          <p:cNvSpPr/>
          <p:nvPr/>
        </p:nvSpPr>
        <p:spPr>
          <a:xfrm>
            <a:off x="4497222" y="3389343"/>
            <a:ext cx="2096599" cy="461676"/>
          </a:xfrm>
          <a:prstGeom prst="roundRect">
            <a:avLst/>
          </a:prstGeom>
          <a:solidFill>
            <a:srgbClr val="6E83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噪声</a:t>
            </a:r>
            <a:endParaRPr lang="en-US" altLang="zh-CN" dirty="0"/>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38829" y="6588008"/>
            <a:ext cx="723472" cy="365125"/>
          </a:xfrm>
        </p:spPr>
        <p:txBody>
          <a:bodyPr/>
          <a:lstStyle/>
          <a:p>
            <a:fld id="{72A5E12F-523A-4D75-95A2-779F57F5D9E2}" type="slidenum">
              <a:rPr lang="zh-CN" altLang="en-US" smtClean="0"/>
              <a:t>12</a:t>
            </a:fld>
            <a:endParaRPr lang="zh-CN" altLang="en-US"/>
          </a:p>
        </p:txBody>
      </p:sp>
      <p:sp>
        <p:nvSpPr>
          <p:cNvPr id="3" name="文本占位符 2"/>
          <p:cNvSpPr>
            <a:spLocks noGrp="1"/>
          </p:cNvSpPr>
          <p:nvPr>
            <p:ph type="body" sz="quarter" idx="13"/>
          </p:nvPr>
        </p:nvSpPr>
        <p:spPr/>
        <p:txBody>
          <a:bodyPr/>
          <a:lstStyle/>
          <a:p>
            <a:r>
              <a:rPr lang="zh-CN" altLang="en-US" dirty="0">
                <a:latin typeface="+mn-lt"/>
              </a:rPr>
              <a:t>设计思路</a:t>
            </a:r>
          </a:p>
        </p:txBody>
      </p:sp>
      <p:sp>
        <p:nvSpPr>
          <p:cNvPr id="4" name="文本框 3">
            <a:extLst>
              <a:ext uri="{FF2B5EF4-FFF2-40B4-BE49-F238E27FC236}">
                <a16:creationId xmlns:a16="http://schemas.microsoft.com/office/drawing/2014/main" id="{DBB88E4D-B564-3552-2E8C-AF6857971A51}"/>
              </a:ext>
            </a:extLst>
          </p:cNvPr>
          <p:cNvSpPr txBox="1"/>
          <p:nvPr/>
        </p:nvSpPr>
        <p:spPr>
          <a:xfrm>
            <a:off x="233755" y="1191329"/>
            <a:ext cx="11234136"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有了新的对图重建的方法之后，模型的图对比学习部分与之前的方法是相似的，都需要生成视图对</a:t>
            </a:r>
            <a:r>
              <a:rPr lang="en-US" altLang="zh-CN" dirty="0"/>
              <a:t>;</a:t>
            </a:r>
          </a:p>
          <a:p>
            <a:pPr marL="285750" indent="-285750">
              <a:buFont typeface="Arial" panose="020B0604020202020204" pitchFamily="34" charset="0"/>
              <a:buChar char="•"/>
            </a:pPr>
            <a:r>
              <a:rPr lang="zh-CN" altLang="en-US" dirty="0"/>
              <a:t>有所不同，</a:t>
            </a:r>
            <a:r>
              <a:rPr lang="en-US" altLang="zh-CN" dirty="0" err="1">
                <a:solidFill>
                  <a:srgbClr val="FF0000"/>
                </a:solidFill>
              </a:rPr>
              <a:t>InfoMin</a:t>
            </a:r>
            <a:r>
              <a:rPr lang="en-US" altLang="zh-CN" dirty="0">
                <a:solidFill>
                  <a:srgbClr val="FF0000"/>
                </a:solidFill>
              </a:rPr>
              <a:t> </a:t>
            </a:r>
            <a:r>
              <a:rPr lang="zh-CN" altLang="en-US" dirty="0"/>
              <a:t>假设</a:t>
            </a:r>
            <a:r>
              <a:rPr lang="en-US" altLang="zh-CN" dirty="0"/>
              <a:t>;</a:t>
            </a:r>
          </a:p>
          <a:p>
            <a:pPr marL="285750" indent="-285750">
              <a:buFont typeface="Arial" panose="020B0604020202020204" pitchFamily="34" charset="0"/>
              <a:buChar char="•"/>
            </a:pPr>
            <a:r>
              <a:rPr lang="zh-CN" altLang="en-US" b="0" i="0" dirty="0">
                <a:effectLst/>
                <a:latin typeface="-apple-system"/>
              </a:rPr>
              <a:t>目标：使同类数据编码相似，并使不同类的数据编码尽可能不同。</a:t>
            </a:r>
            <a:endParaRPr lang="en-US" altLang="zh-CN" b="0" i="0" dirty="0">
              <a:effectLst/>
              <a:latin typeface="-apple-system"/>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zh-CN" altLang="en-US" dirty="0"/>
          </a:p>
        </p:txBody>
      </p:sp>
      <p:grpSp>
        <p:nvGrpSpPr>
          <p:cNvPr id="89" name="组合 88">
            <a:extLst>
              <a:ext uri="{FF2B5EF4-FFF2-40B4-BE49-F238E27FC236}">
                <a16:creationId xmlns:a16="http://schemas.microsoft.com/office/drawing/2014/main" id="{9465BAB4-7410-747F-F510-B64F696D0C67}"/>
              </a:ext>
            </a:extLst>
          </p:cNvPr>
          <p:cNvGrpSpPr/>
          <p:nvPr/>
        </p:nvGrpSpPr>
        <p:grpSpPr>
          <a:xfrm>
            <a:off x="291114" y="2089932"/>
            <a:ext cx="7514732" cy="4174016"/>
            <a:chOff x="1809747" y="2233017"/>
            <a:chExt cx="7514732" cy="4174016"/>
          </a:xfrm>
        </p:grpSpPr>
        <p:sp>
          <p:nvSpPr>
            <p:cNvPr id="7" name="矩形: 剪去对角 6">
              <a:extLst>
                <a:ext uri="{FF2B5EF4-FFF2-40B4-BE49-F238E27FC236}">
                  <a16:creationId xmlns:a16="http://schemas.microsoft.com/office/drawing/2014/main" id="{05B73DB2-A279-464D-8B08-C5A09E49E138}"/>
                </a:ext>
              </a:extLst>
            </p:cNvPr>
            <p:cNvSpPr/>
            <p:nvPr/>
          </p:nvSpPr>
          <p:spPr>
            <a:xfrm>
              <a:off x="3648075" y="2233017"/>
              <a:ext cx="904875" cy="504825"/>
            </a:xfrm>
            <a:prstGeom prst="snip2DiagRect">
              <a:avLst/>
            </a:prstGeom>
            <a:solidFill>
              <a:srgbClr val="6E83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图</a:t>
              </a:r>
              <a:r>
                <a:rPr lang="en-US" altLang="zh-CN" dirty="0"/>
                <a:t>G</a:t>
              </a:r>
              <a:endParaRPr lang="zh-CN" altLang="en-US" dirty="0"/>
            </a:p>
          </p:txBody>
        </p:sp>
        <p:grpSp>
          <p:nvGrpSpPr>
            <p:cNvPr id="69" name="组合 68">
              <a:extLst>
                <a:ext uri="{FF2B5EF4-FFF2-40B4-BE49-F238E27FC236}">
                  <a16:creationId xmlns:a16="http://schemas.microsoft.com/office/drawing/2014/main" id="{69B8F344-E764-0480-C81B-97BAD7204539}"/>
                </a:ext>
              </a:extLst>
            </p:cNvPr>
            <p:cNvGrpSpPr/>
            <p:nvPr/>
          </p:nvGrpSpPr>
          <p:grpSpPr>
            <a:xfrm>
              <a:off x="1809747" y="3174206"/>
              <a:ext cx="6315075" cy="762001"/>
              <a:chOff x="1809750" y="3181350"/>
              <a:chExt cx="6315075" cy="762001"/>
            </a:xfrm>
          </p:grpSpPr>
          <p:sp>
            <p:nvSpPr>
              <p:cNvPr id="70" name="箭头: 五边形 69">
                <a:extLst>
                  <a:ext uri="{FF2B5EF4-FFF2-40B4-BE49-F238E27FC236}">
                    <a16:creationId xmlns:a16="http://schemas.microsoft.com/office/drawing/2014/main" id="{6B333962-CF6F-8950-107F-1DD47FA8C307}"/>
                  </a:ext>
                </a:extLst>
              </p:cNvPr>
              <p:cNvSpPr/>
              <p:nvPr/>
            </p:nvSpPr>
            <p:spPr>
              <a:xfrm>
                <a:off x="1809750" y="3181350"/>
                <a:ext cx="6315075" cy="762001"/>
              </a:xfrm>
              <a:prstGeom prst="homePlat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71" name="矩形 70">
                    <a:extLst>
                      <a:ext uri="{FF2B5EF4-FFF2-40B4-BE49-F238E27FC236}">
                        <a16:creationId xmlns:a16="http://schemas.microsoft.com/office/drawing/2014/main" id="{D3A87FC8-376C-D06B-AA40-583337353975}"/>
                      </a:ext>
                    </a:extLst>
                  </p:cNvPr>
                  <p:cNvSpPr/>
                  <p:nvPr/>
                </p:nvSpPr>
                <p:spPr>
                  <a:xfrm>
                    <a:off x="2190750" y="3286125"/>
                    <a:ext cx="1228725" cy="561975"/>
                  </a:xfrm>
                  <a:prstGeom prst="rect">
                    <a:avLst/>
                  </a:prstGeom>
                  <a:solidFill>
                    <a:srgbClr val="6E83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1</m:t>
                              </m:r>
                            </m:sub>
                            <m:sup>
                              <m:r>
                                <a:rPr lang="zh-CN" altLang="en-US" i="1">
                                  <a:latin typeface="Cambria Math" panose="02040503050406030204" pitchFamily="18" charset="0"/>
                                </a:rPr>
                                <m:t>‘</m:t>
                              </m:r>
                            </m:sup>
                          </m:sSubSup>
                        </m:oMath>
                      </m:oMathPara>
                    </a14:m>
                    <a:endParaRPr lang="zh-CN" altLang="en-US" dirty="0"/>
                  </a:p>
                </p:txBody>
              </p:sp>
            </mc:Choice>
            <mc:Fallback xmlns="">
              <p:sp>
                <p:nvSpPr>
                  <p:cNvPr id="71" name="矩形 70">
                    <a:extLst>
                      <a:ext uri="{FF2B5EF4-FFF2-40B4-BE49-F238E27FC236}">
                        <a16:creationId xmlns:a16="http://schemas.microsoft.com/office/drawing/2014/main" id="{D3A87FC8-376C-D06B-AA40-583337353975}"/>
                      </a:ext>
                    </a:extLst>
                  </p:cNvPr>
                  <p:cNvSpPr>
                    <a:spLocks noRot="1" noChangeAspect="1" noMove="1" noResize="1" noEditPoints="1" noAdjustHandles="1" noChangeArrowheads="1" noChangeShapeType="1" noTextEdit="1"/>
                  </p:cNvSpPr>
                  <p:nvPr/>
                </p:nvSpPr>
                <p:spPr>
                  <a:xfrm>
                    <a:off x="2190750" y="3286125"/>
                    <a:ext cx="1228725" cy="5619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a:extLst>
                      <a:ext uri="{FF2B5EF4-FFF2-40B4-BE49-F238E27FC236}">
                        <a16:creationId xmlns:a16="http://schemas.microsoft.com/office/drawing/2014/main" id="{0E4C4857-5F89-C2DB-5B9C-E92884D8D3BE}"/>
                      </a:ext>
                    </a:extLst>
                  </p:cNvPr>
                  <p:cNvSpPr/>
                  <p:nvPr/>
                </p:nvSpPr>
                <p:spPr>
                  <a:xfrm>
                    <a:off x="4738194" y="3286125"/>
                    <a:ext cx="1228725" cy="561975"/>
                  </a:xfrm>
                  <a:prstGeom prst="rect">
                    <a:avLst/>
                  </a:prstGeom>
                  <a:solidFill>
                    <a:srgbClr val="6E83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2</m:t>
                              </m:r>
                            </m:sub>
                            <m:sup>
                              <m:r>
                                <a:rPr lang="zh-CN" altLang="en-US" i="1">
                                  <a:latin typeface="Cambria Math" panose="02040503050406030204" pitchFamily="18" charset="0"/>
                                </a:rPr>
                                <m:t>‘</m:t>
                              </m:r>
                            </m:sup>
                          </m:sSubSup>
                        </m:oMath>
                      </m:oMathPara>
                    </a14:m>
                    <a:endParaRPr lang="zh-CN" altLang="en-US" dirty="0"/>
                  </a:p>
                </p:txBody>
              </p:sp>
            </mc:Choice>
            <mc:Fallback xmlns="">
              <p:sp>
                <p:nvSpPr>
                  <p:cNvPr id="72" name="矩形 71">
                    <a:extLst>
                      <a:ext uri="{FF2B5EF4-FFF2-40B4-BE49-F238E27FC236}">
                        <a16:creationId xmlns:a16="http://schemas.microsoft.com/office/drawing/2014/main" id="{0E4C4857-5F89-C2DB-5B9C-E92884D8D3BE}"/>
                      </a:ext>
                    </a:extLst>
                  </p:cNvPr>
                  <p:cNvSpPr>
                    <a:spLocks noRot="1" noChangeAspect="1" noMove="1" noResize="1" noEditPoints="1" noAdjustHandles="1" noChangeArrowheads="1" noChangeShapeType="1" noTextEdit="1"/>
                  </p:cNvSpPr>
                  <p:nvPr/>
                </p:nvSpPr>
                <p:spPr>
                  <a:xfrm>
                    <a:off x="4738194" y="3286125"/>
                    <a:ext cx="1228725" cy="561975"/>
                  </a:xfrm>
                  <a:prstGeom prst="rect">
                    <a:avLst/>
                  </a:prstGeom>
                  <a:blipFill>
                    <a:blip r:embed="rId4"/>
                    <a:stretch>
                      <a:fillRect/>
                    </a:stretch>
                  </a:blipFill>
                </p:spPr>
                <p:txBody>
                  <a:bodyPr/>
                  <a:lstStyle/>
                  <a:p>
                    <a:r>
                      <a:rPr lang="zh-CN" altLang="en-US">
                        <a:noFill/>
                      </a:rPr>
                      <a:t> </a:t>
                    </a:r>
                  </a:p>
                </p:txBody>
              </p:sp>
            </mc:Fallback>
          </mc:AlternateContent>
        </p:grpSp>
        <p:grpSp>
          <p:nvGrpSpPr>
            <p:cNvPr id="73" name="组合 72">
              <a:extLst>
                <a:ext uri="{FF2B5EF4-FFF2-40B4-BE49-F238E27FC236}">
                  <a16:creationId xmlns:a16="http://schemas.microsoft.com/office/drawing/2014/main" id="{F605D498-FC41-62D1-BB63-C24038B680AA}"/>
                </a:ext>
              </a:extLst>
            </p:cNvPr>
            <p:cNvGrpSpPr/>
            <p:nvPr/>
          </p:nvGrpSpPr>
          <p:grpSpPr>
            <a:xfrm>
              <a:off x="1809748" y="4372571"/>
              <a:ext cx="6315075" cy="762001"/>
              <a:chOff x="1809750" y="3181350"/>
              <a:chExt cx="6315075" cy="762001"/>
            </a:xfrm>
          </p:grpSpPr>
          <p:sp>
            <p:nvSpPr>
              <p:cNvPr id="74" name="箭头: 五边形 73">
                <a:extLst>
                  <a:ext uri="{FF2B5EF4-FFF2-40B4-BE49-F238E27FC236}">
                    <a16:creationId xmlns:a16="http://schemas.microsoft.com/office/drawing/2014/main" id="{5BDA77CA-6BA1-9A47-5756-125EA3F5F329}"/>
                  </a:ext>
                </a:extLst>
              </p:cNvPr>
              <p:cNvSpPr/>
              <p:nvPr/>
            </p:nvSpPr>
            <p:spPr>
              <a:xfrm>
                <a:off x="1809750" y="3181350"/>
                <a:ext cx="6315075" cy="762001"/>
              </a:xfrm>
              <a:prstGeom prst="homePlat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75" name="矩形 74">
                <a:extLst>
                  <a:ext uri="{FF2B5EF4-FFF2-40B4-BE49-F238E27FC236}">
                    <a16:creationId xmlns:a16="http://schemas.microsoft.com/office/drawing/2014/main" id="{D24E3D2B-4811-38B3-205E-68A59CBC2C7A}"/>
                  </a:ext>
                </a:extLst>
              </p:cNvPr>
              <p:cNvSpPr/>
              <p:nvPr/>
            </p:nvSpPr>
            <p:spPr>
              <a:xfrm>
                <a:off x="2190750" y="3286125"/>
                <a:ext cx="1228725" cy="561975"/>
              </a:xfrm>
              <a:prstGeom prst="rect">
                <a:avLst/>
              </a:prstGeom>
              <a:solidFill>
                <a:srgbClr val="6E83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3F14BDE4-6AE9-B459-29EF-D135A4BEF82F}"/>
                      </a:ext>
                    </a:extLst>
                  </p:cNvPr>
                  <p:cNvSpPr/>
                  <p:nvPr/>
                </p:nvSpPr>
                <p:spPr>
                  <a:xfrm>
                    <a:off x="4738194" y="3286125"/>
                    <a:ext cx="1228725" cy="561975"/>
                  </a:xfrm>
                  <a:prstGeom prst="rect">
                    <a:avLst/>
                  </a:prstGeom>
                  <a:solidFill>
                    <a:srgbClr val="6E83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2</m:t>
                            </m:r>
                          </m:sub>
                          <m:sup>
                            <m:r>
                              <a:rPr lang="zh-CN" altLang="en-US" i="1">
                                <a:latin typeface="Cambria Math" panose="02040503050406030204" pitchFamily="18" charset="0"/>
                              </a:rPr>
                              <m:t>‘</m:t>
                            </m:r>
                          </m:sup>
                        </m:sSubSup>
                      </m:oMath>
                    </a14:m>
                    <a:r>
                      <a:rPr lang="en-US" altLang="zh-CN" dirty="0"/>
                      <a:t> </a:t>
                    </a:r>
                    <a:endParaRPr lang="zh-CN" altLang="en-US" dirty="0"/>
                  </a:p>
                </p:txBody>
              </p:sp>
            </mc:Choice>
            <mc:Fallback xmlns="">
              <p:sp>
                <p:nvSpPr>
                  <p:cNvPr id="76" name="矩形 75">
                    <a:extLst>
                      <a:ext uri="{FF2B5EF4-FFF2-40B4-BE49-F238E27FC236}">
                        <a16:creationId xmlns:a16="http://schemas.microsoft.com/office/drawing/2014/main" id="{3F14BDE4-6AE9-B459-29EF-D135A4BEF82F}"/>
                      </a:ext>
                    </a:extLst>
                  </p:cNvPr>
                  <p:cNvSpPr>
                    <a:spLocks noRot="1" noChangeAspect="1" noMove="1" noResize="1" noEditPoints="1" noAdjustHandles="1" noChangeArrowheads="1" noChangeShapeType="1" noTextEdit="1"/>
                  </p:cNvSpPr>
                  <p:nvPr/>
                </p:nvSpPr>
                <p:spPr>
                  <a:xfrm>
                    <a:off x="4738194" y="3286125"/>
                    <a:ext cx="1228725" cy="561975"/>
                  </a:xfrm>
                  <a:prstGeom prst="rect">
                    <a:avLst/>
                  </a:prstGeom>
                  <a:blipFill>
                    <a:blip r:embed="rId5"/>
                    <a:stretch>
                      <a:fillRect/>
                    </a:stretch>
                  </a:blipFill>
                </p:spPr>
                <p:txBody>
                  <a:bodyPr/>
                  <a:lstStyle/>
                  <a:p>
                    <a:r>
                      <a:rPr lang="zh-CN" altLang="en-US">
                        <a:noFill/>
                      </a:rPr>
                      <a:t> </a:t>
                    </a:r>
                  </a:p>
                </p:txBody>
              </p:sp>
            </mc:Fallback>
          </mc:AlternateContent>
        </p:grpSp>
        <p:sp>
          <p:nvSpPr>
            <p:cNvPr id="77" name="文本框 76">
              <a:extLst>
                <a:ext uri="{FF2B5EF4-FFF2-40B4-BE49-F238E27FC236}">
                  <a16:creationId xmlns:a16="http://schemas.microsoft.com/office/drawing/2014/main" id="{B09939DA-E2A7-A159-0D10-AA92B73B10F0}"/>
                </a:ext>
              </a:extLst>
            </p:cNvPr>
            <p:cNvSpPr txBox="1"/>
            <p:nvPr/>
          </p:nvSpPr>
          <p:spPr>
            <a:xfrm>
              <a:off x="6552211" y="3244334"/>
              <a:ext cx="1228725" cy="369332"/>
            </a:xfrm>
            <a:prstGeom prst="rect">
              <a:avLst/>
            </a:prstGeom>
            <a:noFill/>
          </p:spPr>
          <p:txBody>
            <a:bodyPr wrap="square" rtlCol="0">
              <a:spAutoFit/>
            </a:bodyPr>
            <a:lstStyle/>
            <a:p>
              <a:endParaRPr lang="zh-CN" altLang="en-US" dirty="0"/>
            </a:p>
          </p:txBody>
        </p:sp>
        <p:sp>
          <p:nvSpPr>
            <p:cNvPr id="78" name="文本框 77">
              <a:extLst>
                <a:ext uri="{FF2B5EF4-FFF2-40B4-BE49-F238E27FC236}">
                  <a16:creationId xmlns:a16="http://schemas.microsoft.com/office/drawing/2014/main" id="{2C66F25C-FE52-BCBC-9C8C-4E5CF5FD998B}"/>
                </a:ext>
              </a:extLst>
            </p:cNvPr>
            <p:cNvSpPr txBox="1"/>
            <p:nvPr/>
          </p:nvSpPr>
          <p:spPr>
            <a:xfrm>
              <a:off x="6453678" y="3250752"/>
              <a:ext cx="1228725" cy="646331"/>
            </a:xfrm>
            <a:prstGeom prst="rect">
              <a:avLst/>
            </a:prstGeom>
            <a:noFill/>
          </p:spPr>
          <p:txBody>
            <a:bodyPr wrap="square" rtlCol="0">
              <a:spAutoFit/>
            </a:bodyPr>
            <a:lstStyle/>
            <a:p>
              <a:r>
                <a:rPr lang="en-US" altLang="zh-CN" dirty="0"/>
                <a:t>Encoder</a:t>
              </a:r>
              <a:r>
                <a:rPr lang="zh-CN" altLang="en-US" dirty="0"/>
                <a:t>：</a:t>
              </a:r>
              <a:r>
                <a:rPr lang="en-US" altLang="zh-CN" dirty="0"/>
                <a:t>HGNN</a:t>
              </a:r>
              <a:endParaRPr lang="zh-CN" altLang="en-US" dirty="0"/>
            </a:p>
          </p:txBody>
        </p:sp>
        <p:grpSp>
          <p:nvGrpSpPr>
            <p:cNvPr id="79" name="组合 78">
              <a:extLst>
                <a:ext uri="{FF2B5EF4-FFF2-40B4-BE49-F238E27FC236}">
                  <a16:creationId xmlns:a16="http://schemas.microsoft.com/office/drawing/2014/main" id="{501CCB1C-C380-9154-AF4E-04DD315499A9}"/>
                </a:ext>
              </a:extLst>
            </p:cNvPr>
            <p:cNvGrpSpPr/>
            <p:nvPr/>
          </p:nvGrpSpPr>
          <p:grpSpPr>
            <a:xfrm>
              <a:off x="1809747" y="5645032"/>
              <a:ext cx="6315075" cy="762001"/>
              <a:chOff x="1809750" y="3181350"/>
              <a:chExt cx="6315075" cy="762001"/>
            </a:xfrm>
          </p:grpSpPr>
          <p:sp>
            <p:nvSpPr>
              <p:cNvPr id="80" name="箭头: 五边形 79">
                <a:extLst>
                  <a:ext uri="{FF2B5EF4-FFF2-40B4-BE49-F238E27FC236}">
                    <a16:creationId xmlns:a16="http://schemas.microsoft.com/office/drawing/2014/main" id="{1720E528-92A4-F849-90CC-D66439C90B37}"/>
                  </a:ext>
                </a:extLst>
              </p:cNvPr>
              <p:cNvSpPr/>
              <p:nvPr/>
            </p:nvSpPr>
            <p:spPr>
              <a:xfrm>
                <a:off x="1809750" y="3181350"/>
                <a:ext cx="6315075" cy="762001"/>
              </a:xfrm>
              <a:prstGeom prst="homePlat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1" name="矩形 80">
                    <a:extLst>
                      <a:ext uri="{FF2B5EF4-FFF2-40B4-BE49-F238E27FC236}">
                        <a16:creationId xmlns:a16="http://schemas.microsoft.com/office/drawing/2014/main" id="{EC5AED42-CA3A-0521-80EB-FCFA67B79F18}"/>
                      </a:ext>
                    </a:extLst>
                  </p:cNvPr>
                  <p:cNvSpPr/>
                  <p:nvPr/>
                </p:nvSpPr>
                <p:spPr>
                  <a:xfrm>
                    <a:off x="2190750" y="3286125"/>
                    <a:ext cx="1228725" cy="561975"/>
                  </a:xfrm>
                  <a:prstGeom prst="rect">
                    <a:avLst/>
                  </a:prstGeom>
                  <a:solidFill>
                    <a:srgbClr val="6E83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𝐺</m:t>
                              </m:r>
                            </m:e>
                            <m:sub>
                              <m:r>
                                <a:rPr lang="en-US" altLang="zh-CN" i="1">
                                  <a:latin typeface="Cambria Math" panose="02040503050406030204" pitchFamily="18" charset="0"/>
                                </a:rPr>
                                <m:t>1</m:t>
                              </m:r>
                            </m:sub>
                            <m:sup>
                              <m:r>
                                <a:rPr lang="zh-CN" altLang="en-US" i="1">
                                  <a:latin typeface="Cambria Math" panose="02040503050406030204" pitchFamily="18" charset="0"/>
                                </a:rPr>
                                <m:t>‘</m:t>
                              </m:r>
                            </m:sup>
                          </m:sSubSup>
                        </m:oMath>
                      </m:oMathPara>
                    </a14:m>
                    <a:endParaRPr lang="zh-CN" altLang="en-US" dirty="0"/>
                  </a:p>
                </p:txBody>
              </p:sp>
            </mc:Choice>
            <mc:Fallback xmlns="">
              <p:sp>
                <p:nvSpPr>
                  <p:cNvPr id="81" name="矩形 80">
                    <a:extLst>
                      <a:ext uri="{FF2B5EF4-FFF2-40B4-BE49-F238E27FC236}">
                        <a16:creationId xmlns:a16="http://schemas.microsoft.com/office/drawing/2014/main" id="{EC5AED42-CA3A-0521-80EB-FCFA67B79F18}"/>
                      </a:ext>
                    </a:extLst>
                  </p:cNvPr>
                  <p:cNvSpPr>
                    <a:spLocks noRot="1" noChangeAspect="1" noMove="1" noResize="1" noEditPoints="1" noAdjustHandles="1" noChangeArrowheads="1" noChangeShapeType="1" noTextEdit="1"/>
                  </p:cNvSpPr>
                  <p:nvPr/>
                </p:nvSpPr>
                <p:spPr>
                  <a:xfrm>
                    <a:off x="2190750" y="3286125"/>
                    <a:ext cx="1228725" cy="5619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a:extLst>
                      <a:ext uri="{FF2B5EF4-FFF2-40B4-BE49-F238E27FC236}">
                        <a16:creationId xmlns:a16="http://schemas.microsoft.com/office/drawing/2014/main" id="{8E87B714-F01F-5B95-0CF6-71739A5295A6}"/>
                      </a:ext>
                    </a:extLst>
                  </p:cNvPr>
                  <p:cNvSpPr/>
                  <p:nvPr/>
                </p:nvSpPr>
                <p:spPr>
                  <a:xfrm>
                    <a:off x="4738194" y="3286125"/>
                    <a:ext cx="1228725" cy="561975"/>
                  </a:xfrm>
                  <a:prstGeom prst="rect">
                    <a:avLst/>
                  </a:prstGeom>
                  <a:solidFill>
                    <a:srgbClr val="6E836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𝐺</m:t>
                              </m:r>
                            </m:e>
                            <m:sub>
                              <m:r>
                                <a:rPr lang="en-US" altLang="zh-CN" i="1">
                                  <a:latin typeface="Cambria Math" panose="02040503050406030204" pitchFamily="18" charset="0"/>
                                </a:rPr>
                                <m:t>2</m:t>
                              </m:r>
                            </m:sub>
                            <m:sup>
                              <m:r>
                                <a:rPr lang="zh-CN" altLang="en-US" i="1">
                                  <a:latin typeface="Cambria Math" panose="02040503050406030204" pitchFamily="18" charset="0"/>
                                </a:rPr>
                                <m:t>‘</m:t>
                              </m:r>
                            </m:sup>
                          </m:sSubSup>
                        </m:oMath>
                      </m:oMathPara>
                    </a14:m>
                    <a:endParaRPr lang="zh-CN" altLang="en-US" dirty="0"/>
                  </a:p>
                </p:txBody>
              </p:sp>
            </mc:Choice>
            <mc:Fallback xmlns="">
              <p:sp>
                <p:nvSpPr>
                  <p:cNvPr id="82" name="矩形 81">
                    <a:extLst>
                      <a:ext uri="{FF2B5EF4-FFF2-40B4-BE49-F238E27FC236}">
                        <a16:creationId xmlns:a16="http://schemas.microsoft.com/office/drawing/2014/main" id="{8E87B714-F01F-5B95-0CF6-71739A5295A6}"/>
                      </a:ext>
                    </a:extLst>
                  </p:cNvPr>
                  <p:cNvSpPr>
                    <a:spLocks noRot="1" noChangeAspect="1" noMove="1" noResize="1" noEditPoints="1" noAdjustHandles="1" noChangeArrowheads="1" noChangeShapeType="1" noTextEdit="1"/>
                  </p:cNvSpPr>
                  <p:nvPr/>
                </p:nvSpPr>
                <p:spPr>
                  <a:xfrm>
                    <a:off x="4738194" y="3286125"/>
                    <a:ext cx="1228725" cy="561975"/>
                  </a:xfrm>
                  <a:prstGeom prst="rect">
                    <a:avLst/>
                  </a:prstGeom>
                  <a:blipFill>
                    <a:blip r:embed="rId7"/>
                    <a:stretch>
                      <a:fillRect/>
                    </a:stretch>
                  </a:blipFill>
                </p:spPr>
                <p:txBody>
                  <a:bodyPr/>
                  <a:lstStyle/>
                  <a:p>
                    <a:r>
                      <a:rPr lang="zh-CN" altLang="en-US">
                        <a:noFill/>
                      </a:rPr>
                      <a:t> </a:t>
                    </a:r>
                  </a:p>
                </p:txBody>
              </p:sp>
            </mc:Fallback>
          </mc:AlternateContent>
        </p:grpSp>
        <p:sp>
          <p:nvSpPr>
            <p:cNvPr id="83" name="文本框 82">
              <a:extLst>
                <a:ext uri="{FF2B5EF4-FFF2-40B4-BE49-F238E27FC236}">
                  <a16:creationId xmlns:a16="http://schemas.microsoft.com/office/drawing/2014/main" id="{EACC5582-A20F-84AF-3BA2-867BA36995C9}"/>
                </a:ext>
              </a:extLst>
            </p:cNvPr>
            <p:cNvSpPr txBox="1"/>
            <p:nvPr/>
          </p:nvSpPr>
          <p:spPr>
            <a:xfrm>
              <a:off x="6453678" y="4572879"/>
              <a:ext cx="1228725" cy="369332"/>
            </a:xfrm>
            <a:prstGeom prst="rect">
              <a:avLst/>
            </a:prstGeom>
            <a:noFill/>
          </p:spPr>
          <p:txBody>
            <a:bodyPr wrap="square" rtlCol="0">
              <a:spAutoFit/>
            </a:bodyPr>
            <a:lstStyle/>
            <a:p>
              <a:r>
                <a:rPr lang="en-US" altLang="zh-CN" dirty="0"/>
                <a:t>Decoder</a:t>
              </a:r>
            </a:p>
          </p:txBody>
        </p:sp>
        <p:cxnSp>
          <p:nvCxnSpPr>
            <p:cNvPr id="84" name="直接箭头连接符 83">
              <a:extLst>
                <a:ext uri="{FF2B5EF4-FFF2-40B4-BE49-F238E27FC236}">
                  <a16:creationId xmlns:a16="http://schemas.microsoft.com/office/drawing/2014/main" id="{278ABCBE-E92C-1B35-AC17-CF347ED74E5F}"/>
                </a:ext>
              </a:extLst>
            </p:cNvPr>
            <p:cNvCxnSpPr>
              <a:cxnSpLocks/>
              <a:stCxn id="71" idx="2"/>
              <a:endCxn id="75" idx="0"/>
            </p:cNvCxnSpPr>
            <p:nvPr/>
          </p:nvCxnSpPr>
          <p:spPr>
            <a:xfrm>
              <a:off x="2805110" y="3840956"/>
              <a:ext cx="1" cy="6363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5" name="直接箭头连接符 84">
              <a:extLst>
                <a:ext uri="{FF2B5EF4-FFF2-40B4-BE49-F238E27FC236}">
                  <a16:creationId xmlns:a16="http://schemas.microsoft.com/office/drawing/2014/main" id="{3720D290-2C93-EEC9-591A-D26BF641A29A}"/>
                </a:ext>
              </a:extLst>
            </p:cNvPr>
            <p:cNvCxnSpPr>
              <a:cxnSpLocks/>
              <a:stCxn id="75" idx="2"/>
              <a:endCxn id="81" idx="0"/>
            </p:cNvCxnSpPr>
            <p:nvPr/>
          </p:nvCxnSpPr>
          <p:spPr>
            <a:xfrm flipH="1">
              <a:off x="2805110" y="5039321"/>
              <a:ext cx="1" cy="7104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6" name="直接箭头连接符 85">
              <a:extLst>
                <a:ext uri="{FF2B5EF4-FFF2-40B4-BE49-F238E27FC236}">
                  <a16:creationId xmlns:a16="http://schemas.microsoft.com/office/drawing/2014/main" id="{FB5372E6-AF15-C606-1E7F-6F72E1A881F8}"/>
                </a:ext>
              </a:extLst>
            </p:cNvPr>
            <p:cNvCxnSpPr>
              <a:cxnSpLocks/>
              <a:stCxn id="76" idx="2"/>
              <a:endCxn id="82" idx="0"/>
            </p:cNvCxnSpPr>
            <p:nvPr/>
          </p:nvCxnSpPr>
          <p:spPr>
            <a:xfrm flipH="1">
              <a:off x="5352554" y="5039321"/>
              <a:ext cx="1" cy="7104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7" name="右大括号 86">
              <a:extLst>
                <a:ext uri="{FF2B5EF4-FFF2-40B4-BE49-F238E27FC236}">
                  <a16:creationId xmlns:a16="http://schemas.microsoft.com/office/drawing/2014/main" id="{42EA136F-4078-4325-4C31-DF16E4CD2C1F}"/>
                </a:ext>
              </a:extLst>
            </p:cNvPr>
            <p:cNvSpPr/>
            <p:nvPr/>
          </p:nvSpPr>
          <p:spPr>
            <a:xfrm>
              <a:off x="8192384" y="3174206"/>
              <a:ext cx="352406" cy="2034462"/>
            </a:xfrm>
            <a:prstGeom prst="rightBrace">
              <a:avLst/>
            </a:prstGeom>
            <a:ln w="38100">
              <a:solidFill>
                <a:srgbClr val="F6AB0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6BDF0E1C-CCAF-4DF5-D3F3-74198DAA7414}"/>
                </a:ext>
              </a:extLst>
            </p:cNvPr>
            <p:cNvSpPr/>
            <p:nvPr/>
          </p:nvSpPr>
          <p:spPr>
            <a:xfrm>
              <a:off x="8601007" y="3677865"/>
              <a:ext cx="723472" cy="1027143"/>
            </a:xfrm>
            <a:prstGeom prst="rect">
              <a:avLst/>
            </a:prstGeom>
            <a:solidFill>
              <a:srgbClr val="F4B183"/>
            </a:solidFill>
            <a:ln>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VGAE</a:t>
              </a:r>
              <a:endParaRPr lang="zh-CN" altLang="en-US" dirty="0"/>
            </a:p>
          </p:txBody>
        </p:sp>
        <p:cxnSp>
          <p:nvCxnSpPr>
            <p:cNvPr id="68" name="直接箭头连接符 67">
              <a:extLst>
                <a:ext uri="{FF2B5EF4-FFF2-40B4-BE49-F238E27FC236}">
                  <a16:creationId xmlns:a16="http://schemas.microsoft.com/office/drawing/2014/main" id="{8721085C-1303-4BEB-BCAC-2B91D2D88871}"/>
                </a:ext>
              </a:extLst>
            </p:cNvPr>
            <p:cNvCxnSpPr>
              <a:cxnSpLocks/>
            </p:cNvCxnSpPr>
            <p:nvPr/>
          </p:nvCxnSpPr>
          <p:spPr>
            <a:xfrm>
              <a:off x="5352553" y="3840956"/>
              <a:ext cx="1" cy="6363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直接箭头连接符 30">
              <a:extLst>
                <a:ext uri="{FF2B5EF4-FFF2-40B4-BE49-F238E27FC236}">
                  <a16:creationId xmlns:a16="http://schemas.microsoft.com/office/drawing/2014/main" id="{970A5DA0-854E-0883-E760-043F9938DB8C}"/>
                </a:ext>
              </a:extLst>
            </p:cNvPr>
            <p:cNvCxnSpPr>
              <a:cxnSpLocks/>
              <a:endCxn id="72" idx="0"/>
            </p:cNvCxnSpPr>
            <p:nvPr/>
          </p:nvCxnSpPr>
          <p:spPr>
            <a:xfrm>
              <a:off x="4100510" y="2737842"/>
              <a:ext cx="1252044" cy="5411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直接箭头连接符 29">
              <a:extLst>
                <a:ext uri="{FF2B5EF4-FFF2-40B4-BE49-F238E27FC236}">
                  <a16:creationId xmlns:a16="http://schemas.microsoft.com/office/drawing/2014/main" id="{DB79B926-A6D9-0BBB-30DE-8927D2C125A4}"/>
                </a:ext>
              </a:extLst>
            </p:cNvPr>
            <p:cNvCxnSpPr>
              <a:cxnSpLocks/>
              <a:stCxn id="7" idx="1"/>
              <a:endCxn id="71" idx="0"/>
            </p:cNvCxnSpPr>
            <p:nvPr/>
          </p:nvCxnSpPr>
          <p:spPr>
            <a:xfrm flipH="1">
              <a:off x="2805110" y="2737842"/>
              <a:ext cx="1295403" cy="5411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6" name="文本框 5">
            <a:extLst>
              <a:ext uri="{FF2B5EF4-FFF2-40B4-BE49-F238E27FC236}">
                <a16:creationId xmlns:a16="http://schemas.microsoft.com/office/drawing/2014/main" id="{C9D6D97B-7653-5A1A-0649-79AC90716DF9}"/>
              </a:ext>
            </a:extLst>
          </p:cNvPr>
          <p:cNvSpPr txBox="1"/>
          <p:nvPr/>
        </p:nvSpPr>
        <p:spPr>
          <a:xfrm>
            <a:off x="4935044" y="5038009"/>
            <a:ext cx="6096000" cy="369332"/>
          </a:xfrm>
          <a:prstGeom prst="rect">
            <a:avLst/>
          </a:prstGeom>
          <a:noFill/>
        </p:spPr>
        <p:txBody>
          <a:bodyPr wrap="square">
            <a:spAutoFit/>
          </a:bodyPr>
          <a:lstStyle/>
          <a:p>
            <a:r>
              <a:rPr lang="zh-CN" altLang="en-US" dirty="0"/>
              <a:t>完成重建</a:t>
            </a:r>
          </a:p>
        </p:txBody>
      </p:sp>
      <p:sp>
        <p:nvSpPr>
          <p:cNvPr id="12" name="文本框 11">
            <a:extLst>
              <a:ext uri="{FF2B5EF4-FFF2-40B4-BE49-F238E27FC236}">
                <a16:creationId xmlns:a16="http://schemas.microsoft.com/office/drawing/2014/main" id="{DEC7F333-06EE-4124-8DB1-1FA4B1C5DD90}"/>
              </a:ext>
            </a:extLst>
          </p:cNvPr>
          <p:cNvSpPr txBox="1"/>
          <p:nvPr/>
        </p:nvSpPr>
        <p:spPr>
          <a:xfrm>
            <a:off x="4935044" y="5559781"/>
            <a:ext cx="1228725" cy="646331"/>
          </a:xfrm>
          <a:prstGeom prst="rect">
            <a:avLst/>
          </a:prstGeom>
          <a:noFill/>
        </p:spPr>
        <p:txBody>
          <a:bodyPr wrap="square">
            <a:spAutoFit/>
          </a:bodyPr>
          <a:lstStyle/>
          <a:p>
            <a:r>
              <a:rPr lang="zh-CN" altLang="en-US" dirty="0"/>
              <a:t>随机游走生成子图</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D766F0B-BF56-CFF4-1133-E8A9895DFB37}"/>
                  </a:ext>
                </a:extLst>
              </p:cNvPr>
              <p:cNvSpPr txBox="1"/>
              <p:nvPr/>
            </p:nvSpPr>
            <p:spPr>
              <a:xfrm>
                <a:off x="1024839" y="4458359"/>
                <a:ext cx="523274" cy="38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solidFill>
                                <a:schemeClr val="lt1"/>
                              </a:solidFill>
                              <a:latin typeface="Cambria Math" panose="02040503050406030204" pitchFamily="18" charset="0"/>
                            </a:rPr>
                          </m:ctrlPr>
                        </m:sSubSupPr>
                        <m:e>
                          <m:r>
                            <a:rPr lang="en-US" altLang="zh-CN" i="1">
                              <a:solidFill>
                                <a:schemeClr val="lt1"/>
                              </a:solidFill>
                              <a:latin typeface="Cambria Math" panose="02040503050406030204" pitchFamily="18" charset="0"/>
                            </a:rPr>
                            <m:t>𝑃</m:t>
                          </m:r>
                        </m:e>
                        <m:sub>
                          <m:r>
                            <a:rPr lang="en-US" altLang="zh-CN" i="1">
                              <a:solidFill>
                                <a:schemeClr val="lt1"/>
                              </a:solidFill>
                              <a:latin typeface="Cambria Math" panose="02040503050406030204" pitchFamily="18" charset="0"/>
                            </a:rPr>
                            <m:t>1</m:t>
                          </m:r>
                        </m:sub>
                        <m:sup>
                          <m:r>
                            <a:rPr lang="zh-CN" altLang="en-US" i="1">
                              <a:solidFill>
                                <a:schemeClr val="lt1"/>
                              </a:solidFill>
                              <a:latin typeface="Cambria Math" panose="02040503050406030204" pitchFamily="18" charset="0"/>
                            </a:rPr>
                            <m:t>‘</m:t>
                          </m:r>
                        </m:sup>
                      </m:sSubSup>
                    </m:oMath>
                  </m:oMathPara>
                </a14:m>
                <a:endParaRPr lang="zh-CN" altLang="en-US" i="1" dirty="0">
                  <a:solidFill>
                    <a:schemeClr val="lt1"/>
                  </a:solidFill>
                  <a:latin typeface="Cambria Math" panose="02040503050406030204" pitchFamily="18" charset="0"/>
                </a:endParaRPr>
              </a:p>
            </p:txBody>
          </p:sp>
        </mc:Choice>
        <mc:Fallback xmlns="">
          <p:sp>
            <p:nvSpPr>
              <p:cNvPr id="18" name="文本框 17">
                <a:extLst>
                  <a:ext uri="{FF2B5EF4-FFF2-40B4-BE49-F238E27FC236}">
                    <a16:creationId xmlns:a16="http://schemas.microsoft.com/office/drawing/2014/main" id="{8D766F0B-BF56-CFF4-1133-E8A9895DFB37}"/>
                  </a:ext>
                </a:extLst>
              </p:cNvPr>
              <p:cNvSpPr txBox="1">
                <a:spLocks noRot="1" noChangeAspect="1" noMove="1" noResize="1" noEditPoints="1" noAdjustHandles="1" noChangeArrowheads="1" noChangeShapeType="1" noTextEdit="1"/>
              </p:cNvSpPr>
              <p:nvPr/>
            </p:nvSpPr>
            <p:spPr>
              <a:xfrm>
                <a:off x="1024839" y="4458359"/>
                <a:ext cx="523274" cy="385490"/>
              </a:xfrm>
              <a:prstGeom prst="rect">
                <a:avLst/>
              </a:prstGeom>
              <a:blipFill>
                <a:blip r:embed="rId8"/>
                <a:stretch>
                  <a:fillRect b="-1563"/>
                </a:stretch>
              </a:blipFill>
            </p:spPr>
            <p:txBody>
              <a:bodyPr/>
              <a:lstStyle/>
              <a:p>
                <a:r>
                  <a:rPr lang="zh-CN" altLang="en-US">
                    <a:noFill/>
                  </a:rPr>
                  <a:t> </a:t>
                </a:r>
              </a:p>
            </p:txBody>
          </p:sp>
        </mc:Fallback>
      </mc:AlternateContent>
      <p:cxnSp>
        <p:nvCxnSpPr>
          <p:cNvPr id="20" name="连接符: 曲线 19">
            <a:extLst>
              <a:ext uri="{FF2B5EF4-FFF2-40B4-BE49-F238E27FC236}">
                <a16:creationId xmlns:a16="http://schemas.microsoft.com/office/drawing/2014/main" id="{A091CE99-FB5B-FA67-9CDB-2BED80C1230D}"/>
              </a:ext>
            </a:extLst>
          </p:cNvPr>
          <p:cNvCxnSpPr>
            <a:cxnSpLocks/>
            <a:stCxn id="81" idx="2"/>
            <a:endCxn id="82" idx="2"/>
          </p:cNvCxnSpPr>
          <p:nvPr/>
        </p:nvCxnSpPr>
        <p:spPr>
          <a:xfrm rot="16200000" flipH="1">
            <a:off x="2560199" y="4894975"/>
            <a:ext cx="12700" cy="2547444"/>
          </a:xfrm>
          <a:prstGeom prst="curvedConnector3">
            <a:avLst>
              <a:gd name="adj1" fmla="val 3075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91" name="文本框 90">
            <a:extLst>
              <a:ext uri="{FF2B5EF4-FFF2-40B4-BE49-F238E27FC236}">
                <a16:creationId xmlns:a16="http://schemas.microsoft.com/office/drawing/2014/main" id="{8EEDA342-8186-393D-57B9-729DD1D99C01}"/>
              </a:ext>
            </a:extLst>
          </p:cNvPr>
          <p:cNvSpPr txBox="1"/>
          <p:nvPr/>
        </p:nvSpPr>
        <p:spPr>
          <a:xfrm>
            <a:off x="1900839" y="6546005"/>
            <a:ext cx="1352550" cy="369332"/>
          </a:xfrm>
          <a:prstGeom prst="rect">
            <a:avLst/>
          </a:prstGeom>
          <a:noFill/>
        </p:spPr>
        <p:txBody>
          <a:bodyPr wrap="square" rtlCol="0">
            <a:spAutoFit/>
          </a:bodyPr>
          <a:lstStyle/>
          <a:p>
            <a:r>
              <a:rPr lang="en-US" altLang="zh-CN" dirty="0"/>
              <a:t>Non-shared</a:t>
            </a:r>
            <a:endParaRPr lang="zh-CN" altLang="en-US" dirty="0"/>
          </a:p>
        </p:txBody>
      </p:sp>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C37613E9-20F3-774D-C79A-A330FD1F19A1}"/>
                  </a:ext>
                </a:extLst>
              </p:cNvPr>
              <p:cNvSpPr txBox="1"/>
              <p:nvPr/>
            </p:nvSpPr>
            <p:spPr>
              <a:xfrm>
                <a:off x="7552834" y="5225023"/>
                <a:ext cx="4639166" cy="11192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𝑅𝐸𝐶</m:t>
                          </m:r>
                        </m:sub>
                      </m:sSub>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𝐺</m:t>
                              </m:r>
                            </m:e>
                            <m:sup>
                              <m:r>
                                <a:rPr lang="en-US" altLang="zh-CN" b="0" i="1" smtClean="0">
                                  <a:latin typeface="Cambria Math" panose="02040503050406030204" pitchFamily="18" charset="0"/>
                                  <a:ea typeface="Cambria Math" panose="02040503050406030204" pitchFamily="18" charset="0"/>
                                </a:rPr>
                                <m:t>′</m:t>
                              </m:r>
                            </m:sup>
                          </m:sSup>
                        </m:e>
                      </m:d>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d>
                            <m:dPr>
                              <m:ctrlPr>
                                <a:rPr lang="en-US" altLang="zh-CN" b="0" i="1" smtClean="0">
                                  <a:latin typeface="Cambria Math" panose="02040503050406030204" pitchFamily="18" charset="0"/>
                                  <a:ea typeface="Cambria Math" panose="02040503050406030204" pitchFamily="18" charset="0"/>
                                </a:rPr>
                              </m:ctrlPr>
                            </m:dPr>
                            <m:e>
                              <m:r>
                                <m:rPr>
                                  <m:brk m:alnAt="7"/>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d>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ℇ</m:t>
                          </m:r>
                        </m:sub>
                        <m:sup/>
                        <m:e>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𝑠𝑖𝑔𝑚𝑜𝑖𝑑</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r>
                                            <m:rPr>
                                              <m:sty m:val="p"/>
                                            </m:rPr>
                                            <a:rPr lang="en-US" altLang="zh-CN" i="1">
                                              <a:solidFill>
                                                <a:schemeClr val="tx1"/>
                                              </a:solidFill>
                                              <a:latin typeface="Cambria Math" panose="02040503050406030204" pitchFamily="18" charset="0"/>
                                            </a:rPr>
                                            <m:t>i</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𝑗</m:t>
                                          </m:r>
                                        </m:sub>
                                      </m:sSub>
                                    </m:e>
                                  </m:d>
                                </m:e>
                              </m:d>
                            </m:e>
                          </m:func>
                        </m:e>
                      </m:nary>
                      <m:r>
                        <a:rPr lang="en-US" altLang="zh-CN" b="0" i="1" smtClean="0">
                          <a:latin typeface="Cambria Math" panose="02040503050406030204" pitchFamily="18" charset="0"/>
                          <a:ea typeface="Cambria Math" panose="02040503050406030204" pitchFamily="18" charset="0"/>
                        </a:rPr>
                        <m:t>−</m:t>
                      </m:r>
                    </m:oMath>
                  </m:oMathPara>
                </a14:m>
                <a:endParaRPr lang="en-US" altLang="zh-CN" b="0" dirty="0">
                  <a:ea typeface="Cambria Math" panose="02040503050406030204" pitchFamily="18" charset="0"/>
                </a:endParaRPr>
              </a:p>
              <a:p>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d>
                          <m:dPr>
                            <m:ctrlPr>
                              <a:rPr lang="en-US" altLang="zh-CN" b="0" i="1" smtClean="0">
                                <a:latin typeface="Cambria Math" panose="02040503050406030204" pitchFamily="18" charset="0"/>
                                <a:ea typeface="Cambria Math" panose="02040503050406030204" pitchFamily="18" charset="0"/>
                              </a:rPr>
                            </m:ctrlPr>
                          </m:dPr>
                          <m:e>
                            <m:r>
                              <m:rPr>
                                <m:brk m:alnAt="7"/>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d>
                        <m:r>
                          <m:rPr>
                            <m:brk m:alnAt="7"/>
                          </m:rP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ℇ</m:t>
                        </m:r>
                      </m:sub>
                      <m:sup/>
                      <m:e>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1 − </m:t>
                                </m:r>
                                <m:r>
                                  <a:rPr lang="en-US" altLang="zh-CN" b="0" i="1" smtClean="0">
                                    <a:latin typeface="Cambria Math" panose="02040503050406030204" pitchFamily="18" charset="0"/>
                                    <a:ea typeface="Cambria Math" panose="02040503050406030204" pitchFamily="18" charset="0"/>
                                  </a:rPr>
                                  <m:t>𝑠𝑖𝑔𝑚𝑜𝑖𝑑</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r>
                                          <m:rPr>
                                            <m:sty m:val="p"/>
                                          </m:rPr>
                                          <a:rPr lang="en-US" altLang="zh-CN" i="1">
                                            <a:solidFill>
                                              <a:schemeClr val="tx1"/>
                                            </a:solidFill>
                                            <a:latin typeface="Cambria Math" panose="02040503050406030204" pitchFamily="18" charset="0"/>
                                          </a:rPr>
                                          <m:t>i</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𝑗</m:t>
                                        </m:r>
                                      </m:sub>
                                    </m:sSub>
                                  </m:e>
                                </m:d>
                              </m:e>
                            </m:d>
                          </m:e>
                        </m:func>
                      </m:e>
                    </m:nary>
                  </m:oMath>
                </a14:m>
                <a:endParaRPr lang="zh-CN" altLang="en-US" dirty="0"/>
              </a:p>
            </p:txBody>
          </p:sp>
        </mc:Choice>
        <mc:Fallback xmlns="">
          <p:sp>
            <p:nvSpPr>
              <p:cNvPr id="92" name="文本框 91">
                <a:extLst>
                  <a:ext uri="{FF2B5EF4-FFF2-40B4-BE49-F238E27FC236}">
                    <a16:creationId xmlns:a16="http://schemas.microsoft.com/office/drawing/2014/main" id="{C37613E9-20F3-774D-C79A-A330FD1F19A1}"/>
                  </a:ext>
                </a:extLst>
              </p:cNvPr>
              <p:cNvSpPr txBox="1">
                <a:spLocks noRot="1" noChangeAspect="1" noMove="1" noResize="1" noEditPoints="1" noAdjustHandles="1" noChangeArrowheads="1" noChangeShapeType="1" noTextEdit="1"/>
              </p:cNvSpPr>
              <p:nvPr/>
            </p:nvSpPr>
            <p:spPr>
              <a:xfrm>
                <a:off x="7552834" y="5225023"/>
                <a:ext cx="4639166" cy="1119281"/>
              </a:xfrm>
              <a:prstGeom prst="rect">
                <a:avLst/>
              </a:prstGeom>
              <a:blipFill>
                <a:blip r:embed="rId9"/>
                <a:stretch>
                  <a:fillRect l="-2497" b="-592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CD1ECFE4-3423-DCD8-2208-C72558DF5B0F}"/>
                  </a:ext>
                </a:extLst>
              </p:cNvPr>
              <p:cNvSpPr txBox="1"/>
              <p:nvPr/>
            </p:nvSpPr>
            <p:spPr>
              <a:xfrm>
                <a:off x="7684393" y="4668321"/>
                <a:ext cx="4196082" cy="646331"/>
              </a:xfrm>
              <a:prstGeom prst="rect">
                <a:avLst/>
              </a:prstGeom>
              <a:noFill/>
            </p:spPr>
            <p:txBody>
              <a:bodyPr wrap="square">
                <a:spAutoFit/>
              </a:bodyPr>
              <a:lstStyle/>
              <a:p>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𝑅𝐸𝐶</m:t>
                        </m:r>
                      </m:sub>
                    </m:sSub>
                    <m:r>
                      <a:rPr lang="en-US" altLang="zh-CN" b="0" i="1" smtClean="0">
                        <a:latin typeface="Cambria Math" panose="02040503050406030204" pitchFamily="18" charset="0"/>
                        <a:ea typeface="Cambria Math" panose="02040503050406030204" pitchFamily="18" charset="0"/>
                      </a:rPr>
                      <m:t>(.) </m:t>
                    </m:r>
                  </m:oMath>
                </a14:m>
                <a:r>
                  <a:rPr lang="zh-CN" altLang="en-US" b="0" i="0" dirty="0">
                    <a:solidFill>
                      <a:srgbClr val="000000"/>
                    </a:solidFill>
                    <a:effectLst/>
                    <a:latin typeface="微软雅黑" panose="020B0503020204020204" pitchFamily="34" charset="-122"/>
                    <a:ea typeface="微软雅黑" panose="020B0503020204020204" pitchFamily="34" charset="-122"/>
                  </a:rPr>
                  <a:t>表示</a:t>
                </a:r>
                <a:r>
                  <a:rPr lang="en-US" altLang="zh-CN" b="0" i="0" dirty="0">
                    <a:solidFill>
                      <a:srgbClr val="000000"/>
                    </a:solidFill>
                    <a:effectLst/>
                    <a:latin typeface="微软雅黑" panose="020B0503020204020204" pitchFamily="34" charset="-122"/>
                    <a:ea typeface="微软雅黑" panose="020B0503020204020204" pitchFamily="34" charset="-122"/>
                  </a:rPr>
                  <a:t>VGAE</a:t>
                </a:r>
                <a:r>
                  <a:rPr lang="zh-CN" altLang="en-US" b="0" i="0" dirty="0">
                    <a:solidFill>
                      <a:srgbClr val="000000"/>
                    </a:solidFill>
                    <a:effectLst/>
                    <a:latin typeface="微软雅黑" panose="020B0503020204020204" pitchFamily="34" charset="-122"/>
                    <a:ea typeface="微软雅黑" panose="020B0503020204020204" pitchFamily="34" charset="-122"/>
                  </a:rPr>
                  <a:t>的重建损失，其优化模型</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从嵌入中重建节点连接</a:t>
                </a:r>
                <a:endParaRPr lang="zh-CN" altLang="en-US" dirty="0"/>
              </a:p>
            </p:txBody>
          </p:sp>
        </mc:Choice>
        <mc:Fallback xmlns="">
          <p:sp>
            <p:nvSpPr>
              <p:cNvPr id="94" name="文本框 93">
                <a:extLst>
                  <a:ext uri="{FF2B5EF4-FFF2-40B4-BE49-F238E27FC236}">
                    <a16:creationId xmlns:a16="http://schemas.microsoft.com/office/drawing/2014/main" id="{CD1ECFE4-3423-DCD8-2208-C72558DF5B0F}"/>
                  </a:ext>
                </a:extLst>
              </p:cNvPr>
              <p:cNvSpPr txBox="1">
                <a:spLocks noRot="1" noChangeAspect="1" noMove="1" noResize="1" noEditPoints="1" noAdjustHandles="1" noChangeArrowheads="1" noChangeShapeType="1" noTextEdit="1"/>
              </p:cNvSpPr>
              <p:nvPr/>
            </p:nvSpPr>
            <p:spPr>
              <a:xfrm>
                <a:off x="7684393" y="4668321"/>
                <a:ext cx="4196082" cy="646331"/>
              </a:xfrm>
              <a:prstGeom prst="rect">
                <a:avLst/>
              </a:prstGeom>
              <a:blipFill>
                <a:blip r:embed="rId10"/>
                <a:stretch>
                  <a:fillRect l="-1308" t="-5660" b="-13208"/>
                </a:stretch>
              </a:blipFill>
            </p:spPr>
            <p:txBody>
              <a:bodyPr/>
              <a:lstStyle/>
              <a:p>
                <a:r>
                  <a:rPr lang="zh-CN" altLang="en-US">
                    <a:noFill/>
                  </a:rPr>
                  <a:t> </a:t>
                </a:r>
              </a:p>
            </p:txBody>
          </p:sp>
        </mc:Fallback>
      </mc:AlternateContent>
      <p:sp>
        <p:nvSpPr>
          <p:cNvPr id="96" name="文本框 95">
            <a:extLst>
              <a:ext uri="{FF2B5EF4-FFF2-40B4-BE49-F238E27FC236}">
                <a16:creationId xmlns:a16="http://schemas.microsoft.com/office/drawing/2014/main" id="{76102EB1-30A3-32C8-E8F1-37D6A9F0FD8E}"/>
              </a:ext>
            </a:extLst>
          </p:cNvPr>
          <p:cNvSpPr txBox="1"/>
          <p:nvPr/>
        </p:nvSpPr>
        <p:spPr>
          <a:xfrm>
            <a:off x="119662" y="938828"/>
            <a:ext cx="6096000" cy="400110"/>
          </a:xfrm>
          <a:prstGeom prst="rect">
            <a:avLst/>
          </a:prstGeom>
          <a:noFill/>
        </p:spPr>
        <p:txBody>
          <a:bodyPr wrap="square">
            <a:spAutoFit/>
          </a:bodyPr>
          <a:lstStyle/>
          <a:p>
            <a:pPr marL="342900" indent="-342900">
              <a:buFont typeface="Wingdings" panose="05000000000000000000" pitchFamily="2" charset="2"/>
              <a:buChar char="Ø"/>
            </a:pPr>
            <a:r>
              <a:rPr lang="en-US" altLang="zh-CN" sz="2000" b="1" dirty="0">
                <a:latin typeface="+mn-lt"/>
              </a:rPr>
              <a:t>Automated </a:t>
            </a:r>
            <a:r>
              <a:rPr lang="zh-CN" altLang="en-US" sz="2000" b="1" dirty="0">
                <a:latin typeface="+mn-lt"/>
              </a:rPr>
              <a:t>图对比学习</a:t>
            </a:r>
            <a:r>
              <a:rPr lang="en-US" altLang="zh-CN" sz="2000" b="1" dirty="0">
                <a:latin typeface="+mn-lt"/>
              </a:rPr>
              <a:t>, </a:t>
            </a:r>
            <a:r>
              <a:rPr lang="zh-CN" altLang="en-US" sz="2000" b="1" dirty="0">
                <a:latin typeface="+mn-lt"/>
              </a:rPr>
              <a:t>视图对的生成</a:t>
            </a:r>
            <a:endParaRPr lang="zh-CN" altLang="en-US" sz="2000" b="1" dirty="0"/>
          </a:p>
        </p:txBody>
      </p:sp>
    </p:spTree>
    <p:extLst>
      <p:ext uri="{BB962C8B-B14F-4D97-AF65-F5344CB8AC3E}">
        <p14:creationId xmlns:p14="http://schemas.microsoft.com/office/powerpoint/2010/main" val="242146829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127F7C7-5031-4C3E-ED35-897D7E59B828}"/>
              </a:ext>
            </a:extLst>
          </p:cNvPr>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3" name="文本占位符 2">
            <a:extLst>
              <a:ext uri="{FF2B5EF4-FFF2-40B4-BE49-F238E27FC236}">
                <a16:creationId xmlns:a16="http://schemas.microsoft.com/office/drawing/2014/main" id="{827BAC9F-9AD5-D3C0-6CB9-9BAD4DBA5FFF}"/>
              </a:ext>
            </a:extLst>
          </p:cNvPr>
          <p:cNvSpPr>
            <a:spLocks noGrp="1"/>
          </p:cNvSpPr>
          <p:nvPr>
            <p:ph type="body" sz="quarter" idx="13"/>
          </p:nvPr>
        </p:nvSpPr>
        <p:spPr/>
        <p:txBody>
          <a:bodyPr/>
          <a:lstStyle/>
          <a:p>
            <a:r>
              <a:rPr lang="zh-CN" altLang="en-US" dirty="0">
                <a:latin typeface="+mn-lt"/>
              </a:rPr>
              <a:t>设计思路</a:t>
            </a:r>
          </a:p>
          <a:p>
            <a:endParaRPr lang="zh-CN" altLang="en-US" dirty="0"/>
          </a:p>
        </p:txBody>
      </p:sp>
      <p:pic>
        <p:nvPicPr>
          <p:cNvPr id="5" name="图片 4">
            <a:extLst>
              <a:ext uri="{FF2B5EF4-FFF2-40B4-BE49-F238E27FC236}">
                <a16:creationId xmlns:a16="http://schemas.microsoft.com/office/drawing/2014/main" id="{3F691313-6DFF-FC66-7D81-EE2400DF109F}"/>
              </a:ext>
            </a:extLst>
          </p:cNvPr>
          <p:cNvPicPr>
            <a:picLocks noChangeAspect="1"/>
          </p:cNvPicPr>
          <p:nvPr/>
        </p:nvPicPr>
        <p:blipFill rotWithShape="1">
          <a:blip r:embed="rId3"/>
          <a:srcRect l="1991" t="2193" r="1258"/>
          <a:stretch/>
        </p:blipFill>
        <p:spPr>
          <a:xfrm>
            <a:off x="2453289" y="1590674"/>
            <a:ext cx="7052661" cy="2466975"/>
          </a:xfrm>
          <a:prstGeom prst="rect">
            <a:avLst/>
          </a:prstGeom>
        </p:spPr>
      </p:pic>
      <p:cxnSp>
        <p:nvCxnSpPr>
          <p:cNvPr id="7" name="直接箭头连接符 6">
            <a:extLst>
              <a:ext uri="{FF2B5EF4-FFF2-40B4-BE49-F238E27FC236}">
                <a16:creationId xmlns:a16="http://schemas.microsoft.com/office/drawing/2014/main" id="{A630B3B3-3944-A0A0-F118-202FE71298F0}"/>
              </a:ext>
            </a:extLst>
          </p:cNvPr>
          <p:cNvCxnSpPr/>
          <p:nvPr/>
        </p:nvCxnSpPr>
        <p:spPr>
          <a:xfrm>
            <a:off x="3505200" y="4057649"/>
            <a:ext cx="0" cy="10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007C85E-5345-9A45-3744-A907C93D7C66}"/>
              </a:ext>
            </a:extLst>
          </p:cNvPr>
          <p:cNvCxnSpPr/>
          <p:nvPr/>
        </p:nvCxnSpPr>
        <p:spPr>
          <a:xfrm>
            <a:off x="4438650" y="4057649"/>
            <a:ext cx="0" cy="10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4A7F7E1-A1D9-788C-587F-7272A3D07648}"/>
              </a:ext>
            </a:extLst>
          </p:cNvPr>
          <p:cNvCxnSpPr/>
          <p:nvPr/>
        </p:nvCxnSpPr>
        <p:spPr>
          <a:xfrm>
            <a:off x="7105650" y="4057649"/>
            <a:ext cx="0" cy="10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42EF24A-26C4-04A4-C6B6-A67099FBFA33}"/>
              </a:ext>
            </a:extLst>
          </p:cNvPr>
          <p:cNvCxnSpPr/>
          <p:nvPr/>
        </p:nvCxnSpPr>
        <p:spPr>
          <a:xfrm>
            <a:off x="8591550" y="4057649"/>
            <a:ext cx="0" cy="10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3150F93-4374-09C1-EBD1-8DC8D74C03FA}"/>
              </a:ext>
            </a:extLst>
          </p:cNvPr>
          <p:cNvSpPr txBox="1"/>
          <p:nvPr/>
        </p:nvSpPr>
        <p:spPr>
          <a:xfrm>
            <a:off x="2881313" y="5133975"/>
            <a:ext cx="1247774" cy="923330"/>
          </a:xfrm>
          <a:prstGeom prst="rect">
            <a:avLst/>
          </a:prstGeom>
          <a:noFill/>
        </p:spPr>
        <p:txBody>
          <a:bodyPr wrap="square" rtlCol="0">
            <a:spAutoFit/>
          </a:bodyPr>
          <a:lstStyle/>
          <a:p>
            <a:r>
              <a:rPr lang="zh-CN" altLang="en-US" dirty="0"/>
              <a:t>通过</a:t>
            </a:r>
            <a:r>
              <a:rPr lang="en-US" altLang="zh-CN" dirty="0"/>
              <a:t>VGAE</a:t>
            </a:r>
          </a:p>
          <a:p>
            <a:r>
              <a:rPr lang="zh-CN" altLang="en-US" dirty="0"/>
              <a:t>生成两个子视图</a:t>
            </a:r>
          </a:p>
        </p:txBody>
      </p:sp>
      <p:sp>
        <p:nvSpPr>
          <p:cNvPr id="12" name="文本框 11">
            <a:extLst>
              <a:ext uri="{FF2B5EF4-FFF2-40B4-BE49-F238E27FC236}">
                <a16:creationId xmlns:a16="http://schemas.microsoft.com/office/drawing/2014/main" id="{B28C3675-052A-6002-44CC-A3E7FFCBEEE9}"/>
              </a:ext>
            </a:extLst>
          </p:cNvPr>
          <p:cNvSpPr txBox="1"/>
          <p:nvPr/>
        </p:nvSpPr>
        <p:spPr>
          <a:xfrm>
            <a:off x="4104783" y="5133975"/>
            <a:ext cx="1219692" cy="646331"/>
          </a:xfrm>
          <a:prstGeom prst="rect">
            <a:avLst/>
          </a:prstGeom>
          <a:noFill/>
        </p:spPr>
        <p:txBody>
          <a:bodyPr wrap="square" rtlCol="0">
            <a:spAutoFit/>
          </a:bodyPr>
          <a:lstStyle/>
          <a:p>
            <a:r>
              <a:rPr lang="zh-CN" altLang="en-US" dirty="0"/>
              <a:t>随机游走采样</a:t>
            </a:r>
          </a:p>
        </p:txBody>
      </p:sp>
      <p:sp>
        <p:nvSpPr>
          <p:cNvPr id="13" name="文本框 12">
            <a:extLst>
              <a:ext uri="{FF2B5EF4-FFF2-40B4-BE49-F238E27FC236}">
                <a16:creationId xmlns:a16="http://schemas.microsoft.com/office/drawing/2014/main" id="{2131D741-4EE8-C73B-4B0D-E4D7440B2B0C}"/>
              </a:ext>
            </a:extLst>
          </p:cNvPr>
          <p:cNvSpPr txBox="1"/>
          <p:nvPr/>
        </p:nvSpPr>
        <p:spPr>
          <a:xfrm>
            <a:off x="6481763" y="5133975"/>
            <a:ext cx="1247774" cy="369332"/>
          </a:xfrm>
          <a:prstGeom prst="rect">
            <a:avLst/>
          </a:prstGeom>
          <a:noFill/>
        </p:spPr>
        <p:txBody>
          <a:bodyPr wrap="square" rtlCol="0">
            <a:spAutoFit/>
          </a:bodyPr>
          <a:lstStyle/>
          <a:p>
            <a:pPr algn="ctr"/>
            <a:r>
              <a:rPr lang="zh-CN" altLang="en-US" dirty="0"/>
              <a:t>编码</a:t>
            </a:r>
          </a:p>
        </p:txBody>
      </p:sp>
      <p:sp>
        <p:nvSpPr>
          <p:cNvPr id="14" name="文本框 13">
            <a:extLst>
              <a:ext uri="{FF2B5EF4-FFF2-40B4-BE49-F238E27FC236}">
                <a16:creationId xmlns:a16="http://schemas.microsoft.com/office/drawing/2014/main" id="{53A5F5CD-0462-0A8F-EB9B-FC7FF1B01E57}"/>
              </a:ext>
            </a:extLst>
          </p:cNvPr>
          <p:cNvSpPr txBox="1"/>
          <p:nvPr/>
        </p:nvSpPr>
        <p:spPr>
          <a:xfrm>
            <a:off x="7677147" y="5133975"/>
            <a:ext cx="2168843" cy="369332"/>
          </a:xfrm>
          <a:prstGeom prst="rect">
            <a:avLst/>
          </a:prstGeom>
          <a:noFill/>
        </p:spPr>
        <p:txBody>
          <a:bodyPr wrap="square" rtlCol="0">
            <a:spAutoFit/>
          </a:bodyPr>
          <a:lstStyle/>
          <a:p>
            <a:pPr algn="ctr"/>
            <a:r>
              <a:rPr lang="zh-CN" altLang="en-US" dirty="0"/>
              <a:t>计算自监督信号</a:t>
            </a:r>
          </a:p>
        </p:txBody>
      </p:sp>
      <p:sp>
        <p:nvSpPr>
          <p:cNvPr id="15" name="矩形 14">
            <a:extLst>
              <a:ext uri="{FF2B5EF4-FFF2-40B4-BE49-F238E27FC236}">
                <a16:creationId xmlns:a16="http://schemas.microsoft.com/office/drawing/2014/main" id="{8C07CF8F-F192-F4F7-7445-0B7C160DD168}"/>
              </a:ext>
            </a:extLst>
          </p:cNvPr>
          <p:cNvSpPr/>
          <p:nvPr/>
        </p:nvSpPr>
        <p:spPr>
          <a:xfrm>
            <a:off x="5131896" y="1729173"/>
            <a:ext cx="1695445" cy="2466975"/>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2DABA07-5662-F615-F2BC-BB3C550C7579}"/>
              </a:ext>
            </a:extLst>
          </p:cNvPr>
          <p:cNvSpPr txBox="1"/>
          <p:nvPr/>
        </p:nvSpPr>
        <p:spPr>
          <a:xfrm>
            <a:off x="2169620" y="6191444"/>
            <a:ext cx="8624286" cy="369332"/>
          </a:xfrm>
          <a:prstGeom prst="rect">
            <a:avLst/>
          </a:prstGeom>
          <a:noFill/>
        </p:spPr>
        <p:txBody>
          <a:bodyPr wrap="square">
            <a:spAutoFit/>
          </a:bodyPr>
          <a:lstStyle/>
          <a:p>
            <a:r>
              <a:rPr lang="zh-CN" altLang="en-US" b="0" i="0" dirty="0">
                <a:solidFill>
                  <a:srgbClr val="2E2E2E"/>
                </a:solidFill>
                <a:effectLst/>
                <a:latin typeface="ElsevierGulliver"/>
              </a:rPr>
              <a:t>由同一幅图生成的视图对中，只有对应的节点互为</a:t>
            </a:r>
            <a:r>
              <a:rPr lang="zh-CN" altLang="en-US" b="0" i="0" dirty="0">
                <a:solidFill>
                  <a:srgbClr val="FF0000"/>
                </a:solidFill>
                <a:effectLst/>
                <a:latin typeface="ElsevierGulliver"/>
              </a:rPr>
              <a:t>正例</a:t>
            </a:r>
            <a:r>
              <a:rPr lang="zh-CN" altLang="en-US" b="0" i="0" dirty="0">
                <a:solidFill>
                  <a:srgbClr val="2E2E2E"/>
                </a:solidFill>
                <a:effectLst/>
                <a:latin typeface="ElsevierGulliver"/>
              </a:rPr>
              <a:t>样本，其他都是</a:t>
            </a:r>
            <a:r>
              <a:rPr lang="zh-CN" altLang="en-US" b="0" i="0" dirty="0">
                <a:solidFill>
                  <a:srgbClr val="FF0000"/>
                </a:solidFill>
                <a:effectLst/>
                <a:latin typeface="ElsevierGulliver"/>
              </a:rPr>
              <a:t>负例</a:t>
            </a:r>
            <a:r>
              <a:rPr lang="zh-CN" altLang="en-US" b="0" i="0" dirty="0">
                <a:solidFill>
                  <a:srgbClr val="2E2E2E"/>
                </a:solidFill>
                <a:effectLst/>
                <a:latin typeface="ElsevierGulliver"/>
              </a:rPr>
              <a:t>样本</a:t>
            </a:r>
            <a:endParaRPr lang="zh-CN" altLang="en-US" dirty="0"/>
          </a:p>
        </p:txBody>
      </p:sp>
      <p:cxnSp>
        <p:nvCxnSpPr>
          <p:cNvPr id="19" name="直接箭头连接符 18">
            <a:extLst>
              <a:ext uri="{FF2B5EF4-FFF2-40B4-BE49-F238E27FC236}">
                <a16:creationId xmlns:a16="http://schemas.microsoft.com/office/drawing/2014/main" id="{01F8B146-AFB5-C44E-24D0-25F1AEFB5878}"/>
              </a:ext>
            </a:extLst>
          </p:cNvPr>
          <p:cNvCxnSpPr>
            <a:cxnSpLocks/>
          </p:cNvCxnSpPr>
          <p:nvPr/>
        </p:nvCxnSpPr>
        <p:spPr>
          <a:xfrm>
            <a:off x="5734050" y="2409825"/>
            <a:ext cx="47625" cy="108585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20" name="直接箭头连接符 19">
            <a:extLst>
              <a:ext uri="{FF2B5EF4-FFF2-40B4-BE49-F238E27FC236}">
                <a16:creationId xmlns:a16="http://schemas.microsoft.com/office/drawing/2014/main" id="{8CA31EE7-67F3-69ED-54D4-50810F55953A}"/>
              </a:ext>
            </a:extLst>
          </p:cNvPr>
          <p:cNvCxnSpPr>
            <a:cxnSpLocks/>
          </p:cNvCxnSpPr>
          <p:nvPr/>
        </p:nvCxnSpPr>
        <p:spPr>
          <a:xfrm>
            <a:off x="5734050" y="2322786"/>
            <a:ext cx="245568" cy="126650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24" name="直接箭头连接符 23">
            <a:extLst>
              <a:ext uri="{FF2B5EF4-FFF2-40B4-BE49-F238E27FC236}">
                <a16:creationId xmlns:a16="http://schemas.microsoft.com/office/drawing/2014/main" id="{6A1BC948-28F9-F62E-D5A5-17A1D9C207C9}"/>
              </a:ext>
            </a:extLst>
          </p:cNvPr>
          <p:cNvCxnSpPr>
            <a:cxnSpLocks/>
          </p:cNvCxnSpPr>
          <p:nvPr/>
        </p:nvCxnSpPr>
        <p:spPr>
          <a:xfrm>
            <a:off x="10077450" y="2824161"/>
            <a:ext cx="581025" cy="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27" name="直接箭头连接符 26">
            <a:extLst>
              <a:ext uri="{FF2B5EF4-FFF2-40B4-BE49-F238E27FC236}">
                <a16:creationId xmlns:a16="http://schemas.microsoft.com/office/drawing/2014/main" id="{DC63BE01-AB52-4C95-494D-6F44509DC973}"/>
              </a:ext>
            </a:extLst>
          </p:cNvPr>
          <p:cNvCxnSpPr>
            <a:cxnSpLocks/>
          </p:cNvCxnSpPr>
          <p:nvPr/>
        </p:nvCxnSpPr>
        <p:spPr>
          <a:xfrm>
            <a:off x="5781675" y="2409824"/>
            <a:ext cx="367012" cy="1400096"/>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2" name="直接箭头连接符 31">
            <a:extLst>
              <a:ext uri="{FF2B5EF4-FFF2-40B4-BE49-F238E27FC236}">
                <a16:creationId xmlns:a16="http://schemas.microsoft.com/office/drawing/2014/main" id="{2F6E8797-B22C-9BA8-B699-1F53914D6583}"/>
              </a:ext>
            </a:extLst>
          </p:cNvPr>
          <p:cNvCxnSpPr>
            <a:cxnSpLocks/>
          </p:cNvCxnSpPr>
          <p:nvPr/>
        </p:nvCxnSpPr>
        <p:spPr>
          <a:xfrm>
            <a:off x="10077450" y="3266995"/>
            <a:ext cx="581025" cy="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
        <p:nvSpPr>
          <p:cNvPr id="37" name="文本框 36">
            <a:extLst>
              <a:ext uri="{FF2B5EF4-FFF2-40B4-BE49-F238E27FC236}">
                <a16:creationId xmlns:a16="http://schemas.microsoft.com/office/drawing/2014/main" id="{EE9DB615-53D8-6683-F0FB-BE37968927C0}"/>
              </a:ext>
            </a:extLst>
          </p:cNvPr>
          <p:cNvSpPr txBox="1"/>
          <p:nvPr/>
        </p:nvSpPr>
        <p:spPr>
          <a:xfrm>
            <a:off x="10839449" y="2686050"/>
            <a:ext cx="809625" cy="369332"/>
          </a:xfrm>
          <a:prstGeom prst="rect">
            <a:avLst/>
          </a:prstGeom>
          <a:noFill/>
        </p:spPr>
        <p:txBody>
          <a:bodyPr wrap="square" rtlCol="0">
            <a:spAutoFit/>
          </a:bodyPr>
          <a:lstStyle/>
          <a:p>
            <a:r>
              <a:rPr lang="zh-CN" altLang="en-US" dirty="0"/>
              <a:t>负例</a:t>
            </a:r>
          </a:p>
        </p:txBody>
      </p:sp>
      <p:sp>
        <p:nvSpPr>
          <p:cNvPr id="38" name="文本框 37">
            <a:extLst>
              <a:ext uri="{FF2B5EF4-FFF2-40B4-BE49-F238E27FC236}">
                <a16:creationId xmlns:a16="http://schemas.microsoft.com/office/drawing/2014/main" id="{1C29A5AE-8822-8F00-1588-8A45D5E0486C}"/>
              </a:ext>
            </a:extLst>
          </p:cNvPr>
          <p:cNvSpPr txBox="1"/>
          <p:nvPr/>
        </p:nvSpPr>
        <p:spPr>
          <a:xfrm>
            <a:off x="10834016" y="3082329"/>
            <a:ext cx="809625" cy="369332"/>
          </a:xfrm>
          <a:prstGeom prst="rect">
            <a:avLst/>
          </a:prstGeom>
          <a:noFill/>
        </p:spPr>
        <p:txBody>
          <a:bodyPr wrap="square" rtlCol="0">
            <a:spAutoFit/>
          </a:bodyPr>
          <a:lstStyle/>
          <a:p>
            <a:r>
              <a:rPr lang="zh-CN" altLang="en-US" dirty="0"/>
              <a:t>正例</a:t>
            </a:r>
          </a:p>
        </p:txBody>
      </p:sp>
      <p:cxnSp>
        <p:nvCxnSpPr>
          <p:cNvPr id="16" name="直接箭头连接符 15">
            <a:extLst>
              <a:ext uri="{FF2B5EF4-FFF2-40B4-BE49-F238E27FC236}">
                <a16:creationId xmlns:a16="http://schemas.microsoft.com/office/drawing/2014/main" id="{D75CACD7-2045-BE20-7F36-A63639AB582A}"/>
              </a:ext>
            </a:extLst>
          </p:cNvPr>
          <p:cNvCxnSpPr>
            <a:cxnSpLocks/>
          </p:cNvCxnSpPr>
          <p:nvPr/>
        </p:nvCxnSpPr>
        <p:spPr>
          <a:xfrm>
            <a:off x="5734050" y="2322786"/>
            <a:ext cx="361950" cy="944209"/>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273006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3" name="文本占位符 2"/>
          <p:cNvSpPr>
            <a:spLocks noGrp="1"/>
          </p:cNvSpPr>
          <p:nvPr>
            <p:ph type="body" sz="quarter" idx="13"/>
          </p:nvPr>
        </p:nvSpPr>
        <p:spPr/>
        <p:txBody>
          <a:bodyPr/>
          <a:lstStyle/>
          <a:p>
            <a:r>
              <a:rPr lang="zh-CN" altLang="en-US" dirty="0">
                <a:latin typeface="+mn-lt"/>
              </a:rPr>
              <a:t>设计思路</a:t>
            </a:r>
          </a:p>
        </p:txBody>
      </p:sp>
      <p:sp>
        <p:nvSpPr>
          <p:cNvPr id="9" name="文本框 8">
            <a:extLst>
              <a:ext uri="{FF2B5EF4-FFF2-40B4-BE49-F238E27FC236}">
                <a16:creationId xmlns:a16="http://schemas.microsoft.com/office/drawing/2014/main" id="{2D76FA60-F674-98C4-F494-281FB153B893}"/>
              </a:ext>
            </a:extLst>
          </p:cNvPr>
          <p:cNvSpPr txBox="1"/>
          <p:nvPr/>
        </p:nvSpPr>
        <p:spPr>
          <a:xfrm>
            <a:off x="291114" y="1167884"/>
            <a:ext cx="6096000" cy="400110"/>
          </a:xfrm>
          <a:prstGeom prst="rect">
            <a:avLst/>
          </a:prstGeom>
          <a:noFill/>
        </p:spPr>
        <p:txBody>
          <a:bodyPr wrap="square">
            <a:spAutoFit/>
          </a:bodyPr>
          <a:lstStyle/>
          <a:p>
            <a:pPr marL="342900" indent="-342900">
              <a:buFont typeface="Wingdings" panose="05000000000000000000" pitchFamily="2" charset="2"/>
              <a:buChar char="Ø"/>
            </a:pPr>
            <a:r>
              <a:rPr lang="zh-CN" altLang="en-US" sz="2000" b="1" i="0" dirty="0">
                <a:solidFill>
                  <a:srgbClr val="000000"/>
                </a:solidFill>
                <a:effectLst/>
                <a:latin typeface="微软雅黑" panose="020B0503020204020204" pitchFamily="34" charset="-122"/>
                <a:ea typeface="微软雅黑" panose="020B0503020204020204" pitchFamily="34" charset="-122"/>
              </a:rPr>
              <a:t>各项损失函数定义</a:t>
            </a:r>
            <a:endParaRPr lang="zh-CN" altLang="en-US" sz="2000" b="1"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77435A7-0556-98DD-C76B-FF3963640399}"/>
                  </a:ext>
                </a:extLst>
              </p:cNvPr>
              <p:cNvSpPr txBox="1"/>
              <p:nvPr/>
            </p:nvSpPr>
            <p:spPr>
              <a:xfrm>
                <a:off x="685800" y="1722347"/>
                <a:ext cx="6162674" cy="369332"/>
              </a:xfrm>
              <a:prstGeom prst="rect">
                <a:avLst/>
              </a:prstGeom>
              <a:noFill/>
            </p:spPr>
            <p:txBody>
              <a:bodyPr wrap="square">
                <a:spAutoFit/>
              </a:bodyPr>
              <a:lstStyle/>
              <a:p>
                <a:pPr marL="285750" indent="-285750">
                  <a:buFont typeface="Arial" panose="020B0604020202020204" pitchFamily="34" charset="0"/>
                  <a:buChar char="•"/>
                </a:pPr>
                <a:r>
                  <a:rPr lang="zh-CN" altLang="en-US" b="1" dirty="0"/>
                  <a:t>InfoNCE</a:t>
                </a:r>
                <a:r>
                  <a:rPr lang="zh-CN" altLang="en-US" dirty="0"/>
                  <a:t> </a:t>
                </a: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𝑁𝐶𝐸</m:t>
                        </m:r>
                      </m:sub>
                    </m:sSub>
                  </m:oMath>
                </a14:m>
                <a:endParaRPr lang="zh-CN" altLang="en-US" dirty="0"/>
              </a:p>
            </p:txBody>
          </p:sp>
        </mc:Choice>
        <mc:Fallback xmlns="">
          <p:sp>
            <p:nvSpPr>
              <p:cNvPr id="19" name="文本框 18">
                <a:extLst>
                  <a:ext uri="{FF2B5EF4-FFF2-40B4-BE49-F238E27FC236}">
                    <a16:creationId xmlns:a16="http://schemas.microsoft.com/office/drawing/2014/main" id="{C77435A7-0556-98DD-C76B-FF3963640399}"/>
                  </a:ext>
                </a:extLst>
              </p:cNvPr>
              <p:cNvSpPr txBox="1">
                <a:spLocks noRot="1" noChangeAspect="1" noMove="1" noResize="1" noEditPoints="1" noAdjustHandles="1" noChangeArrowheads="1" noChangeShapeType="1" noTextEdit="1"/>
              </p:cNvSpPr>
              <p:nvPr/>
            </p:nvSpPr>
            <p:spPr>
              <a:xfrm>
                <a:off x="685800" y="1722347"/>
                <a:ext cx="6162674" cy="369332"/>
              </a:xfrm>
              <a:prstGeom prst="rect">
                <a:avLst/>
              </a:prstGeom>
              <a:blipFill>
                <a:blip r:embed="rId3"/>
                <a:stretch>
                  <a:fillRect l="-69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3F8EC5C-5EED-ACFA-6BB7-9808BE5F4540}"/>
                  </a:ext>
                </a:extLst>
              </p:cNvPr>
              <p:cNvSpPr txBox="1"/>
              <p:nvPr/>
            </p:nvSpPr>
            <p:spPr>
              <a:xfrm>
                <a:off x="685800" y="3273716"/>
                <a:ext cx="6162674" cy="369332"/>
              </a:xfrm>
              <a:prstGeom prst="rect">
                <a:avLst/>
              </a:prstGeom>
              <a:noFill/>
            </p:spPr>
            <p:txBody>
              <a:bodyPr wrap="square">
                <a:spAutoFit/>
              </a:bodyPr>
              <a:lstStyle/>
              <a:p>
                <a:pPr marL="285750" indent="-285750">
                  <a:buFont typeface="Arial" panose="020B0604020202020204" pitchFamily="34" charset="0"/>
                  <a:buChar char="•"/>
                </a:pPr>
                <a:r>
                  <a:rPr lang="zh-CN" altLang="en-US" b="1" dirty="0"/>
                  <a:t>InfoBN</a:t>
                </a:r>
                <a:r>
                  <a:rPr lang="zh-CN" altLang="en-US" dirty="0"/>
                  <a:t> </a:t>
                </a: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𝐵𝑁</m:t>
                        </m:r>
                      </m:sub>
                    </m:sSub>
                  </m:oMath>
                </a14:m>
                <a:endParaRPr lang="zh-CN" altLang="en-US" dirty="0"/>
              </a:p>
            </p:txBody>
          </p:sp>
        </mc:Choice>
        <mc:Fallback xmlns="">
          <p:sp>
            <p:nvSpPr>
              <p:cNvPr id="23" name="文本框 22">
                <a:extLst>
                  <a:ext uri="{FF2B5EF4-FFF2-40B4-BE49-F238E27FC236}">
                    <a16:creationId xmlns:a16="http://schemas.microsoft.com/office/drawing/2014/main" id="{03F8EC5C-5EED-ACFA-6BB7-9808BE5F4540}"/>
                  </a:ext>
                </a:extLst>
              </p:cNvPr>
              <p:cNvSpPr txBox="1">
                <a:spLocks noRot="1" noChangeAspect="1" noMove="1" noResize="1" noEditPoints="1" noAdjustHandles="1" noChangeArrowheads="1" noChangeShapeType="1" noTextEdit="1"/>
              </p:cNvSpPr>
              <p:nvPr/>
            </p:nvSpPr>
            <p:spPr>
              <a:xfrm>
                <a:off x="685800" y="3273716"/>
                <a:ext cx="6162674" cy="369332"/>
              </a:xfrm>
              <a:prstGeom prst="rect">
                <a:avLst/>
              </a:prstGeom>
              <a:blipFill>
                <a:blip r:embed="rId4"/>
                <a:stretch>
                  <a:fillRect l="-693" t="-8197" b="-24590"/>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8ACAB2F6-CD1F-E41C-6DDA-836768A94FFE}"/>
              </a:ext>
            </a:extLst>
          </p:cNvPr>
          <p:cNvPicPr>
            <a:picLocks noChangeAspect="1"/>
          </p:cNvPicPr>
          <p:nvPr/>
        </p:nvPicPr>
        <p:blipFill rotWithShape="1">
          <a:blip r:embed="rId5"/>
          <a:srcRect t="-2" b="6565"/>
          <a:stretch/>
        </p:blipFill>
        <p:spPr>
          <a:xfrm>
            <a:off x="1647286" y="5583431"/>
            <a:ext cx="2267266" cy="383023"/>
          </a:xfrm>
          <a:prstGeom prst="rect">
            <a:avLst/>
          </a:prstGeom>
        </p:spPr>
      </p:pic>
      <p:pic>
        <p:nvPicPr>
          <p:cNvPr id="27" name="图片 26">
            <a:extLst>
              <a:ext uri="{FF2B5EF4-FFF2-40B4-BE49-F238E27FC236}">
                <a16:creationId xmlns:a16="http://schemas.microsoft.com/office/drawing/2014/main" id="{90D794E2-F018-1443-CABB-8CEC20DB2CDC}"/>
              </a:ext>
            </a:extLst>
          </p:cNvPr>
          <p:cNvPicPr>
            <a:picLocks noChangeAspect="1"/>
          </p:cNvPicPr>
          <p:nvPr/>
        </p:nvPicPr>
        <p:blipFill>
          <a:blip r:embed="rId6"/>
          <a:stretch>
            <a:fillRect/>
          </a:stretch>
        </p:blipFill>
        <p:spPr>
          <a:xfrm>
            <a:off x="890587" y="3703276"/>
            <a:ext cx="3972479" cy="1752845"/>
          </a:xfrm>
          <a:prstGeom prst="rect">
            <a:avLst/>
          </a:prstGeom>
        </p:spPr>
      </p:pic>
      <p:sp>
        <p:nvSpPr>
          <p:cNvPr id="28" name="文本框 27">
            <a:extLst>
              <a:ext uri="{FF2B5EF4-FFF2-40B4-BE49-F238E27FC236}">
                <a16:creationId xmlns:a16="http://schemas.microsoft.com/office/drawing/2014/main" id="{6C91DB17-5ACE-4B88-0897-247875982B75}"/>
              </a:ext>
            </a:extLst>
          </p:cNvPr>
          <p:cNvSpPr txBox="1"/>
          <p:nvPr/>
        </p:nvSpPr>
        <p:spPr>
          <a:xfrm>
            <a:off x="3893204" y="5597122"/>
            <a:ext cx="4972050" cy="369332"/>
          </a:xfrm>
          <a:prstGeom prst="rect">
            <a:avLst/>
          </a:prstGeom>
          <a:noFill/>
        </p:spPr>
        <p:txBody>
          <a:bodyPr wrap="square" rtlCol="0">
            <a:spAutoFit/>
          </a:bodyPr>
          <a:lstStyle/>
          <a:p>
            <a:r>
              <a:rPr lang="zh-CN" altLang="en-US" dirty="0"/>
              <a:t>表示通过随机增广方法生成的新的区域表示；</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E3EAD29B-1C82-2989-CBFB-64DFFC3FBB46}"/>
                  </a:ext>
                </a:extLst>
              </p:cNvPr>
              <p:cNvSpPr txBox="1"/>
              <p:nvPr/>
            </p:nvSpPr>
            <p:spPr>
              <a:xfrm>
                <a:off x="5724079" y="3698848"/>
                <a:ext cx="6162674" cy="923330"/>
              </a:xfrm>
              <a:prstGeom prst="rect">
                <a:avLst/>
              </a:prstGeom>
              <a:noFill/>
            </p:spPr>
            <p:txBody>
              <a:bodyPr wrap="square">
                <a:spAutoFit/>
              </a:bodyPr>
              <a:lstStyle/>
              <a:p>
                <a:r>
                  <a:rPr lang="en-US" altLang="zh-CN" b="0" i="0" dirty="0" err="1">
                    <a:solidFill>
                      <a:srgbClr val="000000"/>
                    </a:solidFill>
                    <a:effectLst/>
                    <a:latin typeface="微软雅黑" panose="020B0503020204020204" pitchFamily="34" charset="-122"/>
                    <a:ea typeface="微软雅黑" panose="020B0503020204020204" pitchFamily="34" charset="-122"/>
                  </a:rPr>
                  <a:t>InfoBN</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正则项</a:t>
                </a:r>
                <a:r>
                  <a:rPr lang="zh-CN" altLang="en-US" b="0" i="0" dirty="0">
                    <a:solidFill>
                      <a:srgbClr val="000000"/>
                    </a:solidFill>
                    <a:effectLst/>
                    <a:latin typeface="微软雅黑" panose="020B0503020204020204" pitchFamily="34" charset="-122"/>
                    <a:ea typeface="微软雅黑" panose="020B0503020204020204" pitchFamily="34" charset="-122"/>
                  </a:rPr>
                  <a:t>通过将两个视图</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oMath>
                </a14:m>
                <a:r>
                  <a:rPr lang="zh-CN" altLang="en-US" b="0" i="0" dirty="0">
                    <a:solidFill>
                      <a:srgbClr val="000000"/>
                    </a:solidFill>
                    <a:effectLst/>
                    <a:latin typeface="微软雅黑" panose="020B0503020204020204" pitchFamily="34" charset="-122"/>
                    <a:ea typeface="微软雅黑" panose="020B0503020204020204" pitchFamily="34" charset="-122"/>
                  </a:rPr>
                  <a:t>与随机增广</a:t>
                </a:r>
                <a:r>
                  <a:rPr lang="zh-CN" altLang="en-US" dirty="0">
                    <a:solidFill>
                      <a:srgbClr val="000000"/>
                    </a:solidFill>
                    <a:latin typeface="微软雅黑" panose="020B0503020204020204" pitchFamily="34" charset="-122"/>
                    <a:ea typeface="微软雅黑" panose="020B0503020204020204" pitchFamily="34" charset="-122"/>
                  </a:rPr>
                  <a:t>得到的</a:t>
                </a:r>
                <a:r>
                  <a:rPr lang="zh-CN" altLang="en-US" b="0" i="0" dirty="0">
                    <a:solidFill>
                      <a:srgbClr val="000000"/>
                    </a:solidFill>
                    <a:effectLst/>
                    <a:latin typeface="微软雅黑" panose="020B0503020204020204" pitchFamily="34" charset="-122"/>
                    <a:ea typeface="微软雅黑" panose="020B0503020204020204" pitchFamily="34" charset="-122"/>
                  </a:rPr>
                  <a:t>表示进行对比</a:t>
                </a:r>
                <a:r>
                  <a:rPr lang="en-US" altLang="zh-CN" b="0" i="0" dirty="0">
                    <a:solidFill>
                      <a:srgbClr val="000000"/>
                    </a:solidFill>
                    <a:effectLst/>
                    <a:latin typeface="微软雅黑" panose="020B0503020204020204" pitchFamily="34" charset="-122"/>
                    <a:ea typeface="微软雅黑" panose="020B0503020204020204" pitchFamily="34" charset="-122"/>
                  </a:rPr>
                  <a:t>;</a:t>
                </a:r>
              </a:p>
              <a:p>
                <a:r>
                  <a:rPr lang="zh-CN" altLang="en-US" b="0" i="0" dirty="0">
                    <a:solidFill>
                      <a:srgbClr val="000000"/>
                    </a:solidFill>
                    <a:effectLst/>
                    <a:latin typeface="微软雅黑" panose="020B0503020204020204" pitchFamily="34" charset="-122"/>
                    <a:ea typeface="微软雅黑" panose="020B0503020204020204" pitchFamily="34" charset="-122"/>
                  </a:rPr>
                  <a:t>减少这两个视图中的</a:t>
                </a:r>
                <a:r>
                  <a:rPr lang="zh-CN" altLang="en-US" dirty="0">
                    <a:solidFill>
                      <a:srgbClr val="000000"/>
                    </a:solidFill>
                    <a:latin typeface="微软雅黑" panose="020B0503020204020204" pitchFamily="34" charset="-122"/>
                    <a:ea typeface="微软雅黑" panose="020B0503020204020204" pitchFamily="34" charset="-122"/>
                  </a:rPr>
                  <a:t>多余信息，进一步减少了嵌入中的冗余。</a:t>
                </a:r>
                <a:endParaRPr lang="zh-CN" altLang="en-US" dirty="0"/>
              </a:p>
            </p:txBody>
          </p:sp>
        </mc:Choice>
        <mc:Fallback xmlns="">
          <p:sp>
            <p:nvSpPr>
              <p:cNvPr id="30" name="文本框 29">
                <a:extLst>
                  <a:ext uri="{FF2B5EF4-FFF2-40B4-BE49-F238E27FC236}">
                    <a16:creationId xmlns:a16="http://schemas.microsoft.com/office/drawing/2014/main" id="{E3EAD29B-1C82-2989-CBFB-64DFFC3FBB46}"/>
                  </a:ext>
                </a:extLst>
              </p:cNvPr>
              <p:cNvSpPr txBox="1">
                <a:spLocks noRot="1" noChangeAspect="1" noMove="1" noResize="1" noEditPoints="1" noAdjustHandles="1" noChangeArrowheads="1" noChangeShapeType="1" noTextEdit="1"/>
              </p:cNvSpPr>
              <p:nvPr/>
            </p:nvSpPr>
            <p:spPr>
              <a:xfrm>
                <a:off x="5724079" y="3698848"/>
                <a:ext cx="6162674" cy="923330"/>
              </a:xfrm>
              <a:prstGeom prst="rect">
                <a:avLst/>
              </a:prstGeom>
              <a:blipFill>
                <a:blip r:embed="rId7"/>
                <a:stretch>
                  <a:fillRect l="-890" t="-3974" r="-3858" b="-9272"/>
                </a:stretch>
              </a:blipFill>
            </p:spPr>
            <p:txBody>
              <a:bodyPr/>
              <a:lstStyle/>
              <a:p>
                <a:r>
                  <a:rPr lang="zh-CN" altLang="en-US">
                    <a:noFill/>
                  </a:rPr>
                  <a:t> </a:t>
                </a:r>
              </a:p>
            </p:txBody>
          </p:sp>
        </mc:Fallback>
      </mc:AlternateContent>
      <p:pic>
        <p:nvPicPr>
          <p:cNvPr id="32" name="图片 31">
            <a:extLst>
              <a:ext uri="{FF2B5EF4-FFF2-40B4-BE49-F238E27FC236}">
                <a16:creationId xmlns:a16="http://schemas.microsoft.com/office/drawing/2014/main" id="{4199040B-63DD-C8E9-BB5A-CEE2327FD537}"/>
              </a:ext>
            </a:extLst>
          </p:cNvPr>
          <p:cNvPicPr>
            <a:picLocks noChangeAspect="1"/>
          </p:cNvPicPr>
          <p:nvPr/>
        </p:nvPicPr>
        <p:blipFill>
          <a:blip r:embed="rId8"/>
          <a:stretch>
            <a:fillRect/>
          </a:stretch>
        </p:blipFill>
        <p:spPr>
          <a:xfrm>
            <a:off x="1020062" y="2150312"/>
            <a:ext cx="4429743" cy="838317"/>
          </a:xfrm>
          <a:prstGeom prst="rect">
            <a:avLst/>
          </a:prstGeom>
        </p:spPr>
      </p:pic>
      <p:sp>
        <p:nvSpPr>
          <p:cNvPr id="34" name="文本框 33">
            <a:extLst>
              <a:ext uri="{FF2B5EF4-FFF2-40B4-BE49-F238E27FC236}">
                <a16:creationId xmlns:a16="http://schemas.microsoft.com/office/drawing/2014/main" id="{14DCCC6D-8A5A-89EF-C4AB-CD7D0A553000}"/>
              </a:ext>
            </a:extLst>
          </p:cNvPr>
          <p:cNvSpPr txBox="1"/>
          <p:nvPr/>
        </p:nvSpPr>
        <p:spPr>
          <a:xfrm>
            <a:off x="5724079" y="2091679"/>
            <a:ext cx="6325046"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InfoNCE </a:t>
            </a:r>
            <a:r>
              <a:rPr lang="zh-CN" altLang="en-US" b="0" i="0" dirty="0">
                <a:solidFill>
                  <a:srgbClr val="000000"/>
                </a:solidFill>
                <a:effectLst/>
                <a:latin typeface="微软雅黑" panose="020B0503020204020204" pitchFamily="34" charset="-122"/>
                <a:ea typeface="微软雅黑" panose="020B0503020204020204" pitchFamily="34" charset="-122"/>
              </a:rPr>
              <a:t>是一个常用的对比学习目标，它拉近了两个不同视图中同一实体的嵌入，并推开了两个视图中不同实体的嵌入；</a:t>
            </a:r>
            <a:endParaRPr lang="zh-CN" altLang="en-US" dirty="0"/>
          </a:p>
        </p:txBody>
      </p:sp>
      <p:sp>
        <p:nvSpPr>
          <p:cNvPr id="4" name="文本框 3">
            <a:extLst>
              <a:ext uri="{FF2B5EF4-FFF2-40B4-BE49-F238E27FC236}">
                <a16:creationId xmlns:a16="http://schemas.microsoft.com/office/drawing/2014/main" id="{9F882A71-5BD5-8BB7-75F1-DEB2969703D1}"/>
              </a:ext>
            </a:extLst>
          </p:cNvPr>
          <p:cNvSpPr txBox="1"/>
          <p:nvPr/>
        </p:nvSpPr>
        <p:spPr>
          <a:xfrm>
            <a:off x="1020062" y="5597122"/>
            <a:ext cx="723472" cy="369332"/>
          </a:xfrm>
          <a:prstGeom prst="rect">
            <a:avLst/>
          </a:prstGeom>
          <a:noFill/>
        </p:spPr>
        <p:txBody>
          <a:bodyPr wrap="square" rtlCol="0">
            <a:spAutoFit/>
          </a:bodyPr>
          <a:lstStyle/>
          <a:p>
            <a:r>
              <a:rPr lang="zh-CN" altLang="en-US" dirty="0"/>
              <a:t>其中，</a:t>
            </a: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3" name="文本占位符 2"/>
          <p:cNvSpPr>
            <a:spLocks noGrp="1"/>
          </p:cNvSpPr>
          <p:nvPr>
            <p:ph type="body" sz="quarter" idx="13"/>
          </p:nvPr>
        </p:nvSpPr>
        <p:spPr/>
        <p:txBody>
          <a:bodyPr/>
          <a:lstStyle/>
          <a:p>
            <a:r>
              <a:rPr lang="zh-CN" altLang="en-US" dirty="0">
                <a:latin typeface="+mn-lt"/>
              </a:rPr>
              <a:t>设计思路</a:t>
            </a:r>
          </a:p>
        </p:txBody>
      </p:sp>
      <p:sp>
        <p:nvSpPr>
          <p:cNvPr id="11" name="矩形 10">
            <a:extLst>
              <a:ext uri="{FF2B5EF4-FFF2-40B4-BE49-F238E27FC236}">
                <a16:creationId xmlns:a16="http://schemas.microsoft.com/office/drawing/2014/main" id="{BDB4F35A-83F4-02DC-97F3-B6B16194B818}"/>
              </a:ext>
            </a:extLst>
          </p:cNvPr>
          <p:cNvSpPr/>
          <p:nvPr/>
        </p:nvSpPr>
        <p:spPr>
          <a:xfrm>
            <a:off x="4777946" y="1141239"/>
            <a:ext cx="2834342"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优化目标</a:t>
            </a:r>
          </a:p>
        </p:txBody>
      </p:sp>
      <p:grpSp>
        <p:nvGrpSpPr>
          <p:cNvPr id="8" name="组合 7">
            <a:extLst>
              <a:ext uri="{FF2B5EF4-FFF2-40B4-BE49-F238E27FC236}">
                <a16:creationId xmlns:a16="http://schemas.microsoft.com/office/drawing/2014/main" id="{9BBBC981-E101-A259-773A-1E0C8ADBD31F}"/>
              </a:ext>
            </a:extLst>
          </p:cNvPr>
          <p:cNvGrpSpPr/>
          <p:nvPr/>
        </p:nvGrpSpPr>
        <p:grpSpPr>
          <a:xfrm>
            <a:off x="1299339" y="1664460"/>
            <a:ext cx="8106435" cy="2606285"/>
            <a:chOff x="1448827" y="1635885"/>
            <a:chExt cx="8106435" cy="2606285"/>
          </a:xfrm>
        </p:grpSpPr>
        <p:sp>
          <p:nvSpPr>
            <p:cNvPr id="123" name="îŝḻïde">
              <a:extLst>
                <a:ext uri="{FF2B5EF4-FFF2-40B4-BE49-F238E27FC236}">
                  <a16:creationId xmlns:a16="http://schemas.microsoft.com/office/drawing/2014/main" id="{99CACC8C-A959-97F3-5013-4DAF6CDB8946}"/>
                </a:ext>
              </a:extLst>
            </p:cNvPr>
            <p:cNvSpPr/>
            <p:nvPr/>
          </p:nvSpPr>
          <p:spPr>
            <a:xfrm>
              <a:off x="3108266" y="2271427"/>
              <a:ext cx="2700767" cy="723776"/>
            </a:xfrm>
            <a:prstGeom prst="roundRect">
              <a:avLst>
                <a:gd name="adj" fmla="val 10000"/>
              </a:avLst>
            </a:prstGeom>
            <a:solidFill>
              <a:schemeClr val="bg1"/>
            </a:solidFill>
            <a:ln w="12700" cap="flat">
              <a:solidFill>
                <a:schemeClr val="accent6"/>
              </a:solidFill>
              <a:prstDash val="solid"/>
              <a:miter/>
            </a:ln>
            <a:effectLst>
              <a:outerShdw dist="50800" dir="2700000" algn="ctr" rotWithShape="0">
                <a:schemeClr val="tx2"/>
              </a:outerShdw>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tLang="zh-CN" sz="1050" dirty="0">
                <a:latin typeface="Microsoft YaHei" panose="020B0503020204020204" pitchFamily="34" charset="-122"/>
                <a:ea typeface="Microsoft YaHei" panose="020B0503020204020204" pitchFamily="34" charset="-122"/>
              </a:endParaRPr>
            </a:p>
          </p:txBody>
        </p:sp>
        <p:grpSp>
          <p:nvGrpSpPr>
            <p:cNvPr id="10" name="组合 9">
              <a:extLst>
                <a:ext uri="{FF2B5EF4-FFF2-40B4-BE49-F238E27FC236}">
                  <a16:creationId xmlns:a16="http://schemas.microsoft.com/office/drawing/2014/main" id="{7E3EEB9C-004A-2951-F40E-9FCA0EFBFB6F}"/>
                </a:ext>
              </a:extLst>
            </p:cNvPr>
            <p:cNvGrpSpPr/>
            <p:nvPr/>
          </p:nvGrpSpPr>
          <p:grpSpPr>
            <a:xfrm>
              <a:off x="1448827" y="1635885"/>
              <a:ext cx="8106435" cy="2606285"/>
              <a:chOff x="254871" y="1724185"/>
              <a:chExt cx="7396961" cy="2378183"/>
            </a:xfrm>
          </p:grpSpPr>
          <p:sp>
            <p:nvSpPr>
              <p:cNvPr id="14" name="i$ļiḓê">
                <a:extLst>
                  <a:ext uri="{FF2B5EF4-FFF2-40B4-BE49-F238E27FC236}">
                    <a16:creationId xmlns:a16="http://schemas.microsoft.com/office/drawing/2014/main" id="{E33F81F2-95DF-55C2-407B-F60B17C4F41D}"/>
                  </a:ext>
                </a:extLst>
              </p:cNvPr>
              <p:cNvSpPr/>
              <p:nvPr/>
            </p:nvSpPr>
            <p:spPr>
              <a:xfrm>
                <a:off x="1629958" y="2446641"/>
                <a:ext cx="2464396" cy="337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i="1" dirty="0">
                    <a:solidFill>
                      <a:schemeClr val="tx1"/>
                    </a:solidFill>
                    <a:latin typeface="Cambria Math" panose="02040503050406030204" pitchFamily="18" charset="0"/>
                    <a:ea typeface="Cambria Math" panose="02040503050406030204" pitchFamily="18" charset="0"/>
                  </a:rPr>
                  <a:t>Reward</a:t>
                </a:r>
              </a:p>
            </p:txBody>
          </p:sp>
          <p:sp>
            <p:nvSpPr>
              <p:cNvPr id="15" name="îś1îďè">
                <a:extLst>
                  <a:ext uri="{FF2B5EF4-FFF2-40B4-BE49-F238E27FC236}">
                    <a16:creationId xmlns:a16="http://schemas.microsoft.com/office/drawing/2014/main" id="{DB78AF18-513F-7A18-AB5C-72B41C6AAFB8}"/>
                  </a:ext>
                </a:extLst>
              </p:cNvPr>
              <p:cNvSpPr/>
              <p:nvPr/>
            </p:nvSpPr>
            <p:spPr>
              <a:xfrm>
                <a:off x="1114861" y="3392529"/>
                <a:ext cx="1488832" cy="709839"/>
              </a:xfrm>
              <a:prstGeom prst="roundRect">
                <a:avLst>
                  <a:gd name="adj" fmla="val 50000"/>
                </a:avLst>
              </a:prstGeom>
              <a:ln/>
              <a:effectLst>
                <a:outerShdw blurRad="76200" dir="18900000" sy="23000" kx="-1200000" algn="bl" rotWithShape="0">
                  <a:prstClr val="black">
                    <a:alpha val="20000"/>
                  </a:prstClr>
                </a:outerShdw>
              </a:effectLst>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tLang="zh-CN" sz="1050" dirty="0">
                  <a:latin typeface="Microsoft YaHei" panose="020B0503020204020204" pitchFamily="34" charset="-122"/>
                  <a:ea typeface="Microsoft YaHei" panose="020B0503020204020204" pitchFamily="34" charset="-122"/>
                </a:endParaRPr>
              </a:p>
            </p:txBody>
          </p:sp>
          <p:cxnSp>
            <p:nvCxnSpPr>
              <p:cNvPr id="17" name="îṡļîḑé">
                <a:extLst>
                  <a:ext uri="{FF2B5EF4-FFF2-40B4-BE49-F238E27FC236}">
                    <a16:creationId xmlns:a16="http://schemas.microsoft.com/office/drawing/2014/main" id="{9373D690-BB49-AB12-A40E-EE728574E019}"/>
                  </a:ext>
                </a:extLst>
              </p:cNvPr>
              <p:cNvCxnSpPr>
                <a:cxnSpLocks/>
                <a:stCxn id="11" idx="2"/>
                <a:endCxn id="123" idx="0"/>
              </p:cNvCxnSpPr>
              <p:nvPr/>
            </p:nvCxnSpPr>
            <p:spPr>
              <a:xfrm flipH="1">
                <a:off x="3001275" y="1724185"/>
                <a:ext cx="1720896" cy="579920"/>
              </a:xfrm>
              <a:prstGeom prst="straightConnector1">
                <a:avLst/>
              </a:prstGeom>
              <a:ln w="15875">
                <a:solidFill>
                  <a:schemeClr val="tx1">
                    <a:lumMod val="50000"/>
                    <a:lumOff val="50000"/>
                    <a:alpha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îṡļîḑé">
                <a:extLst>
                  <a:ext uri="{FF2B5EF4-FFF2-40B4-BE49-F238E27FC236}">
                    <a16:creationId xmlns:a16="http://schemas.microsoft.com/office/drawing/2014/main" id="{F73ADD51-856F-B97E-772B-7B528E3AAEAA}"/>
                  </a:ext>
                </a:extLst>
              </p:cNvPr>
              <p:cNvCxnSpPr>
                <a:cxnSpLocks/>
                <a:stCxn id="123" idx="2"/>
                <a:endCxn id="15" idx="0"/>
              </p:cNvCxnSpPr>
              <p:nvPr/>
            </p:nvCxnSpPr>
            <p:spPr>
              <a:xfrm flipH="1">
                <a:off x="1859277" y="2964536"/>
                <a:ext cx="1141997" cy="427992"/>
              </a:xfrm>
              <a:prstGeom prst="straightConnector1">
                <a:avLst/>
              </a:prstGeom>
              <a:ln w="15875">
                <a:solidFill>
                  <a:schemeClr val="tx1">
                    <a:lumMod val="50000"/>
                    <a:lumOff val="50000"/>
                    <a:alpha val="50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îŝḻïde">
                <a:extLst>
                  <a:ext uri="{FF2B5EF4-FFF2-40B4-BE49-F238E27FC236}">
                    <a16:creationId xmlns:a16="http://schemas.microsoft.com/office/drawing/2014/main" id="{9EE7A242-2F39-C529-A9C0-A186750B667D}"/>
                  </a:ext>
                </a:extLst>
              </p:cNvPr>
              <p:cNvSpPr/>
              <p:nvPr/>
            </p:nvSpPr>
            <p:spPr>
              <a:xfrm>
                <a:off x="5187436" y="2338401"/>
                <a:ext cx="2464396" cy="660431"/>
              </a:xfrm>
              <a:prstGeom prst="roundRect">
                <a:avLst>
                  <a:gd name="adj" fmla="val 10000"/>
                </a:avLst>
              </a:prstGeom>
              <a:solidFill>
                <a:schemeClr val="bg1"/>
              </a:solidFill>
              <a:ln w="12700" cap="flat">
                <a:solidFill>
                  <a:schemeClr val="accent6"/>
                </a:solidFill>
                <a:prstDash val="solid"/>
                <a:miter/>
              </a:ln>
              <a:effectLst>
                <a:outerShdw dist="50800" dir="2700000" algn="ctr" rotWithShape="0">
                  <a:schemeClr val="tx2"/>
                </a:outerShdw>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tLang="zh-CN" sz="105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20" name="ïṡļiḑé">
                    <a:extLst>
                      <a:ext uri="{FF2B5EF4-FFF2-40B4-BE49-F238E27FC236}">
                        <a16:creationId xmlns:a16="http://schemas.microsoft.com/office/drawing/2014/main" id="{21A817A7-4078-ABB6-D291-4BDC31CB9AA2}"/>
                      </a:ext>
                    </a:extLst>
                  </p:cNvPr>
                  <p:cNvSpPr/>
                  <p:nvPr/>
                </p:nvSpPr>
                <p:spPr>
                  <a:xfrm>
                    <a:off x="5187435" y="2447260"/>
                    <a:ext cx="2464396" cy="337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ea typeface="Cambria Math" panose="02040503050406030204" pitchFamily="18" charset="0"/>
                                </a:rPr>
                              </m:ctrlPr>
                            </m:sSubPr>
                            <m:e>
                              <m:r>
                                <a:rPr lang="zh-CN" altLang="en-US" i="1">
                                  <a:solidFill>
                                    <a:schemeClr val="tx1"/>
                                  </a:solidFill>
                                  <a:latin typeface="Cambria Math" panose="02040503050406030204" pitchFamily="18" charset="0"/>
                                  <a:ea typeface="Cambria Math" panose="02040503050406030204" pitchFamily="18" charset="0"/>
                                </a:rPr>
                                <m:t>重建误差</m:t>
                              </m:r>
                              <m:r>
                                <a:rPr lang="en-US" altLang="zh-CN" i="1">
                                  <a:solidFill>
                                    <a:schemeClr val="tx1"/>
                                  </a:solidFill>
                                  <a:latin typeface="Cambria Math" panose="02040503050406030204" pitchFamily="18" charset="0"/>
                                  <a:ea typeface="Cambria Math" panose="02040503050406030204" pitchFamily="18" charset="0"/>
                                </a:rPr>
                                <m:t>ℒ</m:t>
                              </m:r>
                            </m:e>
                            <m:sub>
                              <m:r>
                                <a:rPr lang="en-US" altLang="zh-CN" b="0" i="1" smtClean="0">
                                  <a:solidFill>
                                    <a:schemeClr val="tx1"/>
                                  </a:solidFill>
                                  <a:latin typeface="Cambria Math" panose="02040503050406030204" pitchFamily="18" charset="0"/>
                                  <a:ea typeface="Cambria Math" panose="02040503050406030204" pitchFamily="18" charset="0"/>
                                </a:rPr>
                                <m:t>𝑅𝐸𝐶</m:t>
                              </m:r>
                            </m:sub>
                          </m:sSub>
                        </m:oMath>
                      </m:oMathPara>
                    </a14:m>
                    <a:endParaRPr kumimoji="1" lang="en-US" altLang="zh-CN" dirty="0">
                      <a:solidFill>
                        <a:schemeClr val="tx1"/>
                      </a:solidFill>
                      <a:latin typeface="Microsoft YaHei" panose="020B0503020204020204" pitchFamily="34" charset="-122"/>
                      <a:ea typeface="Microsoft YaHei" panose="020B0503020204020204" pitchFamily="34" charset="-122"/>
                    </a:endParaRPr>
                  </a:p>
                </p:txBody>
              </p:sp>
            </mc:Choice>
            <mc:Fallback xmlns="">
              <p:sp>
                <p:nvSpPr>
                  <p:cNvPr id="20" name="ïṡļiḑé">
                    <a:extLst>
                      <a:ext uri="{FF2B5EF4-FFF2-40B4-BE49-F238E27FC236}">
                        <a16:creationId xmlns:a16="http://schemas.microsoft.com/office/drawing/2014/main" id="{21A817A7-4078-ABB6-D291-4BDC31CB9AA2}"/>
                      </a:ext>
                    </a:extLst>
                  </p:cNvPr>
                  <p:cNvSpPr>
                    <a:spLocks noRot="1" noChangeAspect="1" noMove="1" noResize="1" noEditPoints="1" noAdjustHandles="1" noChangeArrowheads="1" noChangeShapeType="1" noTextEdit="1"/>
                  </p:cNvSpPr>
                  <p:nvPr/>
                </p:nvSpPr>
                <p:spPr>
                  <a:xfrm>
                    <a:off x="5187435" y="2447260"/>
                    <a:ext cx="2464396" cy="337008"/>
                  </a:xfrm>
                  <a:prstGeom prst="rect">
                    <a:avLst/>
                  </a:prstGeom>
                  <a:blipFill>
                    <a:blip r:embed="rId3"/>
                    <a:stretch>
                      <a:fillRect b="-8197"/>
                    </a:stretch>
                  </a:blipFill>
                  <a:ln>
                    <a:noFill/>
                  </a:ln>
                </p:spPr>
                <p:txBody>
                  <a:bodyPr/>
                  <a:lstStyle/>
                  <a:p>
                    <a:r>
                      <a:rPr lang="zh-CN" altLang="en-US">
                        <a:noFill/>
                      </a:rPr>
                      <a:t> </a:t>
                    </a:r>
                  </a:p>
                </p:txBody>
              </p:sp>
            </mc:Fallback>
          </mc:AlternateContent>
          <p:cxnSp>
            <p:nvCxnSpPr>
              <p:cNvPr id="21" name="îṡļîḑé">
                <a:extLst>
                  <a:ext uri="{FF2B5EF4-FFF2-40B4-BE49-F238E27FC236}">
                    <a16:creationId xmlns:a16="http://schemas.microsoft.com/office/drawing/2014/main" id="{E2B78FE6-1942-F6DA-96E1-03FF5721AC34}"/>
                  </a:ext>
                </a:extLst>
              </p:cNvPr>
              <p:cNvCxnSpPr>
                <a:cxnSpLocks/>
                <a:stCxn id="11" idx="2"/>
                <a:endCxn id="19" idx="0"/>
              </p:cNvCxnSpPr>
              <p:nvPr/>
            </p:nvCxnSpPr>
            <p:spPr>
              <a:xfrm>
                <a:off x="4722171" y="1724185"/>
                <a:ext cx="1697463" cy="614216"/>
              </a:xfrm>
              <a:prstGeom prst="straightConnector1">
                <a:avLst/>
              </a:prstGeom>
              <a:ln w="15875">
                <a:solidFill>
                  <a:schemeClr val="tx1">
                    <a:lumMod val="50000"/>
                    <a:lumOff val="50000"/>
                    <a:alpha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îṡļîḑé">
                <a:extLst>
                  <a:ext uri="{FF2B5EF4-FFF2-40B4-BE49-F238E27FC236}">
                    <a16:creationId xmlns:a16="http://schemas.microsoft.com/office/drawing/2014/main" id="{94E3F3AF-FEE2-0C66-9ABB-7E647F4F3C8C}"/>
                  </a:ext>
                </a:extLst>
              </p:cNvPr>
              <p:cNvCxnSpPr>
                <a:cxnSpLocks/>
                <a:stCxn id="123" idx="2"/>
                <a:endCxn id="25" idx="0"/>
              </p:cNvCxnSpPr>
              <p:nvPr/>
            </p:nvCxnSpPr>
            <p:spPr>
              <a:xfrm>
                <a:off x="3001275" y="2964536"/>
                <a:ext cx="1093079" cy="477890"/>
              </a:xfrm>
              <a:prstGeom prst="straightConnector1">
                <a:avLst/>
              </a:prstGeom>
              <a:ln w="15875">
                <a:solidFill>
                  <a:schemeClr val="tx1">
                    <a:lumMod val="50000"/>
                    <a:lumOff val="50000"/>
                    <a:alpha val="50000"/>
                  </a:schemeClr>
                </a:solidFill>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i$ļiḓê">
                    <a:extLst>
                      <a:ext uri="{FF2B5EF4-FFF2-40B4-BE49-F238E27FC236}">
                        <a16:creationId xmlns:a16="http://schemas.microsoft.com/office/drawing/2014/main" id="{D3B5044D-A897-8BAA-E56E-0651AE1D2D42}"/>
                      </a:ext>
                    </a:extLst>
                  </p:cNvPr>
                  <p:cNvSpPr/>
                  <p:nvPr/>
                </p:nvSpPr>
                <p:spPr>
                  <a:xfrm>
                    <a:off x="1513877" y="3553368"/>
                    <a:ext cx="690799" cy="337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𝑁𝐶𝐸</m:t>
                              </m:r>
                            </m:sub>
                          </m:sSub>
                        </m:oMath>
                      </m:oMathPara>
                    </a14:m>
                    <a:endParaRPr kumimoji="1" lang="en-US" altLang="zh-CN" dirty="0">
                      <a:solidFill>
                        <a:schemeClr val="tx1"/>
                      </a:solidFill>
                      <a:latin typeface="Microsoft YaHei" panose="020B0503020204020204" pitchFamily="34" charset="-122"/>
                      <a:ea typeface="Microsoft YaHei" panose="020B0503020204020204" pitchFamily="34" charset="-122"/>
                    </a:endParaRPr>
                  </a:p>
                </p:txBody>
              </p:sp>
            </mc:Choice>
            <mc:Fallback xmlns="">
              <p:sp>
                <p:nvSpPr>
                  <p:cNvPr id="24" name="i$ļiḓê">
                    <a:extLst>
                      <a:ext uri="{FF2B5EF4-FFF2-40B4-BE49-F238E27FC236}">
                        <a16:creationId xmlns:a16="http://schemas.microsoft.com/office/drawing/2014/main" id="{D3B5044D-A897-8BAA-E56E-0651AE1D2D42}"/>
                      </a:ext>
                    </a:extLst>
                  </p:cNvPr>
                  <p:cNvSpPr>
                    <a:spLocks noRot="1" noChangeAspect="1" noMove="1" noResize="1" noEditPoints="1" noAdjustHandles="1" noChangeArrowheads="1" noChangeShapeType="1" noTextEdit="1"/>
                  </p:cNvSpPr>
                  <p:nvPr/>
                </p:nvSpPr>
                <p:spPr>
                  <a:xfrm>
                    <a:off x="1513877" y="3553368"/>
                    <a:ext cx="690799" cy="337008"/>
                  </a:xfrm>
                  <a:prstGeom prst="rect">
                    <a:avLst/>
                  </a:prstGeom>
                  <a:blipFill>
                    <a:blip r:embed="rId4"/>
                    <a:stretch>
                      <a:fillRect b="-1667"/>
                    </a:stretch>
                  </a:blipFill>
                  <a:ln>
                    <a:noFill/>
                  </a:ln>
                </p:spPr>
                <p:txBody>
                  <a:bodyPr/>
                  <a:lstStyle/>
                  <a:p>
                    <a:r>
                      <a:rPr lang="zh-CN" altLang="en-US">
                        <a:noFill/>
                      </a:rPr>
                      <a:t> </a:t>
                    </a:r>
                  </a:p>
                </p:txBody>
              </p:sp>
            </mc:Fallback>
          </mc:AlternateContent>
          <p:sp>
            <p:nvSpPr>
              <p:cNvPr id="25" name="îś1îďè">
                <a:extLst>
                  <a:ext uri="{FF2B5EF4-FFF2-40B4-BE49-F238E27FC236}">
                    <a16:creationId xmlns:a16="http://schemas.microsoft.com/office/drawing/2014/main" id="{C1BEFCF7-60BB-7F4B-A8B1-5CF721771F0E}"/>
                  </a:ext>
                </a:extLst>
              </p:cNvPr>
              <p:cNvSpPr/>
              <p:nvPr/>
            </p:nvSpPr>
            <p:spPr>
              <a:xfrm>
                <a:off x="3349938" y="3442426"/>
                <a:ext cx="1488832" cy="643049"/>
              </a:xfrm>
              <a:prstGeom prst="roundRect">
                <a:avLst>
                  <a:gd name="adj" fmla="val 50000"/>
                </a:avLst>
              </a:prstGeom>
              <a:ln/>
              <a:effectLst>
                <a:outerShdw blurRad="76200" dir="18900000" sy="23000" kx="-1200000" algn="bl" rotWithShape="0">
                  <a:prstClr val="black">
                    <a:alpha val="20000"/>
                  </a:prstClr>
                </a:outerShdw>
              </a:effectLst>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tLang="zh-CN" sz="105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26" name="i$ļiḓê">
                    <a:extLst>
                      <a:ext uri="{FF2B5EF4-FFF2-40B4-BE49-F238E27FC236}">
                        <a16:creationId xmlns:a16="http://schemas.microsoft.com/office/drawing/2014/main" id="{77552844-D13C-FB97-E4EF-21CE831AD05A}"/>
                      </a:ext>
                    </a:extLst>
                  </p:cNvPr>
                  <p:cNvSpPr/>
                  <p:nvPr/>
                </p:nvSpPr>
                <p:spPr>
                  <a:xfrm>
                    <a:off x="3858706" y="3550666"/>
                    <a:ext cx="582322" cy="337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𝐵𝑁</m:t>
                              </m:r>
                            </m:sub>
                          </m:sSub>
                        </m:oMath>
                      </m:oMathPara>
                    </a14:m>
                    <a:endParaRPr kumimoji="1" lang="en-US" altLang="zh-CN" dirty="0">
                      <a:solidFill>
                        <a:schemeClr val="tx1"/>
                      </a:solidFill>
                      <a:latin typeface="Microsoft YaHei" panose="020B0503020204020204" pitchFamily="34" charset="-122"/>
                      <a:ea typeface="Microsoft YaHei" panose="020B0503020204020204" pitchFamily="34" charset="-122"/>
                    </a:endParaRPr>
                  </a:p>
                </p:txBody>
              </p:sp>
            </mc:Choice>
            <mc:Fallback xmlns="">
              <p:sp>
                <p:nvSpPr>
                  <p:cNvPr id="26" name="i$ļiḓê">
                    <a:extLst>
                      <a:ext uri="{FF2B5EF4-FFF2-40B4-BE49-F238E27FC236}">
                        <a16:creationId xmlns:a16="http://schemas.microsoft.com/office/drawing/2014/main" id="{77552844-D13C-FB97-E4EF-21CE831AD05A}"/>
                      </a:ext>
                    </a:extLst>
                  </p:cNvPr>
                  <p:cNvSpPr>
                    <a:spLocks noRot="1" noChangeAspect="1" noMove="1" noResize="1" noEditPoints="1" noAdjustHandles="1" noChangeArrowheads="1" noChangeShapeType="1" noTextEdit="1"/>
                  </p:cNvSpPr>
                  <p:nvPr/>
                </p:nvSpPr>
                <p:spPr>
                  <a:xfrm>
                    <a:off x="3858706" y="3550666"/>
                    <a:ext cx="582322" cy="337008"/>
                  </a:xfrm>
                  <a:prstGeom prst="rect">
                    <a:avLst/>
                  </a:prstGeom>
                  <a:blipFill>
                    <a:blip r:embed="rId5"/>
                    <a:stretch>
                      <a:fillRect b="-1639"/>
                    </a:stretch>
                  </a:blipFill>
                  <a:ln>
                    <a:noFill/>
                  </a:ln>
                </p:spPr>
                <p:txBody>
                  <a:bodyPr/>
                  <a:lstStyle/>
                  <a:p>
                    <a:r>
                      <a:rPr lang="zh-CN" altLang="en-US">
                        <a:noFill/>
                      </a:rPr>
                      <a:t> </a:t>
                    </a:r>
                  </a:p>
                </p:txBody>
              </p:sp>
            </mc:Fallback>
          </mc:AlternateContent>
          <p:sp>
            <p:nvSpPr>
              <p:cNvPr id="29" name="ïṡļiḑé">
                <a:extLst>
                  <a:ext uri="{FF2B5EF4-FFF2-40B4-BE49-F238E27FC236}">
                    <a16:creationId xmlns:a16="http://schemas.microsoft.com/office/drawing/2014/main" id="{49D620B5-265B-6F49-FB8C-7877F414D4CD}"/>
                  </a:ext>
                </a:extLst>
              </p:cNvPr>
              <p:cNvSpPr/>
              <p:nvPr/>
            </p:nvSpPr>
            <p:spPr>
              <a:xfrm>
                <a:off x="254871" y="2449797"/>
                <a:ext cx="1719980" cy="337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en-US" altLang="zh-CN" dirty="0">
                  <a:solidFill>
                    <a:schemeClr val="tx1"/>
                  </a:solidFill>
                  <a:latin typeface="Microsoft YaHei" panose="020B0503020204020204" pitchFamily="34" charset="-122"/>
                  <a:ea typeface="Microsoft YaHei" panose="020B0503020204020204" pitchFamily="34" charset="-122"/>
                </a:endParaRPr>
              </a:p>
            </p:txBody>
          </p:sp>
        </p:grpSp>
      </p:grpSp>
      <p:pic>
        <p:nvPicPr>
          <p:cNvPr id="109" name="图片 108">
            <a:extLst>
              <a:ext uri="{FF2B5EF4-FFF2-40B4-BE49-F238E27FC236}">
                <a16:creationId xmlns:a16="http://schemas.microsoft.com/office/drawing/2014/main" id="{6A4F1907-9242-D1C3-BF09-1EA0EFAB9207}"/>
              </a:ext>
            </a:extLst>
          </p:cNvPr>
          <p:cNvPicPr>
            <a:picLocks noChangeAspect="1"/>
          </p:cNvPicPr>
          <p:nvPr/>
        </p:nvPicPr>
        <p:blipFill>
          <a:blip r:embed="rId6"/>
          <a:stretch>
            <a:fillRect/>
          </a:stretch>
        </p:blipFill>
        <p:spPr>
          <a:xfrm>
            <a:off x="7483216" y="4506557"/>
            <a:ext cx="3511916" cy="619211"/>
          </a:xfrm>
          <a:prstGeom prst="rect">
            <a:avLst/>
          </a:prstGeom>
        </p:spPr>
      </p:pic>
      <p:pic>
        <p:nvPicPr>
          <p:cNvPr id="111" name="图片 110">
            <a:extLst>
              <a:ext uri="{FF2B5EF4-FFF2-40B4-BE49-F238E27FC236}">
                <a16:creationId xmlns:a16="http://schemas.microsoft.com/office/drawing/2014/main" id="{38015411-DDE7-733B-2CA2-B80BDAF33E65}"/>
              </a:ext>
            </a:extLst>
          </p:cNvPr>
          <p:cNvPicPr>
            <a:picLocks noChangeAspect="1"/>
          </p:cNvPicPr>
          <p:nvPr/>
        </p:nvPicPr>
        <p:blipFill>
          <a:blip r:embed="rId7"/>
          <a:stretch>
            <a:fillRect/>
          </a:stretch>
        </p:blipFill>
        <p:spPr>
          <a:xfrm>
            <a:off x="7265254" y="5218247"/>
            <a:ext cx="3947841" cy="833879"/>
          </a:xfrm>
          <a:prstGeom prst="rect">
            <a:avLst/>
          </a:prstGeom>
        </p:spPr>
      </p:pic>
      <p:pic>
        <p:nvPicPr>
          <p:cNvPr id="113" name="图片 112">
            <a:extLst>
              <a:ext uri="{FF2B5EF4-FFF2-40B4-BE49-F238E27FC236}">
                <a16:creationId xmlns:a16="http://schemas.microsoft.com/office/drawing/2014/main" id="{BE7B8595-6859-21E0-FE36-8DFB083494D5}"/>
              </a:ext>
            </a:extLst>
          </p:cNvPr>
          <p:cNvPicPr>
            <a:picLocks noChangeAspect="1"/>
          </p:cNvPicPr>
          <p:nvPr/>
        </p:nvPicPr>
        <p:blipFill>
          <a:blip r:embed="rId8"/>
          <a:stretch>
            <a:fillRect/>
          </a:stretch>
        </p:blipFill>
        <p:spPr>
          <a:xfrm>
            <a:off x="7265254" y="6091544"/>
            <a:ext cx="3861162" cy="562053"/>
          </a:xfrm>
          <a:prstGeom prst="rect">
            <a:avLst/>
          </a:prstGeom>
        </p:spPr>
      </p:pic>
      <p:sp>
        <p:nvSpPr>
          <p:cNvPr id="114" name="矩形 113">
            <a:extLst>
              <a:ext uri="{FF2B5EF4-FFF2-40B4-BE49-F238E27FC236}">
                <a16:creationId xmlns:a16="http://schemas.microsoft.com/office/drawing/2014/main" id="{9F59A977-1B01-8220-EBD7-16FF889C731B}"/>
              </a:ext>
            </a:extLst>
          </p:cNvPr>
          <p:cNvSpPr/>
          <p:nvPr/>
        </p:nvSpPr>
        <p:spPr>
          <a:xfrm>
            <a:off x="830105" y="4509515"/>
            <a:ext cx="6005043" cy="6731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用一个超参数平衡两个损失项</a:t>
            </a:r>
          </a:p>
        </p:txBody>
      </p:sp>
      <p:sp>
        <p:nvSpPr>
          <p:cNvPr id="115" name="矩形 114">
            <a:extLst>
              <a:ext uri="{FF2B5EF4-FFF2-40B4-BE49-F238E27FC236}">
                <a16:creationId xmlns:a16="http://schemas.microsoft.com/office/drawing/2014/main" id="{3EA108BE-BC7D-6C97-A53E-71EEE66545A6}"/>
              </a:ext>
            </a:extLst>
          </p:cNvPr>
          <p:cNvSpPr/>
          <p:nvPr/>
        </p:nvSpPr>
        <p:spPr>
          <a:xfrm>
            <a:off x="830105" y="5294560"/>
            <a:ext cx="6005042" cy="6566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利用信息最小化（</a:t>
            </a:r>
            <a:r>
              <a:rPr lang="en-US" altLang="zh-CN" b="0" i="0" dirty="0" err="1">
                <a:solidFill>
                  <a:srgbClr val="000000"/>
                </a:solidFill>
                <a:effectLst/>
                <a:latin typeface="微软雅黑" panose="020B0503020204020204" pitchFamily="34" charset="-122"/>
                <a:ea typeface="微软雅黑" panose="020B0503020204020204" pitchFamily="34" charset="-122"/>
              </a:rPr>
              <a:t>InfoMin</a:t>
            </a:r>
            <a:r>
              <a:rPr lang="zh-CN" altLang="en-US" b="0" i="0" dirty="0">
                <a:solidFill>
                  <a:srgbClr val="000000"/>
                </a:solidFill>
                <a:effectLst/>
                <a:latin typeface="微软雅黑" panose="020B0503020204020204" pitchFamily="34" charset="-122"/>
                <a:ea typeface="微软雅黑" panose="020B0503020204020204" pitchFamily="34" charset="-122"/>
              </a:rPr>
              <a:t>）定义奖励函数</a:t>
            </a:r>
            <a:endParaRPr lang="zh-CN" altLang="en-US" dirty="0">
              <a:solidFill>
                <a:schemeClr val="tx1"/>
              </a:solidFill>
            </a:endParaRPr>
          </a:p>
        </p:txBody>
      </p:sp>
      <p:sp>
        <p:nvSpPr>
          <p:cNvPr id="116" name="矩形 115">
            <a:extLst>
              <a:ext uri="{FF2B5EF4-FFF2-40B4-BE49-F238E27FC236}">
                <a16:creationId xmlns:a16="http://schemas.microsoft.com/office/drawing/2014/main" id="{3FECBD8F-353C-F86D-5C16-AF1244476317}"/>
              </a:ext>
            </a:extLst>
          </p:cNvPr>
          <p:cNvSpPr/>
          <p:nvPr/>
        </p:nvSpPr>
        <p:spPr>
          <a:xfrm>
            <a:off x="830105" y="6096619"/>
            <a:ext cx="6005041" cy="6853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给出最终的优化目标</a:t>
            </a:r>
          </a:p>
        </p:txBody>
      </p:sp>
      <p:sp>
        <p:nvSpPr>
          <p:cNvPr id="4" name="矩形 3">
            <a:extLst>
              <a:ext uri="{FF2B5EF4-FFF2-40B4-BE49-F238E27FC236}">
                <a16:creationId xmlns:a16="http://schemas.microsoft.com/office/drawing/2014/main" id="{0FB23408-C0C4-7D72-FB57-0DF8B3045248}"/>
              </a:ext>
            </a:extLst>
          </p:cNvPr>
          <p:cNvSpPr/>
          <p:nvPr/>
        </p:nvSpPr>
        <p:spPr>
          <a:xfrm>
            <a:off x="7535917" y="5602014"/>
            <a:ext cx="76371" cy="2624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290E1C5-4517-2EB9-FB20-C1F9365B2951}"/>
              </a:ext>
            </a:extLst>
          </p:cNvPr>
          <p:cNvSpPr/>
          <p:nvPr/>
        </p:nvSpPr>
        <p:spPr>
          <a:xfrm>
            <a:off x="7327418" y="5284517"/>
            <a:ext cx="3736836" cy="7239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solidFill>
                <a:schemeClr val="tx1"/>
              </a:solidFill>
            </a:endParaRPr>
          </a:p>
        </p:txBody>
      </p:sp>
      <p:sp>
        <p:nvSpPr>
          <p:cNvPr id="6" name="矩形 5">
            <a:extLst>
              <a:ext uri="{FF2B5EF4-FFF2-40B4-BE49-F238E27FC236}">
                <a16:creationId xmlns:a16="http://schemas.microsoft.com/office/drawing/2014/main" id="{9064CAB9-7FB4-91FA-C5CF-EAECA45B65AF}"/>
              </a:ext>
            </a:extLst>
          </p:cNvPr>
          <p:cNvSpPr/>
          <p:nvPr/>
        </p:nvSpPr>
        <p:spPr>
          <a:xfrm>
            <a:off x="7327417" y="4499753"/>
            <a:ext cx="3736836" cy="6853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solidFill>
                <a:schemeClr val="tx1"/>
              </a:solidFill>
            </a:endParaRPr>
          </a:p>
        </p:txBody>
      </p:sp>
      <p:sp>
        <p:nvSpPr>
          <p:cNvPr id="7" name="矩形 6">
            <a:extLst>
              <a:ext uri="{FF2B5EF4-FFF2-40B4-BE49-F238E27FC236}">
                <a16:creationId xmlns:a16="http://schemas.microsoft.com/office/drawing/2014/main" id="{46C66D15-CD25-5953-B900-454314D36FC9}"/>
              </a:ext>
            </a:extLst>
          </p:cNvPr>
          <p:cNvSpPr/>
          <p:nvPr/>
        </p:nvSpPr>
        <p:spPr>
          <a:xfrm>
            <a:off x="7327417" y="6091842"/>
            <a:ext cx="3736836" cy="6853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386009481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3545835" y="3380650"/>
            <a:ext cx="4132835" cy="553054"/>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二、设计思路</a:t>
            </a:r>
          </a:p>
        </p:txBody>
      </p:sp>
      <p:grpSp>
        <p:nvGrpSpPr>
          <p:cNvPr id="50" name="Google Shape;863;p65"/>
          <p:cNvGrpSpPr>
            <a:grpSpLocks noChangeAspect="1"/>
          </p:cNvGrpSpPr>
          <p:nvPr/>
        </p:nvGrpSpPr>
        <p:grpSpPr>
          <a:xfrm>
            <a:off x="3172154" y="2547794"/>
            <a:ext cx="190147" cy="180000"/>
            <a:chOff x="4660325" y="1866850"/>
            <a:chExt cx="68350" cy="58100"/>
          </a:xfrm>
          <a:solidFill>
            <a:schemeClr val="bg1">
              <a:lumMod val="65000"/>
              <a:alpha val="50000"/>
            </a:schemeClr>
          </a:solid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7862202" y="2547794"/>
            <a:ext cx="190147" cy="180000"/>
            <a:chOff x="4660325" y="1866850"/>
            <a:chExt cx="68350" cy="58100"/>
          </a:xfrm>
          <a:solidFill>
            <a:schemeClr val="bg1">
              <a:lumMod val="65000"/>
              <a:alpha val="50000"/>
            </a:schemeClr>
          </a:solid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3545834" y="2361267"/>
            <a:ext cx="4132835" cy="553054"/>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一、研究背景</a:t>
            </a:r>
          </a:p>
        </p:txBody>
      </p:sp>
      <p:grpSp>
        <p:nvGrpSpPr>
          <p:cNvPr id="58" name="Google Shape;863;p65"/>
          <p:cNvGrpSpPr>
            <a:grpSpLocks noChangeAspect="1"/>
          </p:cNvGrpSpPr>
          <p:nvPr/>
        </p:nvGrpSpPr>
        <p:grpSpPr>
          <a:xfrm>
            <a:off x="3172156" y="4586560"/>
            <a:ext cx="190147" cy="180000"/>
            <a:chOff x="4660325" y="1866850"/>
            <a:chExt cx="68350" cy="58100"/>
          </a:xfrm>
          <a:solidFill>
            <a:schemeClr val="bg1">
              <a:lumMod val="65000"/>
              <a:alpha val="50000"/>
            </a:schemeClr>
          </a:solid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7862204" y="4586560"/>
            <a:ext cx="190147" cy="180000"/>
            <a:chOff x="4660325" y="1866850"/>
            <a:chExt cx="68350" cy="58100"/>
          </a:xfrm>
          <a:solidFill>
            <a:schemeClr val="bg1">
              <a:lumMod val="65000"/>
              <a:alpha val="50000"/>
            </a:schemeClr>
          </a:solid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3545836" y="4400033"/>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300" dirty="0">
                <a:solidFill>
                  <a:srgbClr val="384331"/>
                </a:solidFill>
                <a:latin typeface="微软雅黑" panose="020B0503020204020204" pitchFamily="34" charset="-122"/>
                <a:ea typeface="微软雅黑" panose="020B0503020204020204" pitchFamily="34" charset="-122"/>
                <a:cs typeface="+mn-ea"/>
              </a:rPr>
              <a:t>三、 实 验 总 结</a:t>
            </a:r>
          </a:p>
        </p:txBody>
      </p:sp>
      <p:sp>
        <p:nvSpPr>
          <p:cNvPr id="3" name="文本占位符 2"/>
          <p:cNvSpPr>
            <a:spLocks noGrp="1"/>
          </p:cNvSpPr>
          <p:nvPr>
            <p:ph type="body" sz="quarter" idx="13"/>
          </p:nvPr>
        </p:nvSpPr>
        <p:spPr/>
        <p:txBody>
          <a:bodyPr/>
          <a:lstStyle/>
          <a:p>
            <a:r>
              <a:rPr lang="zh-CN" altLang="en-US"/>
              <a:t>提纲</a:t>
            </a:r>
          </a:p>
        </p:txBody>
      </p:sp>
      <p:grpSp>
        <p:nvGrpSpPr>
          <p:cNvPr id="6" name="Google Shape;863;p65"/>
          <p:cNvGrpSpPr>
            <a:grpSpLocks noChangeAspect="1"/>
          </p:cNvGrpSpPr>
          <p:nvPr/>
        </p:nvGrpSpPr>
        <p:grpSpPr>
          <a:xfrm>
            <a:off x="3162347" y="3574887"/>
            <a:ext cx="190147" cy="180000"/>
            <a:chOff x="4660325" y="1866850"/>
            <a:chExt cx="68350" cy="58100"/>
          </a:xfrm>
          <a:solidFill>
            <a:schemeClr val="bg1">
              <a:lumMod val="65000"/>
              <a:alpha val="50000"/>
            </a:schemeClr>
          </a:solidFill>
        </p:grpSpPr>
        <p:sp>
          <p:nvSpPr>
            <p:cNvPr id="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9" name="Google Shape;863;p65"/>
          <p:cNvGrpSpPr>
            <a:grpSpLocks noChangeAspect="1"/>
          </p:cNvGrpSpPr>
          <p:nvPr/>
        </p:nvGrpSpPr>
        <p:grpSpPr>
          <a:xfrm flipH="1">
            <a:off x="7852395" y="3574887"/>
            <a:ext cx="190147" cy="180000"/>
            <a:chOff x="4660325" y="1866850"/>
            <a:chExt cx="68350" cy="58100"/>
          </a:xfrm>
          <a:solidFill>
            <a:schemeClr val="bg1">
              <a:lumMod val="65000"/>
              <a:alpha val="50000"/>
            </a:schemeClr>
          </a:solidFill>
        </p:grpSpPr>
        <p:sp>
          <p:nvSpPr>
            <p:cNvPr id="10"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11"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3" name="文本占位符 2"/>
          <p:cNvSpPr>
            <a:spLocks noGrp="1"/>
          </p:cNvSpPr>
          <p:nvPr>
            <p:ph type="body" sz="quarter" idx="13"/>
          </p:nvPr>
        </p:nvSpPr>
        <p:spPr/>
        <p:txBody>
          <a:bodyPr/>
          <a:lstStyle/>
          <a:p>
            <a:r>
              <a:rPr lang="zh-CN" altLang="en-US" dirty="0"/>
              <a:t>实 验 总 结</a:t>
            </a:r>
          </a:p>
        </p:txBody>
      </p:sp>
      <p:sp>
        <p:nvSpPr>
          <p:cNvPr id="8" name="文本框 7"/>
          <p:cNvSpPr txBox="1"/>
          <p:nvPr/>
        </p:nvSpPr>
        <p:spPr>
          <a:xfrm>
            <a:off x="661706" y="1017604"/>
            <a:ext cx="11300595" cy="1422954"/>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000" b="0" i="0" dirty="0">
                <a:solidFill>
                  <a:srgbClr val="000000"/>
                </a:solidFill>
                <a:effectLst/>
                <a:latin typeface="微软雅黑" panose="020B0503020204020204" pitchFamily="34" charset="-122"/>
                <a:ea typeface="微软雅黑" panose="020B0503020204020204" pitchFamily="34" charset="-122"/>
              </a:rPr>
              <a:t>两个时空挖掘任务：犯罪预测、交通流预测</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b="0" i="0" dirty="0">
                <a:solidFill>
                  <a:srgbClr val="000000"/>
                </a:solidFill>
                <a:effectLst/>
                <a:latin typeface="微软雅黑" panose="020B0503020204020204" pitchFamily="34" charset="-122"/>
                <a:ea typeface="微软雅黑" panose="020B0503020204020204" pitchFamily="34" charset="-122"/>
              </a:rPr>
              <a:t>评估指标</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b="0" i="0" dirty="0">
                <a:solidFill>
                  <a:srgbClr val="000000"/>
                </a:solidFill>
                <a:effectLst/>
                <a:latin typeface="微软雅黑" panose="020B0503020204020204" pitchFamily="34" charset="-122"/>
                <a:ea typeface="微软雅黑" panose="020B0503020204020204" pitchFamily="34" charset="-122"/>
              </a:rPr>
              <a:t> MAE</a:t>
            </a:r>
            <a:r>
              <a:rPr lang="zh-CN" altLang="en-US" sz="2000" b="0" i="0" dirty="0">
                <a:solidFill>
                  <a:srgbClr val="000000"/>
                </a:solidFill>
                <a:effectLst/>
                <a:latin typeface="微软雅黑" panose="020B0503020204020204" pitchFamily="34" charset="-122"/>
                <a:ea typeface="微软雅黑" panose="020B0503020204020204" pitchFamily="34" charset="-122"/>
              </a:rPr>
              <a:t>、</a:t>
            </a:r>
            <a:r>
              <a:rPr lang="en-US" altLang="zh-CN" sz="2000" b="0" i="0" dirty="0">
                <a:solidFill>
                  <a:srgbClr val="000000"/>
                </a:solidFill>
                <a:effectLst/>
                <a:latin typeface="微软雅黑" panose="020B0503020204020204" pitchFamily="34" charset="-122"/>
                <a:ea typeface="微软雅黑" panose="020B0503020204020204" pitchFamily="34" charset="-122"/>
              </a:rPr>
              <a:t>MAPE</a:t>
            </a:r>
            <a:r>
              <a:rPr lang="zh-CN" altLang="en-US" sz="2000" b="0" i="0" dirty="0">
                <a:solidFill>
                  <a:srgbClr val="000000"/>
                </a:solidFill>
                <a:effectLst/>
                <a:latin typeface="微软雅黑" panose="020B0503020204020204" pitchFamily="34" charset="-122"/>
                <a:ea typeface="微软雅黑" panose="020B0503020204020204" pitchFamily="34" charset="-122"/>
              </a:rPr>
              <a:t>和</a:t>
            </a:r>
            <a:r>
              <a:rPr lang="en-US" altLang="zh-CN" sz="2000" b="0" i="0" dirty="0">
                <a:solidFill>
                  <a:srgbClr val="000000"/>
                </a:solidFill>
                <a:effectLst/>
                <a:latin typeface="微软雅黑" panose="020B0503020204020204" pitchFamily="34" charset="-122"/>
                <a:ea typeface="微软雅黑" panose="020B0503020204020204" pitchFamily="34" charset="-122"/>
              </a:rPr>
              <a:t>RMSE</a:t>
            </a:r>
          </a:p>
          <a:p>
            <a:pPr marL="800100" lvl="1" indent="-342900">
              <a:lnSpc>
                <a:spcPct val="150000"/>
              </a:lnSpc>
              <a:buFont typeface="Arial" panose="020B0604020202020204" pitchFamily="34" charset="0"/>
              <a:buChar char="•"/>
            </a:pPr>
            <a:r>
              <a:rPr lang="zh-CN" altLang="en-US" sz="2000" b="0" i="0" dirty="0">
                <a:solidFill>
                  <a:srgbClr val="000000"/>
                </a:solidFill>
                <a:effectLst/>
                <a:latin typeface="微软雅黑" panose="020B0503020204020204" pitchFamily="34" charset="-122"/>
                <a:ea typeface="微软雅黑" panose="020B0503020204020204" pitchFamily="34" charset="-122"/>
              </a:rPr>
              <a:t>衡量城市犯罪、全市交通流量预测任务的准确性</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文本框 9">
            <a:extLst>
              <a:ext uri="{FF2B5EF4-FFF2-40B4-BE49-F238E27FC236}">
                <a16:creationId xmlns:a16="http://schemas.microsoft.com/office/drawing/2014/main" id="{5F43EC0D-D495-98B1-6F13-AFD9D63DDDAD}"/>
              </a:ext>
            </a:extLst>
          </p:cNvPr>
          <p:cNvSpPr txBox="1"/>
          <p:nvPr/>
        </p:nvSpPr>
        <p:spPr>
          <a:xfrm>
            <a:off x="661705" y="2440558"/>
            <a:ext cx="11300595" cy="646331"/>
          </a:xfrm>
          <a:prstGeom prst="rect">
            <a:avLst/>
          </a:prstGeom>
          <a:noFill/>
        </p:spPr>
        <p:txBody>
          <a:bodyPr wrap="square">
            <a:spAutoFit/>
          </a:bodyPr>
          <a:lstStyle/>
          <a:p>
            <a:pPr marL="285750" indent="-285750">
              <a:buFont typeface="Wingdings" panose="05000000000000000000" pitchFamily="2" charset="2"/>
              <a:buChar char="u"/>
            </a:pPr>
            <a:r>
              <a:rPr lang="zh-CN" altLang="en-US" b="0" i="0" dirty="0">
                <a:solidFill>
                  <a:srgbClr val="000000"/>
                </a:solidFill>
                <a:effectLst/>
                <a:latin typeface="微软雅黑" panose="020B0503020204020204" pitchFamily="34" charset="-122"/>
                <a:ea typeface="微软雅黑" panose="020B0503020204020204" pitchFamily="34" charset="-122"/>
              </a:rPr>
              <a:t>具体来说：犯罪和交通预测</a:t>
            </a:r>
            <a:r>
              <a:rPr lang="zh-CN" altLang="en-US" dirty="0">
                <a:solidFill>
                  <a:srgbClr val="000000"/>
                </a:solidFill>
                <a:latin typeface="微软雅黑" panose="020B0503020204020204" pitchFamily="34" charset="-122"/>
                <a:ea typeface="微软雅黑" panose="020B0503020204020204" pitchFamily="34" charset="-122"/>
              </a:rPr>
              <a:t>的</a:t>
            </a:r>
            <a:r>
              <a:rPr lang="en-US" altLang="zh-CN" dirty="0">
                <a:solidFill>
                  <a:srgbClr val="000000"/>
                </a:solidFill>
                <a:latin typeface="微软雅黑" panose="020B0503020204020204" pitchFamily="34" charset="-122"/>
                <a:ea typeface="微软雅黑" panose="020B0503020204020204" pitchFamily="34" charset="-122"/>
              </a:rPr>
              <a:t>backbone</a:t>
            </a:r>
            <a:r>
              <a:rPr lang="zh-CN" altLang="en-US" dirty="0">
                <a:solidFill>
                  <a:srgbClr val="000000"/>
                </a:solidFill>
                <a:latin typeface="微软雅黑" panose="020B0503020204020204" pitchFamily="34" charset="-122"/>
                <a:ea typeface="微软雅黑" panose="020B0503020204020204" pitchFamily="34" charset="-122"/>
              </a:rPr>
              <a:t>分别选择了</a:t>
            </a:r>
            <a:r>
              <a:rPr lang="en-US" altLang="zh-CN" b="0" i="0" dirty="0">
                <a:solidFill>
                  <a:srgbClr val="000000"/>
                </a:solidFill>
                <a:effectLst/>
                <a:latin typeface="微软雅黑" panose="020B0503020204020204" pitchFamily="34" charset="-122"/>
                <a:ea typeface="微软雅黑" panose="020B0503020204020204" pitchFamily="34" charset="-122"/>
              </a:rPr>
              <a:t>ST-SHN</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STGCN</a:t>
            </a:r>
            <a:r>
              <a:rPr lang="zh-CN" altLang="en-US" b="0" i="0" dirty="0">
                <a:solidFill>
                  <a:srgbClr val="000000"/>
                </a:solidFill>
                <a:effectLst/>
                <a:latin typeface="微软雅黑" panose="020B0503020204020204" pitchFamily="34" charset="-122"/>
                <a:ea typeface="微软雅黑" panose="020B0503020204020204" pitchFamily="34" charset="-122"/>
              </a:rPr>
              <a:t>，区域编码表示被用作</a:t>
            </a:r>
            <a:r>
              <a:rPr lang="en-US" altLang="zh-CN" dirty="0">
                <a:solidFill>
                  <a:srgbClr val="000000"/>
                </a:solidFill>
                <a:latin typeface="微软雅黑" panose="020B0503020204020204" pitchFamily="34" charset="-122"/>
                <a:ea typeface="微软雅黑" panose="020B0503020204020204" pitchFamily="34" charset="-122"/>
              </a:rPr>
              <a:t>backbone</a:t>
            </a:r>
            <a:r>
              <a:rPr lang="zh-CN" altLang="en-US" b="0" i="0" dirty="0">
                <a:solidFill>
                  <a:srgbClr val="000000"/>
                </a:solidFill>
                <a:effectLst/>
                <a:latin typeface="微软雅黑" panose="020B0503020204020204" pitchFamily="34" charset="-122"/>
                <a:ea typeface="微软雅黑" panose="020B0503020204020204" pitchFamily="34" charset="-122"/>
              </a:rPr>
              <a:t>模型的初始化嵌入</a:t>
            </a:r>
            <a:r>
              <a:rPr lang="zh-CN" altLang="en-US" dirty="0">
                <a:solidFill>
                  <a:srgbClr val="000000"/>
                </a:solidFill>
                <a:latin typeface="微软雅黑" panose="020B0503020204020204" pitchFamily="34" charset="-122"/>
                <a:ea typeface="微软雅黑" panose="020B0503020204020204" pitchFamily="34" charset="-122"/>
              </a:rPr>
              <a:t>。实验</a:t>
            </a:r>
            <a:r>
              <a:rPr lang="zh-CN" altLang="en-US" b="0" i="0" dirty="0">
                <a:solidFill>
                  <a:srgbClr val="000000"/>
                </a:solidFill>
                <a:effectLst/>
                <a:latin typeface="微软雅黑" panose="020B0503020204020204" pitchFamily="34" charset="-122"/>
                <a:ea typeface="微软雅黑" panose="020B0503020204020204" pitchFamily="34" charset="-122"/>
              </a:rPr>
              <a:t>评估了在犯罪预测和交通流预测任务中通过不同方法学习的区域表示的质量</a:t>
            </a:r>
            <a:endParaRPr lang="zh-CN" altLang="en-US" dirty="0"/>
          </a:p>
        </p:txBody>
      </p:sp>
      <p:pic>
        <p:nvPicPr>
          <p:cNvPr id="12" name="图片 11">
            <a:extLst>
              <a:ext uri="{FF2B5EF4-FFF2-40B4-BE49-F238E27FC236}">
                <a16:creationId xmlns:a16="http://schemas.microsoft.com/office/drawing/2014/main" id="{6F4BF754-A9CF-4688-978B-26BED159227B}"/>
              </a:ext>
            </a:extLst>
          </p:cNvPr>
          <p:cNvPicPr>
            <a:picLocks noChangeAspect="1"/>
          </p:cNvPicPr>
          <p:nvPr/>
        </p:nvPicPr>
        <p:blipFill>
          <a:blip r:embed="rId3"/>
          <a:stretch>
            <a:fillRect/>
          </a:stretch>
        </p:blipFill>
        <p:spPr>
          <a:xfrm>
            <a:off x="914400" y="3049578"/>
            <a:ext cx="10210800" cy="3808422"/>
          </a:xfrm>
          <a:prstGeom prst="rect">
            <a:avLst/>
          </a:prstGeom>
        </p:spPr>
      </p:pic>
      <p:sp>
        <p:nvSpPr>
          <p:cNvPr id="13" name="矩形 12">
            <a:extLst>
              <a:ext uri="{FF2B5EF4-FFF2-40B4-BE49-F238E27FC236}">
                <a16:creationId xmlns:a16="http://schemas.microsoft.com/office/drawing/2014/main" id="{57EC878A-0C4A-6D74-4CD8-8108C1FF802E}"/>
              </a:ext>
            </a:extLst>
          </p:cNvPr>
          <p:cNvSpPr/>
          <p:nvPr/>
        </p:nvSpPr>
        <p:spPr>
          <a:xfrm>
            <a:off x="914400" y="4000500"/>
            <a:ext cx="10210800" cy="36512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3F82879-1587-4A9F-BB2D-FF26A283C08C}"/>
              </a:ext>
            </a:extLst>
          </p:cNvPr>
          <p:cNvSpPr/>
          <p:nvPr/>
        </p:nvSpPr>
        <p:spPr>
          <a:xfrm>
            <a:off x="971215" y="6492875"/>
            <a:ext cx="10210800" cy="36512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311616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3" name="文本占位符 2"/>
          <p:cNvSpPr>
            <a:spLocks noGrp="1"/>
          </p:cNvSpPr>
          <p:nvPr>
            <p:ph type="body" sz="quarter" idx="13"/>
          </p:nvPr>
        </p:nvSpPr>
        <p:spPr/>
        <p:txBody>
          <a:bodyPr/>
          <a:lstStyle/>
          <a:p>
            <a:r>
              <a:rPr lang="zh-CN" altLang="en-US" dirty="0"/>
              <a:t>实 验 总 结</a:t>
            </a:r>
          </a:p>
        </p:txBody>
      </p:sp>
      <p:sp>
        <p:nvSpPr>
          <p:cNvPr id="8" name="文本框 7"/>
          <p:cNvSpPr txBox="1"/>
          <p:nvPr/>
        </p:nvSpPr>
        <p:spPr>
          <a:xfrm>
            <a:off x="537881" y="998554"/>
            <a:ext cx="11300595" cy="499624"/>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000" b="0" i="0" dirty="0">
                <a:solidFill>
                  <a:srgbClr val="000000"/>
                </a:solidFill>
                <a:effectLst/>
                <a:latin typeface="微软雅黑" panose="020B0503020204020204" pitchFamily="34" charset="-122"/>
                <a:ea typeface="微软雅黑" panose="020B0503020204020204" pitchFamily="34" charset="-122"/>
              </a:rPr>
              <a:t>模型在具有不同数据稀疏度的区域上进行表示学习</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E3F9A37-49C2-D1FB-5466-F244C8080531}"/>
              </a:ext>
            </a:extLst>
          </p:cNvPr>
          <p:cNvPicPr>
            <a:picLocks noChangeAspect="1"/>
          </p:cNvPicPr>
          <p:nvPr/>
        </p:nvPicPr>
        <p:blipFill>
          <a:blip r:embed="rId3"/>
          <a:stretch>
            <a:fillRect/>
          </a:stretch>
        </p:blipFill>
        <p:spPr>
          <a:xfrm>
            <a:off x="1975876" y="1667867"/>
            <a:ext cx="8049748" cy="2543530"/>
          </a:xfrm>
          <a:prstGeom prst="rect">
            <a:avLst/>
          </a:prstGeom>
        </p:spPr>
      </p:pic>
      <p:sp>
        <p:nvSpPr>
          <p:cNvPr id="7" name="文本框 6">
            <a:extLst>
              <a:ext uri="{FF2B5EF4-FFF2-40B4-BE49-F238E27FC236}">
                <a16:creationId xmlns:a16="http://schemas.microsoft.com/office/drawing/2014/main" id="{769568E8-6A51-9DF7-6B68-4B477FE5FB76}"/>
              </a:ext>
            </a:extLst>
          </p:cNvPr>
          <p:cNvSpPr txBox="1"/>
          <p:nvPr/>
        </p:nvSpPr>
        <p:spPr>
          <a:xfrm>
            <a:off x="1104900" y="4415909"/>
            <a:ext cx="941070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对犯罪预测任务来说，拿到每个区域的表示后，需要基于过往犯罪发生记录对未来不同类型的犯罪可能性进行预测。而每个区域犯罪的密集程度不同。</a:t>
            </a:r>
            <a:endParaRPr lang="en-US" altLang="zh-CN" dirty="0"/>
          </a:p>
          <a:p>
            <a:endParaRPr lang="en-US" altLang="zh-CN" dirty="0"/>
          </a:p>
          <a:p>
            <a:pPr marL="285750" indent="-285750">
              <a:buFont typeface="Arial" panose="020B0604020202020204" pitchFamily="34" charset="0"/>
              <a:buChar char="•"/>
            </a:pPr>
            <a:r>
              <a:rPr lang="zh-CN" altLang="en-US" dirty="0"/>
              <a:t>对数据稀疏度的模型鲁棒性继续了研究</a:t>
            </a:r>
            <a:endParaRPr lang="en-US" altLang="zh-CN" dirty="0"/>
          </a:p>
        </p:txBody>
      </p:sp>
    </p:spTree>
    <p:extLst>
      <p:ext uri="{BB962C8B-B14F-4D97-AF65-F5344CB8AC3E}">
        <p14:creationId xmlns:p14="http://schemas.microsoft.com/office/powerpoint/2010/main" val="330877920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3" name="文本占位符 2"/>
          <p:cNvSpPr>
            <a:spLocks noGrp="1"/>
          </p:cNvSpPr>
          <p:nvPr>
            <p:ph type="body" sz="quarter" idx="13"/>
          </p:nvPr>
        </p:nvSpPr>
        <p:spPr/>
        <p:txBody>
          <a:bodyPr/>
          <a:lstStyle/>
          <a:p>
            <a:r>
              <a:rPr lang="zh-CN" altLang="en-US" dirty="0"/>
              <a:t>实 验 总 结</a:t>
            </a:r>
          </a:p>
        </p:txBody>
      </p:sp>
      <p:sp>
        <p:nvSpPr>
          <p:cNvPr id="8" name="文本框 7"/>
          <p:cNvSpPr txBox="1"/>
          <p:nvPr/>
        </p:nvSpPr>
        <p:spPr>
          <a:xfrm>
            <a:off x="537881" y="998554"/>
            <a:ext cx="11300595" cy="499624"/>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000" b="0" i="0" dirty="0">
                <a:solidFill>
                  <a:srgbClr val="000000"/>
                </a:solidFill>
                <a:effectLst/>
                <a:latin typeface="微软雅黑" panose="020B0503020204020204" pitchFamily="34" charset="-122"/>
                <a:ea typeface="微软雅黑" panose="020B0503020204020204" pitchFamily="34" charset="-122"/>
              </a:rPr>
              <a:t>模型在学习语义相关的全局区域依赖性方面的能力</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E7567DF-2FDC-DE3A-A446-5C6E8A87C60C}"/>
              </a:ext>
            </a:extLst>
          </p:cNvPr>
          <p:cNvPicPr>
            <a:picLocks noChangeAspect="1"/>
          </p:cNvPicPr>
          <p:nvPr/>
        </p:nvPicPr>
        <p:blipFill>
          <a:blip r:embed="rId3"/>
          <a:stretch>
            <a:fillRect/>
          </a:stretch>
        </p:blipFill>
        <p:spPr>
          <a:xfrm>
            <a:off x="447804" y="1757797"/>
            <a:ext cx="5215241" cy="3125930"/>
          </a:xfrm>
          <a:prstGeom prst="rect">
            <a:avLst/>
          </a:prstGeom>
        </p:spPr>
      </p:pic>
      <p:pic>
        <p:nvPicPr>
          <p:cNvPr id="9" name="图片 8">
            <a:extLst>
              <a:ext uri="{FF2B5EF4-FFF2-40B4-BE49-F238E27FC236}">
                <a16:creationId xmlns:a16="http://schemas.microsoft.com/office/drawing/2014/main" id="{3988BE14-45BA-5507-491E-1C5C1DB545B7}"/>
              </a:ext>
            </a:extLst>
          </p:cNvPr>
          <p:cNvPicPr>
            <a:picLocks noChangeAspect="1"/>
          </p:cNvPicPr>
          <p:nvPr/>
        </p:nvPicPr>
        <p:blipFill>
          <a:blip r:embed="rId4"/>
          <a:stretch>
            <a:fillRect/>
          </a:stretch>
        </p:blipFill>
        <p:spPr>
          <a:xfrm>
            <a:off x="6182591" y="1757797"/>
            <a:ext cx="5561605" cy="3125930"/>
          </a:xfrm>
          <a:prstGeom prst="rect">
            <a:avLst/>
          </a:prstGeom>
        </p:spPr>
      </p:pic>
      <p:sp>
        <p:nvSpPr>
          <p:cNvPr id="10" name="文本框 9">
            <a:extLst>
              <a:ext uri="{FF2B5EF4-FFF2-40B4-BE49-F238E27FC236}">
                <a16:creationId xmlns:a16="http://schemas.microsoft.com/office/drawing/2014/main" id="{C6F3E341-CAD7-3A22-C6BE-7CBD23E68FD2}"/>
              </a:ext>
            </a:extLst>
          </p:cNvPr>
          <p:cNvSpPr txBox="1"/>
          <p:nvPr/>
        </p:nvSpPr>
        <p:spPr>
          <a:xfrm>
            <a:off x="537881" y="5058357"/>
            <a:ext cx="4929064" cy="369332"/>
          </a:xfrm>
          <a:prstGeom prst="rect">
            <a:avLst/>
          </a:prstGeom>
          <a:noFill/>
        </p:spPr>
        <p:txBody>
          <a:bodyPr wrap="square" rtlCol="0">
            <a:spAutoFit/>
          </a:bodyPr>
          <a:lstStyle/>
          <a:p>
            <a:r>
              <a:rPr lang="zh-CN" altLang="en-US" dirty="0"/>
              <a:t>距离较近，但语义信息相差较远</a:t>
            </a:r>
          </a:p>
        </p:txBody>
      </p:sp>
      <p:sp>
        <p:nvSpPr>
          <p:cNvPr id="12" name="文本框 11">
            <a:extLst>
              <a:ext uri="{FF2B5EF4-FFF2-40B4-BE49-F238E27FC236}">
                <a16:creationId xmlns:a16="http://schemas.microsoft.com/office/drawing/2014/main" id="{A8827509-B470-F8A7-6019-FDC029357920}"/>
              </a:ext>
            </a:extLst>
          </p:cNvPr>
          <p:cNvSpPr txBox="1"/>
          <p:nvPr/>
        </p:nvSpPr>
        <p:spPr>
          <a:xfrm>
            <a:off x="6313251" y="5058357"/>
            <a:ext cx="6094378" cy="369332"/>
          </a:xfrm>
          <a:prstGeom prst="rect">
            <a:avLst/>
          </a:prstGeom>
          <a:noFill/>
        </p:spPr>
        <p:txBody>
          <a:bodyPr wrap="square">
            <a:spAutoFit/>
          </a:bodyPr>
          <a:lstStyle/>
          <a:p>
            <a:r>
              <a:rPr lang="zh-CN" altLang="en-US" dirty="0"/>
              <a:t>距离较远，但语义信息相差较近</a:t>
            </a:r>
          </a:p>
        </p:txBody>
      </p:sp>
    </p:spTree>
    <p:extLst>
      <p:ext uri="{BB962C8B-B14F-4D97-AF65-F5344CB8AC3E}">
        <p14:creationId xmlns:p14="http://schemas.microsoft.com/office/powerpoint/2010/main" val="414553683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3510757" y="3488306"/>
            <a:ext cx="4941606" cy="661283"/>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二、设计思路</a:t>
            </a:r>
          </a:p>
        </p:txBody>
      </p:sp>
      <p:grpSp>
        <p:nvGrpSpPr>
          <p:cNvPr id="50" name="Google Shape;863;p65"/>
          <p:cNvGrpSpPr>
            <a:grpSpLocks noChangeAspect="1"/>
          </p:cNvGrpSpPr>
          <p:nvPr/>
        </p:nvGrpSpPr>
        <p:grpSpPr>
          <a:xfrm>
            <a:off x="3063949" y="2492465"/>
            <a:ext cx="227358" cy="215225"/>
            <a:chOff x="4660325" y="1866850"/>
            <a:chExt cx="68350" cy="58100"/>
          </a:xfrm>
          <a:solidFill>
            <a:schemeClr val="bg1">
              <a:lumMod val="65000"/>
              <a:alpha val="50000"/>
            </a:schemeClr>
          </a:solid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671812" y="2492465"/>
            <a:ext cx="227358" cy="215225"/>
            <a:chOff x="4660325" y="1866850"/>
            <a:chExt cx="68350" cy="58100"/>
          </a:xfrm>
          <a:solidFill>
            <a:schemeClr val="bg1">
              <a:lumMod val="65000"/>
              <a:alpha val="50000"/>
            </a:schemeClr>
          </a:solid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3510756" y="2269436"/>
            <a:ext cx="4941606" cy="661283"/>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800" dirty="0">
                <a:solidFill>
                  <a:srgbClr val="384331"/>
                </a:solidFill>
                <a:latin typeface="微软雅黑" panose="020B0503020204020204" pitchFamily="34" charset="-122"/>
                <a:ea typeface="微软雅黑" panose="020B0503020204020204" pitchFamily="34" charset="-122"/>
                <a:cs typeface="+mn-ea"/>
              </a:rPr>
              <a:t>一、研究背景</a:t>
            </a:r>
          </a:p>
        </p:txBody>
      </p:sp>
      <p:grpSp>
        <p:nvGrpSpPr>
          <p:cNvPr id="58" name="Google Shape;863;p65"/>
          <p:cNvGrpSpPr>
            <a:grpSpLocks noChangeAspect="1"/>
          </p:cNvGrpSpPr>
          <p:nvPr/>
        </p:nvGrpSpPr>
        <p:grpSpPr>
          <a:xfrm>
            <a:off x="3063952" y="4930206"/>
            <a:ext cx="227358" cy="215225"/>
            <a:chOff x="4660325" y="1866850"/>
            <a:chExt cx="68350" cy="58100"/>
          </a:xfrm>
          <a:solidFill>
            <a:schemeClr val="bg1">
              <a:lumMod val="65000"/>
              <a:alpha val="50000"/>
            </a:schemeClr>
          </a:solid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671814" y="4930206"/>
            <a:ext cx="227358" cy="215225"/>
            <a:chOff x="4660325" y="1866850"/>
            <a:chExt cx="68350" cy="58100"/>
          </a:xfrm>
          <a:solidFill>
            <a:schemeClr val="bg1">
              <a:lumMod val="65000"/>
              <a:alpha val="50000"/>
            </a:schemeClr>
          </a:solid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3510759" y="4707177"/>
            <a:ext cx="4941606" cy="661283"/>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400" b="1" spc="300" dirty="0">
                <a:solidFill>
                  <a:schemeClr val="tx1">
                    <a:lumMod val="50000"/>
                    <a:lumOff val="50000"/>
                  </a:schemeClr>
                </a:solidFill>
                <a:latin typeface="微软雅黑" panose="020B0503020204020204" pitchFamily="34" charset="-122"/>
                <a:ea typeface="微软雅黑" panose="020B0503020204020204" pitchFamily="34" charset="-122"/>
                <a:cs typeface="+mn-ea"/>
              </a:rPr>
              <a:t>三、</a:t>
            </a:r>
            <a:r>
              <a:rPr lang="zh-CN" altLang="en-US" sz="24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实验总结</a:t>
            </a:r>
          </a:p>
        </p:txBody>
      </p:sp>
      <p:sp>
        <p:nvSpPr>
          <p:cNvPr id="3" name="文本占位符 2"/>
          <p:cNvSpPr>
            <a:spLocks noGrp="1"/>
          </p:cNvSpPr>
          <p:nvPr>
            <p:ph type="body" sz="quarter" idx="13"/>
          </p:nvPr>
        </p:nvSpPr>
        <p:spPr/>
        <p:txBody>
          <a:bodyPr/>
          <a:lstStyle/>
          <a:p>
            <a:r>
              <a:rPr lang="zh-CN" altLang="en-US"/>
              <a:t>提纲</a:t>
            </a:r>
          </a:p>
        </p:txBody>
      </p:sp>
      <p:grpSp>
        <p:nvGrpSpPr>
          <p:cNvPr id="6" name="Google Shape;863;p65"/>
          <p:cNvGrpSpPr>
            <a:grpSpLocks noChangeAspect="1"/>
          </p:cNvGrpSpPr>
          <p:nvPr/>
        </p:nvGrpSpPr>
        <p:grpSpPr>
          <a:xfrm>
            <a:off x="3052223" y="3720554"/>
            <a:ext cx="227358" cy="215225"/>
            <a:chOff x="4660325" y="1866850"/>
            <a:chExt cx="68350" cy="58100"/>
          </a:xfrm>
          <a:solidFill>
            <a:schemeClr val="bg1">
              <a:lumMod val="65000"/>
              <a:alpha val="50000"/>
            </a:schemeClr>
          </a:solidFill>
        </p:grpSpPr>
        <p:sp>
          <p:nvSpPr>
            <p:cNvPr id="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9" name="Google Shape;863;p65"/>
          <p:cNvGrpSpPr>
            <a:grpSpLocks noChangeAspect="1"/>
          </p:cNvGrpSpPr>
          <p:nvPr/>
        </p:nvGrpSpPr>
        <p:grpSpPr>
          <a:xfrm flipH="1">
            <a:off x="8660086" y="3720554"/>
            <a:ext cx="227358" cy="215225"/>
            <a:chOff x="4660325" y="1866850"/>
            <a:chExt cx="68350" cy="58100"/>
          </a:xfrm>
          <a:solidFill>
            <a:schemeClr val="bg1">
              <a:lumMod val="65000"/>
              <a:alpha val="50000"/>
            </a:schemeClr>
          </a:solidFill>
        </p:grpSpPr>
        <p:sp>
          <p:nvSpPr>
            <p:cNvPr id="10"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11"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3" name="文本占位符 2"/>
          <p:cNvSpPr>
            <a:spLocks noGrp="1"/>
          </p:cNvSpPr>
          <p:nvPr>
            <p:ph type="body" sz="quarter" idx="13"/>
          </p:nvPr>
        </p:nvSpPr>
        <p:spPr/>
        <p:txBody>
          <a:bodyPr/>
          <a:lstStyle/>
          <a:p>
            <a:r>
              <a:rPr lang="zh-CN" altLang="en-US" dirty="0"/>
              <a:t>思考</a:t>
            </a:r>
          </a:p>
        </p:txBody>
      </p:sp>
      <p:sp>
        <p:nvSpPr>
          <p:cNvPr id="8" name="文本框 7"/>
          <p:cNvSpPr txBox="1"/>
          <p:nvPr/>
        </p:nvSpPr>
        <p:spPr>
          <a:xfrm>
            <a:off x="932448" y="1127506"/>
            <a:ext cx="10306381" cy="3084947"/>
          </a:xfrm>
          <a:prstGeom prst="rect">
            <a:avLst/>
          </a:prstGeom>
          <a:noFill/>
        </p:spPr>
        <p:txBody>
          <a:bodyPr wrap="square" rtlCol="0">
            <a:spAutoFit/>
          </a:bodyPr>
          <a:lstStyle/>
          <a:p>
            <a:pPr>
              <a:lnSpc>
                <a:spcPct val="150000"/>
              </a:lnSpc>
            </a:pPr>
            <a:r>
              <a:rPr kumimoji="1" lang="zh-CN" altLang="en-US" sz="2400" dirty="0">
                <a:latin typeface="微软雅黑" panose="020B0503020204020204" pitchFamily="34" charset="-122"/>
                <a:ea typeface="微软雅黑" panose="020B0503020204020204" pitchFamily="34" charset="-122"/>
                <a:cs typeface="Arial" panose="020B0604020202020204" pitchFamily="34" charset="0"/>
              </a:rPr>
              <a:t>有效性</a:t>
            </a:r>
            <a:endParaRPr kumimoji="1"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a:lnSpc>
                <a:spcPct val="150000"/>
              </a:lnSpc>
              <a:buFont typeface="Arial" panose="020B0604020202020204" pitchFamily="34" charset="0"/>
              <a:buChar char="•"/>
            </a:pP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多视图时空数据的区域图表示学习在多个真实数据集上是有效的，缓解了数据噪音和数据分布偏锋等问题</a:t>
            </a:r>
            <a:endParaRPr kumimoji="1"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endParaRPr kumimoji="1"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kumimoji="1" lang="zh-CN" altLang="en-US" sz="2400" dirty="0">
                <a:latin typeface="微软雅黑" panose="020B0503020204020204" pitchFamily="34" charset="-122"/>
                <a:ea typeface="微软雅黑" panose="020B0503020204020204" pitchFamily="34" charset="-122"/>
                <a:cs typeface="Arial" panose="020B0604020202020204" pitchFamily="34" charset="0"/>
              </a:rPr>
              <a:t>有限性</a:t>
            </a:r>
          </a:p>
          <a:p>
            <a:pPr marL="342900" indent="-342900">
              <a:lnSpc>
                <a:spcPct val="150000"/>
              </a:lnSpc>
              <a:buFont typeface="Arial" panose="020B0604020202020204" pitchFamily="34" charset="0"/>
              <a:buChar char="•"/>
            </a:pP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表示学习已经需要长时间的训练，如果城市中的动态数据不断更新，是否需要反复训练</a:t>
            </a:r>
            <a:endParaRPr kumimoji="1"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3" name="文本占位符 2"/>
          <p:cNvSpPr>
            <a:spLocks noGrp="1"/>
          </p:cNvSpPr>
          <p:nvPr>
            <p:ph type="body" sz="quarter" idx="13"/>
          </p:nvPr>
        </p:nvSpPr>
        <p:spPr/>
        <p:txBody>
          <a:bodyPr/>
          <a:lstStyle/>
          <a:p>
            <a:r>
              <a:rPr lang="zh-CN" altLang="en-US" sz="2800" b="1" spc="800" dirty="0">
                <a:latin typeface="微软雅黑" panose="020B0503020204020204" pitchFamily="34" charset="-122"/>
                <a:ea typeface="微软雅黑" panose="020B0503020204020204" pitchFamily="34" charset="-122"/>
                <a:cs typeface="+mn-ea"/>
              </a:rPr>
              <a:t>研究背景</a:t>
            </a:r>
            <a:endParaRPr lang="zh-CN" altLang="en-US" dirty="0">
              <a:latin typeface="+mn-lt"/>
            </a:endParaRPr>
          </a:p>
        </p:txBody>
      </p:sp>
      <p:sp>
        <p:nvSpPr>
          <p:cNvPr id="5" name="矩形: 圆角 4">
            <a:extLst>
              <a:ext uri="{FF2B5EF4-FFF2-40B4-BE49-F238E27FC236}">
                <a16:creationId xmlns:a16="http://schemas.microsoft.com/office/drawing/2014/main" id="{8842DDCF-50D1-E053-74A8-92D7649E7CC8}"/>
              </a:ext>
            </a:extLst>
          </p:cNvPr>
          <p:cNvSpPr/>
          <p:nvPr/>
        </p:nvSpPr>
        <p:spPr>
          <a:xfrm>
            <a:off x="1693245" y="6303598"/>
            <a:ext cx="2272631" cy="468560"/>
          </a:xfrm>
          <a:prstGeom prst="roundRect">
            <a:avLst>
              <a:gd name="adj" fmla="val 50000"/>
            </a:avLst>
          </a:prstGeom>
          <a:noFill/>
          <a:ln w="28575">
            <a:solidFill>
              <a:srgbClr val="587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cs typeface="Open Sans" pitchFamily="2" charset="0"/>
              </a:rPr>
              <a:t>犯罪预测</a:t>
            </a:r>
          </a:p>
        </p:txBody>
      </p:sp>
      <p:sp>
        <p:nvSpPr>
          <p:cNvPr id="6" name="矩形: 圆角 5">
            <a:extLst>
              <a:ext uri="{FF2B5EF4-FFF2-40B4-BE49-F238E27FC236}">
                <a16:creationId xmlns:a16="http://schemas.microsoft.com/office/drawing/2014/main" id="{CBD958F7-B874-81FA-BCF1-071B3C0C1A13}"/>
              </a:ext>
            </a:extLst>
          </p:cNvPr>
          <p:cNvSpPr/>
          <p:nvPr/>
        </p:nvSpPr>
        <p:spPr>
          <a:xfrm>
            <a:off x="7246208" y="6303598"/>
            <a:ext cx="2272631" cy="468560"/>
          </a:xfrm>
          <a:prstGeom prst="roundRect">
            <a:avLst>
              <a:gd name="adj" fmla="val 50000"/>
            </a:avLst>
          </a:prstGeom>
          <a:noFill/>
          <a:ln w="28575">
            <a:solidFill>
              <a:srgbClr val="587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cs typeface="Open Sans" pitchFamily="2" charset="0"/>
              </a:rPr>
              <a:t>交通流预测</a:t>
            </a:r>
          </a:p>
        </p:txBody>
      </p:sp>
      <p:sp>
        <p:nvSpPr>
          <p:cNvPr id="10" name="文本框 9">
            <a:extLst>
              <a:ext uri="{FF2B5EF4-FFF2-40B4-BE49-F238E27FC236}">
                <a16:creationId xmlns:a16="http://schemas.microsoft.com/office/drawing/2014/main" id="{F6C8CD5E-5045-49A4-40CC-879256F990D2}"/>
              </a:ext>
            </a:extLst>
          </p:cNvPr>
          <p:cNvSpPr txBox="1"/>
          <p:nvPr/>
        </p:nvSpPr>
        <p:spPr>
          <a:xfrm>
            <a:off x="291113" y="1069123"/>
            <a:ext cx="10567387" cy="1754326"/>
          </a:xfrm>
          <a:prstGeom prst="rect">
            <a:avLst/>
          </a:prstGeom>
          <a:noFill/>
        </p:spPr>
        <p:txBody>
          <a:bodyPr wrap="square">
            <a:spAutoFit/>
          </a:bodyPr>
          <a:lstStyle/>
          <a:p>
            <a:pPr marL="342900" indent="-342900">
              <a:buFont typeface="Wingdings" panose="05000000000000000000" pitchFamily="2" charset="2"/>
              <a:buChar char="Ø"/>
            </a:pPr>
            <a:r>
              <a:rPr lang="zh-CN" altLang="en-US" sz="2400" b="1" dirty="0">
                <a:latin typeface="+mn-lt"/>
              </a:rPr>
              <a:t>区域表示学习</a:t>
            </a:r>
            <a:r>
              <a:rPr lang="en-US" altLang="zh-CN" sz="2400" b="1" dirty="0">
                <a:latin typeface="Microsoft YaHei" panose="020B0503020204020204" pitchFamily="34" charset="-122"/>
                <a:ea typeface="Microsoft YaHei" panose="020B0503020204020204" pitchFamily="34" charset="-122"/>
              </a:rPr>
              <a:t>(Region</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Representation Learning)</a:t>
            </a:r>
            <a:r>
              <a:rPr lang="zh-CN" altLang="en-US" sz="2400" b="1" dirty="0">
                <a:latin typeface="Microsoft YaHei" panose="020B0503020204020204" pitchFamily="34" charset="-122"/>
                <a:ea typeface="Microsoft YaHei" panose="020B0503020204020204" pitchFamily="34" charset="-122"/>
              </a:rPr>
              <a:t>﻿</a:t>
            </a:r>
            <a:endParaRPr lang="en-US" altLang="zh-CN" sz="2400" b="1" dirty="0">
              <a:latin typeface="Microsoft YaHei" panose="020B0503020204020204" pitchFamily="34" charset="-122"/>
              <a:ea typeface="Microsoft YaHei" panose="020B0503020204020204" pitchFamily="34" charset="-122"/>
            </a:endParaRPr>
          </a:p>
          <a:p>
            <a:pPr lvl="1">
              <a:lnSpc>
                <a:spcPct val="150000"/>
              </a:lnSpc>
              <a:buSzPct val="55000"/>
            </a:pPr>
            <a:r>
              <a:rPr lang="zh-CN" altLang="en-US" sz="2000" dirty="0">
                <a:latin typeface="Microsoft YaHei" panose="020B0503020204020204" pitchFamily="34" charset="-122"/>
                <a:ea typeface="Microsoft YaHei" panose="020B0503020204020204" pitchFamily="34" charset="-122"/>
              </a:rPr>
              <a:t>给定城市相关数据（</a:t>
            </a:r>
            <a:r>
              <a:rPr lang="en-US" altLang="zh-CN" sz="2000" dirty="0">
                <a:latin typeface="Microsoft YaHei" panose="020B0503020204020204" pitchFamily="34" charset="-122"/>
                <a:ea typeface="Microsoft YaHei" panose="020B0503020204020204" pitchFamily="34" charset="-122"/>
              </a:rPr>
              <a:t>POI</a:t>
            </a:r>
            <a:r>
              <a:rPr lang="zh-CN" altLang="en-US" sz="2000" dirty="0">
                <a:latin typeface="Microsoft YaHei" panose="020B0503020204020204" pitchFamily="34" charset="-122"/>
                <a:ea typeface="Microsoft YaHei" panose="020B0503020204020204" pitchFamily="34" charset="-122"/>
              </a:rPr>
              <a:t>类型，地理数据和移动模式数据</a:t>
            </a:r>
            <a:r>
              <a:rPr lang="en-US" altLang="zh-CN" sz="2000" dirty="0">
                <a:latin typeface="Microsoft YaHei" panose="020B0503020204020204" pitchFamily="34" charset="-122"/>
                <a:ea typeface="Microsoft YaHei" panose="020B0503020204020204" pitchFamily="34" charset="-122"/>
              </a:rPr>
              <a:t>),</a:t>
            </a:r>
          </a:p>
          <a:p>
            <a:pPr lvl="1">
              <a:lnSpc>
                <a:spcPct val="150000"/>
              </a:lnSpc>
              <a:buSzPct val="55000"/>
            </a:pPr>
            <a:r>
              <a:rPr lang="zh-CN" altLang="en-US" sz="2000" dirty="0">
                <a:latin typeface="Microsoft YaHei" panose="020B0503020204020204" pitchFamily="34" charset="-122"/>
                <a:ea typeface="Microsoft YaHei" panose="020B0503020204020204" pitchFamily="34" charset="-122"/>
              </a:rPr>
              <a:t>学习不同区域的特征表示。</a:t>
            </a:r>
            <a:endParaRPr lang="en-US" altLang="zh-CN" sz="2000" dirty="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Ø"/>
            </a:pPr>
            <a:endParaRPr lang="zh-CN" altLang="en-US" sz="2400" b="1" dirty="0">
              <a:latin typeface="+mn-lt"/>
            </a:endParaRPr>
          </a:p>
        </p:txBody>
      </p:sp>
      <p:sp>
        <p:nvSpPr>
          <p:cNvPr id="14" name="文本框 13">
            <a:extLst>
              <a:ext uri="{FF2B5EF4-FFF2-40B4-BE49-F238E27FC236}">
                <a16:creationId xmlns:a16="http://schemas.microsoft.com/office/drawing/2014/main" id="{28048AB2-2E1D-8992-22F8-3E8388D2280C}"/>
              </a:ext>
            </a:extLst>
          </p:cNvPr>
          <p:cNvSpPr txBox="1"/>
          <p:nvPr/>
        </p:nvSpPr>
        <p:spPr>
          <a:xfrm>
            <a:off x="474593" y="2573806"/>
            <a:ext cx="6097656" cy="400110"/>
          </a:xfrm>
          <a:prstGeom prst="rect">
            <a:avLst/>
          </a:prstGeom>
          <a:noFill/>
        </p:spPr>
        <p:txBody>
          <a:bodyPr wrap="square">
            <a:spAutoFit/>
          </a:bodyPr>
          <a:lstStyle/>
          <a:p>
            <a:pPr marL="285750" indent="-285750">
              <a:buFont typeface="Wingdings" panose="05000000000000000000" pitchFamily="2" charset="2"/>
              <a:buChar char="l"/>
            </a:pPr>
            <a:r>
              <a:rPr lang="zh-CN" altLang="en-US" sz="2000" b="1" dirty="0">
                <a:latin typeface="+mn-lt"/>
              </a:rPr>
              <a:t>表示学习的下游任务</a:t>
            </a:r>
            <a:endParaRPr lang="zh-CN" altLang="en-US" sz="2000" dirty="0"/>
          </a:p>
        </p:txBody>
      </p:sp>
      <p:pic>
        <p:nvPicPr>
          <p:cNvPr id="1026" name="Picture 2">
            <a:extLst>
              <a:ext uri="{FF2B5EF4-FFF2-40B4-BE49-F238E27FC236}">
                <a16:creationId xmlns:a16="http://schemas.microsoft.com/office/drawing/2014/main" id="{64535E8B-8E99-29F8-9BB1-24FD156F7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447" y="3143249"/>
            <a:ext cx="4650053" cy="3009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Geospatial Crime Mapping? - Crime Tech Weekly">
            <a:extLst>
              <a:ext uri="{FF2B5EF4-FFF2-40B4-BE49-F238E27FC236}">
                <a16:creationId xmlns:a16="http://schemas.microsoft.com/office/drawing/2014/main" id="{622A2803-88B0-5DF6-894D-D66AFCCD5A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220" t="7016" b="3585"/>
          <a:stretch/>
        </p:blipFill>
        <p:spPr bwMode="auto">
          <a:xfrm>
            <a:off x="542924" y="3143249"/>
            <a:ext cx="4650053"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3" name="文本占位符 2"/>
          <p:cNvSpPr>
            <a:spLocks noGrp="1"/>
          </p:cNvSpPr>
          <p:nvPr>
            <p:ph type="body" sz="quarter" idx="13"/>
          </p:nvPr>
        </p:nvSpPr>
        <p:spPr/>
        <p:txBody>
          <a:bodyPr/>
          <a:lstStyle/>
          <a:p>
            <a:r>
              <a:rPr lang="zh-CN" altLang="en-US" sz="2800" b="1" spc="800" dirty="0">
                <a:latin typeface="微软雅黑" panose="020B0503020204020204" pitchFamily="34" charset="-122"/>
                <a:ea typeface="微软雅黑" panose="020B0503020204020204" pitchFamily="34" charset="-122"/>
                <a:cs typeface="+mn-ea"/>
              </a:rPr>
              <a:t>研究背景</a:t>
            </a:r>
            <a:endParaRPr lang="zh-CN" altLang="en-US" dirty="0">
              <a:latin typeface="+mn-lt"/>
            </a:endParaRPr>
          </a:p>
        </p:txBody>
      </p:sp>
      <p:sp>
        <p:nvSpPr>
          <p:cNvPr id="12" name="矩形 11"/>
          <p:cNvSpPr/>
          <p:nvPr>
            <p:custDataLst>
              <p:tags r:id="rId1"/>
            </p:custDataLst>
          </p:nvPr>
        </p:nvSpPr>
        <p:spPr>
          <a:xfrm>
            <a:off x="535305" y="1965959"/>
            <a:ext cx="3563729" cy="704216"/>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ym typeface="+mn-ea"/>
              </a:rPr>
              <a:t>对抗性训练策略</a:t>
            </a:r>
            <a:r>
              <a:rPr lang="en-US" altLang="zh-CN" sz="2400" baseline="30000" dirty="0">
                <a:sym typeface="+mn-ea"/>
              </a:rPr>
              <a:t>1</a:t>
            </a:r>
            <a:r>
              <a:rPr lang="en-US" altLang="zh-CN" sz="2400" dirty="0">
                <a:sym typeface="+mn-ea"/>
              </a:rPr>
              <a:t> </a:t>
            </a:r>
            <a:r>
              <a:rPr lang="zh-CN" altLang="en-US" sz="2400" dirty="0">
                <a:sym typeface="+mn-ea"/>
              </a:rPr>
              <a:t>（</a:t>
            </a:r>
            <a:r>
              <a:rPr lang="en-US" altLang="zh-CN" sz="2400" dirty="0">
                <a:sym typeface="+mn-ea"/>
              </a:rPr>
              <a:t>KDD</a:t>
            </a:r>
            <a:r>
              <a:rPr lang="zh-CN" altLang="en-US" sz="2400" dirty="0">
                <a:sym typeface="+mn-ea"/>
              </a:rPr>
              <a:t>）</a:t>
            </a:r>
            <a:endPar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sym typeface="+mn-ea"/>
            </a:endParaRPr>
          </a:p>
        </p:txBody>
      </p:sp>
      <p:sp>
        <p:nvSpPr>
          <p:cNvPr id="14" name="矩形 13"/>
          <p:cNvSpPr/>
          <p:nvPr>
            <p:custDataLst>
              <p:tags r:id="rId2"/>
            </p:custDataLst>
          </p:nvPr>
        </p:nvSpPr>
        <p:spPr>
          <a:xfrm>
            <a:off x="535305" y="3185795"/>
            <a:ext cx="3563729" cy="704215"/>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ym typeface="+mn-ea"/>
            </a:endParaRPr>
          </a:p>
          <a:p>
            <a:pPr algn="ctr"/>
            <a:r>
              <a:rPr lang="zh-CN" altLang="en-US" sz="2400" dirty="0">
                <a:sym typeface="+mn-ea"/>
              </a:rPr>
              <a:t>多视图联合学习</a:t>
            </a:r>
            <a:r>
              <a:rPr lang="en-US" altLang="zh-CN" sz="2400" baseline="30000" dirty="0">
                <a:sym typeface="+mn-ea"/>
              </a:rPr>
              <a:t>2</a:t>
            </a:r>
            <a:r>
              <a:rPr lang="en-US" altLang="zh-CN" sz="2400" dirty="0">
                <a:sym typeface="+mn-ea"/>
              </a:rPr>
              <a:t> </a:t>
            </a:r>
            <a:r>
              <a:rPr lang="zh-CN" altLang="en-US" sz="2400" dirty="0">
                <a:sym typeface="+mn-ea"/>
              </a:rPr>
              <a:t>（</a:t>
            </a:r>
            <a:r>
              <a:rPr lang="en-US" altLang="zh-CN" sz="2400" dirty="0">
                <a:sym typeface="+mn-ea"/>
              </a:rPr>
              <a:t>IJCAI</a:t>
            </a:r>
            <a:r>
              <a:rPr lang="zh-CN" altLang="en-US" sz="2400" dirty="0">
                <a:sym typeface="+mn-ea"/>
              </a:rPr>
              <a:t>）</a:t>
            </a:r>
            <a:endParaRPr lang="zh-CN" altLang="en-US" sz="2400" dirty="0"/>
          </a:p>
          <a:p>
            <a:pPr algn="ct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6" name="矩形 5">
            <a:extLst>
              <a:ext uri="{FF2B5EF4-FFF2-40B4-BE49-F238E27FC236}">
                <a16:creationId xmlns:a16="http://schemas.microsoft.com/office/drawing/2014/main" id="{CEEEFD54-AC10-F4A9-A7E5-5CA963739080}"/>
              </a:ext>
            </a:extLst>
          </p:cNvPr>
          <p:cNvSpPr/>
          <p:nvPr>
            <p:custDataLst>
              <p:tags r:id="rId3"/>
            </p:custDataLst>
          </p:nvPr>
        </p:nvSpPr>
        <p:spPr>
          <a:xfrm>
            <a:off x="535305" y="4405630"/>
            <a:ext cx="3563729" cy="1088681"/>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ym typeface="+mn-ea"/>
            </a:endParaRPr>
          </a:p>
          <a:p>
            <a:pPr algn="ctr"/>
            <a:r>
              <a:rPr lang="zh-CN" altLang="en-US" sz="2400" dirty="0">
                <a:sym typeface="+mn-ea"/>
              </a:rPr>
              <a:t>自监督对比学习</a:t>
            </a:r>
            <a:r>
              <a:rPr lang="en-US" altLang="zh-CN" sz="2400" dirty="0">
                <a:sym typeface="+mn-ea"/>
              </a:rPr>
              <a:t>*</a:t>
            </a:r>
            <a:endParaRPr lang="zh-CN" altLang="en-US" sz="2400" dirty="0"/>
          </a:p>
          <a:p>
            <a:pPr algn="ct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sp>
        <p:nvSpPr>
          <p:cNvPr id="5" name="文本框 4">
            <a:extLst>
              <a:ext uri="{FF2B5EF4-FFF2-40B4-BE49-F238E27FC236}">
                <a16:creationId xmlns:a16="http://schemas.microsoft.com/office/drawing/2014/main" id="{A416DEA8-F1C1-A332-D026-2B6BC757CED6}"/>
              </a:ext>
            </a:extLst>
          </p:cNvPr>
          <p:cNvSpPr txBox="1"/>
          <p:nvPr/>
        </p:nvSpPr>
        <p:spPr>
          <a:xfrm>
            <a:off x="291114" y="1058441"/>
            <a:ext cx="6096000" cy="461665"/>
          </a:xfrm>
          <a:prstGeom prst="rect">
            <a:avLst/>
          </a:prstGeom>
          <a:noFill/>
        </p:spPr>
        <p:txBody>
          <a:bodyPr wrap="square">
            <a:spAutoFit/>
          </a:bodyPr>
          <a:lstStyle/>
          <a:p>
            <a:pPr marL="342900" indent="-342900">
              <a:buFont typeface="Wingdings" panose="05000000000000000000" pitchFamily="2" charset="2"/>
              <a:buChar char="Ø"/>
            </a:pPr>
            <a:r>
              <a:rPr lang="zh-CN" altLang="en-US" sz="2400" b="1" dirty="0">
                <a:latin typeface="+mn-lt"/>
              </a:rPr>
              <a:t>相关文章</a:t>
            </a:r>
          </a:p>
        </p:txBody>
      </p:sp>
      <p:sp>
        <p:nvSpPr>
          <p:cNvPr id="7" name="文本框 6">
            <a:extLst>
              <a:ext uri="{FF2B5EF4-FFF2-40B4-BE49-F238E27FC236}">
                <a16:creationId xmlns:a16="http://schemas.microsoft.com/office/drawing/2014/main" id="{7D00C5B2-0FFC-7A58-0EED-7CDAE852AE58}"/>
              </a:ext>
            </a:extLst>
          </p:cNvPr>
          <p:cNvSpPr txBox="1"/>
          <p:nvPr/>
        </p:nvSpPr>
        <p:spPr>
          <a:xfrm>
            <a:off x="80252" y="6337437"/>
            <a:ext cx="11158577" cy="523220"/>
          </a:xfrm>
          <a:prstGeom prst="rect">
            <a:avLst/>
          </a:prstGeom>
          <a:noFill/>
        </p:spPr>
        <p:txBody>
          <a:bodyPr wrap="square">
            <a:spAutoFit/>
          </a:bodyPr>
          <a:lstStyle/>
          <a:p>
            <a:r>
              <a:rPr lang="en-US" altLang="zh-CN" sz="1400" dirty="0"/>
              <a:t>2.</a:t>
            </a:r>
            <a:r>
              <a:rPr lang="zh-CN" altLang="en-US" sz="1400" dirty="0"/>
              <a:t>Mingyang Zhang, Tong Li, Yong Li, and Pan Hui. 2021. Multi-view joint graph representation learning for urban region embedding. In International Joint Conferences on Artificial Intelligence (IJCAI). 4431–4437.</a:t>
            </a:r>
          </a:p>
        </p:txBody>
      </p:sp>
      <p:sp>
        <p:nvSpPr>
          <p:cNvPr id="9" name="文本框 8">
            <a:extLst>
              <a:ext uri="{FF2B5EF4-FFF2-40B4-BE49-F238E27FC236}">
                <a16:creationId xmlns:a16="http://schemas.microsoft.com/office/drawing/2014/main" id="{1EB44339-F25B-B833-1AE1-BE4D945C7D70}"/>
              </a:ext>
            </a:extLst>
          </p:cNvPr>
          <p:cNvSpPr txBox="1"/>
          <p:nvPr/>
        </p:nvSpPr>
        <p:spPr>
          <a:xfrm>
            <a:off x="80252" y="5915874"/>
            <a:ext cx="11158577" cy="523220"/>
          </a:xfrm>
          <a:prstGeom prst="rect">
            <a:avLst/>
          </a:prstGeom>
          <a:noFill/>
        </p:spPr>
        <p:txBody>
          <a:bodyPr wrap="square">
            <a:spAutoFit/>
          </a:bodyPr>
          <a:lstStyle/>
          <a:p>
            <a:r>
              <a:rPr lang="en-US" altLang="zh-CN" sz="1400" dirty="0"/>
              <a:t>1. </a:t>
            </a:r>
            <a:r>
              <a:rPr lang="zh-CN" altLang="en-US" sz="1400" dirty="0"/>
              <a:t>Yunchao Zhang, Yanjie Fu, Pengyang Wang, Xiaolin Li, and Yu Zheng. 2019.Unifying inter-region autocorrelation and intra-region structures for spatial</a:t>
            </a:r>
          </a:p>
          <a:p>
            <a:r>
              <a:rPr lang="zh-CN" altLang="en-US" sz="1400" dirty="0"/>
              <a:t>embedding via collective adversarial learning. In International Conference on Knowledge Discovery &amp; Data Mining (KDD). 1700–1708.</a:t>
            </a:r>
          </a:p>
        </p:txBody>
      </p:sp>
      <p:sp>
        <p:nvSpPr>
          <p:cNvPr id="4" name="矩形 3">
            <a:extLst>
              <a:ext uri="{FF2B5EF4-FFF2-40B4-BE49-F238E27FC236}">
                <a16:creationId xmlns:a16="http://schemas.microsoft.com/office/drawing/2014/main" id="{ABD0F22C-5C8F-3674-FDD7-C6C4F9BD06AC}"/>
              </a:ext>
            </a:extLst>
          </p:cNvPr>
          <p:cNvSpPr/>
          <p:nvPr/>
        </p:nvSpPr>
        <p:spPr>
          <a:xfrm>
            <a:off x="4971393" y="1965959"/>
            <a:ext cx="6516414" cy="7042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2C1267D-56B3-8558-4A75-1BDA2141AFAE}"/>
              </a:ext>
            </a:extLst>
          </p:cNvPr>
          <p:cNvSpPr/>
          <p:nvPr/>
        </p:nvSpPr>
        <p:spPr>
          <a:xfrm>
            <a:off x="4971393" y="3185794"/>
            <a:ext cx="6516414" cy="7042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6153C4E-41FB-7E14-CF04-E3948516F898}"/>
              </a:ext>
            </a:extLst>
          </p:cNvPr>
          <p:cNvSpPr/>
          <p:nvPr/>
        </p:nvSpPr>
        <p:spPr>
          <a:xfrm>
            <a:off x="4971393" y="4405628"/>
            <a:ext cx="6516414" cy="108868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33FAC27-9796-4DCE-B739-3F9B6E5A95B0}"/>
              </a:ext>
            </a:extLst>
          </p:cNvPr>
          <p:cNvSpPr txBox="1"/>
          <p:nvPr/>
        </p:nvSpPr>
        <p:spPr>
          <a:xfrm>
            <a:off x="4971393" y="2002969"/>
            <a:ext cx="6267436" cy="646331"/>
          </a:xfrm>
          <a:prstGeom prst="rect">
            <a:avLst/>
          </a:prstGeom>
          <a:noFill/>
        </p:spPr>
        <p:txBody>
          <a:bodyPr wrap="square">
            <a:spAutoFit/>
          </a:bodyPr>
          <a:lstStyle/>
          <a:p>
            <a:r>
              <a:rPr lang="zh-CN" altLang="zh-CN" sz="18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使用对抗自编码网络来联合学习区域内的</a:t>
            </a:r>
            <a:r>
              <a:rPr lang="zh-CN" altLang="en-US" sz="18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特征</a:t>
            </a:r>
            <a:r>
              <a:rPr lang="zh-CN" altLang="zh-CN" sz="18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和区域间的关系特征</a:t>
            </a:r>
            <a:endParaRPr lang="zh-CN" altLang="en-US" dirty="0"/>
          </a:p>
        </p:txBody>
      </p:sp>
      <p:sp>
        <p:nvSpPr>
          <p:cNvPr id="16" name="文本框 15">
            <a:extLst>
              <a:ext uri="{FF2B5EF4-FFF2-40B4-BE49-F238E27FC236}">
                <a16:creationId xmlns:a16="http://schemas.microsoft.com/office/drawing/2014/main" id="{B45BBC3F-C360-73D1-28D6-7020CAC3BFAB}"/>
              </a:ext>
            </a:extLst>
          </p:cNvPr>
          <p:cNvSpPr txBox="1"/>
          <p:nvPr/>
        </p:nvSpPr>
        <p:spPr>
          <a:xfrm>
            <a:off x="4971392" y="3243679"/>
            <a:ext cx="6516412" cy="646331"/>
          </a:xfrm>
          <a:prstGeom prst="rect">
            <a:avLst/>
          </a:prstGeom>
          <a:noFill/>
        </p:spPr>
        <p:txBody>
          <a:bodyPr wrap="square">
            <a:spAutoFit/>
          </a:bodyPr>
          <a:lstStyle/>
          <a:p>
            <a:r>
              <a:rPr lang="zh-CN" altLang="zh-CN" sz="18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使用流动轨迹视图和区域</a:t>
            </a:r>
            <a:r>
              <a:rPr lang="en-US" altLang="zh-CN" sz="1800" spc="75" dirty="0">
                <a:solidFill>
                  <a:srgbClr val="000000"/>
                </a:solidFill>
                <a:effectLst/>
                <a:latin typeface="Arial" panose="020B0604020202020204" pitchFamily="34" charset="0"/>
                <a:ea typeface="等线" panose="02010600030101010101" pitchFamily="2" charset="-122"/>
              </a:rPr>
              <a:t>POI</a:t>
            </a:r>
            <a:r>
              <a:rPr lang="zh-CN" altLang="zh-CN" sz="18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属性视图等多个视图，对它们使用图注意力机制建模</a:t>
            </a:r>
            <a:endParaRPr lang="zh-CN" altLang="en-US" dirty="0"/>
          </a:p>
        </p:txBody>
      </p:sp>
      <p:sp>
        <p:nvSpPr>
          <p:cNvPr id="18" name="文本框 17">
            <a:extLst>
              <a:ext uri="{FF2B5EF4-FFF2-40B4-BE49-F238E27FC236}">
                <a16:creationId xmlns:a16="http://schemas.microsoft.com/office/drawing/2014/main" id="{746070F5-ED70-A488-D6B2-31C8C3465BA8}"/>
              </a:ext>
            </a:extLst>
          </p:cNvPr>
          <p:cNvSpPr txBox="1"/>
          <p:nvPr/>
        </p:nvSpPr>
        <p:spPr>
          <a:xfrm>
            <a:off x="4971392" y="4488303"/>
            <a:ext cx="651641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pc="75" dirty="0">
                <a:solidFill>
                  <a:srgbClr val="000000"/>
                </a:solidFill>
                <a:latin typeface="Arial" panose="020B0604020202020204" pitchFamily="34" charset="0"/>
                <a:ea typeface="等线" panose="02010600030101010101" pitchFamily="2" charset="-122"/>
                <a:cs typeface="Arial" panose="020B0604020202020204" pitchFamily="34" charset="0"/>
              </a:rPr>
              <a:t>对比学习的核心思想是通过缩短表示空间中正示例和锚示例之间的距离，扩大负示例和锚示例之间的距离来生成增强的自监督信号；</a:t>
            </a:r>
            <a:endParaRPr lang="en-US" altLang="zh-CN" spc="75" dirty="0">
              <a:solidFill>
                <a:srgbClr val="000000"/>
              </a:solidFill>
              <a:latin typeface="Arial" panose="020B0604020202020204" pitchFamily="34" charset="0"/>
              <a:ea typeface="等线" panose="02010600030101010101" pitchFamily="2" charset="-122"/>
              <a:cs typeface="Arial" panose="020B0604020202020204" pitchFamily="34" charset="0"/>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3" name="文本占位符 2"/>
          <p:cNvSpPr>
            <a:spLocks noGrp="1"/>
          </p:cNvSpPr>
          <p:nvPr>
            <p:ph type="body" sz="quarter" idx="13"/>
          </p:nvPr>
        </p:nvSpPr>
        <p:spPr/>
        <p:txBody>
          <a:bodyPr/>
          <a:lstStyle/>
          <a:p>
            <a:r>
              <a:rPr lang="zh-CN" altLang="en-US" sz="2800" b="1" spc="800" dirty="0">
                <a:latin typeface="微软雅黑" panose="020B0503020204020204" pitchFamily="34" charset="-122"/>
                <a:ea typeface="微软雅黑" panose="020B0503020204020204" pitchFamily="34" charset="-122"/>
                <a:cs typeface="+mn-ea"/>
              </a:rPr>
              <a:t>研究背景</a:t>
            </a:r>
            <a:endParaRPr lang="zh-CN" altLang="en-US" dirty="0">
              <a:latin typeface="+mn-lt"/>
            </a:endParaRPr>
          </a:p>
        </p:txBody>
      </p:sp>
      <p:sp>
        <p:nvSpPr>
          <p:cNvPr id="5" name="文本框 4">
            <a:extLst>
              <a:ext uri="{FF2B5EF4-FFF2-40B4-BE49-F238E27FC236}">
                <a16:creationId xmlns:a16="http://schemas.microsoft.com/office/drawing/2014/main" id="{FA751426-0DE0-1EA4-161D-D01DFE27B2F7}"/>
              </a:ext>
            </a:extLst>
          </p:cNvPr>
          <p:cNvSpPr txBox="1"/>
          <p:nvPr/>
        </p:nvSpPr>
        <p:spPr>
          <a:xfrm>
            <a:off x="357789" y="1238935"/>
            <a:ext cx="11834211" cy="1015663"/>
          </a:xfrm>
          <a:prstGeom prst="rect">
            <a:avLst/>
          </a:prstGeom>
          <a:noFill/>
        </p:spPr>
        <p:txBody>
          <a:bodyPr wrap="square">
            <a:spAutoFit/>
          </a:bodyPr>
          <a:lstStyle/>
          <a:p>
            <a:pPr marL="342900" indent="-342900">
              <a:buFont typeface="Wingdings" panose="05000000000000000000" pitchFamily="2" charset="2"/>
              <a:buChar char="Ø"/>
            </a:pPr>
            <a:r>
              <a:rPr kumimoji="1" lang="zh-CN" altLang="en-US" sz="2400" b="1" dirty="0">
                <a:latin typeface="Microsoft YaHei" panose="020B0503020204020204" pitchFamily="34" charset="-122"/>
                <a:ea typeface="Microsoft YaHei" panose="020B0503020204020204" pitchFamily="34" charset="-122"/>
              </a:rPr>
              <a:t>图对比学习</a:t>
            </a:r>
            <a:r>
              <a:rPr kumimoji="1" lang="zh-CN" altLang="en-US" sz="2000" b="1"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针对图数据的自监督学习算法</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solidFill>
                <a:srgbClr val="4D4D4D"/>
              </a:solidFill>
              <a:latin typeface="-apple-system"/>
              <a:ea typeface="Microsoft YaHei" panose="020B0503020204020204" pitchFamily="34" charset="-122"/>
            </a:endParaRPr>
          </a:p>
          <a:p>
            <a:pPr marL="285750" indent="-285750">
              <a:buFont typeface="Arial" panose="020B0604020202020204" pitchFamily="34" charset="0"/>
              <a:buChar char="•"/>
            </a:pPr>
            <a:r>
              <a:rPr kumimoji="1" lang="en-US" altLang="zh-CN" dirty="0">
                <a:solidFill>
                  <a:srgbClr val="4D4D4D"/>
                </a:solidFill>
                <a:latin typeface="-apple-system"/>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从没有标签的原始数据中学习数据表示，使得同类数据编码相似，使得不同类数据的编码尽可能不同。</a:t>
            </a:r>
            <a:endParaRPr lang="zh-CN" altLang="en-US" dirty="0"/>
          </a:p>
        </p:txBody>
      </p:sp>
      <p:sp>
        <p:nvSpPr>
          <p:cNvPr id="6" name="矩形 5">
            <a:extLst>
              <a:ext uri="{FF2B5EF4-FFF2-40B4-BE49-F238E27FC236}">
                <a16:creationId xmlns:a16="http://schemas.microsoft.com/office/drawing/2014/main" id="{974C32E3-8AA3-D084-60C3-C0B949100710}"/>
              </a:ext>
            </a:extLst>
          </p:cNvPr>
          <p:cNvSpPr/>
          <p:nvPr/>
        </p:nvSpPr>
        <p:spPr>
          <a:xfrm>
            <a:off x="4781550" y="6191133"/>
            <a:ext cx="1314450" cy="58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a:extLst>
              <a:ext uri="{FF2B5EF4-FFF2-40B4-BE49-F238E27FC236}">
                <a16:creationId xmlns:a16="http://schemas.microsoft.com/office/drawing/2014/main" id="{9D4A7289-C7F0-C213-9A31-3F7C192D9BF2}"/>
              </a:ext>
            </a:extLst>
          </p:cNvPr>
          <p:cNvPicPr>
            <a:picLocks noChangeAspect="1"/>
          </p:cNvPicPr>
          <p:nvPr/>
        </p:nvPicPr>
        <p:blipFill>
          <a:blip r:embed="rId3"/>
          <a:stretch>
            <a:fillRect/>
          </a:stretch>
        </p:blipFill>
        <p:spPr>
          <a:xfrm>
            <a:off x="460892" y="2272080"/>
            <a:ext cx="5743576" cy="3545264"/>
          </a:xfrm>
          <a:prstGeom prst="rect">
            <a:avLst/>
          </a:prstGeom>
        </p:spPr>
      </p:pic>
      <p:grpSp>
        <p:nvGrpSpPr>
          <p:cNvPr id="9" name="组合 8">
            <a:extLst>
              <a:ext uri="{FF2B5EF4-FFF2-40B4-BE49-F238E27FC236}">
                <a16:creationId xmlns:a16="http://schemas.microsoft.com/office/drawing/2014/main" id="{8076B02B-61E0-61A4-8846-64B8DEA919EB}"/>
              </a:ext>
            </a:extLst>
          </p:cNvPr>
          <p:cNvGrpSpPr/>
          <p:nvPr/>
        </p:nvGrpSpPr>
        <p:grpSpPr>
          <a:xfrm>
            <a:off x="363291" y="4176621"/>
            <a:ext cx="985237" cy="1305771"/>
            <a:chOff x="1475080" y="3685424"/>
            <a:chExt cx="1412649" cy="1456112"/>
          </a:xfrm>
        </p:grpSpPr>
        <p:sp>
          <p:nvSpPr>
            <p:cNvPr id="10" name="椭圆 9">
              <a:extLst>
                <a:ext uri="{FF2B5EF4-FFF2-40B4-BE49-F238E27FC236}">
                  <a16:creationId xmlns:a16="http://schemas.microsoft.com/office/drawing/2014/main" id="{767DF768-0780-C380-74EA-0C93326CD305}"/>
                </a:ext>
              </a:extLst>
            </p:cNvPr>
            <p:cNvSpPr/>
            <p:nvPr/>
          </p:nvSpPr>
          <p:spPr>
            <a:xfrm>
              <a:off x="2059317" y="3685424"/>
              <a:ext cx="239994" cy="23999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 name="椭圆 10">
              <a:extLst>
                <a:ext uri="{FF2B5EF4-FFF2-40B4-BE49-F238E27FC236}">
                  <a16:creationId xmlns:a16="http://schemas.microsoft.com/office/drawing/2014/main" id="{97B02501-A78B-4186-D635-6807B01BC61C}"/>
                </a:ext>
              </a:extLst>
            </p:cNvPr>
            <p:cNvSpPr>
              <a:spLocks noChangeAspect="1"/>
            </p:cNvSpPr>
            <p:nvPr/>
          </p:nvSpPr>
          <p:spPr>
            <a:xfrm>
              <a:off x="2059317" y="4626966"/>
              <a:ext cx="241427" cy="241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3" name="椭圆 12">
              <a:extLst>
                <a:ext uri="{FF2B5EF4-FFF2-40B4-BE49-F238E27FC236}">
                  <a16:creationId xmlns:a16="http://schemas.microsoft.com/office/drawing/2014/main" id="{E01CE70F-E462-5FA6-AC47-39B8EA1536DB}"/>
                </a:ext>
              </a:extLst>
            </p:cNvPr>
            <p:cNvSpPr>
              <a:spLocks noChangeAspect="1"/>
            </p:cNvSpPr>
            <p:nvPr/>
          </p:nvSpPr>
          <p:spPr>
            <a:xfrm>
              <a:off x="2646302" y="4179759"/>
              <a:ext cx="241427" cy="24142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4" name="椭圆 13">
              <a:extLst>
                <a:ext uri="{FF2B5EF4-FFF2-40B4-BE49-F238E27FC236}">
                  <a16:creationId xmlns:a16="http://schemas.microsoft.com/office/drawing/2014/main" id="{C908BCCB-7BE6-D90C-2B76-3045ADBDBA74}"/>
                </a:ext>
              </a:extLst>
            </p:cNvPr>
            <p:cNvSpPr/>
            <p:nvPr/>
          </p:nvSpPr>
          <p:spPr>
            <a:xfrm>
              <a:off x="1475797" y="4181784"/>
              <a:ext cx="239994" cy="239994"/>
            </a:xfrm>
            <a:prstGeom prst="ellipse">
              <a:avLst/>
            </a:prstGeom>
            <a:solidFill>
              <a:srgbClr val="F6AB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5" name="直接连接符 14">
              <a:extLst>
                <a:ext uri="{FF2B5EF4-FFF2-40B4-BE49-F238E27FC236}">
                  <a16:creationId xmlns:a16="http://schemas.microsoft.com/office/drawing/2014/main" id="{95F67DEF-310F-0671-B205-41CDC123CA55}"/>
                </a:ext>
              </a:extLst>
            </p:cNvPr>
            <p:cNvCxnSpPr>
              <a:cxnSpLocks/>
              <a:stCxn id="10" idx="2"/>
              <a:endCxn id="14" idx="0"/>
            </p:cNvCxnSpPr>
            <p:nvPr/>
          </p:nvCxnSpPr>
          <p:spPr>
            <a:xfrm flipH="1">
              <a:off x="1595794" y="3805421"/>
              <a:ext cx="463523" cy="376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6CC3B6C-EC55-30DF-FFF9-2B96A572764E}"/>
                </a:ext>
              </a:extLst>
            </p:cNvPr>
            <p:cNvCxnSpPr>
              <a:cxnSpLocks/>
              <a:stCxn id="13" idx="1"/>
              <a:endCxn id="10" idx="6"/>
            </p:cNvCxnSpPr>
            <p:nvPr/>
          </p:nvCxnSpPr>
          <p:spPr>
            <a:xfrm flipH="1" flipV="1">
              <a:off x="2299311" y="3805421"/>
              <a:ext cx="382347" cy="4096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619B079-762A-3D42-1B0E-0944BA042EC5}"/>
                </a:ext>
              </a:extLst>
            </p:cNvPr>
            <p:cNvCxnSpPr>
              <a:cxnSpLocks/>
              <a:stCxn id="11" idx="2"/>
              <a:endCxn id="14" idx="5"/>
            </p:cNvCxnSpPr>
            <p:nvPr/>
          </p:nvCxnSpPr>
          <p:spPr>
            <a:xfrm flipH="1" flipV="1">
              <a:off x="1680645" y="4386632"/>
              <a:ext cx="378672" cy="361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908B0D39-7404-FCF6-42DC-394F0169C3CF}"/>
                </a:ext>
              </a:extLst>
            </p:cNvPr>
            <p:cNvSpPr>
              <a:spLocks noChangeAspect="1"/>
            </p:cNvSpPr>
            <p:nvPr/>
          </p:nvSpPr>
          <p:spPr>
            <a:xfrm>
              <a:off x="1475080" y="4900109"/>
              <a:ext cx="241427" cy="241427"/>
            </a:xfrm>
            <a:prstGeom prst="ellipse">
              <a:avLst/>
            </a:prstGeom>
            <a:solidFill>
              <a:srgbClr val="459F2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27" name="直接连接符 26">
              <a:extLst>
                <a:ext uri="{FF2B5EF4-FFF2-40B4-BE49-F238E27FC236}">
                  <a16:creationId xmlns:a16="http://schemas.microsoft.com/office/drawing/2014/main" id="{F09187CD-1F67-7AB3-EF06-9252DC045020}"/>
                </a:ext>
              </a:extLst>
            </p:cNvPr>
            <p:cNvCxnSpPr>
              <a:cxnSpLocks/>
              <a:stCxn id="25" idx="0"/>
              <a:endCxn id="14" idx="4"/>
            </p:cNvCxnSpPr>
            <p:nvPr/>
          </p:nvCxnSpPr>
          <p:spPr>
            <a:xfrm flipV="1">
              <a:off x="1595794" y="4421778"/>
              <a:ext cx="0" cy="4783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1" name="直接连接符 1050">
            <a:extLst>
              <a:ext uri="{FF2B5EF4-FFF2-40B4-BE49-F238E27FC236}">
                <a16:creationId xmlns:a16="http://schemas.microsoft.com/office/drawing/2014/main" id="{D1CBEAA0-1B2F-24E8-03C4-4859B97F080D}"/>
              </a:ext>
            </a:extLst>
          </p:cNvPr>
          <p:cNvCxnSpPr>
            <a:cxnSpLocks/>
            <a:stCxn id="13" idx="2"/>
            <a:endCxn id="14" idx="6"/>
          </p:cNvCxnSpPr>
          <p:nvPr/>
        </p:nvCxnSpPr>
        <p:spPr>
          <a:xfrm flipH="1">
            <a:off x="531172" y="4728167"/>
            <a:ext cx="648975" cy="1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70" name="组合 1069">
            <a:extLst>
              <a:ext uri="{FF2B5EF4-FFF2-40B4-BE49-F238E27FC236}">
                <a16:creationId xmlns:a16="http://schemas.microsoft.com/office/drawing/2014/main" id="{64183479-B109-22A8-4CB5-1264B4B7511E}"/>
              </a:ext>
            </a:extLst>
          </p:cNvPr>
          <p:cNvGrpSpPr/>
          <p:nvPr/>
        </p:nvGrpSpPr>
        <p:grpSpPr>
          <a:xfrm>
            <a:off x="3014621" y="5557746"/>
            <a:ext cx="985237" cy="1305771"/>
            <a:chOff x="1475080" y="3685424"/>
            <a:chExt cx="1412649" cy="1456112"/>
          </a:xfrm>
        </p:grpSpPr>
        <p:sp>
          <p:nvSpPr>
            <p:cNvPr id="1071" name="椭圆 1070">
              <a:extLst>
                <a:ext uri="{FF2B5EF4-FFF2-40B4-BE49-F238E27FC236}">
                  <a16:creationId xmlns:a16="http://schemas.microsoft.com/office/drawing/2014/main" id="{C3B004EE-A471-FAF7-04CE-EC06069939AC}"/>
                </a:ext>
              </a:extLst>
            </p:cNvPr>
            <p:cNvSpPr/>
            <p:nvPr/>
          </p:nvSpPr>
          <p:spPr>
            <a:xfrm>
              <a:off x="2059317" y="3685424"/>
              <a:ext cx="239994" cy="23999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72" name="椭圆 1071">
              <a:extLst>
                <a:ext uri="{FF2B5EF4-FFF2-40B4-BE49-F238E27FC236}">
                  <a16:creationId xmlns:a16="http://schemas.microsoft.com/office/drawing/2014/main" id="{E2105654-3128-3FC9-1BD5-9A76EF323A75}"/>
                </a:ext>
              </a:extLst>
            </p:cNvPr>
            <p:cNvSpPr>
              <a:spLocks noChangeAspect="1"/>
            </p:cNvSpPr>
            <p:nvPr/>
          </p:nvSpPr>
          <p:spPr>
            <a:xfrm>
              <a:off x="2059317" y="4626966"/>
              <a:ext cx="241427" cy="241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73" name="椭圆 1072">
              <a:extLst>
                <a:ext uri="{FF2B5EF4-FFF2-40B4-BE49-F238E27FC236}">
                  <a16:creationId xmlns:a16="http://schemas.microsoft.com/office/drawing/2014/main" id="{1D04EDE9-022F-1389-6573-5D2FA9425BCA}"/>
                </a:ext>
              </a:extLst>
            </p:cNvPr>
            <p:cNvSpPr>
              <a:spLocks noChangeAspect="1"/>
            </p:cNvSpPr>
            <p:nvPr/>
          </p:nvSpPr>
          <p:spPr>
            <a:xfrm>
              <a:off x="2646302" y="4179759"/>
              <a:ext cx="241427" cy="24142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74" name="椭圆 1073">
              <a:extLst>
                <a:ext uri="{FF2B5EF4-FFF2-40B4-BE49-F238E27FC236}">
                  <a16:creationId xmlns:a16="http://schemas.microsoft.com/office/drawing/2014/main" id="{3EEAF1B8-4405-B621-5556-B5C276C00BF1}"/>
                </a:ext>
              </a:extLst>
            </p:cNvPr>
            <p:cNvSpPr/>
            <p:nvPr/>
          </p:nvSpPr>
          <p:spPr>
            <a:xfrm>
              <a:off x="1475797" y="4181784"/>
              <a:ext cx="239994" cy="239994"/>
            </a:xfrm>
            <a:prstGeom prst="ellipse">
              <a:avLst/>
            </a:prstGeom>
            <a:solidFill>
              <a:srgbClr val="F6AB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075" name="直接连接符 1074">
              <a:extLst>
                <a:ext uri="{FF2B5EF4-FFF2-40B4-BE49-F238E27FC236}">
                  <a16:creationId xmlns:a16="http://schemas.microsoft.com/office/drawing/2014/main" id="{1CC6322E-3C97-F0A6-78EA-A580090756C4}"/>
                </a:ext>
              </a:extLst>
            </p:cNvPr>
            <p:cNvCxnSpPr>
              <a:cxnSpLocks/>
              <a:stCxn id="1071" idx="2"/>
              <a:endCxn id="1074" idx="0"/>
            </p:cNvCxnSpPr>
            <p:nvPr/>
          </p:nvCxnSpPr>
          <p:spPr>
            <a:xfrm flipH="1">
              <a:off x="1595794" y="3805421"/>
              <a:ext cx="463523" cy="376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6" name="直接连接符 1075">
              <a:extLst>
                <a:ext uri="{FF2B5EF4-FFF2-40B4-BE49-F238E27FC236}">
                  <a16:creationId xmlns:a16="http://schemas.microsoft.com/office/drawing/2014/main" id="{D6BED489-08F1-1155-4576-A3A956690463}"/>
                </a:ext>
              </a:extLst>
            </p:cNvPr>
            <p:cNvCxnSpPr>
              <a:cxnSpLocks/>
              <a:stCxn id="1073" idx="1"/>
              <a:endCxn id="1071" idx="6"/>
            </p:cNvCxnSpPr>
            <p:nvPr/>
          </p:nvCxnSpPr>
          <p:spPr>
            <a:xfrm flipH="1" flipV="1">
              <a:off x="2299311" y="3805421"/>
              <a:ext cx="382347" cy="4096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7" name="直接连接符 1076">
              <a:extLst>
                <a:ext uri="{FF2B5EF4-FFF2-40B4-BE49-F238E27FC236}">
                  <a16:creationId xmlns:a16="http://schemas.microsoft.com/office/drawing/2014/main" id="{DE7D9FF4-AF22-B7F6-61EF-01C4F1EACAFF}"/>
                </a:ext>
              </a:extLst>
            </p:cNvPr>
            <p:cNvCxnSpPr>
              <a:cxnSpLocks/>
              <a:stCxn id="1072" idx="2"/>
              <a:endCxn id="1074" idx="5"/>
            </p:cNvCxnSpPr>
            <p:nvPr/>
          </p:nvCxnSpPr>
          <p:spPr>
            <a:xfrm flipH="1" flipV="1">
              <a:off x="1680645" y="4386632"/>
              <a:ext cx="378672" cy="361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78" name="椭圆 1077">
              <a:extLst>
                <a:ext uri="{FF2B5EF4-FFF2-40B4-BE49-F238E27FC236}">
                  <a16:creationId xmlns:a16="http://schemas.microsoft.com/office/drawing/2014/main" id="{A292C2BC-9E5C-C5F2-22C5-53BEFF773902}"/>
                </a:ext>
              </a:extLst>
            </p:cNvPr>
            <p:cNvSpPr>
              <a:spLocks noChangeAspect="1"/>
            </p:cNvSpPr>
            <p:nvPr/>
          </p:nvSpPr>
          <p:spPr>
            <a:xfrm>
              <a:off x="1475080" y="4900109"/>
              <a:ext cx="241427" cy="241427"/>
            </a:xfrm>
            <a:prstGeom prst="ellipse">
              <a:avLst/>
            </a:prstGeom>
            <a:solidFill>
              <a:srgbClr val="459F2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1079" name="直接连接符 1078">
              <a:extLst>
                <a:ext uri="{FF2B5EF4-FFF2-40B4-BE49-F238E27FC236}">
                  <a16:creationId xmlns:a16="http://schemas.microsoft.com/office/drawing/2014/main" id="{D61E500C-AFAC-418E-CDF7-460256F45589}"/>
                </a:ext>
              </a:extLst>
            </p:cNvPr>
            <p:cNvCxnSpPr>
              <a:cxnSpLocks/>
              <a:stCxn id="1078" idx="0"/>
              <a:endCxn id="1074" idx="4"/>
            </p:cNvCxnSpPr>
            <p:nvPr/>
          </p:nvCxnSpPr>
          <p:spPr>
            <a:xfrm flipV="1">
              <a:off x="1595794" y="4421778"/>
              <a:ext cx="0" cy="4783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0" name="直接连接符 1079">
            <a:extLst>
              <a:ext uri="{FF2B5EF4-FFF2-40B4-BE49-F238E27FC236}">
                <a16:creationId xmlns:a16="http://schemas.microsoft.com/office/drawing/2014/main" id="{6ABE1B33-9422-E7F0-0BF9-16E181E92635}"/>
              </a:ext>
            </a:extLst>
          </p:cNvPr>
          <p:cNvCxnSpPr>
            <a:cxnSpLocks/>
          </p:cNvCxnSpPr>
          <p:nvPr/>
        </p:nvCxnSpPr>
        <p:spPr>
          <a:xfrm flipH="1">
            <a:off x="3182753" y="6105059"/>
            <a:ext cx="648975" cy="1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2" name="直接连接符 1081">
            <a:extLst>
              <a:ext uri="{FF2B5EF4-FFF2-40B4-BE49-F238E27FC236}">
                <a16:creationId xmlns:a16="http://schemas.microsoft.com/office/drawing/2014/main" id="{89F8E07B-A7CD-EA1C-40C9-0AC364F42E40}"/>
              </a:ext>
            </a:extLst>
          </p:cNvPr>
          <p:cNvCxnSpPr>
            <a:cxnSpLocks/>
            <a:stCxn id="1073" idx="3"/>
            <a:endCxn id="1072" idx="6"/>
          </p:cNvCxnSpPr>
          <p:nvPr/>
        </p:nvCxnSpPr>
        <p:spPr>
          <a:xfrm flipH="1">
            <a:off x="3590472" y="6185836"/>
            <a:ext cx="265664" cy="324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5" name="组合 1084">
            <a:extLst>
              <a:ext uri="{FF2B5EF4-FFF2-40B4-BE49-F238E27FC236}">
                <a16:creationId xmlns:a16="http://schemas.microsoft.com/office/drawing/2014/main" id="{10064406-316A-B89A-193B-D8EF7E89B0BE}"/>
              </a:ext>
            </a:extLst>
          </p:cNvPr>
          <p:cNvGrpSpPr/>
          <p:nvPr/>
        </p:nvGrpSpPr>
        <p:grpSpPr>
          <a:xfrm>
            <a:off x="5119302" y="4531232"/>
            <a:ext cx="984737" cy="1060830"/>
            <a:chOff x="1475797" y="3685424"/>
            <a:chExt cx="1411932" cy="1182969"/>
          </a:xfrm>
        </p:grpSpPr>
        <p:sp>
          <p:nvSpPr>
            <p:cNvPr id="1086" name="椭圆 1085">
              <a:extLst>
                <a:ext uri="{FF2B5EF4-FFF2-40B4-BE49-F238E27FC236}">
                  <a16:creationId xmlns:a16="http://schemas.microsoft.com/office/drawing/2014/main" id="{85724C3E-EEDB-79FE-7F29-41B274A3F8D4}"/>
                </a:ext>
              </a:extLst>
            </p:cNvPr>
            <p:cNvSpPr/>
            <p:nvPr/>
          </p:nvSpPr>
          <p:spPr>
            <a:xfrm>
              <a:off x="2059317" y="3685424"/>
              <a:ext cx="239994" cy="23999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87" name="椭圆 1086">
              <a:extLst>
                <a:ext uri="{FF2B5EF4-FFF2-40B4-BE49-F238E27FC236}">
                  <a16:creationId xmlns:a16="http://schemas.microsoft.com/office/drawing/2014/main" id="{D725A7BD-BCEB-1964-EE44-FC196A2E4402}"/>
                </a:ext>
              </a:extLst>
            </p:cNvPr>
            <p:cNvSpPr>
              <a:spLocks noChangeAspect="1"/>
            </p:cNvSpPr>
            <p:nvPr/>
          </p:nvSpPr>
          <p:spPr>
            <a:xfrm>
              <a:off x="2059317" y="4626966"/>
              <a:ext cx="241427" cy="241427"/>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88" name="椭圆 1087">
              <a:extLst>
                <a:ext uri="{FF2B5EF4-FFF2-40B4-BE49-F238E27FC236}">
                  <a16:creationId xmlns:a16="http://schemas.microsoft.com/office/drawing/2014/main" id="{187EDFEA-9B73-2B10-8402-5582B578DA7B}"/>
                </a:ext>
              </a:extLst>
            </p:cNvPr>
            <p:cNvSpPr>
              <a:spLocks noChangeAspect="1"/>
            </p:cNvSpPr>
            <p:nvPr/>
          </p:nvSpPr>
          <p:spPr>
            <a:xfrm>
              <a:off x="2646302" y="4179759"/>
              <a:ext cx="241427" cy="24142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89" name="椭圆 1088">
              <a:extLst>
                <a:ext uri="{FF2B5EF4-FFF2-40B4-BE49-F238E27FC236}">
                  <a16:creationId xmlns:a16="http://schemas.microsoft.com/office/drawing/2014/main" id="{DA3E2826-BEF2-8A2B-E04E-3E6E76283E08}"/>
                </a:ext>
              </a:extLst>
            </p:cNvPr>
            <p:cNvSpPr/>
            <p:nvPr/>
          </p:nvSpPr>
          <p:spPr>
            <a:xfrm>
              <a:off x="1475797" y="4181784"/>
              <a:ext cx="239994" cy="239994"/>
            </a:xfrm>
            <a:prstGeom prst="ellipse">
              <a:avLst/>
            </a:prstGeom>
            <a:solidFill>
              <a:srgbClr val="F6AB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090" name="直接连接符 1089">
              <a:extLst>
                <a:ext uri="{FF2B5EF4-FFF2-40B4-BE49-F238E27FC236}">
                  <a16:creationId xmlns:a16="http://schemas.microsoft.com/office/drawing/2014/main" id="{7B37DFC3-BEF8-8564-A325-8FAC71432DA8}"/>
                </a:ext>
              </a:extLst>
            </p:cNvPr>
            <p:cNvCxnSpPr>
              <a:cxnSpLocks/>
              <a:stCxn id="1086" idx="2"/>
              <a:endCxn id="1089" idx="0"/>
            </p:cNvCxnSpPr>
            <p:nvPr/>
          </p:nvCxnSpPr>
          <p:spPr>
            <a:xfrm flipH="1">
              <a:off x="1595794" y="3805421"/>
              <a:ext cx="463523" cy="376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1" name="直接连接符 1090">
              <a:extLst>
                <a:ext uri="{FF2B5EF4-FFF2-40B4-BE49-F238E27FC236}">
                  <a16:creationId xmlns:a16="http://schemas.microsoft.com/office/drawing/2014/main" id="{3161850F-9DB5-EC84-F73E-14A70F861519}"/>
                </a:ext>
              </a:extLst>
            </p:cNvPr>
            <p:cNvCxnSpPr>
              <a:cxnSpLocks/>
              <a:stCxn id="1088" idx="1"/>
              <a:endCxn id="1086" idx="6"/>
            </p:cNvCxnSpPr>
            <p:nvPr/>
          </p:nvCxnSpPr>
          <p:spPr>
            <a:xfrm flipH="1" flipV="1">
              <a:off x="2299311" y="3805421"/>
              <a:ext cx="382347" cy="4096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2" name="直接连接符 1091">
              <a:extLst>
                <a:ext uri="{FF2B5EF4-FFF2-40B4-BE49-F238E27FC236}">
                  <a16:creationId xmlns:a16="http://schemas.microsoft.com/office/drawing/2014/main" id="{9E9A9BC8-728B-BC1D-7BE4-665D91D7BBFC}"/>
                </a:ext>
              </a:extLst>
            </p:cNvPr>
            <p:cNvCxnSpPr>
              <a:cxnSpLocks/>
              <a:stCxn id="1087" idx="2"/>
              <a:endCxn id="1089" idx="5"/>
            </p:cNvCxnSpPr>
            <p:nvPr/>
          </p:nvCxnSpPr>
          <p:spPr>
            <a:xfrm flipH="1" flipV="1">
              <a:off x="1680645" y="4386632"/>
              <a:ext cx="378672" cy="361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5" name="直接连接符 1094">
            <a:extLst>
              <a:ext uri="{FF2B5EF4-FFF2-40B4-BE49-F238E27FC236}">
                <a16:creationId xmlns:a16="http://schemas.microsoft.com/office/drawing/2014/main" id="{015C70F4-6D57-13E1-6B3B-1813D72AF990}"/>
              </a:ext>
            </a:extLst>
          </p:cNvPr>
          <p:cNvCxnSpPr>
            <a:cxnSpLocks/>
            <a:stCxn id="1088" idx="2"/>
            <a:endCxn id="1089" idx="6"/>
          </p:cNvCxnSpPr>
          <p:nvPr/>
        </p:nvCxnSpPr>
        <p:spPr>
          <a:xfrm flipH="1">
            <a:off x="5286683" y="5082778"/>
            <a:ext cx="648975" cy="1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8" name="直接连接符 1097">
            <a:extLst>
              <a:ext uri="{FF2B5EF4-FFF2-40B4-BE49-F238E27FC236}">
                <a16:creationId xmlns:a16="http://schemas.microsoft.com/office/drawing/2014/main" id="{107F6A2A-CF76-362A-F087-AEF45201AC9E}"/>
              </a:ext>
            </a:extLst>
          </p:cNvPr>
          <p:cNvCxnSpPr>
            <a:cxnSpLocks/>
            <a:stCxn id="1088" idx="4"/>
            <a:endCxn id="1087" idx="6"/>
          </p:cNvCxnSpPr>
          <p:nvPr/>
        </p:nvCxnSpPr>
        <p:spPr>
          <a:xfrm flipH="1">
            <a:off x="5694653" y="5191028"/>
            <a:ext cx="325196" cy="292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03" name="文本框 1102">
            <a:extLst>
              <a:ext uri="{FF2B5EF4-FFF2-40B4-BE49-F238E27FC236}">
                <a16:creationId xmlns:a16="http://schemas.microsoft.com/office/drawing/2014/main" id="{E9252A32-0FD8-A149-6F1A-426069E83B66}"/>
              </a:ext>
            </a:extLst>
          </p:cNvPr>
          <p:cNvSpPr txBox="1"/>
          <p:nvPr/>
        </p:nvSpPr>
        <p:spPr>
          <a:xfrm>
            <a:off x="6569917" y="2281801"/>
            <a:ext cx="5467147" cy="369332"/>
          </a:xfrm>
          <a:prstGeom prst="rect">
            <a:avLst/>
          </a:prstGeom>
          <a:noFill/>
        </p:spPr>
        <p:txBody>
          <a:bodyPr wrap="square">
            <a:spAutoFit/>
          </a:bodyPr>
          <a:lstStyle/>
          <a:p>
            <a:r>
              <a:rPr lang="zh-CN" altLang="en-US" b="0" i="0" dirty="0">
                <a:solidFill>
                  <a:srgbClr val="4D4D4D"/>
                </a:solidFill>
                <a:effectLst/>
                <a:latin typeface="-apple-system"/>
              </a:rPr>
              <a:t>随机采样一批（</a:t>
            </a:r>
            <a:r>
              <a:rPr lang="en-US" altLang="zh-CN" b="0" i="0" dirty="0">
                <a:solidFill>
                  <a:srgbClr val="4D4D4D"/>
                </a:solidFill>
                <a:effectLst/>
                <a:latin typeface="-apple-system"/>
              </a:rPr>
              <a:t>batch</a:t>
            </a:r>
            <a:r>
              <a:rPr lang="zh-CN" altLang="en-US" b="0" i="0" dirty="0">
                <a:solidFill>
                  <a:srgbClr val="4D4D4D"/>
                </a:solidFill>
                <a:effectLst/>
                <a:latin typeface="-apple-system"/>
              </a:rPr>
              <a:t>）图（</a:t>
            </a:r>
            <a:r>
              <a:rPr lang="en-US" altLang="zh-CN" b="0" i="0" dirty="0">
                <a:solidFill>
                  <a:srgbClr val="4D4D4D"/>
                </a:solidFill>
                <a:effectLst/>
                <a:latin typeface="-apple-system"/>
              </a:rPr>
              <a:t>graph</a:t>
            </a:r>
            <a:r>
              <a:rPr lang="zh-CN" altLang="en-US" b="0" i="0" dirty="0">
                <a:solidFill>
                  <a:srgbClr val="4D4D4D"/>
                </a:solidFill>
                <a:effectLst/>
                <a:latin typeface="-apple-system"/>
              </a:rPr>
              <a:t>）</a:t>
            </a:r>
            <a:endParaRPr lang="zh-CN" altLang="en-US" dirty="0"/>
          </a:p>
        </p:txBody>
      </p:sp>
      <p:sp>
        <p:nvSpPr>
          <p:cNvPr id="1105" name="文本框 1104">
            <a:extLst>
              <a:ext uri="{FF2B5EF4-FFF2-40B4-BE49-F238E27FC236}">
                <a16:creationId xmlns:a16="http://schemas.microsoft.com/office/drawing/2014/main" id="{345E5111-A2B0-71EF-06DF-4359C62B0ACF}"/>
              </a:ext>
            </a:extLst>
          </p:cNvPr>
          <p:cNvSpPr txBox="1"/>
          <p:nvPr/>
        </p:nvSpPr>
        <p:spPr>
          <a:xfrm>
            <a:off x="6569917" y="3084990"/>
            <a:ext cx="5453065" cy="369332"/>
          </a:xfrm>
          <a:prstGeom prst="rect">
            <a:avLst/>
          </a:prstGeom>
          <a:noFill/>
        </p:spPr>
        <p:txBody>
          <a:bodyPr wrap="square">
            <a:spAutoFit/>
          </a:bodyPr>
          <a:lstStyle/>
          <a:p>
            <a:r>
              <a:rPr lang="zh-CN" altLang="en-US" b="0" i="0" dirty="0">
                <a:solidFill>
                  <a:schemeClr val="accent2"/>
                </a:solidFill>
                <a:effectLst/>
                <a:latin typeface="-apple-system"/>
              </a:rPr>
              <a:t>数据增广</a:t>
            </a:r>
            <a:r>
              <a:rPr lang="zh-CN" altLang="en-US" b="0" i="0" dirty="0">
                <a:solidFill>
                  <a:srgbClr val="4D4D4D"/>
                </a:solidFill>
                <a:effectLst/>
                <a:latin typeface="-apple-system"/>
              </a:rPr>
              <a:t>（如删除若干条边</a:t>
            </a:r>
            <a:r>
              <a:rPr lang="en-US" altLang="zh-CN" dirty="0">
                <a:solidFill>
                  <a:srgbClr val="4D4D4D"/>
                </a:solidFill>
                <a:latin typeface="-apple-system"/>
              </a:rPr>
              <a:t>)</a:t>
            </a:r>
            <a:r>
              <a:rPr lang="zh-CN" altLang="en-US" b="0" i="0" dirty="0">
                <a:solidFill>
                  <a:srgbClr val="4D4D4D"/>
                </a:solidFill>
                <a:effectLst/>
                <a:latin typeface="-apple-system"/>
              </a:rPr>
              <a:t>后</a:t>
            </a:r>
            <a:r>
              <a:rPr lang="zh-CN" altLang="en-US" dirty="0">
                <a:solidFill>
                  <a:srgbClr val="4D4D4D"/>
                </a:solidFill>
                <a:latin typeface="-apple-system"/>
              </a:rPr>
              <a:t>的</a:t>
            </a:r>
            <a:r>
              <a:rPr lang="zh-CN" altLang="en-US" b="0" i="0" dirty="0">
                <a:solidFill>
                  <a:srgbClr val="4D4D4D"/>
                </a:solidFill>
                <a:effectLst/>
                <a:latin typeface="-apple-system"/>
              </a:rPr>
              <a:t>新图称为</a:t>
            </a:r>
            <a:r>
              <a:rPr lang="zh-CN" altLang="en-US" dirty="0">
                <a:solidFill>
                  <a:schemeClr val="accent2"/>
                </a:solidFill>
                <a:latin typeface="-apple-system"/>
              </a:rPr>
              <a:t>视图</a:t>
            </a:r>
          </a:p>
        </p:txBody>
      </p:sp>
      <p:sp>
        <p:nvSpPr>
          <p:cNvPr id="1107" name="文本框 1106">
            <a:extLst>
              <a:ext uri="{FF2B5EF4-FFF2-40B4-BE49-F238E27FC236}">
                <a16:creationId xmlns:a16="http://schemas.microsoft.com/office/drawing/2014/main" id="{0D06C3FF-D239-0DD3-B835-6B65B1EF68E2}"/>
              </a:ext>
            </a:extLst>
          </p:cNvPr>
          <p:cNvSpPr txBox="1"/>
          <p:nvPr/>
        </p:nvSpPr>
        <p:spPr>
          <a:xfrm>
            <a:off x="6622493" y="4169139"/>
            <a:ext cx="5170420" cy="646331"/>
          </a:xfrm>
          <a:prstGeom prst="rect">
            <a:avLst/>
          </a:prstGeom>
          <a:noFill/>
        </p:spPr>
        <p:txBody>
          <a:bodyPr wrap="square">
            <a:spAutoFit/>
          </a:bodyPr>
          <a:lstStyle/>
          <a:p>
            <a:r>
              <a:rPr lang="zh-CN" altLang="en-US" b="0" i="0" dirty="0">
                <a:solidFill>
                  <a:srgbClr val="4D4D4D"/>
                </a:solidFill>
                <a:effectLst/>
                <a:latin typeface="-apple-system"/>
              </a:rPr>
              <a:t>使用待训练的 </a:t>
            </a:r>
            <a:r>
              <a:rPr lang="en-US" altLang="zh-CN" b="0" i="0" dirty="0">
                <a:solidFill>
                  <a:srgbClr val="4D4D4D"/>
                </a:solidFill>
                <a:effectLst/>
                <a:latin typeface="-apple-system"/>
              </a:rPr>
              <a:t>GNN</a:t>
            </a:r>
            <a:r>
              <a:rPr lang="zh-CN" altLang="en-US" b="0" i="0" dirty="0">
                <a:solidFill>
                  <a:srgbClr val="4D4D4D"/>
                </a:solidFill>
                <a:effectLst/>
                <a:latin typeface="-apple-system"/>
              </a:rPr>
              <a:t>等编码器对视图进行编码，</a:t>
            </a:r>
            <a:endParaRPr lang="en-US" altLang="zh-CN" b="0" i="0" dirty="0">
              <a:solidFill>
                <a:srgbClr val="4D4D4D"/>
              </a:solidFill>
              <a:effectLst/>
              <a:latin typeface="-apple-system"/>
            </a:endParaRPr>
          </a:p>
          <a:p>
            <a:r>
              <a:rPr lang="zh-CN" altLang="en-US" b="0" i="0" dirty="0">
                <a:solidFill>
                  <a:srgbClr val="4D4D4D"/>
                </a:solidFill>
                <a:effectLst/>
                <a:latin typeface="-apple-system"/>
              </a:rPr>
              <a:t>得到节点表示向量</a:t>
            </a:r>
            <a:endParaRPr lang="zh-CN" altLang="en-US" dirty="0"/>
          </a:p>
        </p:txBody>
      </p:sp>
      <p:sp>
        <p:nvSpPr>
          <p:cNvPr id="1109" name="文本框 1108">
            <a:extLst>
              <a:ext uri="{FF2B5EF4-FFF2-40B4-BE49-F238E27FC236}">
                <a16:creationId xmlns:a16="http://schemas.microsoft.com/office/drawing/2014/main" id="{BA49E5B8-4D8E-3982-CF88-0B86CB72BF72}"/>
              </a:ext>
            </a:extLst>
          </p:cNvPr>
          <p:cNvSpPr txBox="1"/>
          <p:nvPr/>
        </p:nvSpPr>
        <p:spPr>
          <a:xfrm>
            <a:off x="6572487" y="5265930"/>
            <a:ext cx="5464577" cy="369332"/>
          </a:xfrm>
          <a:prstGeom prst="rect">
            <a:avLst/>
          </a:prstGeom>
          <a:noFill/>
        </p:spPr>
        <p:txBody>
          <a:bodyPr wrap="square">
            <a:spAutoFit/>
          </a:bodyPr>
          <a:lstStyle/>
          <a:p>
            <a:r>
              <a:rPr lang="zh-CN" altLang="en-US" b="0" i="0" dirty="0">
                <a:solidFill>
                  <a:srgbClr val="4D4D4D"/>
                </a:solidFill>
                <a:effectLst/>
                <a:latin typeface="-apple-system"/>
              </a:rPr>
              <a:t>构建正负样本</a:t>
            </a:r>
            <a:r>
              <a:rPr lang="en-US" altLang="zh-CN" dirty="0">
                <a:solidFill>
                  <a:srgbClr val="4D4D4D"/>
                </a:solidFill>
                <a:latin typeface="-apple-system"/>
              </a:rPr>
              <a:t>, </a:t>
            </a:r>
            <a:r>
              <a:rPr lang="zh-CN" altLang="en-US" b="0" i="0" dirty="0">
                <a:solidFill>
                  <a:srgbClr val="4D4D4D"/>
                </a:solidFill>
                <a:effectLst/>
                <a:latin typeface="-apple-system"/>
              </a:rPr>
              <a:t>计算对比损失训练编码器</a:t>
            </a:r>
            <a:endParaRPr lang="zh-CN" altLang="en-US" dirty="0"/>
          </a:p>
        </p:txBody>
      </p:sp>
      <p:sp>
        <p:nvSpPr>
          <p:cNvPr id="1117" name="箭头: 下 1116">
            <a:extLst>
              <a:ext uri="{FF2B5EF4-FFF2-40B4-BE49-F238E27FC236}">
                <a16:creationId xmlns:a16="http://schemas.microsoft.com/office/drawing/2014/main" id="{B9B9EFAE-626D-73D7-EAAF-A028E4ACC923}"/>
              </a:ext>
            </a:extLst>
          </p:cNvPr>
          <p:cNvSpPr/>
          <p:nvPr/>
        </p:nvSpPr>
        <p:spPr>
          <a:xfrm>
            <a:off x="7734300" y="2651133"/>
            <a:ext cx="390525" cy="450460"/>
          </a:xfrm>
          <a:prstGeom prst="downArrow">
            <a:avLst/>
          </a:prstGeom>
          <a:effectLst>
            <a:glow rad="1397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lightRig rig="threePt" dir="t"/>
            </a:scene3d>
            <a:sp3d extrusionH="57150">
              <a:bevelT w="38100" h="38100"/>
            </a:sp3d>
          </a:bodyPr>
          <a:lstStyle/>
          <a:p>
            <a:pPr algn="ctr"/>
            <a:endParaRPr lang="zh-CN" altLang="en-US"/>
          </a:p>
        </p:txBody>
      </p:sp>
      <p:sp>
        <p:nvSpPr>
          <p:cNvPr id="1118" name="箭头: 下 1117">
            <a:extLst>
              <a:ext uri="{FF2B5EF4-FFF2-40B4-BE49-F238E27FC236}">
                <a16:creationId xmlns:a16="http://schemas.microsoft.com/office/drawing/2014/main" id="{401EBA6A-CC3C-1C84-B507-6532D5EAED97}"/>
              </a:ext>
            </a:extLst>
          </p:cNvPr>
          <p:cNvSpPr/>
          <p:nvPr/>
        </p:nvSpPr>
        <p:spPr>
          <a:xfrm>
            <a:off x="7734299" y="3761346"/>
            <a:ext cx="390525" cy="450460"/>
          </a:xfrm>
          <a:prstGeom prst="downArrow">
            <a:avLst/>
          </a:prstGeom>
          <a:effectLst>
            <a:glow rad="1397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lightRig rig="threePt" dir="t"/>
            </a:scene3d>
            <a:sp3d extrusionH="57150">
              <a:bevelT w="38100" h="38100"/>
            </a:sp3d>
          </a:bodyPr>
          <a:lstStyle/>
          <a:p>
            <a:pPr algn="ctr"/>
            <a:endParaRPr lang="zh-CN" altLang="en-US"/>
          </a:p>
        </p:txBody>
      </p:sp>
      <p:sp>
        <p:nvSpPr>
          <p:cNvPr id="1119" name="箭头: 下 1118">
            <a:extLst>
              <a:ext uri="{FF2B5EF4-FFF2-40B4-BE49-F238E27FC236}">
                <a16:creationId xmlns:a16="http://schemas.microsoft.com/office/drawing/2014/main" id="{CACBBC53-71CA-95CF-7CF0-13C2E2563674}"/>
              </a:ext>
            </a:extLst>
          </p:cNvPr>
          <p:cNvSpPr/>
          <p:nvPr/>
        </p:nvSpPr>
        <p:spPr>
          <a:xfrm>
            <a:off x="7734298" y="4836417"/>
            <a:ext cx="390525" cy="450460"/>
          </a:xfrm>
          <a:prstGeom prst="downArrow">
            <a:avLst/>
          </a:prstGeom>
          <a:effectLst>
            <a:glow rad="139700">
              <a:schemeClr val="accent6">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tlCol="0" anchor="ctr">
            <a:scene3d>
              <a:camera prst="orthographicFront"/>
              <a:lightRig rig="threePt" dir="t"/>
            </a:scene3d>
            <a:sp3d extrusionH="57150">
              <a:bevelT w="38100" h="38100"/>
            </a:sp3d>
          </a:bodyPr>
          <a:lstStyle/>
          <a:p>
            <a:pPr algn="ctr"/>
            <a:endParaRPr lang="zh-CN" altLang="en-US"/>
          </a:p>
        </p:txBody>
      </p:sp>
      <p:cxnSp>
        <p:nvCxnSpPr>
          <p:cNvPr id="1121" name="直接连接符 1120">
            <a:extLst>
              <a:ext uri="{FF2B5EF4-FFF2-40B4-BE49-F238E27FC236}">
                <a16:creationId xmlns:a16="http://schemas.microsoft.com/office/drawing/2014/main" id="{0FE98CDB-9287-8B0B-1E28-9CC90F571BDA}"/>
              </a:ext>
            </a:extLst>
          </p:cNvPr>
          <p:cNvCxnSpPr>
            <a:cxnSpLocks/>
          </p:cNvCxnSpPr>
          <p:nvPr/>
        </p:nvCxnSpPr>
        <p:spPr>
          <a:xfrm>
            <a:off x="6190385" y="2193042"/>
            <a:ext cx="0" cy="4587054"/>
          </a:xfrm>
          <a:prstGeom prst="line">
            <a:avLst/>
          </a:prstGeom>
          <a:ln w="28575">
            <a:prstDash val="sysDash"/>
          </a:ln>
        </p:spPr>
        <p:style>
          <a:lnRef idx="1">
            <a:schemeClr val="accent3"/>
          </a:lnRef>
          <a:fillRef idx="0">
            <a:schemeClr val="accent3"/>
          </a:fillRef>
          <a:effectRef idx="0">
            <a:schemeClr val="accent3"/>
          </a:effectRef>
          <a:fontRef idx="minor">
            <a:schemeClr val="tx1"/>
          </a:fontRef>
        </p:style>
      </p:cxnSp>
      <p:sp>
        <p:nvSpPr>
          <p:cNvPr id="1125" name="矩形: 圆角 1124">
            <a:extLst>
              <a:ext uri="{FF2B5EF4-FFF2-40B4-BE49-F238E27FC236}">
                <a16:creationId xmlns:a16="http://schemas.microsoft.com/office/drawing/2014/main" id="{EA3E418C-E679-BE16-D835-54DBB0F4AC92}"/>
              </a:ext>
            </a:extLst>
          </p:cNvPr>
          <p:cNvSpPr/>
          <p:nvPr/>
        </p:nvSpPr>
        <p:spPr>
          <a:xfrm>
            <a:off x="6622305" y="3077274"/>
            <a:ext cx="1059608" cy="358672"/>
          </a:xfrm>
          <a:prstGeom prst="roundRect">
            <a:avLst/>
          </a:prstGeom>
          <a:noFill/>
          <a:ln>
            <a:solidFill>
              <a:srgbClr val="EB70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6748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70"/>
                                        </p:tgtEl>
                                        <p:attrNameLst>
                                          <p:attrName>style.visibility</p:attrName>
                                        </p:attrNameLst>
                                      </p:cBhvr>
                                      <p:to>
                                        <p:strVal val="visible"/>
                                      </p:to>
                                    </p:set>
                                    <p:animEffect transition="in" filter="fade">
                                      <p:cBhvr>
                                        <p:cTn id="10" dur="500"/>
                                        <p:tgtEl>
                                          <p:spTgt spid="1070"/>
                                        </p:tgtEl>
                                      </p:cBhvr>
                                    </p:animEffect>
                                  </p:childTnLst>
                                </p:cTn>
                              </p:par>
                              <p:par>
                                <p:cTn id="11" presetID="10" presetClass="entr" presetSubtype="0" fill="hold" nodeType="withEffect">
                                  <p:stCondLst>
                                    <p:cond delay="0"/>
                                  </p:stCondLst>
                                  <p:childTnLst>
                                    <p:set>
                                      <p:cBhvr>
                                        <p:cTn id="12" dur="1" fill="hold">
                                          <p:stCondLst>
                                            <p:cond delay="0"/>
                                          </p:stCondLst>
                                        </p:cTn>
                                        <p:tgtEl>
                                          <p:spTgt spid="1085"/>
                                        </p:tgtEl>
                                        <p:attrNameLst>
                                          <p:attrName>style.visibility</p:attrName>
                                        </p:attrNameLst>
                                      </p:cBhvr>
                                      <p:to>
                                        <p:strVal val="visible"/>
                                      </p:to>
                                    </p:set>
                                    <p:animEffect transition="in" filter="fade">
                                      <p:cBhvr>
                                        <p:cTn id="13" dur="500"/>
                                        <p:tgtEl>
                                          <p:spTgt spid="108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25"/>
                                        </p:tgtEl>
                                        <p:attrNameLst>
                                          <p:attrName>style.visibility</p:attrName>
                                        </p:attrNameLst>
                                      </p:cBhvr>
                                      <p:to>
                                        <p:strVal val="visible"/>
                                      </p:to>
                                    </p:set>
                                    <p:anim calcmode="lin" valueType="num">
                                      <p:cBhvr additive="base">
                                        <p:cTn id="18" dur="500" fill="hold"/>
                                        <p:tgtEl>
                                          <p:spTgt spid="1125"/>
                                        </p:tgtEl>
                                        <p:attrNameLst>
                                          <p:attrName>ppt_x</p:attrName>
                                        </p:attrNameLst>
                                      </p:cBhvr>
                                      <p:tavLst>
                                        <p:tav tm="0">
                                          <p:val>
                                            <p:strVal val="#ppt_x"/>
                                          </p:val>
                                        </p:tav>
                                        <p:tav tm="100000">
                                          <p:val>
                                            <p:strVal val="#ppt_x"/>
                                          </p:val>
                                        </p:tav>
                                      </p:tavLst>
                                    </p:anim>
                                    <p:anim calcmode="lin" valueType="num">
                                      <p:cBhvr additive="base">
                                        <p:cTn id="19" dur="500" fill="hold"/>
                                        <p:tgtEl>
                                          <p:spTgt spid="1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3" name="文本占位符 2"/>
          <p:cNvSpPr>
            <a:spLocks noGrp="1"/>
          </p:cNvSpPr>
          <p:nvPr>
            <p:ph type="body" sz="quarter" idx="13"/>
          </p:nvPr>
        </p:nvSpPr>
        <p:spPr/>
        <p:txBody>
          <a:bodyPr/>
          <a:lstStyle/>
          <a:p>
            <a:r>
              <a:rPr lang="zh-CN" altLang="en-US" sz="2800" b="1" spc="800" dirty="0">
                <a:latin typeface="微软雅黑" panose="020B0503020204020204" pitchFamily="34" charset="-122"/>
                <a:ea typeface="微软雅黑" panose="020B0503020204020204" pitchFamily="34" charset="-122"/>
                <a:cs typeface="+mn-ea"/>
              </a:rPr>
              <a:t>研究背景</a:t>
            </a:r>
            <a:endParaRPr lang="zh-CN" altLang="en-US" dirty="0">
              <a:latin typeface="+mn-lt"/>
            </a:endParaRPr>
          </a:p>
        </p:txBody>
      </p:sp>
      <p:sp>
        <p:nvSpPr>
          <p:cNvPr id="5" name="文本框 4">
            <a:extLst>
              <a:ext uri="{FF2B5EF4-FFF2-40B4-BE49-F238E27FC236}">
                <a16:creationId xmlns:a16="http://schemas.microsoft.com/office/drawing/2014/main" id="{FA751426-0DE0-1EA4-161D-D01DFE27B2F7}"/>
              </a:ext>
            </a:extLst>
          </p:cNvPr>
          <p:cNvSpPr txBox="1"/>
          <p:nvPr/>
        </p:nvSpPr>
        <p:spPr>
          <a:xfrm>
            <a:off x="178894" y="1092579"/>
            <a:ext cx="11834211" cy="461665"/>
          </a:xfrm>
          <a:prstGeom prst="rect">
            <a:avLst/>
          </a:prstGeom>
          <a:noFill/>
        </p:spPr>
        <p:txBody>
          <a:bodyPr wrap="square">
            <a:spAutoFit/>
          </a:bodyPr>
          <a:lstStyle/>
          <a:p>
            <a:pPr marL="342900" indent="-342900">
              <a:buFont typeface="Wingdings" panose="05000000000000000000" pitchFamily="2" charset="2"/>
              <a:buChar char="Ø"/>
            </a:pPr>
            <a:r>
              <a:rPr lang="zh-CN" altLang="en-US" sz="2400" b="1" dirty="0">
                <a:latin typeface="-apple-system"/>
              </a:rPr>
              <a:t>启发式</a:t>
            </a:r>
            <a:r>
              <a:rPr lang="zh-CN" altLang="en-US" sz="2400" b="1" i="0" dirty="0">
                <a:effectLst/>
                <a:latin typeface="-apple-system"/>
              </a:rPr>
              <a:t>数据增广方法</a:t>
            </a:r>
            <a:endParaRPr kumimoji="1" lang="en-US" altLang="zh-CN" sz="2000" b="1" dirty="0">
              <a:solidFill>
                <a:srgbClr val="4D4D4D"/>
              </a:solidFill>
              <a:latin typeface="-apple-system"/>
              <a:ea typeface="Microsoft YaHei" panose="020B0503020204020204" pitchFamily="34" charset="-122"/>
            </a:endParaRPr>
          </a:p>
        </p:txBody>
      </p:sp>
      <p:sp>
        <p:nvSpPr>
          <p:cNvPr id="6" name="矩形 5">
            <a:extLst>
              <a:ext uri="{FF2B5EF4-FFF2-40B4-BE49-F238E27FC236}">
                <a16:creationId xmlns:a16="http://schemas.microsoft.com/office/drawing/2014/main" id="{974C32E3-8AA3-D084-60C3-C0B949100710}"/>
              </a:ext>
            </a:extLst>
          </p:cNvPr>
          <p:cNvSpPr/>
          <p:nvPr/>
        </p:nvSpPr>
        <p:spPr>
          <a:xfrm>
            <a:off x="4781550" y="6191133"/>
            <a:ext cx="1314450" cy="58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89960B9F-333F-7D27-CE35-E5DD7456A48E}"/>
              </a:ext>
            </a:extLst>
          </p:cNvPr>
          <p:cNvSpPr txBox="1"/>
          <p:nvPr/>
        </p:nvSpPr>
        <p:spPr>
          <a:xfrm>
            <a:off x="653498" y="1773361"/>
            <a:ext cx="6674126" cy="369332"/>
          </a:xfrm>
          <a:prstGeom prst="rect">
            <a:avLst/>
          </a:prstGeom>
          <a:noFill/>
        </p:spPr>
        <p:txBody>
          <a:bodyPr wrap="square">
            <a:spAutoFit/>
          </a:bodyPr>
          <a:lstStyle/>
          <a:p>
            <a:pPr marL="285750" indent="-285750" algn="l">
              <a:buFont typeface="Arial" panose="020B0604020202020204" pitchFamily="34" charset="0"/>
              <a:buChar char="•"/>
            </a:pPr>
            <a:r>
              <a:rPr lang="zh-CN" altLang="en-US" b="1" i="0" dirty="0">
                <a:solidFill>
                  <a:srgbClr val="4F4F4F"/>
                </a:solidFill>
                <a:effectLst/>
                <a:latin typeface="PingFang SC"/>
              </a:rPr>
              <a:t>图结构上</a:t>
            </a:r>
          </a:p>
        </p:txBody>
      </p:sp>
      <p:sp>
        <p:nvSpPr>
          <p:cNvPr id="15" name="文本框 14">
            <a:extLst>
              <a:ext uri="{FF2B5EF4-FFF2-40B4-BE49-F238E27FC236}">
                <a16:creationId xmlns:a16="http://schemas.microsoft.com/office/drawing/2014/main" id="{AF9BCFBA-2595-0865-A63D-E6499910BBC1}"/>
              </a:ext>
            </a:extLst>
          </p:cNvPr>
          <p:cNvSpPr txBox="1"/>
          <p:nvPr/>
        </p:nvSpPr>
        <p:spPr>
          <a:xfrm>
            <a:off x="1229968" y="2299087"/>
            <a:ext cx="6097656" cy="369332"/>
          </a:xfrm>
          <a:prstGeom prst="rect">
            <a:avLst/>
          </a:prstGeom>
          <a:noFill/>
        </p:spPr>
        <p:txBody>
          <a:bodyPr wrap="square">
            <a:spAutoFit/>
          </a:bodyPr>
          <a:lstStyle/>
          <a:p>
            <a:r>
              <a:rPr lang="zh-CN" altLang="en-US" b="0" i="0" dirty="0">
                <a:solidFill>
                  <a:srgbClr val="4D4D4D"/>
                </a:solidFill>
                <a:effectLst/>
                <a:latin typeface="-apple-system"/>
              </a:rPr>
              <a:t>随机删边 </a:t>
            </a:r>
            <a:r>
              <a:rPr lang="en-US" altLang="zh-CN" b="0" i="0" dirty="0">
                <a:solidFill>
                  <a:srgbClr val="4D4D4D"/>
                </a:solidFill>
                <a:effectLst/>
                <a:latin typeface="-apple-system"/>
              </a:rPr>
              <a:t>/ </a:t>
            </a:r>
            <a:r>
              <a:rPr lang="zh-CN" altLang="en-US" b="0" i="0" dirty="0">
                <a:solidFill>
                  <a:srgbClr val="4D4D4D"/>
                </a:solidFill>
                <a:effectLst/>
                <a:latin typeface="-apple-system"/>
              </a:rPr>
              <a:t>加边</a:t>
            </a:r>
            <a:endParaRPr lang="zh-CN" altLang="en-US" dirty="0"/>
          </a:p>
        </p:txBody>
      </p:sp>
      <p:sp>
        <p:nvSpPr>
          <p:cNvPr id="17" name="文本框 16">
            <a:extLst>
              <a:ext uri="{FF2B5EF4-FFF2-40B4-BE49-F238E27FC236}">
                <a16:creationId xmlns:a16="http://schemas.microsoft.com/office/drawing/2014/main" id="{005E6E70-08A5-60D8-F14E-8904B99ACE9A}"/>
              </a:ext>
            </a:extLst>
          </p:cNvPr>
          <p:cNvSpPr txBox="1"/>
          <p:nvPr/>
        </p:nvSpPr>
        <p:spPr>
          <a:xfrm>
            <a:off x="1229968" y="2824813"/>
            <a:ext cx="6097656" cy="369332"/>
          </a:xfrm>
          <a:prstGeom prst="rect">
            <a:avLst/>
          </a:prstGeom>
          <a:noFill/>
        </p:spPr>
        <p:txBody>
          <a:bodyPr wrap="square">
            <a:spAutoFit/>
          </a:bodyPr>
          <a:lstStyle/>
          <a:p>
            <a:r>
              <a:rPr lang="zh-CN" altLang="en-US" b="0" i="0" dirty="0">
                <a:solidFill>
                  <a:srgbClr val="4D4D4D"/>
                </a:solidFill>
                <a:effectLst/>
                <a:latin typeface="-apple-system"/>
              </a:rPr>
              <a:t>随机删除节点及与其相连的边</a:t>
            </a:r>
            <a:endParaRPr lang="zh-CN" altLang="en-US" dirty="0"/>
          </a:p>
        </p:txBody>
      </p:sp>
      <p:sp>
        <p:nvSpPr>
          <p:cNvPr id="21" name="文本框 20">
            <a:extLst>
              <a:ext uri="{FF2B5EF4-FFF2-40B4-BE49-F238E27FC236}">
                <a16:creationId xmlns:a16="http://schemas.microsoft.com/office/drawing/2014/main" id="{AE58F7B5-B13B-D1B8-2D0C-EED7C94F878D}"/>
              </a:ext>
            </a:extLst>
          </p:cNvPr>
          <p:cNvSpPr txBox="1"/>
          <p:nvPr/>
        </p:nvSpPr>
        <p:spPr>
          <a:xfrm>
            <a:off x="1229968" y="3350539"/>
            <a:ext cx="6097656" cy="369332"/>
          </a:xfrm>
          <a:prstGeom prst="rect">
            <a:avLst/>
          </a:prstGeom>
          <a:noFill/>
        </p:spPr>
        <p:txBody>
          <a:bodyPr wrap="square">
            <a:spAutoFit/>
          </a:bodyPr>
          <a:lstStyle/>
          <a:p>
            <a:r>
              <a:rPr lang="zh-CN" altLang="en-US" b="0" i="0" dirty="0">
                <a:solidFill>
                  <a:srgbClr val="4D4D4D"/>
                </a:solidFill>
                <a:effectLst/>
                <a:latin typeface="-apple-system"/>
              </a:rPr>
              <a:t>修改邻接矩阵权重 （</a:t>
            </a:r>
            <a:r>
              <a:rPr lang="en-US" altLang="zh-CN" b="0" i="0" dirty="0">
                <a:solidFill>
                  <a:srgbClr val="4D4D4D"/>
                </a:solidFill>
                <a:effectLst/>
                <a:latin typeface="-apple-system"/>
              </a:rPr>
              <a:t>ICML20</a:t>
            </a:r>
            <a:r>
              <a:rPr lang="zh-CN" altLang="en-US" b="0" i="0" dirty="0">
                <a:solidFill>
                  <a:srgbClr val="4D4D4D"/>
                </a:solidFill>
                <a:effectLst/>
                <a:latin typeface="-apple-system"/>
              </a:rPr>
              <a:t>）</a:t>
            </a:r>
            <a:endParaRPr lang="zh-CN" altLang="en-US" dirty="0"/>
          </a:p>
        </p:txBody>
      </p:sp>
      <p:sp>
        <p:nvSpPr>
          <p:cNvPr id="23" name="文本框 22">
            <a:extLst>
              <a:ext uri="{FF2B5EF4-FFF2-40B4-BE49-F238E27FC236}">
                <a16:creationId xmlns:a16="http://schemas.microsoft.com/office/drawing/2014/main" id="{AEE40242-9686-16DD-1528-ED6ED561AC91}"/>
              </a:ext>
            </a:extLst>
          </p:cNvPr>
          <p:cNvSpPr txBox="1"/>
          <p:nvPr/>
        </p:nvSpPr>
        <p:spPr>
          <a:xfrm>
            <a:off x="1229968" y="3876265"/>
            <a:ext cx="6097656" cy="369332"/>
          </a:xfrm>
          <a:prstGeom prst="rect">
            <a:avLst/>
          </a:prstGeom>
          <a:noFill/>
        </p:spPr>
        <p:txBody>
          <a:bodyPr wrap="square">
            <a:spAutoFit/>
          </a:bodyPr>
          <a:lstStyle/>
          <a:p>
            <a:r>
              <a:rPr lang="zh-CN" altLang="en-US" b="0" i="0" dirty="0">
                <a:solidFill>
                  <a:srgbClr val="4D4D4D"/>
                </a:solidFill>
                <a:effectLst/>
                <a:latin typeface="-apple-system"/>
              </a:rPr>
              <a:t>根据节点的中心度设定删边的概率 （</a:t>
            </a:r>
            <a:r>
              <a:rPr lang="en-US" altLang="zh-CN" b="0" i="0" dirty="0">
                <a:solidFill>
                  <a:srgbClr val="4D4D4D"/>
                </a:solidFill>
                <a:effectLst/>
                <a:latin typeface="-apple-system"/>
              </a:rPr>
              <a:t>WWW21)</a:t>
            </a:r>
            <a:endParaRPr lang="zh-CN" altLang="en-US" dirty="0"/>
          </a:p>
        </p:txBody>
      </p:sp>
      <p:sp>
        <p:nvSpPr>
          <p:cNvPr id="25" name="文本框 24">
            <a:extLst>
              <a:ext uri="{FF2B5EF4-FFF2-40B4-BE49-F238E27FC236}">
                <a16:creationId xmlns:a16="http://schemas.microsoft.com/office/drawing/2014/main" id="{2FAA61B4-72B3-C4ED-CECB-2F43C9A6757C}"/>
              </a:ext>
            </a:extLst>
          </p:cNvPr>
          <p:cNvSpPr txBox="1"/>
          <p:nvPr/>
        </p:nvSpPr>
        <p:spPr>
          <a:xfrm>
            <a:off x="653498" y="4365919"/>
            <a:ext cx="6097656" cy="369332"/>
          </a:xfrm>
          <a:prstGeom prst="rect">
            <a:avLst/>
          </a:prstGeom>
          <a:noFill/>
        </p:spPr>
        <p:txBody>
          <a:bodyPr wrap="square">
            <a:spAutoFit/>
          </a:bodyPr>
          <a:lstStyle/>
          <a:p>
            <a:pPr marL="285750" indent="-285750" algn="l">
              <a:buFont typeface="Arial" panose="020B0604020202020204" pitchFamily="34" charset="0"/>
              <a:buChar char="•"/>
            </a:pPr>
            <a:r>
              <a:rPr lang="zh-CN" altLang="en-US" b="1" i="0" dirty="0">
                <a:solidFill>
                  <a:srgbClr val="4F4F4F"/>
                </a:solidFill>
                <a:effectLst/>
                <a:latin typeface="PingFang SC"/>
              </a:rPr>
              <a:t>图特征上</a:t>
            </a:r>
          </a:p>
        </p:txBody>
      </p:sp>
      <p:sp>
        <p:nvSpPr>
          <p:cNvPr id="27" name="文本框 26">
            <a:extLst>
              <a:ext uri="{FF2B5EF4-FFF2-40B4-BE49-F238E27FC236}">
                <a16:creationId xmlns:a16="http://schemas.microsoft.com/office/drawing/2014/main" id="{393B177A-3BD9-91B1-6DE8-2222817A460E}"/>
              </a:ext>
            </a:extLst>
          </p:cNvPr>
          <p:cNvSpPr txBox="1"/>
          <p:nvPr/>
        </p:nvSpPr>
        <p:spPr>
          <a:xfrm>
            <a:off x="1229968" y="4859257"/>
            <a:ext cx="6097656" cy="369332"/>
          </a:xfrm>
          <a:prstGeom prst="rect">
            <a:avLst/>
          </a:prstGeom>
          <a:noFill/>
        </p:spPr>
        <p:txBody>
          <a:bodyPr wrap="square">
            <a:spAutoFit/>
          </a:bodyPr>
          <a:lstStyle/>
          <a:p>
            <a:r>
              <a:rPr lang="zh-CN" altLang="en-US" b="0" i="0" dirty="0">
                <a:solidFill>
                  <a:srgbClr val="4D4D4D"/>
                </a:solidFill>
                <a:effectLst/>
                <a:latin typeface="-apple-system"/>
              </a:rPr>
              <a:t>随机遮掩特征</a:t>
            </a:r>
            <a:endParaRPr lang="zh-CN" altLang="en-US" dirty="0"/>
          </a:p>
        </p:txBody>
      </p:sp>
      <p:sp>
        <p:nvSpPr>
          <p:cNvPr id="29" name="文本框 28">
            <a:extLst>
              <a:ext uri="{FF2B5EF4-FFF2-40B4-BE49-F238E27FC236}">
                <a16:creationId xmlns:a16="http://schemas.microsoft.com/office/drawing/2014/main" id="{D953D97F-1F7B-5E43-96C0-DC7C330C930B}"/>
              </a:ext>
            </a:extLst>
          </p:cNvPr>
          <p:cNvSpPr txBox="1"/>
          <p:nvPr/>
        </p:nvSpPr>
        <p:spPr>
          <a:xfrm>
            <a:off x="1229968" y="5348911"/>
            <a:ext cx="6097656" cy="646331"/>
          </a:xfrm>
          <a:prstGeom prst="rect">
            <a:avLst/>
          </a:prstGeom>
          <a:noFill/>
        </p:spPr>
        <p:txBody>
          <a:bodyPr wrap="square">
            <a:spAutoFit/>
          </a:bodyPr>
          <a:lstStyle/>
          <a:p>
            <a:r>
              <a:rPr lang="zh-CN" altLang="en-US" b="0" i="0" dirty="0">
                <a:solidFill>
                  <a:srgbClr val="4D4D4D"/>
                </a:solidFill>
                <a:effectLst/>
                <a:latin typeface="-apple-system"/>
              </a:rPr>
              <a:t>在特征向量上加高斯噪声</a:t>
            </a:r>
            <a:endParaRPr lang="en-US" altLang="zh-CN" b="0" i="0" dirty="0">
              <a:solidFill>
                <a:srgbClr val="4D4D4D"/>
              </a:solidFill>
              <a:effectLst/>
              <a:latin typeface="-apple-system"/>
            </a:endParaRPr>
          </a:p>
          <a:p>
            <a:r>
              <a:rPr lang="en-US" altLang="zh-CN" dirty="0">
                <a:solidFill>
                  <a:srgbClr val="4D4D4D"/>
                </a:solidFill>
                <a:latin typeface="-apple-system"/>
              </a:rPr>
              <a:t>… …</a:t>
            </a:r>
            <a:endParaRPr lang="zh-CN" altLang="en-US" dirty="0"/>
          </a:p>
        </p:txBody>
      </p:sp>
    </p:spTree>
    <p:extLst>
      <p:ext uri="{BB962C8B-B14F-4D97-AF65-F5344CB8AC3E}">
        <p14:creationId xmlns:p14="http://schemas.microsoft.com/office/powerpoint/2010/main" val="233059899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3" name="文本占位符 2"/>
          <p:cNvSpPr>
            <a:spLocks noGrp="1"/>
          </p:cNvSpPr>
          <p:nvPr>
            <p:ph type="body" sz="quarter" idx="13"/>
          </p:nvPr>
        </p:nvSpPr>
        <p:spPr/>
        <p:txBody>
          <a:bodyPr/>
          <a:lstStyle/>
          <a:p>
            <a:r>
              <a:rPr lang="zh-CN" altLang="en-US" dirty="0">
                <a:latin typeface="+mn-lt"/>
              </a:rPr>
              <a:t>挑战</a:t>
            </a:r>
          </a:p>
        </p:txBody>
      </p:sp>
      <p:grpSp>
        <p:nvGrpSpPr>
          <p:cNvPr id="14" name="组合 13">
            <a:extLst>
              <a:ext uri="{FF2B5EF4-FFF2-40B4-BE49-F238E27FC236}">
                <a16:creationId xmlns:a16="http://schemas.microsoft.com/office/drawing/2014/main" id="{45CEB9F8-A86F-7162-A236-5386908C52A6}"/>
              </a:ext>
            </a:extLst>
          </p:cNvPr>
          <p:cNvGrpSpPr/>
          <p:nvPr/>
        </p:nvGrpSpPr>
        <p:grpSpPr>
          <a:xfrm>
            <a:off x="593310" y="1241045"/>
            <a:ext cx="3359565" cy="468559"/>
            <a:chOff x="593310" y="1241045"/>
            <a:chExt cx="3359565" cy="468559"/>
          </a:xfrm>
        </p:grpSpPr>
        <p:sp>
          <p:nvSpPr>
            <p:cNvPr id="6" name="矩形 5"/>
            <p:cNvSpPr/>
            <p:nvPr/>
          </p:nvSpPr>
          <p:spPr>
            <a:xfrm>
              <a:off x="593310" y="1241045"/>
              <a:ext cx="3359565" cy="468559"/>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0" name="文本框 9"/>
            <p:cNvSpPr txBox="1"/>
            <p:nvPr/>
          </p:nvSpPr>
          <p:spPr>
            <a:xfrm>
              <a:off x="717134" y="1244106"/>
              <a:ext cx="3111916" cy="461665"/>
            </a:xfrm>
            <a:prstGeom prst="rect">
              <a:avLst/>
            </a:prstGeom>
            <a:noFill/>
          </p:spPr>
          <p:txBody>
            <a:bodyPr wrap="square">
              <a:spAutoFit/>
            </a:bodyPr>
            <a:lstStyle/>
            <a:p>
              <a:pPr algn="ctr"/>
              <a:r>
                <a:rPr lang="zh-CN" altLang="en-US" sz="2400" i="0" dirty="0">
                  <a:ln>
                    <a:solidFill>
                      <a:srgbClr val="6E8360"/>
                    </a:solidFill>
                  </a:ln>
                  <a:solidFill>
                    <a:srgbClr val="459F2D"/>
                  </a:solidFill>
                  <a:effectLst>
                    <a:outerShdw blurRad="50800" dist="38100" dir="5400000" algn="t" rotWithShape="0">
                      <a:prstClr val="black">
                        <a:alpha val="40000"/>
                      </a:prstClr>
                    </a:outerShdw>
                  </a:effectLst>
                  <a:latin typeface="-apple-system"/>
                </a:rPr>
                <a:t>时空分布的异质性</a:t>
              </a:r>
              <a:endParaRPr lang="en-US" altLang="zh-CN" sz="2400" i="0" dirty="0">
                <a:ln>
                  <a:solidFill>
                    <a:srgbClr val="6E8360"/>
                  </a:solidFill>
                </a:ln>
                <a:solidFill>
                  <a:srgbClr val="459F2D"/>
                </a:solidFill>
                <a:effectLst>
                  <a:outerShdw blurRad="50800" dist="38100" dir="5400000" algn="t" rotWithShape="0">
                    <a:prstClr val="black">
                      <a:alpha val="40000"/>
                    </a:prstClr>
                  </a:outerShdw>
                </a:effectLst>
                <a:latin typeface="-apple-system"/>
              </a:endParaRPr>
            </a:p>
          </p:txBody>
        </p:sp>
      </p:grpSp>
      <p:sp>
        <p:nvSpPr>
          <p:cNvPr id="9" name="页脚占位符 2">
            <a:extLst>
              <a:ext uri="{FF2B5EF4-FFF2-40B4-BE49-F238E27FC236}">
                <a16:creationId xmlns:a16="http://schemas.microsoft.com/office/drawing/2014/main" id="{E7B4BCA5-DC2F-27D5-19DF-0C4C3ED61C4B}"/>
              </a:ext>
            </a:extLst>
          </p:cNvPr>
          <p:cNvSpPr txBox="1"/>
          <p:nvPr/>
        </p:nvSpPr>
        <p:spPr>
          <a:xfrm>
            <a:off x="81407" y="6334319"/>
            <a:ext cx="11360741" cy="468559"/>
          </a:xfrm>
          <a:prstGeom prst="rect">
            <a:avLst/>
          </a:prstGeom>
        </p:spPr>
        <p:txBody>
          <a:bodyPr vert="horz" lIns="91440" tIns="45720" rIns="91440" bIns="45720" rtlCol="0" anchor="t"/>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ltLang="zh-CN" dirty="0">
                <a:latin typeface="Calibri" panose="020F0502020204030204" pitchFamily="34" charset="0"/>
                <a:ea typeface="微软雅黑" panose="020B0503020204020204" pitchFamily="34" charset="-122"/>
              </a:rPr>
              <a:t>[1] Guanyao Li, Chih-Chieh Hung. 2021. Spatial-temporal similarity for trajectories with location noise and sporadic sampling. (ICDE)</a:t>
            </a:r>
          </a:p>
          <a:p>
            <a:pPr algn="l"/>
            <a:r>
              <a:rPr lang="en-US" altLang="zh-CN" dirty="0">
                <a:latin typeface="Calibri" panose="020F0502020204030204" pitchFamily="34" charset="0"/>
                <a:ea typeface="微软雅黑" panose="020B0503020204020204" pitchFamily="34" charset="-122"/>
              </a:rPr>
              <a:t>[2] Haoxing Lin, Rufan Bai. 2020. Preserving dynamic attention for long-term spatial-temporal prediction. (KDD)</a:t>
            </a:r>
            <a:endParaRPr lang="en-US" altLang="zh-CN" b="1" dirty="0">
              <a:latin typeface="Calibri" panose="020F0502020204030204" pitchFamily="34" charset="0"/>
              <a:ea typeface="微软雅黑" panose="020B0503020204020204" pitchFamily="34" charset="-122"/>
            </a:endParaRPr>
          </a:p>
        </p:txBody>
      </p:sp>
      <p:pic>
        <p:nvPicPr>
          <p:cNvPr id="12" name="图片 11">
            <a:extLst>
              <a:ext uri="{FF2B5EF4-FFF2-40B4-BE49-F238E27FC236}">
                <a16:creationId xmlns:a16="http://schemas.microsoft.com/office/drawing/2014/main" id="{FC845E50-8DF5-95A5-375F-879FACD3285A}"/>
              </a:ext>
            </a:extLst>
          </p:cNvPr>
          <p:cNvPicPr>
            <a:picLocks noChangeAspect="1"/>
          </p:cNvPicPr>
          <p:nvPr/>
        </p:nvPicPr>
        <p:blipFill>
          <a:blip r:embed="rId3"/>
          <a:stretch>
            <a:fillRect/>
          </a:stretch>
        </p:blipFill>
        <p:spPr>
          <a:xfrm>
            <a:off x="409332" y="1931313"/>
            <a:ext cx="5529506" cy="2848373"/>
          </a:xfrm>
          <a:prstGeom prst="rect">
            <a:avLst/>
          </a:prstGeom>
        </p:spPr>
      </p:pic>
      <p:grpSp>
        <p:nvGrpSpPr>
          <p:cNvPr id="15" name="组合 14">
            <a:extLst>
              <a:ext uri="{FF2B5EF4-FFF2-40B4-BE49-F238E27FC236}">
                <a16:creationId xmlns:a16="http://schemas.microsoft.com/office/drawing/2014/main" id="{08CBF644-B7D9-A4B2-D4FD-3D1B02E77A9F}"/>
              </a:ext>
            </a:extLst>
          </p:cNvPr>
          <p:cNvGrpSpPr/>
          <p:nvPr/>
        </p:nvGrpSpPr>
        <p:grpSpPr>
          <a:xfrm>
            <a:off x="6429375" y="1245301"/>
            <a:ext cx="3359565" cy="468559"/>
            <a:chOff x="593310" y="1241045"/>
            <a:chExt cx="3359565" cy="468559"/>
          </a:xfrm>
        </p:grpSpPr>
        <p:sp>
          <p:nvSpPr>
            <p:cNvPr id="16" name="矩形 15">
              <a:extLst>
                <a:ext uri="{FF2B5EF4-FFF2-40B4-BE49-F238E27FC236}">
                  <a16:creationId xmlns:a16="http://schemas.microsoft.com/office/drawing/2014/main" id="{CC2A57B3-9A62-E186-EAF7-EF1499BEE92E}"/>
                </a:ext>
              </a:extLst>
            </p:cNvPr>
            <p:cNvSpPr/>
            <p:nvPr/>
          </p:nvSpPr>
          <p:spPr>
            <a:xfrm>
              <a:off x="593310" y="1241045"/>
              <a:ext cx="3359565" cy="468559"/>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A209F16B-83E4-DA06-C723-E9CC825D42A7}"/>
                </a:ext>
              </a:extLst>
            </p:cNvPr>
            <p:cNvSpPr txBox="1"/>
            <p:nvPr/>
          </p:nvSpPr>
          <p:spPr>
            <a:xfrm>
              <a:off x="717134" y="1244106"/>
              <a:ext cx="3111916" cy="461665"/>
            </a:xfrm>
            <a:prstGeom prst="rect">
              <a:avLst/>
            </a:prstGeom>
            <a:noFill/>
          </p:spPr>
          <p:txBody>
            <a:bodyPr wrap="square">
              <a:spAutoFit/>
            </a:bodyPr>
            <a:lstStyle/>
            <a:p>
              <a:pPr algn="ctr"/>
              <a:r>
                <a:rPr lang="zh-CN" altLang="en-US" sz="2400" dirty="0">
                  <a:ln>
                    <a:solidFill>
                      <a:srgbClr val="6E8360"/>
                    </a:solidFill>
                  </a:ln>
                  <a:solidFill>
                    <a:srgbClr val="459F2D"/>
                  </a:solidFill>
                  <a:effectLst>
                    <a:outerShdw blurRad="50800" dist="38100" dir="5400000" algn="t" rotWithShape="0">
                      <a:prstClr val="black">
                        <a:alpha val="40000"/>
                      </a:prstClr>
                    </a:outerShdw>
                  </a:effectLst>
                  <a:latin typeface="-apple-system"/>
                </a:rPr>
                <a:t>数据噪声</a:t>
              </a:r>
              <a:r>
                <a:rPr lang="en-US" altLang="zh-CN" sz="2400" baseline="30000" dirty="0">
                  <a:ln>
                    <a:solidFill>
                      <a:srgbClr val="6E8360"/>
                    </a:solidFill>
                  </a:ln>
                  <a:solidFill>
                    <a:srgbClr val="459F2D"/>
                  </a:solidFill>
                  <a:effectLst>
                    <a:outerShdw blurRad="50800" dist="38100" dir="5400000" algn="t" rotWithShape="0">
                      <a:prstClr val="black">
                        <a:alpha val="40000"/>
                      </a:prstClr>
                    </a:outerShdw>
                  </a:effectLst>
                  <a:latin typeface="-apple-system"/>
                </a:rPr>
                <a:t>*1,2</a:t>
              </a:r>
            </a:p>
          </p:txBody>
        </p:sp>
      </p:grpSp>
      <p:pic>
        <p:nvPicPr>
          <p:cNvPr id="19" name="图片 18">
            <a:extLst>
              <a:ext uri="{FF2B5EF4-FFF2-40B4-BE49-F238E27FC236}">
                <a16:creationId xmlns:a16="http://schemas.microsoft.com/office/drawing/2014/main" id="{60234292-5B53-F081-276B-C92CF6A315D3}"/>
              </a:ext>
            </a:extLst>
          </p:cNvPr>
          <p:cNvPicPr>
            <a:picLocks noChangeAspect="1"/>
          </p:cNvPicPr>
          <p:nvPr/>
        </p:nvPicPr>
        <p:blipFill rotWithShape="1">
          <a:blip r:embed="rId4"/>
          <a:srcRect l="2012" t="3109" r="50409" b="17952"/>
          <a:stretch/>
        </p:blipFill>
        <p:spPr>
          <a:xfrm>
            <a:off x="6253163" y="1859528"/>
            <a:ext cx="4985665" cy="2556608"/>
          </a:xfrm>
          <a:prstGeom prst="rect">
            <a:avLst/>
          </a:prstGeom>
        </p:spPr>
      </p:pic>
      <p:sp>
        <p:nvSpPr>
          <p:cNvPr id="22" name="文本框 21">
            <a:extLst>
              <a:ext uri="{FF2B5EF4-FFF2-40B4-BE49-F238E27FC236}">
                <a16:creationId xmlns:a16="http://schemas.microsoft.com/office/drawing/2014/main" id="{91F3B816-5DD3-0F51-6921-B32BE9C2EB94}"/>
              </a:ext>
            </a:extLst>
          </p:cNvPr>
          <p:cNvSpPr txBox="1"/>
          <p:nvPr/>
        </p:nvSpPr>
        <p:spPr>
          <a:xfrm>
            <a:off x="333375" y="5613894"/>
            <a:ext cx="10267950" cy="369332"/>
          </a:xfrm>
          <a:prstGeom prst="rect">
            <a:avLst/>
          </a:prstGeom>
          <a:noFill/>
        </p:spPr>
        <p:txBody>
          <a:bodyPr wrap="square">
            <a:spAutoFit/>
          </a:bodyPr>
          <a:lstStyle/>
          <a:p>
            <a:r>
              <a:rPr lang="zh-CN" altLang="en-US" b="1" dirty="0"/>
              <a:t>解决的问题：</a:t>
            </a:r>
            <a:r>
              <a:rPr lang="zh-CN" altLang="en-US" dirty="0"/>
              <a:t> 在时空数据构建的图中，通过 </a:t>
            </a:r>
            <a:r>
              <a:rPr lang="zh-CN" altLang="en-US" b="1" i="0" dirty="0">
                <a:solidFill>
                  <a:srgbClr val="4D4D4D"/>
                </a:solidFill>
                <a:effectLst/>
                <a:latin typeface="-apple-system"/>
              </a:rPr>
              <a:t>可学习数据增广 </a:t>
            </a:r>
            <a:r>
              <a:rPr lang="zh-CN" altLang="en-US" dirty="0"/>
              <a:t>的技术改进 </a:t>
            </a:r>
            <a:r>
              <a:rPr lang="zh-CN" altLang="en-US" b="1" dirty="0">
                <a:solidFill>
                  <a:srgbClr val="4D4D4D"/>
                </a:solidFill>
                <a:latin typeface="-apple-system"/>
              </a:rPr>
              <a:t>图对比学习 </a:t>
            </a:r>
            <a:r>
              <a:rPr lang="zh-CN" altLang="en-US" dirty="0"/>
              <a:t>方法</a:t>
            </a:r>
          </a:p>
        </p:txBody>
      </p:sp>
      <p:sp>
        <p:nvSpPr>
          <p:cNvPr id="5" name="文本框 4">
            <a:extLst>
              <a:ext uri="{FF2B5EF4-FFF2-40B4-BE49-F238E27FC236}">
                <a16:creationId xmlns:a16="http://schemas.microsoft.com/office/drawing/2014/main" id="{0A88FBDF-5D62-A665-0C5F-BC19C271B558}"/>
              </a:ext>
            </a:extLst>
          </p:cNvPr>
          <p:cNvSpPr txBox="1"/>
          <p:nvPr/>
        </p:nvSpPr>
        <p:spPr>
          <a:xfrm>
            <a:off x="6839816" y="4416136"/>
            <a:ext cx="963757" cy="369332"/>
          </a:xfrm>
          <a:prstGeom prst="rect">
            <a:avLst/>
          </a:prstGeom>
          <a:noFill/>
        </p:spPr>
        <p:txBody>
          <a:bodyPr wrap="square">
            <a:spAutoFit/>
          </a:bodyPr>
          <a:lstStyle/>
          <a:p>
            <a:r>
              <a:rPr lang="zh-CN" altLang="zh-CN" sz="18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居民区</a:t>
            </a:r>
            <a:endParaRPr lang="zh-CN" altLang="en-US" dirty="0"/>
          </a:p>
        </p:txBody>
      </p:sp>
      <p:sp>
        <p:nvSpPr>
          <p:cNvPr id="8" name="文本框 7">
            <a:extLst>
              <a:ext uri="{FF2B5EF4-FFF2-40B4-BE49-F238E27FC236}">
                <a16:creationId xmlns:a16="http://schemas.microsoft.com/office/drawing/2014/main" id="{7119E40A-4CA5-AEF7-63B1-56BB3D143FC0}"/>
              </a:ext>
            </a:extLst>
          </p:cNvPr>
          <p:cNvSpPr txBox="1"/>
          <p:nvPr/>
        </p:nvSpPr>
        <p:spPr>
          <a:xfrm>
            <a:off x="9665115" y="4440457"/>
            <a:ext cx="1265155" cy="369332"/>
          </a:xfrm>
          <a:prstGeom prst="rect">
            <a:avLst/>
          </a:prstGeom>
          <a:noFill/>
        </p:spPr>
        <p:txBody>
          <a:bodyPr wrap="square">
            <a:spAutoFit/>
          </a:bodyPr>
          <a:lstStyle/>
          <a:p>
            <a:r>
              <a:rPr lang="zh-CN" altLang="zh-CN" sz="1800" spc="75" dirty="0">
                <a:solidFill>
                  <a:srgbClr val="000000"/>
                </a:solidFill>
                <a:effectLst/>
                <a:latin typeface="Arial" panose="020B0604020202020204" pitchFamily="34" charset="0"/>
                <a:ea typeface="等线" panose="02010600030101010101" pitchFamily="2" charset="-122"/>
                <a:cs typeface="Arial" panose="020B0604020202020204" pitchFamily="34" charset="0"/>
              </a:rPr>
              <a:t>购物中心</a:t>
            </a:r>
            <a:endParaRPr lang="zh-CN" altLang="en-US" dirty="0"/>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655903" y="3327017"/>
            <a:ext cx="4880195" cy="553054"/>
            <a:chOff x="3655902" y="1765588"/>
            <a:chExt cx="4880195" cy="553054"/>
          </a:xfrm>
        </p:grpSpPr>
        <p:grpSp>
          <p:nvGrpSpPr>
            <p:cNvPr id="30" name="Google Shape;863;p65"/>
            <p:cNvGrpSpPr>
              <a:grpSpLocks noChangeAspect="1"/>
            </p:cNvGrpSpPr>
            <p:nvPr/>
          </p:nvGrpSpPr>
          <p:grpSpPr>
            <a:xfrm>
              <a:off x="3655902" y="195211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1" name="Google Shape;863;p65"/>
            <p:cNvGrpSpPr>
              <a:grpSpLocks noChangeAspect="1"/>
            </p:cNvGrpSpPr>
            <p:nvPr/>
          </p:nvGrpSpPr>
          <p:grpSpPr>
            <a:xfrm flipH="1">
              <a:off x="8345950" y="195211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 name="矩形: 圆角 1"/>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400" b="1" spc="800" dirty="0">
                  <a:solidFill>
                    <a:srgbClr val="384331"/>
                  </a:solidFill>
                  <a:latin typeface="微软雅黑" panose="020B0503020204020204" pitchFamily="34" charset="-122"/>
                  <a:ea typeface="微软雅黑" panose="020B0503020204020204" pitchFamily="34" charset="-122"/>
                  <a:cs typeface="+mn-ea"/>
                </a:rPr>
                <a:t>二、设计思路</a:t>
              </a:r>
              <a:endParaRPr lang="zh-CN" altLang="en-US" sz="2400" b="1" dirty="0">
                <a:solidFill>
                  <a:srgbClr val="384331"/>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307634"/>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4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一、研究背景</a:t>
              </a:r>
            </a:p>
          </p:txBody>
        </p:sp>
      </p:grpSp>
      <p:grpSp>
        <p:nvGrpSpPr>
          <p:cNvPr id="57" name="组合 56"/>
          <p:cNvGrpSpPr/>
          <p:nvPr/>
        </p:nvGrpSpPr>
        <p:grpSpPr>
          <a:xfrm>
            <a:off x="3655904" y="4346400"/>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400" b="1" spc="300" dirty="0">
                  <a:solidFill>
                    <a:schemeClr val="tx1">
                      <a:lumMod val="50000"/>
                      <a:lumOff val="50000"/>
                    </a:schemeClr>
                  </a:solidFill>
                  <a:latin typeface="微软雅黑" panose="020B0503020204020204" pitchFamily="34" charset="-122"/>
                  <a:ea typeface="微软雅黑" panose="020B0503020204020204" pitchFamily="34" charset="-122"/>
                  <a:cs typeface="+mn-ea"/>
                </a:rPr>
                <a:t>三、实 验 总 结</a:t>
              </a:r>
            </a:p>
          </p:txBody>
        </p:sp>
      </p:grpSp>
      <p:sp>
        <p:nvSpPr>
          <p:cNvPr id="3" name="文本占位符 2"/>
          <p:cNvSpPr>
            <a:spLocks noGrp="1"/>
          </p:cNvSpPr>
          <p:nvPr>
            <p:ph type="body" sz="quarter" idx="13"/>
          </p:nvPr>
        </p:nvSpPr>
        <p:spPr/>
        <p:txBody>
          <a:bodyPr/>
          <a:lstStyle/>
          <a:p>
            <a:r>
              <a:rPr lang="zh-CN" altLang="en-US"/>
              <a:t>提纲</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B88B06-A798-EE85-8720-D815F972996E}"/>
              </a:ext>
            </a:extLst>
          </p:cNvPr>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3" name="文本占位符 2">
            <a:extLst>
              <a:ext uri="{FF2B5EF4-FFF2-40B4-BE49-F238E27FC236}">
                <a16:creationId xmlns:a16="http://schemas.microsoft.com/office/drawing/2014/main" id="{184A6E69-FECB-D52C-B6C5-5C97340AD348}"/>
              </a:ext>
            </a:extLst>
          </p:cNvPr>
          <p:cNvSpPr>
            <a:spLocks noGrp="1"/>
          </p:cNvSpPr>
          <p:nvPr>
            <p:ph type="body" sz="quarter" idx="13"/>
          </p:nvPr>
        </p:nvSpPr>
        <p:spPr/>
        <p:txBody>
          <a:bodyPr/>
          <a:lstStyle/>
          <a:p>
            <a:r>
              <a:rPr lang="zh-CN" altLang="en-US" dirty="0"/>
              <a:t>问题定义</a:t>
            </a:r>
          </a:p>
        </p:txBody>
      </p:sp>
      <p:grpSp>
        <p:nvGrpSpPr>
          <p:cNvPr id="18" name="组合 17">
            <a:extLst>
              <a:ext uri="{FF2B5EF4-FFF2-40B4-BE49-F238E27FC236}">
                <a16:creationId xmlns:a16="http://schemas.microsoft.com/office/drawing/2014/main" id="{90909099-643D-B162-100C-71F03FFD6380}"/>
              </a:ext>
            </a:extLst>
          </p:cNvPr>
          <p:cNvGrpSpPr/>
          <p:nvPr/>
        </p:nvGrpSpPr>
        <p:grpSpPr>
          <a:xfrm>
            <a:off x="291114" y="4178165"/>
            <a:ext cx="11082436" cy="2080307"/>
            <a:chOff x="271236" y="3345611"/>
            <a:chExt cx="11082436" cy="2080307"/>
          </a:xfrm>
        </p:grpSpPr>
        <p:grpSp>
          <p:nvGrpSpPr>
            <p:cNvPr id="7" name="组合 6">
              <a:extLst>
                <a:ext uri="{FF2B5EF4-FFF2-40B4-BE49-F238E27FC236}">
                  <a16:creationId xmlns:a16="http://schemas.microsoft.com/office/drawing/2014/main" id="{AB471321-9EFE-A076-3FDE-209D101FD6BF}"/>
                </a:ext>
              </a:extLst>
            </p:cNvPr>
            <p:cNvGrpSpPr/>
            <p:nvPr/>
          </p:nvGrpSpPr>
          <p:grpSpPr>
            <a:xfrm>
              <a:off x="271236" y="3345611"/>
              <a:ext cx="11082436" cy="2080307"/>
              <a:chOff x="82748" y="4185843"/>
              <a:chExt cx="8419919" cy="846783"/>
            </a:xfrm>
          </p:grpSpPr>
          <p:sp>
            <p:nvSpPr>
              <p:cNvPr id="9" name="文本框 8">
                <a:extLst>
                  <a:ext uri="{FF2B5EF4-FFF2-40B4-BE49-F238E27FC236}">
                    <a16:creationId xmlns:a16="http://schemas.microsoft.com/office/drawing/2014/main" id="{04E72821-B228-9576-9E32-2AA2B10F775A}"/>
                  </a:ext>
                </a:extLst>
              </p:cNvPr>
              <p:cNvSpPr txBox="1"/>
              <p:nvPr/>
            </p:nvSpPr>
            <p:spPr>
              <a:xfrm>
                <a:off x="82748" y="4185843"/>
                <a:ext cx="5616032" cy="546112"/>
              </a:xfrm>
              <a:prstGeom prst="rect">
                <a:avLst/>
              </a:prstGeom>
              <a:noFill/>
            </p:spPr>
            <p:txBody>
              <a:bodyPr wrap="square">
                <a:spAutoFit/>
              </a:bodyPr>
              <a:lstStyle/>
              <a:p>
                <a:pPr marL="342900" indent="-342900">
                  <a:lnSpc>
                    <a:spcPct val="150000"/>
                  </a:lnSpc>
                  <a:buSzPct val="55000"/>
                  <a:buFont typeface="Wingdings" pitchFamily="2" charset="2"/>
                  <a:buChar char="n"/>
                </a:pPr>
                <a:r>
                  <a:rPr lang="zh-CN" altLang="en-US" sz="2200" b="1" dirty="0">
                    <a:latin typeface="Microsoft YaHei" panose="020B0503020204020204" pitchFamily="34" charset="-122"/>
                    <a:ea typeface="Microsoft YaHei" panose="020B0503020204020204" pitchFamily="34" charset="-122"/>
                  </a:rPr>
                  <a:t>本文研究的区域表示学习问题</a:t>
                </a:r>
                <a:endParaRPr lang="en-US" altLang="zh-CN" sz="2200" b="1"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215CD16-32A0-C407-781E-A5F5AA13C1B2}"/>
                      </a:ext>
                    </a:extLst>
                  </p:cNvPr>
                  <p:cNvSpPr txBox="1"/>
                  <p:nvPr/>
                </p:nvSpPr>
                <p:spPr>
                  <a:xfrm>
                    <a:off x="498497" y="4431284"/>
                    <a:ext cx="8004170" cy="601342"/>
                  </a:xfrm>
                  <a:prstGeom prst="rect">
                    <a:avLst/>
                  </a:prstGeom>
                  <a:noFill/>
                </p:spPr>
                <p:txBody>
                  <a:bodyPr wrap="square">
                    <a:spAutoFit/>
                  </a:bodyPr>
                  <a:lstStyle/>
                  <a:p>
                    <a:r>
                      <a:rPr lang="ko-KR" altLang="en-US" dirty="0"/>
                      <a:t>输入：给定</a:t>
                    </a:r>
                    <a:r>
                      <a:rPr lang="en-US" altLang="ko-KR" dirty="0"/>
                      <a:t>POI</a:t>
                    </a:r>
                    <a:r>
                      <a:rPr lang="ko-KR" altLang="en-US" dirty="0"/>
                      <a:t>矩阵                     </a:t>
                    </a:r>
                    <a:r>
                      <a:rPr lang="en-US" altLang="ko-KR" dirty="0"/>
                      <a:t>, </a:t>
                    </a:r>
                    <a:r>
                      <a:rPr lang="ko-KR" altLang="en-US" dirty="0"/>
                      <a:t>地理距离</a:t>
                    </a:r>
                    <a:r>
                      <a:rPr lang="zh-CN" altLang="en-US" dirty="0"/>
                      <a:t>矩阵                  </a:t>
                    </a:r>
                    <a:r>
                      <a:rPr lang="ko-KR" altLang="en-US" dirty="0"/>
                      <a:t> </a:t>
                    </a:r>
                    <a:r>
                      <a:rPr lang="zh-CN" altLang="en-US" dirty="0"/>
                      <a:t>和用户移动轨迹</a:t>
                    </a:r>
                    <a:r>
                      <a:rPr lang="ko-KR" altLang="en-US" dirty="0"/>
                      <a:t>的</a:t>
                    </a:r>
                    <a:r>
                      <a:rPr lang="zh-CN" altLang="en-US" dirty="0"/>
                      <a:t>集合，</a:t>
                    </a:r>
                    <a:endParaRPr lang="en-US" altLang="zh-CN" dirty="0"/>
                  </a:p>
                  <a:p>
                    <a:r>
                      <a:rPr lang="en-US" altLang="ko-KR" dirty="0"/>
                      <a:t>             </a:t>
                    </a:r>
                    <a:r>
                      <a:rPr lang="zh-CN" altLang="en-US" dirty="0"/>
                      <a:t>城市区域划分</a:t>
                    </a: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b="0" i="1" smtClean="0">
                                <a:latin typeface="Cambria Math" panose="02040503050406030204" pitchFamily="18" charset="0"/>
                              </a:rPr>
                              <m:t>3</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b="0" i="1" smtClean="0">
                                <a:latin typeface="Cambria Math" panose="02040503050406030204" pitchFamily="18" charset="0"/>
                              </a:rPr>
                              <m:t>𝐼</m:t>
                            </m:r>
                          </m:sub>
                        </m:sSub>
                      </m:oMath>
                    </a14:m>
                    <a:r>
                      <a:rPr lang="en-US" altLang="zh-CN" dirty="0"/>
                      <a:t>}</a:t>
                    </a:r>
                    <a:endParaRPr lang="en-US" altLang="ko-KR" dirty="0"/>
                  </a:p>
                  <a:p>
                    <a:r>
                      <a:rPr lang="ko-KR" altLang="en-US" dirty="0"/>
                      <a:t>输出：</a:t>
                    </a:r>
                    <a:r>
                      <a:rPr lang="zh-CN" altLang="en-US" dirty="0"/>
                      <a:t>我们的目标</a:t>
                    </a:r>
                    <a:r>
                      <a:rPr lang="ko-KR" altLang="en-US" dirty="0"/>
                      <a:t>是</a:t>
                    </a:r>
                    <a:r>
                      <a:rPr lang="zh-CN" altLang="en-US" dirty="0"/>
                      <a:t>学习映射函数</a:t>
                    </a:r>
                    <a:r>
                      <a:rPr lang="ko-KR" altLang="en-US" dirty="0"/>
                      <a:t>                         </a:t>
                    </a:r>
                    <a:r>
                      <a:rPr lang="en-US" altLang="ko-KR" dirty="0"/>
                      <a:t>,</a:t>
                    </a:r>
                    <a:r>
                      <a:rPr lang="zh-CN" altLang="en-US" dirty="0"/>
                      <a:t> 对每个区域进行编码转化为低维嵌入</a:t>
                    </a:r>
                    <a:r>
                      <a:rPr lang="en-US" altLang="ko-KR" dirty="0"/>
                      <a:t>.</a:t>
                    </a:r>
                  </a:p>
                  <a:p>
                    <a:endParaRPr lang="en-US" altLang="ko-KR" dirty="0"/>
                  </a:p>
                  <a:p>
                    <a:r>
                      <a:rPr lang="en-US" altLang="ko-KR" dirty="0"/>
                      <a:t> </a:t>
                    </a:r>
                    <a:r>
                      <a:rPr lang="ko-KR" altLang="en-US" dirty="0"/>
                      <a:t>不同</a:t>
                    </a:r>
                    <a:r>
                      <a:rPr lang="zh-CN" altLang="en-US" dirty="0"/>
                      <a:t>区域</a:t>
                    </a:r>
                    <a:r>
                      <a:rPr lang="ko-KR" altLang="en-US" dirty="0"/>
                      <a:t>和</a:t>
                    </a:r>
                    <a:r>
                      <a:rPr lang="zh-CN" altLang="en-US" dirty="0"/>
                      <a:t>时隙之间</a:t>
                    </a:r>
                    <a:r>
                      <a:rPr lang="ko-KR" altLang="en-US" dirty="0"/>
                      <a:t>的</a:t>
                    </a:r>
                    <a:r>
                      <a:rPr lang="zh-CN" altLang="en-US" dirty="0"/>
                      <a:t>空间和时间依赖性可以很好地保存</a:t>
                    </a:r>
                    <a:r>
                      <a:rPr lang="ko-KR" altLang="en-US" dirty="0"/>
                      <a:t>在</a:t>
                    </a:r>
                    <a:r>
                      <a:rPr lang="zh-CN" altLang="en-US" dirty="0"/>
                      <a:t>嵌入空间中</a:t>
                    </a:r>
                    <a:r>
                      <a:rPr lang="ko-KR" altLang="en-US" dirty="0"/>
                      <a:t>，有利于</a:t>
                    </a:r>
                    <a:r>
                      <a:rPr lang="zh-CN" altLang="en-US" dirty="0"/>
                      <a:t>各种城市应用。</a:t>
                    </a:r>
                    <a:endParaRPr lang="ko-KR" altLang="en-US" dirty="0"/>
                  </a:p>
                </p:txBody>
              </p:sp>
            </mc:Choice>
            <mc:Fallback xmlns="">
              <p:sp>
                <p:nvSpPr>
                  <p:cNvPr id="10" name="文本框 9">
                    <a:extLst>
                      <a:ext uri="{FF2B5EF4-FFF2-40B4-BE49-F238E27FC236}">
                        <a16:creationId xmlns:a16="http://schemas.microsoft.com/office/drawing/2014/main" id="{C215CD16-32A0-C407-781E-A5F5AA13C1B2}"/>
                      </a:ext>
                    </a:extLst>
                  </p:cNvPr>
                  <p:cNvSpPr txBox="1">
                    <a:spLocks noRot="1" noChangeAspect="1" noMove="1" noResize="1" noEditPoints="1" noAdjustHandles="1" noChangeArrowheads="1" noChangeShapeType="1" noTextEdit="1"/>
                  </p:cNvSpPr>
                  <p:nvPr/>
                </p:nvSpPr>
                <p:spPr>
                  <a:xfrm>
                    <a:off x="498497" y="4431284"/>
                    <a:ext cx="8004170" cy="601342"/>
                  </a:xfrm>
                  <a:prstGeom prst="rect">
                    <a:avLst/>
                  </a:prstGeom>
                  <a:blipFill>
                    <a:blip r:embed="rId2"/>
                    <a:stretch>
                      <a:fillRect l="-521" t="-2881" b="-5350"/>
                    </a:stretch>
                  </a:blipFill>
                </p:spPr>
                <p:txBody>
                  <a:bodyPr/>
                  <a:lstStyle/>
                  <a:p>
                    <a:r>
                      <a:rPr lang="zh-CN" altLang="en-US">
                        <a:noFill/>
                      </a:rPr>
                      <a:t> </a:t>
                    </a:r>
                  </a:p>
                </p:txBody>
              </p:sp>
            </mc:Fallback>
          </mc:AlternateContent>
        </p:grpSp>
        <p:pic>
          <p:nvPicPr>
            <p:cNvPr id="12" name="图片 11">
              <a:extLst>
                <a:ext uri="{FF2B5EF4-FFF2-40B4-BE49-F238E27FC236}">
                  <a16:creationId xmlns:a16="http://schemas.microsoft.com/office/drawing/2014/main" id="{A229056A-DAA7-DCED-16D2-34C07C377E4C}"/>
                </a:ext>
              </a:extLst>
            </p:cNvPr>
            <p:cNvPicPr>
              <a:picLocks noChangeAspect="1"/>
            </p:cNvPicPr>
            <p:nvPr/>
          </p:nvPicPr>
          <p:blipFill>
            <a:blip r:embed="rId3"/>
            <a:stretch>
              <a:fillRect/>
            </a:stretch>
          </p:blipFill>
          <p:spPr>
            <a:xfrm>
              <a:off x="2909739" y="3966843"/>
              <a:ext cx="933580" cy="314369"/>
            </a:xfrm>
            <a:prstGeom prst="rect">
              <a:avLst/>
            </a:prstGeom>
          </p:spPr>
        </p:pic>
        <p:pic>
          <p:nvPicPr>
            <p:cNvPr id="14" name="图片 13">
              <a:extLst>
                <a:ext uri="{FF2B5EF4-FFF2-40B4-BE49-F238E27FC236}">
                  <a16:creationId xmlns:a16="http://schemas.microsoft.com/office/drawing/2014/main" id="{70858B8F-0370-BC71-678B-C6B1DD7B6575}"/>
                </a:ext>
              </a:extLst>
            </p:cNvPr>
            <p:cNvPicPr>
              <a:picLocks noChangeAspect="1"/>
            </p:cNvPicPr>
            <p:nvPr/>
          </p:nvPicPr>
          <p:blipFill>
            <a:blip r:embed="rId4"/>
            <a:stretch>
              <a:fillRect/>
            </a:stretch>
          </p:blipFill>
          <p:spPr>
            <a:xfrm>
              <a:off x="5485832" y="3948594"/>
              <a:ext cx="895475" cy="266737"/>
            </a:xfrm>
            <a:prstGeom prst="rect">
              <a:avLst/>
            </a:prstGeom>
          </p:spPr>
        </p:pic>
        <p:pic>
          <p:nvPicPr>
            <p:cNvPr id="16" name="图片 15">
              <a:extLst>
                <a:ext uri="{FF2B5EF4-FFF2-40B4-BE49-F238E27FC236}">
                  <a16:creationId xmlns:a16="http://schemas.microsoft.com/office/drawing/2014/main" id="{CAEAD581-41DF-51BD-4030-46B15CC0D586}"/>
                </a:ext>
              </a:extLst>
            </p:cNvPr>
            <p:cNvPicPr>
              <a:picLocks noChangeAspect="1"/>
            </p:cNvPicPr>
            <p:nvPr/>
          </p:nvPicPr>
          <p:blipFill rotWithShape="1">
            <a:blip r:embed="rId5"/>
            <a:srcRect b="20000"/>
            <a:stretch/>
          </p:blipFill>
          <p:spPr>
            <a:xfrm>
              <a:off x="4428409" y="4534604"/>
              <a:ext cx="1057423" cy="266737"/>
            </a:xfrm>
            <a:prstGeom prst="rect">
              <a:avLst/>
            </a:prstGeom>
          </p:spPr>
        </p:pic>
      </p:grpSp>
      <p:grpSp>
        <p:nvGrpSpPr>
          <p:cNvPr id="8" name="组合 7">
            <a:extLst>
              <a:ext uri="{FF2B5EF4-FFF2-40B4-BE49-F238E27FC236}">
                <a16:creationId xmlns:a16="http://schemas.microsoft.com/office/drawing/2014/main" id="{D2E87E51-EC5B-1DE7-B006-A6740F64CCEF}"/>
              </a:ext>
            </a:extLst>
          </p:cNvPr>
          <p:cNvGrpSpPr/>
          <p:nvPr/>
        </p:nvGrpSpPr>
        <p:grpSpPr>
          <a:xfrm>
            <a:off x="474498" y="1140273"/>
            <a:ext cx="10764331" cy="2951898"/>
            <a:chOff x="474498" y="1140273"/>
            <a:chExt cx="10764331" cy="2951898"/>
          </a:xfrm>
        </p:grpSpPr>
        <p:grpSp>
          <p:nvGrpSpPr>
            <p:cNvPr id="4" name="组合 3">
              <a:extLst>
                <a:ext uri="{FF2B5EF4-FFF2-40B4-BE49-F238E27FC236}">
                  <a16:creationId xmlns:a16="http://schemas.microsoft.com/office/drawing/2014/main" id="{E0BA34CC-7272-78E1-A0CB-F2DB5F4C0204}"/>
                </a:ext>
              </a:extLst>
            </p:cNvPr>
            <p:cNvGrpSpPr/>
            <p:nvPr/>
          </p:nvGrpSpPr>
          <p:grpSpPr>
            <a:xfrm>
              <a:off x="474498" y="1140273"/>
              <a:ext cx="10764331" cy="2951898"/>
              <a:chOff x="404924" y="1224105"/>
              <a:chExt cx="8086725" cy="2951898"/>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D23CAAE-97F6-39DC-6327-3134E346C569}"/>
                      </a:ext>
                    </a:extLst>
                  </p:cNvPr>
                  <p:cNvSpPr txBox="1"/>
                  <p:nvPr/>
                </p:nvSpPr>
                <p:spPr>
                  <a:xfrm>
                    <a:off x="404924" y="1224105"/>
                    <a:ext cx="8086725" cy="2951898"/>
                  </a:xfrm>
                  <a:prstGeom prst="rect">
                    <a:avLst/>
                  </a:prstGeom>
                  <a:noFill/>
                </p:spPr>
                <p:txBody>
                  <a:bodyPr wrap="square">
                    <a:spAutoFit/>
                  </a:bodyPr>
                  <a:lstStyle/>
                  <a:p>
                    <a:pPr marL="285750" indent="-285750">
                      <a:lnSpc>
                        <a:spcPct val="150000"/>
                      </a:lnSpc>
                      <a:buSzPct val="55000"/>
                      <a:buFont typeface="Wingdings" pitchFamily="2" charset="2"/>
                      <a:buChar char="Ø"/>
                    </a:pPr>
                    <a:r>
                      <a:rPr lang="en-US" altLang="zh-CN" b="1" dirty="0">
                        <a:latin typeface="Microsoft YaHei" panose="020B0503020204020204" pitchFamily="34" charset="-122"/>
                        <a:ea typeface="Microsoft YaHei" panose="020B0503020204020204" pitchFamily="34" charset="-122"/>
                      </a:rPr>
                      <a:t>POI</a:t>
                    </a:r>
                    <a:r>
                      <a:rPr lang="zh-CN" altLang="en-US" b="1" dirty="0">
                        <a:latin typeface="Microsoft YaHei" panose="020B0503020204020204" pitchFamily="34" charset="-122"/>
                        <a:ea typeface="Microsoft YaHei" panose="020B0503020204020204" pitchFamily="34" charset="-122"/>
                      </a:rPr>
                      <a:t>数据源  </a:t>
                    </a:r>
                    <a:r>
                      <a:rPr lang="zh-CN" altLang="en-US" dirty="0">
                        <a:solidFill>
                          <a:srgbClr val="000000"/>
                        </a:solidFill>
                        <a:latin typeface="微软雅黑" panose="020B0503020204020204" pitchFamily="34" charset="-122"/>
                        <a:ea typeface="微软雅黑" panose="020B0503020204020204" pitchFamily="34" charset="-122"/>
                      </a:rPr>
                      <a:t>兴趣点信息描述区域功能，给定</a:t>
                    </a:r>
                    <a:r>
                      <a:rPr lang="en-US" altLang="zh-CN" dirty="0">
                        <a:solidFill>
                          <a:srgbClr val="000000"/>
                        </a:solidFill>
                        <a:latin typeface="微软雅黑" panose="020B0503020204020204" pitchFamily="34" charset="-122"/>
                        <a:ea typeface="微软雅黑" panose="020B0503020204020204" pitchFamily="34" charset="-122"/>
                      </a:rPr>
                      <a:t>POI</a:t>
                    </a:r>
                    <a:r>
                      <a:rPr lang="zh-CN" altLang="en-US" dirty="0">
                        <a:solidFill>
                          <a:srgbClr val="000000"/>
                        </a:solidFill>
                        <a:latin typeface="微软雅黑" panose="020B0503020204020204" pitchFamily="34" charset="-122"/>
                        <a:ea typeface="微软雅黑" panose="020B0503020204020204" pitchFamily="34" charset="-122"/>
                      </a:rPr>
                      <a:t>矩阵                 </a:t>
                    </a:r>
                    <a:endParaRPr lang="en-US" altLang="zh-CN" dirty="0">
                      <a:solidFill>
                        <a:srgbClr val="000000"/>
                      </a:solidFill>
                      <a:latin typeface="微软雅黑" panose="020B0503020204020204" pitchFamily="34" charset="-122"/>
                      <a:ea typeface="微软雅黑" panose="020B0503020204020204" pitchFamily="34" charset="-122"/>
                    </a:endParaRPr>
                  </a:p>
                  <a:p>
                    <a:pPr marL="742950" lvl="1" indent="-285750">
                      <a:lnSpc>
                        <a:spcPct val="150000"/>
                      </a:lnSpc>
                      <a:buSzPct val="55000"/>
                      <a:buFont typeface="Wingdings" pitchFamily="2" charset="2"/>
                      <a:buChar char="Ø"/>
                    </a:pPr>
                    <a:r>
                      <a:rPr lang="en-US" altLang="zh-CN" dirty="0">
                        <a:solidFill>
                          <a:srgbClr val="000000"/>
                        </a:solidFill>
                        <a:latin typeface="微软雅黑" panose="020B0503020204020204" pitchFamily="34" charset="-122"/>
                        <a:ea typeface="微软雅黑" panose="020B0503020204020204" pitchFamily="34" charset="-122"/>
                      </a:rPr>
                      <a:t>POI</a:t>
                    </a:r>
                    <a:r>
                      <a:rPr lang="zh-CN" altLang="en-US" dirty="0">
                        <a:solidFill>
                          <a:srgbClr val="000000"/>
                        </a:solidFill>
                        <a:latin typeface="微软雅黑" panose="020B0503020204020204" pitchFamily="34" charset="-122"/>
                        <a:ea typeface="微软雅黑" panose="020B0503020204020204" pitchFamily="34" charset="-122"/>
                      </a:rPr>
                      <a:t>矩阵中</a:t>
                    </a:r>
                    <a:r>
                      <a:rPr lang="zh-CN" altLang="en-US" dirty="0">
                        <a:latin typeface="Microsoft YaHei" panose="020B0503020204020204" pitchFamily="34" charset="-122"/>
                        <a:ea typeface="Microsoft YaHei" panose="020B0503020204020204" pitchFamily="34" charset="-122"/>
                      </a:rPr>
                      <a:t>每个元素表示第</a:t>
                    </a:r>
                    <a:r>
                      <a:rPr lang="en-US" altLang="zh-CN" dirty="0" err="1">
                        <a:latin typeface="Microsoft YaHei" panose="020B0503020204020204" pitchFamily="34" charset="-122"/>
                        <a:ea typeface="Microsoft YaHei" panose="020B0503020204020204" pitchFamily="34" charset="-122"/>
                      </a:rPr>
                      <a:t>i</a:t>
                    </a:r>
                    <a:r>
                      <a:rPr lang="zh-CN" altLang="en-US" dirty="0">
                        <a:latin typeface="Microsoft YaHei" panose="020B0503020204020204" pitchFamily="34" charset="-122"/>
                        <a:ea typeface="Microsoft YaHei" panose="020B0503020204020204" pitchFamily="34" charset="-122"/>
                      </a:rPr>
                      <a:t>个区域中，包含多少个第</a:t>
                    </a: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类</a:t>
                    </a:r>
                    <a:r>
                      <a:rPr lang="en-US" altLang="zh-CN" dirty="0">
                        <a:latin typeface="Microsoft YaHei" panose="020B0503020204020204" pitchFamily="34" charset="-122"/>
                        <a:ea typeface="Microsoft YaHei" panose="020B0503020204020204" pitchFamily="34" charset="-122"/>
                      </a:rPr>
                      <a:t>POI</a:t>
                    </a:r>
                    <a:r>
                      <a:rPr lang="zh-CN" altLang="en-US" dirty="0">
                        <a:latin typeface="Microsoft YaHei" panose="020B0503020204020204" pitchFamily="34" charset="-122"/>
                        <a:ea typeface="Microsoft YaHei" panose="020B0503020204020204" pitchFamily="34" charset="-122"/>
                      </a:rPr>
                      <a:t>点；</a:t>
                    </a:r>
                    <a:endParaRPr lang="en-US" altLang="zh-CN" dirty="0">
                      <a:latin typeface="Microsoft YaHei" panose="020B0503020204020204" pitchFamily="34" charset="-122"/>
                      <a:ea typeface="Microsoft YaHei" panose="020B0503020204020204" pitchFamily="34" charset="-122"/>
                    </a:endParaRPr>
                  </a:p>
                  <a:p>
                    <a:pPr marL="742950" lvl="1" indent="-285750">
                      <a:lnSpc>
                        <a:spcPct val="150000"/>
                      </a:lnSpc>
                      <a:buSzPct val="55000"/>
                      <a:buFont typeface="Wingdings" pitchFamily="2" charset="2"/>
                      <a:buChar char="Ø"/>
                    </a:pPr>
                    <a:r>
                      <a:rPr lang="zh-CN" altLang="en-US" dirty="0">
                        <a:latin typeface="Microsoft YaHei" panose="020B0503020204020204" pitchFamily="34" charset="-122"/>
                        <a:ea typeface="Microsoft YaHei" panose="020B0503020204020204" pitchFamily="34" charset="-122"/>
                      </a:rPr>
                      <a:t>可用于初始化每个区域的表示</a:t>
                    </a: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SzPct val="55000"/>
                      <a:buFont typeface="Wingdings" pitchFamily="2" charset="2"/>
                      <a:buChar char="Ø"/>
                    </a:pPr>
                    <a:r>
                      <a:rPr lang="zh-CN" altLang="en-US" b="1" dirty="0">
                        <a:latin typeface="Microsoft YaHei" panose="020B0503020204020204" pitchFamily="34" charset="-122"/>
                        <a:ea typeface="Microsoft YaHei" panose="020B0503020204020204" pitchFamily="34" charset="-122"/>
                      </a:rPr>
                      <a:t>区域地理距离数据源  </a:t>
                    </a:r>
                    <a:r>
                      <a:rPr lang="ko-KR" altLang="en-US" b="0" i="0" dirty="0">
                        <a:solidFill>
                          <a:srgbClr val="000000"/>
                        </a:solidFill>
                        <a:effectLst/>
                        <a:latin typeface="微软雅黑" panose="020B0503020204020204" pitchFamily="34" charset="-122"/>
                        <a:ea typeface="微软雅黑" panose="020B0503020204020204" pitchFamily="34" charset="-122"/>
                      </a:rPr>
                      <a:t>区域的中心坐标</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给定</a:t>
                    </a:r>
                    <a:r>
                      <a:rPr lang="ko-KR" altLang="en-US" dirty="0">
                        <a:solidFill>
                          <a:srgbClr val="000000"/>
                        </a:solidFill>
                        <a:latin typeface="微软雅黑" panose="020B0503020204020204" pitchFamily="34" charset="-122"/>
                      </a:rPr>
                      <a:t>地理</a:t>
                    </a:r>
                    <a:r>
                      <a:rPr lang="zh-CN" altLang="en-US" dirty="0">
                        <a:solidFill>
                          <a:srgbClr val="000000"/>
                        </a:solidFill>
                        <a:latin typeface="微软雅黑" panose="020B0503020204020204" pitchFamily="34" charset="-122"/>
                        <a:ea typeface="微软雅黑" panose="020B0503020204020204" pitchFamily="34" charset="-122"/>
                      </a:rPr>
                      <a:t>距离矩阵 </a:t>
                    </a:r>
                    <a:endParaRPr lang="en-US" altLang="zh-CN" b="1" dirty="0">
                      <a:latin typeface="Microsoft YaHei" panose="020B0503020204020204" pitchFamily="34" charset="-122"/>
                      <a:ea typeface="Microsoft YaHei" panose="020B0503020204020204" pitchFamily="34" charset="-122"/>
                    </a:endParaRPr>
                  </a:p>
                  <a:p>
                    <a:pPr marL="742950" lvl="1" indent="-285750">
                      <a:lnSpc>
                        <a:spcPct val="150000"/>
                      </a:lnSpc>
                      <a:buSzPct val="55000"/>
                      <a:buFont typeface="Wingdings" pitchFamily="2" charset="2"/>
                      <a:buChar char="Ø"/>
                    </a:pPr>
                    <a:r>
                      <a:rPr lang="zh-CN" altLang="en-US" b="0" i="0" dirty="0">
                        <a:solidFill>
                          <a:srgbClr val="000000"/>
                        </a:solidFill>
                        <a:effectLst/>
                        <a:latin typeface="微软雅黑" panose="020B0503020204020204" pitchFamily="34" charset="-122"/>
                        <a:ea typeface="微软雅黑" panose="020B0503020204020204" pitchFamily="34" charset="-122"/>
                      </a:rPr>
                      <a:t>用于计算每对</a:t>
                    </a:r>
                    <a:r>
                      <a:rPr lang="ko-KR" altLang="en-US" b="0" i="0" dirty="0">
                        <a:solidFill>
                          <a:srgbClr val="000000"/>
                        </a:solidFill>
                        <a:effectLst/>
                        <a:latin typeface="微软雅黑" panose="020B0503020204020204" pitchFamily="34" charset="-122"/>
                        <a:ea typeface="微软雅黑" panose="020B0503020204020204" pitchFamily="34" charset="-122"/>
                      </a:rPr>
                      <a:t>区域之间的地理距离</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SzPct val="55000"/>
                      <a:buFont typeface="Wingdings" pitchFamily="2" charset="2"/>
                      <a:buChar char="Ø"/>
                    </a:pPr>
                    <a:r>
                      <a:rPr lang="zh-CN" altLang="en-US" b="1" dirty="0">
                        <a:latin typeface="Microsoft YaHei" panose="020B0503020204020204" pitchFamily="34" charset="-122"/>
                        <a:ea typeface="Microsoft YaHei" panose="020B0503020204020204" pitchFamily="34" charset="-122"/>
                      </a:rPr>
                      <a:t>用户移动轨迹  </a:t>
                    </a:r>
                    <a:r>
                      <a:rPr lang="zh-CN" altLang="en-US" dirty="0">
                        <a:solidFill>
                          <a:srgbClr val="000000"/>
                        </a:solidFill>
                        <a:latin typeface="微软雅黑" panose="020B0503020204020204" pitchFamily="34" charset="-122"/>
                        <a:ea typeface="微软雅黑" panose="020B0503020204020204" pitchFamily="34" charset="-122"/>
                      </a:rPr>
                      <a:t>每条记录包括</a:t>
                    </a:r>
                    <a14:m>
                      <m:oMath xmlns:m="http://schemas.openxmlformats.org/officeDocument/2006/math">
                        <m:d>
                          <m:dPr>
                            <m:ctrlPr>
                              <a:rPr lang="en-US" altLang="zh-CN" i="1">
                                <a:solidFill>
                                  <a:srgbClr val="000000"/>
                                </a:solidFill>
                                <a:latin typeface="Cambria Math" panose="02040503050406030204" pitchFamily="18" charset="0"/>
                                <a:ea typeface="微软雅黑" panose="020B0503020204020204" pitchFamily="34" charset="-122"/>
                              </a:rPr>
                            </m:ctrlPr>
                          </m:dPr>
                          <m:e>
                            <m:sSub>
                              <m:sSubPr>
                                <m:ctrlPr>
                                  <a:rPr lang="en-US" altLang="zh-CN" i="1">
                                    <a:solidFill>
                                      <a:srgbClr val="000000"/>
                                    </a:solidFill>
                                    <a:latin typeface="Cambria Math" panose="02040503050406030204" pitchFamily="18" charset="0"/>
                                    <a:ea typeface="微软雅黑" panose="020B0503020204020204" pitchFamily="34" charset="-122"/>
                                  </a:rPr>
                                </m:ctrlPr>
                              </m:sSubPr>
                              <m:e>
                                <m:r>
                                  <a:rPr lang="en-US" altLang="zh-CN">
                                    <a:solidFill>
                                      <a:srgbClr val="000000"/>
                                    </a:solidFill>
                                    <a:latin typeface="Cambria Math" panose="02040503050406030204" pitchFamily="18" charset="0"/>
                                    <a:ea typeface="微软雅黑" panose="020B0503020204020204" pitchFamily="34" charset="-122"/>
                                  </a:rPr>
                                  <m:t>𝑟</m:t>
                                </m:r>
                              </m:e>
                              <m:sub>
                                <m:r>
                                  <a:rPr lang="en-US" altLang="zh-CN">
                                    <a:solidFill>
                                      <a:srgbClr val="000000"/>
                                    </a:solidFill>
                                    <a:latin typeface="Cambria Math" panose="02040503050406030204" pitchFamily="18" charset="0"/>
                                    <a:ea typeface="微软雅黑" panose="020B0503020204020204" pitchFamily="34" charset="-122"/>
                                  </a:rPr>
                                  <m:t>𝑠</m:t>
                                </m:r>
                              </m:sub>
                            </m:sSub>
                            <m:r>
                              <a:rPr lang="en-US" altLang="zh-CN">
                                <a:solidFill>
                                  <a:srgbClr val="000000"/>
                                </a:solidFill>
                                <a:latin typeface="Cambria Math" panose="02040503050406030204" pitchFamily="18" charset="0"/>
                                <a:ea typeface="微软雅黑" panose="020B0503020204020204" pitchFamily="34" charset="-122"/>
                              </a:rPr>
                              <m:t>, </m:t>
                            </m:r>
                            <m:sSub>
                              <m:sSubPr>
                                <m:ctrlPr>
                                  <a:rPr lang="en-US" altLang="zh-CN" i="1">
                                    <a:solidFill>
                                      <a:srgbClr val="000000"/>
                                    </a:solidFill>
                                    <a:latin typeface="Cambria Math" panose="02040503050406030204" pitchFamily="18" charset="0"/>
                                    <a:ea typeface="微软雅黑" panose="020B0503020204020204" pitchFamily="34" charset="-122"/>
                                  </a:rPr>
                                </m:ctrlPr>
                              </m:sSubPr>
                              <m:e>
                                <m:r>
                                  <a:rPr lang="en-US" altLang="zh-CN">
                                    <a:solidFill>
                                      <a:srgbClr val="000000"/>
                                    </a:solidFill>
                                    <a:latin typeface="Cambria Math" panose="02040503050406030204" pitchFamily="18" charset="0"/>
                                    <a:ea typeface="微软雅黑" panose="020B0503020204020204" pitchFamily="34" charset="-122"/>
                                  </a:rPr>
                                  <m:t>𝑟</m:t>
                                </m:r>
                              </m:e>
                              <m:sub>
                                <m:r>
                                  <a:rPr lang="en-US" altLang="zh-CN">
                                    <a:solidFill>
                                      <a:srgbClr val="000000"/>
                                    </a:solidFill>
                                    <a:latin typeface="Cambria Math" panose="02040503050406030204" pitchFamily="18" charset="0"/>
                                    <a:ea typeface="微软雅黑" panose="020B0503020204020204" pitchFamily="34" charset="-122"/>
                                  </a:rPr>
                                  <m:t>𝑑</m:t>
                                </m:r>
                              </m:sub>
                            </m:sSub>
                            <m:r>
                              <a:rPr lang="en-US" altLang="zh-CN">
                                <a:solidFill>
                                  <a:srgbClr val="000000"/>
                                </a:solidFill>
                                <a:latin typeface="Cambria Math" panose="02040503050406030204" pitchFamily="18" charset="0"/>
                                <a:ea typeface="微软雅黑" panose="020B0503020204020204" pitchFamily="34" charset="-122"/>
                              </a:rPr>
                              <m:t>, </m:t>
                            </m:r>
                            <m:sSub>
                              <m:sSubPr>
                                <m:ctrlPr>
                                  <a:rPr lang="en-US" altLang="zh-CN" i="1">
                                    <a:solidFill>
                                      <a:srgbClr val="000000"/>
                                    </a:solidFill>
                                    <a:latin typeface="Cambria Math" panose="02040503050406030204" pitchFamily="18" charset="0"/>
                                    <a:ea typeface="微软雅黑" panose="020B0503020204020204" pitchFamily="34" charset="-122"/>
                                  </a:rPr>
                                </m:ctrlPr>
                              </m:sSubPr>
                              <m:e>
                                <m:r>
                                  <m:rPr>
                                    <m:sty m:val="p"/>
                                  </m:rPr>
                                  <a:rPr lang="en-US" altLang="zh-CN">
                                    <a:solidFill>
                                      <a:srgbClr val="000000"/>
                                    </a:solidFill>
                                    <a:latin typeface="Cambria Math" panose="02040503050406030204" pitchFamily="18" charset="0"/>
                                    <a:ea typeface="微软雅黑" panose="020B0503020204020204" pitchFamily="34" charset="-122"/>
                                  </a:rPr>
                                  <m:t>t</m:t>
                                </m:r>
                              </m:e>
                              <m:sub>
                                <m:r>
                                  <a:rPr lang="en-US" altLang="zh-CN">
                                    <a:solidFill>
                                      <a:srgbClr val="000000"/>
                                    </a:solidFill>
                                    <a:latin typeface="Cambria Math" panose="02040503050406030204" pitchFamily="18" charset="0"/>
                                    <a:ea typeface="微软雅黑" panose="020B0503020204020204" pitchFamily="34" charset="-122"/>
                                  </a:rPr>
                                  <m:t>𝑠</m:t>
                                </m:r>
                              </m:sub>
                            </m:sSub>
                            <m:r>
                              <a:rPr lang="en-US" altLang="zh-CN">
                                <a:solidFill>
                                  <a:srgbClr val="000000"/>
                                </a:solidFill>
                                <a:latin typeface="Cambria Math" panose="02040503050406030204" pitchFamily="18" charset="0"/>
                                <a:ea typeface="微软雅黑" panose="020B0503020204020204" pitchFamily="34" charset="-122"/>
                              </a:rPr>
                              <m:t>,</m:t>
                            </m:r>
                            <m:sSub>
                              <m:sSubPr>
                                <m:ctrlPr>
                                  <a:rPr lang="en-US" altLang="zh-CN" i="1">
                                    <a:solidFill>
                                      <a:srgbClr val="000000"/>
                                    </a:solidFill>
                                    <a:latin typeface="Cambria Math" panose="02040503050406030204" pitchFamily="18" charset="0"/>
                                    <a:ea typeface="微软雅黑" panose="020B0503020204020204" pitchFamily="34" charset="-122"/>
                                  </a:rPr>
                                </m:ctrlPr>
                              </m:sSubPr>
                              <m:e>
                                <m:r>
                                  <m:rPr>
                                    <m:sty m:val="p"/>
                                  </m:rPr>
                                  <a:rPr lang="en-US" altLang="zh-CN">
                                    <a:solidFill>
                                      <a:srgbClr val="000000"/>
                                    </a:solidFill>
                                    <a:latin typeface="Cambria Math" panose="02040503050406030204" pitchFamily="18" charset="0"/>
                                    <a:ea typeface="微软雅黑" panose="020B0503020204020204" pitchFamily="34" charset="-122"/>
                                  </a:rPr>
                                  <m:t>t</m:t>
                                </m:r>
                              </m:e>
                              <m:sub>
                                <m:r>
                                  <a:rPr lang="en-US" altLang="zh-CN">
                                    <a:solidFill>
                                      <a:srgbClr val="000000"/>
                                    </a:solidFill>
                                    <a:latin typeface="Cambria Math" panose="02040503050406030204" pitchFamily="18" charset="0"/>
                                    <a:ea typeface="微软雅黑" panose="020B0503020204020204" pitchFamily="34" charset="-122"/>
                                  </a:rPr>
                                  <m:t>𝑑</m:t>
                                </m:r>
                              </m:sub>
                            </m:sSub>
                          </m:e>
                        </m:d>
                        <m:r>
                          <a:rPr lang="en-US" altLang="zh-CN">
                            <a:solidFill>
                              <a:srgbClr val="000000"/>
                            </a:solidFill>
                            <a:latin typeface="Cambria Math" panose="02040503050406030204" pitchFamily="18" charset="0"/>
                            <a:ea typeface="微软雅黑" panose="020B0503020204020204" pitchFamily="34" charset="-122"/>
                          </a:rPr>
                          <m:t>,</m:t>
                        </m:r>
                        <m:r>
                          <m:rPr>
                            <m:nor/>
                          </m:rPr>
                          <a:rPr lang="en-US" altLang="zh-CN">
                            <a:solidFill>
                              <a:srgbClr val="000000"/>
                            </a:solidFill>
                            <a:latin typeface="微软雅黑" panose="020B0503020204020204" pitchFamily="34" charset="-122"/>
                            <a:ea typeface="微软雅黑" panose="020B0503020204020204" pitchFamily="34" charset="-122"/>
                          </a:rPr>
                          <m:t>s</m:t>
                        </m:r>
                        <m:r>
                          <a:rPr lang="zh-CN" altLang="en-US">
                            <a:solidFill>
                              <a:srgbClr val="000000"/>
                            </a:solidFill>
                            <a:latin typeface="Cambria Math" panose="02040503050406030204" pitchFamily="18" charset="0"/>
                            <a:ea typeface="微软雅黑" panose="020B0503020204020204" pitchFamily="34" charset="-122"/>
                          </a:rPr>
                          <m:t>和</m:t>
                        </m:r>
                        <m:r>
                          <m:rPr>
                            <m:sty m:val="p"/>
                          </m:rPr>
                          <a:rPr lang="en-US" altLang="zh-CN">
                            <a:solidFill>
                              <a:srgbClr val="000000"/>
                            </a:solidFill>
                            <a:latin typeface="Cambria Math" panose="02040503050406030204" pitchFamily="18" charset="0"/>
                            <a:ea typeface="微软雅黑" panose="020B0503020204020204" pitchFamily="34" charset="-122"/>
                          </a:rPr>
                          <m:t>d</m:t>
                        </m:r>
                        <m:r>
                          <m:rPr>
                            <m:nor/>
                          </m:rPr>
                          <a:rPr lang="zh-CN" altLang="en-US">
                            <a:solidFill>
                              <a:srgbClr val="000000"/>
                            </a:solidFill>
                            <a:latin typeface="微软雅黑" panose="020B0503020204020204" pitchFamily="34" charset="-122"/>
                            <a:ea typeface="微软雅黑" panose="020B0503020204020204" pitchFamily="34" charset="-122"/>
                          </a:rPr>
                          <m:t>表示该轨迹</m:t>
                        </m:r>
                        <m:r>
                          <m:rPr>
                            <m:nor/>
                          </m:rPr>
                          <a:rPr lang="zh-CN" altLang="en-US" smtClean="0">
                            <a:solidFill>
                              <a:srgbClr val="000000"/>
                            </a:solidFill>
                            <a:latin typeface="微软雅黑" panose="020B0503020204020204" pitchFamily="34" charset="-122"/>
                            <a:ea typeface="微软雅黑" panose="020B0503020204020204" pitchFamily="34" charset="-122"/>
                          </a:rPr>
                          <m:t>的</m:t>
                        </m:r>
                        <m:r>
                          <a:rPr lang="zh-CN" altLang="en-US" i="1">
                            <a:solidFill>
                              <a:srgbClr val="000000"/>
                            </a:solidFill>
                            <a:latin typeface="Cambria Math" panose="02040503050406030204" pitchFamily="18" charset="0"/>
                            <a:ea typeface="微软雅黑" panose="020B0503020204020204" pitchFamily="34" charset="-122"/>
                          </a:rPr>
                          <m:t>出发</m:t>
                        </m:r>
                        <m:r>
                          <m:rPr>
                            <m:nor/>
                          </m:rPr>
                          <a:rPr lang="zh-CN" altLang="en-US" smtClean="0">
                            <a:solidFill>
                              <a:srgbClr val="000000"/>
                            </a:solidFill>
                            <a:latin typeface="微软雅黑" panose="020B0503020204020204" pitchFamily="34" charset="-122"/>
                            <a:ea typeface="微软雅黑" panose="020B0503020204020204" pitchFamily="34" charset="-122"/>
                          </a:rPr>
                          <m:t>区域和目的地区域</m:t>
                        </m:r>
                      </m:oMath>
                    </a14:m>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pPr marL="742950" lvl="1" indent="-285750">
                      <a:lnSpc>
                        <a:spcPct val="150000"/>
                      </a:lnSpc>
                      <a:buSzPct val="55000"/>
                      <a:buFont typeface="Wingdings" pitchFamily="2" charset="2"/>
                      <a:buChar char="Ø"/>
                    </a:pPr>
                    <a:r>
                      <a:rPr lang="ko-KR" altLang="en-US" dirty="0">
                        <a:solidFill>
                          <a:srgbClr val="000000"/>
                        </a:solidFill>
                        <a:latin typeface="微软雅黑" panose="020B0503020204020204" pitchFamily="34" charset="-122"/>
                        <a:ea typeface="微软雅黑" panose="020B0503020204020204" pitchFamily="34" charset="-122"/>
                      </a:rPr>
                      <a:t>为了用人类移动数据反映城市动态，收集了一组用户移动轨迹来记录人类移动。</a:t>
                    </a:r>
                    <a:endParaRPr lang="en-US" altLang="zh-CN" dirty="0">
                      <a:solidFill>
                        <a:srgbClr val="000000"/>
                      </a:solidFill>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ED23CAAE-97F6-39DC-6327-3134E346C569}"/>
                      </a:ext>
                    </a:extLst>
                  </p:cNvPr>
                  <p:cNvSpPr txBox="1">
                    <a:spLocks noRot="1" noChangeAspect="1" noMove="1" noResize="1" noEditPoints="1" noAdjustHandles="1" noChangeArrowheads="1" noChangeShapeType="1" noTextEdit="1"/>
                  </p:cNvSpPr>
                  <p:nvPr/>
                </p:nvSpPr>
                <p:spPr>
                  <a:xfrm>
                    <a:off x="404924" y="1224105"/>
                    <a:ext cx="8086725" cy="2951898"/>
                  </a:xfrm>
                  <a:prstGeom prst="rect">
                    <a:avLst/>
                  </a:prstGeom>
                  <a:blipFill>
                    <a:blip r:embed="rId6"/>
                    <a:stretch>
                      <a:fillRect b="-2479"/>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7073685E-600E-3E01-9E21-FCA3844C7EE5}"/>
                  </a:ext>
                </a:extLst>
              </p:cNvPr>
              <p:cNvPicPr>
                <a:picLocks noChangeAspect="1"/>
              </p:cNvPicPr>
              <p:nvPr/>
            </p:nvPicPr>
            <p:blipFill>
              <a:blip r:embed="rId3"/>
              <a:stretch>
                <a:fillRect/>
              </a:stretch>
            </p:blipFill>
            <p:spPr>
              <a:xfrm>
                <a:off x="4691851" y="1364003"/>
                <a:ext cx="792128" cy="266737"/>
              </a:xfrm>
              <a:prstGeom prst="rect">
                <a:avLst/>
              </a:prstGeom>
            </p:spPr>
          </p:pic>
        </p:grpSp>
        <p:pic>
          <p:nvPicPr>
            <p:cNvPr id="6" name="图片 5">
              <a:extLst>
                <a:ext uri="{FF2B5EF4-FFF2-40B4-BE49-F238E27FC236}">
                  <a16:creationId xmlns:a16="http://schemas.microsoft.com/office/drawing/2014/main" id="{501B0C5F-B43C-ED93-CCDA-5AC379051FAB}"/>
                </a:ext>
              </a:extLst>
            </p:cNvPr>
            <p:cNvPicPr>
              <a:picLocks noChangeAspect="1"/>
            </p:cNvPicPr>
            <p:nvPr/>
          </p:nvPicPr>
          <p:blipFill>
            <a:blip r:embed="rId4"/>
            <a:stretch>
              <a:fillRect/>
            </a:stretch>
          </p:blipFill>
          <p:spPr>
            <a:xfrm>
              <a:off x="6787553" y="2482853"/>
              <a:ext cx="1054411" cy="266737"/>
            </a:xfrm>
            <a:prstGeom prst="rect">
              <a:avLst/>
            </a:prstGeom>
          </p:spPr>
        </p:pic>
      </p:grpSp>
    </p:spTree>
    <p:extLst>
      <p:ext uri="{BB962C8B-B14F-4D97-AF65-F5344CB8AC3E}">
        <p14:creationId xmlns:p14="http://schemas.microsoft.com/office/powerpoint/2010/main" val="4147542145"/>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df078555-439b-4732-98d7-ca8464a043b3"/>
  <p:tag name="COMMONDATA" val="eyJoZGlkIjoiYTA5Nzc3ZjdiNDUxN2U4NTFjY2VkZDVlMTczZTZjZD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6004</TotalTime>
  <Words>1788</Words>
  <Application>Microsoft Office PowerPoint</Application>
  <PresentationFormat>宽屏</PresentationFormat>
  <Paragraphs>264</Paragraphs>
  <Slides>20</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-apple-system</vt:lpstr>
      <vt:lpstr>ElsevierGulliver</vt:lpstr>
      <vt:lpstr>PingFang SC</vt:lpstr>
      <vt:lpstr>等线</vt:lpstr>
      <vt:lpstr>微软雅黑</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汪瀚诚</dc:creator>
  <cp:lastModifiedBy>瀚诚 汪</cp:lastModifiedBy>
  <cp:revision>2463</cp:revision>
  <dcterms:created xsi:type="dcterms:W3CDTF">2021-05-16T02:35:00Z</dcterms:created>
  <dcterms:modified xsi:type="dcterms:W3CDTF">2023-06-30T01:57:38Z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0FABB72FDD5C483181FBD66D2BFD4D53_13</vt:lpwstr>
  </property>
  <property fmtid="{D5CDD505-2E9C-101B-9397-08002B2CF9AE}" pid="3" name="KSOProductBuildVer">
    <vt:lpwstr>2052-11.1.0.14309</vt:lpwstr>
  </property>
</Properties>
</file>