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73" r:id="rId3"/>
    <p:sldId id="322" r:id="rId4"/>
    <p:sldId id="394" r:id="rId5"/>
    <p:sldId id="387" r:id="rId6"/>
    <p:sldId id="274" r:id="rId7"/>
    <p:sldId id="395" r:id="rId8"/>
    <p:sldId id="396" r:id="rId9"/>
    <p:sldId id="397" r:id="rId10"/>
    <p:sldId id="327" r:id="rId11"/>
    <p:sldId id="328" r:id="rId12"/>
    <p:sldId id="398" r:id="rId13"/>
    <p:sldId id="399" r:id="rId14"/>
    <p:sldId id="400" r:id="rId15"/>
    <p:sldId id="401" r:id="rId16"/>
    <p:sldId id="402" r:id="rId17"/>
    <p:sldId id="403" r:id="rId18"/>
    <p:sldId id="379" r:id="rId19"/>
    <p:sldId id="411" r:id="rId20"/>
    <p:sldId id="333" r:id="rId21"/>
    <p:sldId id="404" r:id="rId22"/>
    <p:sldId id="405" r:id="rId23"/>
    <p:sldId id="363" r:id="rId24"/>
    <p:sldId id="366" r:id="rId25"/>
    <p:sldId id="407" r:id="rId26"/>
    <p:sldId id="408" r:id="rId27"/>
    <p:sldId id="409" r:id="rId28"/>
    <p:sldId id="290" r:id="rId29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0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06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张斌杰" initials="张斌杰" lastIdx="1" clrIdx="0">
    <p:extLst>
      <p:ext uri="{19B8F6BF-5375-455C-9EA6-DF929625EA0E}">
        <p15:presenceInfo xmlns:p15="http://schemas.microsoft.com/office/powerpoint/2012/main" userId="f3a4fdd0be4ff2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  <a:srgbClr val="4B6251"/>
    <a:srgbClr val="FFFFFF"/>
    <a:srgbClr val="FFC000"/>
    <a:srgbClr val="FFCC00"/>
    <a:srgbClr val="445437"/>
    <a:srgbClr val="2C394C"/>
    <a:srgbClr val="3D8F00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86284" autoAdjust="0"/>
  </p:normalViewPr>
  <p:slideViewPr>
    <p:cSldViewPr snapToGrid="0">
      <p:cViewPr varScale="1">
        <p:scale>
          <a:sx n="91" d="100"/>
          <a:sy n="91" d="100"/>
        </p:scale>
        <p:origin x="522" y="57"/>
      </p:cViewPr>
      <p:guideLst>
        <p:guide pos="416"/>
        <p:guide pos="7256"/>
        <p:guide orient="horz" pos="640"/>
        <p:guide orient="horz" pos="712"/>
        <p:guide orient="horz" pos="3906"/>
        <p:guide orient="horz" pos="38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4C395-5237-4562-8016-87763928F261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F3ACB-4D60-4231-9B67-A2493AB11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01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一篇比较好懂的文章，可能比较简短，比较快，但是我尽量把它讲清楚。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5863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FFCC00"/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847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主要分为三大块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第一块：分别给每个视图（每个维度的属性）建模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第二块：跨视图（跨属性）信息共享和交换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第三款：多视图按比例融合，适应不同应用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388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注意，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ps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是一个向量，讲的是到其他任意一个区域的概率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46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97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080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991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混合了其他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之后，有利于本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的表示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0761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18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686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164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02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接下来的一篇是 今年 </a:t>
            </a:r>
            <a:r>
              <a:rPr lang="en-US" altLang="zh-CN" dirty="0"/>
              <a:t>3 </a:t>
            </a:r>
            <a:r>
              <a:rPr lang="zh-CN" altLang="en-US" dirty="0"/>
              <a:t>月份</a:t>
            </a:r>
            <a:r>
              <a:rPr lang="zh-CN" altLang="en-US" b="0" i="0" dirty="0">
                <a:solidFill>
                  <a:srgbClr val="646464"/>
                </a:solidFill>
                <a:effectLst/>
                <a:latin typeface="-apple-system"/>
              </a:rPr>
              <a:t> 微软云 的一项工作，将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卷积模型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引入 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Transformer 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模型 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中，提高视觉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Transformer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ViT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）的性能和效率。</a:t>
            </a: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68263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75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9928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7606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摘自我开题报告 </a:t>
            </a:r>
            <a:r>
              <a:rPr lang="en-US" altLang="zh-CN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PPT </a:t>
            </a:r>
            <a:r>
              <a:rPr lang="zh-CN" altLang="en-US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里的内容</a:t>
            </a:r>
            <a:endParaRPr lang="en-US" altLang="zh-CN" sz="1200" b="0" i="0" kern="1200" dirty="0">
              <a:solidFill>
                <a:srgbClr val="121212"/>
              </a:solidFill>
              <a:effectLst/>
              <a:latin typeface="-apple-system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zh-CN" sz="1200" b="0" i="0" kern="1200" dirty="0">
              <a:solidFill>
                <a:srgbClr val="121212"/>
              </a:solidFill>
              <a:effectLst/>
              <a:latin typeface="-apple-system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不同属性的值域差距很大，难以衡量属性间联系。部分属性 </a:t>
            </a:r>
            <a:r>
              <a:rPr lang="en-US" altLang="zh-CN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XXX</a:t>
            </a:r>
            <a:r>
              <a:rPr lang="zh-CN" altLang="en-US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。例如，大量居民区附近可能会有较多的商店；公共交通站点多的地方人流量可能很多。但是现有方法基于属性数值，</a:t>
            </a:r>
            <a:r>
              <a:rPr lang="en-US" altLang="zh-CN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XXX</a:t>
            </a:r>
            <a:r>
              <a:rPr lang="zh-CN" altLang="en-US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。例如，人流量多了 </a:t>
            </a:r>
            <a:r>
              <a:rPr lang="en-US" altLang="zh-CN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10000</a:t>
            </a:r>
            <a:r>
              <a:rPr lang="zh-CN" altLang="en-US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，公交站台可能只多 </a:t>
            </a:r>
            <a:r>
              <a:rPr lang="en-US" altLang="zh-CN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1 </a:t>
            </a:r>
            <a:r>
              <a:rPr lang="zh-CN" altLang="en-US" sz="1200" b="0" i="0" kern="1200" dirty="0">
                <a:solidFill>
                  <a:srgbClr val="121212"/>
                </a:solidFill>
                <a:effectLst/>
                <a:latin typeface="-apple-system"/>
                <a:ea typeface="+mn-ea"/>
                <a:cs typeface="+mn-cs"/>
              </a:rPr>
              <a:t>个。相比来说，变化几乎可以忽略，极易受到数据波动的影响，很难衡量属性间关系。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206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2681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8666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937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F1CB8912-F0BA-4AD8-8415-DA1F26BCB0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275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有广泛的应用：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XXX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就是在：用低维向量表示一个区域 （如图）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357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889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 embedding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要考虑什么呢？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13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现有方法都是怎么做的呢？考虑了什么因素呢？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第一类是只利用了人流转移关系来描述区域特征。例如，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之间的人流量很大，就认为这两个区域关系密切，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embedding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表示可能很像。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有的方法呢直接做矩阵分解，矩阵值表示两个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region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间的人流转移数值大小。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有的方法呢就把不同的区域建图，两个区域的人流量就作为边上的权值。（用来计算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Graph Attention Network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值）在图上使用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network embedding 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方法。关于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，一些刚来的同学如果不了解，可以去看这个链接里的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，是我以前组会讲过的。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第二类方法呢，除了人流转移关系，还用到了其他各类属性，比如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POI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distance</a:t>
            </a: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、图像等等。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750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5711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因此，这篇文章的核心思想就是：应该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share and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它的任务也就是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comprehensive….</a:t>
            </a:r>
            <a:endParaRPr lang="zh-CN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F3ACB-4D60-4231-9B67-A2493AB11B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505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69754-0E2F-4874-B911-5BA27D6061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5FEF04-8E8A-43CB-9E30-D7D0CB873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FB47C-52EA-4C28-8E75-A3BCE0ED2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0238E3-4A26-4899-9289-B2592878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01DE1-5E3D-4DB5-AC18-DC3CA2C2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088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20A17-A745-4801-83B1-EE344A1DA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136C8-B696-4425-80D5-E31AA50B5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5247D5-CBB5-4CBC-B3D0-212823A1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E32DAA-6490-4BDB-8717-9627BFA6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E985C6-08B9-4A13-BD0F-16AC150B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01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989EB0-3A81-41FD-81A1-AB6B46EDB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287E97-FEC4-47E2-A2F0-91135CED6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E31A7D-4598-4275-8BA3-F660C4B8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74E60-ABBA-4A03-8B87-8217677B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B038BD-54C5-40B5-AC61-EA576658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337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53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ECC38-9BBE-42C2-AE84-668FC4E2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DFC465-CB3E-4BF8-8CB4-F5C8006AA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7C1C7-3822-4F7E-80E4-4E9F82F2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443846-26E8-46FB-9B65-5517D7EA3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DAA33E-2F14-4C61-BC70-5B59C477C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8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7A9D1-FB77-4F51-98B7-33C0D26FE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2D7708-D40C-4BCE-8915-78899203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4E81B-ACE3-4EF7-B3AC-B8A784A06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A7B44A-0E2C-4709-ADD2-B4DA6528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4FD1EC-0099-404C-9AEB-6E385737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65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C4ED6-340F-4475-86C7-9CEFD95A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3A4B62-D8C4-4F33-8564-2548EF4F58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746D20A-517B-4711-ACDB-33FA25869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1BA38B-8B44-4683-9F2E-62D764CE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D60E01-AD17-4394-B85A-65514F72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C2185E-5357-497C-830F-528E7EE6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67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F5789-61C1-4DE0-85D0-B1B0EB3B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0AA8B-3DA5-491A-836F-B712C8B5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4A62BA-CA33-4196-8A12-18ED63F08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7F37E7-73EA-4564-AC1B-13DAD5FDD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ACB04E-E96E-4674-AF8C-3DC556FCB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EC9ED9-80E0-46A2-A18D-5193DA223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47E72E-0561-4ED6-A7E3-081DAB97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0492E4-F355-4B50-BDB7-FAEE4830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66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23BA9-03F3-469D-992F-BA38FCF2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8A04726-F466-4881-BA5B-ED9F82EEE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67CCBD-A8FA-49A2-ACE4-E91B1D57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B3F484-BAEF-4DCB-9D3E-010C2092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5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4AA357-C0D4-4BF9-89BC-0151CB75B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502B2A-6565-4AB0-9CE5-E8B88C88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2D4C90-2A25-431D-9CE2-3B9659821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578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3EAA0-609C-44CE-90D3-EF0B6233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B30243-5DAC-4129-9276-B4E20EBE5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524656-3EE8-4647-90FC-BC90E723C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088564-B901-4D31-854F-943A68C4B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0D43A-4F6D-4522-8C63-A0C26BAF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48BD1A-2449-4B32-B949-4E9C3EC4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61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858B2-A98A-4A21-AF6F-9BF5D505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DC8DF0C-085A-43F7-A0E2-98658B7CD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BC9CD2-BEE4-4EAC-AA03-739629FCA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41D9A1-D166-42C1-872B-C0E0CCB2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E35E59-3856-40C7-81F3-D1D38B66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36E58D-2ACD-4E40-B187-964CF1E3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5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EA518F-268F-40BD-AFB7-4B1C39842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EF2C71-BC4E-4FE9-9DDA-F5A062207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1F394-8334-4946-B0A9-264752530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9A8F9-DAEA-4090-A30D-FCBA5B36AB23}" type="datetimeFigureOut">
              <a:rPr lang="zh-CN" altLang="en-US" smtClean="0"/>
              <a:t>2021/11/12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6D8988-B9CC-4D2D-9609-2E3B50598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B393BB-BBBE-42F2-9B56-DF0BA608DE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98578-C1C4-4558-BB10-4E649D57DD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39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84ABD76-2AE3-4491-A781-2B70834AD18E}"/>
              </a:ext>
            </a:extLst>
          </p:cNvPr>
          <p:cNvSpPr/>
          <p:nvPr/>
        </p:nvSpPr>
        <p:spPr>
          <a:xfrm>
            <a:off x="1524000" y="2273912"/>
            <a:ext cx="9144002" cy="1277360"/>
          </a:xfrm>
          <a:prstGeom prst="rect">
            <a:avLst/>
          </a:prstGeom>
          <a:solidFill>
            <a:srgbClr val="4B6251"/>
          </a:solidFill>
          <a:ln>
            <a:solidFill>
              <a:srgbClr val="4B62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350" dirty="0"/>
              <a:t> </a:t>
            </a:r>
            <a:endParaRPr lang="zh-CN" altLang="en-US" sz="1350" dirty="0"/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7813EC96-FFF2-4C57-942A-E5E255E50C43}"/>
              </a:ext>
            </a:extLst>
          </p:cNvPr>
          <p:cNvSpPr txBox="1"/>
          <p:nvPr/>
        </p:nvSpPr>
        <p:spPr>
          <a:xfrm>
            <a:off x="1707152" y="2412677"/>
            <a:ext cx="87776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dirty="0">
                <a:solidFill>
                  <a:srgbClr val="FFCC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Multi-view joint graph representation learning for urban region embedding</a:t>
            </a:r>
            <a:endParaRPr lang="zh-CN" altLang="en-US" sz="3200" dirty="0">
              <a:solidFill>
                <a:srgbClr val="FFCC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30">
            <a:extLst>
              <a:ext uri="{FF2B5EF4-FFF2-40B4-BE49-F238E27FC236}">
                <a16:creationId xmlns:a16="http://schemas.microsoft.com/office/drawing/2014/main" id="{4778A616-969E-4A86-8204-6A2F8423FFC3}"/>
              </a:ext>
            </a:extLst>
          </p:cNvPr>
          <p:cNvSpPr txBox="1"/>
          <p:nvPr/>
        </p:nvSpPr>
        <p:spPr bwMode="auto">
          <a:xfrm>
            <a:off x="9292890" y="5612666"/>
            <a:ext cx="11128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张斌杰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581C49-83C8-400D-A4E7-D33C1682484A}"/>
              </a:ext>
            </a:extLst>
          </p:cNvPr>
          <p:cNvSpPr txBox="1"/>
          <p:nvPr/>
        </p:nvSpPr>
        <p:spPr>
          <a:xfrm>
            <a:off x="8993439" y="5972731"/>
            <a:ext cx="171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2021.11.12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655E1EC-DE27-47AF-901E-65E0ED0C5BEB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99608"/>
            <a:ext cx="3148398" cy="1000762"/>
          </a:xfrm>
          <a:prstGeom prst="rect">
            <a:avLst/>
          </a:prstGeom>
        </p:spPr>
      </p:pic>
      <p:sp>
        <p:nvSpPr>
          <p:cNvPr id="13" name="TextBox 22">
            <a:extLst>
              <a:ext uri="{FF2B5EF4-FFF2-40B4-BE49-F238E27FC236}">
                <a16:creationId xmlns:a16="http://schemas.microsoft.com/office/drawing/2014/main" id="{794EE050-1E57-47A4-A375-391E2A450094}"/>
              </a:ext>
            </a:extLst>
          </p:cNvPr>
          <p:cNvSpPr txBox="1"/>
          <p:nvPr/>
        </p:nvSpPr>
        <p:spPr>
          <a:xfrm>
            <a:off x="2326792" y="3585038"/>
            <a:ext cx="76554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0" i="0" dirty="0" err="1">
                <a:effectLst/>
                <a:latin typeface="Arial" panose="020B0604020202020204" pitchFamily="34" charset="0"/>
              </a:rPr>
              <a:t>Mingyang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 Zhang</a:t>
            </a:r>
            <a:r>
              <a:rPr lang="en-US" altLang="zh-CN" sz="2000" b="0" i="0" baseline="30000" dirty="0">
                <a:effectLst/>
                <a:latin typeface="Courier New" panose="02070309020205020404" pitchFamily="49" charset="0"/>
              </a:rPr>
              <a:t>1</a:t>
            </a:r>
            <a:r>
              <a:rPr lang="en-US" altLang="zh-CN" sz="20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, Tong Li</a:t>
            </a:r>
            <a:r>
              <a:rPr lang="en-US" altLang="zh-CN" sz="2000" baseline="30000" dirty="0">
                <a:latin typeface="Courier New" panose="02070309020205020404" pitchFamily="49" charset="0"/>
              </a:rPr>
              <a:t>1,3</a:t>
            </a:r>
            <a:r>
              <a:rPr lang="en-US" altLang="zh-CN" sz="20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, Yong Li</a:t>
            </a:r>
            <a:r>
              <a:rPr lang="en-US" altLang="zh-CN" sz="2000" baseline="30000" dirty="0">
                <a:latin typeface="Courier New" panose="02070309020205020404" pitchFamily="49" charset="0"/>
              </a:rPr>
              <a:t>2</a:t>
            </a:r>
            <a:r>
              <a:rPr lang="en-US" altLang="zh-CN" sz="2000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and Pan Hui</a:t>
            </a:r>
            <a:r>
              <a:rPr lang="en-US" altLang="zh-CN" sz="2000" baseline="30000" dirty="0">
                <a:latin typeface="Courier New" panose="02070309020205020404" pitchFamily="49" charset="0"/>
              </a:rPr>
              <a:t>1,3</a:t>
            </a:r>
          </a:p>
          <a:p>
            <a:pPr algn="ctr"/>
            <a:r>
              <a:rPr lang="en-US" altLang="zh-CN" sz="2000" baseline="30000" dirty="0">
                <a:latin typeface="Courier New" panose="02070309020205020404" pitchFamily="49" charset="0"/>
              </a:rPr>
              <a:t>1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The Hong Kong University of Science and Technology</a:t>
            </a:r>
          </a:p>
          <a:p>
            <a:pPr algn="ctr"/>
            <a:r>
              <a:rPr lang="en-US" altLang="zh-CN" sz="2000" baseline="30000" dirty="0">
                <a:latin typeface="Courier New" panose="02070309020205020404" pitchFamily="49" charset="0"/>
              </a:rPr>
              <a:t>2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Tsinghua University</a:t>
            </a:r>
          </a:p>
          <a:p>
            <a:pPr algn="ctr"/>
            <a:r>
              <a:rPr lang="en-US" altLang="zh-CN" sz="2000" baseline="30000" dirty="0">
                <a:latin typeface="Courier New" panose="02070309020205020404" pitchFamily="49" charset="0"/>
              </a:rPr>
              <a:t>3</a:t>
            </a:r>
            <a:r>
              <a:rPr lang="en-US" altLang="zh-CN" sz="2000" b="0" i="0" dirty="0">
                <a:effectLst/>
                <a:latin typeface="Arial" panose="020B0604020202020204" pitchFamily="34" charset="0"/>
              </a:rPr>
              <a:t>University of Helsinki</a:t>
            </a:r>
          </a:p>
          <a:p>
            <a:pPr algn="ctr"/>
            <a:endParaRPr lang="en-US" altLang="zh-CN" sz="2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ctr"/>
            <a:r>
              <a:rPr lang="en-US" altLang="zh-CN" sz="2000" dirty="0">
                <a:latin typeface="Arial" panose="020B0604020202020204" pitchFamily="34" charset="0"/>
              </a:rPr>
              <a:t>IJCAI-2020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793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90575" y="-27384"/>
            <a:ext cx="4349308" cy="7008779"/>
          </a:xfrm>
          <a:prstGeom prst="rect">
            <a:avLst/>
          </a:prstGeom>
          <a:solidFill>
            <a:srgbClr val="4B6251"/>
          </a:solidFill>
          <a:ln>
            <a:solidFill>
              <a:srgbClr val="4B625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94C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8322" y="2439711"/>
            <a:ext cx="5117396" cy="989288"/>
            <a:chOff x="2678168" y="1787488"/>
            <a:chExt cx="3838047" cy="741966"/>
          </a:xfrm>
          <a:effectLst/>
        </p:grpSpPr>
        <p:sp>
          <p:nvSpPr>
            <p:cNvPr id="12" name="矩形 11"/>
            <p:cNvSpPr/>
            <p:nvPr/>
          </p:nvSpPr>
          <p:spPr>
            <a:xfrm>
              <a:off x="2678168" y="1809375"/>
              <a:ext cx="3838047" cy="720079"/>
            </a:xfrm>
            <a:prstGeom prst="rect">
              <a:avLst/>
            </a:prstGeom>
            <a:solidFill>
              <a:srgbClr val="4B6251"/>
            </a:solidFill>
            <a:ln>
              <a:solidFill>
                <a:srgbClr val="4B625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" name="TextBox 48"/>
            <p:cNvSpPr txBox="1"/>
            <p:nvPr/>
          </p:nvSpPr>
          <p:spPr>
            <a:xfrm>
              <a:off x="2847013" y="1787488"/>
              <a:ext cx="3500357" cy="6771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5867" b="1" dirty="0">
                  <a:solidFill>
                    <a:srgbClr val="FFCC00"/>
                  </a:solidFill>
                  <a:cs typeface="+mn-ea"/>
                  <a:sym typeface="+mn-lt"/>
                </a:rPr>
                <a:t>Methodology</a:t>
              </a:r>
              <a:endParaRPr lang="zh-CN" altLang="en-US" sz="5867" b="1" dirty="0">
                <a:solidFill>
                  <a:srgbClr val="FFCC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4" name="TextBox 48"/>
          <p:cNvSpPr txBox="1"/>
          <p:nvPr/>
        </p:nvSpPr>
        <p:spPr>
          <a:xfrm>
            <a:off x="1808321" y="356659"/>
            <a:ext cx="197944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800" dirty="0">
                <a:solidFill>
                  <a:srgbClr val="FFCC00"/>
                </a:solidFill>
                <a:cs typeface="+mn-ea"/>
                <a:sym typeface="+mn-lt"/>
              </a:rPr>
              <a:t>02</a:t>
            </a:r>
            <a:endParaRPr lang="en-GB" altLang="zh-CN" sz="12800" dirty="0">
              <a:solidFill>
                <a:srgbClr val="FFCC00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7A7553-883A-44C1-B886-FCB10FC2EB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04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4793979" cy="662157"/>
            <a:chOff x="0" y="289322"/>
            <a:chExt cx="4793979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42216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Methodology——Steps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364F580-4EF2-4FD4-9DF9-B8BFD6A7677A}"/>
              </a:ext>
            </a:extLst>
          </p:cNvPr>
          <p:cNvSpPr txBox="1"/>
          <p:nvPr/>
        </p:nvSpPr>
        <p:spPr>
          <a:xfrm>
            <a:off x="1904188" y="1989466"/>
            <a:ext cx="820284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Multi-view Modeling</a:t>
            </a: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Cross-view Information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b="1" dirty="0">
                <a:latin typeface="Arial" panose="020B0604020202020204" pitchFamily="34" charset="0"/>
                <a:cs typeface="Arial" panose="020B0604020202020204" pitchFamily="34" charset="0"/>
              </a:rPr>
              <a:t>Multi-view Fusion</a:t>
            </a:r>
            <a:endParaRPr lang="zh-CN" alt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175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7455926" cy="662157"/>
            <a:chOff x="0" y="289322"/>
            <a:chExt cx="7455926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8836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Methodology——Multi-view Modeling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32E43D-9252-446A-800B-7A9FB17F813F}"/>
              </a:ext>
            </a:extLst>
          </p:cNvPr>
          <p:cNvSpPr txBox="1"/>
          <p:nvPr/>
        </p:nvSpPr>
        <p:spPr>
          <a:xfrm>
            <a:off x="663075" y="1391054"/>
            <a:ext cx="527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把所有数据建立成一张张的图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BB2ED9-7E80-48BB-997F-7D485F25FF95}"/>
              </a:ext>
            </a:extLst>
          </p:cNvPr>
          <p:cNvSpPr/>
          <p:nvPr/>
        </p:nvSpPr>
        <p:spPr>
          <a:xfrm>
            <a:off x="10260179" y="1914274"/>
            <a:ext cx="634373" cy="6343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17F5713-18C3-4D99-9675-55BFA1CEF6CA}"/>
              </a:ext>
            </a:extLst>
          </p:cNvPr>
          <p:cNvSpPr/>
          <p:nvPr/>
        </p:nvSpPr>
        <p:spPr>
          <a:xfrm>
            <a:off x="7801512" y="2971347"/>
            <a:ext cx="634373" cy="6343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464B0E9-F9BE-4689-BE10-12616EDA5C91}"/>
              </a:ext>
            </a:extLst>
          </p:cNvPr>
          <p:cNvSpPr/>
          <p:nvPr/>
        </p:nvSpPr>
        <p:spPr>
          <a:xfrm>
            <a:off x="10894552" y="4060259"/>
            <a:ext cx="634373" cy="6343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D19DDD-0931-4E9B-BEDB-E5825F8A76D4}"/>
              </a:ext>
            </a:extLst>
          </p:cNvPr>
          <p:cNvSpPr/>
          <p:nvPr/>
        </p:nvSpPr>
        <p:spPr>
          <a:xfrm>
            <a:off x="8722397" y="5312470"/>
            <a:ext cx="634373" cy="634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092E014-82D2-481C-8734-0A2375D339A2}"/>
              </a:ext>
            </a:extLst>
          </p:cNvPr>
          <p:cNvCxnSpPr>
            <a:stCxn id="5" idx="2"/>
            <a:endCxn id="13" idx="6"/>
          </p:cNvCxnSpPr>
          <p:nvPr/>
        </p:nvCxnSpPr>
        <p:spPr>
          <a:xfrm flipH="1">
            <a:off x="8435885" y="2231461"/>
            <a:ext cx="1824294" cy="1057073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0323225-D3BE-44B1-B849-B8B3A1AFCEBA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10577366" y="2548647"/>
            <a:ext cx="634373" cy="1511612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E39829E-D07B-40B4-AEF5-7BB75274A77C}"/>
              </a:ext>
            </a:extLst>
          </p:cNvPr>
          <p:cNvCxnSpPr>
            <a:cxnSpLocks/>
            <a:stCxn id="16" idx="6"/>
            <a:endCxn id="14" idx="4"/>
          </p:cNvCxnSpPr>
          <p:nvPr/>
        </p:nvCxnSpPr>
        <p:spPr>
          <a:xfrm flipV="1">
            <a:off x="9356770" y="4694632"/>
            <a:ext cx="1854969" cy="935025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EB51DF9-317C-412E-AD33-112D36B75B81}"/>
              </a:ext>
            </a:extLst>
          </p:cNvPr>
          <p:cNvCxnSpPr>
            <a:cxnSpLocks/>
            <a:stCxn id="16" idx="1"/>
            <a:endCxn id="13" idx="4"/>
          </p:cNvCxnSpPr>
          <p:nvPr/>
        </p:nvCxnSpPr>
        <p:spPr>
          <a:xfrm flipH="1" flipV="1">
            <a:off x="8118699" y="3605720"/>
            <a:ext cx="696600" cy="1799652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2ECA79B-5A6A-4713-B327-71B99AD99330}"/>
              </a:ext>
            </a:extLst>
          </p:cNvPr>
          <p:cNvSpPr txBox="1"/>
          <p:nvPr/>
        </p:nvSpPr>
        <p:spPr>
          <a:xfrm>
            <a:off x="8832288" y="2363981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AB</a:t>
            </a:r>
            <a:endParaRPr lang="zh-CN" altLang="en-US" baseline="-25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755E61-9F78-42B4-BAD8-A69BB85115CF}"/>
              </a:ext>
            </a:extLst>
          </p:cNvPr>
          <p:cNvSpPr txBox="1"/>
          <p:nvPr/>
        </p:nvSpPr>
        <p:spPr>
          <a:xfrm>
            <a:off x="9070258" y="2865834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BA</a:t>
            </a:r>
            <a:endParaRPr lang="zh-CN" altLang="en-US" baseline="-25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D596B4-94AA-4FB2-8292-D3634C82160B}"/>
              </a:ext>
            </a:extLst>
          </p:cNvPr>
          <p:cNvSpPr txBox="1"/>
          <p:nvPr/>
        </p:nvSpPr>
        <p:spPr>
          <a:xfrm>
            <a:off x="10948808" y="3003554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AC</a:t>
            </a:r>
            <a:endParaRPr lang="zh-CN" altLang="en-US" baseline="-25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9597B1-F98A-4828-8707-283377279BB4}"/>
              </a:ext>
            </a:extLst>
          </p:cNvPr>
          <p:cNvSpPr txBox="1"/>
          <p:nvPr/>
        </p:nvSpPr>
        <p:spPr>
          <a:xfrm>
            <a:off x="10339804" y="3300449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CA</a:t>
            </a:r>
            <a:endParaRPr lang="zh-CN" altLang="en-US" baseline="-25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F48E1B-C51D-48F6-94AE-25F42F04C470}"/>
              </a:ext>
            </a:extLst>
          </p:cNvPr>
          <p:cNvSpPr txBox="1"/>
          <p:nvPr/>
        </p:nvSpPr>
        <p:spPr>
          <a:xfrm>
            <a:off x="8428510" y="4162805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BD</a:t>
            </a:r>
            <a:endParaRPr lang="zh-CN" altLang="en-US" baseline="-25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086638F-C891-411F-BABE-6D0573869315}"/>
              </a:ext>
            </a:extLst>
          </p:cNvPr>
          <p:cNvSpPr txBox="1"/>
          <p:nvPr/>
        </p:nvSpPr>
        <p:spPr>
          <a:xfrm>
            <a:off x="7819506" y="4459700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DB</a:t>
            </a:r>
            <a:endParaRPr lang="zh-CN" alt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0B9E81-9C7E-4CD7-A3EF-433F0D510358}"/>
              </a:ext>
            </a:extLst>
          </p:cNvPr>
          <p:cNvSpPr txBox="1"/>
          <p:nvPr/>
        </p:nvSpPr>
        <p:spPr>
          <a:xfrm>
            <a:off x="9991143" y="5225143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CD</a:t>
            </a:r>
            <a:endParaRPr lang="zh-CN" alt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BA690D-C19E-46FC-B4B9-3DC840058608}"/>
              </a:ext>
            </a:extLst>
          </p:cNvPr>
          <p:cNvSpPr txBox="1"/>
          <p:nvPr/>
        </p:nvSpPr>
        <p:spPr>
          <a:xfrm>
            <a:off x="9800401" y="4778984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DC</a:t>
            </a:r>
            <a:endParaRPr lang="zh-CN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38BE81-3A0E-4580-A545-85E041EF3AAD}"/>
                  </a:ext>
                </a:extLst>
              </p:cNvPr>
              <p:cNvSpPr txBox="1"/>
              <p:nvPr/>
            </p:nvSpPr>
            <p:spPr>
              <a:xfrm>
                <a:off x="663075" y="2568316"/>
                <a:ext cx="6105524" cy="39942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solidFill>
                      <a:srgbClr val="4B62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人流移动数据</a:t>
                </a:r>
                <a:endParaRPr lang="en-US" altLang="zh-CN" sz="2800" b="1" dirty="0">
                  <a:solidFill>
                    <a:srgbClr val="4B62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b="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区域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i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到区域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j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的人流量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区域间人流转移概率为</a:t>
                </a:r>
                <a:endParaRPr lang="en-US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lvl="1" algn="ctr">
                  <a:lnSpc>
                    <a:spcPct val="150000"/>
                  </a:lnSpc>
                </a:pP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kern="10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 </m:t>
                            </m:r>
                          </m:e>
                        </m:nary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bSup>
                      </m:den>
                    </m:f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∣</m:t>
                        </m:r>
                        <m:sSub>
                          <m:sSub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1800" i="1" kern="100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800" i="1" kern="10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 </m:t>
                            </m:r>
                          </m:e>
                        </m:nary>
                        <m:sSubSup>
                          <m:sSub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den>
                    </m:f>
                  </m:oMath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区域 </a:t>
                </a:r>
                <a:r>
                  <a:rPr lang="en-US" altLang="zh-CN" dirty="0" err="1">
                    <a:latin typeface="Arial" panose="020B0604020202020204" pitchFamily="34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到区域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j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的相关性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correlation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表示为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p>
                      </m:sSub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sim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𝑑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p>
                      </m:sSub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sim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38BE81-3A0E-4580-A545-85E041EF3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75" y="2568316"/>
                <a:ext cx="6105524" cy="3994299"/>
              </a:xfrm>
              <a:prstGeom prst="rect">
                <a:avLst/>
              </a:prstGeom>
              <a:blipFill>
                <a:blip r:embed="rId4"/>
                <a:stretch>
                  <a:fillRect l="-1798" t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969EFDA4-9FB2-43D1-A13A-E719CCACB3C3}"/>
              </a:ext>
            </a:extLst>
          </p:cNvPr>
          <p:cNvSpPr txBox="1"/>
          <p:nvPr/>
        </p:nvSpPr>
        <p:spPr>
          <a:xfrm>
            <a:off x="1021787" y="2114366"/>
            <a:ext cx="57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en-US" altLang="zh-CN" baseline="-25000" dirty="0" err="1">
                <a:latin typeface="Arial" panose="020B0604020202020204" pitchFamily="34" charset="0"/>
                <a:ea typeface="微软雅黑" panose="020B0503020204020204" pitchFamily="34" charset="-122"/>
              </a:rPr>
              <a:t>ij</a:t>
            </a:r>
            <a:r>
              <a:rPr lang="en-US" altLang="zh-CN" baseline="-25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表示区域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到区域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j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的相关性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correlation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A2A7C64-8257-40EE-AD71-4885B54CE66F}"/>
              </a:ext>
            </a:extLst>
          </p:cNvPr>
          <p:cNvCxnSpPr>
            <a:cxnSpLocks/>
            <a:stCxn id="14" idx="2"/>
            <a:endCxn id="13" idx="5"/>
          </p:cNvCxnSpPr>
          <p:nvPr/>
        </p:nvCxnSpPr>
        <p:spPr>
          <a:xfrm flipH="1" flipV="1">
            <a:off x="8342983" y="3512818"/>
            <a:ext cx="2551569" cy="864628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E8DBC83B-8B98-4859-AC52-ECA16FAFBD85}"/>
              </a:ext>
            </a:extLst>
          </p:cNvPr>
          <p:cNvSpPr txBox="1"/>
          <p:nvPr/>
        </p:nvSpPr>
        <p:spPr>
          <a:xfrm>
            <a:off x="9439304" y="3552352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BC</a:t>
            </a:r>
            <a:endParaRPr lang="zh-CN" alt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6657E19-7858-4CF7-889F-845F457FDA94}"/>
              </a:ext>
            </a:extLst>
          </p:cNvPr>
          <p:cNvSpPr txBox="1"/>
          <p:nvPr/>
        </p:nvSpPr>
        <p:spPr>
          <a:xfrm>
            <a:off x="9348994" y="3892529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CB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88008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7455926" cy="662157"/>
            <a:chOff x="0" y="289322"/>
            <a:chExt cx="7455926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8836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Methodology——Multi-view Modeling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32E43D-9252-446A-800B-7A9FB17F813F}"/>
              </a:ext>
            </a:extLst>
          </p:cNvPr>
          <p:cNvSpPr txBox="1"/>
          <p:nvPr/>
        </p:nvSpPr>
        <p:spPr>
          <a:xfrm>
            <a:off x="663075" y="1391054"/>
            <a:ext cx="5270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把所有数据建立成一张张的图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BB2ED9-7E80-48BB-997F-7D485F25FF95}"/>
              </a:ext>
            </a:extLst>
          </p:cNvPr>
          <p:cNvSpPr/>
          <p:nvPr/>
        </p:nvSpPr>
        <p:spPr>
          <a:xfrm>
            <a:off x="10260179" y="1914274"/>
            <a:ext cx="634373" cy="6343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17F5713-18C3-4D99-9675-55BFA1CEF6CA}"/>
              </a:ext>
            </a:extLst>
          </p:cNvPr>
          <p:cNvSpPr/>
          <p:nvPr/>
        </p:nvSpPr>
        <p:spPr>
          <a:xfrm>
            <a:off x="7801512" y="2971347"/>
            <a:ext cx="634373" cy="6343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464B0E9-F9BE-4689-BE10-12616EDA5C91}"/>
              </a:ext>
            </a:extLst>
          </p:cNvPr>
          <p:cNvSpPr/>
          <p:nvPr/>
        </p:nvSpPr>
        <p:spPr>
          <a:xfrm>
            <a:off x="10894552" y="4060259"/>
            <a:ext cx="634373" cy="6343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D19DDD-0931-4E9B-BEDB-E5825F8A76D4}"/>
              </a:ext>
            </a:extLst>
          </p:cNvPr>
          <p:cNvSpPr/>
          <p:nvPr/>
        </p:nvSpPr>
        <p:spPr>
          <a:xfrm>
            <a:off x="8722397" y="5312470"/>
            <a:ext cx="634373" cy="634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092E014-82D2-481C-8734-0A2375D339A2}"/>
              </a:ext>
            </a:extLst>
          </p:cNvPr>
          <p:cNvCxnSpPr>
            <a:stCxn id="5" idx="2"/>
            <a:endCxn id="13" idx="6"/>
          </p:cNvCxnSpPr>
          <p:nvPr/>
        </p:nvCxnSpPr>
        <p:spPr>
          <a:xfrm flipH="1">
            <a:off x="8435885" y="2231461"/>
            <a:ext cx="1824294" cy="1057073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0323225-D3BE-44B1-B849-B8B3A1AFCEBA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10577366" y="2548647"/>
            <a:ext cx="634373" cy="1511612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E39829E-D07B-40B4-AEF5-7BB75274A77C}"/>
              </a:ext>
            </a:extLst>
          </p:cNvPr>
          <p:cNvCxnSpPr>
            <a:cxnSpLocks/>
            <a:stCxn id="16" idx="6"/>
            <a:endCxn id="14" idx="4"/>
          </p:cNvCxnSpPr>
          <p:nvPr/>
        </p:nvCxnSpPr>
        <p:spPr>
          <a:xfrm flipV="1">
            <a:off x="9356770" y="4694632"/>
            <a:ext cx="1854969" cy="935025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EB51DF9-317C-412E-AD33-112D36B75B81}"/>
              </a:ext>
            </a:extLst>
          </p:cNvPr>
          <p:cNvCxnSpPr>
            <a:cxnSpLocks/>
            <a:stCxn id="16" idx="1"/>
            <a:endCxn id="13" idx="4"/>
          </p:cNvCxnSpPr>
          <p:nvPr/>
        </p:nvCxnSpPr>
        <p:spPr>
          <a:xfrm flipH="1" flipV="1">
            <a:off x="8118699" y="3605720"/>
            <a:ext cx="696600" cy="1799652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2ECA79B-5A6A-4713-B327-71B99AD99330}"/>
              </a:ext>
            </a:extLst>
          </p:cNvPr>
          <p:cNvSpPr txBox="1"/>
          <p:nvPr/>
        </p:nvSpPr>
        <p:spPr>
          <a:xfrm>
            <a:off x="8832288" y="2363981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AB</a:t>
            </a:r>
            <a:endParaRPr lang="zh-CN" altLang="en-US" baseline="-25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755E61-9F78-42B4-BAD8-A69BB85115CF}"/>
              </a:ext>
            </a:extLst>
          </p:cNvPr>
          <p:cNvSpPr txBox="1"/>
          <p:nvPr/>
        </p:nvSpPr>
        <p:spPr>
          <a:xfrm>
            <a:off x="9070258" y="2865834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BA</a:t>
            </a:r>
            <a:endParaRPr lang="zh-CN" altLang="en-US" baseline="-25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D596B4-94AA-4FB2-8292-D3634C82160B}"/>
              </a:ext>
            </a:extLst>
          </p:cNvPr>
          <p:cNvSpPr txBox="1"/>
          <p:nvPr/>
        </p:nvSpPr>
        <p:spPr>
          <a:xfrm>
            <a:off x="10948808" y="3003554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AC</a:t>
            </a:r>
            <a:endParaRPr lang="zh-CN" altLang="en-US" baseline="-25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9597B1-F98A-4828-8707-283377279BB4}"/>
              </a:ext>
            </a:extLst>
          </p:cNvPr>
          <p:cNvSpPr txBox="1"/>
          <p:nvPr/>
        </p:nvSpPr>
        <p:spPr>
          <a:xfrm>
            <a:off x="10339804" y="3300449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CA</a:t>
            </a:r>
            <a:endParaRPr lang="zh-CN" altLang="en-US" baseline="-25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F48E1B-C51D-48F6-94AE-25F42F04C470}"/>
              </a:ext>
            </a:extLst>
          </p:cNvPr>
          <p:cNvSpPr txBox="1"/>
          <p:nvPr/>
        </p:nvSpPr>
        <p:spPr>
          <a:xfrm>
            <a:off x="8428510" y="4162805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BD</a:t>
            </a:r>
            <a:endParaRPr lang="zh-CN" altLang="en-US" baseline="-25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086638F-C891-411F-BABE-6D0573869315}"/>
              </a:ext>
            </a:extLst>
          </p:cNvPr>
          <p:cNvSpPr txBox="1"/>
          <p:nvPr/>
        </p:nvSpPr>
        <p:spPr>
          <a:xfrm>
            <a:off x="7819506" y="4459700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DB</a:t>
            </a:r>
            <a:endParaRPr lang="zh-CN" alt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0B9E81-9C7E-4CD7-A3EF-433F0D510358}"/>
              </a:ext>
            </a:extLst>
          </p:cNvPr>
          <p:cNvSpPr txBox="1"/>
          <p:nvPr/>
        </p:nvSpPr>
        <p:spPr>
          <a:xfrm>
            <a:off x="9991143" y="5225143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CD</a:t>
            </a:r>
            <a:endParaRPr lang="zh-CN" alt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BA690D-C19E-46FC-B4B9-3DC840058608}"/>
              </a:ext>
            </a:extLst>
          </p:cNvPr>
          <p:cNvSpPr txBox="1"/>
          <p:nvPr/>
        </p:nvSpPr>
        <p:spPr>
          <a:xfrm>
            <a:off x="9800401" y="4778984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DC</a:t>
            </a:r>
            <a:endParaRPr lang="zh-CN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38BE81-3A0E-4580-A545-85E041EF3AAD}"/>
                  </a:ext>
                </a:extLst>
              </p:cNvPr>
              <p:cNvSpPr txBox="1"/>
              <p:nvPr/>
            </p:nvSpPr>
            <p:spPr>
              <a:xfrm>
                <a:off x="715121" y="3277346"/>
                <a:ext cx="6451016" cy="2697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solidFill>
                      <a:srgbClr val="4B62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POI </a:t>
                </a:r>
                <a:r>
                  <a:rPr lang="zh-CN" altLang="en-US" sz="2800" b="1" dirty="0">
                    <a:solidFill>
                      <a:srgbClr val="4B62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数据</a:t>
                </a:r>
                <a:endParaRPr lang="en-US" altLang="zh-CN" sz="2800" b="1" dirty="0">
                  <a:solidFill>
                    <a:srgbClr val="4B62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计算每个区域各类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POI 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TF-IDF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，则每个区域可表示为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表示区域 </a:t>
                </a:r>
                <a:r>
                  <a:rPr lang="en-US" altLang="zh-CN" kern="100" dirty="0" err="1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 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POI 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类型的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TF-IDF 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值）</a:t>
                </a:r>
                <a:endParaRPr lang="en-US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区域 </a:t>
                </a:r>
                <a:r>
                  <a:rPr lang="en-US" altLang="zh-CN" dirty="0" err="1">
                    <a:latin typeface="Arial" panose="020B0604020202020204" pitchFamily="34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到区域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j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的相关性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correlation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表示为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sim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38BE81-3A0E-4580-A545-85E041EF3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" y="3277346"/>
                <a:ext cx="6451016" cy="2697277"/>
              </a:xfrm>
              <a:prstGeom prst="rect">
                <a:avLst/>
              </a:prstGeom>
              <a:blipFill>
                <a:blip r:embed="rId4"/>
                <a:stretch>
                  <a:fillRect l="-1700" t="-2941" r="-42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969EFDA4-9FB2-43D1-A13A-E719CCACB3C3}"/>
              </a:ext>
            </a:extLst>
          </p:cNvPr>
          <p:cNvSpPr txBox="1"/>
          <p:nvPr/>
        </p:nvSpPr>
        <p:spPr>
          <a:xfrm>
            <a:off x="1021787" y="2114366"/>
            <a:ext cx="574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C</a:t>
            </a:r>
            <a:r>
              <a:rPr lang="en-US" altLang="zh-CN" baseline="-25000" dirty="0" err="1">
                <a:latin typeface="Arial" panose="020B0604020202020204" pitchFamily="34" charset="0"/>
                <a:ea typeface="微软雅黑" panose="020B0503020204020204" pitchFamily="34" charset="-122"/>
              </a:rPr>
              <a:t>ij</a:t>
            </a:r>
            <a:r>
              <a:rPr lang="en-US" altLang="zh-CN" baseline="-25000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表示区域 </a:t>
            </a:r>
            <a:r>
              <a:rPr lang="en-US" altLang="zh-CN" dirty="0" err="1">
                <a:latin typeface="Arial" panose="020B0604020202020204" pitchFamily="34" charset="0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到区域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j 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的相关性 </a:t>
            </a: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correlation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77FAB5A5-C71A-4A86-8F50-29F3E7CE27D4}"/>
              </a:ext>
            </a:extLst>
          </p:cNvPr>
          <p:cNvCxnSpPr>
            <a:cxnSpLocks/>
            <a:stCxn id="14" idx="2"/>
            <a:endCxn id="13" idx="5"/>
          </p:cNvCxnSpPr>
          <p:nvPr/>
        </p:nvCxnSpPr>
        <p:spPr>
          <a:xfrm flipH="1" flipV="1">
            <a:off x="8342983" y="3512818"/>
            <a:ext cx="2551569" cy="864628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0FBDE8C-0FA1-42AB-B04F-D1D8DECB1A5F}"/>
              </a:ext>
            </a:extLst>
          </p:cNvPr>
          <p:cNvSpPr txBox="1"/>
          <p:nvPr/>
        </p:nvSpPr>
        <p:spPr>
          <a:xfrm>
            <a:off x="9439304" y="3552352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BC</a:t>
            </a:r>
            <a:endParaRPr lang="zh-CN" altLang="en-US" baseline="-25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1C3192A-E5F6-4181-A5CF-A2138720BE2B}"/>
              </a:ext>
            </a:extLst>
          </p:cNvPr>
          <p:cNvSpPr txBox="1"/>
          <p:nvPr/>
        </p:nvSpPr>
        <p:spPr>
          <a:xfrm>
            <a:off x="9348994" y="3892529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CB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009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7455926" cy="662157"/>
            <a:chOff x="0" y="289322"/>
            <a:chExt cx="7455926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8836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Methodology——Multi-view Modeling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32E43D-9252-446A-800B-7A9FB17F813F}"/>
              </a:ext>
            </a:extLst>
          </p:cNvPr>
          <p:cNvSpPr txBox="1"/>
          <p:nvPr/>
        </p:nvSpPr>
        <p:spPr>
          <a:xfrm>
            <a:off x="663075" y="1391054"/>
            <a:ext cx="5270308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把所有数据建立成一张张的图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 err="1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Cij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表示区域 </a:t>
            </a:r>
            <a:r>
              <a:rPr lang="en-US" altLang="zh-CN" kern="100" dirty="0" err="1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到区域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的相关性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correlation</a:t>
            </a:r>
            <a:endParaRPr lang="zh-CN" altLang="en-US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EBB2ED9-7E80-48BB-997F-7D485F25FF95}"/>
              </a:ext>
            </a:extLst>
          </p:cNvPr>
          <p:cNvSpPr/>
          <p:nvPr/>
        </p:nvSpPr>
        <p:spPr>
          <a:xfrm>
            <a:off x="10260179" y="1914274"/>
            <a:ext cx="634373" cy="6343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17F5713-18C3-4D99-9675-55BFA1CEF6CA}"/>
              </a:ext>
            </a:extLst>
          </p:cNvPr>
          <p:cNvSpPr/>
          <p:nvPr/>
        </p:nvSpPr>
        <p:spPr>
          <a:xfrm>
            <a:off x="7801512" y="2971347"/>
            <a:ext cx="634373" cy="6343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464B0E9-F9BE-4689-BE10-12616EDA5C91}"/>
              </a:ext>
            </a:extLst>
          </p:cNvPr>
          <p:cNvSpPr/>
          <p:nvPr/>
        </p:nvSpPr>
        <p:spPr>
          <a:xfrm>
            <a:off x="10894552" y="4060259"/>
            <a:ext cx="634373" cy="6343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37D19DDD-0931-4E9B-BEDB-E5825F8A76D4}"/>
              </a:ext>
            </a:extLst>
          </p:cNvPr>
          <p:cNvSpPr/>
          <p:nvPr/>
        </p:nvSpPr>
        <p:spPr>
          <a:xfrm>
            <a:off x="8722397" y="5312470"/>
            <a:ext cx="634373" cy="6343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092E014-82D2-481C-8734-0A2375D339A2}"/>
              </a:ext>
            </a:extLst>
          </p:cNvPr>
          <p:cNvCxnSpPr>
            <a:stCxn id="5" idx="2"/>
            <a:endCxn id="13" idx="6"/>
          </p:cNvCxnSpPr>
          <p:nvPr/>
        </p:nvCxnSpPr>
        <p:spPr>
          <a:xfrm flipH="1">
            <a:off x="8435885" y="2231461"/>
            <a:ext cx="1824294" cy="1057073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0323225-D3BE-44B1-B849-B8B3A1AFCEBA}"/>
              </a:ext>
            </a:extLst>
          </p:cNvPr>
          <p:cNvCxnSpPr>
            <a:cxnSpLocks/>
            <a:stCxn id="5" idx="4"/>
            <a:endCxn id="14" idx="0"/>
          </p:cNvCxnSpPr>
          <p:nvPr/>
        </p:nvCxnSpPr>
        <p:spPr>
          <a:xfrm>
            <a:off x="10577366" y="2548647"/>
            <a:ext cx="634373" cy="1511612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E39829E-D07B-40B4-AEF5-7BB75274A77C}"/>
              </a:ext>
            </a:extLst>
          </p:cNvPr>
          <p:cNvCxnSpPr>
            <a:cxnSpLocks/>
            <a:stCxn id="16" idx="6"/>
            <a:endCxn id="14" idx="4"/>
          </p:cNvCxnSpPr>
          <p:nvPr/>
        </p:nvCxnSpPr>
        <p:spPr>
          <a:xfrm flipV="1">
            <a:off x="9356770" y="4694632"/>
            <a:ext cx="1854969" cy="935025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EB51DF9-317C-412E-AD33-112D36B75B81}"/>
              </a:ext>
            </a:extLst>
          </p:cNvPr>
          <p:cNvCxnSpPr>
            <a:cxnSpLocks/>
            <a:stCxn id="16" idx="1"/>
            <a:endCxn id="13" idx="4"/>
          </p:cNvCxnSpPr>
          <p:nvPr/>
        </p:nvCxnSpPr>
        <p:spPr>
          <a:xfrm flipH="1" flipV="1">
            <a:off x="8118699" y="3605720"/>
            <a:ext cx="696600" cy="1799652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2ECA79B-5A6A-4713-B327-71B99AD99330}"/>
              </a:ext>
            </a:extLst>
          </p:cNvPr>
          <p:cNvSpPr txBox="1"/>
          <p:nvPr/>
        </p:nvSpPr>
        <p:spPr>
          <a:xfrm>
            <a:off x="8832288" y="2363981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AB</a:t>
            </a:r>
            <a:endParaRPr lang="zh-CN" altLang="en-US" baseline="-250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755E61-9F78-42B4-BAD8-A69BB85115CF}"/>
              </a:ext>
            </a:extLst>
          </p:cNvPr>
          <p:cNvSpPr txBox="1"/>
          <p:nvPr/>
        </p:nvSpPr>
        <p:spPr>
          <a:xfrm>
            <a:off x="9070258" y="2865834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BA</a:t>
            </a:r>
            <a:endParaRPr lang="zh-CN" altLang="en-US" baseline="-25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AD596B4-94AA-4FB2-8292-D3634C82160B}"/>
              </a:ext>
            </a:extLst>
          </p:cNvPr>
          <p:cNvSpPr txBox="1"/>
          <p:nvPr/>
        </p:nvSpPr>
        <p:spPr>
          <a:xfrm>
            <a:off x="10948808" y="3003554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AC</a:t>
            </a:r>
            <a:endParaRPr lang="zh-CN" altLang="en-US" baseline="-250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9597B1-F98A-4828-8707-283377279BB4}"/>
              </a:ext>
            </a:extLst>
          </p:cNvPr>
          <p:cNvSpPr txBox="1"/>
          <p:nvPr/>
        </p:nvSpPr>
        <p:spPr>
          <a:xfrm>
            <a:off x="10339804" y="3300449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CA</a:t>
            </a:r>
            <a:endParaRPr lang="zh-CN" altLang="en-US" baseline="-25000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4F48E1B-C51D-48F6-94AE-25F42F04C470}"/>
              </a:ext>
            </a:extLst>
          </p:cNvPr>
          <p:cNvSpPr txBox="1"/>
          <p:nvPr/>
        </p:nvSpPr>
        <p:spPr>
          <a:xfrm>
            <a:off x="8428510" y="4162805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BD</a:t>
            </a:r>
            <a:endParaRPr lang="zh-CN" altLang="en-US" baseline="-250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086638F-C891-411F-BABE-6D0573869315}"/>
              </a:ext>
            </a:extLst>
          </p:cNvPr>
          <p:cNvSpPr txBox="1"/>
          <p:nvPr/>
        </p:nvSpPr>
        <p:spPr>
          <a:xfrm>
            <a:off x="7819506" y="4459700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DB</a:t>
            </a:r>
            <a:endParaRPr lang="zh-CN" altLang="en-US" baseline="-25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30B9E81-9C7E-4CD7-A3EF-433F0D510358}"/>
              </a:ext>
            </a:extLst>
          </p:cNvPr>
          <p:cNvSpPr txBox="1"/>
          <p:nvPr/>
        </p:nvSpPr>
        <p:spPr>
          <a:xfrm>
            <a:off x="9991143" y="5225143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CD</a:t>
            </a:r>
            <a:endParaRPr lang="zh-CN" altLang="en-US" baseline="-25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ABA690D-C19E-46FC-B4B9-3DC840058608}"/>
              </a:ext>
            </a:extLst>
          </p:cNvPr>
          <p:cNvSpPr txBox="1"/>
          <p:nvPr/>
        </p:nvSpPr>
        <p:spPr>
          <a:xfrm>
            <a:off x="9800401" y="4778984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DC</a:t>
            </a:r>
            <a:endParaRPr lang="zh-CN" alt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38BE81-3A0E-4580-A545-85E041EF3AAD}"/>
                  </a:ext>
                </a:extLst>
              </p:cNvPr>
              <p:cNvSpPr txBox="1"/>
              <p:nvPr/>
            </p:nvSpPr>
            <p:spPr>
              <a:xfrm>
                <a:off x="715121" y="3277346"/>
                <a:ext cx="6451016" cy="3112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285750">
                  <a:buFont typeface="Arial" panose="020B0604020202020204" pitchFamily="34" charset="0"/>
                  <a:buChar char="•"/>
                </a:pPr>
                <a:r>
                  <a:rPr lang="en-US" altLang="zh-CN" sz="2800" b="1" dirty="0">
                    <a:solidFill>
                      <a:srgbClr val="4B62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Check-in </a:t>
                </a:r>
                <a:r>
                  <a:rPr lang="zh-CN" altLang="en-US" sz="2800" b="1" dirty="0">
                    <a:solidFill>
                      <a:srgbClr val="4B625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数据</a:t>
                </a:r>
                <a:endParaRPr lang="en-US" altLang="zh-CN" sz="2800" b="1" dirty="0">
                  <a:solidFill>
                    <a:srgbClr val="4B625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计算每个区域各类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POI </a:t>
                </a:r>
                <a:r>
                  <a:rPr lang="zh-CN" altLang="en-US" kern="1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签到数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TF-IDF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，则每个区域可表示为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表示区域 </a:t>
                </a:r>
                <a:r>
                  <a:rPr lang="en-US" altLang="zh-CN" kern="100" dirty="0" err="1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的第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j 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POI 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类型</a:t>
                </a:r>
                <a:r>
                  <a:rPr lang="zh-CN" altLang="en-US" kern="100" dirty="0">
                    <a:solidFill>
                      <a:srgbClr val="FF0000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签到数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 </a:t>
                </a:r>
                <a:r>
                  <a:rPr lang="en-US" altLang="zh-CN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TF-IDF </a:t>
                </a:r>
                <a:r>
                  <a:rPr lang="zh-CN" altLang="en-US" kern="100" dirty="0">
                    <a:latin typeface="Arial" panose="020B0604020202020204" pitchFamily="34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值）</a:t>
                </a:r>
                <a:endParaRPr lang="en-US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marL="742950" lvl="1" indent="-28575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区域 </a:t>
                </a:r>
                <a:r>
                  <a:rPr lang="en-US" altLang="zh-CN" dirty="0" err="1">
                    <a:latin typeface="Arial" panose="020B0604020202020204" pitchFamily="34" charset="0"/>
                    <a:ea typeface="微软雅黑" panose="020B0503020204020204" pitchFamily="34" charset="-122"/>
                  </a:rPr>
                  <a:t>i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到区域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j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的相关性 </a:t>
                </a:r>
                <a:r>
                  <a:rPr lang="en-US" altLang="zh-CN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correlation </a:t>
                </a:r>
                <a:r>
                  <a:rPr lang="zh-CN" altLang="en-US" dirty="0">
                    <a:latin typeface="Arial" panose="020B0604020202020204" pitchFamily="34" charset="0"/>
                    <a:ea typeface="微软雅黑" panose="020B0503020204020204" pitchFamily="34" charset="-122"/>
                  </a:rPr>
                  <a:t>表示为</a:t>
                </a:r>
                <a:endParaRPr lang="en-US" altLang="zh-CN" dirty="0"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  <a:p>
                <a:pPr lvl="1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𝒞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𝑖𝑗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sim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⁡</m:t>
                      </m:r>
                      <m:d>
                        <m:d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8E38BE81-3A0E-4580-A545-85E041EF3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121" y="3277346"/>
                <a:ext cx="6451016" cy="3112775"/>
              </a:xfrm>
              <a:prstGeom prst="rect">
                <a:avLst/>
              </a:prstGeom>
              <a:blipFill>
                <a:blip r:embed="rId4"/>
                <a:stretch>
                  <a:fillRect l="-1700" t="-2549" r="-7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BA53739-14C6-4207-9097-C680CA2637B6}"/>
              </a:ext>
            </a:extLst>
          </p:cNvPr>
          <p:cNvCxnSpPr>
            <a:cxnSpLocks/>
            <a:stCxn id="14" idx="2"/>
            <a:endCxn id="13" idx="5"/>
          </p:cNvCxnSpPr>
          <p:nvPr/>
        </p:nvCxnSpPr>
        <p:spPr>
          <a:xfrm flipH="1" flipV="1">
            <a:off x="8342983" y="3512818"/>
            <a:ext cx="2551569" cy="864628"/>
          </a:xfrm>
          <a:prstGeom prst="straightConnector1">
            <a:avLst/>
          </a:prstGeom>
          <a:ln w="38100">
            <a:solidFill>
              <a:srgbClr val="0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EE1DCA07-15E5-460F-8880-40CEECE27DD2}"/>
              </a:ext>
            </a:extLst>
          </p:cNvPr>
          <p:cNvSpPr txBox="1"/>
          <p:nvPr/>
        </p:nvSpPr>
        <p:spPr>
          <a:xfrm>
            <a:off x="9439304" y="3552352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BC</a:t>
            </a:r>
            <a:endParaRPr lang="zh-CN" altLang="en-US" baseline="-250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BF8F07F-1E85-4698-A19B-774A884B35FC}"/>
              </a:ext>
            </a:extLst>
          </p:cNvPr>
          <p:cNvSpPr txBox="1"/>
          <p:nvPr/>
        </p:nvSpPr>
        <p:spPr>
          <a:xfrm>
            <a:off x="9348994" y="3892529"/>
            <a:ext cx="74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</a:t>
            </a:r>
            <a:r>
              <a:rPr lang="en-US" altLang="zh-CN" baseline="-25000" dirty="0"/>
              <a:t>CB</a:t>
            </a:r>
            <a:endParaRPr lang="zh-CN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935852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7455926" cy="662157"/>
            <a:chOff x="0" y="289322"/>
            <a:chExt cx="7455926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8836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Methodology——Multi-view Modeling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132E43D-9252-446A-800B-7A9FB17F813F}"/>
              </a:ext>
            </a:extLst>
          </p:cNvPr>
          <p:cNvSpPr txBox="1"/>
          <p:nvPr/>
        </p:nvSpPr>
        <p:spPr>
          <a:xfrm>
            <a:off x="663074" y="1391054"/>
            <a:ext cx="667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利用每个 </a:t>
            </a: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各自的相关性</a:t>
            </a: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——GAT</a:t>
            </a:r>
            <a:endParaRPr lang="zh-CN" altLang="en-US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69EFDA4-9FB2-43D1-A13A-E719CCACB3C3}"/>
                  </a:ext>
                </a:extLst>
              </p:cNvPr>
              <p:cNvSpPr txBox="1"/>
              <p:nvPr/>
            </p:nvSpPr>
            <p:spPr>
              <a:xfrm>
                <a:off x="475447" y="2733313"/>
                <a:ext cx="5746811" cy="538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b="1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𝓖</m:t>
                          </m:r>
                        </m:e>
                        <m: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zh-CN" sz="24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𝓖</m:t>
                          </m:r>
                        </m:e>
                        <m: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altLang="zh-CN" sz="2400" b="1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𝓖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poi</m:t>
                          </m:r>
                          <m:r>
                            <m:rPr>
                              <m:nor/>
                            </m:rPr>
                            <a:rPr lang="en-US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altLang="zh-CN" sz="2400" b="1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sSub>
                        <m:sSubPr>
                          <m:ctrlPr>
                            <a:rPr lang="zh-CN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𝓖</m:t>
                          </m:r>
                        </m:e>
                        <m:sub>
                          <m:r>
                            <a:rPr lang="en-US" altLang="zh-CN" sz="2400" b="1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𝒄𝒉𝒌</m:t>
                          </m:r>
                        </m:sub>
                      </m:sSub>
                    </m:oMath>
                  </m:oMathPara>
                </a14:m>
                <a:endParaRPr lang="zh-CN" altLang="zh-CN" sz="2400" b="1" i="1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69EFDA4-9FB2-43D1-A13A-E719CCACB3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47" y="2733313"/>
                <a:ext cx="5746811" cy="538674"/>
              </a:xfrm>
              <a:prstGeom prst="rect">
                <a:avLst/>
              </a:prstGeom>
              <a:blipFill>
                <a:blip r:embed="rId4"/>
                <a:stretch>
                  <a:fillRect b="-15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B0996D2-703C-4613-9C00-574081829B36}"/>
                  </a:ext>
                </a:extLst>
              </p:cNvPr>
              <p:cNvSpPr txBox="1"/>
              <p:nvPr/>
            </p:nvSpPr>
            <p:spPr>
              <a:xfrm>
                <a:off x="822347" y="3339756"/>
                <a:ext cx="6105524" cy="19782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𝑒𝑥</m:t>
                          </m:r>
                          <m:func>
                            <m:func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ReLU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zh-CN" altLang="en-US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acc>
                                                <m:accPr>
                                                  <m:chr m:val="⃗"/>
                                                  <m:ctrlPr>
                                                    <a:rPr lang="zh-CN" altLang="en-US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zh-CN" altLang="en-US" b="1" i="0">
                                                      <a:latin typeface="Cambria Math" panose="02040503050406030204" pitchFamily="18" charset="0"/>
                                                    </a:rPr>
                                                    <m:t>𝐚</m:t>
                                                  </m:r>
                                                </m:e>
                                              </m:acc>
                                            </m:e>
                                            <m:sup>
                                              <m:r>
                                                <a:rPr lang="zh-CN" alt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zh-CN" altLang="en-US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zh-CN" altLang="en-US" b="1" i="0">
                                                  <a:latin typeface="Cambria Math" panose="02040503050406030204" pitchFamily="18" charset="0"/>
                                                </a:rPr>
                                                <m:t>𝐖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b="1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zh-CN" altLang="en-US" b="1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zh-CN" alt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∥</m:t>
                                              </m:r>
                                              <m:r>
                                                <a:rPr lang="zh-CN" altLang="en-US" b="1" i="0">
                                                  <a:latin typeface="Cambria Math" panose="02040503050406030204" pitchFamily="18" charset="0"/>
                                                </a:rPr>
                                                <m:t>𝐖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altLang="en-US" b="1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⃗"/>
                                                      <m:ctrlPr>
                                                        <a:rPr lang="zh-CN" altLang="en-US" b="1" i="1">
                                                          <a:solidFill>
                                                            <a:srgbClr val="836967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zh-CN" alt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h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zh-CN" alt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func>
                        </m:e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&amp;</m:t>
                          </m:r>
                          <m:sSub>
                            <m:sSub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softmax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zh-CN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CN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zh-CN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zh-CN" altLang="en-US" b="0" i="1">
                                              <a:latin typeface="Cambria Math" panose="02040503050406030204" pitchFamily="18" charset="0"/>
                                            </a:rPr>
                                            <m:t>𝑖𝑘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den>
                          </m:f>
                        </m:e>
                        <m:e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&amp;</m:t>
                          </m:r>
                          <m:sSubSup>
                            <m:sSubSup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b="0" i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b="0" i="1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zh-CN" alt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supHide m:val="on"/>
                                  <m:ctrlP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zh-CN" alt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zh-CN" altLang="en-US" b="0" i="0"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en-US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zh-CN" altLang="en-US" b="1" i="0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  <m:sSub>
                                <m:sSubPr>
                                  <m:ctrlPr>
                                    <a:rPr lang="zh-CN" altLang="en-US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b="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B0996D2-703C-4613-9C00-574081829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47" y="3339756"/>
                <a:ext cx="6105524" cy="19782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AAD7BFDD-34D9-4112-AACB-A2F416385419}"/>
              </a:ext>
            </a:extLst>
          </p:cNvPr>
          <p:cNvSpPr txBox="1"/>
          <p:nvPr/>
        </p:nvSpPr>
        <p:spPr>
          <a:xfrm>
            <a:off x="802551" y="2211169"/>
            <a:ext cx="771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learns region representations using region correlations from single view</a:t>
            </a:r>
            <a:endParaRPr lang="en-US" altLang="zh-CN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01A25C6-EEE0-4901-9774-DF176F58F50F}"/>
              </a:ext>
            </a:extLst>
          </p:cNvPr>
          <p:cNvSpPr txBox="1"/>
          <p:nvPr/>
        </p:nvSpPr>
        <p:spPr>
          <a:xfrm>
            <a:off x="802551" y="5563420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</a:rPr>
              <a:t>update the representation of a vertex by propagating information to its neighbors</a:t>
            </a:r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C5806A-953E-4E15-A98D-A5DC493BA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8043" y="3073557"/>
            <a:ext cx="4361647" cy="224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82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9285593" cy="662157"/>
            <a:chOff x="0" y="289322"/>
            <a:chExt cx="9285593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871328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Methodology——Cross-view Information Sharing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A17A13-895F-48D9-9D52-38A70931A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229" y="2195058"/>
            <a:ext cx="4994776" cy="38805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8CFF41D-3DCE-472E-8875-6E89E181C3CA}"/>
              </a:ext>
            </a:extLst>
          </p:cNvPr>
          <p:cNvSpPr txBox="1"/>
          <p:nvPr/>
        </p:nvSpPr>
        <p:spPr>
          <a:xfrm>
            <a:off x="458793" y="1387287"/>
            <a:ext cx="5703882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enables information sharing across all views</a:t>
            </a:r>
            <a:endParaRPr lang="zh-CN" altLang="en-US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CE68EB-EF8A-4C68-A4A0-79EE18C756CA}"/>
              </a:ext>
            </a:extLst>
          </p:cNvPr>
          <p:cNvSpPr txBox="1"/>
          <p:nvPr/>
        </p:nvSpPr>
        <p:spPr>
          <a:xfrm>
            <a:off x="392118" y="2832391"/>
            <a:ext cx="6561132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employ the self-attention mechanism to propagate knowledge across the representations of different views.</a:t>
            </a:r>
            <a:endParaRPr lang="zh-CN" altLang="en-US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D32E9D3-664C-48A0-85CE-1D0F6FB2A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980" y="4328649"/>
            <a:ext cx="2666219" cy="51205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C2A7D075-7361-4F15-90CE-27C1C8341F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980" y="4936328"/>
            <a:ext cx="5577601" cy="91202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42A2A83-D5B3-4488-BA90-A8709B20B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9980" y="5943319"/>
            <a:ext cx="4086945" cy="4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6925331" cy="662157"/>
            <a:chOff x="0" y="289322"/>
            <a:chExt cx="6925331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3530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Methodology——Multi-view Fusion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A17A13-895F-48D9-9D52-38A70931A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229" y="2195058"/>
            <a:ext cx="4994776" cy="3880507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8CFF41D-3DCE-472E-8875-6E89E181C3CA}"/>
              </a:ext>
            </a:extLst>
          </p:cNvPr>
          <p:cNvSpPr txBox="1"/>
          <p:nvPr/>
        </p:nvSpPr>
        <p:spPr>
          <a:xfrm>
            <a:off x="458793" y="1387287"/>
            <a:ext cx="5703882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 various applications</a:t>
            </a:r>
            <a:endParaRPr lang="zh-CN" altLang="en-US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7CE68EB-EF8A-4C68-A4A0-79EE18C756CA}"/>
              </a:ext>
            </a:extLst>
          </p:cNvPr>
          <p:cNvSpPr txBox="1"/>
          <p:nvPr/>
        </p:nvSpPr>
        <p:spPr>
          <a:xfrm>
            <a:off x="392118" y="2832391"/>
            <a:ext cx="6561132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learns adaptive weights for different views.</a:t>
            </a:r>
            <a:endParaRPr lang="zh-CN" altLang="en-US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420F67-5536-4E01-B47A-18D349BF23B9}"/>
                  </a:ext>
                </a:extLst>
              </p:cNvPr>
              <p:cNvSpPr txBox="1"/>
              <p:nvPr/>
            </p:nvSpPr>
            <p:spPr>
              <a:xfrm>
                <a:off x="696058" y="4277495"/>
                <a:ext cx="6105524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ℰ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B420F67-5536-4E01-B47A-18D349BF2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58" y="4277495"/>
                <a:ext cx="6105524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A060F4-99C9-4801-B8CD-5719A5BA39B2}"/>
                  </a:ext>
                </a:extLst>
              </p:cNvPr>
              <p:cNvSpPr txBox="1"/>
              <p:nvPr/>
            </p:nvSpPr>
            <p:spPr>
              <a:xfrm>
                <a:off x="1524797" y="5317616"/>
                <a:ext cx="271382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A060F4-99C9-4801-B8CD-5719A5BA3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797" y="5317616"/>
                <a:ext cx="2713828" cy="404983"/>
              </a:xfrm>
              <a:prstGeom prst="rect">
                <a:avLst/>
              </a:prstGeom>
              <a:blipFill>
                <a:blip r:embed="rId6"/>
                <a:stretch>
                  <a:fillRect t="-100000" r="-1573" b="-156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96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7255743" cy="662157"/>
            <a:chOff x="0" y="289322"/>
            <a:chExt cx="7255743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683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Methodology——Learning Objectives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2A8BD6-3211-4C5D-8CAC-8FCD7E3E8D3F}"/>
              </a:ext>
            </a:extLst>
          </p:cNvPr>
          <p:cNvSpPr txBox="1"/>
          <p:nvPr/>
        </p:nvSpPr>
        <p:spPr>
          <a:xfrm>
            <a:off x="458793" y="1163551"/>
            <a:ext cx="7644347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kern="100" dirty="0">
                <a:solidFill>
                  <a:srgbClr val="4B625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learn</a:t>
            </a:r>
            <a:endParaRPr lang="en-US" altLang="zh-CN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types of tasks based on human mobility and region attributes</a:t>
            </a:r>
            <a:endParaRPr lang="zh-CN" altLang="en-US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E5F287-E132-4D9D-B142-0B8C3DF78ECA}"/>
              </a:ext>
            </a:extLst>
          </p:cNvPr>
          <p:cNvSpPr txBox="1"/>
          <p:nvPr/>
        </p:nvSpPr>
        <p:spPr>
          <a:xfrm>
            <a:off x="572310" y="2399569"/>
            <a:ext cx="10492916" cy="88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kern="100" dirty="0">
                <a:solidFill>
                  <a:srgbClr val="4B625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Task1: human mobility source and destination prediction</a:t>
            </a:r>
            <a:endParaRPr lang="en-US" altLang="zh-CN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给定源区域，终点是目标区域的概率 及 相反情况的概率 预测值为：</a:t>
            </a:r>
            <a:endParaRPr lang="zh-CN" altLang="en-US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9B2C80-0A12-49FA-9932-8EE6C657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606" y="3283333"/>
            <a:ext cx="3107404" cy="96303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50D7890-9F78-4ECC-9FE5-37F2BC3B64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1990" y="3243744"/>
            <a:ext cx="3292003" cy="9768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45AD06A-2DBF-4B59-9343-B65A24721807}"/>
              </a:ext>
            </a:extLst>
          </p:cNvPr>
          <p:cNvSpPr txBox="1"/>
          <p:nvPr/>
        </p:nvSpPr>
        <p:spPr>
          <a:xfrm>
            <a:off x="1044087" y="4249083"/>
            <a:ext cx="104929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从真实数据集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中（出租车轨迹数据）拿出一对（源区域，目标区域）利用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log-likelihood 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2360B25-4B5B-45B0-AAF3-198BB333DC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3466" y="5180807"/>
            <a:ext cx="6681088" cy="1026625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79174406-5E8A-4DE9-B970-4043494D1D02}"/>
              </a:ext>
            </a:extLst>
          </p:cNvPr>
          <p:cNvSpPr/>
          <p:nvPr/>
        </p:nvSpPr>
        <p:spPr>
          <a:xfrm>
            <a:off x="8103140" y="4705200"/>
            <a:ext cx="3857016" cy="19784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chemeClr val="tx1"/>
                </a:solidFill>
              </a:rPr>
              <a:t>我觉得不 </a:t>
            </a:r>
            <a:r>
              <a:rPr lang="en-US" altLang="zh-CN" b="1" dirty="0">
                <a:solidFill>
                  <a:schemeClr val="tx1"/>
                </a:solidFill>
              </a:rPr>
              <a:t>make sense </a:t>
            </a:r>
            <a:r>
              <a:rPr lang="zh-CN" altLang="en-US" b="1" dirty="0">
                <a:solidFill>
                  <a:schemeClr val="tx1"/>
                </a:solidFill>
              </a:rPr>
              <a:t>啊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为什么两个区域 </a:t>
            </a:r>
            <a:r>
              <a:rPr lang="en-US" altLang="zh-CN" b="1" dirty="0">
                <a:solidFill>
                  <a:schemeClr val="tx1"/>
                </a:solidFill>
              </a:rPr>
              <a:t>embedding </a:t>
            </a:r>
            <a:r>
              <a:rPr lang="zh-CN" altLang="en-US" b="1" dirty="0">
                <a:solidFill>
                  <a:schemeClr val="tx1"/>
                </a:solidFill>
              </a:rPr>
              <a:t>之积可以表示人流转移程度？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既然真实样本是单方向的，那为什么用来拟合两个方向的概率？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</a:rPr>
              <a:t>或许可以直接拟合真实的概率？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BA32F699-D60B-41C6-96BF-FC4B7D29B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72" y="174302"/>
            <a:ext cx="2088422" cy="22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1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7255743" cy="662157"/>
            <a:chOff x="0" y="289322"/>
            <a:chExt cx="7255743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683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Methodology——Learning Objectives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A2A8BD6-3211-4C5D-8CAC-8FCD7E3E8D3F}"/>
              </a:ext>
            </a:extLst>
          </p:cNvPr>
          <p:cNvSpPr txBox="1"/>
          <p:nvPr/>
        </p:nvSpPr>
        <p:spPr>
          <a:xfrm>
            <a:off x="458793" y="1163551"/>
            <a:ext cx="7644347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kern="100" dirty="0">
                <a:solidFill>
                  <a:srgbClr val="4B625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How to learn</a:t>
            </a:r>
            <a:endParaRPr lang="en-US" altLang="zh-CN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two types of tasks based on human mobility and region attributes</a:t>
            </a:r>
            <a:endParaRPr lang="zh-CN" altLang="en-US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E5F287-E132-4D9D-B142-0B8C3DF78ECA}"/>
              </a:ext>
            </a:extLst>
          </p:cNvPr>
          <p:cNvSpPr txBox="1"/>
          <p:nvPr/>
        </p:nvSpPr>
        <p:spPr>
          <a:xfrm>
            <a:off x="572309" y="2401493"/>
            <a:ext cx="10492916" cy="889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kern="100" dirty="0">
                <a:solidFill>
                  <a:srgbClr val="4B625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Task2: region relations reconstruction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预测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 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关系图上的权值。权值预测为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POI 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关系图上，两区域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embedding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之积：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5AD06A-2DBF-4B59-9343-B65A24721807}"/>
              </a:ext>
            </a:extLst>
          </p:cNvPr>
          <p:cNvSpPr txBox="1"/>
          <p:nvPr/>
        </p:nvSpPr>
        <p:spPr>
          <a:xfrm>
            <a:off x="1044088" y="4249083"/>
            <a:ext cx="3148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和真实的边上权值做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8E2AAF-D687-45A7-A03C-109A72DD99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097"/>
          <a:stretch/>
        </p:blipFill>
        <p:spPr>
          <a:xfrm>
            <a:off x="5219089" y="3424237"/>
            <a:ext cx="1337354" cy="61221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7CA3605-C15F-4D17-BE4B-2122B62808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39" y="4063298"/>
            <a:ext cx="3276847" cy="88934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C074811D-6A77-4725-A4A9-10765002A954}"/>
              </a:ext>
            </a:extLst>
          </p:cNvPr>
          <p:cNvSpPr txBox="1"/>
          <p:nvPr/>
        </p:nvSpPr>
        <p:spPr>
          <a:xfrm>
            <a:off x="1044086" y="5072691"/>
            <a:ext cx="6504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和同理构建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check-in 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相关性图上的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，最后得到总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loss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67EF9D4-87A0-4E19-98F6-679B80B1AA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776" y="5562071"/>
            <a:ext cx="3027692" cy="530697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004EDF7E-D09D-40FF-9FE5-9E914E1DE0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5272" y="174302"/>
            <a:ext cx="2088422" cy="224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1475121" cy="662157"/>
            <a:chOff x="0" y="289322"/>
            <a:chExt cx="1475121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目录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1E369F3B-E513-413B-83A5-C4508128A9A2}"/>
              </a:ext>
            </a:extLst>
          </p:cNvPr>
          <p:cNvGrpSpPr/>
          <p:nvPr/>
        </p:nvGrpSpPr>
        <p:grpSpPr>
          <a:xfrm>
            <a:off x="2486431" y="1344580"/>
            <a:ext cx="7341236" cy="718078"/>
            <a:chOff x="1098018" y="1340446"/>
            <a:chExt cx="8906612" cy="737210"/>
          </a:xfrm>
        </p:grpSpPr>
        <p:sp>
          <p:nvSpPr>
            <p:cNvPr id="12" name="任意多边形 43">
              <a:extLst>
                <a:ext uri="{FF2B5EF4-FFF2-40B4-BE49-F238E27FC236}">
                  <a16:creationId xmlns:a16="http://schemas.microsoft.com/office/drawing/2014/main" id="{2C53E913-5605-44AF-8585-7E30D3408DFD}"/>
                </a:ext>
              </a:extLst>
            </p:cNvPr>
            <p:cNvSpPr/>
            <p:nvPr/>
          </p:nvSpPr>
          <p:spPr>
            <a:xfrm>
              <a:off x="2137349" y="1411085"/>
              <a:ext cx="7867281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>
                <a:defRPr/>
              </a:pPr>
              <a:r>
                <a:rPr lang="en-US" altLang="zh-CN" sz="2800" b="1" dirty="0">
                  <a:solidFill>
                    <a:srgbClr val="445437"/>
                  </a:solidFill>
                  <a:latin typeface="Microsoft YaHei"/>
                  <a:ea typeface="Microsoft YaHei"/>
                  <a:cs typeface="+mn-ea"/>
                </a:rPr>
                <a:t>region embedding &amp; Motivation</a:t>
              </a:r>
              <a:endPara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13" name="任意多边形 44">
              <a:extLst>
                <a:ext uri="{FF2B5EF4-FFF2-40B4-BE49-F238E27FC236}">
                  <a16:creationId xmlns:a16="http://schemas.microsoft.com/office/drawing/2014/main" id="{F80B02A0-D40D-4832-9645-4855D6D03F2A}"/>
                </a:ext>
              </a:extLst>
            </p:cNvPr>
            <p:cNvSpPr/>
            <p:nvPr/>
          </p:nvSpPr>
          <p:spPr>
            <a:xfrm>
              <a:off x="1098018" y="1340446"/>
              <a:ext cx="1039331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4B6251"/>
            </a:solidFill>
            <a:ln>
              <a:solidFill>
                <a:srgbClr val="4B6251"/>
              </a:solidFill>
            </a:ln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DCF0F9-3DDD-4C7C-8933-3EEF4C4907C0}"/>
              </a:ext>
            </a:extLst>
          </p:cNvPr>
          <p:cNvGrpSpPr/>
          <p:nvPr/>
        </p:nvGrpSpPr>
        <p:grpSpPr>
          <a:xfrm>
            <a:off x="2494242" y="2506076"/>
            <a:ext cx="7333425" cy="728443"/>
            <a:chOff x="1098019" y="2888588"/>
            <a:chExt cx="8897136" cy="737210"/>
          </a:xfrm>
        </p:grpSpPr>
        <p:sp>
          <p:nvSpPr>
            <p:cNvPr id="18" name="任意多边形 49">
              <a:extLst>
                <a:ext uri="{FF2B5EF4-FFF2-40B4-BE49-F238E27FC236}">
                  <a16:creationId xmlns:a16="http://schemas.microsoft.com/office/drawing/2014/main" id="{115462EE-6654-46E0-A4E8-BE5CC7C87A00}"/>
                </a:ext>
              </a:extLst>
            </p:cNvPr>
            <p:cNvSpPr/>
            <p:nvPr/>
          </p:nvSpPr>
          <p:spPr>
            <a:xfrm>
              <a:off x="2127873" y="2956837"/>
              <a:ext cx="7867282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0" lv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fr-FR" altLang="zh-CN" sz="2800" b="1" dirty="0">
                  <a:solidFill>
                    <a:srgbClr val="445437"/>
                  </a:solidFill>
                  <a:latin typeface="Microsoft YaHei"/>
                  <a:ea typeface="Microsoft YaHei"/>
                  <a:cs typeface="+mn-ea"/>
                </a:rPr>
                <a:t>Methodology</a:t>
              </a:r>
              <a:endPara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19" name="任意多边形 50">
              <a:extLst>
                <a:ext uri="{FF2B5EF4-FFF2-40B4-BE49-F238E27FC236}">
                  <a16:creationId xmlns:a16="http://schemas.microsoft.com/office/drawing/2014/main" id="{5044FD52-0F8F-424B-95B1-21CD1405B666}"/>
                </a:ext>
              </a:extLst>
            </p:cNvPr>
            <p:cNvSpPr/>
            <p:nvPr/>
          </p:nvSpPr>
          <p:spPr>
            <a:xfrm>
              <a:off x="1098019" y="2888588"/>
              <a:ext cx="1039331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4B6251"/>
            </a:solidFill>
            <a:ln>
              <a:solidFill>
                <a:srgbClr val="4B6251"/>
              </a:solidFill>
            </a:ln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800" dirty="0">
                  <a:solidFill>
                    <a:srgbClr val="FF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sz="2775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B6601A7-4580-4DCE-B272-470692EF1958}"/>
              </a:ext>
            </a:extLst>
          </p:cNvPr>
          <p:cNvGrpSpPr/>
          <p:nvPr/>
        </p:nvGrpSpPr>
        <p:grpSpPr>
          <a:xfrm>
            <a:off x="2494242" y="3604915"/>
            <a:ext cx="7333427" cy="728443"/>
            <a:chOff x="1098019" y="2888588"/>
            <a:chExt cx="8897138" cy="737210"/>
          </a:xfrm>
        </p:grpSpPr>
        <p:sp>
          <p:nvSpPr>
            <p:cNvPr id="24" name="任意多边形 49">
              <a:extLst>
                <a:ext uri="{FF2B5EF4-FFF2-40B4-BE49-F238E27FC236}">
                  <a16:creationId xmlns:a16="http://schemas.microsoft.com/office/drawing/2014/main" id="{31D2B51C-1FE5-4F12-A28F-D62A418F0DBE}"/>
                </a:ext>
              </a:extLst>
            </p:cNvPr>
            <p:cNvSpPr/>
            <p:nvPr/>
          </p:nvSpPr>
          <p:spPr>
            <a:xfrm>
              <a:off x="2137349" y="2962130"/>
              <a:ext cx="7857808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srgbClr val="445437"/>
                  </a:solidFill>
                  <a:latin typeface="Microsoft YaHei"/>
                  <a:ea typeface="Microsoft YaHei"/>
                  <a:cs typeface="+mn-ea"/>
                </a:rPr>
                <a:t>Experiment</a:t>
              </a:r>
              <a:endParaRPr lang="zh-CN" altLang="en-US" sz="2800" b="1" dirty="0">
                <a:solidFill>
                  <a:srgbClr val="445437"/>
                </a:solidFill>
                <a:latin typeface="Microsoft YaHei"/>
                <a:ea typeface="Microsoft YaHei"/>
                <a:cs typeface="+mn-ea"/>
              </a:endParaRPr>
            </a:p>
          </p:txBody>
        </p:sp>
        <p:sp>
          <p:nvSpPr>
            <p:cNvPr id="25" name="任意多边形 50">
              <a:extLst>
                <a:ext uri="{FF2B5EF4-FFF2-40B4-BE49-F238E27FC236}">
                  <a16:creationId xmlns:a16="http://schemas.microsoft.com/office/drawing/2014/main" id="{18B0F4BB-5F40-4275-85D5-098A876153B4}"/>
                </a:ext>
              </a:extLst>
            </p:cNvPr>
            <p:cNvSpPr/>
            <p:nvPr/>
          </p:nvSpPr>
          <p:spPr>
            <a:xfrm>
              <a:off x="1098019" y="2888588"/>
              <a:ext cx="1039331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4B6251"/>
            </a:solidFill>
            <a:ln>
              <a:solidFill>
                <a:srgbClr val="4B6251"/>
              </a:solidFill>
            </a:ln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775" dirty="0">
                  <a:solidFill>
                    <a:srgbClr val="FF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sz="2775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B7BCE2A-8EF7-4BEA-BF43-65018F46034B}"/>
              </a:ext>
            </a:extLst>
          </p:cNvPr>
          <p:cNvGrpSpPr/>
          <p:nvPr/>
        </p:nvGrpSpPr>
        <p:grpSpPr>
          <a:xfrm>
            <a:off x="2494242" y="4703754"/>
            <a:ext cx="7333425" cy="728443"/>
            <a:chOff x="1098019" y="2888588"/>
            <a:chExt cx="8897136" cy="737210"/>
          </a:xfrm>
        </p:grpSpPr>
        <p:sp>
          <p:nvSpPr>
            <p:cNvPr id="27" name="任意多边形 49">
              <a:extLst>
                <a:ext uri="{FF2B5EF4-FFF2-40B4-BE49-F238E27FC236}">
                  <a16:creationId xmlns:a16="http://schemas.microsoft.com/office/drawing/2014/main" id="{0B713648-DCE1-4D3F-9C6D-8AE0862E49FF}"/>
                </a:ext>
              </a:extLst>
            </p:cNvPr>
            <p:cNvSpPr/>
            <p:nvPr/>
          </p:nvSpPr>
          <p:spPr>
            <a:xfrm>
              <a:off x="2137349" y="2962309"/>
              <a:ext cx="7857806" cy="589768"/>
            </a:xfrm>
            <a:custGeom>
              <a:avLst/>
              <a:gdLst>
                <a:gd name="connsiteX0" fmla="*/ 98297 w 589768"/>
                <a:gd name="connsiteY0" fmla="*/ 0 h 5346192"/>
                <a:gd name="connsiteX1" fmla="*/ 491471 w 589768"/>
                <a:gd name="connsiteY1" fmla="*/ 0 h 5346192"/>
                <a:gd name="connsiteX2" fmla="*/ 589768 w 589768"/>
                <a:gd name="connsiteY2" fmla="*/ 98297 h 5346192"/>
                <a:gd name="connsiteX3" fmla="*/ 589768 w 589768"/>
                <a:gd name="connsiteY3" fmla="*/ 5346192 h 5346192"/>
                <a:gd name="connsiteX4" fmla="*/ 589768 w 589768"/>
                <a:gd name="connsiteY4" fmla="*/ 5346192 h 5346192"/>
                <a:gd name="connsiteX5" fmla="*/ 0 w 589768"/>
                <a:gd name="connsiteY5" fmla="*/ 5346192 h 5346192"/>
                <a:gd name="connsiteX6" fmla="*/ 0 w 589768"/>
                <a:gd name="connsiteY6" fmla="*/ 5346192 h 5346192"/>
                <a:gd name="connsiteX7" fmla="*/ 0 w 589768"/>
                <a:gd name="connsiteY7" fmla="*/ 98297 h 5346192"/>
                <a:gd name="connsiteX8" fmla="*/ 98297 w 589768"/>
                <a:gd name="connsiteY8" fmla="*/ 0 h 5346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9768" h="5346192">
                  <a:moveTo>
                    <a:pt x="589768" y="891056"/>
                  </a:moveTo>
                  <a:lnTo>
                    <a:pt x="589768" y="4455136"/>
                  </a:lnTo>
                  <a:cubicBezTo>
                    <a:pt x="589768" y="4947251"/>
                    <a:pt x="584913" y="5346187"/>
                    <a:pt x="578924" y="5346187"/>
                  </a:cubicBezTo>
                  <a:lnTo>
                    <a:pt x="0" y="5346187"/>
                  </a:lnTo>
                  <a:lnTo>
                    <a:pt x="0" y="5346187"/>
                  </a:lnTo>
                  <a:lnTo>
                    <a:pt x="0" y="5"/>
                  </a:lnTo>
                  <a:lnTo>
                    <a:pt x="0" y="5"/>
                  </a:lnTo>
                  <a:lnTo>
                    <a:pt x="578924" y="5"/>
                  </a:lnTo>
                  <a:cubicBezTo>
                    <a:pt x="584913" y="5"/>
                    <a:pt x="589768" y="398941"/>
                    <a:pt x="589768" y="891056"/>
                  </a:cubicBezTo>
                  <a:close/>
                </a:path>
              </a:pathLst>
            </a:cu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85738" tIns="114461" rIns="207330" bIns="114461" numCol="1" spcCol="1270" anchor="ctr" anchorCtr="0">
              <a:noAutofit/>
            </a:bodyPr>
            <a:lstStyle/>
            <a:p>
              <a:pPr marL="0" lvl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defRPr/>
              </a:pPr>
              <a:r>
                <a:rPr lang="zh-CN" altLang="en-US" sz="2800" b="1" dirty="0">
                  <a:solidFill>
                    <a:srgbClr val="445437"/>
                  </a:solidFill>
                  <a:latin typeface="Microsoft YaHei"/>
                  <a:ea typeface="Microsoft YaHei"/>
                  <a:cs typeface="+mn-ea"/>
                </a:rPr>
                <a:t>讨论</a:t>
              </a:r>
            </a:p>
          </p:txBody>
        </p:sp>
        <p:sp>
          <p:nvSpPr>
            <p:cNvPr id="28" name="任意多边形 50">
              <a:extLst>
                <a:ext uri="{FF2B5EF4-FFF2-40B4-BE49-F238E27FC236}">
                  <a16:creationId xmlns:a16="http://schemas.microsoft.com/office/drawing/2014/main" id="{9B7D495C-621C-48F2-B8E7-21C8C4A8191D}"/>
                </a:ext>
              </a:extLst>
            </p:cNvPr>
            <p:cNvSpPr/>
            <p:nvPr/>
          </p:nvSpPr>
          <p:spPr>
            <a:xfrm>
              <a:off x="1098019" y="2888588"/>
              <a:ext cx="1039331" cy="737210"/>
            </a:xfrm>
            <a:custGeom>
              <a:avLst/>
              <a:gdLst>
                <a:gd name="connsiteX0" fmla="*/ 0 w 1601772"/>
                <a:gd name="connsiteY0" fmla="*/ 122871 h 737210"/>
                <a:gd name="connsiteX1" fmla="*/ 122871 w 1601772"/>
                <a:gd name="connsiteY1" fmla="*/ 0 h 737210"/>
                <a:gd name="connsiteX2" fmla="*/ 1478901 w 1601772"/>
                <a:gd name="connsiteY2" fmla="*/ 0 h 737210"/>
                <a:gd name="connsiteX3" fmla="*/ 1601772 w 1601772"/>
                <a:gd name="connsiteY3" fmla="*/ 122871 h 737210"/>
                <a:gd name="connsiteX4" fmla="*/ 1601772 w 1601772"/>
                <a:gd name="connsiteY4" fmla="*/ 614339 h 737210"/>
                <a:gd name="connsiteX5" fmla="*/ 1478901 w 1601772"/>
                <a:gd name="connsiteY5" fmla="*/ 737210 h 737210"/>
                <a:gd name="connsiteX6" fmla="*/ 122871 w 1601772"/>
                <a:gd name="connsiteY6" fmla="*/ 737210 h 737210"/>
                <a:gd name="connsiteX7" fmla="*/ 0 w 1601772"/>
                <a:gd name="connsiteY7" fmla="*/ 614339 h 737210"/>
                <a:gd name="connsiteX8" fmla="*/ 0 w 1601772"/>
                <a:gd name="connsiteY8" fmla="*/ 122871 h 73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1772" h="737210">
                  <a:moveTo>
                    <a:pt x="0" y="122871"/>
                  </a:moveTo>
                  <a:cubicBezTo>
                    <a:pt x="0" y="55011"/>
                    <a:pt x="55011" y="0"/>
                    <a:pt x="122871" y="0"/>
                  </a:cubicBezTo>
                  <a:lnTo>
                    <a:pt x="1478901" y="0"/>
                  </a:lnTo>
                  <a:cubicBezTo>
                    <a:pt x="1546761" y="0"/>
                    <a:pt x="1601772" y="55011"/>
                    <a:pt x="1601772" y="122871"/>
                  </a:cubicBezTo>
                  <a:lnTo>
                    <a:pt x="1601772" y="614339"/>
                  </a:lnTo>
                  <a:cubicBezTo>
                    <a:pt x="1601772" y="682199"/>
                    <a:pt x="1546761" y="737210"/>
                    <a:pt x="1478901" y="737210"/>
                  </a:cubicBezTo>
                  <a:lnTo>
                    <a:pt x="122871" y="737210"/>
                  </a:lnTo>
                  <a:cubicBezTo>
                    <a:pt x="55011" y="737210"/>
                    <a:pt x="0" y="682199"/>
                    <a:pt x="0" y="614339"/>
                  </a:cubicBezTo>
                  <a:lnTo>
                    <a:pt x="0" y="122871"/>
                  </a:lnTo>
                  <a:close/>
                </a:path>
              </a:pathLst>
            </a:custGeom>
            <a:solidFill>
              <a:srgbClr val="4B6251"/>
            </a:solidFill>
            <a:ln>
              <a:solidFill>
                <a:srgbClr val="4B6251"/>
              </a:solidFill>
            </a:ln>
          </p:spPr>
          <p:style>
            <a:lnRef idx="3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1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2719" tIns="79855" rIns="132719" bIns="79855" numCol="1" spcCol="1270" anchor="ctr" anchorCtr="0">
              <a:noAutofit/>
            </a:bodyPr>
            <a:lstStyle/>
            <a:p>
              <a:pPr algn="ctr" defTabSz="123348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CN" sz="2775" dirty="0">
                  <a:solidFill>
                    <a:srgbClr val="FF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zh-CN" altLang="en-US" sz="2775" dirty="0">
                <a:solidFill>
                  <a:srgbClr val="FF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15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90575" y="-27384"/>
            <a:ext cx="4349308" cy="7008779"/>
          </a:xfrm>
          <a:prstGeom prst="rect">
            <a:avLst/>
          </a:prstGeom>
          <a:solidFill>
            <a:srgbClr val="4B6251"/>
          </a:solidFill>
          <a:ln>
            <a:solidFill>
              <a:srgbClr val="4B625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94C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8322" y="2468892"/>
            <a:ext cx="5117396" cy="960107"/>
            <a:chOff x="2678168" y="1809376"/>
            <a:chExt cx="3838047" cy="720081"/>
          </a:xfrm>
          <a:effectLst/>
        </p:grpSpPr>
        <p:sp>
          <p:nvSpPr>
            <p:cNvPr id="12" name="矩形 11"/>
            <p:cNvSpPr/>
            <p:nvPr/>
          </p:nvSpPr>
          <p:spPr>
            <a:xfrm>
              <a:off x="2678168" y="1809376"/>
              <a:ext cx="3838047" cy="720081"/>
            </a:xfrm>
            <a:prstGeom prst="rect">
              <a:avLst/>
            </a:prstGeom>
            <a:solidFill>
              <a:srgbClr val="4B6251"/>
            </a:solidFill>
            <a:ln>
              <a:solidFill>
                <a:srgbClr val="4B625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" name="TextBox 48"/>
            <p:cNvSpPr txBox="1"/>
            <p:nvPr/>
          </p:nvSpPr>
          <p:spPr>
            <a:xfrm>
              <a:off x="2892112" y="1938583"/>
              <a:ext cx="3410160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rgbClr val="FFCC00"/>
                  </a:solidFill>
                  <a:cs typeface="+mn-ea"/>
                  <a:sym typeface="+mn-lt"/>
                </a:rPr>
                <a:t>Experiment</a:t>
              </a:r>
            </a:p>
          </p:txBody>
        </p:sp>
      </p:grpSp>
      <p:sp>
        <p:nvSpPr>
          <p:cNvPr id="64" name="TextBox 48"/>
          <p:cNvSpPr txBox="1"/>
          <p:nvPr/>
        </p:nvSpPr>
        <p:spPr>
          <a:xfrm>
            <a:off x="1808321" y="356659"/>
            <a:ext cx="197944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800" dirty="0">
                <a:solidFill>
                  <a:srgbClr val="FFCC00"/>
                </a:solidFill>
                <a:cs typeface="+mn-ea"/>
                <a:sym typeface="+mn-lt"/>
              </a:rPr>
              <a:t>03</a:t>
            </a:r>
            <a:endParaRPr lang="en-GB" altLang="zh-CN" sz="12800" dirty="0">
              <a:solidFill>
                <a:srgbClr val="FFCC00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53BD38-6ED4-4DBB-8D7C-E7BB6EDE8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77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7827822" cy="662157"/>
            <a:chOff x="0" y="289322"/>
            <a:chExt cx="7827822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72555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Experiment——Land Usage Classification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8CFF41D-3DCE-472E-8875-6E89E181C3CA}"/>
              </a:ext>
            </a:extLst>
          </p:cNvPr>
          <p:cNvSpPr txBox="1"/>
          <p:nvPr/>
        </p:nvSpPr>
        <p:spPr>
          <a:xfrm>
            <a:off x="458794" y="1214761"/>
            <a:ext cx="9971082" cy="887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 regions into groups based on their embeddings using K-means.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6E8DE9D-5EB2-4582-8800-BC7738C82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94" y="2834647"/>
            <a:ext cx="6645515" cy="29520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73139E7-C3C2-412E-A22A-D40AA56B5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4014" y="2274709"/>
            <a:ext cx="4688991" cy="430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19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6333567" cy="662157"/>
            <a:chOff x="0" y="289322"/>
            <a:chExt cx="6333567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57612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Experiment——Crime Prediction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8CFF41D-3DCE-472E-8875-6E89E181C3CA}"/>
              </a:ext>
            </a:extLst>
          </p:cNvPr>
          <p:cNvSpPr txBox="1"/>
          <p:nvPr/>
        </p:nvSpPr>
        <p:spPr>
          <a:xfrm>
            <a:off x="458793" y="1214761"/>
            <a:ext cx="11476031" cy="130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predict the number of crime events in each region for one year with the learned region embeddings.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apply a regression model to conduct the prediction.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572683-E57F-4325-A7B2-ACDC6E904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5676" y="2690208"/>
            <a:ext cx="4471664" cy="375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2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90575" y="-27384"/>
            <a:ext cx="4349308" cy="7008779"/>
          </a:xfrm>
          <a:prstGeom prst="rect">
            <a:avLst/>
          </a:prstGeom>
          <a:solidFill>
            <a:srgbClr val="4B6251"/>
          </a:solidFill>
          <a:ln>
            <a:solidFill>
              <a:srgbClr val="4B625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94C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08322" y="2468894"/>
            <a:ext cx="5117396" cy="1688573"/>
            <a:chOff x="2678168" y="1809376"/>
            <a:chExt cx="3838047" cy="1266430"/>
          </a:xfrm>
          <a:effectLst/>
        </p:grpSpPr>
        <p:sp>
          <p:nvSpPr>
            <p:cNvPr id="12" name="矩形 11"/>
            <p:cNvSpPr/>
            <p:nvPr/>
          </p:nvSpPr>
          <p:spPr>
            <a:xfrm>
              <a:off x="2678168" y="1809376"/>
              <a:ext cx="3838047" cy="1266430"/>
            </a:xfrm>
            <a:prstGeom prst="rect">
              <a:avLst/>
            </a:prstGeom>
            <a:solidFill>
              <a:srgbClr val="4B6251"/>
            </a:solidFill>
            <a:ln>
              <a:solidFill>
                <a:srgbClr val="4B625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" name="TextBox 48"/>
            <p:cNvSpPr txBox="1"/>
            <p:nvPr/>
          </p:nvSpPr>
          <p:spPr>
            <a:xfrm>
              <a:off x="2892112" y="2104012"/>
              <a:ext cx="3410160" cy="67715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5867" b="1" dirty="0">
                  <a:solidFill>
                    <a:srgbClr val="FFCC00"/>
                  </a:solidFill>
                  <a:cs typeface="+mn-ea"/>
                  <a:sym typeface="+mn-lt"/>
                </a:rPr>
                <a:t>讨论</a:t>
              </a:r>
            </a:p>
          </p:txBody>
        </p:sp>
      </p:grpSp>
      <p:sp>
        <p:nvSpPr>
          <p:cNvPr id="64" name="TextBox 48"/>
          <p:cNvSpPr txBox="1"/>
          <p:nvPr/>
        </p:nvSpPr>
        <p:spPr>
          <a:xfrm>
            <a:off x="1808321" y="356659"/>
            <a:ext cx="197944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800" dirty="0">
                <a:solidFill>
                  <a:srgbClr val="FFCC00"/>
                </a:solidFill>
                <a:cs typeface="+mn-ea"/>
                <a:sym typeface="+mn-lt"/>
              </a:rPr>
              <a:t>05</a:t>
            </a:r>
            <a:endParaRPr lang="en-GB" altLang="zh-CN" sz="12800" dirty="0">
              <a:solidFill>
                <a:srgbClr val="FFCC00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865AFF-195F-428B-A61E-3D22CBBCBC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2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6417840" cy="662157"/>
            <a:chOff x="0" y="289322"/>
            <a:chExt cx="6417840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5845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讨论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——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还可以干点什么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0EEB272-64B0-42AF-8DA2-6DEF72401BDE}"/>
              </a:ext>
            </a:extLst>
          </p:cNvPr>
          <p:cNvSpPr txBox="1"/>
          <p:nvPr/>
        </p:nvSpPr>
        <p:spPr>
          <a:xfrm>
            <a:off x="458794" y="1214761"/>
            <a:ext cx="563720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它的亮点是：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 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self-attention </a:t>
            </a: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考虑了属性间的联系</a:t>
            </a: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F276F5-B5D9-4CD0-AE85-9860E9521B04}"/>
              </a:ext>
            </a:extLst>
          </p:cNvPr>
          <p:cNvSpPr txBox="1"/>
          <p:nvPr/>
        </p:nvSpPr>
        <p:spPr>
          <a:xfrm>
            <a:off x="458794" y="2214992"/>
            <a:ext cx="5238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还可以做的是：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属性间关系真的能很好的捕获吗？</a:t>
            </a:r>
            <a:endParaRPr lang="en-US" altLang="zh-CN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en-US" altLang="zh-CN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Who knows?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BBB682-2979-4918-B280-0C105159CBA5}"/>
              </a:ext>
            </a:extLst>
          </p:cNvPr>
          <p:cNvGrpSpPr/>
          <p:nvPr/>
        </p:nvGrpSpPr>
        <p:grpSpPr>
          <a:xfrm>
            <a:off x="458794" y="4075416"/>
            <a:ext cx="10891198" cy="2636012"/>
            <a:chOff x="458794" y="4075416"/>
            <a:chExt cx="10891198" cy="2636012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CA4D8BD-3FEE-410B-9813-3EF5C3E43FDE}"/>
                </a:ext>
              </a:extLst>
            </p:cNvPr>
            <p:cNvSpPr/>
            <p:nvPr/>
          </p:nvSpPr>
          <p:spPr>
            <a:xfrm>
              <a:off x="6127500" y="4277167"/>
              <a:ext cx="5017219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rgbClr val="0D4B87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不同属性的值域差距很大，难以衡量属性间联系</a:t>
              </a: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7CDDE6ED-ABCD-4885-9999-F6AF8907BC56}"/>
                </a:ext>
              </a:extLst>
            </p:cNvPr>
            <p:cNvSpPr txBox="1"/>
            <p:nvPr/>
          </p:nvSpPr>
          <p:spPr>
            <a:xfrm>
              <a:off x="6087727" y="4792098"/>
              <a:ext cx="505699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部分属性高度相关，现有方法没有充分考虑。</a:t>
              </a:r>
              <a:endParaRPr lang="en-US" altLang="zh-CN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使用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属性数值</a:t>
              </a:r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，难以正确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衡量属性间的正相关</a:t>
              </a:r>
              <a:r>
                <a:rPr lang="en-US" altLang="zh-CN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  <a:r>
                <a:rPr lang="zh-CN" altLang="en-US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负相关关系</a:t>
              </a: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C370CA84-6156-4BB9-AA1D-0F0E93552141}"/>
                </a:ext>
              </a:extLst>
            </p:cNvPr>
            <p:cNvSpPr/>
            <p:nvPr/>
          </p:nvSpPr>
          <p:spPr>
            <a:xfrm>
              <a:off x="5915771" y="4075416"/>
              <a:ext cx="5434221" cy="1785612"/>
            </a:xfrm>
            <a:custGeom>
              <a:avLst/>
              <a:gdLst>
                <a:gd name="connsiteX0" fmla="*/ 3604249 w 4858697"/>
                <a:gd name="connsiteY0" fmla="*/ 1348885 h 1414623"/>
                <a:gd name="connsiteX1" fmla="*/ 4273571 w 4858697"/>
                <a:gd name="connsiteY1" fmla="*/ 1348885 h 1414623"/>
                <a:gd name="connsiteX2" fmla="*/ 4167201 w 4858697"/>
                <a:gd name="connsiteY2" fmla="*/ 1414623 h 1414623"/>
                <a:gd name="connsiteX3" fmla="*/ 3544285 w 4858697"/>
                <a:gd name="connsiteY3" fmla="*/ 1414623 h 1414623"/>
                <a:gd name="connsiteX4" fmla="*/ 3026056 w 4858697"/>
                <a:gd name="connsiteY4" fmla="*/ 1348885 h 1414623"/>
                <a:gd name="connsiteX5" fmla="*/ 3440594 w 4858697"/>
                <a:gd name="connsiteY5" fmla="*/ 1348885 h 1414623"/>
                <a:gd name="connsiteX6" fmla="*/ 3380630 w 4858697"/>
                <a:gd name="connsiteY6" fmla="*/ 1414623 h 1414623"/>
                <a:gd name="connsiteX7" fmla="*/ 2966091 w 4858697"/>
                <a:gd name="connsiteY7" fmla="*/ 1414623 h 1414623"/>
                <a:gd name="connsiteX8" fmla="*/ 4858697 w 4858697"/>
                <a:gd name="connsiteY8" fmla="*/ 701196 h 1414623"/>
                <a:gd name="connsiteX9" fmla="*/ 4858697 w 4858697"/>
                <a:gd name="connsiteY9" fmla="*/ 987270 h 1414623"/>
                <a:gd name="connsiteX10" fmla="*/ 4792959 w 4858697"/>
                <a:gd name="connsiteY10" fmla="*/ 1027897 h 1414623"/>
                <a:gd name="connsiteX11" fmla="*/ 4792959 w 4858697"/>
                <a:gd name="connsiteY11" fmla="*/ 721234 h 1414623"/>
                <a:gd name="connsiteX12" fmla="*/ 4858697 w 4858697"/>
                <a:gd name="connsiteY12" fmla="*/ 419400 h 1414623"/>
                <a:gd name="connsiteX13" fmla="*/ 4858697 w 4858697"/>
                <a:gd name="connsiteY13" fmla="*/ 574793 h 1414623"/>
                <a:gd name="connsiteX14" fmla="*/ 4792959 w 4858697"/>
                <a:gd name="connsiteY14" fmla="*/ 594832 h 1414623"/>
                <a:gd name="connsiteX15" fmla="*/ 4792959 w 4858697"/>
                <a:gd name="connsiteY15" fmla="*/ 437934 h 1414623"/>
                <a:gd name="connsiteX16" fmla="*/ 1611579 w 4858697"/>
                <a:gd name="connsiteY16" fmla="*/ 0 h 1414623"/>
                <a:gd name="connsiteX17" fmla="*/ 4858697 w 4858697"/>
                <a:gd name="connsiteY17" fmla="*/ 0 h 1414623"/>
                <a:gd name="connsiteX18" fmla="*/ 4858697 w 4858697"/>
                <a:gd name="connsiteY18" fmla="*/ 293776 h 1414623"/>
                <a:gd name="connsiteX19" fmla="*/ 4792959 w 4858697"/>
                <a:gd name="connsiteY19" fmla="*/ 312310 h 1414623"/>
                <a:gd name="connsiteX20" fmla="*/ 4792959 w 4858697"/>
                <a:gd name="connsiteY20" fmla="*/ 65738 h 1414623"/>
                <a:gd name="connsiteX21" fmla="*/ 1551615 w 4858697"/>
                <a:gd name="connsiteY21" fmla="*/ 65738 h 1414623"/>
                <a:gd name="connsiteX22" fmla="*/ 1123751 w 4858697"/>
                <a:gd name="connsiteY22" fmla="*/ 0 h 1414623"/>
                <a:gd name="connsiteX23" fmla="*/ 1447924 w 4858697"/>
                <a:gd name="connsiteY23" fmla="*/ 0 h 1414623"/>
                <a:gd name="connsiteX24" fmla="*/ 1387960 w 4858697"/>
                <a:gd name="connsiteY24" fmla="*/ 65738 h 1414623"/>
                <a:gd name="connsiteX25" fmla="*/ 1063787 w 4858697"/>
                <a:gd name="connsiteY25" fmla="*/ 65738 h 1414623"/>
                <a:gd name="connsiteX26" fmla="*/ 0 w 4858697"/>
                <a:gd name="connsiteY26" fmla="*/ 0 h 1414623"/>
                <a:gd name="connsiteX27" fmla="*/ 960096 w 4858697"/>
                <a:gd name="connsiteY27" fmla="*/ 0 h 1414623"/>
                <a:gd name="connsiteX28" fmla="*/ 900132 w 4858697"/>
                <a:gd name="connsiteY28" fmla="*/ 65738 h 1414623"/>
                <a:gd name="connsiteX29" fmla="*/ 65738 w 4858697"/>
                <a:gd name="connsiteY29" fmla="*/ 65738 h 1414623"/>
                <a:gd name="connsiteX30" fmla="*/ 65738 w 4858697"/>
                <a:gd name="connsiteY30" fmla="*/ 1348885 h 1414623"/>
                <a:gd name="connsiteX31" fmla="*/ 2862400 w 4858697"/>
                <a:gd name="connsiteY31" fmla="*/ 1348885 h 1414623"/>
                <a:gd name="connsiteX32" fmla="*/ 2802436 w 4858697"/>
                <a:gd name="connsiteY32" fmla="*/ 1414623 h 1414623"/>
                <a:gd name="connsiteX33" fmla="*/ 0 w 4858697"/>
                <a:gd name="connsiteY33" fmla="*/ 1414623 h 141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858697" h="1414623">
                  <a:moveTo>
                    <a:pt x="3604249" y="1348885"/>
                  </a:moveTo>
                  <a:lnTo>
                    <a:pt x="4273571" y="1348885"/>
                  </a:lnTo>
                  <a:lnTo>
                    <a:pt x="4167201" y="1414623"/>
                  </a:lnTo>
                  <a:lnTo>
                    <a:pt x="3544285" y="1414623"/>
                  </a:lnTo>
                  <a:close/>
                  <a:moveTo>
                    <a:pt x="3026056" y="1348885"/>
                  </a:moveTo>
                  <a:lnTo>
                    <a:pt x="3440594" y="1348885"/>
                  </a:lnTo>
                  <a:lnTo>
                    <a:pt x="3380630" y="1414623"/>
                  </a:lnTo>
                  <a:lnTo>
                    <a:pt x="2966091" y="1414623"/>
                  </a:lnTo>
                  <a:close/>
                  <a:moveTo>
                    <a:pt x="4858697" y="701196"/>
                  </a:moveTo>
                  <a:lnTo>
                    <a:pt x="4858697" y="987270"/>
                  </a:lnTo>
                  <a:lnTo>
                    <a:pt x="4792959" y="1027897"/>
                  </a:lnTo>
                  <a:lnTo>
                    <a:pt x="4792959" y="721234"/>
                  </a:lnTo>
                  <a:close/>
                  <a:moveTo>
                    <a:pt x="4858697" y="419400"/>
                  </a:moveTo>
                  <a:lnTo>
                    <a:pt x="4858697" y="574793"/>
                  </a:lnTo>
                  <a:lnTo>
                    <a:pt x="4792959" y="594832"/>
                  </a:lnTo>
                  <a:lnTo>
                    <a:pt x="4792959" y="437934"/>
                  </a:lnTo>
                  <a:close/>
                  <a:moveTo>
                    <a:pt x="1611579" y="0"/>
                  </a:moveTo>
                  <a:lnTo>
                    <a:pt x="4858697" y="0"/>
                  </a:lnTo>
                  <a:lnTo>
                    <a:pt x="4858697" y="293776"/>
                  </a:lnTo>
                  <a:lnTo>
                    <a:pt x="4792959" y="312310"/>
                  </a:lnTo>
                  <a:lnTo>
                    <a:pt x="4792959" y="65738"/>
                  </a:lnTo>
                  <a:lnTo>
                    <a:pt x="1551615" y="65738"/>
                  </a:lnTo>
                  <a:close/>
                  <a:moveTo>
                    <a:pt x="1123751" y="0"/>
                  </a:moveTo>
                  <a:lnTo>
                    <a:pt x="1447924" y="0"/>
                  </a:lnTo>
                  <a:lnTo>
                    <a:pt x="1387960" y="65738"/>
                  </a:lnTo>
                  <a:lnTo>
                    <a:pt x="1063787" y="65738"/>
                  </a:lnTo>
                  <a:close/>
                  <a:moveTo>
                    <a:pt x="0" y="0"/>
                  </a:moveTo>
                  <a:lnTo>
                    <a:pt x="960096" y="0"/>
                  </a:lnTo>
                  <a:lnTo>
                    <a:pt x="900132" y="65738"/>
                  </a:lnTo>
                  <a:lnTo>
                    <a:pt x="65738" y="65738"/>
                  </a:lnTo>
                  <a:lnTo>
                    <a:pt x="65738" y="1348885"/>
                  </a:lnTo>
                  <a:lnTo>
                    <a:pt x="2862400" y="1348885"/>
                  </a:lnTo>
                  <a:lnTo>
                    <a:pt x="2802436" y="1414623"/>
                  </a:lnTo>
                  <a:lnTo>
                    <a:pt x="0" y="1414623"/>
                  </a:lnTo>
                  <a:close/>
                </a:path>
              </a:pathLst>
            </a:custGeom>
            <a:solidFill>
              <a:srgbClr val="DEEBF7"/>
            </a:solidFill>
            <a:ln>
              <a:solidFill>
                <a:srgbClr val="0D4B8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2" descr="The stores, restaurants closing the most locations in Canada in 2021 |  Financial Post">
              <a:extLst>
                <a:ext uri="{FF2B5EF4-FFF2-40B4-BE49-F238E27FC236}">
                  <a16:creationId xmlns:a16="http://schemas.microsoft.com/office/drawing/2014/main" id="{F614D8DC-03C9-4C34-8F03-C0B561EBB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8166" y="4111989"/>
              <a:ext cx="1079233" cy="808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How to Design Our Neighborhoods for Happiness - YES! Magazine">
              <a:extLst>
                <a:ext uri="{FF2B5EF4-FFF2-40B4-BE49-F238E27FC236}">
                  <a16:creationId xmlns:a16="http://schemas.microsoft.com/office/drawing/2014/main" id="{94F23222-5021-4820-8A4B-887BD8EE8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173" y="4117116"/>
              <a:ext cx="1285238" cy="808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箭头: 下 35">
              <a:extLst>
                <a:ext uri="{FF2B5EF4-FFF2-40B4-BE49-F238E27FC236}">
                  <a16:creationId xmlns:a16="http://schemas.microsoft.com/office/drawing/2014/main" id="{5F859478-EF79-42D1-A2BD-3724CC4481F3}"/>
                </a:ext>
              </a:extLst>
            </p:cNvPr>
            <p:cNvSpPr/>
            <p:nvPr/>
          </p:nvSpPr>
          <p:spPr>
            <a:xfrm rot="16200000">
              <a:off x="2828505" y="4242500"/>
              <a:ext cx="189566" cy="54736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Picture 6" descr="A New Study Suggests There's a Best Practice for Bus Stop Locations -  Bloomberg">
              <a:extLst>
                <a:ext uri="{FF2B5EF4-FFF2-40B4-BE49-F238E27FC236}">
                  <a16:creationId xmlns:a16="http://schemas.microsoft.com/office/drawing/2014/main" id="{C8A361BF-3A0E-4928-B61C-084901195D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3419" y="4982766"/>
              <a:ext cx="1304992" cy="810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 descr="Phase01 Crowd Management - Reviews | Facebook">
              <a:extLst>
                <a:ext uri="{FF2B5EF4-FFF2-40B4-BE49-F238E27FC236}">
                  <a16:creationId xmlns:a16="http://schemas.microsoft.com/office/drawing/2014/main" id="{6544E1E5-9A24-4AC1-83E1-877BE27FA7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82"/>
            <a:stretch/>
          </p:blipFill>
          <p:spPr bwMode="auto">
            <a:xfrm>
              <a:off x="3518166" y="4982766"/>
              <a:ext cx="1079233" cy="808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DC136ED3-8026-47C0-9BA0-49BCB6E46EC3}"/>
                </a:ext>
              </a:extLst>
            </p:cNvPr>
            <p:cNvSpPr/>
            <p:nvPr/>
          </p:nvSpPr>
          <p:spPr>
            <a:xfrm rot="16200000">
              <a:off x="2826528" y="5202147"/>
              <a:ext cx="189566" cy="54736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84AC08-E0A3-4146-B548-A836C83D2926}"/>
                </a:ext>
              </a:extLst>
            </p:cNvPr>
            <p:cNvSpPr txBox="1"/>
            <p:nvPr/>
          </p:nvSpPr>
          <p:spPr>
            <a:xfrm>
              <a:off x="458794" y="6465207"/>
              <a:ext cx="610388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思源黑体 CN" panose="020B0500000000000000" pitchFamily="34" charset="-122"/>
                  <a:cs typeface="Times New Roman" panose="02020603050405020304" pitchFamily="18" charset="0"/>
                </a:rPr>
                <a:t>[1]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思源黑体 CN" panose="020B0500000000000000" pitchFamily="34" charset="-122"/>
                  <a:cs typeface="Times New Roman" panose="02020603050405020304" pitchFamily="18" charset="0"/>
                </a:rPr>
                <a:t>张斌杰，开题报告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思源黑体 CN" panose="020B0500000000000000" pitchFamily="34" charset="-122"/>
                  <a:cs typeface="Times New Roman" panose="02020603050405020304" pitchFamily="18" charset="0"/>
                </a:rPr>
                <a:t>PPT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思源黑体 CN" panose="020B0500000000000000" pitchFamily="34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思源黑体 CN" panose="020B0500000000000000" pitchFamily="34" charset="-122"/>
                  <a:cs typeface="Times New Roman" panose="02020603050405020304" pitchFamily="18" charset="0"/>
                </a:rPr>
                <a:t>2021</a:t>
              </a:r>
              <a:endPara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 CN" panose="020B0500000000000000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4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6417840" cy="662157"/>
            <a:chOff x="0" y="289322"/>
            <a:chExt cx="6417840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5845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讨论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——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还可以干点什么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F276F5-B5D9-4CD0-AE85-9860E9521B04}"/>
              </a:ext>
            </a:extLst>
          </p:cNvPr>
          <p:cNvSpPr txBox="1"/>
          <p:nvPr/>
        </p:nvSpPr>
        <p:spPr>
          <a:xfrm>
            <a:off x="458794" y="1098652"/>
            <a:ext cx="5238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还可以做的是：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考虑区域间关系了吗？</a:t>
            </a:r>
            <a:endParaRPr lang="en-US" altLang="zh-CN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indent="-28575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有，但不完全有</a:t>
            </a:r>
            <a:endParaRPr lang="en-US" altLang="zh-CN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1AF44E1-650B-436C-BC77-C02851875DE4}"/>
              </a:ext>
            </a:extLst>
          </p:cNvPr>
          <p:cNvGrpSpPr/>
          <p:nvPr/>
        </p:nvGrpSpPr>
        <p:grpSpPr>
          <a:xfrm>
            <a:off x="458794" y="2974058"/>
            <a:ext cx="10714150" cy="2785290"/>
            <a:chOff x="1277007" y="3589456"/>
            <a:chExt cx="7964912" cy="2070588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8B09A8D-DF99-4050-880E-0799DA8B2E6A}"/>
                </a:ext>
              </a:extLst>
            </p:cNvPr>
            <p:cNvSpPr txBox="1"/>
            <p:nvPr/>
          </p:nvSpPr>
          <p:spPr>
            <a:xfrm>
              <a:off x="1470944" y="3680061"/>
              <a:ext cx="67166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计算每个区域各类 </a:t>
              </a:r>
              <a:r>
                <a:rPr lang="en-US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POI </a:t>
              </a:r>
              <a:r>
                <a:rPr lang="zh-CN" altLang="en-US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 </a:t>
              </a:r>
              <a:r>
                <a:rPr lang="en-US" altLang="zh-CN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TF-IDF  =&gt; What is TF-IDF</a:t>
              </a:r>
              <a:r>
                <a:rPr lang="zh-CN" altLang="en-US" kern="100" dirty="0">
                  <a:latin typeface="Arial" panose="020B0604020202020204" pitchFamily="34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dirty="0"/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C055E55-4D81-4505-8C84-37F2F72DC8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007" y="4087630"/>
              <a:ext cx="3617256" cy="1019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34E9D605-B2C1-4804-99C1-469AA8E29E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6087" y="4982635"/>
              <a:ext cx="3868176" cy="478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029F3CD-034F-4E63-AE60-B9A409B157E3}"/>
                </a:ext>
              </a:extLst>
            </p:cNvPr>
            <p:cNvSpPr/>
            <p:nvPr/>
          </p:nvSpPr>
          <p:spPr>
            <a:xfrm>
              <a:off x="1277007" y="3589456"/>
              <a:ext cx="7964912" cy="207058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29923FB-CB9C-44A2-A13F-DAD6C1A2A3E6}"/>
                </a:ext>
              </a:extLst>
            </p:cNvPr>
            <p:cNvSpPr txBox="1"/>
            <p:nvPr/>
          </p:nvSpPr>
          <p:spPr>
            <a:xfrm>
              <a:off x="1406087" y="5369292"/>
              <a:ext cx="610388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思源黑体 CN" panose="020B0500000000000000" pitchFamily="34" charset="-122"/>
                  <a:cs typeface="Times New Roman" panose="02020603050405020304" pitchFamily="18" charset="0"/>
                </a:rPr>
                <a:t>[1]</a:t>
              </a:r>
              <a:r>
                <a:rPr lang="zh-CN" alt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思源黑体 CN" panose="020B0500000000000000" pitchFamily="34" charset="-122"/>
                  <a:cs typeface="Times New Roman" panose="02020603050405020304" pitchFamily="18" charset="0"/>
                </a:rPr>
                <a:t>https://zhuanlan.zhihu.com/p/31197209</a:t>
              </a:r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3E9248C4-55EE-4FD0-92D2-4D65855423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29252" y="4085994"/>
              <a:ext cx="4231083" cy="923145"/>
            </a:xfrm>
            <a:prstGeom prst="rect">
              <a:avLst/>
            </a:prstGeom>
            <a:noFill/>
            <a:ln w="38100">
              <a:solidFill>
                <a:srgbClr val="FF66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250989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6417840" cy="662157"/>
            <a:chOff x="0" y="289322"/>
            <a:chExt cx="6417840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5845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讨论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——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还可以干点什么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F276F5-B5D9-4CD0-AE85-9860E9521B04}"/>
              </a:ext>
            </a:extLst>
          </p:cNvPr>
          <p:cNvSpPr txBox="1"/>
          <p:nvPr/>
        </p:nvSpPr>
        <p:spPr>
          <a:xfrm>
            <a:off x="458793" y="1098652"/>
            <a:ext cx="705610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还可以做的是：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怎么适应不同的应用吧？比如我要做不同品牌的连锁店推荐？</a:t>
            </a:r>
            <a:endParaRPr lang="en-US" altLang="zh-CN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9397E2A1-98FE-4C11-90B6-AD1DE335F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064" y="2517841"/>
            <a:ext cx="4994776" cy="388050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70FD07A-95AC-4856-9966-F019CC1FA584}"/>
              </a:ext>
            </a:extLst>
          </p:cNvPr>
          <p:cNvSpPr txBox="1"/>
          <p:nvPr/>
        </p:nvSpPr>
        <p:spPr>
          <a:xfrm>
            <a:off x="458793" y="1983252"/>
            <a:ext cx="6104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indent="-285750">
              <a:buFont typeface="Arial" panose="020B0604020202020204" pitchFamily="34" charset="0"/>
              <a:buChar char="•"/>
            </a:pPr>
            <a:r>
              <a:rPr lang="zh-CN" altLang="en-US" kern="100" dirty="0">
                <a:latin typeface="Arial" panose="020B0604020202020204" pitchFamily="34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每个场景都单独训练一次？有点暴力吧</a:t>
            </a:r>
            <a:endParaRPr lang="en-US" altLang="zh-CN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135E20-28FF-40C4-A1FE-EB6B620595E4}"/>
                  </a:ext>
                </a:extLst>
              </p:cNvPr>
              <p:cNvSpPr txBox="1"/>
              <p:nvPr/>
            </p:nvSpPr>
            <p:spPr>
              <a:xfrm>
                <a:off x="6756390" y="3586831"/>
                <a:ext cx="6105524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ℰ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135E20-28FF-40C4-A1FE-EB6B62059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390" y="3586831"/>
                <a:ext cx="6105524" cy="8712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5AA9C45-2782-43C5-90DF-12A9DBAC37C7}"/>
                  </a:ext>
                </a:extLst>
              </p:cNvPr>
              <p:cNvSpPr txBox="1"/>
              <p:nvPr/>
            </p:nvSpPr>
            <p:spPr>
              <a:xfrm>
                <a:off x="7585129" y="4626952"/>
                <a:ext cx="2713828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CN" alt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0">
                                          <a:latin typeface="Cambria Math" panose="02040503050406030204" pitchFamily="18" charset="0"/>
                                        </a:rPr>
                                        <m:t>ℰ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</m:d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5AA9C45-2782-43C5-90DF-12A9DBAC3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129" y="4626952"/>
                <a:ext cx="2713828" cy="404983"/>
              </a:xfrm>
              <a:prstGeom prst="rect">
                <a:avLst/>
              </a:prstGeom>
              <a:blipFill>
                <a:blip r:embed="rId6"/>
                <a:stretch>
                  <a:fillRect t="-101515" r="-1573" b="-16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0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6417840" cy="662157"/>
            <a:chOff x="0" y="289322"/>
            <a:chExt cx="6417840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58455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讨论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——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还可以干点什么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BF276F5-B5D9-4CD0-AE85-9860E9521B04}"/>
              </a:ext>
            </a:extLst>
          </p:cNvPr>
          <p:cNvSpPr txBox="1"/>
          <p:nvPr/>
        </p:nvSpPr>
        <p:spPr>
          <a:xfrm>
            <a:off x="3272752" y="2395848"/>
            <a:ext cx="60182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那怎么办吧？</a:t>
            </a:r>
            <a:endParaRPr lang="en-US" altLang="zh-CN" sz="6000" kern="100" dirty="0">
              <a:latin typeface="Arial" panose="020B0604020202020204" pitchFamily="34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0672B08-9B3C-41A4-80B3-39B9B18499D2}"/>
              </a:ext>
            </a:extLst>
          </p:cNvPr>
          <p:cNvSpPr txBox="1"/>
          <p:nvPr/>
        </p:nvSpPr>
        <p:spPr>
          <a:xfrm>
            <a:off x="2723022" y="4201080"/>
            <a:ext cx="7117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一月份开题的时候再告诉各位</a:t>
            </a:r>
            <a:endParaRPr lang="en-US" altLang="zh-CN" sz="2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8D4581-91DA-473D-95C5-4DD836424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10" y="3597995"/>
            <a:ext cx="2098614" cy="19140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49BB5D9-DE9C-452C-BAF7-29B1F3853C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87" y="3597994"/>
            <a:ext cx="2098614" cy="191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5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任意多边形 59"/>
          <p:cNvSpPr/>
          <p:nvPr/>
        </p:nvSpPr>
        <p:spPr>
          <a:xfrm rot="8100000">
            <a:off x="9225571" y="-514566"/>
            <a:ext cx="3848206" cy="203150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4B62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1" name="任意多边形 60"/>
          <p:cNvSpPr/>
          <p:nvPr/>
        </p:nvSpPr>
        <p:spPr>
          <a:xfrm rot="8100000">
            <a:off x="6661717" y="676587"/>
            <a:ext cx="3176722" cy="1677020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sp>
        <p:nvSpPr>
          <p:cNvPr id="65" name="任意多边形 64"/>
          <p:cNvSpPr/>
          <p:nvPr/>
        </p:nvSpPr>
        <p:spPr>
          <a:xfrm rot="8100000">
            <a:off x="7192969" y="954243"/>
            <a:ext cx="2510892" cy="1325522"/>
          </a:xfrm>
          <a:custGeom>
            <a:avLst/>
            <a:gdLst>
              <a:gd name="connsiteX0" fmla="*/ 0 w 3704514"/>
              <a:gd name="connsiteY0" fmla="*/ 0 h 1955646"/>
              <a:gd name="connsiteX1" fmla="*/ 0 w 3704514"/>
              <a:gd name="connsiteY1" fmla="*/ 431863 h 1955646"/>
              <a:gd name="connsiteX2" fmla="*/ 3704514 w 3704514"/>
              <a:gd name="connsiteY2" fmla="*/ 1955646 h 1955646"/>
              <a:gd name="connsiteX3" fmla="*/ 3704514 w 3704514"/>
              <a:gd name="connsiteY3" fmla="*/ 1523782 h 1955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04514" h="1955646">
                <a:moveTo>
                  <a:pt x="0" y="0"/>
                </a:moveTo>
                <a:lnTo>
                  <a:pt x="0" y="431863"/>
                </a:lnTo>
                <a:lnTo>
                  <a:pt x="3704514" y="1955646"/>
                </a:lnTo>
                <a:lnTo>
                  <a:pt x="3704514" y="1523782"/>
                </a:lnTo>
                <a:close/>
              </a:path>
            </a:pathLst>
          </a:custGeom>
          <a:solidFill>
            <a:srgbClr val="4B625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 Light" panose="020B0502040204020203" pitchFamily="34" charset="-122"/>
              <a:sym typeface="Century Gothic" panose="020B0502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2" y="260626"/>
            <a:ext cx="1572992" cy="157606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6492703-FD4E-44F9-BEB4-E989E35F160C}"/>
              </a:ext>
            </a:extLst>
          </p:cNvPr>
          <p:cNvSpPr/>
          <p:nvPr/>
        </p:nvSpPr>
        <p:spPr>
          <a:xfrm>
            <a:off x="3057757" y="2583638"/>
            <a:ext cx="6336704" cy="2232248"/>
          </a:xfrm>
          <a:prstGeom prst="rect">
            <a:avLst/>
          </a:prstGeom>
          <a:solidFill>
            <a:srgbClr val="4B625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4CF39B9-FEA1-495B-AC9B-21397D2FCB8F}"/>
              </a:ext>
            </a:extLst>
          </p:cNvPr>
          <p:cNvSpPr/>
          <p:nvPr/>
        </p:nvSpPr>
        <p:spPr>
          <a:xfrm>
            <a:off x="4691256" y="3101354"/>
            <a:ext cx="34486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spc="300" dirty="0">
                <a:solidFill>
                  <a:srgbClr val="FFC000"/>
                </a:solidFill>
                <a:cs typeface="+mn-ea"/>
                <a:sym typeface="+mn-lt"/>
              </a:rPr>
              <a:t>欢迎指正</a:t>
            </a:r>
          </a:p>
        </p:txBody>
      </p:sp>
      <p:sp>
        <p:nvSpPr>
          <p:cNvPr id="16" name="TextBox 27">
            <a:extLst>
              <a:ext uri="{FF2B5EF4-FFF2-40B4-BE49-F238E27FC236}">
                <a16:creationId xmlns:a16="http://schemas.microsoft.com/office/drawing/2014/main" id="{E7B7646A-6696-405A-82C1-9788911E9F3A}"/>
              </a:ext>
            </a:extLst>
          </p:cNvPr>
          <p:cNvSpPr txBox="1"/>
          <p:nvPr/>
        </p:nvSpPr>
        <p:spPr>
          <a:xfrm>
            <a:off x="4597410" y="4119234"/>
            <a:ext cx="3461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  <a:cs typeface="+mn-ea"/>
                <a:sym typeface="+mn-lt"/>
              </a:rPr>
              <a:t>张斌杰     </a:t>
            </a:r>
            <a:r>
              <a:rPr lang="en-US" altLang="zh-CN" b="1" dirty="0">
                <a:solidFill>
                  <a:srgbClr val="FFC000"/>
                </a:solidFill>
                <a:cs typeface="+mn-ea"/>
                <a:sym typeface="+mn-lt"/>
              </a:rPr>
              <a:t>bj_zhang@seu.edu.cn</a:t>
            </a:r>
            <a:endParaRPr lang="zh-CN" altLang="en-US" b="1" dirty="0">
              <a:solidFill>
                <a:srgbClr val="FFC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393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90575" y="-27384"/>
            <a:ext cx="4349308" cy="7008779"/>
          </a:xfrm>
          <a:prstGeom prst="rect">
            <a:avLst/>
          </a:prstGeom>
          <a:solidFill>
            <a:srgbClr val="4B6251"/>
          </a:solidFill>
          <a:ln>
            <a:solidFill>
              <a:srgbClr val="4B625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solidFill>
                <a:srgbClr val="2C394C"/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64919" y="2468896"/>
            <a:ext cx="5343797" cy="1688574"/>
            <a:chOff x="2720616" y="1809375"/>
            <a:chExt cx="4007848" cy="1266430"/>
          </a:xfrm>
          <a:effectLst/>
        </p:grpSpPr>
        <p:sp>
          <p:nvSpPr>
            <p:cNvPr id="12" name="矩形 11"/>
            <p:cNvSpPr/>
            <p:nvPr/>
          </p:nvSpPr>
          <p:spPr>
            <a:xfrm>
              <a:off x="2763066" y="1809375"/>
              <a:ext cx="3922948" cy="1266430"/>
            </a:xfrm>
            <a:prstGeom prst="rect">
              <a:avLst/>
            </a:prstGeom>
            <a:solidFill>
              <a:srgbClr val="4B6251"/>
            </a:solidFill>
            <a:ln>
              <a:solidFill>
                <a:srgbClr val="4B625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" name="TextBox 48"/>
            <p:cNvSpPr txBox="1"/>
            <p:nvPr/>
          </p:nvSpPr>
          <p:spPr>
            <a:xfrm>
              <a:off x="2720616" y="1888591"/>
              <a:ext cx="4007848" cy="110799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rgbClr val="FFCC00"/>
                  </a:solidFill>
                  <a:cs typeface="+mn-ea"/>
                  <a:sym typeface="+mn-lt"/>
                </a:rPr>
                <a:t>region embedding</a:t>
              </a:r>
              <a:br>
                <a:rPr lang="en-US" altLang="zh-CN" sz="4800" b="1" dirty="0">
                  <a:solidFill>
                    <a:srgbClr val="FFCC00"/>
                  </a:solidFill>
                  <a:cs typeface="+mn-ea"/>
                  <a:sym typeface="+mn-lt"/>
                </a:rPr>
              </a:br>
              <a:r>
                <a:rPr lang="en-US" altLang="zh-CN" sz="4800" b="1" dirty="0">
                  <a:solidFill>
                    <a:srgbClr val="FFCC00"/>
                  </a:solidFill>
                  <a:cs typeface="+mn-ea"/>
                  <a:sym typeface="+mn-lt"/>
                </a:rPr>
                <a:t>&amp; motivation</a:t>
              </a:r>
            </a:p>
          </p:txBody>
        </p:sp>
      </p:grpSp>
      <p:sp>
        <p:nvSpPr>
          <p:cNvPr id="64" name="TextBox 48"/>
          <p:cNvSpPr txBox="1"/>
          <p:nvPr/>
        </p:nvSpPr>
        <p:spPr>
          <a:xfrm>
            <a:off x="1808321" y="356659"/>
            <a:ext cx="197944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2800" dirty="0">
                <a:solidFill>
                  <a:srgbClr val="FFCC00"/>
                </a:solidFill>
                <a:cs typeface="+mn-ea"/>
                <a:sym typeface="+mn-lt"/>
              </a:rPr>
              <a:t>01</a:t>
            </a:r>
            <a:endParaRPr lang="en-GB" altLang="zh-CN" sz="12800" dirty="0">
              <a:solidFill>
                <a:srgbClr val="FFCC00"/>
              </a:solidFill>
              <a:cs typeface="+mn-ea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463E7-84AE-4F1C-A076-C0C85C5106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66D5ECF0-2AE0-4BD9-95A2-86A31201376D}"/>
              </a:ext>
            </a:extLst>
          </p:cNvPr>
          <p:cNvSpPr/>
          <p:nvPr/>
        </p:nvSpPr>
        <p:spPr>
          <a:xfrm>
            <a:off x="3396438" y="1125747"/>
            <a:ext cx="2324549" cy="2038743"/>
          </a:xfrm>
          <a:prstGeom prst="roundRect">
            <a:avLst>
              <a:gd name="adj" fmla="val 261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747D54-6D49-4D2F-BA66-A149476CFB9A}"/>
              </a:ext>
            </a:extLst>
          </p:cNvPr>
          <p:cNvSpPr txBox="1"/>
          <p:nvPr/>
        </p:nvSpPr>
        <p:spPr>
          <a:xfrm>
            <a:off x="3528695" y="1235933"/>
            <a:ext cx="206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土地利用类型预测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8989743" cy="662157"/>
            <a:chOff x="0" y="289322"/>
            <a:chExt cx="8989743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8417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简述：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region embedding——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基本定义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&amp;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广泛应用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7EC9D03E-25A0-4772-97E7-7ADA9888066D}"/>
              </a:ext>
            </a:extLst>
          </p:cNvPr>
          <p:cNvSpPr txBox="1"/>
          <p:nvPr/>
        </p:nvSpPr>
        <p:spPr>
          <a:xfrm>
            <a:off x="467826" y="1398482"/>
            <a:ext cx="300474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广泛的应用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土地利用类型预测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犯罪预测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400" b="1" dirty="0"/>
              <a:t>房价预测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9635A81-ED7C-40C4-A219-1C6D84FD4F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506"/>
          <a:stretch/>
        </p:blipFill>
        <p:spPr>
          <a:xfrm>
            <a:off x="3495481" y="1748966"/>
            <a:ext cx="2101881" cy="1376601"/>
          </a:xfrm>
          <a:prstGeom prst="rect">
            <a:avLst/>
          </a:prstGeom>
        </p:spPr>
      </p:pic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04A3C371-0204-49B6-BE2D-85F2D87E81FE}"/>
              </a:ext>
            </a:extLst>
          </p:cNvPr>
          <p:cNvSpPr/>
          <p:nvPr/>
        </p:nvSpPr>
        <p:spPr>
          <a:xfrm>
            <a:off x="6105974" y="1128074"/>
            <a:ext cx="2713782" cy="2038743"/>
          </a:xfrm>
          <a:prstGeom prst="roundRect">
            <a:avLst>
              <a:gd name="adj" fmla="val 261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6" name="Picture 2" descr="1,178,323 Crime Photos and Premium High Res Pictures - Getty Images">
            <a:extLst>
              <a:ext uri="{FF2B5EF4-FFF2-40B4-BE49-F238E27FC236}">
                <a16:creationId xmlns:a16="http://schemas.microsoft.com/office/drawing/2014/main" id="{F71C8DD7-BC0A-482D-8308-EF12D64882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58"/>
          <a:stretch/>
        </p:blipFill>
        <p:spPr bwMode="auto">
          <a:xfrm>
            <a:off x="6162101" y="1748966"/>
            <a:ext cx="2601528" cy="13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文本框 56">
            <a:extLst>
              <a:ext uri="{FF2B5EF4-FFF2-40B4-BE49-F238E27FC236}">
                <a16:creationId xmlns:a16="http://schemas.microsoft.com/office/drawing/2014/main" id="{0C7AE589-1632-4B44-8DF0-8C33D7C46EE4}"/>
              </a:ext>
            </a:extLst>
          </p:cNvPr>
          <p:cNvSpPr txBox="1"/>
          <p:nvPr/>
        </p:nvSpPr>
        <p:spPr>
          <a:xfrm>
            <a:off x="6875948" y="1238260"/>
            <a:ext cx="11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犯罪预测</a:t>
            </a: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5AD88EBD-6546-40A5-9C1A-A871BF9D145E}"/>
              </a:ext>
            </a:extLst>
          </p:cNvPr>
          <p:cNvSpPr/>
          <p:nvPr/>
        </p:nvSpPr>
        <p:spPr>
          <a:xfrm>
            <a:off x="9188338" y="1125747"/>
            <a:ext cx="2713782" cy="2038743"/>
          </a:xfrm>
          <a:prstGeom prst="roundRect">
            <a:avLst>
              <a:gd name="adj" fmla="val 2616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80672FEC-C4E6-43CA-A79D-E390DF6F62E9}"/>
              </a:ext>
            </a:extLst>
          </p:cNvPr>
          <p:cNvSpPr txBox="1"/>
          <p:nvPr/>
        </p:nvSpPr>
        <p:spPr>
          <a:xfrm>
            <a:off x="9958312" y="1235933"/>
            <a:ext cx="1173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房价预测</a:t>
            </a:r>
          </a:p>
        </p:txBody>
      </p:sp>
      <p:pic>
        <p:nvPicPr>
          <p:cNvPr id="1026" name="Picture 2" descr="Machine Learning- Predicting House prices with Regression | by Pritha Saha  | Towards Data Science">
            <a:extLst>
              <a:ext uri="{FF2B5EF4-FFF2-40B4-BE49-F238E27FC236}">
                <a16:creationId xmlns:a16="http://schemas.microsoft.com/office/drawing/2014/main" id="{C36D3F34-090A-4E67-9CA0-2C44E0880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3652" y="1670077"/>
            <a:ext cx="1943154" cy="145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3CF230DE-E682-434F-B358-61ACBDBD9DB7}"/>
              </a:ext>
            </a:extLst>
          </p:cNvPr>
          <p:cNvSpPr txBox="1"/>
          <p:nvPr/>
        </p:nvSpPr>
        <p:spPr>
          <a:xfrm>
            <a:off x="458793" y="3828303"/>
            <a:ext cx="6204223" cy="990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区域嵌入表示（</a:t>
            </a: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embedding</a:t>
            </a: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用低维向量表示一个区域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082F5DC0-A163-4F7C-93AE-BC85B466AEBE}"/>
              </a:ext>
            </a:extLst>
          </p:cNvPr>
          <p:cNvGrpSpPr/>
          <p:nvPr/>
        </p:nvGrpSpPr>
        <p:grpSpPr>
          <a:xfrm>
            <a:off x="6130991" y="4341494"/>
            <a:ext cx="3221665" cy="2275367"/>
            <a:chOff x="6309999" y="1153633"/>
            <a:chExt cx="3221665" cy="2275367"/>
          </a:xfrm>
        </p:grpSpPr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635DE367-479A-4792-BF36-674C1DB62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194" t="45825" r="27725" b="9238"/>
            <a:stretch/>
          </p:blipFill>
          <p:spPr>
            <a:xfrm>
              <a:off x="6309999" y="1153633"/>
              <a:ext cx="3221665" cy="2275367"/>
            </a:xfrm>
            <a:prstGeom prst="rect">
              <a:avLst/>
            </a:prstGeom>
          </p:spPr>
        </p:pic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315B1A-9628-41A3-BF08-5AEDF914C183}"/>
                </a:ext>
              </a:extLst>
            </p:cNvPr>
            <p:cNvSpPr/>
            <p:nvPr/>
          </p:nvSpPr>
          <p:spPr>
            <a:xfrm>
              <a:off x="6633310" y="1648048"/>
              <a:ext cx="2569099" cy="1453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E226E57-8B50-421D-8D7B-E471388A5565}"/>
                </a:ext>
              </a:extLst>
            </p:cNvPr>
            <p:cNvSpPr txBox="1"/>
            <p:nvPr/>
          </p:nvSpPr>
          <p:spPr>
            <a:xfrm>
              <a:off x="8316987" y="1278716"/>
              <a:ext cx="981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  <a:endParaRPr lang="zh-CN" altLang="en-US" dirty="0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C24974DB-C696-4278-B958-9DCD8DEB5B42}"/>
              </a:ext>
            </a:extLst>
          </p:cNvPr>
          <p:cNvSpPr/>
          <p:nvPr/>
        </p:nvSpPr>
        <p:spPr>
          <a:xfrm>
            <a:off x="10113309" y="5435153"/>
            <a:ext cx="1403497" cy="255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10272C9-1558-4F9F-AC7E-DA93470F3215}"/>
                  </a:ext>
                </a:extLst>
              </p:cNvPr>
              <p:cNvSpPr txBox="1"/>
              <p:nvPr/>
            </p:nvSpPr>
            <p:spPr>
              <a:xfrm>
                <a:off x="10113309" y="5076300"/>
                <a:ext cx="539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10272C9-1558-4F9F-AC7E-DA93470F3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309" y="5076300"/>
                <a:ext cx="53960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箭头: 右 37">
            <a:extLst>
              <a:ext uri="{FF2B5EF4-FFF2-40B4-BE49-F238E27FC236}">
                <a16:creationId xmlns:a16="http://schemas.microsoft.com/office/drawing/2014/main" id="{43B5D1C8-3A8D-4B1D-9E6A-CD72ECE01A24}"/>
              </a:ext>
            </a:extLst>
          </p:cNvPr>
          <p:cNvSpPr/>
          <p:nvPr/>
        </p:nvSpPr>
        <p:spPr>
          <a:xfrm>
            <a:off x="9559913" y="5435153"/>
            <a:ext cx="361507" cy="2111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7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7523957" cy="662157"/>
            <a:chOff x="0" y="289322"/>
            <a:chExt cx="7523957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9516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Take population forecast as an example</a:t>
              </a: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5C4660CB-A31E-4FF6-9464-903B29BF1BF5}"/>
              </a:ext>
            </a:extLst>
          </p:cNvPr>
          <p:cNvGrpSpPr/>
          <p:nvPr/>
        </p:nvGrpSpPr>
        <p:grpSpPr>
          <a:xfrm>
            <a:off x="710185" y="2042112"/>
            <a:ext cx="3221665" cy="2275367"/>
            <a:chOff x="6309999" y="1153633"/>
            <a:chExt cx="3221665" cy="2275367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A0DCB42-0175-440B-B974-461251D40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3194" t="45825" r="27725" b="9238"/>
            <a:stretch/>
          </p:blipFill>
          <p:spPr>
            <a:xfrm>
              <a:off x="6309999" y="1153633"/>
              <a:ext cx="3221665" cy="2275367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A206317-970A-40FB-9A65-1C9511CEF30D}"/>
                </a:ext>
              </a:extLst>
            </p:cNvPr>
            <p:cNvSpPr/>
            <p:nvPr/>
          </p:nvSpPr>
          <p:spPr>
            <a:xfrm>
              <a:off x="6633310" y="1648048"/>
              <a:ext cx="2569099" cy="14536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18E222-91C2-4ECA-A849-96BBCFB89EFD}"/>
                </a:ext>
              </a:extLst>
            </p:cNvPr>
            <p:cNvSpPr txBox="1"/>
            <p:nvPr/>
          </p:nvSpPr>
          <p:spPr>
            <a:xfrm>
              <a:off x="8316987" y="1278716"/>
              <a:ext cx="981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Region</a:t>
              </a:r>
              <a:endParaRPr lang="zh-CN" altLang="en-US" dirty="0"/>
            </a:p>
          </p:txBody>
        </p:sp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A5FB0D6B-31F7-4BEE-B625-5B81B5EDF8C7}"/>
              </a:ext>
            </a:extLst>
          </p:cNvPr>
          <p:cNvSpPr/>
          <p:nvPr/>
        </p:nvSpPr>
        <p:spPr>
          <a:xfrm>
            <a:off x="4692503" y="3135771"/>
            <a:ext cx="1403497" cy="2551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BCA5AE-F306-4842-863C-F10C7A75568F}"/>
                  </a:ext>
                </a:extLst>
              </p:cNvPr>
              <p:cNvSpPr txBox="1"/>
              <p:nvPr/>
            </p:nvSpPr>
            <p:spPr>
              <a:xfrm>
                <a:off x="4609618" y="3429000"/>
                <a:ext cx="5396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32BCA5AE-F306-4842-863C-F10C7A755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618" y="3429000"/>
                <a:ext cx="5396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右 23">
            <a:extLst>
              <a:ext uri="{FF2B5EF4-FFF2-40B4-BE49-F238E27FC236}">
                <a16:creationId xmlns:a16="http://schemas.microsoft.com/office/drawing/2014/main" id="{42716B29-EFED-4C62-996C-F5F267AE7E37}"/>
              </a:ext>
            </a:extLst>
          </p:cNvPr>
          <p:cNvSpPr/>
          <p:nvPr/>
        </p:nvSpPr>
        <p:spPr>
          <a:xfrm>
            <a:off x="4134077" y="3157781"/>
            <a:ext cx="361507" cy="2111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十分钟掌握多项式回归：拟合非线性关系">
            <a:extLst>
              <a:ext uri="{FF2B5EF4-FFF2-40B4-BE49-F238E27FC236}">
                <a16:creationId xmlns:a16="http://schemas.microsoft.com/office/drawing/2014/main" id="{7A80CB07-DBBC-4C74-9C6D-138A5BE36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3" y="2042112"/>
            <a:ext cx="36195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957EDFEC-CC6E-4F36-9532-9BE47AC9FCC7}"/>
              </a:ext>
            </a:extLst>
          </p:cNvPr>
          <p:cNvSpPr/>
          <p:nvPr/>
        </p:nvSpPr>
        <p:spPr>
          <a:xfrm>
            <a:off x="6459820" y="3157782"/>
            <a:ext cx="361507" cy="2111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5423418-D867-45D6-A00C-B372580C0E6C}"/>
              </a:ext>
            </a:extLst>
          </p:cNvPr>
          <p:cNvSpPr txBox="1"/>
          <p:nvPr/>
        </p:nvSpPr>
        <p:spPr>
          <a:xfrm>
            <a:off x="636124" y="1530164"/>
            <a:ext cx="98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区域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A327E1C-B82E-475A-9EFE-480CA7B010DF}"/>
              </a:ext>
            </a:extLst>
          </p:cNvPr>
          <p:cNvSpPr txBox="1"/>
          <p:nvPr/>
        </p:nvSpPr>
        <p:spPr>
          <a:xfrm>
            <a:off x="7233010" y="1440430"/>
            <a:ext cx="30355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丢到一个模型</a:t>
            </a:r>
            <a:endParaRPr lang="en-US" altLang="zh-CN" sz="18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（比如最简单的多项式回归）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CFC8BA-C7E8-486F-A5C9-409081DCBFDF}"/>
              </a:ext>
            </a:extLst>
          </p:cNvPr>
          <p:cNvSpPr txBox="1"/>
          <p:nvPr/>
        </p:nvSpPr>
        <p:spPr>
          <a:xfrm>
            <a:off x="4609618" y="2623618"/>
            <a:ext cx="159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区域特征向量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9875BCE-4110-4F2E-85B2-DDF87BEC2B22}"/>
              </a:ext>
            </a:extLst>
          </p:cNvPr>
          <p:cNvSpPr/>
          <p:nvPr/>
        </p:nvSpPr>
        <p:spPr>
          <a:xfrm rot="5400000">
            <a:off x="8837598" y="4800030"/>
            <a:ext cx="361507" cy="21115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1A56A0-0F01-453B-9B5E-F96B2C71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309" y="5321180"/>
            <a:ext cx="846083" cy="846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0D98003-C6AB-4DE5-8F84-6C91CF9766EA}"/>
              </a:ext>
            </a:extLst>
          </p:cNvPr>
          <p:cNvSpPr txBox="1"/>
          <p:nvPr/>
        </p:nvSpPr>
        <p:spPr>
          <a:xfrm>
            <a:off x="9486533" y="5559555"/>
            <a:ext cx="11131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人口数值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FFA8155-E7EE-4CCE-A485-2EDF977ED33B}"/>
              </a:ext>
            </a:extLst>
          </p:cNvPr>
          <p:cNvSpPr txBox="1"/>
          <p:nvPr/>
        </p:nvSpPr>
        <p:spPr>
          <a:xfrm>
            <a:off x="710185" y="4686811"/>
            <a:ext cx="421391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当然，你也可以拿来预测：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一个区域的犯罪事件数量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一个区域的主题（功能）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一个区域的平均房价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52339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7240867" cy="662157"/>
            <a:chOff x="0" y="289322"/>
            <a:chExt cx="7240867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6685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简述：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region embedding——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基本概念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BBC6F73C-713E-48DD-882B-085E3DC71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94845"/>
            <a:ext cx="5452917" cy="5063425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B959910-0FD8-4C6C-BEF0-5451509BC185}"/>
              </a:ext>
            </a:extLst>
          </p:cNvPr>
          <p:cNvSpPr txBox="1"/>
          <p:nvPr/>
        </p:nvSpPr>
        <p:spPr>
          <a:xfrm>
            <a:off x="356252" y="1668456"/>
            <a:ext cx="5844401" cy="3637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区域（</a:t>
            </a: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一定的地域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包含诸多 地点、建筑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空间对象</a:t>
            </a: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algn="just">
              <a:lnSpc>
                <a:spcPct val="150000"/>
              </a:lnSpc>
            </a:pPr>
            <a:endParaRPr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空间对象（</a:t>
            </a: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object</a:t>
            </a: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地点、建筑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等具有地理坐标的地点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POI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80E5539C-0C6C-407D-837A-C384A5435C51}"/>
              </a:ext>
            </a:extLst>
          </p:cNvPr>
          <p:cNvSpPr txBox="1"/>
          <p:nvPr/>
        </p:nvSpPr>
        <p:spPr>
          <a:xfrm>
            <a:off x="995080" y="5448768"/>
            <a:ext cx="4949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object 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85AD3EBE-46DC-433A-B4F1-AF1EDBA1589C}"/>
              </a:ext>
            </a:extLst>
          </p:cNvPr>
          <p:cNvSpPr/>
          <p:nvPr/>
        </p:nvSpPr>
        <p:spPr>
          <a:xfrm>
            <a:off x="7138781" y="4109485"/>
            <a:ext cx="2569099" cy="1453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75801C9-64C5-442B-8961-D7441EAC9534}"/>
              </a:ext>
            </a:extLst>
          </p:cNvPr>
          <p:cNvSpPr txBox="1"/>
          <p:nvPr/>
        </p:nvSpPr>
        <p:spPr>
          <a:xfrm>
            <a:off x="8822458" y="3740153"/>
            <a:ext cx="98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endParaRPr lang="zh-CN" altLang="en-US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19322A39-05FA-4050-83CD-3B7254C444B6}"/>
              </a:ext>
            </a:extLst>
          </p:cNvPr>
          <p:cNvSpPr/>
          <p:nvPr/>
        </p:nvSpPr>
        <p:spPr>
          <a:xfrm>
            <a:off x="8651753" y="4587240"/>
            <a:ext cx="121920" cy="121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4E6FE3C6-5895-42FA-9C30-AAE39096A9A4}"/>
              </a:ext>
            </a:extLst>
          </p:cNvPr>
          <p:cNvSpPr/>
          <p:nvPr/>
        </p:nvSpPr>
        <p:spPr>
          <a:xfrm>
            <a:off x="8126376" y="4290060"/>
            <a:ext cx="121920" cy="121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2" name="椭圆 101">
            <a:extLst>
              <a:ext uri="{FF2B5EF4-FFF2-40B4-BE49-F238E27FC236}">
                <a16:creationId xmlns:a16="http://schemas.microsoft.com/office/drawing/2014/main" id="{0416EC9D-4EB5-4D08-AEAE-9AF020E36E74}"/>
              </a:ext>
            </a:extLst>
          </p:cNvPr>
          <p:cNvSpPr/>
          <p:nvPr/>
        </p:nvSpPr>
        <p:spPr>
          <a:xfrm>
            <a:off x="7351676" y="4893310"/>
            <a:ext cx="121920" cy="121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3" name="椭圆 102">
            <a:extLst>
              <a:ext uri="{FF2B5EF4-FFF2-40B4-BE49-F238E27FC236}">
                <a16:creationId xmlns:a16="http://schemas.microsoft.com/office/drawing/2014/main" id="{E7EDB770-0583-4E41-9143-EE64E219D1CE}"/>
              </a:ext>
            </a:extLst>
          </p:cNvPr>
          <p:cNvSpPr/>
          <p:nvPr/>
        </p:nvSpPr>
        <p:spPr>
          <a:xfrm>
            <a:off x="9440826" y="4123455"/>
            <a:ext cx="121920" cy="121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9E9AD7A0-684B-4ADF-A5F4-789A2751E88C}"/>
              </a:ext>
            </a:extLst>
          </p:cNvPr>
          <p:cNvSpPr/>
          <p:nvPr/>
        </p:nvSpPr>
        <p:spPr>
          <a:xfrm>
            <a:off x="9501786" y="5305990"/>
            <a:ext cx="121920" cy="1219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CA038EF-9506-4323-BCB5-7B0D6B04FC20}"/>
              </a:ext>
            </a:extLst>
          </p:cNvPr>
          <p:cNvSpPr txBox="1"/>
          <p:nvPr/>
        </p:nvSpPr>
        <p:spPr>
          <a:xfrm>
            <a:off x="7347231" y="5894855"/>
            <a:ext cx="1680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Spatial object </a:t>
            </a:r>
            <a:endParaRPr lang="zh-CN" altLang="en-US" dirty="0">
              <a:solidFill>
                <a:srgbClr val="0070C0"/>
              </a:solidFill>
            </a:endParaRP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BB4042BD-03A2-47B6-AA47-A627316335EA}"/>
              </a:ext>
            </a:extLst>
          </p:cNvPr>
          <p:cNvCxnSpPr>
            <a:stCxn id="105" idx="0"/>
            <a:endCxn id="102" idx="5"/>
          </p:cNvCxnSpPr>
          <p:nvPr/>
        </p:nvCxnSpPr>
        <p:spPr>
          <a:xfrm flipH="1" flipV="1">
            <a:off x="7455741" y="4997375"/>
            <a:ext cx="731595" cy="897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8C6FA83B-69D6-438A-95D5-7AF846C7EE89}"/>
              </a:ext>
            </a:extLst>
          </p:cNvPr>
          <p:cNvCxnSpPr>
            <a:cxnSpLocks/>
            <a:stCxn id="105" idx="0"/>
            <a:endCxn id="101" idx="4"/>
          </p:cNvCxnSpPr>
          <p:nvPr/>
        </p:nvCxnSpPr>
        <p:spPr>
          <a:xfrm flipV="1">
            <a:off x="8187336" y="4411980"/>
            <a:ext cx="0" cy="14828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5F2A7F61-F237-4653-B706-275B880A1406}"/>
              </a:ext>
            </a:extLst>
          </p:cNvPr>
          <p:cNvCxnSpPr>
            <a:cxnSpLocks/>
            <a:stCxn id="105" idx="0"/>
            <a:endCxn id="100" idx="4"/>
          </p:cNvCxnSpPr>
          <p:nvPr/>
        </p:nvCxnSpPr>
        <p:spPr>
          <a:xfrm flipV="1">
            <a:off x="8187336" y="4709160"/>
            <a:ext cx="525377" cy="11856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6E35313B-3557-421F-B219-DD8DE934F21E}"/>
              </a:ext>
            </a:extLst>
          </p:cNvPr>
          <p:cNvCxnSpPr>
            <a:cxnSpLocks/>
            <a:stCxn id="105" idx="0"/>
            <a:endCxn id="103" idx="4"/>
          </p:cNvCxnSpPr>
          <p:nvPr/>
        </p:nvCxnSpPr>
        <p:spPr>
          <a:xfrm flipV="1">
            <a:off x="8187336" y="4245375"/>
            <a:ext cx="1314450" cy="16494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>
            <a:extLst>
              <a:ext uri="{FF2B5EF4-FFF2-40B4-BE49-F238E27FC236}">
                <a16:creationId xmlns:a16="http://schemas.microsoft.com/office/drawing/2014/main" id="{CC2BFE64-3C82-4BEC-8984-6E795504D077}"/>
              </a:ext>
            </a:extLst>
          </p:cNvPr>
          <p:cNvCxnSpPr>
            <a:cxnSpLocks/>
            <a:stCxn id="105" idx="0"/>
            <a:endCxn id="104" idx="4"/>
          </p:cNvCxnSpPr>
          <p:nvPr/>
        </p:nvCxnSpPr>
        <p:spPr>
          <a:xfrm flipV="1">
            <a:off x="8187336" y="5427910"/>
            <a:ext cx="1375410" cy="4669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0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8677157" cy="662157"/>
            <a:chOff x="0" y="289322"/>
            <a:chExt cx="8677157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81048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简述：</a:t>
              </a:r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region embedding——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现有方法都有什么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B959910-0FD8-4C6C-BEF0-5451509BC185}"/>
              </a:ext>
            </a:extLst>
          </p:cNvPr>
          <p:cNvSpPr txBox="1"/>
          <p:nvPr/>
        </p:nvSpPr>
        <p:spPr>
          <a:xfrm>
            <a:off x="116226" y="1727140"/>
            <a:ext cx="481578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mobility flow data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Arial" panose="020B0604020202020204" pitchFamily="34" charset="0"/>
              </a:rPr>
              <a:t>matrix decomposition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Arial" panose="020B0604020202020204" pitchFamily="34" charset="0"/>
              </a:rPr>
              <a:t>network embeddings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EF42067-6872-44CC-A477-4ED14CEED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11" y="1384007"/>
            <a:ext cx="3962620" cy="194815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72D00FAB-7DEF-4EDE-8D52-8D7BBAB5D770}"/>
              </a:ext>
            </a:extLst>
          </p:cNvPr>
          <p:cNvSpPr txBox="1"/>
          <p:nvPr/>
        </p:nvSpPr>
        <p:spPr>
          <a:xfrm>
            <a:off x="204716" y="4097445"/>
            <a:ext cx="45034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Other attributes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Arial" panose="020B0604020202020204" pitchFamily="34" charset="0"/>
              </a:rPr>
              <a:t>POI types…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POI distance</a:t>
            </a: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pitchFamily="49" charset="-122"/>
              </a:rPr>
              <a:t>Images…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D7F96E-C9EB-4880-AD98-997C7A6A6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1352" y="3886559"/>
            <a:ext cx="3275932" cy="273347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976521-E122-4FEC-9A05-966198977E8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1636"/>
          <a:stretch/>
        </p:blipFill>
        <p:spPr>
          <a:xfrm>
            <a:off x="5926286" y="4209904"/>
            <a:ext cx="2691850" cy="20349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07F8A8E-7625-4DB9-8262-9E78ECE93E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02919" y="4209903"/>
            <a:ext cx="2630151" cy="203492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1FA9A0F-94B2-4CF8-BAD4-DBB678B8575E}"/>
              </a:ext>
            </a:extLst>
          </p:cNvPr>
          <p:cNvSpPr txBox="1"/>
          <p:nvPr/>
        </p:nvSpPr>
        <p:spPr>
          <a:xfrm>
            <a:off x="388513" y="3381920"/>
            <a:ext cx="107578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思源黑体 CN" panose="020B0500000000000000" pitchFamily="34" charset="-122"/>
                <a:cs typeface="Times New Roman" panose="02020603050405020304" pitchFamily="18" charset="0"/>
              </a:rPr>
              <a:t>https://github.com/seu-cloud/seu-cloud-study/blob/master/PPT/2020/20201016-%E5%BC%A0%E6%96%8C%E6%9D%B0-Knowledge%20Graph%20Attention%20Network%20for%20Recommendation.pptx</a:t>
            </a:r>
          </a:p>
        </p:txBody>
      </p:sp>
    </p:spTree>
    <p:extLst>
      <p:ext uri="{BB962C8B-B14F-4D97-AF65-F5344CB8AC3E}">
        <p14:creationId xmlns:p14="http://schemas.microsoft.com/office/powerpoint/2010/main" val="338599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6932769" cy="662157"/>
            <a:chOff x="0" y="289322"/>
            <a:chExt cx="6932769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360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Motivation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：现在的方法都有啥问题？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B959910-0FD8-4C6C-BEF0-5451509BC185}"/>
              </a:ext>
            </a:extLst>
          </p:cNvPr>
          <p:cNvSpPr txBox="1"/>
          <p:nvPr/>
        </p:nvSpPr>
        <p:spPr>
          <a:xfrm>
            <a:off x="533399" y="1621782"/>
            <a:ext cx="620675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多视图属性仅仅简单的拼接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information from different views contributes equally to the final representation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D00FAB-7DEF-4EDE-8D52-8D7BBAB5D770}"/>
              </a:ext>
            </a:extLst>
          </p:cNvPr>
          <p:cNvSpPr txBox="1"/>
          <p:nvPr/>
        </p:nvSpPr>
        <p:spPr>
          <a:xfrm>
            <a:off x="533399" y="4457684"/>
            <a:ext cx="522537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没有考虑多视图关系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Arial" panose="020B0604020202020204" pitchFamily="34" charset="0"/>
              </a:rPr>
              <a:t>region relations from different views are highly correlated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D7F96E-C9EB-4880-AD98-997C7A6A6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69" y="1042235"/>
            <a:ext cx="3777090" cy="31516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42B5118-0BE1-4C76-BB37-C832D4106C3F}"/>
              </a:ext>
            </a:extLst>
          </p:cNvPr>
          <p:cNvSpPr/>
          <p:nvPr/>
        </p:nvSpPr>
        <p:spPr>
          <a:xfrm>
            <a:off x="8180961" y="1490173"/>
            <a:ext cx="1381328" cy="1938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6" descr="A New Study Suggests There's a Best Practice for Bus Stop Locations -  Bloomberg">
            <a:extLst>
              <a:ext uri="{FF2B5EF4-FFF2-40B4-BE49-F238E27FC236}">
                <a16:creationId xmlns:a16="http://schemas.microsoft.com/office/drawing/2014/main" id="{38765F98-D4BB-4CE3-BFAE-4C2057F4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69" y="5367827"/>
            <a:ext cx="1304992" cy="8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Phase01 Crowd Management - Reviews | Facebook">
            <a:extLst>
              <a:ext uri="{FF2B5EF4-FFF2-40B4-BE49-F238E27FC236}">
                <a16:creationId xmlns:a16="http://schemas.microsoft.com/office/drawing/2014/main" id="{8246100A-30D1-42DA-8AE8-673513C12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2"/>
          <a:stretch/>
        </p:blipFill>
        <p:spPr bwMode="auto">
          <a:xfrm>
            <a:off x="9427516" y="5367827"/>
            <a:ext cx="1079233" cy="8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箭头: 下 20">
            <a:extLst>
              <a:ext uri="{FF2B5EF4-FFF2-40B4-BE49-F238E27FC236}">
                <a16:creationId xmlns:a16="http://schemas.microsoft.com/office/drawing/2014/main" id="{19D4CF0B-4CBA-44DB-A9B1-0C9729A53A48}"/>
              </a:ext>
            </a:extLst>
          </p:cNvPr>
          <p:cNvSpPr/>
          <p:nvPr/>
        </p:nvSpPr>
        <p:spPr>
          <a:xfrm rot="16200000">
            <a:off x="8735878" y="5587208"/>
            <a:ext cx="189566" cy="5473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26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883F83E1-250E-47F8-9CE4-BAE2475FBD75}"/>
              </a:ext>
            </a:extLst>
          </p:cNvPr>
          <p:cNvGrpSpPr/>
          <p:nvPr/>
        </p:nvGrpSpPr>
        <p:grpSpPr>
          <a:xfrm>
            <a:off x="0" y="236917"/>
            <a:ext cx="6932769" cy="662157"/>
            <a:chOff x="0" y="289322"/>
            <a:chExt cx="6932769" cy="662157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DA1FCD9-E016-41FD-B699-EEAE65C6398E}"/>
                </a:ext>
              </a:extLst>
            </p:cNvPr>
            <p:cNvSpPr txBox="1"/>
            <p:nvPr/>
          </p:nvSpPr>
          <p:spPr>
            <a:xfrm>
              <a:off x="572310" y="358790"/>
              <a:ext cx="63604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Motivation</a:t>
              </a:r>
              <a:r>
                <a: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Century Gothic" panose="020B0502020202020204" pitchFamily="34" charset="0"/>
                </a:rPr>
                <a:t>：现在的方法都有啥问题？</a:t>
              </a:r>
              <a:endPara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entury Gothic" panose="020B0502020202020204" pitchFamily="34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A63DFD0-B1B0-47EE-B356-F38CF40C381E}"/>
                </a:ext>
              </a:extLst>
            </p:cNvPr>
            <p:cNvGrpSpPr/>
            <p:nvPr/>
          </p:nvGrpSpPr>
          <p:grpSpPr>
            <a:xfrm>
              <a:off x="0" y="289322"/>
              <a:ext cx="458794" cy="662157"/>
              <a:chOff x="0" y="272955"/>
              <a:chExt cx="458794" cy="747920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B67B78-340B-4FEE-8FC8-519E891ED083}"/>
                  </a:ext>
                </a:extLst>
              </p:cNvPr>
              <p:cNvSpPr/>
              <p:nvPr/>
            </p:nvSpPr>
            <p:spPr>
              <a:xfrm>
                <a:off x="0" y="272955"/>
                <a:ext cx="204716" cy="74792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D3987FEE-C7C8-41F3-8FE3-85BC5F27AAF6}"/>
                  </a:ext>
                </a:extLst>
              </p:cNvPr>
              <p:cNvSpPr/>
              <p:nvPr/>
            </p:nvSpPr>
            <p:spPr>
              <a:xfrm>
                <a:off x="318232" y="272955"/>
                <a:ext cx="140562" cy="747920"/>
              </a:xfrm>
              <a:prstGeom prst="rect">
                <a:avLst/>
              </a:prstGeom>
              <a:solidFill>
                <a:srgbClr val="4B6251"/>
              </a:solidFill>
              <a:ln>
                <a:solidFill>
                  <a:srgbClr val="4B6251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77EE9F1-D95B-4A0A-AB89-98CCA52FAB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6375" y="93757"/>
            <a:ext cx="946630" cy="948478"/>
          </a:xfrm>
          <a:prstGeom prst="rect">
            <a:avLst/>
          </a:prstGeom>
        </p:spPr>
      </p:pic>
      <p:sp>
        <p:nvSpPr>
          <p:cNvPr id="96" name="文本框 95">
            <a:extLst>
              <a:ext uri="{FF2B5EF4-FFF2-40B4-BE49-F238E27FC236}">
                <a16:creationId xmlns:a16="http://schemas.microsoft.com/office/drawing/2014/main" id="{7B959910-0FD8-4C6C-BEF0-5451509BC185}"/>
              </a:ext>
            </a:extLst>
          </p:cNvPr>
          <p:cNvSpPr txBox="1"/>
          <p:nvPr/>
        </p:nvSpPr>
        <p:spPr>
          <a:xfrm>
            <a:off x="533399" y="1621782"/>
            <a:ext cx="6206753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多视图属性仅仅简单的拼接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information from different views contributes equally to the final representation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2D00FAB-7DEF-4EDE-8D52-8D7BBAB5D770}"/>
              </a:ext>
            </a:extLst>
          </p:cNvPr>
          <p:cNvSpPr txBox="1"/>
          <p:nvPr/>
        </p:nvSpPr>
        <p:spPr>
          <a:xfrm>
            <a:off x="533399" y="4457684"/>
            <a:ext cx="5225375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4B62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没有考虑多视图关系</a:t>
            </a:r>
            <a:endParaRPr lang="en-US" altLang="zh-CN" sz="2800" b="1" dirty="0">
              <a:solidFill>
                <a:srgbClr val="4B62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Arial" panose="020B0604020202020204" pitchFamily="34" charset="0"/>
              </a:rPr>
              <a:t>region relations from different views are highly correlated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D7F96E-C9EB-4880-AD98-997C7A6A6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769" y="1042235"/>
            <a:ext cx="3777090" cy="315164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42B5118-0BE1-4C76-BB37-C832D4106C3F}"/>
              </a:ext>
            </a:extLst>
          </p:cNvPr>
          <p:cNvSpPr/>
          <p:nvPr/>
        </p:nvSpPr>
        <p:spPr>
          <a:xfrm>
            <a:off x="8180961" y="1490173"/>
            <a:ext cx="1381328" cy="19388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Picture 6" descr="A New Study Suggests There's a Best Practice for Bus Stop Locations -  Bloomberg">
            <a:extLst>
              <a:ext uri="{FF2B5EF4-FFF2-40B4-BE49-F238E27FC236}">
                <a16:creationId xmlns:a16="http://schemas.microsoft.com/office/drawing/2014/main" id="{38765F98-D4BB-4CE3-BFAE-4C2057F4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769" y="5367827"/>
            <a:ext cx="1304992" cy="81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8" descr="Phase01 Crowd Management - Reviews | Facebook">
            <a:extLst>
              <a:ext uri="{FF2B5EF4-FFF2-40B4-BE49-F238E27FC236}">
                <a16:creationId xmlns:a16="http://schemas.microsoft.com/office/drawing/2014/main" id="{8246100A-30D1-42DA-8AE8-673513C123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82"/>
          <a:stretch/>
        </p:blipFill>
        <p:spPr bwMode="auto">
          <a:xfrm>
            <a:off x="9427516" y="5367827"/>
            <a:ext cx="1079233" cy="80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箭头: 下 20">
            <a:extLst>
              <a:ext uri="{FF2B5EF4-FFF2-40B4-BE49-F238E27FC236}">
                <a16:creationId xmlns:a16="http://schemas.microsoft.com/office/drawing/2014/main" id="{19D4CF0B-4CBA-44DB-A9B1-0C9729A53A48}"/>
              </a:ext>
            </a:extLst>
          </p:cNvPr>
          <p:cNvSpPr/>
          <p:nvPr/>
        </p:nvSpPr>
        <p:spPr>
          <a:xfrm rot="16200000">
            <a:off x="8735878" y="5587208"/>
            <a:ext cx="189566" cy="54736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B439A3-9074-43CE-B95F-4CBE1306D5FD}"/>
              </a:ext>
            </a:extLst>
          </p:cNvPr>
          <p:cNvSpPr/>
          <p:nvPr/>
        </p:nvSpPr>
        <p:spPr>
          <a:xfrm>
            <a:off x="2402731" y="2760555"/>
            <a:ext cx="6712085" cy="109910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and propagate information between different views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28680BF-5985-4CAD-91DB-384D0B7C5DE9}"/>
              </a:ext>
            </a:extLst>
          </p:cNvPr>
          <p:cNvSpPr/>
          <p:nvPr/>
        </p:nvSpPr>
        <p:spPr>
          <a:xfrm>
            <a:off x="1833931" y="4539074"/>
            <a:ext cx="8104018" cy="1099103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comprehensive region embeddings jointly from multi-view urban data</a:t>
            </a:r>
            <a:endParaRPr lang="zh-CN" alt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58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8972</TotalTime>
  <Words>1695</Words>
  <Application>Microsoft Office PowerPoint</Application>
  <PresentationFormat>宽屏</PresentationFormat>
  <Paragraphs>283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-apple-system</vt:lpstr>
      <vt:lpstr>等线</vt:lpstr>
      <vt:lpstr>等线 Light</vt:lpstr>
      <vt:lpstr>黑体</vt:lpstr>
      <vt:lpstr>微软雅黑</vt:lpstr>
      <vt:lpstr>微软雅黑</vt:lpstr>
      <vt:lpstr>Arial</vt:lpstr>
      <vt:lpstr>Cambria Math</vt:lpstr>
      <vt:lpstr>Century Gothic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张斌杰</dc:creator>
  <cp:lastModifiedBy>张 斌杰</cp:lastModifiedBy>
  <cp:revision>974</cp:revision>
  <dcterms:created xsi:type="dcterms:W3CDTF">2020-10-07T13:24:26Z</dcterms:created>
  <dcterms:modified xsi:type="dcterms:W3CDTF">2021-11-12T08:42:29Z</dcterms:modified>
</cp:coreProperties>
</file>