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9" r:id="rId2"/>
    <p:sldId id="271" r:id="rId3"/>
    <p:sldId id="292" r:id="rId4"/>
    <p:sldId id="290" r:id="rId5"/>
    <p:sldId id="337" r:id="rId6"/>
    <p:sldId id="339" r:id="rId7"/>
    <p:sldId id="317" r:id="rId8"/>
    <p:sldId id="338" r:id="rId9"/>
    <p:sldId id="295" r:id="rId10"/>
    <p:sldId id="332" r:id="rId11"/>
    <p:sldId id="324" r:id="rId12"/>
    <p:sldId id="302" r:id="rId13"/>
    <p:sldId id="304" r:id="rId14"/>
    <p:sldId id="331" r:id="rId15"/>
    <p:sldId id="333" r:id="rId16"/>
    <p:sldId id="299" r:id="rId17"/>
    <p:sldId id="308" r:id="rId18"/>
    <p:sldId id="330" r:id="rId19"/>
    <p:sldId id="309" r:id="rId20"/>
    <p:sldId id="300" r:id="rId21"/>
    <p:sldId id="311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548235"/>
    <a:srgbClr val="458BCB"/>
    <a:srgbClr val="4C92D2"/>
    <a:srgbClr val="5B9BD5"/>
    <a:srgbClr val="BFBFBF"/>
    <a:srgbClr val="D2DEEF"/>
    <a:srgbClr val="C8C4BC"/>
    <a:srgbClr val="131426"/>
    <a:srgbClr val="E74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75302" autoAdjust="0"/>
  </p:normalViewPr>
  <p:slideViewPr>
    <p:cSldViewPr snapToGrid="0">
      <p:cViewPr>
        <p:scale>
          <a:sx n="66" d="100"/>
          <a:sy n="66" d="100"/>
        </p:scale>
        <p:origin x="1108" y="-8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大家好，我是汤家凯</a:t>
            </a:r>
            <a:r>
              <a:rPr lang="zh-CN" altLang="en-US" sz="12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，今天主要给大家介绍一篇关于连续兴趣点推荐的文章</a:t>
            </a:r>
            <a:r>
              <a:rPr lang="en-US" altLang="zh-CN" sz="12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《A category aware deep model for successive POI recommendation on sparse check-in data》</a:t>
            </a:r>
            <a:r>
              <a:rPr lang="zh-CN" altLang="en-US" sz="12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，该文章发表在</a:t>
            </a:r>
            <a:r>
              <a:rPr lang="en-US" altLang="zh-CN" sz="12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www 2020</a:t>
            </a:r>
            <a:r>
              <a:rPr lang="zh-CN" altLang="en-US" sz="12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上。</a:t>
            </a:r>
            <a:endParaRPr lang="en-US" altLang="zh-CN" sz="1200" b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04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Category-aware deep model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，简称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CatDM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整个框架的输入是用户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check-in sequences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，当前的位置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以及当前的时刻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。第一部分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主要作用是捕捉用户对于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POI category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的偏好，缓解数据稀疏性。</a:t>
            </a:r>
            <a:r>
              <a:rPr lang="zh-CN" altLang="en-US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</a:t>
            </a:r>
            <a:r>
              <a:rPr lang="en-US" altLang="zh-CN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主要作用是捕捉用户对于</a:t>
            </a:r>
            <a:r>
              <a:rPr lang="en-US" altLang="zh-CN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POI </a:t>
            </a:r>
            <a:r>
              <a:rPr lang="zh-CN" altLang="en-US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的偏好，其中有一些</a:t>
            </a:r>
            <a:r>
              <a:rPr lang="en-US" altLang="zh-CN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trick</a:t>
            </a:r>
            <a:r>
              <a:rPr lang="zh-CN" altLang="en-US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在后面介绍。右侧是通过</a:t>
            </a:r>
            <a:r>
              <a:rPr lang="en-US" altLang="zh-CN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类别来过滤待选择</a:t>
            </a:r>
            <a:r>
              <a:rPr lang="en-US" altLang="zh-CN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，提高推荐效率。模型的输出是</a:t>
            </a:r>
            <a:r>
              <a:rPr lang="en-US" altLang="zh-CN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个拟向用户推荐的</a:t>
            </a:r>
            <a:r>
              <a:rPr lang="en-US" altLang="zh-CN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，作为用户在接下来</a:t>
            </a:r>
            <a:r>
              <a:rPr lang="en-US" altLang="zh-CN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24h</a:t>
            </a:r>
            <a:r>
              <a:rPr lang="zh-CN" altLang="en-US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最有可能访问</a:t>
            </a:r>
            <a:r>
              <a:rPr lang="en-US" altLang="zh-CN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sz="1200" b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的预测。</a:t>
            </a:r>
            <a:endParaRPr lang="en-US" altLang="zh-CN" sz="1200" b="0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4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第一部分利用</a:t>
            </a:r>
            <a:r>
              <a:rPr lang="en-US" altLang="zh-CN" dirty="0"/>
              <a:t>POI category</a:t>
            </a:r>
            <a:r>
              <a:rPr lang="zh-CN" altLang="en-US" dirty="0"/>
              <a:t>来缓解数据稀疏问题，同时捕捉用户对于</a:t>
            </a:r>
            <a:r>
              <a:rPr lang="en-US" altLang="zh-CN" dirty="0"/>
              <a:t>POI category</a:t>
            </a:r>
            <a:r>
              <a:rPr lang="zh-CN" altLang="en-US" dirty="0"/>
              <a:t>的偏好。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这是一个常规的</a:t>
            </a:r>
            <a:r>
              <a:rPr lang="en-US" altLang="zh-CN" dirty="0"/>
              <a:t>LSTM</a:t>
            </a:r>
            <a:r>
              <a:rPr lang="zh-CN" altLang="en-US" dirty="0"/>
              <a:t>序列模型。给出用户的历史签到记录，每一条记录有用户、兴趣点、兴趣点类别、访问时间四个元素组成。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每一个时间片的输入由两部分组成，一是用户在当前时刻对</a:t>
            </a:r>
            <a:r>
              <a:rPr lang="en-US" altLang="zh-CN" dirty="0"/>
              <a:t>POI</a:t>
            </a:r>
            <a:r>
              <a:rPr lang="zh-CN" altLang="en-US" dirty="0"/>
              <a:t>类别的偏好</a:t>
            </a:r>
            <a:r>
              <a:rPr lang="en-US" altLang="zh-CN" dirty="0"/>
              <a:t>I</a:t>
            </a:r>
            <a:r>
              <a:rPr lang="zh-CN" altLang="en-US" dirty="0"/>
              <a:t>，是用户向量和</a:t>
            </a:r>
            <a:r>
              <a:rPr lang="en-US" altLang="zh-CN" dirty="0"/>
              <a:t>POI</a:t>
            </a:r>
            <a:r>
              <a:rPr lang="zh-CN" altLang="en-US" dirty="0"/>
              <a:t>类别向量交互后的向量；二是前一个时间片</a:t>
            </a:r>
            <a:r>
              <a:rPr lang="en-US" altLang="zh-CN" dirty="0"/>
              <a:t>LSTM</a:t>
            </a:r>
            <a:r>
              <a:rPr lang="zh-CN" altLang="en-US" dirty="0"/>
              <a:t>的状态输出</a:t>
            </a:r>
            <a:r>
              <a:rPr lang="en-US" altLang="zh-CN" dirty="0"/>
              <a:t>S</a:t>
            </a:r>
            <a:r>
              <a:rPr lang="zh-CN" altLang="en-US" dirty="0"/>
              <a:t>，代表用户在历史时刻中对</a:t>
            </a:r>
            <a:r>
              <a:rPr lang="en-US" altLang="zh-CN" dirty="0"/>
              <a:t>POI</a:t>
            </a:r>
            <a:r>
              <a:rPr lang="zh-CN" altLang="en-US" dirty="0"/>
              <a:t>类别的偏好。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在每个时间片通过控制遗忘部分历史偏好、更新部分当前偏好，来不断更新用户对于</a:t>
            </a:r>
            <a:r>
              <a:rPr lang="en-US" altLang="zh-CN" dirty="0"/>
              <a:t>POI category</a:t>
            </a:r>
            <a:r>
              <a:rPr lang="zh-CN" altLang="en-US" dirty="0"/>
              <a:t>的偏好。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</a:t>
            </a:r>
            <a:r>
              <a:rPr lang="en-US" altLang="zh-CN" dirty="0"/>
              <a:t>LSTM</a:t>
            </a:r>
            <a:r>
              <a:rPr lang="zh-CN" altLang="en-US" dirty="0"/>
              <a:t>序列的输出即代表访问第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POI</a:t>
            </a:r>
            <a:r>
              <a:rPr lang="zh-CN" altLang="en-US" dirty="0"/>
              <a:t>时对应时间</a:t>
            </a:r>
            <a:r>
              <a:rPr lang="en-US" altLang="zh-CN" dirty="0" err="1"/>
              <a:t>t_nu</a:t>
            </a:r>
            <a:r>
              <a:rPr lang="zh-CN" altLang="en-US" dirty="0"/>
              <a:t>下，用户对于</a:t>
            </a:r>
            <a:r>
              <a:rPr lang="en-US" altLang="zh-CN" dirty="0"/>
              <a:t>POI category</a:t>
            </a:r>
            <a:r>
              <a:rPr lang="zh-CN" altLang="en-US" dirty="0"/>
              <a:t>的偏好。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62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是模型中设计这一部分的作用是适当地缩小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POIs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的搜索空间，克服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user-POI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稀疏性。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由于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user- 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矩阵的低密度，在所有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POIs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中为用户搜索符合其兴趣偏好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POIs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需要耗费大量时间。前一步已经得到用户对于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类别的偏好，利用该偏好的筛选结果可以减少下一层的搜索空间，加快检索推荐效率。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筛选通过两个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第一层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，利用用户对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 categories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的偏好特征，类别特征和用户特征计算用户对于每个类别的偏爱。通过</a:t>
            </a:r>
            <a:r>
              <a:rPr lang="en-US" altLang="zh-CN" b="0" i="0" dirty="0" err="1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函数，计算用户对于每个类别的喜爱程度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,top-k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类别对应的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作为第一层过滤的结果；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除了类别影响外，作者发现两个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之间的距离也会对是否连续访问产生影响，两个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距离大于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10km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时，连续访问的概率已经趋近于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。因此第二层过滤中，根据地理影响，与当前用户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位置距离超过阈值的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被排除在外。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45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那么如何捕获用户偏好的时间模式从而提高连续推荐的结果？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（一般会把时序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直接嵌入到一个向量中，然而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数据的高度稀疏性将使模型难以捕获全局用户偏好。）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本文面向的是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next 24h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的连续兴趣点推荐，因此需要挖掘细粒度的时间模式，即在一天当中用户对于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的偏好是怎么变化的。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给出用户的历史签到记录，每一个时间步有两个输入，一是用户与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向量交互的结果，代表当前时刻用户对于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的偏好；二是</a:t>
            </a:r>
            <a:r>
              <a:rPr lang="zh-CN" altLang="en-US" dirty="0"/>
              <a:t>前一个时间片</a:t>
            </a:r>
            <a:r>
              <a:rPr lang="en-US" altLang="zh-CN" dirty="0"/>
              <a:t>LSTM</a:t>
            </a:r>
            <a:r>
              <a:rPr lang="zh-CN" altLang="en-US" dirty="0"/>
              <a:t>的状态输出</a:t>
            </a:r>
            <a:r>
              <a:rPr lang="en-US" altLang="zh-CN" dirty="0"/>
              <a:t>S</a:t>
            </a:r>
            <a:r>
              <a:rPr lang="zh-CN" altLang="en-US" dirty="0"/>
              <a:t>，代表历史中用户对于</a:t>
            </a:r>
            <a:r>
              <a:rPr lang="en-US" altLang="zh-CN" dirty="0"/>
              <a:t>POI</a:t>
            </a:r>
            <a:r>
              <a:rPr lang="zh-CN" altLang="en-US" dirty="0"/>
              <a:t>的偏好。整个序列的输出</a:t>
            </a:r>
            <a:r>
              <a:rPr lang="en-US" altLang="zh-CN" dirty="0"/>
              <a:t>H,n,e,2</a:t>
            </a:r>
            <a:r>
              <a:rPr lang="zh-CN" altLang="en-US" dirty="0"/>
              <a:t>作为用户对于</a:t>
            </a:r>
            <a:r>
              <a:rPr lang="en-US" altLang="zh-CN" dirty="0"/>
              <a:t>POI</a:t>
            </a:r>
            <a:r>
              <a:rPr lang="zh-CN" altLang="en-US" dirty="0"/>
              <a:t>的长期偏好；为了捕捉细粒度的用户偏好，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设计了多个窗口来提取一天中不同时间段的用户偏好，每个窗口设置为若干小时，</a:t>
            </a:r>
            <a:r>
              <a:rPr lang="zh-CN" altLang="en-US" sz="1200" b="0" i="0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窗口内所有用户偏好的平均值作为窗口向量，代表一天中用户在该时间段的偏好，</a:t>
            </a:r>
            <a:r>
              <a:rPr lang="en-US" altLang="zh-CN" sz="1200" b="0" i="0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Wi,e-2</a:t>
            </a:r>
            <a:r>
              <a:rPr lang="zh-CN" altLang="en-US" sz="1200" b="0" i="0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代表每个时间窗口内签到</a:t>
            </a:r>
            <a:r>
              <a:rPr lang="en-US" altLang="zh-CN" sz="1200" b="0" i="0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的数量。通过对所有窗口的加权求和，获得用户对于</a:t>
            </a:r>
            <a:r>
              <a:rPr lang="en-US" altLang="zh-CN" sz="1200" b="0" i="0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的短期偏好。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rgbClr val="2E3033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3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前面获得了用户对于</a:t>
            </a:r>
            <a:r>
              <a:rPr lang="en-US" altLang="zh-CN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的长期偏好和短期偏好，文中定义了四类相关性，衡量用户对于某个</a:t>
            </a:r>
            <a:r>
              <a:rPr lang="en-US" altLang="zh-CN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的打分。由于所有向量都嵌入在一个</a:t>
            </a:r>
            <a:r>
              <a:rPr lang="en-US" altLang="zh-CN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zh-CN" altLang="en-US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维空间中，因此文中利用欧氏距离来定义得分。欧氏距离越低，两者之间相关性越大。</a:t>
            </a:r>
            <a:endParaRPr lang="en-US" altLang="zh-CN" sz="12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200" b="0" i="0" u="none" strike="noStrike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首先是用户与</a:t>
            </a:r>
            <a:r>
              <a:rPr lang="en-US" altLang="zh-CN" sz="1200" b="0" i="0" u="none" strike="noStrike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u="none" strike="noStrike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，然后是用户与</a:t>
            </a:r>
            <a:r>
              <a:rPr lang="en-US" altLang="zh-CN" sz="1200" b="0" i="0" u="none" strike="noStrike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u="none" strike="noStrike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类别，</a:t>
            </a:r>
            <a:r>
              <a:rPr lang="en-US" altLang="zh-CN" sz="1200" b="0" i="0" u="none" strike="noStrike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u="none" strike="noStrike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与时间影响，</a:t>
            </a:r>
            <a:r>
              <a:rPr lang="en-US" altLang="zh-CN" sz="1200" b="0" i="0" u="none" strike="noStrike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u="none" strike="noStrike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与用户对</a:t>
            </a:r>
            <a:r>
              <a:rPr lang="en-US" altLang="zh-CN" sz="1200" b="0" i="0" u="none" strike="noStrike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u="none" strike="noStrike" kern="120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的长短期偏好。</a:t>
            </a:r>
            <a:endParaRPr lang="en-US" altLang="zh-CN" sz="1200" b="0" i="0" u="none" strike="noStrike" kern="1200" dirty="0">
              <a:solidFill>
                <a:srgbClr val="2E3033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algn="l"/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48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由于数据稀疏，因此本论文中比较出彩的一个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trick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是在第二个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编码器中采用了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函数。在第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步的时候，将第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i+1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sample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集合中随机选择一些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作为负样本。因此可以计算出每个时间步对应的欧几里得距离和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5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96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少于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个用户访问的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被移除。经过预处理后，以纽约数据集为例，包含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1083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个用户，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9989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233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类型，以及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179468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条签到记录。其稀疏性高达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99.51%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。数据集中一共使用了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个月的信息，划分数据集时，前八个月作为训练集，第九个月数据作为验证集，最后一个月的数据作为测试集。在测试集中，选取每个用户最后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24h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的签到数据，使用其中最早的作为用户的当前位置，剩下的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ground truth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评价指标用的是精确率和召回率。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pre@N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代表推荐结果中的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ground truth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的比率；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Rec@N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代表推荐结果中的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ground truth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与推荐结果数量的比率。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66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GeoSoCa</a:t>
            </a:r>
            <a:r>
              <a:rPr lang="zh-CN" altLang="en-US" dirty="0"/>
              <a:t>为了适应训练集，没有用</a:t>
            </a:r>
            <a:r>
              <a:rPr lang="en-US" altLang="zh-CN" dirty="0"/>
              <a:t>social</a:t>
            </a:r>
            <a:r>
              <a:rPr lang="zh-CN" altLang="en-US" dirty="0"/>
              <a:t>关系。</a:t>
            </a:r>
            <a:endParaRPr lang="en-US" altLang="zh-CN" dirty="0"/>
          </a:p>
          <a:p>
            <a:r>
              <a:rPr lang="en-US" altLang="zh-CN" dirty="0"/>
              <a:t>Rank-</a:t>
            </a:r>
            <a:r>
              <a:rPr lang="en-US" altLang="zh-CN" dirty="0" err="1"/>
              <a:t>GeoFM</a:t>
            </a:r>
            <a:r>
              <a:rPr lang="zh-CN" altLang="en-US" dirty="0"/>
              <a:t>只考虑地理因素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论文也对比了一些基于</a:t>
            </a:r>
            <a:r>
              <a:rPr lang="en-US" altLang="zh-CN" dirty="0"/>
              <a:t>LSTM</a:t>
            </a:r>
            <a:r>
              <a:rPr lang="zh-CN" altLang="en-US" dirty="0"/>
              <a:t>的模型，例如</a:t>
            </a:r>
            <a:r>
              <a:rPr lang="en-US" altLang="zh-CN" dirty="0"/>
              <a:t>HST-LSTM</a:t>
            </a:r>
            <a:r>
              <a:rPr lang="zh-CN" altLang="en-US" dirty="0"/>
              <a:t>，</a:t>
            </a:r>
            <a:r>
              <a:rPr lang="en-US" altLang="zh-CN" dirty="0"/>
              <a:t>ST-LSTM</a:t>
            </a:r>
            <a:r>
              <a:rPr lang="zh-CN" altLang="en-US" dirty="0"/>
              <a:t>，</a:t>
            </a:r>
            <a:r>
              <a:rPr lang="en-US" altLang="zh-CN" dirty="0"/>
              <a:t>ST-RNN</a:t>
            </a:r>
            <a:r>
              <a:rPr lang="zh-CN" altLang="en-US" dirty="0"/>
              <a:t>，基于</a:t>
            </a:r>
            <a:r>
              <a:rPr lang="en-US" altLang="zh-CN" dirty="0"/>
              <a:t>LSTM</a:t>
            </a:r>
            <a:r>
              <a:rPr lang="zh-CN" altLang="en-US" dirty="0"/>
              <a:t>的模型需要大量数据来支撑挖掘用户特征，然后数据集十分稀疏。而</a:t>
            </a:r>
            <a:r>
              <a:rPr lang="en-US" altLang="zh-CN" dirty="0"/>
              <a:t>ST-RNN</a:t>
            </a:r>
            <a:r>
              <a:rPr lang="zh-CN" altLang="en-US" dirty="0"/>
              <a:t>学习参数时使用了一些</a:t>
            </a:r>
            <a:r>
              <a:rPr lang="en-US" altLang="zh-CN" dirty="0"/>
              <a:t>trick</a:t>
            </a:r>
            <a:r>
              <a:rPr lang="zh-CN" altLang="en-US" dirty="0"/>
              <a:t>，减轻了数据稀疏性的影响。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LBPR</a:t>
            </a:r>
            <a:r>
              <a:rPr lang="zh-CN" altLang="en-US" dirty="0"/>
              <a:t>中也使用了</a:t>
            </a:r>
            <a:r>
              <a:rPr lang="en-US" altLang="zh-CN" dirty="0"/>
              <a:t>POI category</a:t>
            </a:r>
            <a:r>
              <a:rPr lang="zh-CN" altLang="en-US" dirty="0"/>
              <a:t>作为特征的一部分，效果比</a:t>
            </a:r>
            <a:r>
              <a:rPr lang="en-US" altLang="zh-CN" dirty="0" err="1"/>
              <a:t>GeoSoCa</a:t>
            </a:r>
            <a:r>
              <a:rPr lang="en-US" altLang="zh-CN" dirty="0"/>
              <a:t>\Rank-</a:t>
            </a:r>
            <a:r>
              <a:rPr lang="en-US" altLang="zh-CN" dirty="0" err="1"/>
              <a:t>GeoFM</a:t>
            </a:r>
            <a:r>
              <a:rPr lang="zh-CN" altLang="en-US" dirty="0"/>
              <a:t>等等要好，说明</a:t>
            </a:r>
            <a:r>
              <a:rPr lang="en-US" altLang="zh-CN" dirty="0"/>
              <a:t>category</a:t>
            </a:r>
            <a:r>
              <a:rPr lang="zh-CN" altLang="en-US" dirty="0"/>
              <a:t>还是起了一定作用的。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MEAP-T</a:t>
            </a:r>
            <a:r>
              <a:rPr lang="zh-CN" altLang="en-US" dirty="0"/>
              <a:t>使用了</a:t>
            </a:r>
            <a:r>
              <a:rPr lang="en-US" altLang="zh-CN" dirty="0"/>
              <a:t>user-POI, POI-POI, POI-time</a:t>
            </a:r>
            <a:r>
              <a:rPr lang="zh-CN" altLang="en-US" dirty="0"/>
              <a:t>关系。</a:t>
            </a:r>
            <a:r>
              <a:rPr lang="en-US" altLang="zh-CN" dirty="0" err="1"/>
              <a:t>CatDM</a:t>
            </a:r>
            <a:r>
              <a:rPr lang="zh-CN" altLang="en-US" dirty="0"/>
              <a:t>表现优于它 我猜可能是因为考虑时钟影响时划分了很多窗口，能够细粒度捕捉用户时间模式的变化。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另外可以看到</a:t>
            </a:r>
            <a:r>
              <a:rPr lang="en-US" altLang="zh-CN" dirty="0" err="1"/>
              <a:t>CatDM</a:t>
            </a:r>
            <a:r>
              <a:rPr lang="zh-CN" altLang="en-US" dirty="0"/>
              <a:t>方法在</a:t>
            </a:r>
            <a:r>
              <a:rPr lang="en-US" altLang="zh-CN" dirty="0"/>
              <a:t>NYC</a:t>
            </a:r>
            <a:r>
              <a:rPr lang="zh-CN" altLang="en-US" dirty="0"/>
              <a:t>数据集上的效果比在</a:t>
            </a:r>
            <a:r>
              <a:rPr lang="en-US" altLang="zh-CN" dirty="0"/>
              <a:t>TKY</a:t>
            </a:r>
            <a:r>
              <a:rPr lang="zh-CN" altLang="en-US" dirty="0"/>
              <a:t>上好。以</a:t>
            </a:r>
            <a:r>
              <a:rPr lang="en-US" altLang="zh-CN" dirty="0" err="1"/>
              <a:t>pre@N</a:t>
            </a:r>
            <a:r>
              <a:rPr lang="zh-CN" altLang="en-US" dirty="0"/>
              <a:t>为例，</a:t>
            </a:r>
            <a:r>
              <a:rPr lang="en-US" altLang="zh-CN" dirty="0" err="1"/>
              <a:t>catDM</a:t>
            </a:r>
            <a:r>
              <a:rPr lang="zh-CN" altLang="en-US" dirty="0"/>
              <a:t>在纽约数据集上的表现比</a:t>
            </a:r>
            <a:r>
              <a:rPr lang="en-US" altLang="zh-CN" dirty="0"/>
              <a:t>MEAP-T</a:t>
            </a:r>
            <a:r>
              <a:rPr lang="zh-CN" altLang="en-US" dirty="0"/>
              <a:t>高出约</a:t>
            </a:r>
            <a:r>
              <a:rPr lang="en-US" altLang="zh-CN" dirty="0"/>
              <a:t>23%</a:t>
            </a:r>
            <a:r>
              <a:rPr lang="zh-CN" altLang="en-US" dirty="0"/>
              <a:t>，而在</a:t>
            </a:r>
            <a:r>
              <a:rPr lang="en-US" altLang="zh-CN" dirty="0"/>
              <a:t>TKY</a:t>
            </a:r>
            <a:r>
              <a:rPr lang="zh-CN" altLang="en-US" dirty="0"/>
              <a:t>上仅高出约</a:t>
            </a:r>
            <a:r>
              <a:rPr lang="en-US" altLang="zh-CN" dirty="0"/>
              <a:t>19%</a:t>
            </a:r>
            <a:r>
              <a:rPr lang="zh-CN" altLang="en-US" dirty="0"/>
              <a:t>。数据集中</a:t>
            </a:r>
            <a:r>
              <a:rPr lang="en-US" altLang="zh-CN" dirty="0"/>
              <a:t>NYC</a:t>
            </a:r>
            <a:r>
              <a:rPr lang="zh-CN" altLang="en-US" dirty="0"/>
              <a:t>的用户数量和每个用户的平均签到术都远少于</a:t>
            </a:r>
            <a:r>
              <a:rPr lang="en-US" altLang="zh-CN" dirty="0"/>
              <a:t>TKY</a:t>
            </a:r>
            <a:r>
              <a:rPr lang="zh-CN" altLang="en-US" dirty="0"/>
              <a:t>。因此实验结果验证了模型在稀疏数据集上能合理地建模用户行为。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58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此外作者也作了关于</a:t>
            </a:r>
            <a:r>
              <a:rPr lang="en-US" altLang="zh-CN" dirty="0"/>
              <a:t>POI</a:t>
            </a:r>
            <a:r>
              <a:rPr lang="zh-CN" altLang="en-US" dirty="0"/>
              <a:t>种类推荐的实验，显然效果好于</a:t>
            </a:r>
            <a:r>
              <a:rPr lang="en-US" altLang="zh-CN" dirty="0"/>
              <a:t>POI</a:t>
            </a:r>
            <a:r>
              <a:rPr lang="zh-CN" altLang="en-US" dirty="0"/>
              <a:t>推荐。另一方面，在</a:t>
            </a:r>
            <a:r>
              <a:rPr lang="en-US" altLang="zh-CN" dirty="0"/>
              <a:t>POI</a:t>
            </a:r>
            <a:r>
              <a:rPr lang="zh-CN" altLang="en-US" dirty="0"/>
              <a:t>种类推荐的几种方法中，</a:t>
            </a:r>
            <a:r>
              <a:rPr lang="en-US" altLang="zh-CN" dirty="0" err="1"/>
              <a:t>CatDM</a:t>
            </a:r>
            <a:r>
              <a:rPr lang="zh-CN" altLang="en-US" dirty="0"/>
              <a:t>效果优于</a:t>
            </a:r>
            <a:r>
              <a:rPr lang="en-US" altLang="zh-CN" dirty="0"/>
              <a:t>MEAP-T</a:t>
            </a:r>
            <a:r>
              <a:rPr lang="zh-CN" altLang="en-US" dirty="0"/>
              <a:t>，说明</a:t>
            </a:r>
            <a:r>
              <a:rPr lang="en-US" altLang="zh-CN" dirty="0" err="1"/>
              <a:t>CatDM</a:t>
            </a:r>
            <a:r>
              <a:rPr lang="zh-CN" altLang="en-US" dirty="0"/>
              <a:t>可以更加准确地捕捉用户对于</a:t>
            </a:r>
            <a:r>
              <a:rPr lang="en-US" altLang="zh-CN" dirty="0"/>
              <a:t>POI</a:t>
            </a:r>
            <a:r>
              <a:rPr lang="zh-CN" altLang="en-US" dirty="0"/>
              <a:t>类型的偏好。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接下来，我将从以下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个方面进行介绍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04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最后，进行一下总结。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6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缺陷：忽略了连续推荐中至关重要的时间模式的影响；数据稀疏性使得传统的损失函数产生的效果差；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35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3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研究背景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9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兴趣点是</a:t>
            </a:r>
            <a:r>
              <a:rPr lang="en-US" altLang="zh-CN" dirty="0"/>
              <a:t>Point of</a:t>
            </a:r>
            <a:r>
              <a:rPr lang="zh-CN" altLang="en-US" dirty="0"/>
              <a:t> </a:t>
            </a:r>
            <a:r>
              <a:rPr lang="en-US" altLang="zh-CN" dirty="0"/>
              <a:t>interest</a:t>
            </a:r>
            <a:r>
              <a:rPr lang="zh-CN" altLang="en-US" dirty="0"/>
              <a:t>的直译，它是地理</a:t>
            </a:r>
            <a:r>
              <a:rPr lang="en-US" altLang="zh-CN" dirty="0"/>
              <a:t>….</a:t>
            </a:r>
            <a:r>
              <a:rPr lang="zh-CN" altLang="en-US" dirty="0"/>
              <a:t>，包含名称、类型、经纬度等必备信息。比如南京大排档，是这个</a:t>
            </a:r>
            <a:r>
              <a:rPr lang="en-US" altLang="zh-CN" dirty="0"/>
              <a:t>POI</a:t>
            </a:r>
            <a:r>
              <a:rPr lang="zh-CN" altLang="en-US" dirty="0"/>
              <a:t>的名称，类别是餐饮，经纬度是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当前生活中也相继出现了一批基于兴趣点数据的本地生活应用，例如大众点评、</a:t>
            </a:r>
            <a:r>
              <a:rPr lang="en-US" altLang="zh-CN" dirty="0"/>
              <a:t>yelp</a:t>
            </a:r>
            <a:r>
              <a:rPr lang="zh-CN" altLang="en-US" dirty="0"/>
              <a:t>、蜂窝网等。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0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yelp</a:t>
            </a:r>
            <a:r>
              <a:rPr lang="zh-CN" altLang="en-US" dirty="0"/>
              <a:t>为例，</a:t>
            </a:r>
            <a:r>
              <a:rPr lang="en-US" altLang="zh-CN" dirty="0"/>
              <a:t>yelp</a:t>
            </a:r>
            <a:r>
              <a:rPr lang="zh-CN" altLang="en-US" dirty="0"/>
              <a:t>是美国版的大众点评，包含众多商业性质的兴趣点，用户可以通过平台对兴趣点进行签到、评论等。根据官网数据，截至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月，</a:t>
            </a:r>
            <a:r>
              <a:rPr lang="en-US" altLang="zh-CN" dirty="0"/>
              <a:t>yelp</a:t>
            </a:r>
            <a:r>
              <a:rPr lang="zh-CN" altLang="en-US" dirty="0"/>
              <a:t>每月吸引</a:t>
            </a:r>
            <a:r>
              <a:rPr lang="en-US" altLang="zh-CN" dirty="0"/>
              <a:t>5000</a:t>
            </a:r>
            <a:r>
              <a:rPr lang="zh-CN" altLang="en-US" dirty="0"/>
              <a:t>万用户使用，同时产生</a:t>
            </a:r>
            <a:r>
              <a:rPr lang="en-US" altLang="zh-CN" dirty="0"/>
              <a:t>120</a:t>
            </a:r>
            <a:r>
              <a:rPr lang="zh-CN" altLang="en-US" dirty="0"/>
              <a:t>亿条签到数据。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这些用户生成的庞大签入数据为理解用户行为提供了支持，可以从中挖掘用户的喜好偏爱，提高用户的购买率，具有很大的商业价值。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因此</a:t>
            </a:r>
            <a:r>
              <a:rPr lang="zh-CN" altLang="en-US" dirty="0"/>
              <a:t>兴趣点推荐技术应运而生，其旨在根据用户的行为特征，向用户推荐他们可能感兴趣的地点。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3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兴趣点推荐的一般场景 是 当用户位于某个位置时，根据历史访问记录，推荐其最可能感兴趣的若干兴趣点。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（播放动画）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基本方法是根据历史访问记录构造</a:t>
            </a:r>
            <a:r>
              <a:rPr lang="en-US" altLang="zh-CN" dirty="0"/>
              <a:t>User-POI</a:t>
            </a:r>
            <a:r>
              <a:rPr lang="zh-CN" altLang="en-US" dirty="0"/>
              <a:t>二部图，如右下图所示，边只存在于兴趣点与用户之间，其权重代表历史访问记录中用户对于兴趣点的评分。通过矩阵分解、图模型、深度学习等方法学习二部图，预测未知边的权重，即代表用户对于新兴趣点的打分，最后根据分值高低进行推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为了提高兴趣点推荐的效果，当前研究工作在数据集中挖掘多种信息作为兴趣点推荐的辅助因素。</a:t>
            </a:r>
            <a:endParaRPr lang="en-US" altLang="zh-CN" dirty="0"/>
          </a:p>
          <a:p>
            <a:r>
              <a:rPr lang="zh-CN" altLang="en-US" b="0" dirty="0"/>
              <a:t>例如，用户会发表评论、照片、评分等信息，在内容层面可以利用</a:t>
            </a:r>
            <a:r>
              <a:rPr lang="en-US" altLang="zh-CN" b="0" dirty="0" err="1"/>
              <a:t>nlp</a:t>
            </a:r>
            <a:r>
              <a:rPr lang="zh-CN" altLang="en-US" b="0" dirty="0"/>
              <a:t>技术辅助推荐；</a:t>
            </a:r>
            <a:endParaRPr lang="en-US" altLang="zh-CN" b="0" dirty="0"/>
          </a:p>
          <a:p>
            <a:r>
              <a:rPr lang="zh-CN" altLang="en-US" b="0" dirty="0"/>
              <a:t>用户之间具有好友关系（关注</a:t>
            </a:r>
            <a:r>
              <a:rPr lang="en-US" altLang="zh-CN" b="0" dirty="0"/>
              <a:t>/</a:t>
            </a:r>
            <a:r>
              <a:rPr lang="zh-CN" altLang="en-US" b="0" dirty="0"/>
              <a:t>被关注），绝大多数朋友之间共享相同</a:t>
            </a:r>
            <a:r>
              <a:rPr lang="en-US" altLang="zh-CN" b="0" dirty="0"/>
              <a:t>/</a:t>
            </a:r>
            <a:r>
              <a:rPr lang="zh-CN" altLang="en-US" b="0" dirty="0"/>
              <a:t>类似的兴趣点，因此有研究利用社交关系辅助推荐；</a:t>
            </a:r>
            <a:endParaRPr lang="en-US" altLang="zh-CN" b="0" dirty="0"/>
          </a:p>
          <a:p>
            <a:r>
              <a:rPr lang="zh-CN" altLang="en-US" b="0" dirty="0"/>
              <a:t>另外用户签到的兴趣点往往在地理位置上具有一定的特点，例如用户更偏爱访问某一区域中的兴趣点，因此有研究工作利用地理位置辅助推荐；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传统的兴趣点推荐研究从整体上考虑“签到”，忽略了签到记录之间的时间关系。它们只推荐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，不能知道用户明天或未来几天想去哪里。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但是连续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推荐有所不同；它在分析用户当前的位置和签到记录后，提取时序连续的转换行为，从而为用户推荐愿意在不久的将来访问的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200" b="0" i="0" dirty="0">
              <a:solidFill>
                <a:srgbClr val="2E3033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例如，给一个用户推荐晚餐后去哪里玩。图上就给出了一个很直观的例子。用户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下班后去了电影院和酒吧，因此也可以建议用户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在晚餐后去电影院和酒吧。</a:t>
            </a:r>
            <a:endParaRPr lang="en-US" altLang="zh-CN" sz="1200" b="0" i="0" dirty="0">
              <a:solidFill>
                <a:srgbClr val="2E3033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1200" b="0" i="0" dirty="0">
              <a:solidFill>
                <a:srgbClr val="2E3033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2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这与传统推荐有很大的不同，也更具有实际意义。因为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当前大多数针对连续的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推荐的现有工作只预测用户将去哪里，而忽略何时会发生。例如，如果用户的下一个预测行为在几周甚至几个月后发生，这一缺陷使得连续的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POI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推荐的结果就没有什么意义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zh-CN" sz="1200" b="0" i="0" dirty="0">
              <a:solidFill>
                <a:srgbClr val="2E3033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因此，该论文专注于预测用户将在接下来的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小时内访问的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11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首先第一个挑战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是数据稀疏性问题。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foursquare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数据集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NYC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中随机选择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个用户和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，并在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Figure.1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中绘制了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user-POI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矩阵，颜色的强度指示用户访问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的频率。可以看出，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user-POI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矩阵的密度很低。实际上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foursquare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中纽约、东京数据集稀疏度高达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99.5%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。对于稀疏的签入数据，准确地捕获用户的偏好并向用户推荐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以供用户在随后的几个小时内访问非常困难。然而观察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user-category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交互发现，用户往往集中访问某几种类型的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，这是一个非常重要的现象；另外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user-category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矩阵密度远高于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user-poi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矩阵，因此利用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POI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类型可以减缓数据稀疏性。从现实生活中也可以理解，用户对兴趣点的喜爱一般也取决于该场所的类别。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第二个挑战是时间模式。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Figure.3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展示了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NYC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TKY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数据集上人们在一天中不同时间点的访问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行为。显然，人们在不同的时间点会有不同的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访问行为或偏好。例如：用户更可能在午餐或晚餐时间对餐厅感兴趣。因此，在其他时间向用户推荐餐厅的意义较小。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设计了基于时序数据的深度编码器来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获取长期和短期利益，从而捕获用户的日常周期模式。</a:t>
            </a:r>
            <a:endParaRPr lang="en-US" altLang="zh-CN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5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下面具体展开介绍一下本文的模型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1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7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5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5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0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9401-49A5-4516-A68F-54744A6B47C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1" y="6445605"/>
            <a:ext cx="9143999" cy="419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" name="矩形 8"/>
          <p:cNvSpPr/>
          <p:nvPr userDrawn="1"/>
        </p:nvSpPr>
        <p:spPr>
          <a:xfrm>
            <a:off x="-1" y="6445605"/>
            <a:ext cx="796835" cy="4190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38531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8.png"/><Relationship Id="rId21" Type="http://schemas.openxmlformats.org/officeDocument/2006/relationships/image" Target="../media/image64.png"/><Relationship Id="rId7" Type="http://schemas.openxmlformats.org/officeDocument/2006/relationships/image" Target="../media/image28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3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50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" y="1972639"/>
            <a:ext cx="9144002" cy="1377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184131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 Category-Aware Deep Model for Successive POI</a:t>
            </a:r>
          </a:p>
          <a:p>
            <a:pPr algn="ctr">
              <a:defRPr/>
            </a:pPr>
            <a:r>
              <a:rPr lang="en-US" altLang="zh-CN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Recommendation on Sparse Check-in Data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3938652" y="4819411"/>
            <a:ext cx="126669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汤家凯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03834" y="5554124"/>
            <a:ext cx="233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2020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2" y="573979"/>
            <a:ext cx="2524192" cy="7168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4991D55-1159-4B0C-B2AB-3C54AE373B7A}"/>
              </a:ext>
            </a:extLst>
          </p:cNvPr>
          <p:cNvSpPr txBox="1"/>
          <p:nvPr/>
        </p:nvSpPr>
        <p:spPr>
          <a:xfrm>
            <a:off x="241491" y="6482993"/>
            <a:ext cx="344136" cy="37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A50886-8CBF-4182-B3AC-CAA56B565C73}"/>
              </a:ext>
            </a:extLst>
          </p:cNvPr>
          <p:cNvSpPr txBox="1"/>
          <p:nvPr/>
        </p:nvSpPr>
        <p:spPr>
          <a:xfrm>
            <a:off x="0" y="356122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LTStd-Roman-Identity-H"/>
              </a:rPr>
              <a:t>(WWW 2020, CCF A)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282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162499"/>
            <a:ext cx="39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CatDM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模型框架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89174" y="6468120"/>
            <a:ext cx="4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5E16A9-D2D0-4563-A1CA-38EB742C4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36" y="814966"/>
            <a:ext cx="8316558" cy="56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6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FFDC1636-311A-4B8B-A9CF-BB893925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99" y="940364"/>
            <a:ext cx="5737083" cy="30223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5" y="97651"/>
            <a:ext cx="847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User Preferences in POI Categories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6192" y="6479763"/>
            <a:ext cx="4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93FC40B-D88C-40F2-8FC2-70EF140C723A}"/>
                  </a:ext>
                </a:extLst>
              </p:cNvPr>
              <p:cNvSpPr txBox="1"/>
              <p:nvPr/>
            </p:nvSpPr>
            <p:spPr>
              <a:xfrm>
                <a:off x="1278374" y="5143726"/>
                <a:ext cx="6587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Given</a:t>
                </a:r>
                <a:r>
                  <a:rPr lang="zh-CN" altLang="en-US" dirty="0"/>
                  <a:t>：用户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的历史签到记录</a:t>
                </a:r>
                <a:r>
                  <a:rPr lang="en-US" altLang="zh-CN" dirty="0"/>
                  <a:t>&lt;(u,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), … , (u,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)&gt;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93FC40B-D88C-40F2-8FC2-70EF140C7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374" y="5143726"/>
                <a:ext cx="6587248" cy="369332"/>
              </a:xfrm>
              <a:prstGeom prst="rect">
                <a:avLst/>
              </a:prstGeom>
              <a:blipFill>
                <a:blip r:embed="rId5"/>
                <a:stretch>
                  <a:fillRect l="-83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AABB8924-4758-4213-A3CB-0D001D09D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822" y="5649136"/>
            <a:ext cx="3714750" cy="76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07FD50-326F-44FE-B3E8-7C9AFE81CA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3658" y="3990804"/>
            <a:ext cx="3797956" cy="10168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845C9BD-3816-400B-A749-CB2B7ADC3D4A}"/>
                  </a:ext>
                </a:extLst>
              </p:cNvPr>
              <p:cNvSpPr txBox="1"/>
              <p:nvPr/>
            </p:nvSpPr>
            <p:spPr>
              <a:xfrm>
                <a:off x="2244255" y="1689685"/>
                <a:ext cx="582543" cy="403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845C9BD-3816-400B-A749-CB2B7ADC3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55" y="1689685"/>
                <a:ext cx="582543" cy="403893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C797628-F22F-4D8C-9C5D-93B6EAE7B9CE}"/>
                  </a:ext>
                </a:extLst>
              </p:cNvPr>
              <p:cNvSpPr txBox="1"/>
              <p:nvPr/>
            </p:nvSpPr>
            <p:spPr>
              <a:xfrm>
                <a:off x="1303577" y="1699349"/>
                <a:ext cx="582543" cy="419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C797628-F22F-4D8C-9C5D-93B6EAE7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77" y="1699349"/>
                <a:ext cx="582543" cy="4196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04B837-F5C8-4550-8FDD-FEBAC49575BB}"/>
                  </a:ext>
                </a:extLst>
              </p:cNvPr>
              <p:cNvSpPr txBox="1"/>
              <p:nvPr/>
            </p:nvSpPr>
            <p:spPr>
              <a:xfrm>
                <a:off x="5170343" y="1683495"/>
                <a:ext cx="582543" cy="394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04B837-F5C8-4550-8FDD-FEBAC4957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43" y="1683495"/>
                <a:ext cx="582543" cy="394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C41E3BA-F269-4AA5-9BA3-5FD0E10F84F9}"/>
                  </a:ext>
                </a:extLst>
              </p:cNvPr>
              <p:cNvSpPr txBox="1"/>
              <p:nvPr/>
            </p:nvSpPr>
            <p:spPr>
              <a:xfrm>
                <a:off x="963644" y="1354764"/>
                <a:ext cx="582543" cy="419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C41E3BA-F269-4AA5-9BA3-5FD0E10F8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44" y="1354764"/>
                <a:ext cx="582543" cy="4196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8F1490-4F76-4828-AC35-02BAAA91B24F}"/>
                  </a:ext>
                </a:extLst>
              </p:cNvPr>
              <p:cNvSpPr txBox="1"/>
              <p:nvPr/>
            </p:nvSpPr>
            <p:spPr>
              <a:xfrm>
                <a:off x="1934781" y="1471964"/>
                <a:ext cx="582543" cy="419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8F1490-4F76-4828-AC35-02BAAA91B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781" y="1471964"/>
                <a:ext cx="582543" cy="4196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44F64FD-DB09-4854-B066-2068053BE2B3}"/>
                  </a:ext>
                </a:extLst>
              </p:cNvPr>
              <p:cNvSpPr txBox="1"/>
              <p:nvPr/>
            </p:nvSpPr>
            <p:spPr>
              <a:xfrm>
                <a:off x="2895655" y="1488203"/>
                <a:ext cx="582543" cy="419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44F64FD-DB09-4854-B066-2068053B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55" y="1488203"/>
                <a:ext cx="582543" cy="4196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55F7ED6-D1F0-4D69-8D40-160ADD31BFC5}"/>
                  </a:ext>
                </a:extLst>
              </p:cNvPr>
              <p:cNvSpPr txBox="1"/>
              <p:nvPr/>
            </p:nvSpPr>
            <p:spPr>
              <a:xfrm>
                <a:off x="1546187" y="935097"/>
                <a:ext cx="582543" cy="419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55F7ED6-D1F0-4D69-8D40-160ADD31B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87" y="935097"/>
                <a:ext cx="582543" cy="4196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ACEB3E-8BCA-4A3F-A139-7EFE26997C2A}"/>
                  </a:ext>
                </a:extLst>
              </p:cNvPr>
              <p:cNvSpPr txBox="1"/>
              <p:nvPr/>
            </p:nvSpPr>
            <p:spPr>
              <a:xfrm>
                <a:off x="2473864" y="935097"/>
                <a:ext cx="582543" cy="419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ACEB3E-8BCA-4A3F-A139-7EFE26997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864" y="935097"/>
                <a:ext cx="582543" cy="41966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F90B31D-9328-47BE-8FB0-47F693C8C0E5}"/>
                  </a:ext>
                </a:extLst>
              </p:cNvPr>
              <p:cNvSpPr txBox="1"/>
              <p:nvPr/>
            </p:nvSpPr>
            <p:spPr>
              <a:xfrm>
                <a:off x="4919101" y="944065"/>
                <a:ext cx="582543" cy="394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F90B31D-9328-47BE-8FB0-47F693C8C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01" y="944065"/>
                <a:ext cx="582543" cy="3940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8834E87-46CD-4400-8DFB-8A4C078B2746}"/>
                  </a:ext>
                </a:extLst>
              </p:cNvPr>
              <p:cNvSpPr txBox="1"/>
              <p:nvPr/>
            </p:nvSpPr>
            <p:spPr>
              <a:xfrm>
                <a:off x="4336558" y="1502155"/>
                <a:ext cx="582543" cy="405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8834E87-46CD-4400-8DFB-8A4C078B2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558" y="1502155"/>
                <a:ext cx="582543" cy="405111"/>
              </a:xfrm>
              <a:prstGeom prst="rect">
                <a:avLst/>
              </a:prstGeom>
              <a:blipFill>
                <a:blip r:embed="rId17"/>
                <a:stretch>
                  <a:fillRect r="-1042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6362B517-D973-497B-BAD1-0A273481C125}"/>
              </a:ext>
            </a:extLst>
          </p:cNvPr>
          <p:cNvSpPr/>
          <p:nvPr/>
        </p:nvSpPr>
        <p:spPr>
          <a:xfrm>
            <a:off x="4791353" y="935097"/>
            <a:ext cx="857250" cy="419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DE8E24-AD30-4DD1-A888-D20FD6F9EE12}"/>
              </a:ext>
            </a:extLst>
          </p:cNvPr>
          <p:cNvSpPr txBox="1"/>
          <p:nvPr/>
        </p:nvSpPr>
        <p:spPr>
          <a:xfrm>
            <a:off x="6202792" y="1021776"/>
            <a:ext cx="279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u’s current preferences in POI categories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086461E-2FBB-40B1-BD81-CB7FCD0AF9FA}"/>
              </a:ext>
            </a:extLst>
          </p:cNvPr>
          <p:cNvSpPr txBox="1"/>
          <p:nvPr/>
        </p:nvSpPr>
        <p:spPr>
          <a:xfrm>
            <a:off x="6475069" y="2851918"/>
            <a:ext cx="22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缓解数据稀疏性</a:t>
            </a:r>
          </a:p>
        </p:txBody>
      </p:sp>
    </p:spTree>
    <p:extLst>
      <p:ext uri="{BB962C8B-B14F-4D97-AF65-F5344CB8AC3E}">
        <p14:creationId xmlns:p14="http://schemas.microsoft.com/office/powerpoint/2010/main" val="83773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03FE5C56-9197-465F-B853-26483067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17" y="931554"/>
            <a:ext cx="5600700" cy="3390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10" y="-3183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189174" y="6468120"/>
            <a:ext cx="56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D0ED45-9398-4823-9FC4-CC4C0A2064F4}"/>
              </a:ext>
            </a:extLst>
          </p:cNvPr>
          <p:cNvSpPr txBox="1"/>
          <p:nvPr/>
        </p:nvSpPr>
        <p:spPr>
          <a:xfrm>
            <a:off x="658235" y="97651"/>
            <a:ext cx="847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Reduce Search Space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9979316-8BAD-482A-9919-573935E329B0}"/>
                  </a:ext>
                </a:extLst>
              </p:cNvPr>
              <p:cNvSpPr txBox="1"/>
              <p:nvPr/>
            </p:nvSpPr>
            <p:spPr>
              <a:xfrm>
                <a:off x="1407889" y="1115519"/>
                <a:ext cx="582543" cy="394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9979316-8BAD-482A-9919-573935E32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889" y="1115519"/>
                <a:ext cx="582543" cy="394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6E6ECB-6075-4B32-BFE9-C1EBE9F0696E}"/>
                  </a:ext>
                </a:extLst>
              </p:cNvPr>
              <p:cNvSpPr txBox="1"/>
              <p:nvPr/>
            </p:nvSpPr>
            <p:spPr>
              <a:xfrm>
                <a:off x="189174" y="1312560"/>
                <a:ext cx="1329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6E6ECB-6075-4B32-BFE9-C1EBE9F0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74" y="1312560"/>
                <a:ext cx="1329205" cy="369332"/>
              </a:xfrm>
              <a:prstGeom prst="rect">
                <a:avLst/>
              </a:prstGeom>
              <a:blipFill>
                <a:blip r:embed="rId6"/>
                <a:stretch>
                  <a:fillRect l="-367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3A2AEDCD-0D9A-4EEA-BD22-A748A7213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506" y="4820986"/>
            <a:ext cx="3826491" cy="1313112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77307A1-C3CD-4A10-A337-9A799DE15713}"/>
              </a:ext>
            </a:extLst>
          </p:cNvPr>
          <p:cNvCxnSpPr>
            <a:cxnSpLocks/>
          </p:cNvCxnSpPr>
          <p:nvPr/>
        </p:nvCxnSpPr>
        <p:spPr>
          <a:xfrm>
            <a:off x="6588691" y="1991779"/>
            <a:ext cx="80166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E938233-30D2-4944-9C81-E510BCB9B762}"/>
              </a:ext>
            </a:extLst>
          </p:cNvPr>
          <p:cNvSpPr txBox="1"/>
          <p:nvPr/>
        </p:nvSpPr>
        <p:spPr>
          <a:xfrm>
            <a:off x="7390356" y="1760946"/>
            <a:ext cx="39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σ</a:t>
            </a:r>
            <a:endParaRPr lang="zh-CN" altLang="en-US" sz="24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B7706A7-FF3F-47B8-91D9-DA05DDB03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6641" y="4942163"/>
            <a:ext cx="23241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8A27CEF-74BA-42C8-ACB4-CADA503BDEC7}"/>
                  </a:ext>
                </a:extLst>
              </p:cNvPr>
              <p:cNvSpPr txBox="1"/>
              <p:nvPr/>
            </p:nvSpPr>
            <p:spPr>
              <a:xfrm>
                <a:off x="5980656" y="2627004"/>
                <a:ext cx="39820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8A27CEF-74BA-42C8-ACB4-CADA503B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656" y="2627004"/>
                <a:ext cx="398204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015606E-1529-42E6-A4E6-EAF72B80792A}"/>
              </a:ext>
            </a:extLst>
          </p:cNvPr>
          <p:cNvCxnSpPr>
            <a:cxnSpLocks/>
          </p:cNvCxnSpPr>
          <p:nvPr/>
        </p:nvCxnSpPr>
        <p:spPr>
          <a:xfrm flipV="1">
            <a:off x="6588691" y="2468979"/>
            <a:ext cx="580735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5D0C35A-90C1-4262-802D-AF4A410BE5E6}"/>
                  </a:ext>
                </a:extLst>
              </p:cNvPr>
              <p:cNvSpPr txBox="1"/>
              <p:nvPr/>
            </p:nvSpPr>
            <p:spPr>
              <a:xfrm>
                <a:off x="7169426" y="2284313"/>
                <a:ext cx="22031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𝑐</m:t>
                        </m:r>
                      </m:e>
                      <m:sub>
                        <m:r>
                          <a:rPr lang="en-US" altLang="zh-CN" sz="2000"/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=0) &amp;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/>
                        </m:ctrlPr>
                      </m:sSubPr>
                      <m:e>
                        <m:r>
                          <a:rPr lang="en-US" altLang="zh-CN" sz="2000"/>
                          <m:t>𝑐</m:t>
                        </m:r>
                      </m:e>
                      <m:sub>
                        <m:r>
                          <a:rPr lang="en-US" altLang="zh-CN" sz="2000"/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=1)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5D0C35A-90C1-4262-802D-AF4A410B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426" y="2284313"/>
                <a:ext cx="2203174" cy="400110"/>
              </a:xfrm>
              <a:prstGeom prst="rect">
                <a:avLst/>
              </a:prstGeom>
              <a:blipFill>
                <a:blip r:embed="rId10"/>
                <a:stretch>
                  <a:fillRect l="-2762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948E2F9C-BFF9-4B87-8AA3-A11CFDC24B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9160" y="4212864"/>
            <a:ext cx="2638425" cy="2181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7B30390-1E8D-42D7-A0D9-90C58A52AD0B}"/>
                  </a:ext>
                </a:extLst>
              </p:cNvPr>
              <p:cNvSpPr txBox="1"/>
              <p:nvPr/>
            </p:nvSpPr>
            <p:spPr>
              <a:xfrm>
                <a:off x="7262858" y="3725640"/>
                <a:ext cx="171395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&lt;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&gt;</a:t>
                </a:r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7B30390-1E8D-42D7-A0D9-90C58A52A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58" y="3725640"/>
                <a:ext cx="1713951" cy="390748"/>
              </a:xfrm>
              <a:prstGeom prst="rect">
                <a:avLst/>
              </a:prstGeom>
              <a:blipFill>
                <a:blip r:embed="rId12"/>
                <a:stretch>
                  <a:fillRect l="-2837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76A6E38-C072-404A-8EFF-E6D40B9DA702}"/>
              </a:ext>
            </a:extLst>
          </p:cNvPr>
          <p:cNvCxnSpPr>
            <a:cxnSpLocks/>
          </p:cNvCxnSpPr>
          <p:nvPr/>
        </p:nvCxnSpPr>
        <p:spPr>
          <a:xfrm flipV="1">
            <a:off x="6588691" y="3925403"/>
            <a:ext cx="580735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D0C9E47-615A-46CB-9C64-8D163B53B6E3}"/>
              </a:ext>
            </a:extLst>
          </p:cNvPr>
          <p:cNvSpPr/>
          <p:nvPr/>
        </p:nvSpPr>
        <p:spPr>
          <a:xfrm>
            <a:off x="1753643" y="1150241"/>
            <a:ext cx="5164909" cy="232140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A2088F-C1FF-421A-B646-BC080BDF5578}"/>
              </a:ext>
            </a:extLst>
          </p:cNvPr>
          <p:cNvSpPr txBox="1"/>
          <p:nvPr/>
        </p:nvSpPr>
        <p:spPr>
          <a:xfrm>
            <a:off x="6918551" y="1068669"/>
            <a:ext cx="1878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48235"/>
                </a:solidFill>
              </a:rPr>
              <a:t>filter 1</a:t>
            </a:r>
          </a:p>
          <a:p>
            <a:r>
              <a:rPr lang="en-US" altLang="zh-CN" sz="2800" dirty="0">
                <a:solidFill>
                  <a:srgbClr val="548235"/>
                </a:solidFill>
              </a:rPr>
              <a:t>     category</a:t>
            </a:r>
            <a:endParaRPr lang="zh-CN" altLang="en-US" sz="2800" dirty="0">
              <a:solidFill>
                <a:srgbClr val="548235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00E0453-C00B-419B-AE21-06C4C996D5D1}"/>
              </a:ext>
            </a:extLst>
          </p:cNvPr>
          <p:cNvSpPr/>
          <p:nvPr/>
        </p:nvSpPr>
        <p:spPr>
          <a:xfrm>
            <a:off x="1753642" y="3518529"/>
            <a:ext cx="5164909" cy="59785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F8B014-89B4-4FAB-A2E8-CEF4B1A7FA5E}"/>
              </a:ext>
            </a:extLst>
          </p:cNvPr>
          <p:cNvSpPr txBox="1"/>
          <p:nvPr/>
        </p:nvSpPr>
        <p:spPr>
          <a:xfrm>
            <a:off x="6918551" y="2907131"/>
            <a:ext cx="2442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48235"/>
                </a:solidFill>
              </a:rPr>
              <a:t>filter 2</a:t>
            </a:r>
          </a:p>
          <a:p>
            <a:r>
              <a:rPr lang="en-US" altLang="zh-CN" sz="2800" dirty="0">
                <a:solidFill>
                  <a:srgbClr val="548235"/>
                </a:solidFill>
              </a:rPr>
              <a:t>   geographical</a:t>
            </a:r>
            <a:endParaRPr lang="zh-CN" altLang="en-US" sz="2800" dirty="0">
              <a:solidFill>
                <a:srgbClr val="5482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5" grpId="0"/>
      <p:bldP spid="32" grpId="0"/>
      <p:bldP spid="34" grpId="0"/>
      <p:bldP spid="36" grpId="0" animBg="1"/>
      <p:bldP spid="38" grpId="0"/>
      <p:bldP spid="40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E36F190E-8446-4E3D-8E71-F684BAF2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248" y="4714993"/>
            <a:ext cx="2905899" cy="106857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12FB25-E056-48A1-95E8-76DAC5C7D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670" y="3994810"/>
            <a:ext cx="3417056" cy="7674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189174" y="6468120"/>
            <a:ext cx="4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2D8FB1-4E0E-4611-AFCC-39ACECD7A256}"/>
              </a:ext>
            </a:extLst>
          </p:cNvPr>
          <p:cNvSpPr txBox="1"/>
          <p:nvPr/>
        </p:nvSpPr>
        <p:spPr>
          <a:xfrm>
            <a:off x="658235" y="97651"/>
            <a:ext cx="847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User Preferences in POIs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8A9DA1-E66E-48ED-B441-543D9FDC8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08230"/>
            <a:ext cx="5241586" cy="53222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D2BF5C-C0F7-42B2-A0B8-4858D3BA686D}"/>
              </a:ext>
            </a:extLst>
          </p:cNvPr>
          <p:cNvSpPr txBox="1"/>
          <p:nvPr/>
        </p:nvSpPr>
        <p:spPr>
          <a:xfrm>
            <a:off x="3563135" y="766315"/>
            <a:ext cx="304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捕捉用户的时间模式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3514D87-A116-41F0-BF86-4EA7706F9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770" y="1180713"/>
            <a:ext cx="3797956" cy="1016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B07C824-F2A0-4E02-83FB-A53CDFC5EB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7693" y="2914264"/>
            <a:ext cx="3324225" cy="1171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D71082C-842E-480D-B3F0-A1C4D93F79A7}"/>
                  </a:ext>
                </a:extLst>
              </p:cNvPr>
              <p:cNvSpPr txBox="1"/>
              <p:nvPr/>
            </p:nvSpPr>
            <p:spPr>
              <a:xfrm>
                <a:off x="5447180" y="2295384"/>
                <a:ext cx="3485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Given</a:t>
                </a:r>
                <a:r>
                  <a:rPr lang="zh-CN" altLang="en-US" dirty="0"/>
                  <a:t>：用户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的历史签到记录</a:t>
                </a:r>
                <a:endParaRPr lang="en-US" altLang="zh-CN" dirty="0"/>
              </a:p>
              <a:p>
                <a:r>
                  <a:rPr lang="en-US" altLang="zh-CN" dirty="0"/>
                  <a:t>&lt;(u,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), … , (u,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dirty="0"/>
                  <a:t>)&gt;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D71082C-842E-480D-B3F0-A1C4D93F7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80" y="2295384"/>
                <a:ext cx="3485127" cy="646331"/>
              </a:xfrm>
              <a:prstGeom prst="rect">
                <a:avLst/>
              </a:prstGeom>
              <a:blipFill>
                <a:blip r:embed="rId9"/>
                <a:stretch>
                  <a:fillRect l="-1576" t="-5660" r="-87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96B96D-F77E-43A9-8534-3BA1DC306958}"/>
                  </a:ext>
                </a:extLst>
              </p:cNvPr>
              <p:cNvSpPr txBox="1"/>
              <p:nvPr/>
            </p:nvSpPr>
            <p:spPr>
              <a:xfrm>
                <a:off x="511174" y="2543533"/>
                <a:ext cx="438710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96B96D-F77E-43A9-8534-3BA1DC30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74" y="2543533"/>
                <a:ext cx="438710" cy="403637"/>
              </a:xfrm>
              <a:prstGeom prst="rect">
                <a:avLst/>
              </a:prstGeom>
              <a:blipFill>
                <a:blip r:embed="rId10"/>
                <a:stretch>
                  <a:fillRect r="-6944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8B85285-FDCA-46ED-8F04-314205DB987E}"/>
                  </a:ext>
                </a:extLst>
              </p:cNvPr>
              <p:cNvSpPr txBox="1"/>
              <p:nvPr/>
            </p:nvSpPr>
            <p:spPr>
              <a:xfrm>
                <a:off x="949884" y="2720825"/>
                <a:ext cx="511174" cy="419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8B85285-FDCA-46ED-8F04-314205DB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84" y="2720825"/>
                <a:ext cx="511174" cy="4196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2030A74-2734-4B1C-A7D3-A8B6C3060758}"/>
                  </a:ext>
                </a:extLst>
              </p:cNvPr>
              <p:cNvSpPr txBox="1"/>
              <p:nvPr/>
            </p:nvSpPr>
            <p:spPr>
              <a:xfrm>
                <a:off x="730529" y="3326089"/>
                <a:ext cx="582543" cy="419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2030A74-2734-4B1C-A7D3-A8B6C306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9" y="3326089"/>
                <a:ext cx="582543" cy="419667"/>
              </a:xfrm>
              <a:prstGeom prst="rect">
                <a:avLst/>
              </a:prstGeom>
              <a:blipFill>
                <a:blip r:embed="rId12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5EDEC26-ABA7-430D-9B67-FA8367EA5E89}"/>
                  </a:ext>
                </a:extLst>
              </p:cNvPr>
              <p:cNvSpPr txBox="1"/>
              <p:nvPr/>
            </p:nvSpPr>
            <p:spPr>
              <a:xfrm>
                <a:off x="1456253" y="2543533"/>
                <a:ext cx="438710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5EDEC26-ABA7-430D-9B67-FA8367EA5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253" y="2543533"/>
                <a:ext cx="438710" cy="403637"/>
              </a:xfrm>
              <a:prstGeom prst="rect">
                <a:avLst/>
              </a:prstGeom>
              <a:blipFill>
                <a:blip r:embed="rId13"/>
                <a:stretch>
                  <a:fillRect r="-6944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694873D-0817-490A-859E-A02691FF2F79}"/>
                  </a:ext>
                </a:extLst>
              </p:cNvPr>
              <p:cNvSpPr txBox="1"/>
              <p:nvPr/>
            </p:nvSpPr>
            <p:spPr>
              <a:xfrm>
                <a:off x="1639376" y="2731882"/>
                <a:ext cx="511174" cy="419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694873D-0817-490A-859E-A02691FF2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76" y="2731882"/>
                <a:ext cx="511174" cy="4196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C985D49-504B-4168-8AAB-F71CA4B4E368}"/>
                  </a:ext>
                </a:extLst>
              </p:cNvPr>
              <p:cNvSpPr txBox="1"/>
              <p:nvPr/>
            </p:nvSpPr>
            <p:spPr>
              <a:xfrm>
                <a:off x="1264049" y="3368502"/>
                <a:ext cx="582543" cy="419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C985D49-504B-4168-8AAB-F71CA4B4E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049" y="3368502"/>
                <a:ext cx="582543" cy="419667"/>
              </a:xfrm>
              <a:prstGeom prst="rect">
                <a:avLst/>
              </a:prstGeom>
              <a:blipFill>
                <a:blip r:embed="rId1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8D95861-BAA8-44E2-845A-CCC3DF153BB1}"/>
                  </a:ext>
                </a:extLst>
              </p:cNvPr>
              <p:cNvSpPr txBox="1"/>
              <p:nvPr/>
            </p:nvSpPr>
            <p:spPr>
              <a:xfrm>
                <a:off x="2347416" y="3054481"/>
                <a:ext cx="511174" cy="419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8D95861-BAA8-44E2-845A-CCC3DF15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416" y="3054481"/>
                <a:ext cx="511174" cy="41966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EFC03CF-1840-4C67-9E0B-4DEC7AA5DE19}"/>
                  </a:ext>
                </a:extLst>
              </p:cNvPr>
              <p:cNvSpPr txBox="1"/>
              <p:nvPr/>
            </p:nvSpPr>
            <p:spPr>
              <a:xfrm>
                <a:off x="3264062" y="3054481"/>
                <a:ext cx="511174" cy="404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EFC03CF-1840-4C67-9E0B-4DEC7AA5D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62" y="3054481"/>
                <a:ext cx="511174" cy="404470"/>
              </a:xfrm>
              <a:prstGeom prst="rect">
                <a:avLst/>
              </a:prstGeom>
              <a:blipFill>
                <a:blip r:embed="rId17"/>
                <a:stretch>
                  <a:fillRect r="-2381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5A5C656-D261-4784-A98E-61537EFDEE82}"/>
                  </a:ext>
                </a:extLst>
              </p:cNvPr>
              <p:cNvSpPr txBox="1"/>
              <p:nvPr/>
            </p:nvSpPr>
            <p:spPr>
              <a:xfrm>
                <a:off x="3941343" y="3054481"/>
                <a:ext cx="511174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5A5C656-D261-4784-A98E-61537EFDE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343" y="3054481"/>
                <a:ext cx="511174" cy="404213"/>
              </a:xfrm>
              <a:prstGeom prst="rect">
                <a:avLst/>
              </a:prstGeom>
              <a:blipFill>
                <a:blip r:embed="rId18"/>
                <a:stretch>
                  <a:fillRect r="-15663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130B681-740B-4BF0-A3A9-8DEF8670A038}"/>
                  </a:ext>
                </a:extLst>
              </p:cNvPr>
              <p:cNvSpPr txBox="1"/>
              <p:nvPr/>
            </p:nvSpPr>
            <p:spPr>
              <a:xfrm>
                <a:off x="4233162" y="2465303"/>
                <a:ext cx="438710" cy="394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130B681-740B-4BF0-A3A9-8DEF8670A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162" y="2465303"/>
                <a:ext cx="438710" cy="394660"/>
              </a:xfrm>
              <a:prstGeom prst="rect">
                <a:avLst/>
              </a:prstGeom>
              <a:blipFill>
                <a:blip r:embed="rId19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D13BFFE-26B8-4063-AE40-1C6A70FB070C}"/>
                  </a:ext>
                </a:extLst>
              </p:cNvPr>
              <p:cNvSpPr txBox="1"/>
              <p:nvPr/>
            </p:nvSpPr>
            <p:spPr>
              <a:xfrm>
                <a:off x="4500674" y="3352741"/>
                <a:ext cx="582543" cy="394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D13BFFE-26B8-4063-AE40-1C6A70FB0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74" y="3352741"/>
                <a:ext cx="582543" cy="39466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3811FB5-73D8-4AFA-BBF3-D14D9236978D}"/>
                  </a:ext>
                </a:extLst>
              </p:cNvPr>
              <p:cNvSpPr txBox="1"/>
              <p:nvPr/>
            </p:nvSpPr>
            <p:spPr>
              <a:xfrm>
                <a:off x="3857328" y="3365721"/>
                <a:ext cx="582543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3811FB5-73D8-4AFA-BBF3-D14D92369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328" y="3365721"/>
                <a:ext cx="582543" cy="404213"/>
              </a:xfrm>
              <a:prstGeom prst="rect">
                <a:avLst/>
              </a:prstGeom>
              <a:blipFill>
                <a:blip r:embed="rId21"/>
                <a:stretch>
                  <a:fillRect r="-9474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4892447-5D8B-4EA0-9CAB-FBB7D9A1B53C}"/>
                  </a:ext>
                </a:extLst>
              </p:cNvPr>
              <p:cNvSpPr txBox="1"/>
              <p:nvPr/>
            </p:nvSpPr>
            <p:spPr>
              <a:xfrm>
                <a:off x="2118313" y="3596397"/>
                <a:ext cx="400254" cy="397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4892447-5D8B-4EA0-9CAB-FBB7D9A1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13" y="3596397"/>
                <a:ext cx="400254" cy="397032"/>
              </a:xfrm>
              <a:prstGeom prst="rect">
                <a:avLst/>
              </a:prstGeom>
              <a:blipFill>
                <a:blip r:embed="rId22"/>
                <a:stretch>
                  <a:fillRect r="-6061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图片 48">
            <a:extLst>
              <a:ext uri="{FF2B5EF4-FFF2-40B4-BE49-F238E27FC236}">
                <a16:creationId xmlns:a16="http://schemas.microsoft.com/office/drawing/2014/main" id="{32B8A606-BC08-42E1-9B86-66C2F5B6C1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99954" y="5771611"/>
            <a:ext cx="1401588" cy="640148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5E82B94A-8BCB-48F8-AF97-87F48B00B882}"/>
              </a:ext>
            </a:extLst>
          </p:cNvPr>
          <p:cNvSpPr txBox="1"/>
          <p:nvPr/>
        </p:nvSpPr>
        <p:spPr>
          <a:xfrm>
            <a:off x="4572000" y="4244344"/>
            <a:ext cx="11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窗口向量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7A06DF8-1973-4D79-A9EB-049BD280B836}"/>
              </a:ext>
            </a:extLst>
          </p:cNvPr>
          <p:cNvSpPr txBox="1"/>
          <p:nvPr/>
        </p:nvSpPr>
        <p:spPr>
          <a:xfrm>
            <a:off x="4289641" y="5316375"/>
            <a:ext cx="18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每个窗口的权重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88FEA23-2A50-4589-92CB-19AA8306F00F}"/>
              </a:ext>
            </a:extLst>
          </p:cNvPr>
          <p:cNvSpPr txBox="1"/>
          <p:nvPr/>
        </p:nvSpPr>
        <p:spPr>
          <a:xfrm>
            <a:off x="3691454" y="5999091"/>
            <a:ext cx="29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用户对于</a:t>
            </a:r>
            <a:r>
              <a:rPr lang="en-US" altLang="zh-CN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</a:t>
            </a:r>
            <a:r>
              <a:rPr lang="zh-CN" alt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的偏好</a:t>
            </a:r>
            <a:r>
              <a:rPr lang="en-US" altLang="zh-CN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(short)</a:t>
            </a:r>
            <a:endParaRPr lang="zh-CN" alt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5385044-40BD-42CF-A859-D1E8C21010ED}"/>
              </a:ext>
            </a:extLst>
          </p:cNvPr>
          <p:cNvSpPr txBox="1"/>
          <p:nvPr/>
        </p:nvSpPr>
        <p:spPr>
          <a:xfrm>
            <a:off x="827692" y="6492435"/>
            <a:ext cx="7224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Tree-based Deep Model for Recommender Systems,</a:t>
            </a:r>
            <a:r>
              <a:rPr lang="zh-CN" altLang="en-US" dirty="0"/>
              <a:t> </a:t>
            </a:r>
            <a:r>
              <a:rPr lang="en-US" altLang="zh-CN" dirty="0"/>
              <a:t>KDD</a:t>
            </a:r>
            <a:r>
              <a:rPr lang="zh-CN" altLang="en-US" dirty="0"/>
              <a:t> </a:t>
            </a:r>
            <a:r>
              <a:rPr lang="en-US" altLang="zh-CN" dirty="0"/>
              <a:t>2018.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3A46491-C488-4C36-BD75-1D64CA9073A0}"/>
              </a:ext>
            </a:extLst>
          </p:cNvPr>
          <p:cNvCxnSpPr/>
          <p:nvPr/>
        </p:nvCxnSpPr>
        <p:spPr>
          <a:xfrm>
            <a:off x="4791945" y="3104396"/>
            <a:ext cx="352630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38CE624-0844-4410-A62C-50B10D6CCB3F}"/>
              </a:ext>
            </a:extLst>
          </p:cNvPr>
          <p:cNvSpPr txBox="1"/>
          <p:nvPr/>
        </p:nvSpPr>
        <p:spPr>
          <a:xfrm>
            <a:off x="2528748" y="37536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用户对于</a:t>
            </a:r>
            <a:r>
              <a:rPr lang="en-US" altLang="zh-CN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</a:t>
            </a:r>
            <a:r>
              <a:rPr lang="zh-CN" alt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的偏好</a:t>
            </a:r>
            <a:r>
              <a:rPr lang="en-US" altLang="zh-CN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(long)</a:t>
            </a:r>
            <a:endParaRPr lang="zh-CN" alt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676F207-A727-48CE-9254-B3F652B03DD5}"/>
              </a:ext>
            </a:extLst>
          </p:cNvPr>
          <p:cNvSpPr/>
          <p:nvPr/>
        </p:nvSpPr>
        <p:spPr>
          <a:xfrm>
            <a:off x="4500674" y="3352741"/>
            <a:ext cx="613323" cy="40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4811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  <p:bldP spid="43" grpId="0"/>
      <p:bldP spid="45" grpId="0"/>
      <p:bldP spid="47" grpId="0"/>
      <p:bldP spid="51" grpId="0"/>
      <p:bldP spid="53" grpId="0"/>
      <p:bldP spid="55" grpId="0"/>
      <p:bldP spid="64" grpId="0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189174" y="6468120"/>
            <a:ext cx="56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0057D4-8523-4811-A43E-F9F44082276D}"/>
              </a:ext>
            </a:extLst>
          </p:cNvPr>
          <p:cNvSpPr txBox="1"/>
          <p:nvPr/>
        </p:nvSpPr>
        <p:spPr>
          <a:xfrm>
            <a:off x="658235" y="97651"/>
            <a:ext cx="847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Ranking Candidate Set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D10EAF2-13CB-4256-B8DD-4CB05FE51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098" y="1303242"/>
            <a:ext cx="4592740" cy="3310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F46EE83-3BB0-4C52-A125-9007A58A688C}"/>
                  </a:ext>
                </a:extLst>
              </p:cNvPr>
              <p:cNvSpPr txBox="1"/>
              <p:nvPr/>
            </p:nvSpPr>
            <p:spPr>
              <a:xfrm>
                <a:off x="8065506" y="2906698"/>
                <a:ext cx="827314" cy="398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F46EE83-3BB0-4C52-A125-9007A58A6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506" y="2906698"/>
                <a:ext cx="827314" cy="398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288250E4-1040-46FB-9144-939208E2D904}"/>
              </a:ext>
            </a:extLst>
          </p:cNvPr>
          <p:cNvGrpSpPr/>
          <p:nvPr/>
        </p:nvGrpSpPr>
        <p:grpSpPr>
          <a:xfrm>
            <a:off x="436636" y="1382528"/>
            <a:ext cx="4744964" cy="4055380"/>
            <a:chOff x="436636" y="1143422"/>
            <a:chExt cx="4744964" cy="40553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93D6BE-F240-4532-A1F0-B43A06B99648}"/>
                </a:ext>
              </a:extLst>
            </p:cNvPr>
            <p:cNvSpPr txBox="1"/>
            <p:nvPr/>
          </p:nvSpPr>
          <p:spPr>
            <a:xfrm>
              <a:off x="436636" y="1143422"/>
              <a:ext cx="4744964" cy="4045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考虑四个相关性：</a:t>
              </a:r>
              <a:endParaRPr lang="en-US" altLang="zh-CN" sz="2000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user &amp; POI</a:t>
              </a:r>
            </a:p>
            <a:p>
              <a:pPr marL="342900" indent="15875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/>
                <a:t>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user &amp; POI category</a:t>
              </a:r>
            </a:p>
            <a:p>
              <a:pPr marL="342900" indent="127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/>
                <a:t>    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POI &amp; temporal influence</a:t>
              </a:r>
            </a:p>
            <a:p>
              <a:pPr marL="342900" indent="127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dirty="0"/>
                <a:t> 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POI &amp; user’s current preferences in POIs</a:t>
              </a:r>
            </a:p>
            <a:p>
              <a:pPr marL="342900" indent="15875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/>
                <a:t> 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44E803D-03C0-4D36-8444-AE2E3685EED0}"/>
                    </a:ext>
                  </a:extLst>
                </p:cNvPr>
                <p:cNvSpPr txBox="1"/>
                <p:nvPr/>
              </p:nvSpPr>
              <p:spPr>
                <a:xfrm>
                  <a:off x="1174712" y="1989930"/>
                  <a:ext cx="1987588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44E803D-03C0-4D36-8444-AE2E3685E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712" y="1989930"/>
                  <a:ext cx="1987588" cy="373051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051569A-4638-4129-BE65-931BAB1FD4D6}"/>
                    </a:ext>
                  </a:extLst>
                </p:cNvPr>
                <p:cNvSpPr txBox="1"/>
                <p:nvPr/>
              </p:nvSpPr>
              <p:spPr>
                <a:xfrm>
                  <a:off x="1174712" y="2911958"/>
                  <a:ext cx="1987588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051569A-4638-4129-BE65-931BAB1FD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712" y="2911958"/>
                  <a:ext cx="1987588" cy="373051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2BC41A4-C257-4BB8-BC8E-ED560D3D1226}"/>
                    </a:ext>
                  </a:extLst>
                </p:cNvPr>
                <p:cNvSpPr txBox="1"/>
                <p:nvPr/>
              </p:nvSpPr>
              <p:spPr>
                <a:xfrm>
                  <a:off x="784591" y="3669162"/>
                  <a:ext cx="2853871" cy="676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𝑖𝑑</m:t>
                                        </m:r>
                                      </m:sup>
                                    </m:sSubSup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2BC41A4-C257-4BB8-BC8E-ED560D3D1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591" y="3669162"/>
                  <a:ext cx="2853871" cy="6760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5D93CB6-CBF5-4E49-857A-14C8B810F554}"/>
                    </a:ext>
                  </a:extLst>
                </p:cNvPr>
                <p:cNvSpPr txBox="1"/>
                <p:nvPr/>
              </p:nvSpPr>
              <p:spPr>
                <a:xfrm>
                  <a:off x="1174712" y="4693984"/>
                  <a:ext cx="3860800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zh-CN" altLang="en-US" dirty="0"/>
                    <a:t>   </a:t>
                  </a:r>
                  <a:r>
                    <a:rPr lang="en-US" altLang="zh-CN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𝑝𝑜𝑖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5D93CB6-CBF5-4E49-857A-14C8B810F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712" y="4693984"/>
                  <a:ext cx="3860800" cy="504818"/>
                </a:xfrm>
                <a:prstGeom prst="rect">
                  <a:avLst/>
                </a:prstGeom>
                <a:blipFill>
                  <a:blip r:embed="rId9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C8E0389-D079-4E89-927A-CFD8CED8BFF4}"/>
                  </a:ext>
                </a:extLst>
              </p:cNvPr>
              <p:cNvSpPr txBox="1"/>
              <p:nvPr/>
            </p:nvSpPr>
            <p:spPr>
              <a:xfrm>
                <a:off x="4232098" y="2896928"/>
                <a:ext cx="609600" cy="418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𝑝𝑜𝑖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C8E0389-D079-4E89-927A-CFD8CED8B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98" y="2896928"/>
                <a:ext cx="609600" cy="418256"/>
              </a:xfrm>
              <a:prstGeom prst="rect">
                <a:avLst/>
              </a:prstGeom>
              <a:blipFill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BB06A62-14E4-4716-AF2C-0CDB8D15A6EB}"/>
                  </a:ext>
                </a:extLst>
              </p:cNvPr>
              <p:cNvSpPr txBox="1"/>
              <p:nvPr/>
            </p:nvSpPr>
            <p:spPr>
              <a:xfrm>
                <a:off x="823156" y="5655634"/>
                <a:ext cx="8140981" cy="676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𝑖𝑑</m:t>
                                    </m:r>
                                  </m:sup>
                                </m:sSubSup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𝑝𝑜𝑖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BB06A62-14E4-4716-AF2C-0CDB8D15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6" y="5655634"/>
                <a:ext cx="8140981" cy="6760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7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Parameter Learning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9174" y="6468120"/>
            <a:ext cx="56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030503-B1D8-47E2-92A2-88DA42FA87E0}"/>
              </a:ext>
            </a:extLst>
          </p:cNvPr>
          <p:cNvSpPr/>
          <p:nvPr/>
        </p:nvSpPr>
        <p:spPr>
          <a:xfrm>
            <a:off x="1012382" y="489695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5A4799-1509-40BF-9EA5-B1A1BD1E2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282"/>
          <a:stretch/>
        </p:blipFill>
        <p:spPr>
          <a:xfrm>
            <a:off x="0" y="974311"/>
            <a:ext cx="5241586" cy="41363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6F05B6-B1F9-4FE8-A79F-CA309E224B4C}"/>
                  </a:ext>
                </a:extLst>
              </p:cNvPr>
              <p:cNvSpPr txBox="1"/>
              <p:nvPr/>
            </p:nvSpPr>
            <p:spPr>
              <a:xfrm>
                <a:off x="5222883" y="1306056"/>
                <a:ext cx="3939820" cy="110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𝑝𝑜𝑖</m:t>
                        </m:r>
                      </m:sup>
                    </m:sSubSup>
                  </m:oMath>
                </a14:m>
                <a:r>
                  <a:rPr lang="en-US" altLang="zh-CN" sz="2800" dirty="0"/>
                  <a:t>:  positive sample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𝑝𝑜𝑖</m:t>
                        </m:r>
                      </m:sup>
                    </m:sSubSup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: negative sample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6F05B6-B1F9-4FE8-A79F-CA309E224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83" y="1306056"/>
                <a:ext cx="3939820" cy="110620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6E460D-1F3B-44DE-8634-199938C56AD3}"/>
                  </a:ext>
                </a:extLst>
              </p:cNvPr>
              <p:cNvSpPr txBox="1"/>
              <p:nvPr/>
            </p:nvSpPr>
            <p:spPr>
              <a:xfrm>
                <a:off x="5222883" y="2709894"/>
                <a:ext cx="3939820" cy="863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目标：</a:t>
                </a:r>
                <a:r>
                  <a:rPr lang="en-US" altLang="zh-CN" dirty="0"/>
                  <a:t>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/>
                  <a:t> 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𝑝𝑜𝑖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   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/>
                  <a:t> 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𝑝𝑜𝑖</m:t>
                        </m:r>
                      </m:sup>
                    </m:sSubSup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6E460D-1F3B-44DE-8634-199938C56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83" y="2709894"/>
                <a:ext cx="3939820" cy="863185"/>
              </a:xfrm>
              <a:prstGeom prst="rect">
                <a:avLst/>
              </a:prstGeom>
              <a:blipFill>
                <a:blip r:embed="rId6"/>
                <a:stretch>
                  <a:fillRect l="-1393" t="-1418" b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07F21F3E-FA38-4378-BA65-A6959B9861FA}"/>
              </a:ext>
            </a:extLst>
          </p:cNvPr>
          <p:cNvSpPr txBox="1"/>
          <p:nvPr/>
        </p:nvSpPr>
        <p:spPr>
          <a:xfrm>
            <a:off x="879293" y="3141487"/>
            <a:ext cx="266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5AC3DCE-5B7B-4CBE-B5ED-2E0C97487582}"/>
                  </a:ext>
                </a:extLst>
              </p:cNvPr>
              <p:cNvSpPr txBox="1"/>
              <p:nvPr/>
            </p:nvSpPr>
            <p:spPr>
              <a:xfrm>
                <a:off x="1884976" y="2075058"/>
                <a:ext cx="1384318" cy="369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positive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5AC3DCE-5B7B-4CBE-B5ED-2E0C9748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76" y="2075058"/>
                <a:ext cx="1384318" cy="369653"/>
              </a:xfrm>
              <a:prstGeom prst="rect">
                <a:avLst/>
              </a:prstGeom>
              <a:blipFill>
                <a:blip r:embed="rId7"/>
                <a:stretch>
                  <a:fillRect t="-8197" r="-396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B08F14EB-BBCE-4530-9F09-FA2F7EAC7E0A}"/>
                  </a:ext>
                </a:extLst>
              </p:cNvPr>
              <p:cNvSpPr txBox="1"/>
              <p:nvPr/>
            </p:nvSpPr>
            <p:spPr>
              <a:xfrm>
                <a:off x="1311155" y="5110619"/>
                <a:ext cx="6521690" cy="676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𝑖𝑑</m:t>
                                    </m:r>
                                  </m:sup>
                                </m:sSubSup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B08F14EB-BBCE-4530-9F09-FA2F7EAC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155" y="5110619"/>
                <a:ext cx="6521690" cy="6760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8B2EDAE9-9078-4DC4-91EC-53FDEF0F33DA}"/>
              </a:ext>
            </a:extLst>
          </p:cNvPr>
          <p:cNvSpPr txBox="1"/>
          <p:nvPr/>
        </p:nvSpPr>
        <p:spPr>
          <a:xfrm>
            <a:off x="5241586" y="3843510"/>
            <a:ext cx="3806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trick</a:t>
            </a:r>
            <a:r>
              <a:rPr lang="zh-CN" altLang="en-US" dirty="0"/>
              <a:t>：第</a:t>
            </a:r>
            <a:r>
              <a:rPr lang="en-US" altLang="zh-CN" dirty="0"/>
              <a:t>i</a:t>
            </a:r>
            <a:r>
              <a:rPr lang="zh-CN" altLang="en-US" dirty="0"/>
              <a:t>步时，以第</a:t>
            </a:r>
            <a:r>
              <a:rPr lang="en-US" altLang="zh-CN" dirty="0"/>
              <a:t>i+1</a:t>
            </a:r>
            <a:r>
              <a:rPr lang="zh-CN" altLang="en-US" dirty="0"/>
              <a:t>步的</a:t>
            </a:r>
            <a:r>
              <a:rPr lang="en-US" altLang="zh-CN" dirty="0"/>
              <a:t>POI</a:t>
            </a:r>
            <a:r>
              <a:rPr lang="zh-CN" altLang="en-US" dirty="0"/>
              <a:t>作为</a:t>
            </a:r>
            <a:endParaRPr lang="en-US" altLang="zh-CN" dirty="0"/>
          </a:p>
          <a:p>
            <a:r>
              <a:rPr lang="en-US" altLang="zh-CN" dirty="0"/>
              <a:t>	 positive sample</a:t>
            </a:r>
            <a:r>
              <a:rPr lang="zh-CN" altLang="en-US" dirty="0"/>
              <a:t>；随机采样若干     </a:t>
            </a:r>
            <a:endParaRPr lang="en-US" altLang="zh-CN" dirty="0"/>
          </a:p>
          <a:p>
            <a:r>
              <a:rPr lang="en-US" altLang="zh-CN" dirty="0"/>
              <a:t>          POI</a:t>
            </a:r>
            <a:r>
              <a:rPr lang="zh-CN" altLang="en-US" dirty="0"/>
              <a:t>作为</a:t>
            </a:r>
            <a:r>
              <a:rPr lang="en-US" altLang="zh-CN" dirty="0"/>
              <a:t>negative sample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82CE998-A5A4-41BD-AD0C-4A3BF0269A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6829" y="5767489"/>
            <a:ext cx="4398336" cy="6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4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13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189174" y="6468120"/>
            <a:ext cx="4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11E4A68-EB2E-45C5-AEA2-DEA4A7F35117}"/>
              </a:ext>
            </a:extLst>
          </p:cNvPr>
          <p:cNvGrpSpPr/>
          <p:nvPr/>
        </p:nvGrpSpPr>
        <p:grpSpPr>
          <a:xfrm>
            <a:off x="1822051" y="1672938"/>
            <a:ext cx="5726829" cy="718078"/>
            <a:chOff x="1098018" y="1340446"/>
            <a:chExt cx="6947964" cy="737210"/>
          </a:xfrm>
          <a:solidFill>
            <a:schemeClr val="bg1">
              <a:lumMod val="75000"/>
            </a:schemeClr>
          </a:solidFill>
        </p:grpSpPr>
        <p:sp>
          <p:nvSpPr>
            <p:cNvPr id="19" name="任意多边形 43">
              <a:extLst>
                <a:ext uri="{FF2B5EF4-FFF2-40B4-BE49-F238E27FC236}">
                  <a16:creationId xmlns:a16="http://schemas.microsoft.com/office/drawing/2014/main" id="{30644B4D-223B-4637-8C8E-63CDA9683F15}"/>
                </a:ext>
              </a:extLst>
            </p:cNvPr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grpFill/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研究背景</a:t>
              </a:r>
            </a:p>
          </p:txBody>
        </p:sp>
        <p:sp>
          <p:nvSpPr>
            <p:cNvPr id="20" name="任意多边形 44">
              <a:extLst>
                <a:ext uri="{FF2B5EF4-FFF2-40B4-BE49-F238E27FC236}">
                  <a16:creationId xmlns:a16="http://schemas.microsoft.com/office/drawing/2014/main" id="{7F839D27-3DAD-4849-855F-076803165EF1}"/>
                </a:ext>
              </a:extLst>
            </p:cNvPr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EFD0889-DA85-470D-9317-4DE6AEC08A4C}"/>
              </a:ext>
            </a:extLst>
          </p:cNvPr>
          <p:cNvGrpSpPr/>
          <p:nvPr/>
        </p:nvGrpSpPr>
        <p:grpSpPr>
          <a:xfrm>
            <a:off x="1822051" y="2503038"/>
            <a:ext cx="5726829" cy="730231"/>
            <a:chOff x="1098018" y="2114517"/>
            <a:chExt cx="6947964" cy="737210"/>
          </a:xfrm>
          <a:solidFill>
            <a:schemeClr val="bg1">
              <a:lumMod val="75000"/>
            </a:schemeClr>
          </a:solidFill>
        </p:grpSpPr>
        <p:sp>
          <p:nvSpPr>
            <p:cNvPr id="22" name="任意多边形 46">
              <a:extLst>
                <a:ext uri="{FF2B5EF4-FFF2-40B4-BE49-F238E27FC236}">
                  <a16:creationId xmlns:a16="http://schemas.microsoft.com/office/drawing/2014/main" id="{F9FE41CD-03A4-41D0-BCCA-ED628C101706}"/>
                </a:ext>
              </a:extLst>
            </p:cNvPr>
            <p:cNvSpPr/>
            <p:nvPr/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grpFill/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</a:p>
          </p:txBody>
        </p:sp>
        <p:sp>
          <p:nvSpPr>
            <p:cNvPr id="23" name="任意多边形 47">
              <a:extLst>
                <a:ext uri="{FF2B5EF4-FFF2-40B4-BE49-F238E27FC236}">
                  <a16:creationId xmlns:a16="http://schemas.microsoft.com/office/drawing/2014/main" id="{551FD760-A16E-488E-A080-3F1121F7C967}"/>
                </a:ext>
              </a:extLst>
            </p:cNvPr>
            <p:cNvSpPr/>
            <p:nvPr/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4314C7E-777E-4B52-8580-D04158114DDB}"/>
              </a:ext>
            </a:extLst>
          </p:cNvPr>
          <p:cNvGrpSpPr/>
          <p:nvPr/>
        </p:nvGrpSpPr>
        <p:grpSpPr>
          <a:xfrm>
            <a:off x="1822051" y="3345716"/>
            <a:ext cx="5726829" cy="728443"/>
            <a:chOff x="1098018" y="2888588"/>
            <a:chExt cx="6947964" cy="737210"/>
          </a:xfrm>
        </p:grpSpPr>
        <p:sp>
          <p:nvSpPr>
            <p:cNvPr id="25" name="任意多边形 49">
              <a:extLst>
                <a:ext uri="{FF2B5EF4-FFF2-40B4-BE49-F238E27FC236}">
                  <a16:creationId xmlns:a16="http://schemas.microsoft.com/office/drawing/2014/main" id="{98681947-751E-4B1A-8BCF-D6796FCA9B47}"/>
                </a:ext>
              </a:extLst>
            </p:cNvPr>
            <p:cNvSpPr/>
            <p:nvPr/>
          </p:nvSpPr>
          <p:spPr>
            <a:xfrm>
              <a:off x="2699790" y="296231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</a:t>
              </a:r>
            </a:p>
          </p:txBody>
        </p:sp>
        <p:sp>
          <p:nvSpPr>
            <p:cNvPr id="26" name="任意多边形 50">
              <a:extLst>
                <a:ext uri="{FF2B5EF4-FFF2-40B4-BE49-F238E27FC236}">
                  <a16:creationId xmlns:a16="http://schemas.microsoft.com/office/drawing/2014/main" id="{165D0A92-B3D4-4352-9FEC-DD32AD2E2A9D}"/>
                </a:ext>
              </a:extLst>
            </p:cNvPr>
            <p:cNvSpPr/>
            <p:nvPr/>
          </p:nvSpPr>
          <p:spPr>
            <a:xfrm>
              <a:off x="1098018" y="2888588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830A42A-4606-4BDB-A184-BAD91F356970}"/>
              </a:ext>
            </a:extLst>
          </p:cNvPr>
          <p:cNvGrpSpPr/>
          <p:nvPr/>
        </p:nvGrpSpPr>
        <p:grpSpPr>
          <a:xfrm>
            <a:off x="1822051" y="4190372"/>
            <a:ext cx="5726829" cy="757548"/>
            <a:chOff x="1098018" y="3662660"/>
            <a:chExt cx="6947964" cy="737210"/>
          </a:xfrm>
          <a:solidFill>
            <a:schemeClr val="bg1">
              <a:lumMod val="75000"/>
            </a:schemeClr>
          </a:solidFill>
        </p:grpSpPr>
        <p:sp>
          <p:nvSpPr>
            <p:cNvPr id="28" name="任意多边形 52">
              <a:extLst>
                <a:ext uri="{FF2B5EF4-FFF2-40B4-BE49-F238E27FC236}">
                  <a16:creationId xmlns:a16="http://schemas.microsoft.com/office/drawing/2014/main" id="{7869E90D-10E5-46A0-A9FF-953C6C37A041}"/>
                </a:ext>
              </a:extLst>
            </p:cNvPr>
            <p:cNvSpPr/>
            <p:nvPr/>
          </p:nvSpPr>
          <p:spPr>
            <a:xfrm>
              <a:off x="2699790" y="373638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grpFill/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总结</a:t>
              </a:r>
            </a:p>
          </p:txBody>
        </p:sp>
        <p:sp>
          <p:nvSpPr>
            <p:cNvPr id="29" name="任意多边形 53">
              <a:extLst>
                <a:ext uri="{FF2B5EF4-FFF2-40B4-BE49-F238E27FC236}">
                  <a16:creationId xmlns:a16="http://schemas.microsoft.com/office/drawing/2014/main" id="{82940031-92D0-48E6-922A-D9BBFA110DEA}"/>
                </a:ext>
              </a:extLst>
            </p:cNvPr>
            <p:cNvSpPr/>
            <p:nvPr/>
          </p:nvSpPr>
          <p:spPr>
            <a:xfrm>
              <a:off x="1098018" y="3662660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61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Experimental Setup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9174" y="6468120"/>
            <a:ext cx="4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17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D0F632-778F-4862-8100-5B64941E3E83}"/>
                  </a:ext>
                </a:extLst>
              </p:cNvPr>
              <p:cNvSpPr txBox="1"/>
              <p:nvPr/>
            </p:nvSpPr>
            <p:spPr>
              <a:xfrm>
                <a:off x="305150" y="1173317"/>
                <a:ext cx="3179195" cy="4780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/>
                  <a:t>datasets</a:t>
                </a:r>
              </a:p>
              <a:p>
                <a:pPr marL="285750" indent="-15875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	 Foursquare New York</a:t>
                </a:r>
              </a:p>
              <a:p>
                <a:pPr marL="285750" indent="-15875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Foursquare Tokyo</a:t>
                </a:r>
              </a:p>
              <a:p>
                <a:pPr marL="269875">
                  <a:lnSpc>
                    <a:spcPct val="150000"/>
                  </a:lnSpc>
                </a:pPr>
                <a:r>
                  <a:rPr lang="zh-CN" altLang="en-US" dirty="0"/>
                  <a:t>数据集预处理</a:t>
                </a:r>
                <a:endParaRPr lang="en-US" altLang="zh-CN" dirty="0"/>
              </a:p>
              <a:p>
                <a:pPr marL="269875">
                  <a:lnSpc>
                    <a:spcPct val="150000"/>
                  </a:lnSpc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）移除少于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个访问的</a:t>
                </a:r>
                <a:r>
                  <a:rPr lang="en-US" altLang="zh-CN" dirty="0"/>
                  <a:t>POI</a:t>
                </a:r>
              </a:p>
              <a:p>
                <a:pPr marL="269875">
                  <a:lnSpc>
                    <a:spcPct val="150000"/>
                  </a:lnSpc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train-valid-test split</a:t>
                </a:r>
              </a:p>
              <a:p>
                <a:pPr marL="269875" indent="-269875">
                  <a:lnSpc>
                    <a:spcPct val="150000"/>
                  </a:lnSpc>
                </a:pP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en-US" altLang="zh-CN" dirty="0"/>
                  <a:t>performance metrics</a:t>
                </a:r>
              </a:p>
              <a:p>
                <a:pPr marL="285750" indent="-15875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	 </a:t>
                </a:r>
                <a:r>
                  <a:rPr lang="en-US" altLang="zh-CN" dirty="0" err="1"/>
                  <a:t>Pre@N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pPr marL="285750" indent="-15875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err="1"/>
                  <a:t>Rec@N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D0F632-778F-4862-8100-5B64941E3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0" y="1173317"/>
                <a:ext cx="3179195" cy="4780155"/>
              </a:xfrm>
              <a:prstGeom prst="rect">
                <a:avLst/>
              </a:prstGeom>
              <a:blipFill>
                <a:blip r:embed="rId4"/>
                <a:stretch>
                  <a:fillRect l="-1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C44A58A2-3DF3-4A8F-BCB3-43133412D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474" y="2184336"/>
            <a:ext cx="3664138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5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Results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9174" y="6468120"/>
            <a:ext cx="4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B0C215-9F24-4222-AEC3-85D447BD8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4469"/>
            <a:ext cx="9144000" cy="47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6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9174" y="6468120"/>
            <a:ext cx="4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19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50E99C-3F1A-45B4-BB9B-998FFD5A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7" y="1723149"/>
            <a:ext cx="3836762" cy="38180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91EBBA-E4FA-4AA4-A81F-5AB278A59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76126"/>
            <a:ext cx="3917482" cy="37789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87D67C-1154-4B11-B602-8534AFAA4697}"/>
              </a:ext>
            </a:extLst>
          </p:cNvPr>
          <p:cNvSpPr txBox="1"/>
          <p:nvPr/>
        </p:nvSpPr>
        <p:spPr>
          <a:xfrm>
            <a:off x="2512194" y="1353817"/>
            <a:ext cx="4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POI category</a:t>
            </a:r>
            <a:r>
              <a:rPr lang="zh-CN" altLang="en-US" dirty="0"/>
              <a:t>的影响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81DE3C-BD33-4C92-B298-C3BA043F44E3}"/>
              </a:ext>
            </a:extLst>
          </p:cNvPr>
          <p:cNvSpPr txBox="1"/>
          <p:nvPr/>
        </p:nvSpPr>
        <p:spPr>
          <a:xfrm>
            <a:off x="694342" y="5725861"/>
            <a:ext cx="363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successive POI recommendation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BE8A9A-2D2E-4D94-914F-547A69F23F4E}"/>
              </a:ext>
            </a:extLst>
          </p:cNvPr>
          <p:cNvSpPr txBox="1"/>
          <p:nvPr/>
        </p:nvSpPr>
        <p:spPr>
          <a:xfrm>
            <a:off x="4589505" y="5725861"/>
            <a:ext cx="408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successive POI category recommendation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23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822051" y="1672938"/>
            <a:ext cx="5726829" cy="718078"/>
            <a:chOff x="1098018" y="1340446"/>
            <a:chExt cx="6947964" cy="737210"/>
          </a:xfrm>
        </p:grpSpPr>
        <p:sp>
          <p:nvSpPr>
            <p:cNvPr id="44" name="任意多边形 43"/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研究背景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822051" y="2503038"/>
            <a:ext cx="5726829" cy="730231"/>
            <a:chOff x="1098018" y="2114517"/>
            <a:chExt cx="6947964" cy="737210"/>
          </a:xfrm>
        </p:grpSpPr>
        <p:sp>
          <p:nvSpPr>
            <p:cNvPr id="47" name="任意多边形 46"/>
            <p:cNvSpPr/>
            <p:nvPr/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822051" y="3345716"/>
            <a:ext cx="5726829" cy="728443"/>
            <a:chOff x="1098018" y="2888588"/>
            <a:chExt cx="6947964" cy="737210"/>
          </a:xfrm>
        </p:grpSpPr>
        <p:sp>
          <p:nvSpPr>
            <p:cNvPr id="50" name="任意多边形 49"/>
            <p:cNvSpPr/>
            <p:nvPr/>
          </p:nvSpPr>
          <p:spPr>
            <a:xfrm>
              <a:off x="2699790" y="296231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</a:t>
              </a: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098018" y="2888588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822051" y="4190372"/>
            <a:ext cx="5726829" cy="757548"/>
            <a:chOff x="1098018" y="3662660"/>
            <a:chExt cx="6947964" cy="737210"/>
          </a:xfrm>
        </p:grpSpPr>
        <p:sp>
          <p:nvSpPr>
            <p:cNvPr id="53" name="任意多边形 52"/>
            <p:cNvSpPr/>
            <p:nvPr/>
          </p:nvSpPr>
          <p:spPr>
            <a:xfrm>
              <a:off x="2699790" y="373638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总结</a:t>
              </a: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1098018" y="3662660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23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文本框 28"/>
          <p:cNvSpPr txBox="1"/>
          <p:nvPr/>
        </p:nvSpPr>
        <p:spPr>
          <a:xfrm>
            <a:off x="658236" y="97651"/>
            <a:ext cx="39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DE803A-7FBD-469F-BF13-13EA64FC3F69}"/>
              </a:ext>
            </a:extLst>
          </p:cNvPr>
          <p:cNvSpPr txBox="1"/>
          <p:nvPr/>
        </p:nvSpPr>
        <p:spPr>
          <a:xfrm>
            <a:off x="241491" y="6482993"/>
            <a:ext cx="344136" cy="37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4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13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189174" y="6468120"/>
            <a:ext cx="4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367D6CC-76F1-43D6-905C-D94C3FACD6F7}"/>
              </a:ext>
            </a:extLst>
          </p:cNvPr>
          <p:cNvGrpSpPr/>
          <p:nvPr/>
        </p:nvGrpSpPr>
        <p:grpSpPr>
          <a:xfrm>
            <a:off x="1822051" y="1672938"/>
            <a:ext cx="5726829" cy="718078"/>
            <a:chOff x="1098018" y="1340446"/>
            <a:chExt cx="6947964" cy="737210"/>
          </a:xfrm>
          <a:solidFill>
            <a:schemeClr val="bg1">
              <a:lumMod val="75000"/>
            </a:schemeClr>
          </a:solidFill>
        </p:grpSpPr>
        <p:sp>
          <p:nvSpPr>
            <p:cNvPr id="20" name="任意多边形 43">
              <a:extLst>
                <a:ext uri="{FF2B5EF4-FFF2-40B4-BE49-F238E27FC236}">
                  <a16:creationId xmlns:a16="http://schemas.microsoft.com/office/drawing/2014/main" id="{9D165B22-0FE7-4298-A185-328CB97E445D}"/>
                </a:ext>
              </a:extLst>
            </p:cNvPr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grpFill/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研究背景</a:t>
              </a:r>
            </a:p>
          </p:txBody>
        </p:sp>
        <p:sp>
          <p:nvSpPr>
            <p:cNvPr id="21" name="任意多边形 44">
              <a:extLst>
                <a:ext uri="{FF2B5EF4-FFF2-40B4-BE49-F238E27FC236}">
                  <a16:creationId xmlns:a16="http://schemas.microsoft.com/office/drawing/2014/main" id="{EBF979E5-9AB7-4CC1-B772-E67DE96DF01B}"/>
                </a:ext>
              </a:extLst>
            </p:cNvPr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8A5742-D1E6-4678-98CC-D7C435B6C14F}"/>
              </a:ext>
            </a:extLst>
          </p:cNvPr>
          <p:cNvGrpSpPr/>
          <p:nvPr/>
        </p:nvGrpSpPr>
        <p:grpSpPr>
          <a:xfrm>
            <a:off x="1822051" y="2503038"/>
            <a:ext cx="5726829" cy="730231"/>
            <a:chOff x="1098018" y="2114517"/>
            <a:chExt cx="6947964" cy="737210"/>
          </a:xfrm>
          <a:solidFill>
            <a:schemeClr val="bg1">
              <a:lumMod val="75000"/>
            </a:schemeClr>
          </a:solidFill>
        </p:grpSpPr>
        <p:sp>
          <p:nvSpPr>
            <p:cNvPr id="23" name="任意多边形 46">
              <a:extLst>
                <a:ext uri="{FF2B5EF4-FFF2-40B4-BE49-F238E27FC236}">
                  <a16:creationId xmlns:a16="http://schemas.microsoft.com/office/drawing/2014/main" id="{D40FCB12-4B6F-4514-9842-AB7819E5896A}"/>
                </a:ext>
              </a:extLst>
            </p:cNvPr>
            <p:cNvSpPr/>
            <p:nvPr/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grpFill/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</a:p>
          </p:txBody>
        </p:sp>
        <p:sp>
          <p:nvSpPr>
            <p:cNvPr id="24" name="任意多边形 47">
              <a:extLst>
                <a:ext uri="{FF2B5EF4-FFF2-40B4-BE49-F238E27FC236}">
                  <a16:creationId xmlns:a16="http://schemas.microsoft.com/office/drawing/2014/main" id="{E93A1DB6-15D5-427D-9247-754362DD590F}"/>
                </a:ext>
              </a:extLst>
            </p:cNvPr>
            <p:cNvSpPr/>
            <p:nvPr/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B173F88-FB28-4AA5-A34B-8033A3B5C9AA}"/>
              </a:ext>
            </a:extLst>
          </p:cNvPr>
          <p:cNvGrpSpPr/>
          <p:nvPr/>
        </p:nvGrpSpPr>
        <p:grpSpPr>
          <a:xfrm>
            <a:off x="1822051" y="3345716"/>
            <a:ext cx="5726829" cy="728443"/>
            <a:chOff x="1098018" y="2888588"/>
            <a:chExt cx="6947964" cy="737210"/>
          </a:xfrm>
          <a:solidFill>
            <a:schemeClr val="bg1">
              <a:lumMod val="75000"/>
            </a:schemeClr>
          </a:solidFill>
        </p:grpSpPr>
        <p:sp>
          <p:nvSpPr>
            <p:cNvPr id="26" name="任意多边形 49">
              <a:extLst>
                <a:ext uri="{FF2B5EF4-FFF2-40B4-BE49-F238E27FC236}">
                  <a16:creationId xmlns:a16="http://schemas.microsoft.com/office/drawing/2014/main" id="{0BEC286E-A5C7-4BBE-BDA8-C1A88747029B}"/>
                </a:ext>
              </a:extLst>
            </p:cNvPr>
            <p:cNvSpPr/>
            <p:nvPr/>
          </p:nvSpPr>
          <p:spPr>
            <a:xfrm>
              <a:off x="2699790" y="296231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grpFill/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</a:t>
              </a:r>
            </a:p>
          </p:txBody>
        </p:sp>
        <p:sp>
          <p:nvSpPr>
            <p:cNvPr id="27" name="任意多边形 50">
              <a:extLst>
                <a:ext uri="{FF2B5EF4-FFF2-40B4-BE49-F238E27FC236}">
                  <a16:creationId xmlns:a16="http://schemas.microsoft.com/office/drawing/2014/main" id="{6812C9EB-0F92-4463-8803-EC3F25F3616B}"/>
                </a:ext>
              </a:extLst>
            </p:cNvPr>
            <p:cNvSpPr/>
            <p:nvPr/>
          </p:nvSpPr>
          <p:spPr>
            <a:xfrm>
              <a:off x="1098018" y="2888588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853B837-93DE-4CF1-BACB-DAED8BADBF1A}"/>
              </a:ext>
            </a:extLst>
          </p:cNvPr>
          <p:cNvGrpSpPr/>
          <p:nvPr/>
        </p:nvGrpSpPr>
        <p:grpSpPr>
          <a:xfrm>
            <a:off x="1822051" y="4190372"/>
            <a:ext cx="5726829" cy="757548"/>
            <a:chOff x="1098018" y="3662660"/>
            <a:chExt cx="6947964" cy="737210"/>
          </a:xfrm>
        </p:grpSpPr>
        <p:sp>
          <p:nvSpPr>
            <p:cNvPr id="29" name="任意多边形 52">
              <a:extLst>
                <a:ext uri="{FF2B5EF4-FFF2-40B4-BE49-F238E27FC236}">
                  <a16:creationId xmlns:a16="http://schemas.microsoft.com/office/drawing/2014/main" id="{7C1FA489-E3AC-4BC6-B0D4-886243057D98}"/>
                </a:ext>
              </a:extLst>
            </p:cNvPr>
            <p:cNvSpPr/>
            <p:nvPr/>
          </p:nvSpPr>
          <p:spPr>
            <a:xfrm>
              <a:off x="2699790" y="373638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总结</a:t>
              </a:r>
            </a:p>
          </p:txBody>
        </p:sp>
        <p:sp>
          <p:nvSpPr>
            <p:cNvPr id="30" name="任意多边形 53">
              <a:extLst>
                <a:ext uri="{FF2B5EF4-FFF2-40B4-BE49-F238E27FC236}">
                  <a16:creationId xmlns:a16="http://schemas.microsoft.com/office/drawing/2014/main" id="{9E9D4EB7-1E4C-468D-BAAD-CB465C71555B}"/>
                </a:ext>
              </a:extLst>
            </p:cNvPr>
            <p:cNvSpPr/>
            <p:nvPr/>
          </p:nvSpPr>
          <p:spPr>
            <a:xfrm>
              <a:off x="1098018" y="3662660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62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总结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89174" y="6468120"/>
            <a:ext cx="4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4D6B727-78EC-475F-AB65-CBF40BAD5FD7}"/>
              </a:ext>
            </a:extLst>
          </p:cNvPr>
          <p:cNvSpPr/>
          <p:nvPr/>
        </p:nvSpPr>
        <p:spPr>
          <a:xfrm>
            <a:off x="397546" y="1300586"/>
            <a:ext cx="1170263" cy="5197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背 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9E6075D-32D5-4B5D-B963-F5E5249E5F04}"/>
              </a:ext>
            </a:extLst>
          </p:cNvPr>
          <p:cNvCxnSpPr>
            <a:cxnSpLocks/>
          </p:cNvCxnSpPr>
          <p:nvPr/>
        </p:nvCxnSpPr>
        <p:spPr>
          <a:xfrm>
            <a:off x="1944303" y="1820349"/>
            <a:ext cx="59484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F2AC1FE-602A-4823-927C-F348CFE9F4B9}"/>
              </a:ext>
            </a:extLst>
          </p:cNvPr>
          <p:cNvSpPr/>
          <p:nvPr/>
        </p:nvSpPr>
        <p:spPr>
          <a:xfrm>
            <a:off x="1944303" y="1300586"/>
            <a:ext cx="5948413" cy="456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76A90-A091-4E3D-A5A3-DE4D379F1F73}"/>
              </a:ext>
            </a:extLst>
          </p:cNvPr>
          <p:cNvSpPr txBox="1"/>
          <p:nvPr/>
        </p:nvSpPr>
        <p:spPr>
          <a:xfrm>
            <a:off x="1867301" y="1405289"/>
            <a:ext cx="640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稀疏性大的数据集中如何提高连续</a:t>
            </a:r>
            <a:r>
              <a:rPr lang="en-US" altLang="zh-CN" dirty="0"/>
              <a:t>POI</a:t>
            </a:r>
            <a:r>
              <a:rPr lang="zh-CN" altLang="en-US" dirty="0"/>
              <a:t>推荐性能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A9345A8-A5EC-4979-8AC6-0F09F6A0F6F3}"/>
              </a:ext>
            </a:extLst>
          </p:cNvPr>
          <p:cNvSpPr/>
          <p:nvPr/>
        </p:nvSpPr>
        <p:spPr>
          <a:xfrm>
            <a:off x="397545" y="2367243"/>
            <a:ext cx="1171373" cy="5197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问 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85228E-723D-4C5F-B7EE-5BFD28416D5F}"/>
              </a:ext>
            </a:extLst>
          </p:cNvPr>
          <p:cNvSpPr txBox="1"/>
          <p:nvPr/>
        </p:nvSpPr>
        <p:spPr>
          <a:xfrm>
            <a:off x="1867300" y="2436229"/>
            <a:ext cx="640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如何有效利用</a:t>
            </a:r>
            <a:r>
              <a:rPr lang="en-US" altLang="zh-CN" dirty="0"/>
              <a:t>POI</a:t>
            </a:r>
            <a:r>
              <a:rPr lang="zh-CN" altLang="en-US" dirty="0"/>
              <a:t>类别和用户行为模式来提高连续</a:t>
            </a:r>
            <a:r>
              <a:rPr lang="en-US" altLang="zh-CN" dirty="0"/>
              <a:t>POI</a:t>
            </a:r>
            <a:r>
              <a:rPr lang="zh-CN" altLang="en-US" dirty="0"/>
              <a:t>推荐性能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0EA1F81-43EF-4FA2-9F4B-044319DAA2B7}"/>
              </a:ext>
            </a:extLst>
          </p:cNvPr>
          <p:cNvCxnSpPr>
            <a:cxnSpLocks/>
          </p:cNvCxnSpPr>
          <p:nvPr/>
        </p:nvCxnSpPr>
        <p:spPr>
          <a:xfrm>
            <a:off x="1944302" y="2838306"/>
            <a:ext cx="59484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0D336E-30B7-4B40-8830-0875EC7AA52F}"/>
              </a:ext>
            </a:extLst>
          </p:cNvPr>
          <p:cNvSpPr/>
          <p:nvPr/>
        </p:nvSpPr>
        <p:spPr>
          <a:xfrm>
            <a:off x="397544" y="3433900"/>
            <a:ext cx="1171374" cy="5197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现有方法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DC16B59-0BA8-4D1E-B203-E3CA7E8310BE}"/>
              </a:ext>
            </a:extLst>
          </p:cNvPr>
          <p:cNvCxnSpPr>
            <a:cxnSpLocks/>
          </p:cNvCxnSpPr>
          <p:nvPr/>
        </p:nvCxnSpPr>
        <p:spPr>
          <a:xfrm>
            <a:off x="1944302" y="3953663"/>
            <a:ext cx="59484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5B0EA22-EF84-4831-89A7-E52FEA068C3E}"/>
              </a:ext>
            </a:extLst>
          </p:cNvPr>
          <p:cNvSpPr txBox="1"/>
          <p:nvPr/>
        </p:nvSpPr>
        <p:spPr>
          <a:xfrm>
            <a:off x="1867300" y="3551585"/>
            <a:ext cx="640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现有的连续</a:t>
            </a:r>
            <a:r>
              <a:rPr lang="en-US" altLang="zh-CN" dirty="0"/>
              <a:t>POI</a:t>
            </a:r>
            <a:r>
              <a:rPr lang="zh-CN" altLang="en-US" dirty="0"/>
              <a:t>推荐模型都具有缺陷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269679D-5F0F-4BCC-B9F2-50E83F19E410}"/>
              </a:ext>
            </a:extLst>
          </p:cNvPr>
          <p:cNvSpPr/>
          <p:nvPr/>
        </p:nvSpPr>
        <p:spPr>
          <a:xfrm>
            <a:off x="397544" y="4629311"/>
            <a:ext cx="1171374" cy="5197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创新点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7E697DC-5661-4CE2-B3A6-B0F13AC7B1D5}"/>
              </a:ext>
            </a:extLst>
          </p:cNvPr>
          <p:cNvSpPr txBox="1"/>
          <p:nvPr/>
        </p:nvSpPr>
        <p:spPr>
          <a:xfrm>
            <a:off x="1867299" y="4191074"/>
            <a:ext cx="6025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提出一种基于</a:t>
            </a:r>
            <a:r>
              <a:rPr lang="en-US" altLang="zh-CN" dirty="0"/>
              <a:t>POI category</a:t>
            </a:r>
            <a:r>
              <a:rPr lang="zh-CN" altLang="en-US" dirty="0"/>
              <a:t>和</a:t>
            </a:r>
            <a:r>
              <a:rPr lang="en-US" altLang="zh-CN" dirty="0"/>
              <a:t>LSTM</a:t>
            </a:r>
            <a:r>
              <a:rPr lang="zh-CN" altLang="en-US" dirty="0"/>
              <a:t>的推荐框架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POI category</a:t>
            </a:r>
            <a:r>
              <a:rPr lang="zh-CN" altLang="en-US" dirty="0"/>
              <a:t>和地理过滤，提高检索推荐效率</a:t>
            </a:r>
            <a:endParaRPr lang="en-US" altLang="zh-CN" dirty="0"/>
          </a:p>
          <a:p>
            <a:r>
              <a:rPr lang="zh-CN" altLang="en-US" dirty="0"/>
              <a:t>提出时间窗口，细粒度研究用户的时间模式</a:t>
            </a:r>
            <a:endParaRPr lang="en-US" altLang="zh-CN" dirty="0"/>
          </a:p>
          <a:p>
            <a:r>
              <a:rPr lang="zh-CN" altLang="en-US" dirty="0"/>
              <a:t>设计一个序列损失函数来克服数据稀疏性问题</a:t>
            </a:r>
            <a:endParaRPr lang="en-US" altLang="zh-CN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60FFEF0-09A6-4D16-9867-8B7A6B1DD80B}"/>
              </a:ext>
            </a:extLst>
          </p:cNvPr>
          <p:cNvCxnSpPr>
            <a:cxnSpLocks/>
          </p:cNvCxnSpPr>
          <p:nvPr/>
        </p:nvCxnSpPr>
        <p:spPr>
          <a:xfrm>
            <a:off x="1944301" y="5391403"/>
            <a:ext cx="59484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BCCBEF6-AD46-451D-9460-BC398A37290A}"/>
              </a:ext>
            </a:extLst>
          </p:cNvPr>
          <p:cNvSpPr/>
          <p:nvPr/>
        </p:nvSpPr>
        <p:spPr>
          <a:xfrm>
            <a:off x="397544" y="5748547"/>
            <a:ext cx="1171374" cy="5197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未来工作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3203BF2-DA8B-48A0-B24D-1D78D7169AC5}"/>
              </a:ext>
            </a:extLst>
          </p:cNvPr>
          <p:cNvCxnSpPr>
            <a:cxnSpLocks/>
          </p:cNvCxnSpPr>
          <p:nvPr/>
        </p:nvCxnSpPr>
        <p:spPr>
          <a:xfrm>
            <a:off x="1944301" y="6268310"/>
            <a:ext cx="59484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08473E9-03E1-4F11-B486-45FCE5F17AB4}"/>
              </a:ext>
            </a:extLst>
          </p:cNvPr>
          <p:cNvSpPr txBox="1"/>
          <p:nvPr/>
        </p:nvSpPr>
        <p:spPr>
          <a:xfrm>
            <a:off x="1867299" y="5870507"/>
            <a:ext cx="66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筛选机制优化，用户长短期时间模式偏好捕捉，引入区域因素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6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7610" y="263942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谢谢大家！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2062058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00206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1722420" y="3101092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2555281" y="37256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1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658236" y="97651"/>
            <a:ext cx="39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致谢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81790" y="4272125"/>
            <a:ext cx="261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2020/11/13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9174" y="6468120"/>
            <a:ext cx="4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13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5B5B20D-6FD4-4361-9A5A-1B4BD5F8A8AE}"/>
              </a:ext>
            </a:extLst>
          </p:cNvPr>
          <p:cNvSpPr txBox="1"/>
          <p:nvPr/>
        </p:nvSpPr>
        <p:spPr>
          <a:xfrm>
            <a:off x="241363" y="6482992"/>
            <a:ext cx="344136" cy="37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6C2757-8CDD-4020-AE1C-EDFC8154D55A}"/>
              </a:ext>
            </a:extLst>
          </p:cNvPr>
          <p:cNvGrpSpPr/>
          <p:nvPr/>
        </p:nvGrpSpPr>
        <p:grpSpPr>
          <a:xfrm>
            <a:off x="1822051" y="1672938"/>
            <a:ext cx="5726829" cy="718078"/>
            <a:chOff x="1098018" y="1340446"/>
            <a:chExt cx="6947964" cy="737210"/>
          </a:xfrm>
        </p:grpSpPr>
        <p:sp>
          <p:nvSpPr>
            <p:cNvPr id="18" name="任意多边形 43">
              <a:extLst>
                <a:ext uri="{FF2B5EF4-FFF2-40B4-BE49-F238E27FC236}">
                  <a16:creationId xmlns:a16="http://schemas.microsoft.com/office/drawing/2014/main" id="{FB83D5E2-E1A1-49C8-9789-A8D91920FC30}"/>
                </a:ext>
              </a:extLst>
            </p:cNvPr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研究背景</a:t>
              </a:r>
            </a:p>
          </p:txBody>
        </p:sp>
        <p:sp>
          <p:nvSpPr>
            <p:cNvPr id="19" name="任意多边形 44">
              <a:extLst>
                <a:ext uri="{FF2B5EF4-FFF2-40B4-BE49-F238E27FC236}">
                  <a16:creationId xmlns:a16="http://schemas.microsoft.com/office/drawing/2014/main" id="{0A0C36E0-5451-4785-AB3F-70B3D4A73A27}"/>
                </a:ext>
              </a:extLst>
            </p:cNvPr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8E1E88-56E0-4FF9-9AC6-52DB02BF93D8}"/>
              </a:ext>
            </a:extLst>
          </p:cNvPr>
          <p:cNvGrpSpPr/>
          <p:nvPr/>
        </p:nvGrpSpPr>
        <p:grpSpPr>
          <a:xfrm>
            <a:off x="1822051" y="2503038"/>
            <a:ext cx="5726829" cy="730231"/>
            <a:chOff x="1098018" y="2114517"/>
            <a:chExt cx="6947964" cy="737210"/>
          </a:xfrm>
          <a:solidFill>
            <a:schemeClr val="bg1">
              <a:lumMod val="75000"/>
            </a:schemeClr>
          </a:solidFill>
        </p:grpSpPr>
        <p:sp>
          <p:nvSpPr>
            <p:cNvPr id="22" name="任意多边形 46">
              <a:extLst>
                <a:ext uri="{FF2B5EF4-FFF2-40B4-BE49-F238E27FC236}">
                  <a16:creationId xmlns:a16="http://schemas.microsoft.com/office/drawing/2014/main" id="{57504CA0-CC76-4A69-AAD6-819FDE51AC0B}"/>
                </a:ext>
              </a:extLst>
            </p:cNvPr>
            <p:cNvSpPr/>
            <p:nvPr/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grpFill/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</a:p>
          </p:txBody>
        </p:sp>
        <p:sp>
          <p:nvSpPr>
            <p:cNvPr id="23" name="任意多边形 47">
              <a:extLst>
                <a:ext uri="{FF2B5EF4-FFF2-40B4-BE49-F238E27FC236}">
                  <a16:creationId xmlns:a16="http://schemas.microsoft.com/office/drawing/2014/main" id="{EF49322F-E436-478A-B35E-DA8CC7AEB222}"/>
                </a:ext>
              </a:extLst>
            </p:cNvPr>
            <p:cNvSpPr/>
            <p:nvPr/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2776CF-5ED3-4664-9140-45401ABBE18E}"/>
              </a:ext>
            </a:extLst>
          </p:cNvPr>
          <p:cNvGrpSpPr/>
          <p:nvPr/>
        </p:nvGrpSpPr>
        <p:grpSpPr>
          <a:xfrm>
            <a:off x="1822051" y="3345716"/>
            <a:ext cx="5726829" cy="728443"/>
            <a:chOff x="1098018" y="2888588"/>
            <a:chExt cx="6947964" cy="737210"/>
          </a:xfrm>
        </p:grpSpPr>
        <p:sp>
          <p:nvSpPr>
            <p:cNvPr id="25" name="任意多边形 49">
              <a:extLst>
                <a:ext uri="{FF2B5EF4-FFF2-40B4-BE49-F238E27FC236}">
                  <a16:creationId xmlns:a16="http://schemas.microsoft.com/office/drawing/2014/main" id="{96B01F88-2F2F-43A4-9C14-B9E99EF6DA12}"/>
                </a:ext>
              </a:extLst>
            </p:cNvPr>
            <p:cNvSpPr/>
            <p:nvPr/>
          </p:nvSpPr>
          <p:spPr>
            <a:xfrm>
              <a:off x="2699790" y="296231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</a:t>
              </a:r>
            </a:p>
          </p:txBody>
        </p:sp>
        <p:sp>
          <p:nvSpPr>
            <p:cNvPr id="26" name="任意多边形 50">
              <a:extLst>
                <a:ext uri="{FF2B5EF4-FFF2-40B4-BE49-F238E27FC236}">
                  <a16:creationId xmlns:a16="http://schemas.microsoft.com/office/drawing/2014/main" id="{8C3DF80D-1BC3-4C77-B7C5-C1D30A346819}"/>
                </a:ext>
              </a:extLst>
            </p:cNvPr>
            <p:cNvSpPr/>
            <p:nvPr/>
          </p:nvSpPr>
          <p:spPr>
            <a:xfrm>
              <a:off x="1098018" y="2888588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4EA8122-909D-4990-A84F-6A8955E4D789}"/>
              </a:ext>
            </a:extLst>
          </p:cNvPr>
          <p:cNvGrpSpPr/>
          <p:nvPr/>
        </p:nvGrpSpPr>
        <p:grpSpPr>
          <a:xfrm>
            <a:off x="1822051" y="4190372"/>
            <a:ext cx="5726829" cy="757548"/>
            <a:chOff x="1098018" y="3662660"/>
            <a:chExt cx="6947964" cy="737210"/>
          </a:xfrm>
          <a:solidFill>
            <a:schemeClr val="bg1">
              <a:lumMod val="75000"/>
            </a:schemeClr>
          </a:solidFill>
        </p:grpSpPr>
        <p:sp>
          <p:nvSpPr>
            <p:cNvPr id="28" name="任意多边形 52">
              <a:extLst>
                <a:ext uri="{FF2B5EF4-FFF2-40B4-BE49-F238E27FC236}">
                  <a16:creationId xmlns:a16="http://schemas.microsoft.com/office/drawing/2014/main" id="{C261D700-8800-443A-8893-ECFD0CCB2E4F}"/>
                </a:ext>
              </a:extLst>
            </p:cNvPr>
            <p:cNvSpPr/>
            <p:nvPr/>
          </p:nvSpPr>
          <p:spPr>
            <a:xfrm>
              <a:off x="2699790" y="373638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grpFill/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总结</a:t>
              </a:r>
            </a:p>
          </p:txBody>
        </p:sp>
        <p:sp>
          <p:nvSpPr>
            <p:cNvPr id="29" name="任意多边形 53">
              <a:extLst>
                <a:ext uri="{FF2B5EF4-FFF2-40B4-BE49-F238E27FC236}">
                  <a16:creationId xmlns:a16="http://schemas.microsoft.com/office/drawing/2014/main" id="{072C3A43-690D-4FA9-A088-0297A2572668}"/>
                </a:ext>
              </a:extLst>
            </p:cNvPr>
            <p:cNvSpPr/>
            <p:nvPr/>
          </p:nvSpPr>
          <p:spPr>
            <a:xfrm>
              <a:off x="1098018" y="3662660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9C62C81-E69E-4FFC-8FA2-2F79DA909831}"/>
              </a:ext>
            </a:extLst>
          </p:cNvPr>
          <p:cNvSpPr txBox="1"/>
          <p:nvPr/>
        </p:nvSpPr>
        <p:spPr>
          <a:xfrm>
            <a:off x="658236" y="97651"/>
            <a:ext cx="39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0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06502B1-F7F0-4F59-A7AF-EAFF950FEBBA}"/>
              </a:ext>
            </a:extLst>
          </p:cNvPr>
          <p:cNvSpPr/>
          <p:nvPr/>
        </p:nvSpPr>
        <p:spPr>
          <a:xfrm>
            <a:off x="118532" y="3401292"/>
            <a:ext cx="8845955" cy="3027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1491" y="6482993"/>
            <a:ext cx="344136" cy="37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AEA5C5-6831-4C5B-AF33-B2221190B2B2}"/>
              </a:ext>
            </a:extLst>
          </p:cNvPr>
          <p:cNvSpPr txBox="1"/>
          <p:nvPr/>
        </p:nvSpPr>
        <p:spPr>
          <a:xfrm>
            <a:off x="137549" y="1251675"/>
            <a:ext cx="4740297" cy="149752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兴趣点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Point of Interest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2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POI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地理信息系统中的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某个地标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经纬度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等信息 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F7E5855-C30E-4318-9433-B294CFFEB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616" y="1025779"/>
            <a:ext cx="4060871" cy="2294397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1690A811-EC0E-4087-BC95-87C56D2EE796}"/>
              </a:ext>
            </a:extLst>
          </p:cNvPr>
          <p:cNvGrpSpPr/>
          <p:nvPr/>
        </p:nvGrpSpPr>
        <p:grpSpPr>
          <a:xfrm>
            <a:off x="6103754" y="3543748"/>
            <a:ext cx="2770900" cy="2947933"/>
            <a:chOff x="179512" y="3534476"/>
            <a:chExt cx="2770900" cy="294793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BD764-40F9-48A8-9426-F1F2BEFA0595}"/>
                </a:ext>
              </a:extLst>
            </p:cNvPr>
            <p:cNvSpPr txBox="1"/>
            <p:nvPr/>
          </p:nvSpPr>
          <p:spPr>
            <a:xfrm>
              <a:off x="179512" y="5836078"/>
              <a:ext cx="277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经纬度：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30.891560, 121.158756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1F1535A-D4BF-4414-BAE9-8B1EE9A5A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rcRect l="12353" r="9619"/>
            <a:stretch>
              <a:fillRect/>
            </a:stretch>
          </p:blipFill>
          <p:spPr>
            <a:xfrm>
              <a:off x="951161" y="3534476"/>
              <a:ext cx="1298473" cy="1175854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DF821AE-BF3D-4A21-893F-CB5CB3CA3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815" y="5020274"/>
              <a:ext cx="750880" cy="748918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D3E2842-F69F-4CA2-AEE1-E737F50443F3}"/>
              </a:ext>
            </a:extLst>
          </p:cNvPr>
          <p:cNvGrpSpPr/>
          <p:nvPr/>
        </p:nvGrpSpPr>
        <p:grpSpPr>
          <a:xfrm>
            <a:off x="3115268" y="3529661"/>
            <a:ext cx="2731943" cy="2944581"/>
            <a:chOff x="3018768" y="3527713"/>
            <a:chExt cx="2731943" cy="294458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FF61D1F-4D5F-4999-BC67-A50790029594}"/>
                </a:ext>
              </a:extLst>
            </p:cNvPr>
            <p:cNvSpPr txBox="1"/>
            <p:nvPr/>
          </p:nvSpPr>
          <p:spPr>
            <a:xfrm>
              <a:off x="3018768" y="5825963"/>
              <a:ext cx="2731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经纬度：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31.929820, 118.820079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EE951CE-D8D0-4A9B-98B7-21CB6E8E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1340" y="3527713"/>
              <a:ext cx="1298472" cy="1189942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278248E-9A14-4354-B410-1880F230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161" y="5107473"/>
              <a:ext cx="518759" cy="501264"/>
            </a:xfrm>
            <a:prstGeom prst="rect">
              <a:avLst/>
            </a:prstGeom>
          </p:spPr>
        </p:pic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698893CF-93AE-4ACF-B4D7-7B3143D2EB73}"/>
                </a:ext>
              </a:extLst>
            </p:cNvPr>
            <p:cNvSpPr/>
            <p:nvPr/>
          </p:nvSpPr>
          <p:spPr>
            <a:xfrm>
              <a:off x="4009299" y="5027597"/>
              <a:ext cx="750879" cy="725555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0631223-9BEB-474D-A0B2-58193C0EF019}"/>
              </a:ext>
            </a:extLst>
          </p:cNvPr>
          <p:cNvGrpSpPr/>
          <p:nvPr/>
        </p:nvGrpSpPr>
        <p:grpSpPr>
          <a:xfrm>
            <a:off x="63137" y="3543748"/>
            <a:ext cx="2795588" cy="2953854"/>
            <a:chOff x="5973663" y="3534477"/>
            <a:chExt cx="2795588" cy="295385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D50C37A-0F7A-4EDC-AA42-3EF4FD8EA46D}"/>
                </a:ext>
              </a:extLst>
            </p:cNvPr>
            <p:cNvSpPr txBox="1"/>
            <p:nvPr/>
          </p:nvSpPr>
          <p:spPr>
            <a:xfrm>
              <a:off x="5973663" y="5842000"/>
              <a:ext cx="2795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经纬度：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32.044228, 118.797444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AA68215-1498-4760-B277-DCF41182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252" y="5122515"/>
              <a:ext cx="517952" cy="486340"/>
            </a:xfrm>
            <a:prstGeom prst="rect">
              <a:avLst/>
            </a:prstGeom>
          </p:spPr>
        </p:pic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F02E2DC3-177D-4926-9E0E-DF3ACCFC83D4}"/>
                </a:ext>
              </a:extLst>
            </p:cNvPr>
            <p:cNvSpPr/>
            <p:nvPr/>
          </p:nvSpPr>
          <p:spPr>
            <a:xfrm>
              <a:off x="6996019" y="5043634"/>
              <a:ext cx="750879" cy="72555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2D4B823F-A4DC-4AA3-B482-CA44655BF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22221" y="3534477"/>
              <a:ext cx="1298472" cy="1370134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ECB324C-8B24-4595-8F7B-4C75A2987738}"/>
              </a:ext>
            </a:extLst>
          </p:cNvPr>
          <p:cNvSpPr txBox="1"/>
          <p:nvPr/>
        </p:nvSpPr>
        <p:spPr>
          <a:xfrm>
            <a:off x="582322" y="127121"/>
            <a:ext cx="2246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兴趣点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D39D8C-5851-418D-9448-C541B6349621}"/>
              </a:ext>
            </a:extLst>
          </p:cNvPr>
          <p:cNvSpPr txBox="1"/>
          <p:nvPr/>
        </p:nvSpPr>
        <p:spPr>
          <a:xfrm>
            <a:off x="827692" y="6492435"/>
            <a:ext cx="7224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www.dianping.com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0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241491" y="6482993"/>
            <a:ext cx="344136" cy="37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A2FAC2B9-7138-49C4-8217-EF12A677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9" y="695688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Gill Sans MT" pitchFamily="34" charset="0"/>
              </a:rPr>
              <a:t>Yelp Case</a:t>
            </a:r>
            <a:endParaRPr lang="zh-CN" altLang="en-US" dirty="0">
              <a:latin typeface="Gill Sans MT" pitchFamily="34" charset="0"/>
            </a:endParaRPr>
          </a:p>
        </p:txBody>
      </p:sp>
      <p:pic>
        <p:nvPicPr>
          <p:cNvPr id="39" name="Picture 4" descr="F:\百度云同步盘\My_writing\journal\survey_slides\SurveyPresentation1\figures\fs_world.jpg">
            <a:extLst>
              <a:ext uri="{FF2B5EF4-FFF2-40B4-BE49-F238E27FC236}">
                <a16:creationId xmlns:a16="http://schemas.microsoft.com/office/drawing/2014/main" id="{B1E42E57-91C5-4A9D-8C0D-2D6DC8CC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79" y="3121089"/>
            <a:ext cx="5319441" cy="27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4">
            <a:extLst>
              <a:ext uri="{FF2B5EF4-FFF2-40B4-BE49-F238E27FC236}">
                <a16:creationId xmlns:a16="http://schemas.microsoft.com/office/drawing/2014/main" id="{5B2433D5-377D-4646-A966-91706C7873BA}"/>
              </a:ext>
            </a:extLst>
          </p:cNvPr>
          <p:cNvSpPr txBox="1"/>
          <p:nvPr/>
        </p:nvSpPr>
        <p:spPr>
          <a:xfrm>
            <a:off x="3707904" y="1700808"/>
            <a:ext cx="4969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Gill Sans MT" pitchFamily="34" charset="0"/>
              </a:rPr>
              <a:t>截至</a:t>
            </a:r>
            <a:r>
              <a:rPr lang="en-US" altLang="zh-CN" sz="3200" dirty="0">
                <a:latin typeface="Gill Sans MT" pitchFamily="34" charset="0"/>
              </a:rPr>
              <a:t>2019</a:t>
            </a:r>
            <a:r>
              <a:rPr lang="zh-CN" altLang="en-US" sz="3200" dirty="0">
                <a:latin typeface="Gill Sans MT" pitchFamily="34" charset="0"/>
              </a:rPr>
              <a:t>年</a:t>
            </a:r>
            <a:r>
              <a:rPr lang="en-US" altLang="zh-CN" sz="3200" dirty="0">
                <a:latin typeface="Gill Sans MT" pitchFamily="34" charset="0"/>
              </a:rPr>
              <a:t>10</a:t>
            </a:r>
            <a:r>
              <a:rPr lang="zh-CN" altLang="en-US" sz="3200" dirty="0">
                <a:latin typeface="Gill Sans MT" pitchFamily="34" charset="0"/>
              </a:rPr>
              <a:t>月</a:t>
            </a:r>
            <a:endParaRPr lang="en-US" altLang="zh-CN" sz="3200" dirty="0">
              <a:latin typeface="Gill Sans M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ill Sans MT" pitchFamily="34" charset="0"/>
              </a:rPr>
              <a:t>Over 50 million people each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ill Sans MT" pitchFamily="34" charset="0"/>
              </a:rPr>
              <a:t>Over 12 billion check-ins</a:t>
            </a:r>
            <a:endParaRPr lang="zh-CN" altLang="en-US" sz="2400" dirty="0">
              <a:latin typeface="Gill Sans MT" pitchFamily="34" charset="0"/>
            </a:endParaRPr>
          </a:p>
        </p:txBody>
      </p:sp>
      <p:pic>
        <p:nvPicPr>
          <p:cNvPr id="3" name="Picture 4" descr="yelp 的图像结果">
            <a:extLst>
              <a:ext uri="{FF2B5EF4-FFF2-40B4-BE49-F238E27FC236}">
                <a16:creationId xmlns:a16="http://schemas.microsoft.com/office/drawing/2014/main" id="{6034DFB2-C921-4EF5-A1D1-18133964D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9" y="1722091"/>
            <a:ext cx="3075385" cy="103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BD8EF998-0220-4874-BCC6-B3F15F3D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9" y="2812652"/>
            <a:ext cx="3075385" cy="354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0F1342A3-5209-45BA-B336-9E207E5B5407}"/>
              </a:ext>
            </a:extLst>
          </p:cNvPr>
          <p:cNvSpPr txBox="1"/>
          <p:nvPr/>
        </p:nvSpPr>
        <p:spPr>
          <a:xfrm>
            <a:off x="3497450" y="5977130"/>
            <a:ext cx="225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latin typeface="Gill Sans MT" pitchFamily="34" charset="0"/>
              </a:rPr>
              <a:t>https</a:t>
            </a:r>
            <a:r>
              <a:rPr lang="en-US" altLang="zh-CN" dirty="0">
                <a:latin typeface="Gill Sans MT" pitchFamily="34" charset="0"/>
              </a:rPr>
              <a:t>://</a:t>
            </a:r>
            <a:r>
              <a:rPr lang="en-US" altLang="zh-CN" u="sng" dirty="0">
                <a:latin typeface="Gill Sans MT" pitchFamily="34" charset="0"/>
              </a:rPr>
              <a:t>yelp</a:t>
            </a:r>
            <a:r>
              <a:rPr lang="en-US" altLang="zh-CN" dirty="0">
                <a:latin typeface="Gill Sans MT" pitchFamily="34" charset="0"/>
              </a:rPr>
              <a:t>.</a:t>
            </a:r>
            <a:r>
              <a:rPr lang="en-US" altLang="zh-CN" u="sng" dirty="0">
                <a:latin typeface="Gill Sans MT" pitchFamily="34" charset="0"/>
              </a:rPr>
              <a:t>com</a:t>
            </a:r>
            <a:r>
              <a:rPr lang="en-US" altLang="zh-CN" dirty="0">
                <a:latin typeface="Gill Sans MT" pitchFamily="34" charset="0"/>
              </a:rPr>
              <a:t>/about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AB9562-0EF9-4C35-B88D-B8A91F19F8CC}"/>
              </a:ext>
            </a:extLst>
          </p:cNvPr>
          <p:cNvSpPr/>
          <p:nvPr/>
        </p:nvSpPr>
        <p:spPr>
          <a:xfrm>
            <a:off x="0" y="784664"/>
            <a:ext cx="9144000" cy="5646233"/>
          </a:xfrm>
          <a:prstGeom prst="rect">
            <a:avLst/>
          </a:prstGeom>
          <a:solidFill>
            <a:schemeClr val="bg1">
              <a:lumMod val="9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86">
            <a:extLst>
              <a:ext uri="{FF2B5EF4-FFF2-40B4-BE49-F238E27FC236}">
                <a16:creationId xmlns:a16="http://schemas.microsoft.com/office/drawing/2014/main" id="{BEDF84C4-851F-4C95-89F7-3146539FFE27}"/>
              </a:ext>
            </a:extLst>
          </p:cNvPr>
          <p:cNvSpPr/>
          <p:nvPr/>
        </p:nvSpPr>
        <p:spPr>
          <a:xfrm>
            <a:off x="233509" y="2904267"/>
            <a:ext cx="8784974" cy="1407029"/>
          </a:xfrm>
          <a:prstGeom prst="roundRect">
            <a:avLst>
              <a:gd name="adj" fmla="val 11014"/>
            </a:avLst>
          </a:prstGeom>
          <a:solidFill>
            <a:schemeClr val="bg1"/>
          </a:solidFill>
          <a:ln w="57150">
            <a:solidFill>
              <a:srgbClr val="02409A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n w="0"/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兴趣点推荐</a:t>
            </a:r>
            <a:r>
              <a:rPr lang="zh-CN" altLang="en-US" sz="2800" b="1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意指根据用户的行为特征，向用户推荐他们可能感兴趣的地点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F3CEE9-7614-4FBC-80FE-59495156A33D}"/>
              </a:ext>
            </a:extLst>
          </p:cNvPr>
          <p:cNvSpPr txBox="1"/>
          <p:nvPr/>
        </p:nvSpPr>
        <p:spPr>
          <a:xfrm>
            <a:off x="582322" y="127121"/>
            <a:ext cx="2246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兴趣点推荐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9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241491" y="6482993"/>
            <a:ext cx="344136" cy="37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F3CEE9-7614-4FBC-80FE-59495156A33D}"/>
              </a:ext>
            </a:extLst>
          </p:cNvPr>
          <p:cNvSpPr txBox="1"/>
          <p:nvPr/>
        </p:nvSpPr>
        <p:spPr>
          <a:xfrm>
            <a:off x="582322" y="127121"/>
            <a:ext cx="2246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兴趣点推荐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18DC255-5463-4FF4-9F2F-9CEE3AC67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79" y="948977"/>
            <a:ext cx="4030906" cy="2396277"/>
          </a:xfrm>
          <a:prstGeom prst="roundRect">
            <a:avLst>
              <a:gd name="adj" fmla="val 8594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3CEB1B1-919D-4B0E-B0C6-FF07760805DA}"/>
              </a:ext>
            </a:extLst>
          </p:cNvPr>
          <p:cNvSpPr txBox="1"/>
          <p:nvPr/>
        </p:nvSpPr>
        <p:spPr>
          <a:xfrm>
            <a:off x="399366" y="3675121"/>
            <a:ext cx="3978819" cy="110799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目标：拟合用户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兴趣点二部图的权重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矩阵分解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图模型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深度学习</a:t>
            </a: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F26D6512-99E6-483A-A44B-A933F3C90397}"/>
              </a:ext>
            </a:extLst>
          </p:cNvPr>
          <p:cNvSpPr/>
          <p:nvPr/>
        </p:nvSpPr>
        <p:spPr>
          <a:xfrm>
            <a:off x="3843463" y="1753258"/>
            <a:ext cx="207818" cy="218209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形状 21">
            <a:extLst>
              <a:ext uri="{FF2B5EF4-FFF2-40B4-BE49-F238E27FC236}">
                <a16:creationId xmlns:a16="http://schemas.microsoft.com/office/drawing/2014/main" id="{1F2B38E5-3EB1-4EEA-94DC-A0A01B594118}"/>
              </a:ext>
            </a:extLst>
          </p:cNvPr>
          <p:cNvSpPr/>
          <p:nvPr/>
        </p:nvSpPr>
        <p:spPr>
          <a:xfrm rot="12053140">
            <a:off x="4160386" y="1474773"/>
            <a:ext cx="673190" cy="647802"/>
          </a:xfrm>
          <a:prstGeom prst="swooshArrow">
            <a:avLst>
              <a:gd name="adj1" fmla="val 26735"/>
              <a:gd name="adj2" fmla="val 26753"/>
            </a:avLst>
          </a:prstGeom>
          <a:solidFill>
            <a:srgbClr val="E99300"/>
          </a:solidFill>
          <a:ln>
            <a:solidFill>
              <a:srgbClr val="E993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下箭头 15">
            <a:extLst>
              <a:ext uri="{FF2B5EF4-FFF2-40B4-BE49-F238E27FC236}">
                <a16:creationId xmlns:a16="http://schemas.microsoft.com/office/drawing/2014/main" id="{EF874455-7342-4E94-9A5B-B0977A5DD052}"/>
              </a:ext>
            </a:extLst>
          </p:cNvPr>
          <p:cNvSpPr/>
          <p:nvPr/>
        </p:nvSpPr>
        <p:spPr>
          <a:xfrm>
            <a:off x="7079751" y="2219929"/>
            <a:ext cx="334721" cy="520532"/>
          </a:xfrm>
          <a:prstGeom prst="downArrow">
            <a:avLst/>
          </a:prstGeom>
          <a:noFill/>
          <a:ln>
            <a:solidFill>
              <a:srgbClr val="61872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55B8FD-806E-4BDC-BA6F-F0FC0C531407}"/>
              </a:ext>
            </a:extLst>
          </p:cNvPr>
          <p:cNvSpPr txBox="1"/>
          <p:nvPr/>
        </p:nvSpPr>
        <p:spPr>
          <a:xfrm>
            <a:off x="4326098" y="1844184"/>
            <a:ext cx="852949" cy="31263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22860" rIns="22860" bIns="22860" numCol="1" spcCol="1270" anchor="b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72B735-70EC-4B83-A6F2-0AA37A12C108}"/>
              </a:ext>
            </a:extLst>
          </p:cNvPr>
          <p:cNvGrpSpPr/>
          <p:nvPr/>
        </p:nvGrpSpPr>
        <p:grpSpPr>
          <a:xfrm>
            <a:off x="5420842" y="3675121"/>
            <a:ext cx="3543646" cy="2737587"/>
            <a:chOff x="6297946" y="3758266"/>
            <a:chExt cx="3543646" cy="2737587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D0A19FA-E6BF-4648-A825-B1AC27515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7946" y="3758266"/>
              <a:ext cx="3543646" cy="2560438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51FC5F1-C278-495A-B5FD-9D1AEEA98C97}"/>
                </a:ext>
              </a:extLst>
            </p:cNvPr>
            <p:cNvSpPr txBox="1"/>
            <p:nvPr/>
          </p:nvSpPr>
          <p:spPr>
            <a:xfrm>
              <a:off x="6690764" y="6188076"/>
              <a:ext cx="2568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User-POI bipartite graph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1B55D51-2A82-42C6-AD01-87F4CF7B6E3A}"/>
              </a:ext>
            </a:extLst>
          </p:cNvPr>
          <p:cNvSpPr/>
          <p:nvPr/>
        </p:nvSpPr>
        <p:spPr>
          <a:xfrm>
            <a:off x="2601827" y="4158280"/>
            <a:ext cx="1501541" cy="50994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推荐模型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AFB928CF-163A-42C7-AEBC-58DDA1858813}"/>
              </a:ext>
            </a:extLst>
          </p:cNvPr>
          <p:cNvCxnSpPr>
            <a:stCxn id="28" idx="3"/>
            <a:endCxn id="23" idx="1"/>
          </p:cNvCxnSpPr>
          <p:nvPr/>
        </p:nvCxnSpPr>
        <p:spPr>
          <a:xfrm flipV="1">
            <a:off x="4103368" y="2573101"/>
            <a:ext cx="2976383" cy="1840151"/>
          </a:xfrm>
          <a:prstGeom prst="bentConnector3">
            <a:avLst>
              <a:gd name="adj1" fmla="val 35448"/>
            </a:avLst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9FD8D49F-A41A-4AC4-A691-8F65CDC454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00" y="1163237"/>
            <a:ext cx="571052" cy="571052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8B346E-96D3-4712-990B-8CEA5A97C41D}"/>
              </a:ext>
            </a:extLst>
          </p:cNvPr>
          <p:cNvSpPr/>
          <p:nvPr/>
        </p:nvSpPr>
        <p:spPr>
          <a:xfrm>
            <a:off x="6270129" y="2863380"/>
            <a:ext cx="525332" cy="4889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B957399-7BE4-4C61-9800-B32A0D8A38DF}"/>
              </a:ext>
            </a:extLst>
          </p:cNvPr>
          <p:cNvGrpSpPr/>
          <p:nvPr/>
        </p:nvGrpSpPr>
        <p:grpSpPr>
          <a:xfrm>
            <a:off x="7681378" y="2861433"/>
            <a:ext cx="525331" cy="490916"/>
            <a:chOff x="3295332" y="4465320"/>
            <a:chExt cx="1200150" cy="109728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FF14A991-D529-49DA-B4AD-95A9FBD9A4FA}"/>
                </a:ext>
              </a:extLst>
            </p:cNvPr>
            <p:cNvSpPr/>
            <p:nvPr/>
          </p:nvSpPr>
          <p:spPr>
            <a:xfrm>
              <a:off x="3295332" y="4465320"/>
              <a:ext cx="1200150" cy="1097280"/>
            </a:xfrm>
            <a:prstGeom prst="roundRect">
              <a:avLst/>
            </a:prstGeom>
            <a:solidFill>
              <a:srgbClr val="98BC5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4AD3A9C-CAEF-4149-80AB-318823B1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4743" y="4588710"/>
              <a:ext cx="884504" cy="884503"/>
            </a:xfrm>
            <a:prstGeom prst="rect">
              <a:avLst/>
            </a:prstGeom>
          </p:spPr>
        </p:pic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8C1C5FB-43B9-42AB-A71A-52E19F08E9B2}"/>
              </a:ext>
            </a:extLst>
          </p:cNvPr>
          <p:cNvSpPr/>
          <p:nvPr/>
        </p:nvSpPr>
        <p:spPr>
          <a:xfrm>
            <a:off x="6975754" y="2869041"/>
            <a:ext cx="525332" cy="490915"/>
          </a:xfrm>
          <a:prstGeom prst="roundRect">
            <a:avLst/>
          </a:prstGeom>
          <a:solidFill>
            <a:srgbClr val="F0E32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728B746-9908-43E8-AACE-1B4E610CE0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53" y="2942446"/>
            <a:ext cx="316866" cy="344589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0AAD5F4-AE7D-4E38-AB51-50D57F95FDD0}"/>
              </a:ext>
            </a:extLst>
          </p:cNvPr>
          <p:cNvCxnSpPr>
            <a:stCxn id="36" idx="3"/>
            <a:endCxn id="36" idx="3"/>
          </p:cNvCxnSpPr>
          <p:nvPr/>
        </p:nvCxnSpPr>
        <p:spPr>
          <a:xfrm>
            <a:off x="7501086" y="31144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E51CA2F7-DEE3-4064-9C19-1F76644008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78" y="2930272"/>
            <a:ext cx="386167" cy="36082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B384D57A-7157-48AC-ADC8-D7DBAEABE9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2604" y="1052688"/>
            <a:ext cx="3015609" cy="1069852"/>
          </a:xfrm>
          <a:prstGeom prst="rect">
            <a:avLst/>
          </a:prstGeom>
        </p:spPr>
      </p:pic>
      <p:sp>
        <p:nvSpPr>
          <p:cNvPr id="43" name="圆角矩形 79">
            <a:extLst>
              <a:ext uri="{FF2B5EF4-FFF2-40B4-BE49-F238E27FC236}">
                <a16:creationId xmlns:a16="http://schemas.microsoft.com/office/drawing/2014/main" id="{3B58A19C-C49C-48B8-8E33-6A09A7075059}"/>
              </a:ext>
            </a:extLst>
          </p:cNvPr>
          <p:cNvSpPr/>
          <p:nvPr/>
        </p:nvSpPr>
        <p:spPr>
          <a:xfrm>
            <a:off x="399366" y="4964085"/>
            <a:ext cx="3978819" cy="1367138"/>
          </a:xfrm>
          <a:prstGeom prst="roundRect">
            <a:avLst>
              <a:gd name="adj" fmla="val 11014"/>
            </a:avLst>
          </a:prstGeom>
          <a:solidFill>
            <a:schemeClr val="bg1"/>
          </a:solidFill>
          <a:ln w="57150">
            <a:solidFill>
              <a:srgbClr val="3572CD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辅助因素：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ea typeface="黑体" panose="02010609060101010101" pitchFamily="49" charset="-122"/>
              </a:rPr>
              <a:t>评论内容</a:t>
            </a:r>
            <a:endParaRPr lang="en-US" altLang="zh-CN" sz="16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ea typeface="黑体" panose="02010609060101010101" pitchFamily="49" charset="-122"/>
              </a:rPr>
              <a:t>社交关系</a:t>
            </a:r>
            <a:endParaRPr lang="en-US" altLang="zh-CN" sz="16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ea typeface="黑体" panose="02010609060101010101" pitchFamily="49" charset="-122"/>
              </a:rPr>
              <a:t>地理影响</a:t>
            </a:r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</a:rPr>
              <a:t>…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8E8DD5A-E982-4C2E-BF4B-5D9B934AE215}"/>
              </a:ext>
            </a:extLst>
          </p:cNvPr>
          <p:cNvCxnSpPr>
            <a:cxnSpLocks/>
          </p:cNvCxnSpPr>
          <p:nvPr/>
        </p:nvCxnSpPr>
        <p:spPr>
          <a:xfrm flipV="1">
            <a:off x="6673864" y="4635178"/>
            <a:ext cx="967563" cy="9710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A1AD12D-1C42-45F0-B8D1-836469C8C28A}"/>
              </a:ext>
            </a:extLst>
          </p:cNvPr>
          <p:cNvSpPr txBox="1"/>
          <p:nvPr/>
        </p:nvSpPr>
        <p:spPr>
          <a:xfrm>
            <a:off x="6927718" y="3963284"/>
            <a:ext cx="36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8908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8" grpId="0" animBg="1"/>
      <p:bldP spid="32" grpId="0" animBg="1"/>
      <p:bldP spid="36" grpId="0" animBg="1"/>
      <p:bldP spid="43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连续兴趣点推荐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1AC3C6C-17B7-4CD0-B099-B8077C4B03D2}"/>
              </a:ext>
            </a:extLst>
          </p:cNvPr>
          <p:cNvSpPr txBox="1"/>
          <p:nvPr/>
        </p:nvSpPr>
        <p:spPr>
          <a:xfrm>
            <a:off x="241491" y="6482993"/>
            <a:ext cx="344136" cy="37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565EABD-1B52-4186-A78B-735890DD45E6}"/>
              </a:ext>
            </a:extLst>
          </p:cNvPr>
          <p:cNvSpPr txBox="1"/>
          <p:nvPr/>
        </p:nvSpPr>
        <p:spPr>
          <a:xfrm>
            <a:off x="765282" y="5364734"/>
            <a:ext cx="7721429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n w="0"/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更注重用户签到记录中时序关系，当前的时间状态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A639EA-00B8-4DEE-8856-96938E3B89E2}"/>
              </a:ext>
            </a:extLst>
          </p:cNvPr>
          <p:cNvSpPr txBox="1"/>
          <p:nvPr/>
        </p:nvSpPr>
        <p:spPr>
          <a:xfrm>
            <a:off x="827692" y="6492435"/>
            <a:ext cx="8316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Where You Like to Go Next: Successive Point-of-Interest Recommendation, IJCAI 2013.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5C67BD-0F14-46A0-B42F-DE033061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1213381"/>
            <a:ext cx="6819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6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6780D3-BBE2-4FB6-AD64-C5A0813BD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45" y="2610285"/>
            <a:ext cx="5164467" cy="9900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7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658236" y="97651"/>
            <a:ext cx="396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面临的挑战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1AC3C6C-17B7-4CD0-B099-B8077C4B03D2}"/>
              </a:ext>
            </a:extLst>
          </p:cNvPr>
          <p:cNvSpPr txBox="1"/>
          <p:nvPr/>
        </p:nvSpPr>
        <p:spPr>
          <a:xfrm>
            <a:off x="241491" y="6482993"/>
            <a:ext cx="344136" cy="37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C1F169-51B7-4C68-815B-0173D1199C04}"/>
              </a:ext>
            </a:extLst>
          </p:cNvPr>
          <p:cNvSpPr txBox="1"/>
          <p:nvPr/>
        </p:nvSpPr>
        <p:spPr>
          <a:xfrm>
            <a:off x="511174" y="1253189"/>
            <a:ext cx="82345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数据高度稀疏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每个用户签到的</a:t>
            </a:r>
            <a:r>
              <a:rPr lang="en-US" altLang="zh-CN" sz="2400" dirty="0"/>
              <a:t>POI</a:t>
            </a:r>
            <a:r>
              <a:rPr lang="zh-CN" altLang="en-US" sz="2400" dirty="0"/>
              <a:t>数量有限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2.</a:t>
            </a:r>
            <a:r>
              <a:rPr lang="zh-CN" altLang="en-US" sz="2400" dirty="0">
                <a:solidFill>
                  <a:prstClr val="black"/>
                </a:solidFill>
              </a:rPr>
              <a:t>时间模式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E3033"/>
                </a:solidFill>
                <a:latin typeface="Arial" panose="020B0604020202020204" pitchFamily="34" charset="0"/>
              </a:rPr>
              <a:t>一天中用户行为的时间模式  （</a:t>
            </a:r>
            <a:r>
              <a:rPr lang="en-US" altLang="zh-CN" sz="2400" dirty="0">
                <a:solidFill>
                  <a:srgbClr val="2E3033"/>
                </a:solidFill>
                <a:latin typeface="Arial" panose="020B0604020202020204" pitchFamily="34" charset="0"/>
              </a:rPr>
              <a:t>short</a:t>
            </a:r>
            <a:r>
              <a:rPr lang="zh-CN" altLang="en-US" sz="2400" dirty="0">
                <a:solidFill>
                  <a:srgbClr val="2E3033"/>
                </a:solidFill>
                <a:latin typeface="Arial" panose="020B0604020202020204" pitchFamily="34" charset="0"/>
              </a:rPr>
              <a:t>）</a:t>
            </a:r>
            <a:endParaRPr lang="en-US" altLang="zh-CN" sz="2400" dirty="0">
              <a:solidFill>
                <a:srgbClr val="2E3033"/>
              </a:solidFill>
              <a:latin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E3033"/>
                </a:solidFill>
                <a:latin typeface="Arial" panose="020B0604020202020204" pitchFamily="34" charset="0"/>
              </a:rPr>
              <a:t>用户行为在各天内的变化   （</a:t>
            </a:r>
            <a:r>
              <a:rPr lang="en-US" altLang="zh-CN" sz="2400" dirty="0">
                <a:solidFill>
                  <a:srgbClr val="2E3033"/>
                </a:solidFill>
                <a:latin typeface="Arial" panose="020B0604020202020204" pitchFamily="34" charset="0"/>
              </a:rPr>
              <a:t>long</a:t>
            </a:r>
            <a:r>
              <a:rPr lang="zh-CN" altLang="en-US" sz="2400" dirty="0">
                <a:solidFill>
                  <a:srgbClr val="2E3033"/>
                </a:solidFill>
                <a:latin typeface="Arial" panose="020B0604020202020204" pitchFamily="34" charset="0"/>
              </a:rPr>
              <a:t>）</a:t>
            </a:r>
            <a:endParaRPr lang="en-US" altLang="zh-CN" sz="2400" dirty="0">
              <a:solidFill>
                <a:srgbClr val="2E3033"/>
              </a:solidFill>
              <a:latin typeface="Arial" panose="020B0604020202020204" pitchFamily="34" charset="0"/>
            </a:endParaRPr>
          </a:p>
          <a:p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98F930-B14F-44F7-AA63-9861665728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43" r="8134"/>
          <a:stretch/>
        </p:blipFill>
        <p:spPr>
          <a:xfrm>
            <a:off x="6013784" y="3676068"/>
            <a:ext cx="2976064" cy="25118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7034A9-D46E-4C9C-BFFF-0D4E346A0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981" y="2187069"/>
            <a:ext cx="3786393" cy="18364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3723FED-F131-4C9D-90A3-3AD722B758A7}"/>
              </a:ext>
            </a:extLst>
          </p:cNvPr>
          <p:cNvSpPr txBox="1"/>
          <p:nvPr/>
        </p:nvSpPr>
        <p:spPr>
          <a:xfrm>
            <a:off x="4299498" y="5422362"/>
            <a:ext cx="175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一</a:t>
            </a:r>
            <a:r>
              <a:rPr lang="en-US" altLang="zh-CN" sz="3600" dirty="0">
                <a:solidFill>
                  <a:srgbClr val="FF0000"/>
                </a:solidFill>
              </a:rPr>
              <a:t>LSTM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70C1EA-BFC5-49EE-A48A-4E81AF0BA2B8}"/>
              </a:ext>
            </a:extLst>
          </p:cNvPr>
          <p:cNvSpPr txBox="1"/>
          <p:nvPr/>
        </p:nvSpPr>
        <p:spPr>
          <a:xfrm>
            <a:off x="6440178" y="2524303"/>
            <a:ext cx="242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一</a:t>
            </a:r>
            <a:r>
              <a:rPr lang="en-US" altLang="zh-CN" sz="3600" dirty="0">
                <a:solidFill>
                  <a:srgbClr val="FF0000"/>
                </a:solidFill>
              </a:rPr>
              <a:t>category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93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574" cy="7821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10" y="79285"/>
            <a:ext cx="623610" cy="623610"/>
          </a:xfrm>
          <a:prstGeom prst="rect">
            <a:avLst/>
          </a:prstGeom>
        </p:spPr>
      </p:pic>
      <p:cxnSp>
        <p:nvCxnSpPr>
          <p:cNvPr id="13" name="直接连接符 19"/>
          <p:cNvCxnSpPr>
            <a:cxnSpLocks/>
          </p:cNvCxnSpPr>
          <p:nvPr/>
        </p:nvCxnSpPr>
        <p:spPr bwMode="auto">
          <a:xfrm flipH="1">
            <a:off x="436636" y="-25400"/>
            <a:ext cx="4979" cy="6822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20"/>
          <p:cNvCxnSpPr>
            <a:cxnSpLocks/>
          </p:cNvCxnSpPr>
          <p:nvPr/>
        </p:nvCxnSpPr>
        <p:spPr bwMode="auto">
          <a:xfrm flipH="1">
            <a:off x="511174" y="-26988"/>
            <a:ext cx="1589" cy="500196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241491" y="6482993"/>
            <a:ext cx="344136" cy="37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9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9FD94F1-8708-4D56-A7BD-84BC1E18449B}"/>
              </a:ext>
            </a:extLst>
          </p:cNvPr>
          <p:cNvGrpSpPr/>
          <p:nvPr/>
        </p:nvGrpSpPr>
        <p:grpSpPr>
          <a:xfrm>
            <a:off x="1822051" y="1672938"/>
            <a:ext cx="5726829" cy="718078"/>
            <a:chOff x="1098018" y="1340446"/>
            <a:chExt cx="6947964" cy="737210"/>
          </a:xfrm>
          <a:solidFill>
            <a:schemeClr val="bg1">
              <a:lumMod val="75000"/>
            </a:schemeClr>
          </a:solidFill>
        </p:grpSpPr>
        <p:sp>
          <p:nvSpPr>
            <p:cNvPr id="22" name="任意多边形 43">
              <a:extLst>
                <a:ext uri="{FF2B5EF4-FFF2-40B4-BE49-F238E27FC236}">
                  <a16:creationId xmlns:a16="http://schemas.microsoft.com/office/drawing/2014/main" id="{7FBBA3CF-976E-497C-8377-6486C002F889}"/>
                </a:ext>
              </a:extLst>
            </p:cNvPr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grpFill/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研究背景</a:t>
              </a:r>
            </a:p>
          </p:txBody>
        </p:sp>
        <p:sp>
          <p:nvSpPr>
            <p:cNvPr id="23" name="任意多边形 44">
              <a:extLst>
                <a:ext uri="{FF2B5EF4-FFF2-40B4-BE49-F238E27FC236}">
                  <a16:creationId xmlns:a16="http://schemas.microsoft.com/office/drawing/2014/main" id="{2E277D24-7007-4783-BEED-7905C1ACC0CA}"/>
                </a:ext>
              </a:extLst>
            </p:cNvPr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7BA5C30-9F48-4556-978B-FD49BFDFA348}"/>
              </a:ext>
            </a:extLst>
          </p:cNvPr>
          <p:cNvGrpSpPr/>
          <p:nvPr/>
        </p:nvGrpSpPr>
        <p:grpSpPr>
          <a:xfrm>
            <a:off x="1822051" y="2503038"/>
            <a:ext cx="5726829" cy="730231"/>
            <a:chOff x="1098018" y="2114517"/>
            <a:chExt cx="6947964" cy="737210"/>
          </a:xfrm>
        </p:grpSpPr>
        <p:sp>
          <p:nvSpPr>
            <p:cNvPr id="25" name="任意多边形 46">
              <a:extLst>
                <a:ext uri="{FF2B5EF4-FFF2-40B4-BE49-F238E27FC236}">
                  <a16:creationId xmlns:a16="http://schemas.microsoft.com/office/drawing/2014/main" id="{61F74B69-25C7-444A-80F1-8540985EF236}"/>
                </a:ext>
              </a:extLst>
            </p:cNvPr>
            <p:cNvSpPr/>
            <p:nvPr/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</a:p>
          </p:txBody>
        </p:sp>
        <p:sp>
          <p:nvSpPr>
            <p:cNvPr id="26" name="任意多边形 47">
              <a:extLst>
                <a:ext uri="{FF2B5EF4-FFF2-40B4-BE49-F238E27FC236}">
                  <a16:creationId xmlns:a16="http://schemas.microsoft.com/office/drawing/2014/main" id="{C355D170-7E1F-438F-987C-B0D0F0298019}"/>
                </a:ext>
              </a:extLst>
            </p:cNvPr>
            <p:cNvSpPr/>
            <p:nvPr/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A71E69-4446-4A4B-8DE2-17848774DE3B}"/>
              </a:ext>
            </a:extLst>
          </p:cNvPr>
          <p:cNvGrpSpPr/>
          <p:nvPr/>
        </p:nvGrpSpPr>
        <p:grpSpPr>
          <a:xfrm>
            <a:off x="1822051" y="3345716"/>
            <a:ext cx="5726829" cy="728443"/>
            <a:chOff x="1098018" y="2888588"/>
            <a:chExt cx="6947964" cy="737210"/>
          </a:xfrm>
          <a:solidFill>
            <a:schemeClr val="bg1">
              <a:lumMod val="75000"/>
            </a:schemeClr>
          </a:solidFill>
        </p:grpSpPr>
        <p:sp>
          <p:nvSpPr>
            <p:cNvPr id="28" name="任意多边形 49">
              <a:extLst>
                <a:ext uri="{FF2B5EF4-FFF2-40B4-BE49-F238E27FC236}">
                  <a16:creationId xmlns:a16="http://schemas.microsoft.com/office/drawing/2014/main" id="{FDD72E6F-1BC2-472A-BD9A-DE5C7ACCD76F}"/>
                </a:ext>
              </a:extLst>
            </p:cNvPr>
            <p:cNvSpPr/>
            <p:nvPr/>
          </p:nvSpPr>
          <p:spPr>
            <a:xfrm>
              <a:off x="2699790" y="296231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grpFill/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</a:t>
              </a:r>
            </a:p>
          </p:txBody>
        </p:sp>
        <p:sp>
          <p:nvSpPr>
            <p:cNvPr id="29" name="任意多边形 50">
              <a:extLst>
                <a:ext uri="{FF2B5EF4-FFF2-40B4-BE49-F238E27FC236}">
                  <a16:creationId xmlns:a16="http://schemas.microsoft.com/office/drawing/2014/main" id="{87682A25-1683-4212-AF48-DF2E604DA61C}"/>
                </a:ext>
              </a:extLst>
            </p:cNvPr>
            <p:cNvSpPr/>
            <p:nvPr/>
          </p:nvSpPr>
          <p:spPr>
            <a:xfrm>
              <a:off x="1098018" y="2888588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C363362-8F00-48C5-ABB7-EB5773AA0597}"/>
              </a:ext>
            </a:extLst>
          </p:cNvPr>
          <p:cNvGrpSpPr/>
          <p:nvPr/>
        </p:nvGrpSpPr>
        <p:grpSpPr>
          <a:xfrm>
            <a:off x="1822051" y="4190372"/>
            <a:ext cx="5726829" cy="757548"/>
            <a:chOff x="1098018" y="3662660"/>
            <a:chExt cx="6947964" cy="737210"/>
          </a:xfrm>
          <a:solidFill>
            <a:schemeClr val="bg1">
              <a:lumMod val="75000"/>
            </a:schemeClr>
          </a:solidFill>
        </p:grpSpPr>
        <p:sp>
          <p:nvSpPr>
            <p:cNvPr id="31" name="任意多边形 52">
              <a:extLst>
                <a:ext uri="{FF2B5EF4-FFF2-40B4-BE49-F238E27FC236}">
                  <a16:creationId xmlns:a16="http://schemas.microsoft.com/office/drawing/2014/main" id="{8B15716E-17B9-48DC-8EA7-6CD25145D3EE}"/>
                </a:ext>
              </a:extLst>
            </p:cNvPr>
            <p:cNvSpPr/>
            <p:nvPr/>
          </p:nvSpPr>
          <p:spPr>
            <a:xfrm>
              <a:off x="2699790" y="373638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grpFill/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总结</a:t>
              </a:r>
            </a:p>
          </p:txBody>
        </p:sp>
        <p:sp>
          <p:nvSpPr>
            <p:cNvPr id="32" name="任意多边形 53">
              <a:extLst>
                <a:ext uri="{FF2B5EF4-FFF2-40B4-BE49-F238E27FC236}">
                  <a16:creationId xmlns:a16="http://schemas.microsoft.com/office/drawing/2014/main" id="{A0FFEBC0-D840-430C-8497-57F0453F515F}"/>
                </a:ext>
              </a:extLst>
            </p:cNvPr>
            <p:cNvSpPr/>
            <p:nvPr/>
          </p:nvSpPr>
          <p:spPr>
            <a:xfrm>
              <a:off x="1098018" y="3662660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6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tlCol="0" anchor="ctr"/>
      <a:lstStyle>
        <a:defPPr algn="ctr">
          <a:defRPr sz="13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17676</TotalTime>
  <Words>3090</Words>
  <Application>Microsoft Office PowerPoint</Application>
  <PresentationFormat>全屏显示(4:3)</PresentationFormat>
  <Paragraphs>322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TimesLTStd-Roman-Identity-H</vt:lpstr>
      <vt:lpstr>黑体</vt:lpstr>
      <vt:lpstr>宋体</vt:lpstr>
      <vt:lpstr>Arial</vt:lpstr>
      <vt:lpstr>Calibri</vt:lpstr>
      <vt:lpstr>Calibri Light</vt:lpstr>
      <vt:lpstr>Cambria</vt:lpstr>
      <vt:lpstr>Cambria Math</vt:lpstr>
      <vt:lpstr>Gill Sans MT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Yelp 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汤 家凯</cp:lastModifiedBy>
  <cp:revision>1251</cp:revision>
  <dcterms:created xsi:type="dcterms:W3CDTF">2013-10-25T14:41:09Z</dcterms:created>
  <dcterms:modified xsi:type="dcterms:W3CDTF">2020-11-13T06:24:17Z</dcterms:modified>
</cp:coreProperties>
</file>