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363" r:id="rId3"/>
    <p:sldId id="319" r:id="rId4"/>
    <p:sldId id="453" r:id="rId5"/>
    <p:sldId id="401" r:id="rId6"/>
    <p:sldId id="452" r:id="rId7"/>
    <p:sldId id="451" r:id="rId8"/>
    <p:sldId id="454" r:id="rId9"/>
    <p:sldId id="325" r:id="rId10"/>
    <p:sldId id="455" r:id="rId11"/>
    <p:sldId id="456" r:id="rId12"/>
    <p:sldId id="457" r:id="rId13"/>
    <p:sldId id="458" r:id="rId14"/>
    <p:sldId id="459" r:id="rId15"/>
    <p:sldId id="472" r:id="rId16"/>
    <p:sldId id="350" r:id="rId17"/>
    <p:sldId id="333" r:id="rId18"/>
    <p:sldId id="379" r:id="rId19"/>
    <p:sldId id="383" r:id="rId20"/>
    <p:sldId id="473" r:id="rId21"/>
    <p:sldId id="343"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FFE6CC"/>
    <a:srgbClr val="FFF2CC"/>
    <a:srgbClr val="FFFF00"/>
    <a:srgbClr val="02409A"/>
    <a:srgbClr val="F6AB00"/>
    <a:srgbClr val="6B2D0B"/>
    <a:srgbClr val="587558"/>
    <a:srgbClr val="FFCC00"/>
    <a:srgbClr val="3C3C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9" autoAdjust="0"/>
    <p:restoredTop sz="80215" autoAdjust="0"/>
  </p:normalViewPr>
  <p:slideViewPr>
    <p:cSldViewPr snapToGrid="0">
      <p:cViewPr varScale="1">
        <p:scale>
          <a:sx n="68" d="100"/>
          <a:sy n="68" d="100"/>
        </p:scale>
        <p:origin x="1872" y="62"/>
      </p:cViewPr>
      <p:guideLst>
        <p:guide orient="horz" pos="2228"/>
        <p:guide pos="2880"/>
      </p:guideLst>
    </p:cSldViewPr>
  </p:slideViewPr>
  <p:notesTextViewPr>
    <p:cViewPr>
      <p:scale>
        <a:sx n="125" d="100"/>
        <a:sy n="125" d="100"/>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2023/6/9</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各位上午好，今天我来介绍一下这篇关于时间序列异常检测的论文</a:t>
            </a:r>
            <a:endParaRPr lang="en-US" altLang="zh-CN" b="0" i="0" dirty="0">
              <a:solidFill>
                <a:srgbClr val="1D2129"/>
              </a:solidFill>
              <a:effectLst/>
              <a:latin typeface="PingFangSC-Regular"/>
            </a:endParaRPr>
          </a:p>
          <a:p>
            <a:r>
              <a:rPr lang="zh-CN" altLang="en-US" dirty="0"/>
              <a:t>题目叫</a:t>
            </a:r>
            <a:r>
              <a:rPr lang="en-US" altLang="zh-CN" dirty="0"/>
              <a:t>……</a:t>
            </a:r>
          </a:p>
          <a:p>
            <a:r>
              <a:rPr lang="zh-CN" altLang="en-US" dirty="0"/>
              <a:t>这是</a:t>
            </a:r>
            <a:r>
              <a:rPr lang="en-US" altLang="zh-CN" dirty="0"/>
              <a:t>2019</a:t>
            </a:r>
            <a:r>
              <a:rPr lang="zh-CN" altLang="en-US" dirty="0"/>
              <a:t>年发表在</a:t>
            </a:r>
            <a:r>
              <a:rPr lang="en-US" altLang="zh-CN" dirty="0"/>
              <a:t>SIGKDD</a:t>
            </a:r>
            <a:r>
              <a:rPr lang="zh-CN" altLang="en-US" dirty="0"/>
              <a:t>上的一篇论文</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首先我要介绍的是谱残差。</a:t>
            </a:r>
          </a:p>
          <a:p>
            <a:r>
              <a:rPr lang="zh-CN" altLang="en-US" dirty="0">
                <a:effectLst/>
                <a:latin typeface="Arial" panose="020B0604020202020204" pitchFamily="34" charset="0"/>
              </a:rPr>
              <a:t>谱残差这个方法实际上是计算机视觉领域一篇关于视觉显著性的文章提出来的。是一种检测图像中显著区域的方法。</a:t>
            </a:r>
          </a:p>
          <a:p>
            <a:r>
              <a:rPr lang="zh-CN" altLang="en-US" dirty="0">
                <a:effectLst/>
                <a:latin typeface="Arial" panose="020B0604020202020204" pitchFamily="34" charset="0"/>
              </a:rPr>
              <a:t>什么是视觉显著性呢，简单来说就是在一张图片当中排除那些冗余的部分，找到最有特点、最不一样的部分，就像图片里这样。</a:t>
            </a:r>
          </a:p>
          <a:p>
            <a:r>
              <a:rPr lang="zh-CN" altLang="en-US" dirty="0">
                <a:effectLst/>
                <a:latin typeface="Arial" panose="020B0604020202020204" pitchFamily="34" charset="0"/>
              </a:rPr>
              <a:t>比如三只长颈鹿这张图，长颈鹿是显著区域，背后蓝色的天、黄色的草和绿色的树林这些都是背景，是冗余的信息</a:t>
            </a:r>
          </a:p>
          <a:p>
            <a:endParaRPr lang="zh-CN" altLang="en-US" dirty="0">
              <a:effectLst/>
              <a:latin typeface="Arial" panose="020B0604020202020204" pitchFamily="34" charset="0"/>
            </a:endParaRPr>
          </a:p>
          <a:p>
            <a:r>
              <a:rPr lang="zh-CN" altLang="en-US" dirty="0">
                <a:effectLst/>
                <a:latin typeface="Arial" panose="020B0604020202020204" pitchFamily="34" charset="0"/>
              </a:rPr>
              <a:t>那么视觉显著性是在图片中找特殊部分，异常检测是在序列中找特殊部分，两个任务存在一定的关联性，于是本文就想把</a:t>
            </a:r>
            <a:r>
              <a:rPr lang="en-US" altLang="zh-CN" dirty="0">
                <a:effectLst/>
                <a:latin typeface="Arial" panose="020B0604020202020204" pitchFamily="34" charset="0"/>
              </a:rPr>
              <a:t>SR</a:t>
            </a:r>
            <a:r>
              <a:rPr lang="zh-CN" altLang="en-US" dirty="0">
                <a:effectLst/>
                <a:latin typeface="Arial" panose="020B0604020202020204" pitchFamily="34" charset="0"/>
              </a:rPr>
              <a:t>方法用到序列的异常检测当中</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下面简单介绍一下</a:t>
            </a:r>
            <a:r>
              <a:rPr lang="en-US" altLang="zh-CN" dirty="0">
                <a:effectLst/>
                <a:latin typeface="Arial" panose="020B0604020202020204" pitchFamily="34" charset="0"/>
              </a:rPr>
              <a:t>SR</a:t>
            </a:r>
            <a:r>
              <a:rPr lang="zh-CN" altLang="en-US" dirty="0">
                <a:effectLst/>
                <a:latin typeface="Arial" panose="020B0604020202020204" pitchFamily="34" charset="0"/>
              </a:rPr>
              <a:t>方法</a:t>
            </a:r>
          </a:p>
          <a:p>
            <a:r>
              <a:rPr lang="zh-CN" altLang="en-US" dirty="0">
                <a:effectLst/>
                <a:latin typeface="Arial" panose="020B0604020202020204" pitchFamily="34" charset="0"/>
              </a:rPr>
              <a:t>在图像领域有一个性质叫做尺度不变性，它是说在自然图像集合的傅里叶变换当中，某个频率</a:t>
            </a:r>
            <a:r>
              <a:rPr lang="en-US" altLang="zh-CN" dirty="0">
                <a:effectLst/>
                <a:latin typeface="Arial" panose="020B0604020202020204" pitchFamily="34" charset="0"/>
              </a:rPr>
              <a:t>f</a:t>
            </a:r>
            <a:r>
              <a:rPr lang="zh-CN" altLang="en-US" dirty="0">
                <a:effectLst/>
                <a:latin typeface="Arial" panose="020B0604020202020204" pitchFamily="34" charset="0"/>
              </a:rPr>
              <a:t>对应的振幅</a:t>
            </a:r>
            <a:r>
              <a:rPr lang="en-US" altLang="zh-CN" dirty="0">
                <a:effectLst/>
                <a:latin typeface="Arial" panose="020B0604020202020204" pitchFamily="34" charset="0"/>
              </a:rPr>
              <a:t>A(f)</a:t>
            </a:r>
            <a:r>
              <a:rPr lang="zh-CN" altLang="en-US" dirty="0">
                <a:effectLst/>
                <a:latin typeface="Arial" panose="020B0604020202020204" pitchFamily="34" charset="0"/>
              </a:rPr>
              <a:t>和该频率</a:t>
            </a:r>
            <a:r>
              <a:rPr lang="en-US" altLang="zh-CN" dirty="0">
                <a:effectLst/>
                <a:latin typeface="Arial" panose="020B0604020202020204" pitchFamily="34" charset="0"/>
              </a:rPr>
              <a:t>f</a:t>
            </a:r>
            <a:r>
              <a:rPr lang="zh-CN" altLang="en-US" dirty="0">
                <a:effectLst/>
                <a:latin typeface="Arial" panose="020B0604020202020204" pitchFamily="34" charset="0"/>
              </a:rPr>
              <a:t>成反相关，进一步，当在</a:t>
            </a:r>
            <a:r>
              <a:rPr lang="en-US" altLang="zh-CN" dirty="0">
                <a:effectLst/>
                <a:latin typeface="Arial" panose="020B0604020202020204" pitchFamily="34" charset="0"/>
              </a:rPr>
              <a:t>log-log</a:t>
            </a:r>
            <a:r>
              <a:rPr lang="zh-CN" altLang="en-US" dirty="0">
                <a:effectLst/>
                <a:latin typeface="Arial" panose="020B0604020202020204" pitchFamily="34" charset="0"/>
              </a:rPr>
              <a:t>坐标下面，频率和振幅是接近线性的一个关系</a:t>
            </a:r>
          </a:p>
          <a:p>
            <a:r>
              <a:rPr lang="zh-CN" altLang="en-US" dirty="0">
                <a:effectLst/>
                <a:latin typeface="Arial" panose="020B0604020202020204" pitchFamily="34" charset="0"/>
              </a:rPr>
              <a:t>就像这张图一样，左上角这个是两千七百多张图片的一个平均值，可以看到它在</a:t>
            </a:r>
            <a:r>
              <a:rPr lang="en-US" altLang="zh-CN" dirty="0">
                <a:effectLst/>
                <a:latin typeface="Arial" panose="020B0604020202020204" pitchFamily="34" charset="0"/>
              </a:rPr>
              <a:t>log-log</a:t>
            </a:r>
            <a:r>
              <a:rPr lang="zh-CN" altLang="en-US" dirty="0">
                <a:effectLst/>
                <a:latin typeface="Arial" panose="020B0604020202020204" pitchFamily="34" charset="0"/>
              </a:rPr>
              <a:t>坐标下频率和振幅接近一条直线。</a:t>
            </a:r>
          </a:p>
          <a:p>
            <a:r>
              <a:rPr lang="zh-CN" altLang="en-US" dirty="0">
                <a:effectLst/>
                <a:latin typeface="Arial" panose="020B0604020202020204" pitchFamily="34" charset="0"/>
              </a:rPr>
              <a:t>但是在</a:t>
            </a:r>
            <a:r>
              <a:rPr lang="en-US" altLang="zh-CN" dirty="0">
                <a:effectLst/>
                <a:latin typeface="Arial" panose="020B0604020202020204" pitchFamily="34" charset="0"/>
              </a:rPr>
              <a:t>log-log</a:t>
            </a:r>
            <a:r>
              <a:rPr lang="zh-CN" altLang="en-US" dirty="0">
                <a:effectLst/>
                <a:latin typeface="Arial" panose="020B0604020202020204" pitchFamily="34" charset="0"/>
              </a:rPr>
              <a:t>坐标系下，图像低频部分的采样过于稀疏，然后高频部分的采样又过于密集，所以</a:t>
            </a:r>
            <a:r>
              <a:rPr lang="en-US" altLang="zh-CN" dirty="0">
                <a:effectLst/>
                <a:latin typeface="Arial" panose="020B0604020202020204" pitchFamily="34" charset="0"/>
              </a:rPr>
              <a:t>SR</a:t>
            </a:r>
            <a:r>
              <a:rPr lang="zh-CN" altLang="en-US" dirty="0">
                <a:effectLst/>
                <a:latin typeface="Arial" panose="020B0604020202020204" pitchFamily="34" charset="0"/>
              </a:rPr>
              <a:t>方法采用的是采样频率相对平均的</a:t>
            </a:r>
            <a:r>
              <a:rPr lang="en-US" altLang="zh-CN" dirty="0">
                <a:effectLst/>
                <a:latin typeface="Arial" panose="020B0604020202020204" pitchFamily="34" charset="0"/>
              </a:rPr>
              <a:t>log</a:t>
            </a:r>
            <a:r>
              <a:rPr lang="zh-CN" altLang="en-US" dirty="0">
                <a:effectLst/>
                <a:latin typeface="Arial" panose="020B0604020202020204" pitchFamily="34" charset="0"/>
              </a:rPr>
              <a:t>坐标，也就是只对振幅取对数，就是图上中间这一列</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作者发现，当图片越堆越多之后，</a:t>
            </a:r>
            <a:r>
              <a:rPr lang="en-US" altLang="zh-CN" dirty="0">
                <a:effectLst/>
                <a:latin typeface="Arial" panose="020B0604020202020204" pitchFamily="34" charset="0"/>
              </a:rPr>
              <a:t>log</a:t>
            </a:r>
            <a:r>
              <a:rPr lang="zh-CN" altLang="en-US" dirty="0">
                <a:effectLst/>
                <a:latin typeface="Arial" panose="020B0604020202020204" pitchFamily="34" charset="0"/>
              </a:rPr>
              <a:t>坐标系上的曲线逐渐变得平滑了起来。原本一张图片的时候比较明显的有尖峰，</a:t>
            </a:r>
            <a:r>
              <a:rPr lang="en-US" altLang="zh-CN" dirty="0">
                <a:effectLst/>
                <a:latin typeface="Arial" panose="020B0604020202020204" pitchFamily="34" charset="0"/>
              </a:rPr>
              <a:t>10</a:t>
            </a:r>
            <a:r>
              <a:rPr lang="zh-CN" altLang="en-US" dirty="0">
                <a:effectLst/>
                <a:latin typeface="Arial" panose="020B0604020202020204" pitchFamily="34" charset="0"/>
              </a:rPr>
              <a:t>张图片叠在一起之后平滑了一点，</a:t>
            </a:r>
            <a:r>
              <a:rPr lang="en-US" altLang="zh-CN" dirty="0">
                <a:effectLst/>
                <a:latin typeface="Arial" panose="020B0604020202020204" pitchFamily="34" charset="0"/>
              </a:rPr>
              <a:t>100</a:t>
            </a:r>
            <a:r>
              <a:rPr lang="zh-CN" altLang="en-US" dirty="0">
                <a:effectLst/>
                <a:latin typeface="Arial" panose="020B0604020202020204" pitchFamily="34" charset="0"/>
              </a:rPr>
              <a:t>张图片更加平滑。</a:t>
            </a:r>
          </a:p>
          <a:p>
            <a:r>
              <a:rPr lang="zh-CN" altLang="en-US" dirty="0">
                <a:effectLst/>
                <a:latin typeface="Arial" panose="020B0604020202020204" pitchFamily="34" charset="0"/>
              </a:rPr>
              <a:t>于是作者猜想这一条平滑的曲线可能是各个图片当中差不多的部分，也就是冗余部分，然后第一张图片里面这个小小的尖峰可能是显著区域。</a:t>
            </a:r>
          </a:p>
          <a:p>
            <a:r>
              <a:rPr lang="zh-CN" altLang="en-US" dirty="0">
                <a:effectLst/>
                <a:latin typeface="Arial" panose="020B0604020202020204" pitchFamily="34" charset="0"/>
              </a:rPr>
              <a:t>那验证的方法也很简单，用输入图片的频谱减去图片的平均频谱，得到的就是谱残差，也就是</a:t>
            </a:r>
            <a:r>
              <a:rPr lang="en-US" altLang="zh-CN" dirty="0">
                <a:effectLst/>
                <a:latin typeface="Arial" panose="020B0604020202020204" pitchFamily="34" charset="0"/>
              </a:rPr>
              <a:t>SR</a:t>
            </a:r>
            <a:r>
              <a:rPr lang="zh-CN" altLang="en-US" dirty="0">
                <a:effectLst/>
                <a:latin typeface="Arial" panose="020B0604020202020204" pitchFamily="34" charset="0"/>
              </a:rPr>
              <a:t>，然后对于谱残差比较大的部分做傅里叶反变换，得到视觉显著区域</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形式化的表达就是这样</a:t>
            </a:r>
          </a:p>
          <a:p>
            <a:r>
              <a:rPr lang="zh-CN" altLang="en-US" dirty="0">
                <a:effectLst/>
                <a:latin typeface="Arial" panose="020B0604020202020204" pitchFamily="34" charset="0"/>
              </a:rPr>
              <a:t>先做傅里叶变换，然后取对数，求平均，做差，最后反变换回去</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把</a:t>
            </a:r>
            <a:r>
              <a:rPr lang="en-US" altLang="zh-CN" dirty="0">
                <a:effectLst/>
                <a:latin typeface="Arial" panose="020B0604020202020204" pitchFamily="34" charset="0"/>
              </a:rPr>
              <a:t>SR</a:t>
            </a:r>
            <a:r>
              <a:rPr lang="zh-CN" altLang="en-US" dirty="0">
                <a:effectLst/>
                <a:latin typeface="Arial" panose="020B0604020202020204" pitchFamily="34" charset="0"/>
              </a:rPr>
              <a:t>方法放到时间序列中也是一样的，只不过输入从二维的图像变成了一维的序列。</a:t>
            </a:r>
          </a:p>
          <a:p>
            <a:r>
              <a:rPr lang="zh-CN" altLang="en-US" dirty="0">
                <a:effectLst/>
                <a:latin typeface="Arial" panose="020B0604020202020204" pitchFamily="34" charset="0"/>
              </a:rPr>
              <a:t>从上方这张图当中看出来，在对序列做了</a:t>
            </a:r>
            <a:r>
              <a:rPr lang="en-US" altLang="zh-CN" dirty="0">
                <a:effectLst/>
                <a:latin typeface="Arial" panose="020B0604020202020204" pitchFamily="34" charset="0"/>
              </a:rPr>
              <a:t>SR</a:t>
            </a:r>
            <a:r>
              <a:rPr lang="zh-CN" altLang="en-US" dirty="0">
                <a:effectLst/>
                <a:latin typeface="Arial" panose="020B0604020202020204" pitchFamily="34" charset="0"/>
              </a:rPr>
              <a:t>之后，可以过滤出冗余信息，让异常点更加的明显。</a:t>
            </a:r>
          </a:p>
          <a:p>
            <a:r>
              <a:rPr lang="zh-CN" altLang="en-US" dirty="0">
                <a:effectLst/>
                <a:latin typeface="Arial" panose="020B0604020202020204" pitchFamily="34" charset="0"/>
              </a:rPr>
              <a:t>判断某个点是不是异常的方式是用一个阈值，</a:t>
            </a:r>
            <a:r>
              <a:rPr lang="en-US" altLang="zh-CN" dirty="0">
                <a:effectLst/>
                <a:latin typeface="Arial" panose="020B0604020202020204" pitchFamily="34" charset="0"/>
              </a:rPr>
              <a:t>S(x)</a:t>
            </a:r>
            <a:r>
              <a:rPr lang="zh-CN" altLang="en-US" dirty="0">
                <a:effectLst/>
                <a:latin typeface="Arial" panose="020B0604020202020204" pitchFamily="34" charset="0"/>
              </a:rPr>
              <a:t>表示当前的点在</a:t>
            </a:r>
            <a:r>
              <a:rPr lang="en-US" altLang="zh-CN" dirty="0">
                <a:effectLst/>
                <a:latin typeface="Arial" panose="020B0604020202020204" pitchFamily="34" charset="0"/>
              </a:rPr>
              <a:t>Saliency Map</a:t>
            </a:r>
            <a:r>
              <a:rPr lang="zh-CN" altLang="en-US" dirty="0">
                <a:effectLst/>
                <a:latin typeface="Arial" panose="020B0604020202020204" pitchFamily="34" charset="0"/>
              </a:rPr>
              <a:t>当中对应的值，然后把它和相邻的若干个点的平均值做差，最后除以平均值，如果大于阈值，就认为是异常，否则就是正常点</a:t>
            </a:r>
          </a:p>
          <a:p>
            <a:r>
              <a:rPr lang="zh-CN" altLang="en-US" dirty="0">
                <a:effectLst/>
                <a:latin typeface="Arial" panose="020B0604020202020204" pitchFamily="34" charset="0"/>
              </a:rPr>
              <a:t>这是一个比较简单的朴素判断法，论文后面采用了</a:t>
            </a:r>
            <a:r>
              <a:rPr lang="en-US" altLang="zh-CN" dirty="0">
                <a:effectLst/>
                <a:latin typeface="Arial" panose="020B0604020202020204" pitchFamily="34" charset="0"/>
              </a:rPr>
              <a:t>CNN</a:t>
            </a:r>
            <a:r>
              <a:rPr lang="zh-CN" altLang="en-US" dirty="0">
                <a:effectLst/>
                <a:latin typeface="Arial" panose="020B0604020202020204" pitchFamily="34" charset="0"/>
              </a:rPr>
              <a:t>来做一个稍微复杂一点的判断方法</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在实际操作中，</a:t>
            </a:r>
            <a:r>
              <a:rPr lang="en-US" altLang="zh-CN" dirty="0">
                <a:effectLst/>
                <a:latin typeface="Arial" panose="020B0604020202020204" pitchFamily="34" charset="0"/>
              </a:rPr>
              <a:t>SR</a:t>
            </a:r>
            <a:r>
              <a:rPr lang="zh-CN" altLang="en-US" dirty="0">
                <a:effectLst/>
                <a:latin typeface="Arial" panose="020B0604020202020204" pitchFamily="34" charset="0"/>
              </a:rPr>
              <a:t>的计算是在一个滑动窗口中进行的。</a:t>
            </a:r>
          </a:p>
          <a:p>
            <a:r>
              <a:rPr lang="zh-CN" altLang="en-US" dirty="0">
                <a:effectLst/>
                <a:latin typeface="Arial" panose="020B0604020202020204" pitchFamily="34" charset="0"/>
              </a:rPr>
              <a:t>当有新的数据进来的时候窗口就会向后滑动。</a:t>
            </a:r>
          </a:p>
          <a:p>
            <a:r>
              <a:rPr lang="zh-CN" altLang="en-US" dirty="0">
                <a:effectLst/>
                <a:latin typeface="Arial" panose="020B0604020202020204" pitchFamily="34" charset="0"/>
              </a:rPr>
              <a:t>我们在这假设窗口大小是</a:t>
            </a:r>
            <a:r>
              <a:rPr lang="en-US" altLang="zh-CN" dirty="0">
                <a:effectLst/>
                <a:latin typeface="Arial" panose="020B0604020202020204" pitchFamily="34" charset="0"/>
              </a:rPr>
              <a:t>5</a:t>
            </a:r>
            <a:endParaRPr lang="zh-CN" altLang="en-US" dirty="0">
              <a:effectLst/>
              <a:latin typeface="Arial" panose="020B0604020202020204" pitchFamily="34" charset="0"/>
            </a:endParaRPr>
          </a:p>
          <a:p>
            <a:r>
              <a:rPr lang="zh-CN" altLang="en-US" dirty="0">
                <a:effectLst/>
                <a:latin typeface="Arial" panose="020B0604020202020204" pitchFamily="34" charset="0"/>
              </a:rPr>
              <a:t>同时，为了尽快发现异常，我们希望当异常数据刚刚进入窗口的时候就可以检测出来，但是</a:t>
            </a:r>
            <a:r>
              <a:rPr lang="en-US" altLang="zh-CN" dirty="0">
                <a:effectLst/>
                <a:latin typeface="Arial" panose="020B0604020202020204" pitchFamily="34" charset="0"/>
              </a:rPr>
              <a:t>SR</a:t>
            </a:r>
            <a:r>
              <a:rPr lang="zh-CN" altLang="en-US" dirty="0">
                <a:effectLst/>
                <a:latin typeface="Arial" panose="020B0604020202020204" pitchFamily="34" charset="0"/>
              </a:rPr>
              <a:t>方法对于滑动窗口边缘的数据检测效果一般，对于窗口中心的数据检测效果比较好</a:t>
            </a:r>
          </a:p>
          <a:p>
            <a:r>
              <a:rPr lang="zh-CN" altLang="en-US" dirty="0">
                <a:effectLst/>
                <a:latin typeface="Arial" panose="020B0604020202020204" pitchFamily="34" charset="0"/>
              </a:rPr>
              <a:t>于是文章在窗口末尾进行插值，下面是计算插值的公式，大致就是对前</a:t>
            </a:r>
            <a:r>
              <a:rPr lang="en-US" altLang="zh-CN" dirty="0">
                <a:effectLst/>
                <a:latin typeface="Arial" panose="020B0604020202020204" pitchFamily="34" charset="0"/>
              </a:rPr>
              <a:t>m</a:t>
            </a:r>
            <a:r>
              <a:rPr lang="zh-CN" altLang="en-US" dirty="0">
                <a:effectLst/>
                <a:latin typeface="Arial" panose="020B0604020202020204" pitchFamily="34" charset="0"/>
              </a:rPr>
              <a:t>个值计算一个平均梯度，</a:t>
            </a:r>
            <a:r>
              <a:rPr lang="en-US" altLang="zh-CN" dirty="0">
                <a:effectLst/>
                <a:latin typeface="Arial" panose="020B0604020202020204" pitchFamily="34" charset="0"/>
              </a:rPr>
              <a:t>m</a:t>
            </a:r>
            <a:r>
              <a:rPr lang="zh-CN" altLang="en-US" dirty="0">
                <a:effectLst/>
                <a:latin typeface="Arial" panose="020B0604020202020204" pitchFamily="34" charset="0"/>
              </a:rPr>
              <a:t>是自己决定的</a:t>
            </a:r>
            <a:endParaRPr lang="en-US" altLang="zh-CN" dirty="0">
              <a:effectLst/>
              <a:latin typeface="Arial" panose="020B0604020202020204" pitchFamily="34" charset="0"/>
            </a:endParaRPr>
          </a:p>
          <a:p>
            <a:r>
              <a:rPr lang="zh-CN" altLang="en-US" dirty="0">
                <a:effectLst/>
                <a:latin typeface="Arial" panose="020B0604020202020204" pitchFamily="34" charset="0"/>
              </a:rPr>
              <a:t>同时作者发现，第一个插入的值对于最终的效果具有决定性意义，因此插值的时候就把第一个值简单复制</a:t>
            </a:r>
            <a:r>
              <a:rPr lang="en-US" altLang="zh-CN" dirty="0">
                <a:effectLst/>
                <a:latin typeface="Arial" panose="020B0604020202020204" pitchFamily="34" charset="0"/>
              </a:rPr>
              <a:t>k</a:t>
            </a:r>
            <a:r>
              <a:rPr lang="zh-CN" altLang="en-US" dirty="0">
                <a:effectLst/>
                <a:latin typeface="Arial" panose="020B0604020202020204" pitchFamily="34" charset="0"/>
              </a:rPr>
              <a:t>份放到最后（当然</a:t>
            </a:r>
            <a:r>
              <a:rPr lang="en-US" altLang="zh-CN" dirty="0">
                <a:effectLst/>
                <a:latin typeface="Arial" panose="020B0604020202020204" pitchFamily="34" charset="0"/>
              </a:rPr>
              <a:t>k</a:t>
            </a:r>
            <a:r>
              <a:rPr lang="zh-CN" altLang="en-US" dirty="0">
                <a:effectLst/>
                <a:latin typeface="Arial" panose="020B0604020202020204" pitchFamily="34" charset="0"/>
              </a:rPr>
              <a:t>也是自己决定的）</a:t>
            </a:r>
          </a:p>
          <a:p>
            <a:r>
              <a:rPr lang="zh-CN" altLang="en-US" dirty="0">
                <a:effectLst/>
                <a:latin typeface="Arial" panose="020B0604020202020204" pitchFamily="34" charset="0"/>
              </a:rPr>
              <a:t>插值完成之后就可以让最新的数据处在滑动窗口的中间位置了</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之前说了，这个算法不需要大量的人工标注。那么没有</a:t>
            </a:r>
            <a:r>
              <a:rPr lang="en-US" altLang="zh-CN" dirty="0">
                <a:effectLst/>
                <a:latin typeface="Arial" panose="020B0604020202020204" pitchFamily="34" charset="0"/>
              </a:rPr>
              <a:t>label</a:t>
            </a:r>
            <a:r>
              <a:rPr lang="zh-CN" altLang="en-US" dirty="0">
                <a:effectLst/>
                <a:latin typeface="Arial" panose="020B0604020202020204" pitchFamily="34" charset="0"/>
              </a:rPr>
              <a:t>，就自己造。</a:t>
            </a:r>
          </a:p>
          <a:p>
            <a:r>
              <a:rPr lang="zh-CN" altLang="en-US" dirty="0">
                <a:effectLst/>
                <a:latin typeface="Arial" panose="020B0604020202020204" pitchFamily="34" charset="0"/>
              </a:rPr>
              <a:t>注入的公式是这样。</a:t>
            </a:r>
          </a:p>
          <a:p>
            <a:r>
              <a:rPr lang="zh-CN" altLang="en-US" dirty="0">
                <a:effectLst/>
                <a:latin typeface="Arial" panose="020B0604020202020204" pitchFamily="34" charset="0"/>
              </a:rPr>
              <a:t>注入的话不是在原始的序列上注入，而是在做谱残差之后的</a:t>
            </a:r>
            <a:r>
              <a:rPr lang="en-US" altLang="zh-CN" dirty="0">
                <a:effectLst/>
                <a:latin typeface="Arial" panose="020B0604020202020204" pitchFamily="34" charset="0"/>
              </a:rPr>
              <a:t>Saliency Map</a:t>
            </a:r>
            <a:r>
              <a:rPr lang="zh-CN" altLang="en-US" dirty="0">
                <a:effectLst/>
                <a:latin typeface="Arial" panose="020B0604020202020204" pitchFamily="34" charset="0"/>
              </a:rPr>
              <a:t>上注入。并且后续的</a:t>
            </a:r>
            <a:r>
              <a:rPr lang="en-US" altLang="zh-CN" dirty="0">
                <a:effectLst/>
                <a:latin typeface="Arial" panose="020B0604020202020204" pitchFamily="34" charset="0"/>
              </a:rPr>
              <a:t>CNN</a:t>
            </a:r>
            <a:r>
              <a:rPr lang="zh-CN" altLang="en-US" dirty="0">
                <a:effectLst/>
                <a:latin typeface="Arial" panose="020B0604020202020204" pitchFamily="34" charset="0"/>
              </a:rPr>
              <a:t>模型也是直接把</a:t>
            </a:r>
            <a:r>
              <a:rPr lang="en-US" altLang="zh-CN" dirty="0">
                <a:effectLst/>
                <a:latin typeface="Arial" panose="020B0604020202020204" pitchFamily="34" charset="0"/>
              </a:rPr>
              <a:t>Saliency Map</a:t>
            </a:r>
            <a:r>
              <a:rPr lang="zh-CN" altLang="en-US" dirty="0">
                <a:effectLst/>
                <a:latin typeface="Arial" panose="020B0604020202020204" pitchFamily="34" charset="0"/>
              </a:rPr>
              <a:t>作为输入</a:t>
            </a:r>
          </a:p>
          <a:p>
            <a:endParaRPr lang="zh-CN" altLang="en-US" dirty="0">
              <a:effectLst/>
              <a:latin typeface="Arial" panose="020B0604020202020204" pitchFamily="34" charset="0"/>
            </a:endParaRPr>
          </a:p>
          <a:p>
            <a:r>
              <a:rPr lang="zh-CN" altLang="en-US" dirty="0">
                <a:sym typeface="+mn-ea"/>
              </a:rPr>
              <a:t>整个网络结构就是这样，输入的是经过</a:t>
            </a:r>
            <a:r>
              <a:rPr lang="en-US" altLang="zh-CN" dirty="0">
                <a:sym typeface="+mn-ea"/>
              </a:rPr>
              <a:t>SR</a:t>
            </a:r>
            <a:r>
              <a:rPr lang="zh-CN" altLang="en-US" dirty="0">
                <a:sym typeface="+mn-ea"/>
              </a:rPr>
              <a:t>的</a:t>
            </a:r>
            <a:r>
              <a:rPr lang="en-US" altLang="zh-CN" dirty="0">
                <a:sym typeface="+mn-ea"/>
              </a:rPr>
              <a:t>Saliency Map</a:t>
            </a:r>
            <a:r>
              <a:rPr lang="zh-CN" altLang="en-US" dirty="0">
                <a:sym typeface="+mn-ea"/>
              </a:rPr>
              <a:t>，经过两个一维的卷积层，每个卷积层中卷积核的大小都是滑动窗口的大小</a:t>
            </a:r>
            <a:r>
              <a:rPr lang="en-US" altLang="zh-CN" dirty="0">
                <a:sym typeface="+mn-ea"/>
              </a:rPr>
              <a:t>ω</a:t>
            </a:r>
            <a:r>
              <a:rPr lang="zh-CN" altLang="en-US" dirty="0">
                <a:sym typeface="+mn-ea"/>
              </a:rPr>
              <a:t>，第一个卷积层的输出</a:t>
            </a:r>
            <a:r>
              <a:rPr lang="en-US" altLang="zh-CN" dirty="0">
                <a:sym typeface="+mn-ea"/>
              </a:rPr>
              <a:t>channel</a:t>
            </a:r>
            <a:r>
              <a:rPr lang="zh-CN" altLang="en-US" dirty="0">
                <a:sym typeface="+mn-ea"/>
              </a:rPr>
              <a:t>是</a:t>
            </a:r>
            <a:r>
              <a:rPr lang="en-US" altLang="zh-CN" dirty="0">
                <a:sym typeface="+mn-ea"/>
              </a:rPr>
              <a:t>ω</a:t>
            </a:r>
            <a:r>
              <a:rPr lang="zh-CN" altLang="en-US" dirty="0">
                <a:sym typeface="+mn-ea"/>
              </a:rPr>
              <a:t>，第二个是两倍的</a:t>
            </a:r>
            <a:r>
              <a:rPr lang="en-US" altLang="zh-CN" dirty="0">
                <a:sym typeface="+mn-ea"/>
              </a:rPr>
              <a:t>ω</a:t>
            </a:r>
            <a:r>
              <a:rPr lang="zh-CN" altLang="en-US" dirty="0">
                <a:sym typeface="+mn-ea"/>
              </a:rPr>
              <a:t>，再经过两个全连接层，最后输出一个</a:t>
            </a:r>
            <a:r>
              <a:rPr lang="en-US" altLang="zh-CN" dirty="0">
                <a:sym typeface="+mn-ea"/>
              </a:rPr>
              <a:t>sigmoid</a:t>
            </a:r>
            <a:endParaRPr lang="en-US" altLang="zh-CN" dirty="0"/>
          </a:p>
          <a:p>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实验部分采用了三个数据集，</a:t>
            </a:r>
            <a:r>
              <a:rPr lang="en-US" altLang="zh-CN" dirty="0"/>
              <a:t>KPI</a:t>
            </a:r>
            <a:r>
              <a:rPr lang="zh-CN" altLang="en-US" dirty="0"/>
              <a:t>和</a:t>
            </a:r>
            <a:r>
              <a:rPr lang="en-US" altLang="zh-CN" dirty="0"/>
              <a:t>Yahoo</a:t>
            </a:r>
            <a:r>
              <a:rPr lang="zh-CN" altLang="en-US" dirty="0"/>
              <a:t>是公开数据集，还使用了微软内部的一个数据集。</a:t>
            </a:r>
          </a:p>
          <a:p>
            <a:r>
              <a:rPr lang="zh-CN" altLang="en-US" dirty="0"/>
              <a:t>评价的指标是精确率、召回率、</a:t>
            </a:r>
            <a:r>
              <a:rPr lang="en-US" altLang="zh-CN" dirty="0"/>
              <a:t>F1-score</a:t>
            </a:r>
            <a:r>
              <a:rPr lang="zh-CN" altLang="en-US" dirty="0"/>
              <a:t>以及算法执行的时间</a:t>
            </a:r>
            <a:endParaRPr lang="en-US" altLang="zh-CN" dirty="0"/>
          </a:p>
          <a:p>
            <a:r>
              <a:rPr lang="zh-CN" altLang="en-US" dirty="0"/>
              <a:t>实验对比了六个现有的方法</a:t>
            </a:r>
          </a:p>
          <a:p>
            <a:r>
              <a:rPr lang="zh-CN" altLang="en-US" dirty="0"/>
              <a:t>其中，前三种方法是不需要预先做训练的，因此数据集中的所有数据都拿来做测试。后三种方法需要预先训练，所以把每个数据集的前一半数据做训练，后一半做测试</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实验结果如下。</a:t>
            </a:r>
          </a:p>
          <a:p>
            <a:r>
              <a:rPr lang="zh-CN" altLang="en-US" dirty="0"/>
              <a:t>可以看到，在不需要预先训练那一组中，论文提出方法的</a:t>
            </a:r>
            <a:r>
              <a:rPr lang="en-US" altLang="zh-CN" dirty="0"/>
              <a:t>F1-score</a:t>
            </a:r>
            <a:r>
              <a:rPr lang="zh-CN" altLang="en-US" dirty="0"/>
              <a:t>对比其他方法的最优情况分别提升了</a:t>
            </a:r>
            <a:r>
              <a:rPr lang="en-US" altLang="zh-CN" dirty="0"/>
              <a:t>36%</a:t>
            </a:r>
            <a:r>
              <a:rPr lang="zh-CN" altLang="en-US" dirty="0"/>
              <a:t>、</a:t>
            </a:r>
            <a:r>
              <a:rPr lang="en-US" altLang="zh-CN" dirty="0"/>
              <a:t>69%</a:t>
            </a:r>
            <a:r>
              <a:rPr lang="zh-CN" altLang="en-US" dirty="0"/>
              <a:t>和</a:t>
            </a:r>
            <a:r>
              <a:rPr lang="en-US" altLang="zh-CN" dirty="0"/>
              <a:t>21%</a:t>
            </a:r>
          </a:p>
          <a:p>
            <a:r>
              <a:rPr lang="zh-CN" altLang="en-US" dirty="0"/>
              <a:t>这组结果在需要预先训练的实验组当中是</a:t>
            </a:r>
            <a:r>
              <a:rPr lang="en-US" altLang="zh-CN" dirty="0"/>
              <a:t>48%</a:t>
            </a:r>
            <a:r>
              <a:rPr lang="zh-CN" altLang="en-US" dirty="0"/>
              <a:t>、</a:t>
            </a:r>
            <a:r>
              <a:rPr lang="en-US" altLang="zh-CN" dirty="0"/>
              <a:t>93%</a:t>
            </a:r>
            <a:r>
              <a:rPr lang="zh-CN" altLang="en-US" dirty="0"/>
              <a:t>和</a:t>
            </a:r>
            <a:r>
              <a:rPr lang="en-US" altLang="zh-CN" dirty="0"/>
              <a:t>57%</a:t>
            </a:r>
          </a:p>
          <a:p>
            <a:r>
              <a:rPr lang="zh-CN" altLang="en-US" dirty="0"/>
              <a:t>另外，使用</a:t>
            </a:r>
            <a:r>
              <a:rPr lang="en-US" altLang="zh-CN" dirty="0"/>
              <a:t>SR</a:t>
            </a:r>
            <a:r>
              <a:rPr lang="zh-CN" altLang="en-US" dirty="0"/>
              <a:t>方法时，检测的速度得到了非常大的提升</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今天我从研究背景，算法设计和实验三个部分来讲</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除此之外，论文还对方法的通用性做了测试。</a:t>
            </a:r>
          </a:p>
          <a:p>
            <a:r>
              <a:rPr lang="zh-CN" altLang="en-US" dirty="0"/>
              <a:t>作者把</a:t>
            </a:r>
            <a:r>
              <a:rPr lang="en-US" altLang="zh-CN" dirty="0"/>
              <a:t>yahoo</a:t>
            </a:r>
            <a:r>
              <a:rPr lang="zh-CN" altLang="en-US" dirty="0"/>
              <a:t>数据集的后半段手工分成三个部分，分别是周期性序列、稳定序列和不稳定序列，并分别在上面测试模型的</a:t>
            </a:r>
            <a:r>
              <a:rPr lang="en-US" altLang="zh-CN" dirty="0"/>
              <a:t>F1-score</a:t>
            </a:r>
          </a:p>
          <a:p>
            <a:r>
              <a:rPr lang="en-US" altLang="zh-CN" dirty="0"/>
              <a:t>SR-CNN</a:t>
            </a:r>
            <a:r>
              <a:rPr lang="zh-CN" altLang="en-US" dirty="0"/>
              <a:t>在周期性的序列上表现很好，并且具有较好的通用性，而</a:t>
            </a:r>
            <a:r>
              <a:rPr lang="en-US" altLang="zh-CN" dirty="0"/>
              <a:t>SR</a:t>
            </a:r>
            <a:r>
              <a:rPr lang="zh-CN" altLang="en-US" dirty="0"/>
              <a:t>模型的通用性是最好的</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最后做一个总结</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首先是研究背景</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日常生活中很多地方都会用到时间序列。</a:t>
            </a:r>
          </a:p>
          <a:p>
            <a:r>
              <a:rPr lang="zh-CN" altLang="en-US" dirty="0"/>
              <a:t>那时间序列大致上可以分成三个类别</a:t>
            </a:r>
          </a:p>
          <a:p>
            <a:r>
              <a:rPr lang="zh-CN" altLang="en-US" dirty="0"/>
              <a:t>第一个是周期型的序列，最典型的就是气温曲线。这是北京过去三年的气温曲线，可以明显看出它呈现一个周期性质</a:t>
            </a:r>
          </a:p>
          <a:p>
            <a:r>
              <a:rPr lang="zh-CN" altLang="en-US" dirty="0"/>
              <a:t>第二类是稳定型，例如这是美国过去</a:t>
            </a:r>
            <a:r>
              <a:rPr lang="en-US" altLang="zh-CN" dirty="0"/>
              <a:t>50</a:t>
            </a:r>
            <a:r>
              <a:rPr lang="zh-CN" altLang="en-US" dirty="0"/>
              <a:t>年来的</a:t>
            </a:r>
            <a:r>
              <a:rPr lang="en-US" altLang="zh-CN" dirty="0"/>
              <a:t>GDP</a:t>
            </a:r>
            <a:r>
              <a:rPr lang="zh-CN" altLang="en-US" dirty="0"/>
              <a:t>曲线图，基本上除非国家破产，否则</a:t>
            </a:r>
            <a:r>
              <a:rPr lang="en-US" altLang="zh-CN" dirty="0"/>
              <a:t>GDP</a:t>
            </a:r>
            <a:r>
              <a:rPr lang="zh-CN" altLang="en-US" dirty="0"/>
              <a:t>曲线还是非常稳定的，一般不会出现大的波动</a:t>
            </a:r>
          </a:p>
          <a:p>
            <a:r>
              <a:rPr lang="zh-CN" altLang="en-US" dirty="0"/>
              <a:t>第三类就是不稳定型，比如上证指数的曲线，经常会有比较大的波动，而且也没有什么规律周期性可言</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刚才介绍的是时间序列，现在简单说一说时间序列异常检测</a:t>
            </a:r>
          </a:p>
          <a:p>
            <a:r>
              <a:rPr lang="zh-CN" altLang="en-US" dirty="0"/>
              <a:t>异常检测是目前时序数据分析中比较成熟的应用之一，简单来说它就是从正常的时间序列中识别不正常的事件或行为的过程。</a:t>
            </a:r>
          </a:p>
          <a:p>
            <a:r>
              <a:rPr lang="zh-CN" altLang="en-US" dirty="0"/>
              <a:t>时间序列异常检测在很多领域都有应用，包括量化交易、自动驾驶、航空航天以及一些工业设备的维护和检修当中都可以看到它的身影</a:t>
            </a:r>
            <a:endParaRPr lang="en-US" altLang="zh-CN" dirty="0"/>
          </a:p>
          <a:p>
            <a:r>
              <a:rPr lang="zh-CN" altLang="en-US" dirty="0"/>
              <a:t>异常检测非常重要，尤其在一些对安全要求非常高的工业领域，例如航空航天，如果不能及时检测出异常，可能会造成非常严重的后果</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我在这里也列了一些目前的研究成果。</a:t>
            </a:r>
          </a:p>
          <a:p>
            <a:r>
              <a:rPr lang="zh-CN" altLang="en-US" dirty="0"/>
              <a:t>第一篇论文提出的方法需要大量的</a:t>
            </a:r>
            <a:r>
              <a:rPr lang="en-US" altLang="zh-CN" dirty="0"/>
              <a:t>label</a:t>
            </a:r>
            <a:r>
              <a:rPr lang="zh-CN" altLang="en-US" dirty="0"/>
              <a:t>进行训练，但是实际的应用中比较难找到这么多的训练数据</a:t>
            </a:r>
          </a:p>
          <a:p>
            <a:r>
              <a:rPr lang="zh-CN" altLang="en-US" dirty="0"/>
              <a:t>第二篇文章的精确度不能够满足实际的工业需求</a:t>
            </a:r>
          </a:p>
          <a:p>
            <a:r>
              <a:rPr lang="zh-CN" altLang="en-US" dirty="0"/>
              <a:t>第三篇文章里面的方法在周期性的序列上表现不佳，通用性不足，当前的方法大多都是针对某一种特定类型的序列</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由刚才列举的一些不足，现在引出本文的贡献</a:t>
            </a:r>
          </a:p>
          <a:p>
            <a:r>
              <a:rPr lang="en-US" altLang="zh-CN" dirty="0"/>
              <a:t>1</a:t>
            </a:r>
            <a:r>
              <a:rPr lang="zh-CN" altLang="en-US" dirty="0"/>
              <a:t>、</a:t>
            </a:r>
            <a:r>
              <a:rPr lang="en-US" altLang="zh-CN" dirty="0"/>
              <a:t>…… </a:t>
            </a:r>
            <a:r>
              <a:rPr lang="zh-CN" altLang="en-US" dirty="0"/>
              <a:t>模型具有较强的通用性</a:t>
            </a:r>
          </a:p>
          <a:p>
            <a:r>
              <a:rPr lang="en-US" altLang="zh-CN" dirty="0"/>
              <a:t>2</a:t>
            </a:r>
            <a:r>
              <a:rPr lang="zh-CN" altLang="en-US" dirty="0"/>
              <a:t>、</a:t>
            </a:r>
            <a:r>
              <a:rPr lang="en-US" altLang="zh-CN" dirty="0"/>
              <a:t>…… </a:t>
            </a:r>
            <a:r>
              <a:rPr lang="zh-CN" altLang="en-US" dirty="0"/>
              <a:t>模型训练只需要少量人工标注的</a:t>
            </a:r>
            <a:r>
              <a:rPr lang="en-US" altLang="zh-CN" dirty="0"/>
              <a:t>label</a:t>
            </a:r>
          </a:p>
          <a:p>
            <a:r>
              <a:rPr lang="en-US" altLang="zh-CN" dirty="0"/>
              <a:t>3</a:t>
            </a:r>
            <a:r>
              <a:rPr lang="zh-CN" altLang="en-US" dirty="0"/>
              <a:t>、</a:t>
            </a:r>
            <a:r>
              <a:rPr lang="en-US" altLang="zh-CN" dirty="0"/>
              <a:t>…… </a:t>
            </a:r>
            <a:r>
              <a:rPr lang="zh-CN" altLang="en-US" dirty="0"/>
              <a:t>效率高</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下面我来详细介绍一下整个算法，分别从系统架构、谱残差，也就是</a:t>
            </a:r>
            <a:r>
              <a:rPr lang="en-US" altLang="zh-CN" dirty="0"/>
              <a:t>SR</a:t>
            </a:r>
            <a:r>
              <a:rPr lang="zh-CN" altLang="en-US" dirty="0"/>
              <a:t>以及</a:t>
            </a:r>
            <a:r>
              <a:rPr lang="en-US" altLang="zh-CN" dirty="0"/>
              <a:t>SR-CNN</a:t>
            </a:r>
            <a:r>
              <a:rPr lang="zh-CN" altLang="en-US" dirty="0"/>
              <a:t>三个方面来讲</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这个异常检测系统是微软内部自己在用的一个系统，所以文章一开始先介绍了一下系统的大致的架构</a:t>
            </a:r>
          </a:p>
          <a:p>
            <a:r>
              <a:rPr lang="zh-CN" altLang="en-US" dirty="0">
                <a:effectLst/>
                <a:latin typeface="Arial" panose="020B0604020202020204" pitchFamily="34" charset="0"/>
              </a:rPr>
              <a:t>首先整个系统可以分为数据采集、在线计算和实验平台三个部分。</a:t>
            </a:r>
          </a:p>
          <a:p>
            <a:r>
              <a:rPr lang="zh-CN" altLang="en-US" dirty="0">
                <a:effectLst/>
                <a:latin typeface="Arial" panose="020B0604020202020204" pitchFamily="34" charset="0"/>
              </a:rPr>
              <a:t>如果微软的某个部门想要使用这个异常检测的系统，他就需要先在数据采集模块当中进行注册，并且设置好数据采集的频率，一分钟一次、一小时一次或者一天一次等等</a:t>
            </a:r>
          </a:p>
          <a:p>
            <a:r>
              <a:rPr lang="zh-CN" altLang="en-US" dirty="0">
                <a:effectLst/>
                <a:latin typeface="Arial" panose="020B0604020202020204" pitchFamily="34" charset="0"/>
              </a:rPr>
              <a:t>然后采集的数据会传入到在线计算模块，如果它识别出了异常，会触发一个</a:t>
            </a:r>
            <a:r>
              <a:rPr lang="en-US" altLang="zh-CN" dirty="0">
                <a:effectLst/>
                <a:latin typeface="Arial" panose="020B0604020202020204" pitchFamily="34" charset="0"/>
              </a:rPr>
              <a:t>smart alert</a:t>
            </a:r>
            <a:r>
              <a:rPr lang="zh-CN" altLang="en-US" dirty="0">
                <a:effectLst/>
                <a:latin typeface="Arial" panose="020B0604020202020204" pitchFamily="34" charset="0"/>
              </a:rPr>
              <a:t>，通过邮件或者短信提醒相关的负责人</a:t>
            </a:r>
          </a:p>
          <a:p>
            <a:r>
              <a:rPr lang="zh-CN" altLang="en-US" dirty="0">
                <a:effectLst/>
                <a:latin typeface="Arial" panose="020B0604020202020204" pitchFamily="34" charset="0"/>
              </a:rPr>
              <a:t>然后最后是一个实验平台，部署新的模型之前都需要在实验平台进行实验</a:t>
            </a:r>
          </a:p>
          <a:p>
            <a:endParaRPr lang="zh-CN" altLang="en-US" dirty="0">
              <a:effectLst/>
              <a:latin typeface="Arial" panose="020B0604020202020204" pitchFamily="34" charset="0"/>
            </a:endParaRPr>
          </a:p>
          <a:p>
            <a:r>
              <a:rPr lang="zh-CN" altLang="en-US" dirty="0">
                <a:effectLst/>
                <a:latin typeface="Arial" panose="020B0604020202020204" pitchFamily="34" charset="0"/>
              </a:rPr>
              <a:t>好了这是它的一个整体架构，我接下来要重点介绍的就是在线计算模块中是如何识别出序列中的异常的</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a:extLst>
              <a:ext uri="{FF2B5EF4-FFF2-40B4-BE49-F238E27FC236}">
                <a16:creationId xmlns:a16="http://schemas.microsoft.com/office/drawing/2014/main" id="{5F84E1BF-8717-47B5-8EB4-980271E843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2023/6/9</a:t>
            </a:fld>
            <a:endParaRPr lang="zh-CN" altLang="en-US" sz="1200" dirty="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spTree>
    <p:extLst>
      <p:ext uri="{BB962C8B-B14F-4D97-AF65-F5344CB8AC3E}">
        <p14:creationId xmlns:p14="http://schemas.microsoft.com/office/powerpoint/2010/main" val="2312712918"/>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dirty="0"/>
              <a:t>Southeast University</a:t>
            </a:r>
            <a:endParaRPr lang="zh-CN" altLang="en-US" dirty="0"/>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2406920" y="1481369"/>
            <a:ext cx="4325080" cy="3363240"/>
            <a:chOff x="2406920" y="1481369"/>
            <a:chExt cx="4325080" cy="3363240"/>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a:extLst>
                <a:ext uri="{FF2B5EF4-FFF2-40B4-BE49-F238E27FC236}">
                  <a16:creationId xmlns:a16="http://schemas.microsoft.com/office/drawing/2014/main" id="{B8761B00-BC28-4412-B153-6EE3AB9336C5}"/>
                </a:ext>
              </a:extLst>
            </p:cNvPr>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7602270-8804-49D6-B11A-C589864B9DEC}"/>
                </a:ext>
              </a:extLst>
            </p:cNvPr>
            <p:cNvSpPr txBox="1"/>
            <p:nvPr/>
          </p:nvSpPr>
          <p:spPr>
            <a:xfrm>
              <a:off x="3026404" y="2415871"/>
              <a:ext cx="3091192" cy="830997"/>
            </a:xfrm>
            <a:prstGeom prst="rect">
              <a:avLst/>
            </a:prstGeom>
            <a:noFill/>
          </p:spPr>
          <p:txBody>
            <a:bodyPr wrap="square" rtlCol="0">
              <a:spAutoFit/>
            </a:bodyPr>
            <a:lstStyle/>
            <a:p>
              <a:pPr lvl="0" algn="ctr">
                <a:defRPr/>
              </a:pPr>
              <a:r>
                <a:rPr lang="en-US" altLang="zh-CN" sz="4800" b="1" dirty="0">
                  <a:solidFill>
                    <a:srgbClr val="C00000"/>
                  </a:solidFill>
                  <a:latin typeface="思源黑体 CN" panose="020B0500000000000000" pitchFamily="34" charset="-122"/>
                  <a:ea typeface="思源黑体 CN" panose="020B0500000000000000" pitchFamily="34" charset="-122"/>
                  <a:cs typeface="+mn-ea"/>
                </a:rPr>
                <a:t>Q &amp; A</a:t>
              </a:r>
              <a:endParaRPr lang="zh-CN" altLang="en-US" sz="4800" b="1" dirty="0">
                <a:solidFill>
                  <a:srgbClr val="C00000"/>
                </a:solidFill>
                <a:latin typeface="思源黑体 CN" panose="020B0500000000000000" pitchFamily="34" charset="-122"/>
                <a:ea typeface="思源黑体 CN" panose="020B0500000000000000" pitchFamily="34" charset="-122"/>
                <a:cs typeface="+mn-ea"/>
              </a:endParaRP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grpSp>
      <p:sp>
        <p:nvSpPr>
          <p:cNvPr id="12" name="日期占位符 3">
            <a:extLst>
              <a:ext uri="{FF2B5EF4-FFF2-40B4-BE49-F238E27FC236}">
                <a16:creationId xmlns:a16="http://schemas.microsoft.com/office/drawing/2014/main" id="{293FF8C0-AF5E-4250-B4CD-A736DC70CE2E}"/>
              </a:ext>
            </a:extLst>
          </p:cNvPr>
          <p:cNvSpPr txBox="1">
            <a:spLocks/>
          </p:cNvSpPr>
          <p:nvPr userDrawn="1"/>
        </p:nvSpPr>
        <p:spPr>
          <a:xfrm>
            <a:off x="3793333" y="4338046"/>
            <a:ext cx="1552253"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dirty="0">
                <a:solidFill>
                  <a:schemeClr val="bg1"/>
                </a:solidFill>
                <a:latin typeface="+mn-lt"/>
              </a:rPr>
              <a:t>Thank you!</a:t>
            </a:r>
            <a:endParaRPr lang="zh-CN" altLang="en-US" sz="2400" b="1" dirty="0">
              <a:solidFill>
                <a:schemeClr val="bg1"/>
              </a:solidFill>
              <a:latin typeface="+mn-lt"/>
            </a:endParaRPr>
          </a:p>
        </p:txBody>
      </p:sp>
      <p:sp>
        <p:nvSpPr>
          <p:cNvPr id="13" name="日期占位符 3">
            <a:extLst>
              <a:ext uri="{FF2B5EF4-FFF2-40B4-BE49-F238E27FC236}">
                <a16:creationId xmlns:a16="http://schemas.microsoft.com/office/drawing/2014/main" id="{F4333410-66DC-4F20-A8CD-5FC787B9114E}"/>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2023/6/9</a:t>
            </a:fld>
            <a:endParaRPr lang="zh-CN" altLang="en-US" sz="1200" dirty="0">
              <a:solidFill>
                <a:schemeClr val="tx1"/>
              </a:solidFill>
              <a:latin typeface="+mn-lt"/>
            </a:endParaRPr>
          </a:p>
        </p:txBody>
      </p:sp>
    </p:spTree>
    <p:extLst>
      <p:ext uri="{BB962C8B-B14F-4D97-AF65-F5344CB8AC3E}">
        <p14:creationId xmlns:p14="http://schemas.microsoft.com/office/powerpoint/2010/main" val="3124605788"/>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transition>
    <p:cove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3174708" y="4759441"/>
            <a:ext cx="2794570" cy="369332"/>
          </a:xfrm>
          <a:prstGeom prst="rect">
            <a:avLst/>
          </a:prstGeom>
          <a:noFill/>
        </p:spPr>
        <p:txBody>
          <a:bodyPr wrap="square" rtlCol="0">
            <a:spAutoFit/>
          </a:bodyPr>
          <a:lstStyle/>
          <a:p>
            <a:pPr algn="ctr"/>
            <a:r>
              <a:rPr lang="zh-CN" altLang="en-US" b="1" spc="140" dirty="0">
                <a:solidFill>
                  <a:srgbClr val="02409A"/>
                </a:solidFill>
                <a:latin typeface="微软雅黑" panose="020B0503020204020204" pitchFamily="34" charset="-122"/>
                <a:ea typeface="微软雅黑" panose="020B0503020204020204" pitchFamily="34" charset="-122"/>
              </a:rPr>
              <a:t>汇报人：周星宇</a:t>
            </a:r>
            <a:endParaRPr lang="en-US" altLang="zh-CN" b="1" spc="140" dirty="0">
              <a:solidFill>
                <a:srgbClr val="02409A"/>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500AD916-E662-7612-E648-7538E3AEF324}"/>
              </a:ext>
            </a:extLst>
          </p:cNvPr>
          <p:cNvSpPr txBox="1"/>
          <p:nvPr/>
        </p:nvSpPr>
        <p:spPr>
          <a:xfrm>
            <a:off x="486084" y="2243023"/>
            <a:ext cx="8171815" cy="650875"/>
          </a:xfrm>
          <a:prstGeom prst="rect">
            <a:avLst/>
          </a:prstGeom>
          <a:noFill/>
        </p:spPr>
        <p:txBody>
          <a:bodyPr wrap="square" rtlCol="0">
            <a:spAutoFit/>
          </a:bodyPr>
          <a:lstStyle/>
          <a:p>
            <a:pPr algn="ctr">
              <a:lnSpc>
                <a:spcPct val="130000"/>
              </a:lnSpc>
            </a:pPr>
            <a:r>
              <a:rPr lang="en-US" altLang="zh-CN" sz="2800" b="1" dirty="0">
                <a:solidFill>
                  <a:srgbClr val="02409A"/>
                </a:solidFill>
                <a:ea typeface="微软雅黑" panose="020B0503020204020204" pitchFamily="34" charset="-122"/>
              </a:rPr>
              <a:t>Time-Series Anomaly Detection Service at Microsoft</a:t>
            </a:r>
          </a:p>
        </p:txBody>
      </p:sp>
      <p:sp>
        <p:nvSpPr>
          <p:cNvPr id="3" name="文本框 2">
            <a:extLst>
              <a:ext uri="{FF2B5EF4-FFF2-40B4-BE49-F238E27FC236}">
                <a16:creationId xmlns:a16="http://schemas.microsoft.com/office/drawing/2014/main" id="{298AC289-DA14-F793-B431-050296BEC12D}"/>
              </a:ext>
            </a:extLst>
          </p:cNvPr>
          <p:cNvSpPr txBox="1"/>
          <p:nvPr/>
        </p:nvSpPr>
        <p:spPr>
          <a:xfrm>
            <a:off x="695977" y="3258821"/>
            <a:ext cx="7752031" cy="810260"/>
          </a:xfrm>
          <a:prstGeom prst="rect">
            <a:avLst/>
          </a:prstGeom>
          <a:noFill/>
        </p:spPr>
        <p:txBody>
          <a:bodyPr wrap="square" rtlCol="0">
            <a:spAutoFit/>
          </a:bodyPr>
          <a:lstStyle/>
          <a:p>
            <a:pPr algn="ctr">
              <a:lnSpc>
                <a:spcPct val="130000"/>
              </a:lnSpc>
            </a:pPr>
            <a:r>
              <a:rPr lang="en-US" altLang="zh-CN" b="1" i="1" dirty="0" err="1">
                <a:solidFill>
                  <a:srgbClr val="6B2D0B"/>
                </a:solidFill>
                <a:ea typeface="微软雅黑" panose="020B0503020204020204" pitchFamily="34" charset="-122"/>
              </a:rPr>
              <a:t>Hansheng</a:t>
            </a:r>
            <a:r>
              <a:rPr lang="en-US" altLang="zh-CN" b="1" i="1" dirty="0">
                <a:solidFill>
                  <a:srgbClr val="6B2D0B"/>
                </a:solidFill>
                <a:ea typeface="微软雅黑" panose="020B0503020204020204" pitchFamily="34" charset="-122"/>
              </a:rPr>
              <a:t> Ren, Bixiong Xu, et al. </a:t>
            </a:r>
          </a:p>
          <a:p>
            <a:pPr algn="ctr">
              <a:lnSpc>
                <a:spcPct val="130000"/>
              </a:lnSpc>
            </a:pPr>
            <a:r>
              <a:rPr lang="en-US" altLang="zh-CN" b="1" i="1" dirty="0">
                <a:solidFill>
                  <a:srgbClr val="6B2D0B"/>
                </a:solidFill>
                <a:ea typeface="微软雅黑" panose="020B0503020204020204" pitchFamily="34" charset="-122"/>
              </a:rPr>
              <a:t>SIGKDD 2019</a:t>
            </a:r>
          </a:p>
        </p:txBody>
      </p:sp>
    </p:spTree>
    <p:extLst>
      <p:ext uri="{BB962C8B-B14F-4D97-AF65-F5344CB8AC3E}">
        <p14:creationId xmlns:p14="http://schemas.microsoft.com/office/powerpoint/2010/main" val="1278229980"/>
      </p:ext>
    </p:extLst>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谱残差</a:t>
            </a:r>
            <a:r>
              <a:rPr lang="en-US" altLang="zh-CN" sz="2800" b="1" spc="200" dirty="0">
                <a:solidFill>
                  <a:schemeClr val="bg1"/>
                </a:solidFill>
                <a:latin typeface="Calibri" panose="020F0502020204030204" pitchFamily="34" charset="0"/>
                <a:ea typeface="微软雅黑" panose="020B0503020204020204" pitchFamily="34" charset="-122"/>
              </a:rPr>
              <a:t>(SR)</a:t>
            </a:r>
          </a:p>
        </p:txBody>
      </p:sp>
      <p:sp>
        <p:nvSpPr>
          <p:cNvPr id="4" name="文本框 3"/>
          <p:cNvSpPr txBox="1"/>
          <p:nvPr/>
        </p:nvSpPr>
        <p:spPr>
          <a:xfrm>
            <a:off x="542925" y="5772150"/>
            <a:ext cx="7486650" cy="368300"/>
          </a:xfrm>
          <a:prstGeom prst="rect">
            <a:avLst/>
          </a:prstGeom>
          <a:noFill/>
        </p:spPr>
        <p:txBody>
          <a:bodyPr wrap="square" rtlCol="0">
            <a:spAutoFit/>
          </a:bodyPr>
          <a:lstStyle/>
          <a:p>
            <a:r>
              <a:rPr lang="en-US" altLang="zh-CN"/>
              <a:t>X Hou, L Zhang.</a:t>
            </a:r>
            <a:r>
              <a:rPr lang="en-US" altLang="zh-CN" b="1" i="1">
                <a:solidFill>
                  <a:srgbClr val="0956B6"/>
                </a:solidFill>
              </a:rPr>
              <a:t> Saliency Detection: A Spectral Residual Approach.</a:t>
            </a:r>
            <a:r>
              <a:rPr lang="en-US" altLang="zh-CN"/>
              <a:t> CVPR 2007</a:t>
            </a:r>
          </a:p>
        </p:txBody>
      </p:sp>
      <p:sp>
        <p:nvSpPr>
          <p:cNvPr id="6" name="文本框 5"/>
          <p:cNvSpPr txBox="1"/>
          <p:nvPr/>
        </p:nvSpPr>
        <p:spPr>
          <a:xfrm>
            <a:off x="1570990" y="963930"/>
            <a:ext cx="1543685" cy="368300"/>
          </a:xfrm>
          <a:prstGeom prst="rect">
            <a:avLst/>
          </a:prstGeom>
          <a:noFill/>
        </p:spPr>
        <p:txBody>
          <a:bodyPr wrap="square" rtlCol="0">
            <a:spAutoFit/>
          </a:bodyPr>
          <a:lstStyle/>
          <a:p>
            <a:r>
              <a:rPr lang="zh-CN" altLang="en-US"/>
              <a:t>视觉显著性</a:t>
            </a:r>
          </a:p>
        </p:txBody>
      </p:sp>
      <p:cxnSp>
        <p:nvCxnSpPr>
          <p:cNvPr id="10" name="直接箭头连接符 9"/>
          <p:cNvCxnSpPr>
            <a:stCxn id="6" idx="3"/>
          </p:cNvCxnSpPr>
          <p:nvPr/>
        </p:nvCxnSpPr>
        <p:spPr>
          <a:xfrm>
            <a:off x="3114675" y="1148080"/>
            <a:ext cx="2162175" cy="635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482590" y="963930"/>
            <a:ext cx="1314450" cy="368300"/>
          </a:xfrm>
          <a:prstGeom prst="rect">
            <a:avLst/>
          </a:prstGeom>
          <a:noFill/>
        </p:spPr>
        <p:txBody>
          <a:bodyPr wrap="square" rtlCol="0">
            <a:spAutoFit/>
          </a:bodyPr>
          <a:lstStyle/>
          <a:p>
            <a:r>
              <a:rPr lang="zh-CN" altLang="en-US"/>
              <a:t>异常检测</a:t>
            </a:r>
          </a:p>
        </p:txBody>
      </p:sp>
      <p:pic>
        <p:nvPicPr>
          <p:cNvPr id="14" name="图片 13" descr="视觉显著性"/>
          <p:cNvPicPr>
            <a:picLocks noChangeAspect="1"/>
          </p:cNvPicPr>
          <p:nvPr/>
        </p:nvPicPr>
        <p:blipFill>
          <a:blip r:embed="rId4"/>
          <a:stretch>
            <a:fillRect/>
          </a:stretch>
        </p:blipFill>
        <p:spPr>
          <a:xfrm>
            <a:off x="427990" y="1855470"/>
            <a:ext cx="8325485" cy="3762375"/>
          </a:xfrm>
          <a:prstGeom prst="rect">
            <a:avLst/>
          </a:prstGeom>
        </p:spPr>
      </p:pic>
      <p:sp>
        <p:nvSpPr>
          <p:cNvPr id="16" name="文本框 15"/>
          <p:cNvSpPr txBox="1"/>
          <p:nvPr/>
        </p:nvSpPr>
        <p:spPr>
          <a:xfrm>
            <a:off x="1570990" y="1332230"/>
            <a:ext cx="2124075" cy="368300"/>
          </a:xfrm>
          <a:prstGeom prst="rect">
            <a:avLst/>
          </a:prstGeom>
          <a:noFill/>
        </p:spPr>
        <p:txBody>
          <a:bodyPr wrap="square" rtlCol="0">
            <a:spAutoFit/>
          </a:bodyPr>
          <a:lstStyle/>
          <a:p>
            <a:r>
              <a:rPr lang="zh-CN" altLang="en-US">
                <a:solidFill>
                  <a:srgbClr val="FF0000"/>
                </a:solidFill>
              </a:rPr>
              <a:t>图像中的特殊部分</a:t>
            </a:r>
          </a:p>
        </p:txBody>
      </p:sp>
      <p:sp>
        <p:nvSpPr>
          <p:cNvPr id="17" name="文本框 16"/>
          <p:cNvSpPr txBox="1"/>
          <p:nvPr/>
        </p:nvSpPr>
        <p:spPr>
          <a:xfrm>
            <a:off x="5482590" y="1332230"/>
            <a:ext cx="2124075" cy="368300"/>
          </a:xfrm>
          <a:prstGeom prst="rect">
            <a:avLst/>
          </a:prstGeom>
          <a:noFill/>
        </p:spPr>
        <p:txBody>
          <a:bodyPr wrap="square" rtlCol="0">
            <a:spAutoFit/>
          </a:bodyPr>
          <a:lstStyle/>
          <a:p>
            <a:r>
              <a:rPr lang="zh-CN" altLang="en-US">
                <a:solidFill>
                  <a:srgbClr val="FF0000"/>
                </a:solidFill>
              </a:rPr>
              <a:t>序列中的特殊部分</a:t>
            </a:r>
          </a:p>
        </p:txBody>
      </p:sp>
    </p:spTree>
    <p:custDataLst>
      <p:tags r:id="rId1"/>
    </p:custDataLst>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SR</a:t>
            </a:r>
            <a:r>
              <a:rPr lang="zh-CN" altLang="en-US" sz="2800" b="1" spc="200" dirty="0">
                <a:solidFill>
                  <a:schemeClr val="bg1"/>
                </a:solidFill>
                <a:latin typeface="Calibri" panose="020F0502020204030204" pitchFamily="34" charset="0"/>
                <a:ea typeface="微软雅黑" panose="020B0503020204020204" pitchFamily="34" charset="-122"/>
              </a:rPr>
              <a:t>方法简介</a:t>
            </a:r>
          </a:p>
        </p:txBody>
      </p:sp>
      <p:sp>
        <p:nvSpPr>
          <p:cNvPr id="3" name="文本框 2"/>
          <p:cNvSpPr txBox="1"/>
          <p:nvPr/>
        </p:nvSpPr>
        <p:spPr>
          <a:xfrm>
            <a:off x="551815" y="1066800"/>
            <a:ext cx="3028950" cy="460375"/>
          </a:xfrm>
          <a:prstGeom prst="rect">
            <a:avLst/>
          </a:prstGeom>
          <a:noFill/>
        </p:spPr>
        <p:txBody>
          <a:bodyPr wrap="square" rtlCol="0">
            <a:spAutoFit/>
          </a:bodyPr>
          <a:lstStyle/>
          <a:p>
            <a:r>
              <a:rPr lang="zh-CN" altLang="en-US" sz="2400" b="1">
                <a:solidFill>
                  <a:srgbClr val="0956B6"/>
                </a:solidFill>
              </a:rPr>
              <a:t>尺度不变性</a:t>
            </a:r>
          </a:p>
        </p:txBody>
      </p:sp>
      <mc:AlternateContent xmlns:mc="http://schemas.openxmlformats.org/markup-compatibility/2006" xmlns:a14="http://schemas.microsoft.com/office/drawing/2010/main">
        <mc:Choice Requires="a14">
          <p:sp>
            <p:nvSpPr>
              <p:cNvPr id="5" name="文本框 4"/>
              <p:cNvSpPr txBox="1"/>
              <p:nvPr/>
            </p:nvSpPr>
            <p:spPr>
              <a:xfrm>
                <a:off x="1942465" y="1553210"/>
                <a:ext cx="4914900" cy="460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cs typeface="Cambria Math" panose="02040503050406030204" pitchFamily="18" charset="0"/>
                        </a:rPr>
                        <m:t>𝐸</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𝐴</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𝑓</m:t>
                      </m:r>
                      <m:r>
                        <a:rPr lang="en-US" altLang="zh-CN" sz="2400" i="1">
                          <a:latin typeface="Cambria Math" panose="02040503050406030204" pitchFamily="18" charset="0"/>
                          <a:cs typeface="Cambria Math" panose="02040503050406030204" pitchFamily="18" charset="0"/>
                        </a:rPr>
                        <m:t>)} ∝ 1/</m:t>
                      </m:r>
                      <m:r>
                        <a:rPr lang="en-US" altLang="zh-CN" sz="2400" i="1">
                          <a:latin typeface="Cambria Math" panose="02040503050406030204" pitchFamily="18" charset="0"/>
                          <a:cs typeface="Cambria Math" panose="02040503050406030204" pitchFamily="18" charset="0"/>
                        </a:rPr>
                        <m:t>𝑓</m:t>
                      </m:r>
                    </m:oMath>
                  </m:oMathPara>
                </a14:m>
                <a:endParaRPr lang="en-US" altLang="zh-CN" sz="2400" i="1">
                  <a:latin typeface="Cambria Math" panose="02040503050406030204" pitchFamily="18" charset="0"/>
                  <a:cs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65" y="1553210"/>
                <a:ext cx="4914900" cy="460375"/>
              </a:xfrm>
              <a:prstGeom prst="rect">
                <a:avLst/>
              </a:prstGeom>
              <a:blipFill rotWithShape="1">
                <a:blip r:embed="rId4"/>
                <a:stretch>
                  <a:fillRect/>
                </a:stretch>
              </a:blipFill>
            </p:spPr>
            <p:txBody>
              <a:bodyPr/>
              <a:lstStyle/>
              <a:p>
                <a:r>
                  <a:rPr lang="zh-CN" altLang="en-US">
                    <a:noFill/>
                  </a:rPr>
                  <a:t> </a:t>
                </a:r>
              </a:p>
            </p:txBody>
          </p:sp>
        </mc:Fallback>
      </mc:AlternateContent>
      <p:pic>
        <p:nvPicPr>
          <p:cNvPr id="7" name="图片 6" descr="示例1"/>
          <p:cNvPicPr>
            <a:picLocks noChangeAspect="1"/>
          </p:cNvPicPr>
          <p:nvPr/>
        </p:nvPicPr>
        <p:blipFill>
          <a:blip r:embed="rId5"/>
          <a:stretch>
            <a:fillRect/>
          </a:stretch>
        </p:blipFill>
        <p:spPr>
          <a:xfrm>
            <a:off x="656590" y="2381250"/>
            <a:ext cx="5209540" cy="3714750"/>
          </a:xfrm>
          <a:prstGeom prst="rect">
            <a:avLst/>
          </a:prstGeom>
        </p:spPr>
      </p:pic>
      <p:sp>
        <p:nvSpPr>
          <p:cNvPr id="8" name="左箭头 7"/>
          <p:cNvSpPr/>
          <p:nvPr/>
        </p:nvSpPr>
        <p:spPr>
          <a:xfrm rot="20940000">
            <a:off x="5095875" y="3308985"/>
            <a:ext cx="895350" cy="20955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04890" y="3129915"/>
            <a:ext cx="1971675" cy="368300"/>
          </a:xfrm>
          <a:prstGeom prst="rect">
            <a:avLst/>
          </a:prstGeom>
          <a:noFill/>
        </p:spPr>
        <p:txBody>
          <a:bodyPr wrap="square" rtlCol="0">
            <a:spAutoFit/>
          </a:bodyPr>
          <a:lstStyle/>
          <a:p>
            <a:r>
              <a:rPr lang="zh-CN" altLang="en-US">
                <a:solidFill>
                  <a:srgbClr val="FF0000"/>
                </a:solidFill>
              </a:rPr>
              <a:t>接近于一条直线</a:t>
            </a:r>
          </a:p>
        </p:txBody>
      </p:sp>
      <p:sp>
        <p:nvSpPr>
          <p:cNvPr id="12" name="椭圆 11"/>
          <p:cNvSpPr/>
          <p:nvPr/>
        </p:nvSpPr>
        <p:spPr>
          <a:xfrm>
            <a:off x="4018915" y="4543425"/>
            <a:ext cx="428625" cy="447675"/>
          </a:xfrm>
          <a:prstGeom prst="ellipse">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rot="900000">
            <a:off x="4630420" y="4784090"/>
            <a:ext cx="895350" cy="20955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638165" y="4853940"/>
            <a:ext cx="2437765" cy="368300"/>
          </a:xfrm>
          <a:prstGeom prst="rect">
            <a:avLst/>
          </a:prstGeom>
          <a:noFill/>
        </p:spPr>
        <p:txBody>
          <a:bodyPr wrap="square" rtlCol="0">
            <a:spAutoFit/>
          </a:bodyPr>
          <a:lstStyle/>
          <a:p>
            <a:r>
              <a:rPr lang="zh-CN" altLang="en-US">
                <a:solidFill>
                  <a:srgbClr val="FF0000"/>
                </a:solidFill>
              </a:rPr>
              <a:t>低频部分采样过少</a:t>
            </a:r>
          </a:p>
        </p:txBody>
      </p:sp>
    </p:spTree>
    <p:custDataLst>
      <p:tags r:id="rId1"/>
    </p:custData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SR</a:t>
            </a:r>
            <a:r>
              <a:rPr lang="zh-CN" altLang="en-US" sz="2800" b="1" spc="200" dirty="0">
                <a:solidFill>
                  <a:schemeClr val="bg1"/>
                </a:solidFill>
                <a:latin typeface="Calibri" panose="020F0502020204030204" pitchFamily="34" charset="0"/>
                <a:ea typeface="微软雅黑" panose="020B0503020204020204" pitchFamily="34" charset="-122"/>
              </a:rPr>
              <a:t>方法简介</a:t>
            </a:r>
          </a:p>
        </p:txBody>
      </p:sp>
      <p:pic>
        <p:nvPicPr>
          <p:cNvPr id="4" name="图片 3" descr="示例2"/>
          <p:cNvPicPr>
            <a:picLocks noChangeAspect="1"/>
          </p:cNvPicPr>
          <p:nvPr/>
        </p:nvPicPr>
        <p:blipFill>
          <a:blip r:embed="rId4"/>
          <a:srcRect l="13169" t="18151" r="14949"/>
          <a:stretch>
            <a:fillRect/>
          </a:stretch>
        </p:blipFill>
        <p:spPr>
          <a:xfrm>
            <a:off x="647065" y="981710"/>
            <a:ext cx="6256020" cy="2447290"/>
          </a:xfrm>
          <a:prstGeom prst="rect">
            <a:avLst/>
          </a:prstGeom>
        </p:spPr>
      </p:pic>
      <p:sp>
        <p:nvSpPr>
          <p:cNvPr id="6" name="文本框 5"/>
          <p:cNvSpPr txBox="1"/>
          <p:nvPr/>
        </p:nvSpPr>
        <p:spPr>
          <a:xfrm>
            <a:off x="6903085" y="1781175"/>
            <a:ext cx="1847215" cy="368300"/>
          </a:xfrm>
          <a:prstGeom prst="rect">
            <a:avLst/>
          </a:prstGeom>
          <a:noFill/>
        </p:spPr>
        <p:txBody>
          <a:bodyPr wrap="square" rtlCol="0">
            <a:spAutoFit/>
          </a:bodyPr>
          <a:lstStyle/>
          <a:p>
            <a:r>
              <a:rPr lang="zh-CN" altLang="en-US" b="1">
                <a:solidFill>
                  <a:srgbClr val="0956B6"/>
                </a:solidFill>
              </a:rPr>
              <a:t>曲线越来越平滑</a:t>
            </a:r>
          </a:p>
        </p:txBody>
      </p:sp>
      <p:sp>
        <p:nvSpPr>
          <p:cNvPr id="10" name="椭圆 9"/>
          <p:cNvSpPr/>
          <p:nvPr/>
        </p:nvSpPr>
        <p:spPr>
          <a:xfrm>
            <a:off x="1409065" y="2149475"/>
            <a:ext cx="352425" cy="35242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上箭头 11"/>
          <p:cNvSpPr/>
          <p:nvPr/>
        </p:nvSpPr>
        <p:spPr>
          <a:xfrm rot="20760000">
            <a:off x="1618615" y="2620010"/>
            <a:ext cx="171450" cy="103886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13255" y="3491230"/>
            <a:ext cx="1638935" cy="368300"/>
          </a:xfrm>
          <a:prstGeom prst="rect">
            <a:avLst/>
          </a:prstGeom>
          <a:noFill/>
        </p:spPr>
        <p:txBody>
          <a:bodyPr wrap="square" rtlCol="0">
            <a:spAutoFit/>
          </a:bodyPr>
          <a:lstStyle/>
          <a:p>
            <a:r>
              <a:rPr lang="zh-CN" altLang="en-US" sz="1600">
                <a:solidFill>
                  <a:srgbClr val="FF0000"/>
                </a:solidFill>
              </a:rPr>
              <a:t>视觉显著区域</a:t>
            </a:r>
            <a:r>
              <a:rPr lang="zh-CN" altLang="en-US">
                <a:solidFill>
                  <a:srgbClr val="FF0000"/>
                </a:solidFill>
              </a:rPr>
              <a:t>？</a:t>
            </a:r>
          </a:p>
        </p:txBody>
      </p:sp>
      <p:pic>
        <p:nvPicPr>
          <p:cNvPr id="14" name="图片 13" descr="原谱"/>
          <p:cNvPicPr>
            <a:picLocks noChangeAspect="1"/>
          </p:cNvPicPr>
          <p:nvPr/>
        </p:nvPicPr>
        <p:blipFill>
          <a:blip r:embed="rId5"/>
          <a:stretch>
            <a:fillRect/>
          </a:stretch>
        </p:blipFill>
        <p:spPr>
          <a:xfrm>
            <a:off x="463550" y="4159250"/>
            <a:ext cx="2243455" cy="1932305"/>
          </a:xfrm>
          <a:prstGeom prst="rect">
            <a:avLst/>
          </a:prstGeom>
        </p:spPr>
      </p:pic>
      <p:pic>
        <p:nvPicPr>
          <p:cNvPr id="15" name="图片 14" descr="平均谱"/>
          <p:cNvPicPr>
            <a:picLocks noChangeAspect="1"/>
          </p:cNvPicPr>
          <p:nvPr/>
        </p:nvPicPr>
        <p:blipFill>
          <a:blip r:embed="rId6"/>
          <a:stretch>
            <a:fillRect/>
          </a:stretch>
        </p:blipFill>
        <p:spPr>
          <a:xfrm>
            <a:off x="2707005" y="4200525"/>
            <a:ext cx="1788795" cy="1891030"/>
          </a:xfrm>
          <a:prstGeom prst="rect">
            <a:avLst/>
          </a:prstGeom>
        </p:spPr>
      </p:pic>
      <p:pic>
        <p:nvPicPr>
          <p:cNvPr id="16" name="图片 15" descr="谱残差"/>
          <p:cNvPicPr>
            <a:picLocks noChangeAspect="1"/>
          </p:cNvPicPr>
          <p:nvPr/>
        </p:nvPicPr>
        <p:blipFill>
          <a:blip r:embed="rId7"/>
          <a:stretch>
            <a:fillRect/>
          </a:stretch>
        </p:blipFill>
        <p:spPr>
          <a:xfrm>
            <a:off x="5214620" y="4350385"/>
            <a:ext cx="1773555" cy="1741170"/>
          </a:xfrm>
          <a:prstGeom prst="rect">
            <a:avLst/>
          </a:prstGeom>
        </p:spPr>
      </p:pic>
      <p:sp>
        <p:nvSpPr>
          <p:cNvPr id="17" name="减号 16"/>
          <p:cNvSpPr/>
          <p:nvPr/>
        </p:nvSpPr>
        <p:spPr>
          <a:xfrm>
            <a:off x="2275840" y="4972050"/>
            <a:ext cx="504825" cy="342900"/>
          </a:xfrm>
          <a:prstGeom prst="mathMinus">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于号 18"/>
          <p:cNvSpPr/>
          <p:nvPr/>
        </p:nvSpPr>
        <p:spPr>
          <a:xfrm>
            <a:off x="4495800" y="4972050"/>
            <a:ext cx="704850" cy="3429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右箭头 19"/>
          <p:cNvSpPr/>
          <p:nvPr/>
        </p:nvSpPr>
        <p:spPr>
          <a:xfrm>
            <a:off x="6915785" y="4972050"/>
            <a:ext cx="94297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915785" y="4603750"/>
            <a:ext cx="914400" cy="368300"/>
          </a:xfrm>
          <a:prstGeom prst="rect">
            <a:avLst/>
          </a:prstGeom>
          <a:noFill/>
        </p:spPr>
        <p:txBody>
          <a:bodyPr wrap="square" rtlCol="0">
            <a:spAutoFit/>
          </a:bodyPr>
          <a:lstStyle/>
          <a:p>
            <a:r>
              <a:rPr lang="zh-CN" altLang="en-US"/>
              <a:t>反变换</a:t>
            </a:r>
          </a:p>
        </p:txBody>
      </p:sp>
      <p:sp>
        <p:nvSpPr>
          <p:cNvPr id="22" name="文本框 21"/>
          <p:cNvSpPr txBox="1"/>
          <p:nvPr/>
        </p:nvSpPr>
        <p:spPr>
          <a:xfrm>
            <a:off x="7811770" y="5607050"/>
            <a:ext cx="1047750" cy="645160"/>
          </a:xfrm>
          <a:prstGeom prst="rect">
            <a:avLst/>
          </a:prstGeom>
          <a:noFill/>
        </p:spPr>
        <p:txBody>
          <a:bodyPr wrap="square" rtlCol="0">
            <a:spAutoFit/>
          </a:bodyPr>
          <a:lstStyle/>
          <a:p>
            <a:r>
              <a:rPr lang="zh-CN" altLang="en-US">
                <a:solidFill>
                  <a:srgbClr val="02409A"/>
                </a:solidFill>
              </a:rPr>
              <a:t>视觉显著区域</a:t>
            </a:r>
          </a:p>
        </p:txBody>
      </p:sp>
      <p:sp>
        <p:nvSpPr>
          <p:cNvPr id="23" name="椭圆 22"/>
          <p:cNvSpPr/>
          <p:nvPr/>
        </p:nvSpPr>
        <p:spPr>
          <a:xfrm>
            <a:off x="5380990" y="5254625"/>
            <a:ext cx="352425" cy="35242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显著"/>
          <p:cNvPicPr>
            <a:picLocks noChangeAspect="1"/>
          </p:cNvPicPr>
          <p:nvPr/>
        </p:nvPicPr>
        <p:blipFill>
          <a:blip r:embed="rId8"/>
          <a:stretch>
            <a:fillRect/>
          </a:stretch>
        </p:blipFill>
        <p:spPr>
          <a:xfrm>
            <a:off x="7959090" y="4784090"/>
            <a:ext cx="923925" cy="723900"/>
          </a:xfrm>
          <a:prstGeom prst="rect">
            <a:avLst/>
          </a:prstGeom>
        </p:spPr>
      </p:pic>
    </p:spTree>
    <p:custDataLst>
      <p:tags r:id="rId1"/>
    </p:custData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animBg="1"/>
      <p:bldP spid="13" grpId="0"/>
      <p:bldP spid="17" grpId="0" animBg="1"/>
      <p:bldP spid="19" grpId="0" animBg="1"/>
      <p:bldP spid="20" grpId="0" animBg="1"/>
      <p:bldP spid="21" grpId="0"/>
      <p:bldP spid="22"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SR</a:t>
            </a:r>
            <a:r>
              <a:rPr lang="zh-CN" altLang="en-US" sz="2800" b="1" spc="200" dirty="0">
                <a:solidFill>
                  <a:schemeClr val="bg1"/>
                </a:solidFill>
                <a:latin typeface="Calibri" panose="020F0502020204030204" pitchFamily="34" charset="0"/>
                <a:ea typeface="微软雅黑" panose="020B0503020204020204" pitchFamily="34" charset="-122"/>
              </a:rPr>
              <a:t>方法简介</a:t>
            </a:r>
          </a:p>
        </p:txBody>
      </p:sp>
      <mc:AlternateContent xmlns:mc="http://schemas.openxmlformats.org/markup-compatibility/2006" xmlns:a14="http://schemas.microsoft.com/office/drawing/2010/main">
        <mc:Choice Requires="a14">
          <p:sp>
            <p:nvSpPr>
              <p:cNvPr id="3" name="文本框 2"/>
              <p:cNvSpPr txBox="1"/>
              <p:nvPr/>
            </p:nvSpPr>
            <p:spPr>
              <a:xfrm>
                <a:off x="322580" y="1459230"/>
                <a:ext cx="5725160" cy="3387090"/>
              </a:xfrm>
              <a:prstGeom prst="rect">
                <a:avLst/>
              </a:prstGeom>
              <a:noFill/>
            </p:spPr>
            <p:txBody>
              <a:bodyPr wrap="square" rtlCol="0">
                <a:spAutoFit/>
              </a:bodyPr>
              <a:lstStyle/>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𝐴𝑚𝑝𝑙𝑖𝑡𝑢𝑑𝑒</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𝐹</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                                 (1)</m:t>
                      </m:r>
                    </m:oMath>
                  </m:oMathPara>
                </a14:m>
                <a:endParaRPr lang="en-US" altLang="zh-CN" i="1">
                  <a:latin typeface="Cambria Math" panose="02040503050406030204" pitchFamily="18" charset="0"/>
                  <a:cs typeface="Cambria Math" panose="02040503050406030204" pitchFamily="18" charset="0"/>
                </a:endParaRPr>
              </a:p>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𝑃</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𝑃h𝑟𝑎𝑠𝑒</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𝐹</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                                        (2)</m:t>
                      </m:r>
                    </m:oMath>
                  </m:oMathPara>
                </a14:m>
                <a:endParaRPr lang="en-US" altLang="zh-CN" i="1">
                  <a:latin typeface="Cambria Math" panose="02040503050406030204" pitchFamily="18" charset="0"/>
                  <a:cs typeface="Cambria Math" panose="02040503050406030204" pitchFamily="18" charset="0"/>
                </a:endParaRPr>
              </a:p>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𝐿</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𝑙𝑜𝑔</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(3)</m:t>
                      </m:r>
                    </m:oMath>
                  </m:oMathPara>
                </a14:m>
                <a:endParaRPr lang="en-US" altLang="zh-CN" i="1">
                  <a:latin typeface="Cambria Math" panose="02040503050406030204" pitchFamily="18" charset="0"/>
                  <a:cs typeface="Cambria Math" panose="02040503050406030204" pitchFamily="18" charset="0"/>
                </a:endParaRPr>
              </a:p>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𝐴𝐿</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h</m:t>
                          </m:r>
                        </m:e>
                        <m:sub>
                          <m:r>
                            <a:rPr lang="en-US" altLang="zh-CN" i="1">
                              <a:latin typeface="Cambria Math" panose="02040503050406030204" pitchFamily="18" charset="0"/>
                              <a:cs typeface="Cambria Math" panose="02040503050406030204" pitchFamily="18" charset="0"/>
                            </a:rPr>
                            <m:t>𝑞</m:t>
                          </m:r>
                        </m:sub>
                      </m:sSub>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𝐿</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(4)</m:t>
                      </m:r>
                    </m:oMath>
                  </m:oMathPara>
                </a14:m>
                <a:endParaRPr lang="en-US" altLang="zh-CN" i="1">
                  <a:latin typeface="Cambria Math" panose="02040503050406030204" pitchFamily="18" charset="0"/>
                  <a:cs typeface="Cambria Math" panose="02040503050406030204" pitchFamily="18" charset="0"/>
                </a:endParaRPr>
              </a:p>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𝑅</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𝐿</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𝐴𝐿</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(5)</m:t>
                      </m:r>
                    </m:oMath>
                  </m:oMathPara>
                </a14:m>
                <a:endParaRPr lang="en-US" altLang="zh-CN" i="1">
                  <a:latin typeface="Cambria Math" panose="02040503050406030204" pitchFamily="18" charset="0"/>
                  <a:cs typeface="Cambria Math" panose="02040503050406030204" pitchFamily="18" charset="0"/>
                </a:endParaRPr>
              </a:p>
              <a:p>
                <a:pPr indent="0" fontAlgn="auto">
                  <a:lnSpc>
                    <a:spcPct val="20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𝑆</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 =|| </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𝐹</m:t>
                          </m:r>
                        </m:e>
                        <m:sup>
                          <m:r>
                            <a:rPr lang="en-US" altLang="zh-CN" i="1">
                              <a:latin typeface="Cambria Math" panose="02040503050406030204" pitchFamily="18" charset="0"/>
                              <a:cs typeface="Cambria Math" panose="02040503050406030204" pitchFamily="18" charset="0"/>
                            </a:rPr>
                            <m:t>−1</m:t>
                          </m:r>
                        </m:sup>
                      </m:sSup>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𝑒𝑥𝑝</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𝑅</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𝑖𝑃</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𝑓</m:t>
                      </m:r>
                      <m:r>
                        <a:rPr lang="en-US" altLang="zh-CN" i="1">
                          <a:latin typeface="Cambria Math" panose="02040503050406030204" pitchFamily="18" charset="0"/>
                          <a:cs typeface="Cambria Math" panose="02040503050406030204" pitchFamily="18" charset="0"/>
                        </a:rPr>
                        <m:t>))) ||            (6) </m:t>
                      </m:r>
                    </m:oMath>
                  </m:oMathPara>
                </a14:m>
                <a:endParaRPr lang="en-US" altLang="zh-CN"/>
              </a:p>
            </p:txBody>
          </p:sp>
        </mc:Choice>
        <mc:Fallback xmlns="">
          <p:sp>
            <p:nvSpPr>
              <p:cNvPr id="3" name="文本框 2"/>
              <p:cNvSpPr txBox="1">
                <a:spLocks noRot="1" noChangeAspect="1" noMove="1" noResize="1" noEditPoints="1" noAdjustHandles="1" noChangeArrowheads="1" noChangeShapeType="1" noTextEdit="1"/>
              </p:cNvSpPr>
              <p:nvPr/>
            </p:nvSpPr>
            <p:spPr>
              <a:xfrm>
                <a:off x="322580" y="1459230"/>
                <a:ext cx="5725160" cy="338709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1"/>
    </p:custDataLst>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异常检测中的</a:t>
            </a:r>
            <a:r>
              <a:rPr lang="en-US" altLang="zh-CN" sz="2800" b="1" spc="200" dirty="0">
                <a:solidFill>
                  <a:schemeClr val="bg1"/>
                </a:solidFill>
                <a:latin typeface="Calibri" panose="020F0502020204030204" pitchFamily="34" charset="0"/>
                <a:ea typeface="微软雅黑" panose="020B0503020204020204" pitchFamily="34" charset="-122"/>
              </a:rPr>
              <a:t>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3" name="图片 2" descr="示例3"/>
          <p:cNvPicPr>
            <a:picLocks noChangeAspect="1"/>
          </p:cNvPicPr>
          <p:nvPr/>
        </p:nvPicPr>
        <p:blipFill>
          <a:blip r:embed="rId4"/>
          <a:stretch>
            <a:fillRect/>
          </a:stretch>
        </p:blipFill>
        <p:spPr>
          <a:xfrm>
            <a:off x="932815" y="814070"/>
            <a:ext cx="7496175" cy="3057525"/>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837815" y="4514850"/>
                <a:ext cx="5353050" cy="1117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Cambria Math" panose="02040503050406030204" pitchFamily="18" charset="0"/>
                        </a:rPr>
                        <m:t>𝑂</m:t>
                      </m:r>
                      <m:r>
                        <a:rPr lang="en-US" altLang="zh-CN" i="1" smtClean="0">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𝑥</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 = </m:t>
                      </m:r>
                      <m:d>
                        <m:dPr>
                          <m:begChr m:val="{"/>
                          <m:endChr m:val=""/>
                          <m:ctrlPr>
                            <a:rPr lang="en-US" altLang="zh-CN" i="1">
                              <a:latin typeface="Cambria Math" panose="02040503050406030204" pitchFamily="18" charset="0"/>
                              <a:cs typeface="Cambria Math" panose="02040503050406030204" pitchFamily="18" charset="0"/>
                            </a:rPr>
                          </m:ctrlPr>
                        </m:dPr>
                        <m:e>
                          <m:eqArr>
                            <m:eqArrPr>
                              <m:ctrlPr>
                                <a:rPr lang="en-US" altLang="zh-CN" i="1">
                                  <a:latin typeface="Cambria Math" panose="02040503050406030204" pitchFamily="18" charset="0"/>
                                  <a:cs typeface="Cambria Math" panose="02040503050406030204" pitchFamily="18" charset="0"/>
                                </a:rPr>
                              </m:ctrlPr>
                            </m:eqArrPr>
                            <m:e>
                              <m:r>
                                <a:rPr lang="en-US" altLang="zh-CN" i="1">
                                  <a:latin typeface="Cambria Math" panose="02040503050406030204" pitchFamily="18" charset="0"/>
                                  <a:cs typeface="Cambria Math" panose="02040503050406030204" pitchFamily="18" charset="0"/>
                                </a:rPr>
                                <m:t> 1,       </m:t>
                              </m:r>
                              <m:r>
                                <a:rPr lang="en-US" altLang="zh-CN" i="1">
                                  <a:latin typeface="Cambria Math" panose="02040503050406030204" pitchFamily="18" charset="0"/>
                                  <a:cs typeface="Cambria Math" panose="02040503050406030204" pitchFamily="18" charset="0"/>
                                </a:rPr>
                                <m:t>𝑖𝑓</m:t>
                              </m:r>
                              <m:r>
                                <a:rPr lang="en-US" altLang="zh-CN" i="1">
                                  <a:latin typeface="Cambria Math" panose="02040503050406030204" pitchFamily="18" charset="0"/>
                                  <a:cs typeface="Cambria Math" panose="02040503050406030204" pitchFamily="18" charset="0"/>
                                </a:rPr>
                                <m:t> </m:t>
                              </m:r>
                              <m:f>
                                <m:fPr>
                                  <m:ctrlPr>
                                    <a:rPr lang="en-US" altLang="zh-CN" i="1">
                                      <a:latin typeface="Cambria Math" panose="02040503050406030204" pitchFamily="18" charset="0"/>
                                      <a:cs typeface="Cambria Math" panose="02040503050406030204" pitchFamily="18" charset="0"/>
                                    </a:rPr>
                                  </m:ctrlPr>
                                </m:fPr>
                                <m:num>
                                  <m:r>
                                    <a:rPr lang="en-US" altLang="zh-CN" i="1">
                                      <a:latin typeface="Cambria Math" panose="02040503050406030204" pitchFamily="18" charset="0"/>
                                      <a:cs typeface="Cambria Math" panose="02040503050406030204" pitchFamily="18" charset="0"/>
                                    </a:rPr>
                                    <m:t>𝑆</m:t>
                                  </m:r>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𝑥</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𝑆</m:t>
                                  </m:r>
                                  <m:r>
                                    <a:rPr lang="en-US" altLang="zh-CN" i="1">
                                      <a:latin typeface="Cambria Math" panose="02040503050406030204" pitchFamily="18" charset="0"/>
                                      <a:cs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cs typeface="Cambria Math" panose="02040503050406030204" pitchFamily="18" charset="0"/>
                                    </a:rPr>
                                    <m:t>)</m:t>
                                  </m:r>
                                </m:num>
                                <m:den>
                                  <m:r>
                                    <a:rPr lang="en-US" altLang="zh-CN" i="1">
                                      <a:latin typeface="Cambria Math" panose="02040503050406030204" pitchFamily="18" charset="0"/>
                                      <a:cs typeface="Cambria Math" panose="02040503050406030204" pitchFamily="18" charset="0"/>
                                    </a:rPr>
                                    <m:t>𝑆</m:t>
                                  </m:r>
                                  <m:r>
                                    <a:rPr lang="en-US" altLang="zh-CN" i="1">
                                      <a:latin typeface="Cambria Math" panose="02040503050406030204" pitchFamily="18" charset="0"/>
                                      <a:cs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cs typeface="Cambria Math" panose="02040503050406030204" pitchFamily="18" charset="0"/>
                                    </a:rPr>
                                    <m:t>)</m:t>
                                  </m:r>
                                </m:den>
                              </m:f>
                              <m:r>
                                <a:rPr lang="en-US" altLang="zh-CN" i="1">
                                  <a:latin typeface="Cambria Math" panose="02040503050406030204" pitchFamily="18" charset="0"/>
                                  <a:cs typeface="Cambria Math" panose="02040503050406030204" pitchFamily="18" charset="0"/>
                                </a:rPr>
                                <m:t> &gt; </m:t>
                              </m:r>
                              <m:r>
                                <a:rPr lang="en-US" altLang="zh-CN" i="1">
                                  <a:latin typeface="Cambria Math" panose="02040503050406030204" pitchFamily="18" charset="0"/>
                                  <a:cs typeface="Cambria Math" panose="02040503050406030204" pitchFamily="18" charset="0"/>
                                </a:rPr>
                                <m:t>𝜏</m:t>
                              </m:r>
                            </m:e>
                            <m:e>
                              <m:r>
                                <a:rPr lang="en-US" altLang="zh-CN" i="1">
                                  <a:latin typeface="Cambria Math" panose="02040503050406030204" pitchFamily="18" charset="0"/>
                                  <a:cs typeface="Cambria Math" panose="02040503050406030204" pitchFamily="18" charset="0"/>
                                </a:rPr>
                                <m:t> 0,                              </m:t>
                              </m:r>
                              <m:r>
                                <a:rPr lang="en-US" altLang="zh-CN" i="1">
                                  <a:latin typeface="Cambria Math" panose="02040503050406030204" pitchFamily="18" charset="0"/>
                                  <a:cs typeface="Cambria Math" panose="02040503050406030204" pitchFamily="18" charset="0"/>
                                </a:rPr>
                                <m:t>𝑜𝑡h𝑒𝑟𝑤𝑖𝑠𝑒</m:t>
                              </m:r>
                            </m:e>
                          </m:eqArr>
                        </m:e>
                      </m:d>
                    </m:oMath>
                  </m:oMathPara>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2837815" y="4514850"/>
                <a:ext cx="5353050" cy="1117998"/>
              </a:xfrm>
              <a:prstGeom prst="rect">
                <a:avLst/>
              </a:prstGeom>
              <a:blipFill rotWithShape="1">
                <a:blip r:embed="rId5"/>
                <a:stretch>
                  <a:fillRect b="36"/>
                </a:stretch>
              </a:blipFill>
            </p:spPr>
            <p:txBody>
              <a:bodyPr/>
              <a:lstStyle/>
              <a:p>
                <a:r>
                  <a:rPr lang="zh-CN" altLang="en-US">
                    <a:noFill/>
                  </a:rPr>
                  <a:t> </a:t>
                </a:r>
              </a:p>
            </p:txBody>
          </p:sp>
        </mc:Fallback>
      </mc:AlternateContent>
      <p:sp>
        <p:nvSpPr>
          <p:cNvPr id="8" name="文本框 7"/>
          <p:cNvSpPr txBox="1"/>
          <p:nvPr/>
        </p:nvSpPr>
        <p:spPr>
          <a:xfrm>
            <a:off x="1009015" y="4800600"/>
            <a:ext cx="2371725" cy="398780"/>
          </a:xfrm>
          <a:prstGeom prst="rect">
            <a:avLst/>
          </a:prstGeom>
          <a:noFill/>
        </p:spPr>
        <p:txBody>
          <a:bodyPr wrap="square" rtlCol="0">
            <a:spAutoFit/>
          </a:bodyPr>
          <a:lstStyle/>
          <a:p>
            <a:r>
              <a:rPr lang="zh-CN" altLang="en-US" sz="2000" b="1">
                <a:solidFill>
                  <a:srgbClr val="02409A"/>
                </a:solidFill>
              </a:rPr>
              <a:t>朴素判断法</a:t>
            </a:r>
          </a:p>
        </p:txBody>
      </p:sp>
    </p:spTree>
    <p:custDataLst>
      <p:tags r:id="rId1"/>
    </p:custDataLst>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末尾插值</a:t>
            </a:r>
          </a:p>
        </p:txBody>
      </p:sp>
      <p:sp>
        <p:nvSpPr>
          <p:cNvPr id="6" name="矩形 5"/>
          <p:cNvSpPr/>
          <p:nvPr/>
        </p:nvSpPr>
        <p:spPr>
          <a:xfrm>
            <a:off x="793750" y="1900555"/>
            <a:ext cx="723265" cy="723265"/>
          </a:xfrm>
          <a:prstGeom prst="rect">
            <a:avLst/>
          </a:prstGeom>
          <a:solidFill>
            <a:srgbClr val="ED7D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p>
        </p:txBody>
      </p:sp>
      <p:sp>
        <p:nvSpPr>
          <p:cNvPr id="7" name="矩形 6"/>
          <p:cNvSpPr/>
          <p:nvPr/>
        </p:nvSpPr>
        <p:spPr>
          <a:xfrm>
            <a:off x="1517015" y="1900555"/>
            <a:ext cx="723265" cy="7232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15</a:t>
            </a:r>
          </a:p>
        </p:txBody>
      </p:sp>
      <p:sp>
        <p:nvSpPr>
          <p:cNvPr id="8" name="矩形 7"/>
          <p:cNvSpPr/>
          <p:nvPr/>
        </p:nvSpPr>
        <p:spPr>
          <a:xfrm>
            <a:off x="2240280" y="1900555"/>
            <a:ext cx="723265" cy="7232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18</a:t>
            </a:r>
          </a:p>
        </p:txBody>
      </p:sp>
      <p:sp>
        <p:nvSpPr>
          <p:cNvPr id="10" name="矩形 9"/>
          <p:cNvSpPr/>
          <p:nvPr/>
        </p:nvSpPr>
        <p:spPr>
          <a:xfrm>
            <a:off x="2962910" y="1900555"/>
            <a:ext cx="723265" cy="7232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14</a:t>
            </a:r>
          </a:p>
        </p:txBody>
      </p:sp>
      <p:sp>
        <p:nvSpPr>
          <p:cNvPr id="11" name="矩形 10"/>
          <p:cNvSpPr/>
          <p:nvPr/>
        </p:nvSpPr>
        <p:spPr>
          <a:xfrm>
            <a:off x="3686175" y="1900555"/>
            <a:ext cx="723265" cy="7232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16</a:t>
            </a:r>
          </a:p>
        </p:txBody>
      </p:sp>
      <p:sp>
        <p:nvSpPr>
          <p:cNvPr id="13" name="矩形 12"/>
          <p:cNvSpPr/>
          <p:nvPr/>
        </p:nvSpPr>
        <p:spPr>
          <a:xfrm>
            <a:off x="4409440" y="1900555"/>
            <a:ext cx="723265" cy="723265"/>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12</a:t>
            </a:r>
          </a:p>
        </p:txBody>
      </p:sp>
      <p:sp>
        <p:nvSpPr>
          <p:cNvPr id="14" name="矩形 13"/>
          <p:cNvSpPr/>
          <p:nvPr/>
        </p:nvSpPr>
        <p:spPr>
          <a:xfrm>
            <a:off x="5132705" y="1900555"/>
            <a:ext cx="723265" cy="723265"/>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50</a:t>
            </a:r>
          </a:p>
        </p:txBody>
      </p:sp>
      <p:sp>
        <p:nvSpPr>
          <p:cNvPr id="15" name="文本框 14"/>
          <p:cNvSpPr txBox="1"/>
          <p:nvPr/>
        </p:nvSpPr>
        <p:spPr>
          <a:xfrm>
            <a:off x="742315" y="1258570"/>
            <a:ext cx="4600575" cy="368300"/>
          </a:xfrm>
          <a:prstGeom prst="rect">
            <a:avLst/>
          </a:prstGeom>
          <a:noFill/>
        </p:spPr>
        <p:txBody>
          <a:bodyPr wrap="square" rtlCol="0">
            <a:spAutoFit/>
          </a:bodyPr>
          <a:lstStyle/>
          <a:p>
            <a:r>
              <a:rPr lang="en-US" altLang="zh-CN"/>
              <a:t>window size </a:t>
            </a:r>
            <a:r>
              <a:rPr lang="en-US" altLang="zh-CN" b="1">
                <a:solidFill>
                  <a:srgbClr val="02409A"/>
                </a:solidFill>
              </a:rPr>
              <a:t>ω = 5</a:t>
            </a:r>
          </a:p>
        </p:txBody>
      </p:sp>
      <mc:AlternateContent xmlns:mc="http://schemas.openxmlformats.org/markup-compatibility/2006" xmlns:a14="http://schemas.microsoft.com/office/drawing/2010/main">
        <mc:Choice Requires="a14">
          <p:sp>
            <p:nvSpPr>
              <p:cNvPr id="16" name="文本框 15"/>
              <p:cNvSpPr txBox="1"/>
              <p:nvPr/>
            </p:nvSpPr>
            <p:spPr>
              <a:xfrm>
                <a:off x="427990" y="3652520"/>
                <a:ext cx="5638800" cy="15754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𝑔</m:t>
                          </m:r>
                        </m:e>
                      </m:acc>
                      <m:r>
                        <a:rPr lang="en-US" altLang="zh-CN" sz="2000" i="1">
                          <a:latin typeface="Cambria Math" panose="02040503050406030204" pitchFamily="18" charset="0"/>
                          <a:cs typeface="Cambria Math" panose="02040503050406030204" pitchFamily="18" charset="0"/>
                        </a:rPr>
                        <m:t> = </m:t>
                      </m:r>
                      <m:f>
                        <m:fPr>
                          <m:ctrlPr>
                            <a:rPr lang="en-US" altLang="zh-CN" sz="2000" i="1">
                              <a:latin typeface="Cambria Math" panose="02040503050406030204" pitchFamily="18" charset="0"/>
                              <a:cs typeface="Cambria Math" panose="02040503050406030204" pitchFamily="18" charset="0"/>
                            </a:rPr>
                          </m:ctrlPr>
                        </m:fPr>
                        <m:num>
                          <m:r>
                            <a:rPr lang="en-US" altLang="zh-CN" sz="2000" i="1">
                              <a:latin typeface="Cambria Math" panose="02040503050406030204" pitchFamily="18" charset="0"/>
                              <a:cs typeface="Cambria Math" panose="02040503050406030204" pitchFamily="18" charset="0"/>
                            </a:rPr>
                            <m:t>1</m:t>
                          </m:r>
                        </m:num>
                        <m:den>
                          <m:r>
                            <a:rPr lang="en-US" altLang="zh-CN" sz="2000" i="1">
                              <a:latin typeface="Cambria Math" panose="02040503050406030204" pitchFamily="18" charset="0"/>
                              <a:cs typeface="Cambria Math" panose="02040503050406030204" pitchFamily="18" charset="0"/>
                            </a:rPr>
                            <m:t>𝑚</m:t>
                          </m:r>
                        </m:den>
                      </m:f>
                      <m:r>
                        <a:rPr lang="en-US" altLang="zh-CN" sz="2000" i="1">
                          <a:latin typeface="Cambria Math" panose="02040503050406030204" pitchFamily="18" charset="0"/>
                          <a:cs typeface="Cambria Math" panose="02040503050406030204" pitchFamily="18" charset="0"/>
                        </a:rPr>
                        <m:t> </m:t>
                      </m:r>
                      <m:nary>
                        <m:naryPr>
                          <m:chr m:val="∑"/>
                          <m:limLoc m:val="undOvr"/>
                          <m:ctrlPr>
                            <a:rPr lang="en-US" altLang="zh-CN" sz="2000" i="1">
                              <a:latin typeface="Cambria Math" panose="02040503050406030204" pitchFamily="18" charset="0"/>
                              <a:cs typeface="Cambria Math" panose="02040503050406030204" pitchFamily="18" charset="0"/>
                            </a:rPr>
                          </m:ctrlPr>
                        </m:naryPr>
                        <m:sub>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cs typeface="Cambria Math" panose="02040503050406030204" pitchFamily="18" charset="0"/>
                            </a:rPr>
                            <m:t>=1</m:t>
                          </m:r>
                        </m:sub>
                        <m:sup>
                          <m:r>
                            <a:rPr lang="en-US" altLang="zh-CN" sz="2000" i="1">
                              <a:latin typeface="Cambria Math" panose="02040503050406030204" pitchFamily="18" charset="0"/>
                              <a:cs typeface="Cambria Math" panose="02040503050406030204" pitchFamily="18" charset="0"/>
                            </a:rPr>
                            <m:t>𝑚</m:t>
                          </m:r>
                        </m:sup>
                        <m:e>
                          <m:r>
                            <a:rPr lang="en-US" altLang="zh-CN" sz="2000" i="1">
                              <a:latin typeface="Cambria Math" panose="02040503050406030204" pitchFamily="18" charset="0"/>
                              <a:cs typeface="Cambria Math" panose="02040503050406030204" pitchFamily="18" charset="0"/>
                            </a:rPr>
                            <m:t>𝑔</m:t>
                          </m:r>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𝑥</m:t>
                              </m:r>
                            </m:e>
                            <m:sub>
                              <m:r>
                                <a:rPr lang="en-US" altLang="zh-CN" sz="2000" i="1">
                                  <a:latin typeface="Cambria Math" panose="02040503050406030204" pitchFamily="18" charset="0"/>
                                  <a:cs typeface="Cambria Math" panose="02040503050406030204" pitchFamily="18" charset="0"/>
                                </a:rPr>
                                <m:t>𝑛</m:t>
                              </m:r>
                            </m:sub>
                          </m:sSub>
                          <m:r>
                            <a:rPr lang="en-US" altLang="zh-CN" sz="2000" i="1">
                              <a:latin typeface="Cambria Math" panose="02040503050406030204" pitchFamily="18" charset="0"/>
                              <a:cs typeface="Cambria Math" panose="02040503050406030204" pitchFamily="18" charset="0"/>
                            </a:rPr>
                            <m:t>, </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𝑥</m:t>
                              </m:r>
                            </m:e>
                            <m:sub>
                              <m:r>
                                <a:rPr lang="en-US" altLang="zh-CN" sz="2000" i="1">
                                  <a:latin typeface="Cambria Math" panose="02040503050406030204" pitchFamily="18" charset="0"/>
                                  <a:cs typeface="Cambria Math" panose="02040503050406030204" pitchFamily="18" charset="0"/>
                                </a:rPr>
                                <m:t>𝑛</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𝑖</m:t>
                              </m:r>
                            </m:sub>
                          </m:sSub>
                          <m:r>
                            <a:rPr lang="en-US" altLang="zh-CN" sz="2000" i="1">
                              <a:latin typeface="Cambria Math" panose="02040503050406030204" pitchFamily="18" charset="0"/>
                              <a:cs typeface="Cambria Math" panose="02040503050406030204" pitchFamily="18" charset="0"/>
                            </a:rPr>
                            <m:t>)</m:t>
                          </m:r>
                        </m:e>
                      </m:nary>
                    </m:oMath>
                  </m:oMathPara>
                </a14:m>
                <a:endParaRPr lang="en-US" altLang="zh-CN" sz="2000" i="1" dirty="0">
                  <a:latin typeface="Cambria Math" panose="02040503050406030204" pitchFamily="18" charset="0"/>
                  <a:cs typeface="Cambria Math" panose="02040503050406030204" pitchFamily="18" charset="0"/>
                </a:endParaRPr>
              </a:p>
              <a:p>
                <a:endParaRPr lang="en-US" altLang="zh-CN" sz="2000" i="1" dirty="0">
                  <a:latin typeface="Cambria Math" panose="02040503050406030204" pitchFamily="18" charset="0"/>
                  <a:cs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𝑥</m:t>
                          </m:r>
                        </m:e>
                        <m:sub>
                          <m:r>
                            <a:rPr lang="en-US" altLang="zh-CN" sz="2000" i="1">
                              <a:latin typeface="Cambria Math" panose="02040503050406030204" pitchFamily="18" charset="0"/>
                              <a:cs typeface="Cambria Math" panose="02040503050406030204" pitchFamily="18" charset="0"/>
                            </a:rPr>
                            <m:t>𝑛</m:t>
                          </m:r>
                          <m:r>
                            <a:rPr lang="en-US" altLang="zh-CN" sz="2000" i="1">
                              <a:latin typeface="Cambria Math" panose="02040503050406030204" pitchFamily="18" charset="0"/>
                              <a:cs typeface="Cambria Math" panose="02040503050406030204" pitchFamily="18" charset="0"/>
                            </a:rPr>
                            <m:t>+1</m:t>
                          </m:r>
                        </m:sub>
                      </m:sSub>
                      <m:r>
                        <a:rPr lang="en-US" altLang="zh-CN" sz="2000" i="1">
                          <a:latin typeface="Cambria Math" panose="02040503050406030204" pitchFamily="18" charset="0"/>
                          <a:cs typeface="Cambria Math" panose="02040503050406030204" pitchFamily="18" charset="0"/>
                        </a:rPr>
                        <m:t> = </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𝑥</m:t>
                          </m:r>
                        </m:e>
                        <m:sub>
                          <m:r>
                            <a:rPr lang="en-US" altLang="zh-CN" sz="2000" i="1">
                              <a:latin typeface="Cambria Math" panose="02040503050406030204" pitchFamily="18" charset="0"/>
                              <a:cs typeface="Cambria Math" panose="02040503050406030204" pitchFamily="18" charset="0"/>
                            </a:rPr>
                            <m:t>𝑛</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𝑚</m:t>
                          </m:r>
                          <m:r>
                            <a:rPr lang="en-US" altLang="zh-CN" sz="2000" i="1">
                              <a:latin typeface="Cambria Math" panose="02040503050406030204" pitchFamily="18" charset="0"/>
                              <a:cs typeface="Cambria Math" panose="02040503050406030204" pitchFamily="18" charset="0"/>
                            </a:rPr>
                            <m:t>+1</m:t>
                          </m:r>
                        </m:sub>
                      </m:sSub>
                      <m:r>
                        <a:rPr lang="en-US" altLang="zh-CN" sz="2000" i="1">
                          <a:latin typeface="Cambria Math" panose="02040503050406030204" pitchFamily="18" charset="0"/>
                          <a:cs typeface="Cambria Math" panose="02040503050406030204" pitchFamily="18" charset="0"/>
                        </a:rPr>
                        <m:t> + </m:t>
                      </m:r>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𝑔</m:t>
                          </m:r>
                        </m:e>
                      </m:acc>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𝑚</m:t>
                      </m:r>
                    </m:oMath>
                  </m:oMathPara>
                </a14:m>
                <a:endParaRPr lang="en-US" altLang="zh-CN" sz="2000" i="1" dirty="0">
                  <a:latin typeface="Cambria Math" panose="02040503050406030204" pitchFamily="18" charset="0"/>
                  <a:cs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27990" y="3652520"/>
                <a:ext cx="5638800" cy="1575431"/>
              </a:xfrm>
              <a:prstGeom prst="rect">
                <a:avLst/>
              </a:prstGeom>
              <a:blipFill>
                <a:blip r:embed="rId4"/>
                <a:stretch>
                  <a:fillRect/>
                </a:stretch>
              </a:blipFill>
            </p:spPr>
            <p:txBody>
              <a:bodyPr/>
              <a:lstStyle/>
              <a:p>
                <a:r>
                  <a:rPr lang="zh-CN" altLang="en-US">
                    <a:noFill/>
                  </a:rPr>
                  <a:t> </a:t>
                </a:r>
              </a:p>
            </p:txBody>
          </p:sp>
        </mc:Fallback>
      </mc:AlternateContent>
      <p:sp>
        <p:nvSpPr>
          <p:cNvPr id="19" name="矩形 18"/>
          <p:cNvSpPr/>
          <p:nvPr/>
        </p:nvSpPr>
        <p:spPr>
          <a:xfrm>
            <a:off x="5855335" y="1900555"/>
            <a:ext cx="723265" cy="723265"/>
          </a:xfrm>
          <a:prstGeom prst="rect">
            <a:avLst/>
          </a:prstGeom>
          <a:solidFill>
            <a:srgbClr val="5B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13</a:t>
            </a:r>
          </a:p>
        </p:txBody>
      </p:sp>
      <p:sp>
        <p:nvSpPr>
          <p:cNvPr id="20" name="矩形 19"/>
          <p:cNvSpPr/>
          <p:nvPr/>
        </p:nvSpPr>
        <p:spPr>
          <a:xfrm>
            <a:off x="6578600" y="1900555"/>
            <a:ext cx="723265" cy="723265"/>
          </a:xfrm>
          <a:prstGeom prst="rect">
            <a:avLst/>
          </a:prstGeom>
          <a:solidFill>
            <a:srgbClr val="5B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13</a:t>
            </a:r>
          </a:p>
        </p:txBody>
      </p:sp>
    </p:spTree>
    <p:custDataLst>
      <p:tags r:id="rId1"/>
    </p:custData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6"/>
                                        </p:tgtEl>
                                        <p:attrNameLst>
                                          <p:attrName>fillcolor</p:attrName>
                                        </p:attrNameLst>
                                      </p:cBhvr>
                                      <p:to>
                                        <a:srgbClr val="5B9BD5"/>
                                      </p:to>
                                    </p:animClr>
                                    <p:set>
                                      <p:cBhvr>
                                        <p:cTn id="11" dur="500" fill="hold"/>
                                        <p:tgtEl>
                                          <p:spTgt spid="6"/>
                                        </p:tgtEl>
                                        <p:attrNameLst>
                                          <p:attrName>fill.type</p:attrName>
                                        </p:attrNameLst>
                                      </p:cBhvr>
                                      <p:to>
                                        <p:strVal val="solid"/>
                                      </p:to>
                                    </p:set>
                                    <p:set>
                                      <p:cBhvr>
                                        <p:cTn id="12" dur="500" fill="hold"/>
                                        <p:tgtEl>
                                          <p:spTgt spid="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3"/>
                                        </p:tgtEl>
                                        <p:attrNameLst>
                                          <p:attrName>fillcolor</p:attrName>
                                        </p:attrNameLst>
                                      </p:cBhvr>
                                      <p:to>
                                        <a:schemeClr val="accent2"/>
                                      </p:to>
                                    </p:animClr>
                                    <p:set>
                                      <p:cBhvr>
                                        <p:cTn id="17" dur="500" fill="hold"/>
                                        <p:tgtEl>
                                          <p:spTgt spid="13"/>
                                        </p:tgtEl>
                                        <p:attrNameLst>
                                          <p:attrName>fill.type</p:attrName>
                                        </p:attrNameLst>
                                      </p:cBhvr>
                                      <p:to>
                                        <p:strVal val="solid"/>
                                      </p:to>
                                    </p:set>
                                    <p:set>
                                      <p:cBhvr>
                                        <p:cTn id="18" dur="500" fill="hold"/>
                                        <p:tgtEl>
                                          <p:spTgt spid="1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
                                        </p:tgtEl>
                                        <p:attrNameLst>
                                          <p:attrName>fillcolor</p:attrName>
                                        </p:attrNameLst>
                                      </p:cBhvr>
                                      <p:to>
                                        <a:srgbClr val="5B9BD5"/>
                                      </p:to>
                                    </p:animClr>
                                    <p:set>
                                      <p:cBhvr>
                                        <p:cTn id="27" dur="500" fill="hold"/>
                                        <p:tgtEl>
                                          <p:spTgt spid="7"/>
                                        </p:tgtEl>
                                        <p:attrNameLst>
                                          <p:attrName>fill.type</p:attrName>
                                        </p:attrNameLst>
                                      </p:cBhvr>
                                      <p:to>
                                        <p:strVal val="solid"/>
                                      </p:to>
                                    </p:set>
                                    <p:set>
                                      <p:cBhvr>
                                        <p:cTn id="28" dur="500" fill="hold"/>
                                        <p:tgtEl>
                                          <p:spTgt spid="7"/>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4"/>
                                        </p:tgtEl>
                                        <p:attrNameLst>
                                          <p:attrName>fillcolor</p:attrName>
                                        </p:attrNameLst>
                                      </p:cBhvr>
                                      <p:to>
                                        <a:schemeClr val="accent2"/>
                                      </p:to>
                                    </p:animClr>
                                    <p:set>
                                      <p:cBhvr>
                                        <p:cTn id="33" dur="500" fill="hold"/>
                                        <p:tgtEl>
                                          <p:spTgt spid="14"/>
                                        </p:tgtEl>
                                        <p:attrNameLst>
                                          <p:attrName>fill.type</p:attrName>
                                        </p:attrNameLst>
                                      </p:cBhvr>
                                      <p:to>
                                        <p:strVal val="solid"/>
                                      </p:to>
                                    </p:set>
                                    <p:set>
                                      <p:cBhvr>
                                        <p:cTn id="34" dur="500" fill="hold"/>
                                        <p:tgtEl>
                                          <p:spTgt spid="14"/>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500" fill="hold"/>
                                        <p:tgtEl>
                                          <p:spTgt spid="8"/>
                                        </p:tgtEl>
                                        <p:attrNameLst>
                                          <p:attrName>fillcolor</p:attrName>
                                        </p:attrNameLst>
                                      </p:cBhvr>
                                      <p:to>
                                        <a:srgbClr val="5B9BD5"/>
                                      </p:to>
                                    </p:animClr>
                                    <p:set>
                                      <p:cBhvr>
                                        <p:cTn id="47" dur="500" fill="hold"/>
                                        <p:tgtEl>
                                          <p:spTgt spid="8"/>
                                        </p:tgtEl>
                                        <p:attrNameLst>
                                          <p:attrName>fill.type</p:attrName>
                                        </p:attrNameLst>
                                      </p:cBhvr>
                                      <p:to>
                                        <p:strVal val="solid"/>
                                      </p:to>
                                    </p:set>
                                    <p:set>
                                      <p:cBhvr>
                                        <p:cTn id="48" dur="500" fill="hold"/>
                                        <p:tgtEl>
                                          <p:spTgt spid="8"/>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10"/>
                                        </p:tgtEl>
                                        <p:attrNameLst>
                                          <p:attrName>fillcolor</p:attrName>
                                        </p:attrNameLst>
                                      </p:cBhvr>
                                      <p:to>
                                        <a:srgbClr val="5B9BD5"/>
                                      </p:to>
                                    </p:animClr>
                                    <p:set>
                                      <p:cBhvr>
                                        <p:cTn id="51" dur="500" fill="hold"/>
                                        <p:tgtEl>
                                          <p:spTgt spid="10"/>
                                        </p:tgtEl>
                                        <p:attrNameLst>
                                          <p:attrName>fill.type</p:attrName>
                                        </p:attrNameLst>
                                      </p:cBhvr>
                                      <p:to>
                                        <p:strVal val="solid"/>
                                      </p:to>
                                    </p:set>
                                    <p:set>
                                      <p:cBhvr>
                                        <p:cTn id="52" dur="500" fill="hold"/>
                                        <p:tgtEl>
                                          <p:spTgt spid="10"/>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19"/>
                                        </p:tgtEl>
                                        <p:attrNameLst>
                                          <p:attrName>fillcolor</p:attrName>
                                        </p:attrNameLst>
                                      </p:cBhvr>
                                      <p:to>
                                        <a:schemeClr val="accent2"/>
                                      </p:to>
                                    </p:animClr>
                                    <p:set>
                                      <p:cBhvr>
                                        <p:cTn id="57" dur="500" fill="hold"/>
                                        <p:tgtEl>
                                          <p:spTgt spid="19"/>
                                        </p:tgtEl>
                                        <p:attrNameLst>
                                          <p:attrName>fill.type</p:attrName>
                                        </p:attrNameLst>
                                      </p:cBhvr>
                                      <p:to>
                                        <p:strVal val="solid"/>
                                      </p:to>
                                    </p:set>
                                    <p:set>
                                      <p:cBhvr>
                                        <p:cTn id="58" dur="500" fill="hold"/>
                                        <p:tgtEl>
                                          <p:spTgt spid="19"/>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20"/>
                                        </p:tgtEl>
                                        <p:attrNameLst>
                                          <p:attrName>fillcolor</p:attrName>
                                        </p:attrNameLst>
                                      </p:cBhvr>
                                      <p:to>
                                        <a:schemeClr val="accent2"/>
                                      </p:to>
                                    </p:animClr>
                                    <p:set>
                                      <p:cBhvr>
                                        <p:cTn id="61" dur="500" fill="hold"/>
                                        <p:tgtEl>
                                          <p:spTgt spid="20"/>
                                        </p:tgtEl>
                                        <p:attrNameLst>
                                          <p:attrName>fill.type</p:attrName>
                                        </p:attrNameLst>
                                      </p:cBhvr>
                                      <p:to>
                                        <p:strVal val="solid"/>
                                      </p:to>
                                    </p:set>
                                    <p:set>
                                      <p:cBhvr>
                                        <p:cTn id="62" dur="5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14" grpId="0" bldLvl="0" animBg="1"/>
      <p:bldP spid="19" grpId="0" bldLvl="0" animBg="1"/>
      <p:bldP spid="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p:cNvSpPr txBox="1"/>
          <p:nvPr/>
        </p:nvSpPr>
        <p:spPr>
          <a:xfrm>
            <a:off x="428281" y="199434"/>
            <a:ext cx="6910670"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SR-CNN</a:t>
            </a:r>
          </a:p>
        </p:txBody>
      </p:sp>
      <mc:AlternateContent xmlns:mc="http://schemas.openxmlformats.org/markup-compatibility/2006" xmlns:a14="http://schemas.microsoft.com/office/drawing/2010/main">
        <mc:Choice Requires="a14">
          <p:sp>
            <p:nvSpPr>
              <p:cNvPr id="7" name="文本框 6"/>
              <p:cNvSpPr txBox="1"/>
              <p:nvPr/>
            </p:nvSpPr>
            <p:spPr>
              <a:xfrm>
                <a:off x="1139825" y="1692910"/>
                <a:ext cx="63722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cs typeface="Cambria Math" panose="02040503050406030204" pitchFamily="18" charset="0"/>
                        </a:rPr>
                        <m:t>𝑥</m:t>
                      </m:r>
                      <m:r>
                        <a:rPr lang="en-US" altLang="zh-CN" sz="2400" i="1" smtClean="0">
                          <a:latin typeface="Cambria Math" panose="02040503050406030204" pitchFamily="18" charset="0"/>
                          <a:cs typeface="Cambria Math" panose="02040503050406030204" pitchFamily="18" charset="0"/>
                        </a:rPr>
                        <m:t> = (</m:t>
                      </m:r>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𝑥</m:t>
                          </m:r>
                        </m:e>
                      </m:acc>
                      <m:r>
                        <a:rPr lang="en-US" altLang="zh-CN" sz="2400" i="1">
                          <a:latin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cs typeface="Cambria Math" panose="02040503050406030204" pitchFamily="18" charset="0"/>
                        </a:rPr>
                        <m:t>𝑚𝑒𝑎𝑛</m:t>
                      </m:r>
                      <m:r>
                        <a:rPr lang="en-US" altLang="zh-CN" sz="2400" i="1">
                          <a:latin typeface="Cambria Math" panose="02040503050406030204" pitchFamily="18" charset="0"/>
                          <a:cs typeface="Cambria Math" panose="02040503050406030204" pitchFamily="18" charset="0"/>
                        </a:rPr>
                        <m:t>)(1 + </m:t>
                      </m:r>
                      <m:r>
                        <a:rPr lang="en-US" altLang="zh-CN" sz="2400" i="1">
                          <a:latin typeface="Cambria Math" panose="02040503050406030204" pitchFamily="18" charset="0"/>
                          <a:cs typeface="Cambria Math" panose="02040503050406030204" pitchFamily="18" charset="0"/>
                        </a:rPr>
                        <m:t>𝑣𝑎𝑟</m:t>
                      </m:r>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𝑟</m:t>
                      </m:r>
                      <m:r>
                        <a:rPr lang="en-US" altLang="zh-CN" sz="2400" i="1">
                          <a:latin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cs typeface="Cambria Math" panose="02040503050406030204" pitchFamily="18" charset="0"/>
                        </a:rPr>
                        <m:t>𝑥</m:t>
                      </m:r>
                    </m:oMath>
                  </m:oMathPara>
                </a14:m>
                <a:endParaRPr lang="en-US" altLang="zh-CN" sz="2400" i="1" dirty="0">
                  <a:latin typeface="Cambria Math" panose="02040503050406030204" pitchFamily="18" charset="0"/>
                  <a:cs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139825" y="1692910"/>
                <a:ext cx="6372225" cy="461665"/>
              </a:xfrm>
              <a:prstGeom prst="rect">
                <a:avLst/>
              </a:prstGeom>
              <a:blipFill rotWithShape="1">
                <a:blip r:embed="rId5"/>
                <a:stretch>
                  <a:fillRect b="4"/>
                </a:stretch>
              </a:blipFill>
            </p:spPr>
            <p:txBody>
              <a:bodyPr/>
              <a:lstStyle/>
              <a:p>
                <a:r>
                  <a:rPr lang="zh-CN" altLang="en-US">
                    <a:noFill/>
                  </a:rPr>
                  <a:t> </a:t>
                </a:r>
              </a:p>
            </p:txBody>
          </p:sp>
        </mc:Fallback>
      </mc:AlternateContent>
      <p:sp>
        <p:nvSpPr>
          <p:cNvPr id="3" name="文本框 2"/>
          <p:cNvSpPr txBox="1"/>
          <p:nvPr/>
        </p:nvSpPr>
        <p:spPr>
          <a:xfrm>
            <a:off x="521335" y="1007745"/>
            <a:ext cx="3077210" cy="398780"/>
          </a:xfrm>
          <a:prstGeom prst="rect">
            <a:avLst/>
          </a:prstGeom>
          <a:noFill/>
        </p:spPr>
        <p:txBody>
          <a:bodyPr wrap="square" rtlCol="0">
            <a:spAutoFit/>
          </a:bodyPr>
          <a:lstStyle/>
          <a:p>
            <a:r>
              <a:rPr lang="zh-CN" altLang="en-US" sz="2000" b="1">
                <a:solidFill>
                  <a:srgbClr val="02409A"/>
                </a:solidFill>
              </a:rPr>
              <a:t>异常注入</a:t>
            </a:r>
          </a:p>
        </p:txBody>
      </p:sp>
      <p:pic>
        <p:nvPicPr>
          <p:cNvPr id="5" name="图片 4" descr="网络结构"/>
          <p:cNvPicPr>
            <a:picLocks noChangeAspect="1"/>
          </p:cNvPicPr>
          <p:nvPr>
            <p:custDataLst>
              <p:tags r:id="rId2"/>
            </p:custDataLst>
          </p:nvPr>
        </p:nvPicPr>
        <p:blipFill>
          <a:blip r:embed="rId6"/>
          <a:srcRect l="3639" t="10972" r="5736" b="5817"/>
          <a:stretch>
            <a:fillRect/>
          </a:stretch>
        </p:blipFill>
        <p:spPr>
          <a:xfrm>
            <a:off x="427990" y="3126105"/>
            <a:ext cx="8286750" cy="2152650"/>
          </a:xfrm>
          <a:prstGeom prst="rect">
            <a:avLst/>
          </a:prstGeom>
        </p:spPr>
      </p:pic>
      <p:sp>
        <p:nvSpPr>
          <p:cNvPr id="4" name="下箭头 3"/>
          <p:cNvSpPr/>
          <p:nvPr/>
        </p:nvSpPr>
        <p:spPr>
          <a:xfrm rot="600000">
            <a:off x="5412740" y="2913380"/>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76190" y="2434590"/>
            <a:ext cx="2252345" cy="368300"/>
          </a:xfrm>
          <a:prstGeom prst="rect">
            <a:avLst/>
          </a:prstGeom>
          <a:noFill/>
        </p:spPr>
        <p:txBody>
          <a:bodyPr wrap="square" rtlCol="0">
            <a:spAutoFit/>
          </a:bodyPr>
          <a:lstStyle/>
          <a:p>
            <a:r>
              <a:rPr lang="en-US" altLang="zh-CN">
                <a:solidFill>
                  <a:srgbClr val="FF0000"/>
                </a:solidFill>
              </a:rPr>
              <a:t>filter size = ω</a:t>
            </a:r>
          </a:p>
        </p:txBody>
      </p:sp>
      <p:sp>
        <p:nvSpPr>
          <p:cNvPr id="8" name="下箭头 7"/>
          <p:cNvSpPr/>
          <p:nvPr/>
        </p:nvSpPr>
        <p:spPr>
          <a:xfrm rot="11940000">
            <a:off x="4817745" y="5149850"/>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0380000">
            <a:off x="5668645" y="5161915"/>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598545" y="5695315"/>
            <a:ext cx="2252345" cy="368300"/>
          </a:xfrm>
          <a:prstGeom prst="rect">
            <a:avLst/>
          </a:prstGeom>
          <a:noFill/>
        </p:spPr>
        <p:txBody>
          <a:bodyPr wrap="square" rtlCol="0">
            <a:spAutoFit/>
          </a:bodyPr>
          <a:lstStyle/>
          <a:p>
            <a:r>
              <a:rPr lang="en-US" altLang="zh-CN">
                <a:solidFill>
                  <a:srgbClr val="FF0000"/>
                </a:solidFill>
              </a:rPr>
              <a:t>channel size = ω</a:t>
            </a:r>
          </a:p>
        </p:txBody>
      </p:sp>
      <p:sp>
        <p:nvSpPr>
          <p:cNvPr id="12" name="文本框 11"/>
          <p:cNvSpPr txBox="1"/>
          <p:nvPr/>
        </p:nvSpPr>
        <p:spPr>
          <a:xfrm>
            <a:off x="5534660" y="5695315"/>
            <a:ext cx="2252345" cy="368300"/>
          </a:xfrm>
          <a:prstGeom prst="rect">
            <a:avLst/>
          </a:prstGeom>
          <a:noFill/>
        </p:spPr>
        <p:txBody>
          <a:bodyPr wrap="square" rtlCol="0">
            <a:spAutoFit/>
          </a:bodyPr>
          <a:lstStyle/>
          <a:p>
            <a:r>
              <a:rPr lang="en-US" altLang="zh-CN">
                <a:solidFill>
                  <a:srgbClr val="FF0000"/>
                </a:solidFill>
              </a:rPr>
              <a:t>channel size = 2ω</a:t>
            </a:r>
          </a:p>
        </p:txBody>
      </p:sp>
      <p:sp>
        <p:nvSpPr>
          <p:cNvPr id="13" name="文本框 12"/>
          <p:cNvSpPr txBox="1"/>
          <p:nvPr/>
        </p:nvSpPr>
        <p:spPr>
          <a:xfrm>
            <a:off x="521335" y="2622550"/>
            <a:ext cx="3077210" cy="398780"/>
          </a:xfrm>
          <a:prstGeom prst="rect">
            <a:avLst/>
          </a:prstGeom>
          <a:noFill/>
        </p:spPr>
        <p:txBody>
          <a:bodyPr wrap="square" rtlCol="0">
            <a:spAutoFit/>
          </a:bodyPr>
          <a:lstStyle/>
          <a:p>
            <a:r>
              <a:rPr lang="zh-CN" altLang="en-US" sz="2000" b="1">
                <a:solidFill>
                  <a:srgbClr val="02409A"/>
                </a:solidFill>
              </a:rPr>
              <a:t>网络结构</a:t>
            </a:r>
          </a:p>
        </p:txBody>
      </p:sp>
      <p:sp>
        <p:nvSpPr>
          <p:cNvPr id="14" name="下箭头 13"/>
          <p:cNvSpPr/>
          <p:nvPr/>
        </p:nvSpPr>
        <p:spPr>
          <a:xfrm rot="20640000">
            <a:off x="2621280" y="1310640"/>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2160000">
            <a:off x="3984625" y="1301115"/>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rot="19800000">
            <a:off x="4982210" y="1316355"/>
            <a:ext cx="203835" cy="36703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024380" y="1007745"/>
            <a:ext cx="1325245" cy="337185"/>
          </a:xfrm>
          <a:prstGeom prst="rect">
            <a:avLst/>
          </a:prstGeom>
          <a:noFill/>
        </p:spPr>
        <p:txBody>
          <a:bodyPr wrap="square" rtlCol="0">
            <a:spAutoFit/>
          </a:bodyPr>
          <a:lstStyle/>
          <a:p>
            <a:r>
              <a:rPr lang="zh-CN" altLang="en-US" sz="1600">
                <a:solidFill>
                  <a:srgbClr val="FF0000"/>
                </a:solidFill>
              </a:rPr>
              <a:t>局部平均值</a:t>
            </a:r>
          </a:p>
        </p:txBody>
      </p:sp>
      <p:sp>
        <p:nvSpPr>
          <p:cNvPr id="18" name="文本框 17"/>
          <p:cNvSpPr txBox="1"/>
          <p:nvPr/>
        </p:nvSpPr>
        <p:spPr>
          <a:xfrm>
            <a:off x="3938905" y="952500"/>
            <a:ext cx="2496820" cy="337185"/>
          </a:xfrm>
          <a:prstGeom prst="rect">
            <a:avLst/>
          </a:prstGeom>
          <a:noFill/>
        </p:spPr>
        <p:txBody>
          <a:bodyPr wrap="square" rtlCol="0">
            <a:spAutoFit/>
          </a:bodyPr>
          <a:lstStyle/>
          <a:p>
            <a:r>
              <a:rPr lang="zh-CN" altLang="en-US" sz="1600">
                <a:solidFill>
                  <a:srgbClr val="FF0000"/>
                </a:solidFill>
              </a:rPr>
              <a:t>滑动窗口内的均值和方差</a:t>
            </a:r>
          </a:p>
        </p:txBody>
      </p:sp>
    </p:spTree>
    <p:custDataLst>
      <p:tags r:id="rId1"/>
    </p:custDataLst>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p:cNvGrpSpPr/>
          <p:nvPr/>
        </p:nvGrpSpPr>
        <p:grpSpPr>
          <a:xfrm>
            <a:off x="2547620" y="2312035"/>
            <a:ext cx="4745350" cy="2233930"/>
            <a:chOff x="1549246" y="2295061"/>
            <a:chExt cx="5136762" cy="2233913"/>
          </a:xfrm>
        </p:grpSpPr>
        <p:grpSp>
          <p:nvGrpSpPr>
            <p:cNvPr id="39" name="组合 38"/>
            <p:cNvGrpSpPr/>
            <p:nvPr/>
          </p:nvGrpSpPr>
          <p:grpSpPr>
            <a:xfrm>
              <a:off x="1549246" y="3167389"/>
              <a:ext cx="1788555" cy="521966"/>
              <a:chOff x="1104898" y="1549242"/>
              <a:chExt cx="1788555" cy="521966"/>
            </a:xfrm>
          </p:grpSpPr>
          <p:sp>
            <p:nvSpPr>
              <p:cNvPr id="44" name="文本框 43"/>
              <p:cNvSpPr txBox="1"/>
              <p:nvPr/>
            </p:nvSpPr>
            <p:spPr>
              <a:xfrm>
                <a:off x="1463709" y="1549242"/>
                <a:ext cx="1429744" cy="521966"/>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p:cNvSpPr txBox="1"/>
            <p:nvPr/>
          </p:nvSpPr>
          <p:spPr>
            <a:xfrm>
              <a:off x="3979408" y="4030798"/>
              <a:ext cx="2270457"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总结</a:t>
              </a:r>
            </a:p>
          </p:txBody>
        </p:sp>
        <p:sp>
          <p:nvSpPr>
            <p:cNvPr id="41" name="文本框 40"/>
            <p:cNvSpPr txBox="1"/>
            <p:nvPr/>
          </p:nvSpPr>
          <p:spPr>
            <a:xfrm>
              <a:off x="3979408" y="3144673"/>
              <a:ext cx="2706600"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实验结果</a:t>
              </a:r>
            </a:p>
          </p:txBody>
        </p:sp>
        <p:sp>
          <p:nvSpPr>
            <p:cNvPr id="42" name="文本框 41"/>
            <p:cNvSpPr txBox="1"/>
            <p:nvPr/>
          </p:nvSpPr>
          <p:spPr>
            <a:xfrm>
              <a:off x="3979408" y="2331574"/>
              <a:ext cx="2362368"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实验设计</a:t>
              </a:r>
            </a:p>
          </p:txBody>
        </p:sp>
        <p:cxnSp>
          <p:nvCxnSpPr>
            <p:cNvPr id="43" name="直接连接符 42"/>
            <p:cNvCxnSpPr/>
            <p:nvPr/>
          </p:nvCxnSpPr>
          <p:spPr>
            <a:xfrm>
              <a:off x="342829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p:cNvSpPr txBox="1"/>
          <p:nvPr/>
        </p:nvSpPr>
        <p:spPr>
          <a:xfrm>
            <a:off x="589915" y="885825"/>
            <a:ext cx="2419350" cy="398780"/>
          </a:xfrm>
          <a:prstGeom prst="rect">
            <a:avLst/>
          </a:prstGeom>
          <a:noFill/>
        </p:spPr>
        <p:txBody>
          <a:bodyPr wrap="square" rtlCol="0">
            <a:spAutoFit/>
          </a:bodyPr>
          <a:lstStyle/>
          <a:p>
            <a:r>
              <a:rPr lang="zh-CN" altLang="en-US" sz="2000" b="1">
                <a:solidFill>
                  <a:srgbClr val="02409A"/>
                </a:solidFill>
              </a:rPr>
              <a:t>数据集</a:t>
            </a:r>
          </a:p>
        </p:txBody>
      </p:sp>
      <p:pic>
        <p:nvPicPr>
          <p:cNvPr id="6" name="图片 5" descr="数据集"/>
          <p:cNvPicPr>
            <a:picLocks noChangeAspect="1"/>
          </p:cNvPicPr>
          <p:nvPr/>
        </p:nvPicPr>
        <p:blipFill>
          <a:blip r:embed="rId4"/>
          <a:srcRect t="9244" b="10868"/>
          <a:stretch>
            <a:fillRect/>
          </a:stretch>
        </p:blipFill>
        <p:spPr>
          <a:xfrm>
            <a:off x="361315" y="1279525"/>
            <a:ext cx="8249920" cy="1943735"/>
          </a:xfrm>
          <a:prstGeom prst="rect">
            <a:avLst/>
          </a:prstGeom>
        </p:spPr>
      </p:pic>
      <p:sp>
        <p:nvSpPr>
          <p:cNvPr id="7" name="文本框 6"/>
          <p:cNvSpPr txBox="1"/>
          <p:nvPr/>
        </p:nvSpPr>
        <p:spPr>
          <a:xfrm>
            <a:off x="589915" y="3514725"/>
            <a:ext cx="2419350" cy="398780"/>
          </a:xfrm>
          <a:prstGeom prst="rect">
            <a:avLst/>
          </a:prstGeom>
          <a:noFill/>
        </p:spPr>
        <p:txBody>
          <a:bodyPr wrap="square" rtlCol="0">
            <a:spAutoFit/>
          </a:bodyPr>
          <a:lstStyle/>
          <a:p>
            <a:r>
              <a:rPr lang="zh-CN" altLang="en-US" sz="2000" b="1">
                <a:solidFill>
                  <a:srgbClr val="02409A"/>
                </a:solidFill>
              </a:rPr>
              <a:t>评估指标</a:t>
            </a:r>
          </a:p>
        </p:txBody>
      </p:sp>
      <p:sp>
        <p:nvSpPr>
          <p:cNvPr id="8" name="文本框 7"/>
          <p:cNvSpPr txBox="1"/>
          <p:nvPr/>
        </p:nvSpPr>
        <p:spPr>
          <a:xfrm>
            <a:off x="637540" y="4105275"/>
            <a:ext cx="2439035" cy="1630045"/>
          </a:xfrm>
          <a:prstGeom prst="rect">
            <a:avLst/>
          </a:prstGeom>
          <a:noFill/>
        </p:spPr>
        <p:txBody>
          <a:bodyPr wrap="square" rtlCol="0">
            <a:spAutoFit/>
          </a:bodyPr>
          <a:lstStyle/>
          <a:p>
            <a:pPr marL="285750" indent="-285750" fontAlgn="auto">
              <a:lnSpc>
                <a:spcPct val="125000"/>
              </a:lnSpc>
              <a:buFont typeface="Arial" panose="020B0604020202020204" pitchFamily="34" charset="0"/>
              <a:buChar char="•"/>
            </a:pPr>
            <a:r>
              <a:rPr lang="en-US" altLang="zh-CN" sz="2000"/>
              <a:t>precision</a:t>
            </a:r>
          </a:p>
          <a:p>
            <a:pPr marL="285750" indent="-285750" fontAlgn="auto">
              <a:lnSpc>
                <a:spcPct val="125000"/>
              </a:lnSpc>
              <a:buFont typeface="Arial" panose="020B0604020202020204" pitchFamily="34" charset="0"/>
              <a:buChar char="•"/>
            </a:pPr>
            <a:r>
              <a:rPr lang="en-US" altLang="zh-CN" sz="2000"/>
              <a:t>recall</a:t>
            </a:r>
          </a:p>
          <a:p>
            <a:pPr marL="285750" indent="-285750" fontAlgn="auto">
              <a:lnSpc>
                <a:spcPct val="125000"/>
              </a:lnSpc>
              <a:buFont typeface="Arial" panose="020B0604020202020204" pitchFamily="34" charset="0"/>
              <a:buChar char="•"/>
            </a:pPr>
            <a:r>
              <a:rPr lang="en-US" altLang="zh-CN" sz="2000"/>
              <a:t>F1-score</a:t>
            </a:r>
          </a:p>
          <a:p>
            <a:pPr marL="285750" indent="-285750" fontAlgn="auto">
              <a:lnSpc>
                <a:spcPct val="125000"/>
              </a:lnSpc>
              <a:buFont typeface="Arial" panose="020B0604020202020204" pitchFamily="34" charset="0"/>
              <a:buChar char="•"/>
            </a:pPr>
            <a:r>
              <a:rPr lang="en-US" altLang="zh-CN" sz="2000"/>
              <a:t>time</a:t>
            </a:r>
          </a:p>
        </p:txBody>
      </p:sp>
      <p:sp>
        <p:nvSpPr>
          <p:cNvPr id="10" name="文本框 9"/>
          <p:cNvSpPr txBox="1"/>
          <p:nvPr/>
        </p:nvSpPr>
        <p:spPr>
          <a:xfrm>
            <a:off x="3428365" y="3514725"/>
            <a:ext cx="2419350" cy="398780"/>
          </a:xfrm>
          <a:prstGeom prst="rect">
            <a:avLst/>
          </a:prstGeom>
          <a:noFill/>
        </p:spPr>
        <p:txBody>
          <a:bodyPr wrap="square" rtlCol="0">
            <a:spAutoFit/>
          </a:bodyPr>
          <a:lstStyle/>
          <a:p>
            <a:r>
              <a:rPr lang="zh-CN" altLang="en-US" sz="2000" b="1">
                <a:solidFill>
                  <a:srgbClr val="02409A"/>
                </a:solidFill>
              </a:rPr>
              <a:t>对比方法</a:t>
            </a:r>
          </a:p>
        </p:txBody>
      </p:sp>
      <p:sp>
        <p:nvSpPr>
          <p:cNvPr id="12" name="文本框 11"/>
          <p:cNvSpPr txBox="1"/>
          <p:nvPr/>
        </p:nvSpPr>
        <p:spPr>
          <a:xfrm>
            <a:off x="3428365" y="4000500"/>
            <a:ext cx="1600835" cy="2030095"/>
          </a:xfrm>
          <a:prstGeom prst="rect">
            <a:avLst/>
          </a:prstGeom>
          <a:noFill/>
        </p:spPr>
        <p:txBody>
          <a:bodyPr wrap="square" rtlCol="0">
            <a:spAutoFit/>
          </a:bodyPr>
          <a:lstStyle/>
          <a:p>
            <a:pPr marL="285750" indent="-285750">
              <a:buFont typeface="Arial" panose="020B0604020202020204" pitchFamily="34" charset="0"/>
              <a:buChar char="•"/>
            </a:pPr>
            <a:r>
              <a:rPr lang="en-US" altLang="zh-CN"/>
              <a:t>FFT</a:t>
            </a:r>
          </a:p>
          <a:p>
            <a:pPr marL="285750" indent="-285750">
              <a:buFont typeface="Arial" panose="020B0604020202020204" pitchFamily="34" charset="0"/>
              <a:buChar char="•"/>
            </a:pPr>
            <a:r>
              <a:rPr lang="en-US" altLang="zh-CN"/>
              <a:t>Twitter-AD</a:t>
            </a:r>
          </a:p>
          <a:p>
            <a:pPr marL="285750" indent="-285750">
              <a:buFont typeface="Arial" panose="020B0604020202020204" pitchFamily="34" charset="0"/>
              <a:buChar char="•"/>
            </a:pPr>
            <a:r>
              <a:rPr lang="en-US" altLang="zh-CN"/>
              <a:t>Luminol</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DONUT</a:t>
            </a:r>
          </a:p>
          <a:p>
            <a:pPr marL="285750" indent="-285750">
              <a:buFont typeface="Arial" panose="020B0604020202020204" pitchFamily="34" charset="0"/>
              <a:buChar char="•"/>
            </a:pPr>
            <a:r>
              <a:rPr lang="en-US" altLang="zh-CN"/>
              <a:t>SPOT</a:t>
            </a:r>
          </a:p>
          <a:p>
            <a:pPr marL="285750" indent="-285750">
              <a:buFont typeface="Arial" panose="020B0604020202020204" pitchFamily="34" charset="0"/>
              <a:buChar char="•"/>
            </a:pPr>
            <a:r>
              <a:rPr lang="en-US" altLang="zh-CN"/>
              <a:t>DSPOT</a:t>
            </a:r>
          </a:p>
        </p:txBody>
      </p:sp>
      <p:sp>
        <p:nvSpPr>
          <p:cNvPr id="15" name="右箭头 14"/>
          <p:cNvSpPr/>
          <p:nvPr/>
        </p:nvSpPr>
        <p:spPr>
          <a:xfrm>
            <a:off x="5104765" y="4299585"/>
            <a:ext cx="1009650" cy="323850"/>
          </a:xfrm>
          <a:prstGeom prst="rightArrow">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352540" y="4124325"/>
            <a:ext cx="2076450" cy="645160"/>
          </a:xfrm>
          <a:prstGeom prst="rect">
            <a:avLst/>
          </a:prstGeom>
          <a:noFill/>
        </p:spPr>
        <p:txBody>
          <a:bodyPr wrap="square" rtlCol="0">
            <a:spAutoFit/>
          </a:bodyPr>
          <a:lstStyle/>
          <a:p>
            <a:r>
              <a:rPr lang="zh-CN" altLang="en-US" b="1">
                <a:solidFill>
                  <a:srgbClr val="02409A"/>
                </a:solidFill>
              </a:rPr>
              <a:t>不需预先训练</a:t>
            </a:r>
            <a:r>
              <a:rPr lang="zh-CN" altLang="en-US"/>
              <a:t>，所有数据均用来测试</a:t>
            </a:r>
          </a:p>
        </p:txBody>
      </p:sp>
      <p:sp>
        <p:nvSpPr>
          <p:cNvPr id="17" name="右箭头 16"/>
          <p:cNvSpPr/>
          <p:nvPr/>
        </p:nvSpPr>
        <p:spPr>
          <a:xfrm>
            <a:off x="5104765" y="5423535"/>
            <a:ext cx="1009650" cy="323850"/>
          </a:xfrm>
          <a:prstGeom prst="rightArrow">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52540" y="5027295"/>
            <a:ext cx="2076450" cy="1198880"/>
          </a:xfrm>
          <a:prstGeom prst="rect">
            <a:avLst/>
          </a:prstGeom>
          <a:noFill/>
        </p:spPr>
        <p:txBody>
          <a:bodyPr wrap="square" rtlCol="0">
            <a:spAutoFit/>
          </a:bodyPr>
          <a:lstStyle/>
          <a:p>
            <a:r>
              <a:rPr lang="zh-CN" altLang="en-US" b="1">
                <a:solidFill>
                  <a:srgbClr val="02409A"/>
                </a:solidFill>
              </a:rPr>
              <a:t>需要预先训练</a:t>
            </a:r>
            <a:r>
              <a:rPr lang="zh-CN" altLang="en-US"/>
              <a:t>，前半部分数据用于训练，后半部分用于测试</a:t>
            </a:r>
          </a:p>
        </p:txBody>
      </p:sp>
      <p:graphicFrame>
        <p:nvGraphicFramePr>
          <p:cNvPr id="19" name="表格 18"/>
          <p:cNvGraphicFramePr/>
          <p:nvPr>
            <p:custDataLst>
              <p:tags r:id="rId1"/>
            </p:custDataLst>
          </p:nvPr>
        </p:nvGraphicFramePr>
        <p:xfrm>
          <a:off x="2782570" y="3514725"/>
          <a:ext cx="5646420" cy="2684780"/>
        </p:xfrm>
        <a:graphic>
          <a:graphicData uri="http://schemas.openxmlformats.org/drawingml/2006/table">
            <a:tbl>
              <a:tblPr firstRow="1" bandRow="1">
                <a:tableStyleId>{5C22544A-7EE6-4342-B048-85BDC9FD1C3A}</a:tableStyleId>
              </a:tblPr>
              <a:tblGrid>
                <a:gridCol w="2823210">
                  <a:extLst>
                    <a:ext uri="{9D8B030D-6E8A-4147-A177-3AD203B41FA5}">
                      <a16:colId xmlns:a16="http://schemas.microsoft.com/office/drawing/2014/main" val="20000"/>
                    </a:ext>
                  </a:extLst>
                </a:gridCol>
                <a:gridCol w="2823210">
                  <a:extLst>
                    <a:ext uri="{9D8B030D-6E8A-4147-A177-3AD203B41FA5}">
                      <a16:colId xmlns:a16="http://schemas.microsoft.com/office/drawing/2014/main" val="20001"/>
                    </a:ext>
                  </a:extLst>
                </a:gridCol>
              </a:tblGrid>
              <a:tr h="374015">
                <a:tc>
                  <a:txBody>
                    <a:bodyPr/>
                    <a:lstStyle/>
                    <a:p>
                      <a:pPr>
                        <a:buNone/>
                      </a:pPr>
                      <a:r>
                        <a:rPr lang="zh-CN" altLang="en-US"/>
                        <a:t>对比方法</a:t>
                      </a:r>
                    </a:p>
                  </a:txBody>
                  <a:tcPr/>
                </a:tc>
                <a:tc>
                  <a:txBody>
                    <a:bodyPr/>
                    <a:lstStyle/>
                    <a:p>
                      <a:pPr>
                        <a:buNone/>
                      </a:pPr>
                      <a:r>
                        <a:rPr lang="zh-CN" altLang="en-US"/>
                        <a:t>说明</a:t>
                      </a:r>
                    </a:p>
                  </a:txBody>
                  <a:tcPr/>
                </a:tc>
                <a:extLst>
                  <a:ext uri="{0D108BD9-81ED-4DB2-BD59-A6C34878D82A}">
                    <a16:rowId xmlns:a16="http://schemas.microsoft.com/office/drawing/2014/main" val="10000"/>
                  </a:ext>
                </a:extLst>
              </a:tr>
              <a:tr h="374015">
                <a:tc>
                  <a:txBody>
                    <a:bodyPr/>
                    <a:lstStyle/>
                    <a:p>
                      <a:pPr>
                        <a:buNone/>
                      </a:pPr>
                      <a:r>
                        <a:rPr lang="en-US" altLang="zh-CN"/>
                        <a:t>FFT</a:t>
                      </a:r>
                    </a:p>
                  </a:txBody>
                  <a:tcPr/>
                </a:tc>
                <a:tc rowSpan="3">
                  <a:txBody>
                    <a:bodyPr/>
                    <a:lstStyle/>
                    <a:p>
                      <a:pPr>
                        <a:buNone/>
                      </a:pPr>
                      <a:r>
                        <a:rPr lang="zh-CN" altLang="en-US" sz="1800" b="1">
                          <a:solidFill>
                            <a:srgbClr val="02409A"/>
                          </a:solidFill>
                          <a:sym typeface="+mn-ea"/>
                        </a:rPr>
                        <a:t>不需预先训练</a:t>
                      </a:r>
                      <a:r>
                        <a:rPr lang="zh-CN" altLang="en-US" sz="1800">
                          <a:sym typeface="+mn-ea"/>
                        </a:rPr>
                        <a:t>，所有数据均用来测试</a:t>
                      </a:r>
                      <a:endParaRPr lang="zh-CN" altLang="en-US"/>
                    </a:p>
                  </a:txBody>
                  <a:tcPr/>
                </a:tc>
                <a:extLst>
                  <a:ext uri="{0D108BD9-81ED-4DB2-BD59-A6C34878D82A}">
                    <a16:rowId xmlns:a16="http://schemas.microsoft.com/office/drawing/2014/main" val="10001"/>
                  </a:ext>
                </a:extLst>
              </a:tr>
              <a:tr h="374015">
                <a:tc>
                  <a:txBody>
                    <a:bodyPr/>
                    <a:lstStyle/>
                    <a:p>
                      <a:pPr>
                        <a:buNone/>
                      </a:pPr>
                      <a:r>
                        <a:rPr lang="en-US" altLang="zh-CN"/>
                        <a:t>Twitter-AD</a:t>
                      </a:r>
                    </a:p>
                  </a:txBody>
                  <a:tcPr/>
                </a:tc>
                <a:tc vMerge="1">
                  <a:txBody>
                    <a:bodyPr/>
                    <a:lstStyle/>
                    <a:p>
                      <a:endParaRPr lang="zh-CN"/>
                    </a:p>
                  </a:txBody>
                  <a:tcPr/>
                </a:tc>
                <a:extLst>
                  <a:ext uri="{0D108BD9-81ED-4DB2-BD59-A6C34878D82A}">
                    <a16:rowId xmlns:a16="http://schemas.microsoft.com/office/drawing/2014/main" val="10002"/>
                  </a:ext>
                </a:extLst>
              </a:tr>
              <a:tr h="374015">
                <a:tc>
                  <a:txBody>
                    <a:bodyPr/>
                    <a:lstStyle/>
                    <a:p>
                      <a:pPr>
                        <a:buNone/>
                      </a:pPr>
                      <a:r>
                        <a:rPr lang="en-US" altLang="zh-CN"/>
                        <a:t>Luminol</a:t>
                      </a:r>
                    </a:p>
                  </a:txBody>
                  <a:tcPr/>
                </a:tc>
                <a:tc vMerge="1">
                  <a:txBody>
                    <a:bodyPr/>
                    <a:lstStyle/>
                    <a:p>
                      <a:endParaRPr lang="zh-CN"/>
                    </a:p>
                  </a:txBody>
                  <a:tcPr/>
                </a:tc>
                <a:extLst>
                  <a:ext uri="{0D108BD9-81ED-4DB2-BD59-A6C34878D82A}">
                    <a16:rowId xmlns:a16="http://schemas.microsoft.com/office/drawing/2014/main" val="10003"/>
                  </a:ext>
                </a:extLst>
              </a:tr>
              <a:tr h="374015">
                <a:tc>
                  <a:txBody>
                    <a:bodyPr/>
                    <a:lstStyle/>
                    <a:p>
                      <a:pPr>
                        <a:buNone/>
                      </a:pPr>
                      <a:r>
                        <a:rPr lang="en-US" altLang="zh-CN"/>
                        <a:t>DONUT</a:t>
                      </a:r>
                    </a:p>
                  </a:txBody>
                  <a:tcPr/>
                </a:tc>
                <a:tc rowSpan="3">
                  <a:txBody>
                    <a:bodyPr/>
                    <a:lstStyle/>
                    <a:p>
                      <a:pPr>
                        <a:buNone/>
                      </a:pPr>
                      <a:r>
                        <a:rPr lang="zh-CN" altLang="en-US" sz="1800" b="1">
                          <a:solidFill>
                            <a:srgbClr val="02409A"/>
                          </a:solidFill>
                          <a:sym typeface="+mn-ea"/>
                        </a:rPr>
                        <a:t>需要预先训练</a:t>
                      </a:r>
                      <a:r>
                        <a:rPr lang="zh-CN" altLang="en-US" sz="1800">
                          <a:sym typeface="+mn-ea"/>
                        </a:rPr>
                        <a:t>，前半部分数据用于训练，后半部分用于测试</a:t>
                      </a:r>
                      <a:endParaRPr lang="zh-CN" altLang="en-US" sz="1800"/>
                    </a:p>
                    <a:p>
                      <a:pPr>
                        <a:buNone/>
                      </a:pPr>
                      <a:endParaRPr lang="zh-CN" altLang="en-US"/>
                    </a:p>
                  </a:txBody>
                  <a:tcPr/>
                </a:tc>
                <a:extLst>
                  <a:ext uri="{0D108BD9-81ED-4DB2-BD59-A6C34878D82A}">
                    <a16:rowId xmlns:a16="http://schemas.microsoft.com/office/drawing/2014/main" val="10004"/>
                  </a:ext>
                </a:extLst>
              </a:tr>
              <a:tr h="374015">
                <a:tc>
                  <a:txBody>
                    <a:bodyPr/>
                    <a:lstStyle/>
                    <a:p>
                      <a:pPr>
                        <a:buNone/>
                      </a:pPr>
                      <a:r>
                        <a:rPr lang="en-US" altLang="zh-CN"/>
                        <a:t>SPOT</a:t>
                      </a:r>
                    </a:p>
                  </a:txBody>
                  <a:tcPr/>
                </a:tc>
                <a:tc vMerge="1">
                  <a:txBody>
                    <a:bodyPr/>
                    <a:lstStyle/>
                    <a:p>
                      <a:endParaRPr lang="zh-CN"/>
                    </a:p>
                  </a:txBody>
                  <a:tcPr/>
                </a:tc>
                <a:extLst>
                  <a:ext uri="{0D108BD9-81ED-4DB2-BD59-A6C34878D82A}">
                    <a16:rowId xmlns:a16="http://schemas.microsoft.com/office/drawing/2014/main" val="10005"/>
                  </a:ext>
                </a:extLst>
              </a:tr>
              <a:tr h="440690">
                <a:tc>
                  <a:txBody>
                    <a:bodyPr/>
                    <a:lstStyle/>
                    <a:p>
                      <a:pPr>
                        <a:buNone/>
                      </a:pPr>
                      <a:r>
                        <a:rPr lang="en-US" altLang="zh-CN"/>
                        <a:t>DSPOT</a:t>
                      </a:r>
                    </a:p>
                  </a:txBody>
                  <a:tcPr/>
                </a:tc>
                <a:tc vMerge="1">
                  <a:txBody>
                    <a:bodyPr/>
                    <a:lstStyle/>
                    <a:p>
                      <a:endParaRPr lang="zh-CN"/>
                    </a:p>
                  </a:txBody>
                  <a:tcPr/>
                </a:tc>
                <a:extLst>
                  <a:ext uri="{0D108BD9-81ED-4DB2-BD59-A6C34878D82A}">
                    <a16:rowId xmlns:a16="http://schemas.microsoft.com/office/drawing/2014/main" val="10006"/>
                  </a:ext>
                </a:extLst>
              </a:tr>
            </a:tbl>
          </a:graphicData>
        </a:graphic>
      </p:graphicFrame>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6" name="图片 5" descr="冷启动"/>
          <p:cNvPicPr>
            <a:picLocks noChangeAspect="1"/>
          </p:cNvPicPr>
          <p:nvPr/>
        </p:nvPicPr>
        <p:blipFill>
          <a:blip r:embed="rId3"/>
          <a:stretch>
            <a:fillRect/>
          </a:stretch>
        </p:blipFill>
        <p:spPr>
          <a:xfrm>
            <a:off x="427990" y="1191260"/>
            <a:ext cx="8325485" cy="1751965"/>
          </a:xfrm>
          <a:prstGeom prst="rect">
            <a:avLst/>
          </a:prstGeom>
        </p:spPr>
      </p:pic>
      <p:sp>
        <p:nvSpPr>
          <p:cNvPr id="7" name="矩形 6"/>
          <p:cNvSpPr/>
          <p:nvPr/>
        </p:nvSpPr>
        <p:spPr>
          <a:xfrm>
            <a:off x="1488440" y="2544445"/>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13740" y="923925"/>
            <a:ext cx="3057525" cy="368300"/>
          </a:xfrm>
          <a:prstGeom prst="rect">
            <a:avLst/>
          </a:prstGeom>
          <a:noFill/>
        </p:spPr>
        <p:txBody>
          <a:bodyPr wrap="square" rtlCol="0">
            <a:spAutoFit/>
          </a:bodyPr>
          <a:lstStyle/>
          <a:p>
            <a:r>
              <a:rPr lang="zh-CN" altLang="en-US" b="1">
                <a:solidFill>
                  <a:srgbClr val="02409A"/>
                </a:solidFill>
              </a:rPr>
              <a:t>不需预先训练</a:t>
            </a:r>
          </a:p>
        </p:txBody>
      </p:sp>
      <p:pic>
        <p:nvPicPr>
          <p:cNvPr id="11" name="图片 10" descr="结果2"/>
          <p:cNvPicPr>
            <a:picLocks noChangeAspect="1"/>
          </p:cNvPicPr>
          <p:nvPr/>
        </p:nvPicPr>
        <p:blipFill>
          <a:blip r:embed="rId4"/>
          <a:stretch>
            <a:fillRect/>
          </a:stretch>
        </p:blipFill>
        <p:spPr>
          <a:xfrm>
            <a:off x="636905" y="3908425"/>
            <a:ext cx="7900670" cy="1628775"/>
          </a:xfrm>
          <a:prstGeom prst="rect">
            <a:avLst/>
          </a:prstGeom>
        </p:spPr>
      </p:pic>
      <p:sp>
        <p:nvSpPr>
          <p:cNvPr id="12" name="矩形 11"/>
          <p:cNvSpPr/>
          <p:nvPr/>
        </p:nvSpPr>
        <p:spPr>
          <a:xfrm>
            <a:off x="1407160" y="5192395"/>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3740" y="3540125"/>
            <a:ext cx="3057525" cy="368300"/>
          </a:xfrm>
          <a:prstGeom prst="rect">
            <a:avLst/>
          </a:prstGeom>
          <a:noFill/>
        </p:spPr>
        <p:txBody>
          <a:bodyPr wrap="square" rtlCol="0">
            <a:spAutoFit/>
          </a:bodyPr>
          <a:lstStyle/>
          <a:p>
            <a:pPr algn="l">
              <a:buClrTx/>
              <a:buSzTx/>
              <a:buFontTx/>
            </a:pPr>
            <a:r>
              <a:rPr lang="zh-CN" altLang="en-US" b="1">
                <a:solidFill>
                  <a:srgbClr val="02409A"/>
                </a:solidFill>
              </a:rPr>
              <a:t>需要预先训练</a:t>
            </a:r>
          </a:p>
        </p:txBody>
      </p:sp>
      <p:sp>
        <p:nvSpPr>
          <p:cNvPr id="3" name="矩形 2"/>
          <p:cNvSpPr/>
          <p:nvPr/>
        </p:nvSpPr>
        <p:spPr>
          <a:xfrm>
            <a:off x="1488440" y="1750060"/>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771265" y="2157730"/>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71265" y="2544445"/>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45530" y="2157730"/>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45530" y="2544445"/>
            <a:ext cx="551815" cy="22733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407160" y="4593590"/>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71265" y="4420235"/>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71265" y="5194935"/>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45530" y="4746625"/>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35370" y="5194935"/>
            <a:ext cx="633095" cy="2368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64" name="组合 63"/>
          <p:cNvGrpSpPr/>
          <p:nvPr/>
        </p:nvGrpSpPr>
        <p:grpSpPr>
          <a:xfrm>
            <a:off x="2131902" y="2071919"/>
            <a:ext cx="4880195" cy="461665"/>
            <a:chOff x="2318742" y="2198492"/>
            <a:chExt cx="4880195" cy="461665"/>
          </a:xfrm>
        </p:grpSpPr>
        <p:sp>
          <p:nvSpPr>
            <p:cNvPr id="53" name="文本框 52"/>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组合 27"/>
          <p:cNvGrpSpPr/>
          <p:nvPr/>
        </p:nvGrpSpPr>
        <p:grpSpPr>
          <a:xfrm>
            <a:off x="2131899" y="3438350"/>
            <a:ext cx="4880195" cy="460375"/>
            <a:chOff x="2318742" y="2255831"/>
            <a:chExt cx="4880195" cy="460375"/>
          </a:xfrm>
        </p:grpSpPr>
        <p:sp>
          <p:nvSpPr>
            <p:cNvPr id="29" name="文本框 28"/>
            <p:cNvSpPr txBox="1"/>
            <p:nvPr/>
          </p:nvSpPr>
          <p:spPr>
            <a:xfrm>
              <a:off x="2692421" y="2255831"/>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算法设计</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11" name="组合 10"/>
          <p:cNvGrpSpPr/>
          <p:nvPr/>
        </p:nvGrpSpPr>
        <p:grpSpPr>
          <a:xfrm>
            <a:off x="2131900" y="4804781"/>
            <a:ext cx="4880195" cy="460375"/>
            <a:chOff x="2318742" y="2198492"/>
            <a:chExt cx="4880195" cy="460375"/>
          </a:xfrm>
        </p:grpSpPr>
        <p:sp>
          <p:nvSpPr>
            <p:cNvPr id="12" name="文本框 11"/>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a:t>
              </a:r>
            </a:p>
          </p:txBody>
        </p:sp>
        <p:grpSp>
          <p:nvGrpSpPr>
            <p:cNvPr id="13" name="Google Shape;863;p65"/>
            <p:cNvGrpSpPr>
              <a:grpSpLocks noChangeAspect="1"/>
            </p:cNvGrpSpPr>
            <p:nvPr/>
          </p:nvGrpSpPr>
          <p:grpSpPr>
            <a:xfrm>
              <a:off x="2318742" y="2339325"/>
              <a:ext cx="190147" cy="180000"/>
              <a:chOff x="4660325" y="1866850"/>
              <a:chExt cx="68350" cy="58100"/>
            </a:xfrm>
          </p:grpSpPr>
          <p:sp>
            <p:nvSpPr>
              <p:cNvPr id="1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63;p65"/>
            <p:cNvGrpSpPr>
              <a:grpSpLocks noChangeAspect="1"/>
            </p:cNvGrpSpPr>
            <p:nvPr/>
          </p:nvGrpSpPr>
          <p:grpSpPr>
            <a:xfrm flipH="1">
              <a:off x="7008790" y="2339325"/>
              <a:ext cx="190147" cy="180000"/>
              <a:chOff x="4660325" y="1866850"/>
              <a:chExt cx="68350" cy="58100"/>
            </a:xfrm>
          </p:grpSpPr>
          <p:sp>
            <p:nvSpPr>
              <p:cNvPr id="1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3" name="文本框 2"/>
          <p:cNvSpPr txBox="1"/>
          <p:nvPr>
            <p:custDataLst>
              <p:tags r:id="rId1"/>
            </p:custDataLst>
          </p:nvPr>
        </p:nvSpPr>
        <p:spPr>
          <a:xfrm>
            <a:off x="713740" y="923925"/>
            <a:ext cx="3057525" cy="368300"/>
          </a:xfrm>
          <a:prstGeom prst="rect">
            <a:avLst/>
          </a:prstGeom>
          <a:noFill/>
        </p:spPr>
        <p:txBody>
          <a:bodyPr wrap="square" rtlCol="0">
            <a:spAutoFit/>
          </a:bodyPr>
          <a:lstStyle/>
          <a:p>
            <a:r>
              <a:rPr lang="zh-CN" altLang="en-US" b="1">
                <a:solidFill>
                  <a:srgbClr val="02409A"/>
                </a:solidFill>
              </a:rPr>
              <a:t>方法通用性</a:t>
            </a:r>
          </a:p>
        </p:txBody>
      </p:sp>
      <p:pic>
        <p:nvPicPr>
          <p:cNvPr id="4" name="图片 3" descr="通用性"/>
          <p:cNvPicPr>
            <a:picLocks noChangeAspect="1"/>
          </p:cNvPicPr>
          <p:nvPr/>
        </p:nvPicPr>
        <p:blipFill>
          <a:blip r:embed="rId7"/>
          <a:stretch>
            <a:fillRect/>
          </a:stretch>
        </p:blipFill>
        <p:spPr>
          <a:xfrm>
            <a:off x="652145" y="1292225"/>
            <a:ext cx="7553325" cy="3914775"/>
          </a:xfrm>
          <a:prstGeom prst="rect">
            <a:avLst/>
          </a:prstGeom>
        </p:spPr>
      </p:pic>
      <p:sp>
        <p:nvSpPr>
          <p:cNvPr id="5" name="矩形 4"/>
          <p:cNvSpPr/>
          <p:nvPr>
            <p:custDataLst>
              <p:tags r:id="rId2"/>
            </p:custDataLst>
          </p:nvPr>
        </p:nvSpPr>
        <p:spPr>
          <a:xfrm>
            <a:off x="2547620" y="4476115"/>
            <a:ext cx="915035" cy="32321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3"/>
            </p:custDataLst>
          </p:nvPr>
        </p:nvSpPr>
        <p:spPr>
          <a:xfrm>
            <a:off x="6719570" y="4095115"/>
            <a:ext cx="915035" cy="32321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5804535" y="4476115"/>
            <a:ext cx="915035" cy="32321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20" name="矩形 19"/>
          <p:cNvSpPr/>
          <p:nvPr/>
        </p:nvSpPr>
        <p:spPr>
          <a:xfrm>
            <a:off x="464062" y="1155033"/>
            <a:ext cx="8272143" cy="2971800"/>
          </a:xfrm>
          <a:prstGeom prst="rect">
            <a:avLst/>
          </a:prstGeom>
        </p:spPr>
        <p:txBody>
          <a:bodyPr wrap="square">
            <a:spAutoFit/>
          </a:bodyPr>
          <a:lstStyle/>
          <a:p>
            <a:pPr>
              <a:lnSpc>
                <a:spcPct val="130000"/>
              </a:lnSpc>
            </a:pPr>
            <a:endParaRPr lang="en-US" altLang="zh-CN" sz="2400" b="1" dirty="0"/>
          </a:p>
          <a:p>
            <a:pPr marL="342900" indent="-342900">
              <a:lnSpc>
                <a:spcPct val="130000"/>
              </a:lnSpc>
              <a:buFont typeface="Arial" panose="020B0604020202020204" pitchFamily="34" charset="0"/>
              <a:buChar char="•"/>
            </a:pPr>
            <a:r>
              <a:rPr lang="zh-CN" altLang="en-US" sz="2000" dirty="0"/>
              <a:t>创新性地把</a:t>
            </a:r>
            <a:r>
              <a:rPr lang="en-US" altLang="zh-CN" sz="2000" dirty="0"/>
              <a:t>SR</a:t>
            </a:r>
            <a:r>
              <a:rPr lang="zh-CN" altLang="en-US" sz="2000" dirty="0"/>
              <a:t>方法引入序列异常检测中，并获得不错的效果</a:t>
            </a:r>
          </a:p>
          <a:p>
            <a:pPr marL="342900" indent="-342900">
              <a:lnSpc>
                <a:spcPct val="130000"/>
              </a:lnSpc>
              <a:buFont typeface="Arial" panose="020B0604020202020204" pitchFamily="34" charset="0"/>
              <a:buChar char="•"/>
            </a:pPr>
            <a:endParaRPr lang="en-US" altLang="zh-CN" sz="2000" dirty="0"/>
          </a:p>
          <a:p>
            <a:pPr marL="342900" indent="-342900">
              <a:lnSpc>
                <a:spcPct val="130000"/>
              </a:lnSpc>
              <a:buFont typeface="Arial" panose="020B0604020202020204" pitchFamily="34" charset="0"/>
              <a:buChar char="•"/>
            </a:pPr>
            <a:r>
              <a:rPr lang="zh-CN" altLang="en-US" sz="2000" dirty="0"/>
              <a:t>算法具有较好的通用性</a:t>
            </a:r>
          </a:p>
          <a:p>
            <a:pPr marL="342900" indent="-342900">
              <a:lnSpc>
                <a:spcPct val="130000"/>
              </a:lnSpc>
              <a:buFont typeface="Arial" panose="020B0604020202020204" pitchFamily="34" charset="0"/>
              <a:buChar char="•"/>
            </a:pPr>
            <a:endParaRPr lang="zh-CN" altLang="en-US" sz="2000" dirty="0"/>
          </a:p>
          <a:p>
            <a:pPr marL="342900" indent="-342900">
              <a:lnSpc>
                <a:spcPct val="130000"/>
              </a:lnSpc>
              <a:buFont typeface="Arial" panose="020B0604020202020204" pitchFamily="34" charset="0"/>
              <a:buChar char="•"/>
            </a:pPr>
            <a:r>
              <a:rPr lang="zh-CN" altLang="en-US" sz="2000" dirty="0"/>
              <a:t>算法的效率能满足实际的工业需求</a:t>
            </a:r>
            <a:endParaRPr lang="en-US" altLang="zh-CN" sz="2000" dirty="0"/>
          </a:p>
          <a:p>
            <a:pPr marL="342900" indent="-342900">
              <a:lnSpc>
                <a:spcPct val="130000"/>
              </a:lnSpc>
              <a:buFont typeface="Arial" panose="020B0604020202020204" pitchFamily="34" charset="0"/>
              <a:buChar char="•"/>
            </a:pPr>
            <a:endParaRPr lang="en-US" altLang="zh-CN" sz="2000" dirty="0"/>
          </a:p>
        </p:txBody>
      </p:sp>
    </p:spTree>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p:cNvGrpSpPr/>
          <p:nvPr/>
        </p:nvGrpSpPr>
        <p:grpSpPr>
          <a:xfrm>
            <a:off x="2057928" y="2312043"/>
            <a:ext cx="5374643" cy="2233913"/>
            <a:chOff x="1549246" y="2295061"/>
            <a:chExt cx="5374643" cy="2233913"/>
          </a:xfrm>
        </p:grpSpPr>
        <p:grpSp>
          <p:nvGrpSpPr>
            <p:cNvPr id="39" name="组合 38"/>
            <p:cNvGrpSpPr/>
            <p:nvPr/>
          </p:nvGrpSpPr>
          <p:grpSpPr>
            <a:xfrm>
              <a:off x="1549246" y="3167389"/>
              <a:ext cx="2323652" cy="523220"/>
              <a:chOff x="1104898" y="1549242"/>
              <a:chExt cx="2323652" cy="523220"/>
            </a:xfrm>
          </p:grpSpPr>
          <p:sp>
            <p:nvSpPr>
              <p:cNvPr id="44" name="文本框 43"/>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研究背景</a:t>
                </a: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p:cNvSpPr txBox="1"/>
            <p:nvPr/>
          </p:nvSpPr>
          <p:spPr>
            <a:xfrm>
              <a:off x="4426843" y="3578043"/>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研究现状</a:t>
              </a:r>
            </a:p>
          </p:txBody>
        </p:sp>
        <p:sp>
          <p:nvSpPr>
            <p:cNvPr id="42" name="文本框 41"/>
            <p:cNvSpPr txBox="1"/>
            <p:nvPr/>
          </p:nvSpPr>
          <p:spPr>
            <a:xfrm>
              <a:off x="4426842" y="2705589"/>
              <a:ext cx="249704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背景介绍</a:t>
              </a:r>
            </a:p>
          </p:txBody>
        </p:sp>
        <p:cxnSp>
          <p:nvCxnSpPr>
            <p:cNvPr id="43" name="直接连接符 42"/>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时间序列</a:t>
            </a:r>
          </a:p>
        </p:txBody>
      </p:sp>
      <p:pic>
        <p:nvPicPr>
          <p:cNvPr id="4" name="图片 3" descr="气温"/>
          <p:cNvPicPr>
            <a:picLocks noChangeAspect="1"/>
          </p:cNvPicPr>
          <p:nvPr/>
        </p:nvPicPr>
        <p:blipFill>
          <a:blip r:embed="rId3"/>
          <a:stretch>
            <a:fillRect/>
          </a:stretch>
        </p:blipFill>
        <p:spPr>
          <a:xfrm>
            <a:off x="1353185" y="1320165"/>
            <a:ext cx="6870700" cy="4218940"/>
          </a:xfrm>
          <a:prstGeom prst="rect">
            <a:avLst/>
          </a:prstGeom>
        </p:spPr>
      </p:pic>
      <p:pic>
        <p:nvPicPr>
          <p:cNvPr id="3" name="图片 2" descr="GDP"/>
          <p:cNvPicPr>
            <a:picLocks noChangeAspect="1"/>
          </p:cNvPicPr>
          <p:nvPr/>
        </p:nvPicPr>
        <p:blipFill>
          <a:blip r:embed="rId4"/>
          <a:stretch>
            <a:fillRect/>
          </a:stretch>
        </p:blipFill>
        <p:spPr>
          <a:xfrm>
            <a:off x="427990" y="1809750"/>
            <a:ext cx="8084185" cy="3409315"/>
          </a:xfrm>
          <a:prstGeom prst="rect">
            <a:avLst/>
          </a:prstGeom>
        </p:spPr>
      </p:pic>
      <p:pic>
        <p:nvPicPr>
          <p:cNvPr id="6" name="图片 5" descr="股票"/>
          <p:cNvPicPr>
            <a:picLocks noChangeAspect="1"/>
          </p:cNvPicPr>
          <p:nvPr/>
        </p:nvPicPr>
        <p:blipFill>
          <a:blip r:embed="rId5"/>
          <a:stretch>
            <a:fillRect/>
          </a:stretch>
        </p:blipFill>
        <p:spPr>
          <a:xfrm>
            <a:off x="521335" y="1703070"/>
            <a:ext cx="7508875" cy="3259455"/>
          </a:xfrm>
          <a:prstGeom prst="rect">
            <a:avLst/>
          </a:prstGeom>
        </p:spPr>
      </p:pic>
      <p:sp>
        <p:nvSpPr>
          <p:cNvPr id="7" name="文本框 6"/>
          <p:cNvSpPr txBox="1"/>
          <p:nvPr/>
        </p:nvSpPr>
        <p:spPr>
          <a:xfrm>
            <a:off x="988695" y="5787390"/>
            <a:ext cx="1381760" cy="368300"/>
          </a:xfrm>
          <a:prstGeom prst="rect">
            <a:avLst/>
          </a:prstGeom>
          <a:noFill/>
        </p:spPr>
        <p:txBody>
          <a:bodyPr wrap="square" rtlCol="0">
            <a:spAutoFit/>
          </a:bodyPr>
          <a:lstStyle/>
          <a:p>
            <a:r>
              <a:rPr lang="en-US" altLang="zh-CN" b="1">
                <a:solidFill>
                  <a:srgbClr val="02409A"/>
                </a:solidFill>
              </a:rPr>
              <a:t>seasonal</a:t>
            </a:r>
          </a:p>
        </p:txBody>
      </p:sp>
      <p:sp>
        <p:nvSpPr>
          <p:cNvPr id="8" name="文本框 7"/>
          <p:cNvSpPr txBox="1"/>
          <p:nvPr/>
        </p:nvSpPr>
        <p:spPr>
          <a:xfrm>
            <a:off x="3687445" y="5787390"/>
            <a:ext cx="1162050" cy="368300"/>
          </a:xfrm>
          <a:prstGeom prst="rect">
            <a:avLst/>
          </a:prstGeom>
          <a:noFill/>
        </p:spPr>
        <p:txBody>
          <a:bodyPr wrap="square" rtlCol="0">
            <a:spAutoFit/>
          </a:bodyPr>
          <a:lstStyle/>
          <a:p>
            <a:r>
              <a:rPr lang="en-US" altLang="zh-CN" b="1">
                <a:solidFill>
                  <a:srgbClr val="02409A"/>
                </a:solidFill>
              </a:rPr>
              <a:t>stable</a:t>
            </a:r>
          </a:p>
        </p:txBody>
      </p:sp>
      <p:sp>
        <p:nvSpPr>
          <p:cNvPr id="10" name="文本框 9"/>
          <p:cNvSpPr txBox="1"/>
          <p:nvPr/>
        </p:nvSpPr>
        <p:spPr>
          <a:xfrm>
            <a:off x="6166485" y="5787390"/>
            <a:ext cx="1162050" cy="368300"/>
          </a:xfrm>
          <a:prstGeom prst="rect">
            <a:avLst/>
          </a:prstGeom>
          <a:noFill/>
        </p:spPr>
        <p:txBody>
          <a:bodyPr wrap="square" rtlCol="0">
            <a:spAutoFit/>
          </a:bodyPr>
          <a:lstStyle/>
          <a:p>
            <a:r>
              <a:rPr lang="en-US" altLang="zh-CN" b="1">
                <a:solidFill>
                  <a:srgbClr val="02409A"/>
                </a:solidFill>
              </a:rPr>
              <a:t>unstable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时间序列异常检测</a:t>
            </a:r>
          </a:p>
        </p:txBody>
      </p:sp>
      <p:sp>
        <p:nvSpPr>
          <p:cNvPr id="3" name="文本框 2"/>
          <p:cNvSpPr txBox="1"/>
          <p:nvPr/>
        </p:nvSpPr>
        <p:spPr>
          <a:xfrm>
            <a:off x="523240" y="923925"/>
            <a:ext cx="7962900" cy="783590"/>
          </a:xfrm>
          <a:prstGeom prst="rect">
            <a:avLst/>
          </a:prstGeom>
          <a:noFill/>
        </p:spPr>
        <p:txBody>
          <a:bodyPr wrap="square" rtlCol="0">
            <a:spAutoFit/>
          </a:bodyPr>
          <a:lstStyle/>
          <a:p>
            <a:pPr indent="0" fontAlgn="auto">
              <a:lnSpc>
                <a:spcPct val="125000"/>
              </a:lnSpc>
            </a:pPr>
            <a:r>
              <a:rPr lang="zh-CN" altLang="en-US" b="1"/>
              <a:t>定义：</a:t>
            </a:r>
            <a:r>
              <a:rPr lang="zh-CN" altLang="en-US"/>
              <a:t>异常检测（Anomaly detection）是目前时序数据分析比较成熟的应用之一，它是从正常的时间序列中识别不正常的事件或行为的过程。</a:t>
            </a:r>
          </a:p>
        </p:txBody>
      </p:sp>
      <p:pic>
        <p:nvPicPr>
          <p:cNvPr id="6" name="图片 5" descr="量化交易"/>
          <p:cNvPicPr>
            <a:picLocks noChangeAspect="1"/>
          </p:cNvPicPr>
          <p:nvPr/>
        </p:nvPicPr>
        <p:blipFill>
          <a:blip r:embed="rId3"/>
          <a:srcRect r="14690" b="27820"/>
          <a:stretch>
            <a:fillRect/>
          </a:stretch>
        </p:blipFill>
        <p:spPr>
          <a:xfrm>
            <a:off x="1028065" y="2053590"/>
            <a:ext cx="3385820" cy="1885315"/>
          </a:xfrm>
          <a:prstGeom prst="rect">
            <a:avLst/>
          </a:prstGeom>
        </p:spPr>
      </p:pic>
      <p:pic>
        <p:nvPicPr>
          <p:cNvPr id="7" name="图片 6" descr="自动驾驶"/>
          <p:cNvPicPr>
            <a:picLocks noChangeAspect="1"/>
          </p:cNvPicPr>
          <p:nvPr/>
        </p:nvPicPr>
        <p:blipFill>
          <a:blip r:embed="rId4"/>
          <a:stretch>
            <a:fillRect/>
          </a:stretch>
        </p:blipFill>
        <p:spPr>
          <a:xfrm>
            <a:off x="1061085" y="4237990"/>
            <a:ext cx="3352800" cy="1885950"/>
          </a:xfrm>
          <a:prstGeom prst="rect">
            <a:avLst/>
          </a:prstGeom>
        </p:spPr>
      </p:pic>
      <p:pic>
        <p:nvPicPr>
          <p:cNvPr id="8" name="图片 7" descr="航天"/>
          <p:cNvPicPr>
            <a:picLocks noChangeAspect="1"/>
          </p:cNvPicPr>
          <p:nvPr/>
        </p:nvPicPr>
        <p:blipFill>
          <a:blip r:embed="rId5"/>
          <a:srcRect l="5903" r="6113" b="10602"/>
          <a:stretch>
            <a:fillRect/>
          </a:stretch>
        </p:blipFill>
        <p:spPr>
          <a:xfrm>
            <a:off x="5180965" y="2211070"/>
            <a:ext cx="2716530" cy="3683635"/>
          </a:xfrm>
          <a:prstGeom prst="rect">
            <a:avLst/>
          </a:prstGeom>
        </p:spPr>
      </p:pic>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sym typeface="+mn-ea"/>
              </a:rPr>
              <a:t>当前研究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8" name="组合 7"/>
          <p:cNvGrpSpPr/>
          <p:nvPr/>
        </p:nvGrpSpPr>
        <p:grpSpPr>
          <a:xfrm>
            <a:off x="367849" y="999013"/>
            <a:ext cx="8526780" cy="2861945"/>
            <a:chOff x="370389" y="1000294"/>
            <a:chExt cx="8526780" cy="3054000"/>
          </a:xfrm>
        </p:grpSpPr>
        <p:sp>
          <p:nvSpPr>
            <p:cNvPr id="11" name="矩形 10"/>
            <p:cNvSpPr/>
            <p:nvPr/>
          </p:nvSpPr>
          <p:spPr>
            <a:xfrm>
              <a:off x="370389" y="1594560"/>
              <a:ext cx="8526780" cy="2459734"/>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ctr">
                <a:lnSpc>
                  <a:spcPct val="135000"/>
                </a:lnSpc>
                <a:buAutoNum type="arabicPeriod"/>
              </a:pPr>
              <a:r>
                <a:rPr lang="en-US" altLang="zh-CN" dirty="0">
                  <a:solidFill>
                    <a:schemeClr val="tx1"/>
                  </a:solidFill>
                </a:rPr>
                <a:t>Dapeng Liu, et al.</a:t>
              </a:r>
              <a:r>
                <a:rPr lang="en-US" altLang="zh-CN" b="1" dirty="0">
                  <a:solidFill>
                    <a:srgbClr val="02409A"/>
                  </a:solidFill>
                  <a:latin typeface="Times New Roman" panose="02020603050405020304" pitchFamily="18" charset="0"/>
                  <a:cs typeface="Times New Roman" panose="02020603050405020304" pitchFamily="18" charset="0"/>
                </a:rPr>
                <a:t> </a:t>
              </a:r>
              <a:r>
                <a:rPr lang="en-US" altLang="zh-CN" b="1" i="1" dirty="0">
                  <a:solidFill>
                    <a:srgbClr val="02409A"/>
                  </a:solidFill>
                  <a:latin typeface="Calibri" panose="020F0502020204030204" pitchFamily="34" charset="0"/>
                  <a:cs typeface="Calibri" panose="020F0502020204030204" pitchFamily="34" charset="0"/>
                </a:rPr>
                <a:t>Opprentice: Towards practical and automatic anomaly detection through machine learning.</a:t>
              </a:r>
              <a:r>
                <a:rPr lang="en-US" altLang="zh-CN" dirty="0">
                  <a:solidFill>
                    <a:schemeClr val="tx1"/>
                  </a:solidFill>
                  <a:latin typeface="Times New Roman" panose="02020603050405020304" pitchFamily="18" charset="0"/>
                  <a:cs typeface="Times New Roman" panose="02020603050405020304" pitchFamily="18" charset="0"/>
                </a:rPr>
                <a:t> IMC 2015.</a:t>
              </a:r>
            </a:p>
            <a:p>
              <a:pPr marL="342900" indent="-342900" fontAlgn="ctr">
                <a:lnSpc>
                  <a:spcPct val="135000"/>
                </a:lnSpc>
                <a:buAutoNum type="arabicPeriod"/>
              </a:pPr>
              <a:r>
                <a:rPr lang="en-US" altLang="zh-CN" dirty="0">
                  <a:solidFill>
                    <a:schemeClr val="tx1"/>
                  </a:solidFill>
                </a:rPr>
                <a:t>Ajay Mahimkar, et al.</a:t>
              </a:r>
              <a:r>
                <a:rPr lang="en-US" altLang="zh-CN" b="1" i="1" dirty="0">
                  <a:solidFill>
                    <a:srgbClr val="02409A"/>
                  </a:solidFill>
                  <a:latin typeface="Calibri" panose="020F0502020204030204" pitchFamily="34" charset="0"/>
                  <a:cs typeface="Calibri" panose="020F0502020204030204" pitchFamily="34" charset="0"/>
                </a:rPr>
                <a:t>Rapid detection of maintenance induced changes in service performance. </a:t>
              </a:r>
              <a:r>
                <a:rPr lang="en-US" altLang="zh-CN" dirty="0">
                  <a:solidFill>
                    <a:schemeClr val="tx1"/>
                  </a:solidFill>
                  <a:latin typeface="Times New Roman" panose="02020603050405020304" pitchFamily="18" charset="0"/>
                  <a:cs typeface="Times New Roman" panose="02020603050405020304" pitchFamily="18" charset="0"/>
                </a:rPr>
                <a:t>CoNEXT 2011.</a:t>
              </a:r>
            </a:p>
            <a:p>
              <a:pPr marL="342900" indent="-342900" fontAlgn="ctr">
                <a:lnSpc>
                  <a:spcPct val="135000"/>
                </a:lnSpc>
                <a:buAutoNum type="arabicPeriod"/>
              </a:pPr>
              <a:r>
                <a:rPr lang="en-US" altLang="zh-CN" dirty="0">
                  <a:solidFill>
                    <a:schemeClr val="tx1"/>
                  </a:solidFill>
                </a:rPr>
                <a:t>Alban Siffer, et al. </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i="1" dirty="0">
                  <a:solidFill>
                    <a:srgbClr val="02409A"/>
                  </a:solidFill>
                  <a:latin typeface="Calibri" panose="020F0502020204030204" pitchFamily="34" charset="0"/>
                  <a:cs typeface="Calibri" panose="020F0502020204030204" pitchFamily="34" charset="0"/>
                </a:rPr>
                <a:t>Anomaly detection in streams with extreme value theory.</a:t>
              </a:r>
              <a:r>
                <a:rPr lang="en-US" altLang="zh-CN" b="1" i="1" dirty="0">
                  <a:solidFill>
                    <a:srgbClr val="02409A"/>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SIGKDD</a:t>
              </a:r>
              <a:r>
                <a:rPr lang="en-US" altLang="zh-CN" b="1" i="1" dirty="0">
                  <a:solidFill>
                    <a:srgbClr val="02409A"/>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2017.</a:t>
              </a:r>
            </a:p>
          </p:txBody>
        </p:sp>
        <p:sp>
          <p:nvSpPr>
            <p:cNvPr id="12" name="矩形 11"/>
            <p:cNvSpPr/>
            <p:nvPr/>
          </p:nvSpPr>
          <p:spPr>
            <a:xfrm>
              <a:off x="370389" y="1000294"/>
              <a:ext cx="3060700"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Times New Roman" panose="02020603050405020304" pitchFamily="18" charset="0"/>
                  <a:cs typeface="Times New Roman" panose="02020603050405020304" pitchFamily="18" charset="0"/>
                </a:rPr>
                <a:t>当前研究</a:t>
              </a:r>
            </a:p>
          </p:txBody>
        </p:sp>
      </p:grpSp>
      <p:grpSp>
        <p:nvGrpSpPr>
          <p:cNvPr id="6" name="组合 5"/>
          <p:cNvGrpSpPr/>
          <p:nvPr/>
        </p:nvGrpSpPr>
        <p:grpSpPr>
          <a:xfrm>
            <a:off x="443865" y="4266235"/>
            <a:ext cx="8326755" cy="1460500"/>
            <a:chOff x="582914" y="5512054"/>
            <a:chExt cx="7862520" cy="1049655"/>
          </a:xfrm>
        </p:grpSpPr>
        <p:sp>
          <p:nvSpPr>
            <p:cNvPr id="15" name="矩形 14"/>
            <p:cNvSpPr/>
            <p:nvPr>
              <p:custDataLst>
                <p:tags r:id="rId1"/>
              </p:custDataLst>
            </p:nvPr>
          </p:nvSpPr>
          <p:spPr>
            <a:xfrm>
              <a:off x="1180713" y="5512054"/>
              <a:ext cx="7264721" cy="1049655"/>
            </a:xfrm>
            <a:prstGeom prst="rect">
              <a:avLst/>
            </a:prstGeom>
            <a:solidFill>
              <a:schemeClr val="bg1"/>
            </a:solidFill>
            <a:ln w="28575">
              <a:solidFill>
                <a:srgbClr val="0240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ct val="125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需要</a:t>
              </a:r>
              <a:r>
                <a:rPr lang="zh-CN" altLang="en-US" b="1" dirty="0">
                  <a:solidFill>
                    <a:schemeClr val="accent4">
                      <a:lumMod val="75000"/>
                    </a:schemeClr>
                  </a:solidFill>
                  <a:latin typeface="微软雅黑" panose="020B0503020204020204" pitchFamily="34" charset="-122"/>
                  <a:ea typeface="微软雅黑" panose="020B0503020204020204" pitchFamily="34" charset="-122"/>
                  <a:sym typeface="+mn-ea"/>
                </a:rPr>
                <a:t>大量</a:t>
              </a:r>
              <a:r>
                <a:rPr lang="en-US" altLang="zh-CN" b="1" i="1" dirty="0">
                  <a:solidFill>
                    <a:schemeClr val="accent4">
                      <a:lumMod val="75000"/>
                    </a:schemeClr>
                  </a:solidFill>
                  <a:latin typeface="+mj-lt"/>
                  <a:ea typeface="微软雅黑" panose="020B0503020204020204" pitchFamily="34" charset="-122"/>
                  <a:cs typeface="+mj-lt"/>
                  <a:sym typeface="+mn-ea"/>
                </a:rPr>
                <a:t>Label</a:t>
              </a:r>
              <a:r>
                <a:rPr lang="zh-CN" altLang="en-US" dirty="0">
                  <a:solidFill>
                    <a:schemeClr val="tx1"/>
                  </a:solidFill>
                  <a:latin typeface="微软雅黑" panose="020B0503020204020204" pitchFamily="34" charset="-122"/>
                  <a:ea typeface="微软雅黑" panose="020B0503020204020204" pitchFamily="34" charset="-122"/>
                  <a:sym typeface="+mn-ea"/>
                </a:rPr>
                <a:t>进行训练</a:t>
              </a:r>
            </a:p>
            <a:p>
              <a:pPr marL="285750" indent="-285750" fontAlgn="auto">
                <a:lnSpc>
                  <a:spcPct val="125000"/>
                </a:lnSpc>
                <a:buFont typeface="Arial" panose="020B0604020202020204" pitchFamily="34" charset="0"/>
                <a:buChar char="•"/>
              </a:pPr>
              <a:r>
                <a:rPr lang="zh-CN" altLang="en-US" b="1" dirty="0">
                  <a:solidFill>
                    <a:schemeClr val="accent4">
                      <a:lumMod val="75000"/>
                    </a:schemeClr>
                  </a:solidFill>
                  <a:latin typeface="微软雅黑" panose="020B0503020204020204" pitchFamily="34" charset="-122"/>
                  <a:ea typeface="微软雅黑" panose="020B0503020204020204" pitchFamily="34" charset="-122"/>
                  <a:sym typeface="+mn-ea"/>
                </a:rPr>
                <a:t>精确度</a:t>
              </a:r>
              <a:r>
                <a:rPr lang="zh-CN" altLang="en-US" dirty="0">
                  <a:solidFill>
                    <a:schemeClr val="tx1"/>
                  </a:solidFill>
                  <a:latin typeface="微软雅黑" panose="020B0503020204020204" pitchFamily="34" charset="-122"/>
                  <a:ea typeface="微软雅黑" panose="020B0503020204020204" pitchFamily="34" charset="-122"/>
                  <a:sym typeface="+mn-ea"/>
                </a:rPr>
                <a:t>不能满足实际的工业需求</a:t>
              </a:r>
            </a:p>
            <a:p>
              <a:pPr marL="285750" indent="-285750" fontAlgn="auto">
                <a:lnSpc>
                  <a:spcPct val="125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不适用于</a:t>
              </a:r>
              <a:r>
                <a:rPr lang="zh-CN" altLang="en-US" b="1" dirty="0">
                  <a:solidFill>
                    <a:schemeClr val="accent4">
                      <a:lumMod val="75000"/>
                    </a:schemeClr>
                  </a:solidFill>
                  <a:latin typeface="微软雅黑" panose="020B0503020204020204" pitchFamily="34" charset="-122"/>
                  <a:ea typeface="微软雅黑" panose="020B0503020204020204" pitchFamily="34" charset="-122"/>
                  <a:sym typeface="+mn-ea"/>
                </a:rPr>
                <a:t>周期性</a:t>
              </a:r>
              <a:r>
                <a:rPr lang="zh-CN" altLang="en-US" dirty="0">
                  <a:solidFill>
                    <a:schemeClr val="tx1"/>
                  </a:solidFill>
                  <a:latin typeface="微软雅黑" panose="020B0503020204020204" pitchFamily="34" charset="-122"/>
                  <a:ea typeface="微软雅黑" panose="020B0503020204020204" pitchFamily="34" charset="-122"/>
                  <a:sym typeface="+mn-ea"/>
                </a:rPr>
                <a:t>的时间序列</a:t>
              </a:r>
            </a:p>
          </p:txBody>
        </p:sp>
        <p:sp>
          <p:nvSpPr>
            <p:cNvPr id="16" name="矩形 15"/>
            <p:cNvSpPr/>
            <p:nvPr>
              <p:custDataLst>
                <p:tags r:id="rId2"/>
              </p:custDataLst>
            </p:nvPr>
          </p:nvSpPr>
          <p:spPr>
            <a:xfrm>
              <a:off x="582914" y="5513879"/>
              <a:ext cx="598372" cy="1047203"/>
            </a:xfrm>
            <a:prstGeom prst="rect">
              <a:avLst/>
            </a:prstGeom>
            <a:solidFill>
              <a:srgbClr val="02409A"/>
            </a:solidFill>
            <a:ln w="28575">
              <a:solidFill>
                <a:srgbClr val="02409A"/>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a:t>
              </a:r>
            </a:p>
          </p:txBody>
        </p:sp>
      </p:gr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本文的贡献</a:t>
            </a:r>
          </a:p>
        </p:txBody>
      </p:sp>
      <p:sp>
        <p:nvSpPr>
          <p:cNvPr id="6" name="文本框 5"/>
          <p:cNvSpPr txBox="1"/>
          <p:nvPr/>
        </p:nvSpPr>
        <p:spPr>
          <a:xfrm>
            <a:off x="427990" y="1209675"/>
            <a:ext cx="7553325" cy="3900170"/>
          </a:xfrm>
          <a:prstGeom prst="rect">
            <a:avLst/>
          </a:prstGeom>
          <a:noFill/>
        </p:spPr>
        <p:txBody>
          <a:bodyPr wrap="square" rtlCol="0">
            <a:spAutoFit/>
          </a:bodyPr>
          <a:lstStyle/>
          <a:p>
            <a:pPr marL="285750" indent="-285750" fontAlgn="auto">
              <a:lnSpc>
                <a:spcPct val="125000"/>
              </a:lnSpc>
              <a:buFont typeface="Arial" panose="020B0604020202020204" pitchFamily="34" charset="0"/>
              <a:buChar char="•"/>
            </a:pPr>
            <a:r>
              <a:rPr lang="zh-CN" altLang="en-US"/>
              <a:t>首次在异常检测中引入</a:t>
            </a:r>
            <a:r>
              <a:rPr lang="en-US" altLang="zh-CN"/>
              <a:t> </a:t>
            </a:r>
            <a:r>
              <a:rPr lang="zh-CN" altLang="en-US" b="1" dirty="0">
                <a:solidFill>
                  <a:srgbClr val="0956B6"/>
                </a:solidFill>
                <a:latin typeface="Calibri" panose="020F0502020204030204" pitchFamily="34" charset="0"/>
                <a:cs typeface="Calibri" panose="020F0502020204030204" pitchFamily="34" charset="0"/>
              </a:rPr>
              <a:t>谱残差</a:t>
            </a:r>
            <a:r>
              <a:rPr lang="en-US" altLang="zh-CN" b="1" i="1" dirty="0">
                <a:solidFill>
                  <a:srgbClr val="0956B6"/>
                </a:solidFill>
                <a:latin typeface="Calibri" panose="020F0502020204030204" pitchFamily="34" charset="0"/>
                <a:cs typeface="Calibri" panose="020F0502020204030204" pitchFamily="34" charset="0"/>
              </a:rPr>
              <a:t> (SR)</a:t>
            </a:r>
            <a:r>
              <a:rPr lang="en-US" altLang="zh-CN"/>
              <a:t> </a:t>
            </a:r>
            <a:r>
              <a:rPr lang="zh-CN" altLang="en-US"/>
              <a:t>使得异常检测在多个不同的场景下更加</a:t>
            </a:r>
            <a:r>
              <a:rPr lang="zh-CN" altLang="en-US" b="1">
                <a:solidFill>
                  <a:srgbClr val="FF0000"/>
                </a:solidFill>
              </a:rPr>
              <a:t>通用</a:t>
            </a:r>
            <a:r>
              <a:rPr lang="zh-CN" altLang="en-US"/>
              <a:t>。</a:t>
            </a:r>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r>
              <a:rPr lang="zh-CN" altLang="en-US"/>
              <a:t>提出的算法可以在</a:t>
            </a:r>
            <a:r>
              <a:rPr lang="zh-CN" altLang="en-US" b="1">
                <a:solidFill>
                  <a:srgbClr val="0956B6"/>
                </a:solidFill>
              </a:rPr>
              <a:t>少量人工标注</a:t>
            </a:r>
            <a:r>
              <a:rPr lang="zh-CN" altLang="en-US"/>
              <a:t>的情况下，训练得到一个比较通用的模型。模型的</a:t>
            </a:r>
            <a:r>
              <a:rPr lang="en-US" altLang="zh-CN"/>
              <a:t>F1-score</a:t>
            </a:r>
            <a:r>
              <a:rPr lang="zh-CN" altLang="en-US"/>
              <a:t>在微软的产品数据上提升</a:t>
            </a:r>
            <a:r>
              <a:rPr lang="en-US" altLang="zh-CN"/>
              <a:t>20%</a:t>
            </a:r>
            <a:endParaRPr lang="zh-CN" altLang="en-US"/>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endParaRPr lang="zh-CN" altLang="en-US"/>
          </a:p>
          <a:p>
            <a:pPr marL="285750" indent="-285750" fontAlgn="auto">
              <a:lnSpc>
                <a:spcPct val="125000"/>
              </a:lnSpc>
              <a:buFont typeface="Arial" panose="020B0604020202020204" pitchFamily="34" charset="0"/>
              <a:buChar char="•"/>
            </a:pPr>
            <a:r>
              <a:rPr lang="zh-CN" altLang="en-US"/>
              <a:t>具有处理</a:t>
            </a:r>
            <a:r>
              <a:rPr lang="zh-CN" altLang="en-US" b="1">
                <a:solidFill>
                  <a:srgbClr val="0956B6"/>
                </a:solidFill>
              </a:rPr>
              <a:t>分钟级序列</a:t>
            </a:r>
            <a:r>
              <a:rPr lang="zh-CN" altLang="en-US"/>
              <a:t>的能力，</a:t>
            </a:r>
            <a:r>
              <a:rPr lang="zh-CN" altLang="en-US" b="1">
                <a:solidFill>
                  <a:srgbClr val="FF0000"/>
                </a:solidFill>
              </a:rPr>
              <a:t>效率</a:t>
            </a:r>
            <a:r>
              <a:rPr lang="zh-CN" altLang="en-US"/>
              <a:t>满足工业场景的实际需求。</a:t>
            </a: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 name="组合 2"/>
          <p:cNvGrpSpPr/>
          <p:nvPr/>
        </p:nvGrpSpPr>
        <p:grpSpPr>
          <a:xfrm>
            <a:off x="1593215" y="2364740"/>
            <a:ext cx="7550785" cy="2124075"/>
            <a:chOff x="1800597" y="2366812"/>
            <a:chExt cx="8542281" cy="2124376"/>
          </a:xfrm>
        </p:grpSpPr>
        <p:grpSp>
          <p:nvGrpSpPr>
            <p:cNvPr id="38" name="组合 37"/>
            <p:cNvGrpSpPr/>
            <p:nvPr/>
          </p:nvGrpSpPr>
          <p:grpSpPr>
            <a:xfrm>
              <a:off x="1800597" y="2366812"/>
              <a:ext cx="8542281" cy="2124376"/>
              <a:chOff x="1384382" y="2295061"/>
              <a:chExt cx="8542281" cy="2124376"/>
            </a:xfrm>
          </p:grpSpPr>
          <p:grpSp>
            <p:nvGrpSpPr>
              <p:cNvPr id="39" name="组合 38"/>
              <p:cNvGrpSpPr/>
              <p:nvPr/>
            </p:nvGrpSpPr>
            <p:grpSpPr>
              <a:xfrm>
                <a:off x="1384382" y="3144673"/>
                <a:ext cx="2317115" cy="953270"/>
                <a:chOff x="940034" y="1526526"/>
                <a:chExt cx="2317115" cy="953270"/>
              </a:xfrm>
            </p:grpSpPr>
            <p:sp>
              <p:nvSpPr>
                <p:cNvPr id="44" name="文本框 43"/>
                <p:cNvSpPr txBox="1"/>
                <p:nvPr/>
              </p:nvSpPr>
              <p:spPr>
                <a:xfrm>
                  <a:off x="1298809" y="1526526"/>
                  <a:ext cx="1958340" cy="95327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算法设计</a:t>
                  </a:r>
                </a:p>
              </p:txBody>
            </p:sp>
            <p:grpSp>
              <p:nvGrpSpPr>
                <p:cNvPr id="45" name="Google Shape;1483;p78"/>
                <p:cNvGrpSpPr/>
                <p:nvPr/>
              </p:nvGrpSpPr>
              <p:grpSpPr>
                <a:xfrm>
                  <a:off x="940034" y="1639250"/>
                  <a:ext cx="206611" cy="297757"/>
                  <a:chOff x="5060913" y="2063179"/>
                  <a:chExt cx="28829" cy="41550"/>
                </a:xfrm>
              </p:grpSpPr>
              <p:sp>
                <p:nvSpPr>
                  <p:cNvPr id="46" name="Google Shape;1484;p78"/>
                  <p:cNvSpPr/>
                  <p:nvPr/>
                </p:nvSpPr>
                <p:spPr>
                  <a:xfrm>
                    <a:off x="5061042" y="2063179"/>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p:cNvSpPr/>
                  <p:nvPr/>
                </p:nvSpPr>
                <p:spPr>
                  <a:xfrm>
                    <a:off x="5060913" y="207815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文本框 40"/>
              <p:cNvSpPr txBox="1"/>
              <p:nvPr/>
            </p:nvSpPr>
            <p:spPr>
              <a:xfrm>
                <a:off x="4426207" y="2451747"/>
                <a:ext cx="5033542" cy="460440"/>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系统架构</a:t>
                </a:r>
              </a:p>
            </p:txBody>
          </p:sp>
          <p:sp>
            <p:nvSpPr>
              <p:cNvPr id="42" name="文本框 41"/>
              <p:cNvSpPr txBox="1"/>
              <p:nvPr/>
            </p:nvSpPr>
            <p:spPr>
              <a:xfrm>
                <a:off x="4426206" y="3217014"/>
                <a:ext cx="5500457" cy="460440"/>
              </a:xfrm>
              <a:prstGeom prst="rect">
                <a:avLst/>
              </a:prstGeom>
              <a:noFill/>
            </p:spPr>
            <p:txBody>
              <a:bodyPr wrap="square" rtlCol="0">
                <a:spAutoFit/>
              </a:bodyPr>
              <a:lstStyle/>
              <a:p>
                <a:r>
                  <a:rPr lang="zh-CN" altLang="en-US" sz="2400" b="1" spc="2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rPr>
                  <a:t>谱残差</a:t>
                </a:r>
                <a:r>
                  <a:rPr lang="en-US" altLang="zh-CN" sz="2400" b="1" spc="2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rPr>
                  <a:t>(SR)</a:t>
                </a:r>
              </a:p>
            </p:txBody>
          </p:sp>
          <p:cxnSp>
            <p:nvCxnSpPr>
              <p:cNvPr id="43" name="直接连接符 42"/>
              <p:cNvCxnSpPr/>
              <p:nvPr/>
            </p:nvCxnSpPr>
            <p:spPr>
              <a:xfrm>
                <a:off x="4009131" y="2295061"/>
                <a:ext cx="0" cy="2124376"/>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4842422" y="4029523"/>
              <a:ext cx="5500456" cy="460440"/>
            </a:xfrm>
            <a:prstGeom prst="rect">
              <a:avLst/>
            </a:prstGeom>
            <a:noFill/>
          </p:spPr>
          <p:txBody>
            <a:bodyPr wrap="square" rtlCol="0">
              <a:spAutoFit/>
            </a:bodyPr>
            <a:lstStyle/>
            <a:p>
              <a:r>
                <a:rPr lang="en-US" altLang="zh-CN" sz="2400" b="1" spc="2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rPr>
                <a:t>SR-CNN</a:t>
              </a:r>
            </a:p>
          </p:txBody>
        </p:sp>
      </p:grpSp>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系统架构</a:t>
            </a:r>
          </a:p>
        </p:txBody>
      </p:sp>
      <p:pic>
        <p:nvPicPr>
          <p:cNvPr id="5" name="图片 4" descr="系统架构"/>
          <p:cNvPicPr>
            <a:picLocks noChangeAspect="1"/>
          </p:cNvPicPr>
          <p:nvPr/>
        </p:nvPicPr>
        <p:blipFill>
          <a:blip r:embed="rId4"/>
          <a:stretch>
            <a:fillRect/>
          </a:stretch>
        </p:blipFill>
        <p:spPr>
          <a:xfrm>
            <a:off x="523875" y="1570355"/>
            <a:ext cx="8096250" cy="3717290"/>
          </a:xfrm>
          <a:prstGeom prst="rect">
            <a:avLst/>
          </a:prstGeom>
        </p:spPr>
      </p:pic>
      <p:sp>
        <p:nvSpPr>
          <p:cNvPr id="7" name="文本框 6"/>
          <p:cNvSpPr txBox="1"/>
          <p:nvPr/>
        </p:nvSpPr>
        <p:spPr>
          <a:xfrm>
            <a:off x="1104265" y="1171575"/>
            <a:ext cx="1238250" cy="368300"/>
          </a:xfrm>
          <a:prstGeom prst="rect">
            <a:avLst/>
          </a:prstGeom>
          <a:noFill/>
        </p:spPr>
        <p:txBody>
          <a:bodyPr wrap="square" rtlCol="0">
            <a:spAutoFit/>
          </a:bodyPr>
          <a:lstStyle/>
          <a:p>
            <a:r>
              <a:rPr lang="zh-CN" altLang="en-US" b="1">
                <a:solidFill>
                  <a:srgbClr val="02409A"/>
                </a:solidFill>
              </a:rPr>
              <a:t>数据采集</a:t>
            </a:r>
          </a:p>
        </p:txBody>
      </p:sp>
      <p:sp>
        <p:nvSpPr>
          <p:cNvPr id="11" name="文本框 10"/>
          <p:cNvSpPr txBox="1"/>
          <p:nvPr/>
        </p:nvSpPr>
        <p:spPr>
          <a:xfrm>
            <a:off x="3237865" y="1171575"/>
            <a:ext cx="1238250" cy="368300"/>
          </a:xfrm>
          <a:prstGeom prst="rect">
            <a:avLst/>
          </a:prstGeom>
          <a:noFill/>
        </p:spPr>
        <p:txBody>
          <a:bodyPr wrap="square" rtlCol="0">
            <a:spAutoFit/>
          </a:bodyPr>
          <a:lstStyle/>
          <a:p>
            <a:r>
              <a:rPr lang="zh-CN" altLang="en-US" b="1">
                <a:solidFill>
                  <a:srgbClr val="02409A"/>
                </a:solidFill>
              </a:rPr>
              <a:t>在线计算</a:t>
            </a:r>
          </a:p>
        </p:txBody>
      </p:sp>
      <p:sp>
        <p:nvSpPr>
          <p:cNvPr id="14" name="文本框 13"/>
          <p:cNvSpPr txBox="1"/>
          <p:nvPr/>
        </p:nvSpPr>
        <p:spPr>
          <a:xfrm>
            <a:off x="6225540" y="1171575"/>
            <a:ext cx="1238250" cy="368300"/>
          </a:xfrm>
          <a:prstGeom prst="rect">
            <a:avLst/>
          </a:prstGeom>
          <a:noFill/>
        </p:spPr>
        <p:txBody>
          <a:bodyPr wrap="square" rtlCol="0">
            <a:spAutoFit/>
          </a:bodyPr>
          <a:lstStyle/>
          <a:p>
            <a:pPr algn="l">
              <a:buClrTx/>
              <a:buSzTx/>
              <a:buFontTx/>
            </a:pPr>
            <a:r>
              <a:rPr lang="zh-CN" altLang="en-US" b="1">
                <a:solidFill>
                  <a:srgbClr val="02409A"/>
                </a:solidFill>
              </a:rPr>
              <a:t>实验平台</a:t>
            </a:r>
          </a:p>
        </p:txBody>
      </p:sp>
    </p:spTree>
    <p:custDataLst>
      <p:tags r:id="rId1"/>
    </p:custDataLst>
  </p:cSld>
  <p:clrMapOvr>
    <a:masterClrMapping/>
  </p:clrMapOvr>
  <p:transition>
    <p:cover/>
  </p:transition>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1d4d49da-4bf6-474e-a355-5d32bfdc8897}"/>
  <p:tag name="TABLE_ENDDRAG_ORIGIN_RECT" val="444*206"/>
  <p:tag name="TABLE_ENDDRAG_RECT" val="197*284*444*206"/>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4.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5.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6.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7.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8.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9.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20615</TotalTime>
  <Words>2420</Words>
  <Application>Microsoft Office PowerPoint</Application>
  <PresentationFormat>全屏显示(4:3)</PresentationFormat>
  <Paragraphs>253</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PingFangSC-Regular</vt:lpstr>
      <vt:lpstr>等线</vt:lpstr>
      <vt:lpstr>思源黑体 CN</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唐俊</dc:creator>
  <cp:lastModifiedBy>星宇</cp:lastModifiedBy>
  <cp:revision>1636</cp:revision>
  <dcterms:created xsi:type="dcterms:W3CDTF">2021-05-16T02:35:10Z</dcterms:created>
  <dcterms:modified xsi:type="dcterms:W3CDTF">2023-06-09T02:28:26Z</dcterms:modified>
</cp:coreProperties>
</file>