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18"/>
  </p:notesMasterIdLst>
  <p:handoutMasterIdLst>
    <p:handoutMasterId r:id="rId19"/>
  </p:handoutMasterIdLst>
  <p:sldIdLst>
    <p:sldId id="256" r:id="rId2"/>
    <p:sldId id="317" r:id="rId3"/>
    <p:sldId id="342" r:id="rId4"/>
    <p:sldId id="347" r:id="rId5"/>
    <p:sldId id="330" r:id="rId6"/>
    <p:sldId id="324" r:id="rId7"/>
    <p:sldId id="348" r:id="rId8"/>
    <p:sldId id="349" r:id="rId9"/>
    <p:sldId id="350" r:id="rId10"/>
    <p:sldId id="356" r:id="rId11"/>
    <p:sldId id="352" r:id="rId12"/>
    <p:sldId id="355" r:id="rId13"/>
    <p:sldId id="353" r:id="rId14"/>
    <p:sldId id="354" r:id="rId15"/>
    <p:sldId id="357" r:id="rId16"/>
    <p:sldId id="328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28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王宇晨" initials="王宇晨" lastIdx="1" clrIdx="0">
    <p:extLst>
      <p:ext uri="{19B8F6BF-5375-455C-9EA6-DF929625EA0E}">
        <p15:presenceInfo xmlns:p15="http://schemas.microsoft.com/office/powerpoint/2012/main" userId="王宇晨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409A"/>
    <a:srgbClr val="3C3C8E"/>
    <a:srgbClr val="587558"/>
    <a:srgbClr val="F6AB00"/>
    <a:srgbClr val="25331E"/>
    <a:srgbClr val="6B2D0B"/>
    <a:srgbClr val="445437"/>
    <a:srgbClr val="502208"/>
    <a:srgbClr val="4B6251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96" autoAdjust="0"/>
    <p:restoredTop sz="75077" autoAdjust="0"/>
  </p:normalViewPr>
  <p:slideViewPr>
    <p:cSldViewPr snapToGrid="0">
      <p:cViewPr varScale="1">
        <p:scale>
          <a:sx n="87" d="100"/>
          <a:sy n="87" d="100"/>
        </p:scale>
        <p:origin x="1908" y="64"/>
      </p:cViewPr>
      <p:guideLst>
        <p:guide orient="horz" pos="2228"/>
        <p:guide pos="2880"/>
      </p:guideLst>
    </p:cSldViewPr>
  </p:slideViewPr>
  <p:notesTextViewPr>
    <p:cViewPr>
      <p:scale>
        <a:sx n="66" d="100"/>
        <a:sy n="66" d="100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3180" y="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F0AF2B2B-1B62-4AED-A0C9-6F374DD59F1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032666D-D55B-4D3E-A7C2-76EB1CEEBA1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0797A1-4835-44A0-92EB-AD5452DEE273}" type="datetimeFigureOut">
              <a:rPr lang="zh-CN" altLang="en-US" smtClean="0"/>
              <a:t>2023/6/9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B25234A-09A5-4EB4-9517-08812643EE0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EEF2DB2-BA86-431D-A263-D1D5ABA1C92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5767F2-0C03-406D-8BA6-A174136B24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48586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D28764-9015-4647-AA92-F749CEE7B340}" type="datetimeFigureOut">
              <a:rPr lang="zh-CN" altLang="en-US" smtClean="0"/>
              <a:t>2023/6/9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634212-A9A7-4B0A-843A-3259CA5895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72363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34212-A9A7-4B0A-843A-3259CA58953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85934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34212-A9A7-4B0A-843A-3259CA589536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4966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34212-A9A7-4B0A-843A-3259CA589536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39538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34212-A9A7-4B0A-843A-3259CA589536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98498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34212-A9A7-4B0A-843A-3259CA589536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04970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34212-A9A7-4B0A-843A-3259CA589536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59080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最后是对文章的总结。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34212-A9A7-4B0A-843A-3259CA589536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88829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34212-A9A7-4B0A-843A-3259CA58953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26337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异常检测的流程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34212-A9A7-4B0A-843A-3259CA58953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42740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标签复杂</a:t>
            </a:r>
            <a:endParaRPr lang="en-US" altLang="zh-CN" dirty="0"/>
          </a:p>
          <a:p>
            <a:r>
              <a:rPr lang="zh-CN" altLang="en-US" dirty="0"/>
              <a:t>异常发生罕见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34212-A9A7-4B0A-843A-3259CA58953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9057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todo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34212-A9A7-4B0A-843A-3259CA58953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93590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todo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34212-A9A7-4B0A-843A-3259CA589536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79378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34212-A9A7-4B0A-843A-3259CA589536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61908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34212-A9A7-4B0A-843A-3259CA589536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11644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34212-A9A7-4B0A-843A-3259CA589536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95083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0;p2">
            <a:extLst>
              <a:ext uri="{FF2B5EF4-FFF2-40B4-BE49-F238E27FC236}">
                <a16:creationId xmlns:a16="http://schemas.microsoft.com/office/drawing/2014/main" id="{4C263487-D52B-448D-863D-67C476B3B095}"/>
              </a:ext>
            </a:extLst>
          </p:cNvPr>
          <p:cNvSpPr/>
          <p:nvPr userDrawn="1"/>
        </p:nvSpPr>
        <p:spPr>
          <a:xfrm>
            <a:off x="628650" y="1923011"/>
            <a:ext cx="7886700" cy="2234930"/>
          </a:xfrm>
          <a:prstGeom prst="rect">
            <a:avLst/>
          </a:prstGeom>
          <a:noFill/>
          <a:ln w="25400" cap="flat" cmpd="sng">
            <a:solidFill>
              <a:srgbClr val="02409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Footer Placeholder 4">
            <a:extLst>
              <a:ext uri="{FF2B5EF4-FFF2-40B4-BE49-F238E27FC236}">
                <a16:creationId xmlns:a16="http://schemas.microsoft.com/office/drawing/2014/main" id="{65BE91AD-2333-48DD-B0B8-2C2E0D79740B}"/>
              </a:ext>
            </a:extLst>
          </p:cNvPr>
          <p:cNvSpPr txBox="1">
            <a:spLocks/>
          </p:cNvSpPr>
          <p:nvPr userDrawn="1"/>
        </p:nvSpPr>
        <p:spPr>
          <a:xfrm>
            <a:off x="3036282" y="6413478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lang="en-US" altLang="zh-CN" sz="12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chemeClr val="tx1"/>
                </a:solidFill>
              </a:rPr>
              <a:t>Southeast University</a:t>
            </a:r>
          </a:p>
        </p:txBody>
      </p:sp>
      <p:sp>
        <p:nvSpPr>
          <p:cNvPr id="25" name="日期占位符 3">
            <a:extLst>
              <a:ext uri="{FF2B5EF4-FFF2-40B4-BE49-F238E27FC236}">
                <a16:creationId xmlns:a16="http://schemas.microsoft.com/office/drawing/2014/main" id="{9A0C4C82-1BDC-4D03-BDBC-52477B2F2D0D}"/>
              </a:ext>
            </a:extLst>
          </p:cNvPr>
          <p:cNvSpPr txBox="1">
            <a:spLocks/>
          </p:cNvSpPr>
          <p:nvPr userDrawn="1"/>
        </p:nvSpPr>
        <p:spPr>
          <a:xfrm>
            <a:off x="628650" y="641347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650424-F945-4EC2-8594-4948CA017EDA}" type="datetime1">
              <a:rPr lang="zh-CN" altLang="en-US" sz="1200" smtClean="0">
                <a:solidFill>
                  <a:schemeClr val="tx1"/>
                </a:solidFill>
                <a:latin typeface="+mn-lt"/>
              </a:rPr>
              <a:pPr/>
              <a:t>2023/6/9</a:t>
            </a:fld>
            <a:endParaRPr lang="zh-CN" altLang="en-US" sz="120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3294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20FFA4-47EB-4DF7-9DDA-4075FECA1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29122" y="6407032"/>
            <a:ext cx="542604" cy="365125"/>
          </a:xfrm>
        </p:spPr>
        <p:txBody>
          <a:bodyPr/>
          <a:lstStyle/>
          <a:p>
            <a:fld id="{72A5E12F-523A-4D75-95A2-779F57F5D9E2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3EC726B1-2A9F-4267-A5C8-C5B6C30181AC}"/>
              </a:ext>
            </a:extLst>
          </p:cNvPr>
          <p:cNvGrpSpPr/>
          <p:nvPr userDrawn="1"/>
        </p:nvGrpSpPr>
        <p:grpSpPr>
          <a:xfrm>
            <a:off x="162000" y="172128"/>
            <a:ext cx="8820000" cy="6167075"/>
            <a:chOff x="162000" y="172128"/>
            <a:chExt cx="8820000" cy="6167075"/>
          </a:xfrm>
        </p:grpSpPr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2B3780AF-97D7-41F5-92BD-C6B3372F345E}"/>
                </a:ext>
              </a:extLst>
            </p:cNvPr>
            <p:cNvGrpSpPr/>
            <p:nvPr userDrawn="1"/>
          </p:nvGrpSpPr>
          <p:grpSpPr>
            <a:xfrm>
              <a:off x="162000" y="172128"/>
              <a:ext cx="8820000" cy="6167075"/>
              <a:chOff x="431514" y="174661"/>
              <a:chExt cx="8280971" cy="6155314"/>
            </a:xfrm>
          </p:grpSpPr>
          <p:sp>
            <p:nvSpPr>
              <p:cNvPr id="9" name="Google Shape;10;p2">
                <a:extLst>
                  <a:ext uri="{FF2B5EF4-FFF2-40B4-BE49-F238E27FC236}">
                    <a16:creationId xmlns:a16="http://schemas.microsoft.com/office/drawing/2014/main" id="{611AA018-E6B6-45C7-A586-EB07C420C28F}"/>
                  </a:ext>
                </a:extLst>
              </p:cNvPr>
              <p:cNvSpPr/>
              <p:nvPr/>
            </p:nvSpPr>
            <p:spPr>
              <a:xfrm>
                <a:off x="431514" y="760288"/>
                <a:ext cx="8280971" cy="5569687"/>
              </a:xfrm>
              <a:prstGeom prst="rect">
                <a:avLst/>
              </a:prstGeom>
              <a:noFill/>
              <a:ln w="25400" cap="flat" cmpd="sng">
                <a:solidFill>
                  <a:srgbClr val="02409A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ABF466CA-25D4-473A-83E5-8C3212A5EB1C}"/>
                  </a:ext>
                </a:extLst>
              </p:cNvPr>
              <p:cNvSpPr/>
              <p:nvPr/>
            </p:nvSpPr>
            <p:spPr>
              <a:xfrm>
                <a:off x="431514" y="174661"/>
                <a:ext cx="8280971" cy="585627"/>
              </a:xfrm>
              <a:prstGeom prst="rect">
                <a:avLst/>
              </a:prstGeom>
              <a:solidFill>
                <a:srgbClr val="02409A"/>
              </a:solidFill>
              <a:ln w="25400">
                <a:solidFill>
                  <a:srgbClr val="02409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7" name="Google Shape;835;p34">
              <a:extLst>
                <a:ext uri="{FF2B5EF4-FFF2-40B4-BE49-F238E27FC236}">
                  <a16:creationId xmlns:a16="http://schemas.microsoft.com/office/drawing/2014/main" id="{1BB9BB11-D260-4656-B01B-D7BCD2E268E7}"/>
                </a:ext>
              </a:extLst>
            </p:cNvPr>
            <p:cNvGrpSpPr/>
            <p:nvPr userDrawn="1"/>
          </p:nvGrpSpPr>
          <p:grpSpPr>
            <a:xfrm>
              <a:off x="199071" y="297017"/>
              <a:ext cx="196346" cy="282999"/>
              <a:chOff x="5083925" y="2066350"/>
              <a:chExt cx="28825" cy="41550"/>
            </a:xfrm>
          </p:grpSpPr>
          <p:sp>
            <p:nvSpPr>
              <p:cNvPr id="18" name="Google Shape;836;p34">
                <a:extLst>
                  <a:ext uri="{FF2B5EF4-FFF2-40B4-BE49-F238E27FC236}">
                    <a16:creationId xmlns:a16="http://schemas.microsoft.com/office/drawing/2014/main" id="{554CA59C-2E17-444E-A0E3-35F7F8B4B9C2}"/>
                  </a:ext>
                </a:extLst>
              </p:cNvPr>
              <p:cNvSpPr/>
              <p:nvPr/>
            </p:nvSpPr>
            <p:spPr>
              <a:xfrm>
                <a:off x="5084050" y="2066350"/>
                <a:ext cx="28700" cy="41550"/>
              </a:xfrm>
              <a:custGeom>
                <a:avLst/>
                <a:gdLst/>
                <a:ahLst/>
                <a:cxnLst/>
                <a:rect l="l" t="t" r="r" b="b"/>
                <a:pathLst>
                  <a:path w="1148" h="1662" extrusionOk="0">
                    <a:moveTo>
                      <a:pt x="52" y="1"/>
                    </a:moveTo>
                    <a:cubicBezTo>
                      <a:pt x="27" y="1"/>
                      <a:pt x="0" y="24"/>
                      <a:pt x="0" y="56"/>
                    </a:cubicBezTo>
                    <a:lnTo>
                      <a:pt x="0" y="200"/>
                    </a:lnTo>
                    <a:cubicBezTo>
                      <a:pt x="0" y="243"/>
                      <a:pt x="22" y="279"/>
                      <a:pt x="51" y="308"/>
                    </a:cubicBezTo>
                    <a:lnTo>
                      <a:pt x="700" y="791"/>
                    </a:lnTo>
                    <a:cubicBezTo>
                      <a:pt x="729" y="813"/>
                      <a:pt x="729" y="849"/>
                      <a:pt x="700" y="871"/>
                    </a:cubicBezTo>
                    <a:lnTo>
                      <a:pt x="51" y="1354"/>
                    </a:lnTo>
                    <a:cubicBezTo>
                      <a:pt x="22" y="1383"/>
                      <a:pt x="0" y="1419"/>
                      <a:pt x="0" y="1462"/>
                    </a:cubicBezTo>
                    <a:lnTo>
                      <a:pt x="0" y="1613"/>
                    </a:lnTo>
                    <a:cubicBezTo>
                      <a:pt x="0" y="1639"/>
                      <a:pt x="26" y="1661"/>
                      <a:pt x="51" y="1661"/>
                    </a:cubicBezTo>
                    <a:cubicBezTo>
                      <a:pt x="61" y="1661"/>
                      <a:pt x="71" y="1658"/>
                      <a:pt x="80" y="1649"/>
                    </a:cubicBezTo>
                    <a:lnTo>
                      <a:pt x="1111" y="878"/>
                    </a:lnTo>
                    <a:cubicBezTo>
                      <a:pt x="1147" y="856"/>
                      <a:pt x="1147" y="806"/>
                      <a:pt x="1111" y="784"/>
                    </a:cubicBezTo>
                    <a:lnTo>
                      <a:pt x="80" y="12"/>
                    </a:lnTo>
                    <a:cubicBezTo>
                      <a:pt x="72" y="4"/>
                      <a:pt x="62" y="1"/>
                      <a:pt x="52" y="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837;p34">
                <a:extLst>
                  <a:ext uri="{FF2B5EF4-FFF2-40B4-BE49-F238E27FC236}">
                    <a16:creationId xmlns:a16="http://schemas.microsoft.com/office/drawing/2014/main" id="{FBA697B4-CDA7-4D9E-96BB-283CE572F984}"/>
                  </a:ext>
                </a:extLst>
              </p:cNvPr>
              <p:cNvSpPr/>
              <p:nvPr/>
            </p:nvSpPr>
            <p:spPr>
              <a:xfrm>
                <a:off x="5083925" y="2081325"/>
                <a:ext cx="8800" cy="11600"/>
              </a:xfrm>
              <a:custGeom>
                <a:avLst/>
                <a:gdLst/>
                <a:ahLst/>
                <a:cxnLst/>
                <a:rect l="l" t="t" r="r" b="b"/>
                <a:pathLst>
                  <a:path w="352" h="464" extrusionOk="0">
                    <a:moveTo>
                      <a:pt x="53" y="0"/>
                    </a:moveTo>
                    <a:cubicBezTo>
                      <a:pt x="25" y="0"/>
                      <a:pt x="0" y="24"/>
                      <a:pt x="5" y="55"/>
                    </a:cubicBezTo>
                    <a:lnTo>
                      <a:pt x="5" y="416"/>
                    </a:lnTo>
                    <a:cubicBezTo>
                      <a:pt x="5" y="442"/>
                      <a:pt x="31" y="464"/>
                      <a:pt x="56" y="464"/>
                    </a:cubicBezTo>
                    <a:cubicBezTo>
                      <a:pt x="66" y="464"/>
                      <a:pt x="76" y="460"/>
                      <a:pt x="85" y="452"/>
                    </a:cubicBezTo>
                    <a:lnTo>
                      <a:pt x="323" y="279"/>
                    </a:lnTo>
                    <a:cubicBezTo>
                      <a:pt x="352" y="257"/>
                      <a:pt x="352" y="207"/>
                      <a:pt x="323" y="185"/>
                    </a:cubicBezTo>
                    <a:lnTo>
                      <a:pt x="85" y="12"/>
                    </a:lnTo>
                    <a:cubicBezTo>
                      <a:pt x="75" y="4"/>
                      <a:pt x="63" y="0"/>
                      <a:pt x="53" y="0"/>
                    </a:cubicBezTo>
                    <a:close/>
                  </a:path>
                </a:pathLst>
              </a:custGeom>
              <a:solidFill>
                <a:srgbClr val="FFCC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B3B55EE9-DF14-4C41-8B43-AC8DC1E4FE11}"/>
                </a:ext>
              </a:extLst>
            </p:cNvPr>
            <p:cNvPicPr>
              <a:picLocks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9" t="-1" r="68184" b="524"/>
            <a:stretch/>
          </p:blipFill>
          <p:spPr>
            <a:xfrm>
              <a:off x="8404974" y="202608"/>
              <a:ext cx="532800" cy="5328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03205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0B9DE01F-82B8-4C81-9B06-97E4FDCE6A1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683466" y="3866329"/>
            <a:ext cx="2390210" cy="1661357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CB263455-85CC-49D0-95FB-460BD8F80A0B}"/>
              </a:ext>
            </a:extLst>
          </p:cNvPr>
          <p:cNvPicPr>
            <a:picLocks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07430" y="3866329"/>
            <a:ext cx="2326247" cy="1661363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8622A32B-873F-470E-9C87-ABD6C7FF142D}"/>
              </a:ext>
            </a:extLst>
          </p:cNvPr>
          <p:cNvSpPr txBox="1"/>
          <p:nvPr userDrawn="1"/>
        </p:nvSpPr>
        <p:spPr>
          <a:xfrm>
            <a:off x="1455870" y="3167418"/>
            <a:ext cx="12293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 spc="3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30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平衡色</a:t>
            </a: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A3E41757-CB0C-4C25-937C-7B242E5E19DC}"/>
              </a:ext>
            </a:extLst>
          </p:cNvPr>
          <p:cNvCxnSpPr>
            <a:cxnSpLocks/>
          </p:cNvCxnSpPr>
          <p:nvPr userDrawn="1"/>
        </p:nvCxnSpPr>
        <p:spPr>
          <a:xfrm>
            <a:off x="1793578" y="3708165"/>
            <a:ext cx="55395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58565202-40DC-408B-A261-A096173E7A2E}"/>
              </a:ext>
            </a:extLst>
          </p:cNvPr>
          <p:cNvCxnSpPr>
            <a:cxnSpLocks/>
          </p:cNvCxnSpPr>
          <p:nvPr userDrawn="1"/>
        </p:nvCxnSpPr>
        <p:spPr>
          <a:xfrm>
            <a:off x="1793578" y="1015879"/>
            <a:ext cx="55395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DE91397E-C54D-4A56-8513-1CE9DF4A1CFF}"/>
              </a:ext>
            </a:extLst>
          </p:cNvPr>
          <p:cNvSpPr txBox="1"/>
          <p:nvPr userDrawn="1"/>
        </p:nvSpPr>
        <p:spPr>
          <a:xfrm>
            <a:off x="907430" y="469320"/>
            <a:ext cx="23262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30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主色</a:t>
            </a:r>
            <a:r>
              <a:rPr kumimoji="0" lang="en-US" altLang="zh-CN" sz="2400" b="1" i="0" u="none" strike="noStrike" kern="1200" cap="none" spc="30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&amp;</a:t>
            </a:r>
            <a:r>
              <a:rPr kumimoji="0" lang="zh-CN" altLang="en-US" sz="2400" b="1" i="0" u="none" strike="noStrike" kern="1200" cap="none" spc="30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同频色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ABCA2976-D46F-437D-9A05-6AF7DC5758F2}"/>
              </a:ext>
            </a:extLst>
          </p:cNvPr>
          <p:cNvPicPr>
            <a:picLocks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131435" y="1165514"/>
            <a:ext cx="2326247" cy="1661363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24C86CEE-EF3B-480D-9978-D7E2045160FE}"/>
              </a:ext>
            </a:extLst>
          </p:cNvPr>
          <p:cNvPicPr>
            <a:picLocks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3695977" y="1165515"/>
            <a:ext cx="2326247" cy="1661363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150CDF40-5384-42C8-BB90-3B13AF2D9F61}"/>
              </a:ext>
            </a:extLst>
          </p:cNvPr>
          <p:cNvSpPr txBox="1"/>
          <p:nvPr userDrawn="1"/>
        </p:nvSpPr>
        <p:spPr>
          <a:xfrm>
            <a:off x="5189425" y="469320"/>
            <a:ext cx="18840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30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浅色</a:t>
            </a:r>
            <a:r>
              <a:rPr kumimoji="0" lang="en-US" altLang="zh-CN" sz="2400" b="1" i="0" u="none" strike="noStrike" kern="1200" cap="none" spc="30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&amp;</a:t>
            </a:r>
            <a:r>
              <a:rPr kumimoji="0" lang="zh-CN" altLang="en-US" sz="2400" b="1" i="0" u="none" strike="noStrike" kern="1200" cap="none" spc="30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深色</a:t>
            </a:r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F1E5CFCF-CA0E-4F76-A1A8-6055D5773156}"/>
              </a:ext>
            </a:extLst>
          </p:cNvPr>
          <p:cNvCxnSpPr>
            <a:cxnSpLocks/>
          </p:cNvCxnSpPr>
          <p:nvPr userDrawn="1"/>
        </p:nvCxnSpPr>
        <p:spPr>
          <a:xfrm>
            <a:off x="5854460" y="1015879"/>
            <a:ext cx="55395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图片 18">
            <a:extLst>
              <a:ext uri="{FF2B5EF4-FFF2-40B4-BE49-F238E27FC236}">
                <a16:creationId xmlns:a16="http://schemas.microsoft.com/office/drawing/2014/main" id="{F31B9BA8-49A1-46C8-950D-AA666E90B364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906117" y="1164020"/>
            <a:ext cx="2328874" cy="1664352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9CB8BF88-8AE8-4B1D-BC31-3D18E8F3A6D3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6523465" y="4697007"/>
            <a:ext cx="1447800" cy="247650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405F20DE-A2C1-4384-8C30-55A1F848862D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8411" y="3708165"/>
            <a:ext cx="1676189" cy="53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712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3619BF-2071-496E-AFFB-A468B39B3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Southeast University</a:t>
            </a: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EAB503B9-57A5-4957-AAF2-C73C2D115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29122" y="6407032"/>
            <a:ext cx="542604" cy="365125"/>
          </a:xfrm>
        </p:spPr>
        <p:txBody>
          <a:bodyPr/>
          <a:lstStyle/>
          <a:p>
            <a:fld id="{72A5E12F-523A-4D75-95A2-779F57F5D9E2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B58ACE55-8853-4439-BFD3-D0125642F563}"/>
              </a:ext>
            </a:extLst>
          </p:cNvPr>
          <p:cNvGrpSpPr/>
          <p:nvPr userDrawn="1"/>
        </p:nvGrpSpPr>
        <p:grpSpPr>
          <a:xfrm>
            <a:off x="654820" y="1369609"/>
            <a:ext cx="7834360" cy="3363240"/>
            <a:chOff x="2406920" y="1481369"/>
            <a:chExt cx="4325080" cy="3363240"/>
          </a:xfrm>
        </p:grpSpPr>
        <p:sp>
          <p:nvSpPr>
            <p:cNvPr id="6" name="Google Shape;10;p2">
              <a:extLst>
                <a:ext uri="{FF2B5EF4-FFF2-40B4-BE49-F238E27FC236}">
                  <a16:creationId xmlns:a16="http://schemas.microsoft.com/office/drawing/2014/main" id="{A7D019AF-5296-4895-AEF9-765CB778C3C3}"/>
                </a:ext>
              </a:extLst>
            </p:cNvPr>
            <p:cNvSpPr/>
            <p:nvPr/>
          </p:nvSpPr>
          <p:spPr>
            <a:xfrm>
              <a:off x="2412000" y="1481369"/>
              <a:ext cx="4320000" cy="2700000"/>
            </a:xfrm>
            <a:prstGeom prst="rect">
              <a:avLst/>
            </a:prstGeom>
            <a:noFill/>
            <a:ln w="28575" cap="flat" cmpd="sng">
              <a:solidFill>
                <a:srgbClr val="02409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B8761B00-BC28-4412-B153-6EE3AB9336C5}"/>
                </a:ext>
              </a:extLst>
            </p:cNvPr>
            <p:cNvSpPr/>
            <p:nvPr/>
          </p:nvSpPr>
          <p:spPr>
            <a:xfrm>
              <a:off x="2406920" y="4196609"/>
              <a:ext cx="4325080" cy="648000"/>
            </a:xfrm>
            <a:prstGeom prst="rect">
              <a:avLst/>
            </a:prstGeom>
            <a:solidFill>
              <a:srgbClr val="02409A"/>
            </a:solidFill>
            <a:ln w="25400">
              <a:solidFill>
                <a:srgbClr val="02409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27602270-8804-49D6-B11A-C589864B9DEC}"/>
                </a:ext>
              </a:extLst>
            </p:cNvPr>
            <p:cNvSpPr txBox="1"/>
            <p:nvPr/>
          </p:nvSpPr>
          <p:spPr>
            <a:xfrm>
              <a:off x="2794805" y="2046539"/>
              <a:ext cx="3549311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>
                <a:defRPr/>
              </a:pPr>
              <a:r>
                <a:rPr lang="zh-CN" altLang="en-US" sz="4800" b="1">
                  <a:solidFill>
                    <a:srgbClr val="C00000"/>
                  </a:solidFill>
                  <a:latin typeface="思源黑体 CN" panose="020B0500000000000000" pitchFamily="34" charset="-122"/>
                  <a:ea typeface="思源黑体 CN" panose="020B0500000000000000" pitchFamily="34" charset="-122"/>
                  <a:cs typeface="+mn-ea"/>
                </a:rPr>
                <a:t> 感谢各位老师和同学！</a:t>
              </a:r>
            </a:p>
            <a:p>
              <a:pPr lvl="0" algn="ctr">
                <a:defRPr/>
              </a:pPr>
              <a:r>
                <a:rPr lang="zh-CN" altLang="en-US" sz="4800" b="1">
                  <a:solidFill>
                    <a:srgbClr val="C00000"/>
                  </a:solidFill>
                  <a:latin typeface="思源黑体 CN" panose="020B0500000000000000" pitchFamily="34" charset="-122"/>
                  <a:ea typeface="思源黑体 CN" panose="020B0500000000000000" pitchFamily="34" charset="-122"/>
                  <a:cs typeface="+mn-ea"/>
                </a:rPr>
                <a:t> 请大家提出宝贵意见！</a:t>
              </a:r>
            </a:p>
          </p:txBody>
        </p: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44C511CD-85C3-45A4-A0D5-817297514499}"/>
                </a:ext>
              </a:extLst>
            </p:cNvPr>
            <p:cNvCxnSpPr>
              <a:cxnSpLocks/>
            </p:cNvCxnSpPr>
            <p:nvPr/>
          </p:nvCxnSpPr>
          <p:spPr>
            <a:xfrm>
              <a:off x="3621324" y="3849858"/>
              <a:ext cx="1800000" cy="0"/>
            </a:xfrm>
            <a:prstGeom prst="line">
              <a:avLst/>
            </a:prstGeom>
            <a:ln w="25400" cap="rnd">
              <a:solidFill>
                <a:srgbClr val="3C3C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E2B5A49B-2EFC-4753-BAE9-83FACFB0599E}"/>
                </a:ext>
              </a:extLst>
            </p:cNvPr>
            <p:cNvSpPr txBox="1"/>
            <p:nvPr/>
          </p:nvSpPr>
          <p:spPr>
            <a:xfrm>
              <a:off x="2534575" y="4274536"/>
              <a:ext cx="40748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>
                <a:defRPr/>
              </a:pPr>
              <a:r>
                <a:rPr lang="zh-CN" altLang="en-US" sz="2400" b="1">
                  <a:solidFill>
                    <a:schemeClr val="bg1"/>
                  </a:solidFill>
                  <a:latin typeface="思源黑体 CN" panose="020B0500000000000000" pitchFamily="34" charset="-122"/>
                  <a:ea typeface="思源黑体 CN" panose="020B0500000000000000" pitchFamily="34" charset="-122"/>
                  <a:cs typeface="+mn-ea"/>
                </a:rPr>
                <a:t>母版里面改邮箱</a:t>
              </a:r>
              <a:r>
                <a:rPr lang="en-US" altLang="zh-CN" sz="2400" b="1">
                  <a:solidFill>
                    <a:schemeClr val="bg1"/>
                  </a:solidFill>
                  <a:latin typeface="思源黑体 CN" panose="020B0500000000000000" pitchFamily="34" charset="-122"/>
                  <a:ea typeface="思源黑体 CN" panose="020B0500000000000000" pitchFamily="34" charset="-122"/>
                  <a:cs typeface="+mn-ea"/>
                </a:rPr>
                <a:t>@seu.edu.cn</a:t>
              </a:r>
              <a:endParaRPr lang="zh-CN" altLang="en-US" sz="2400" b="1">
                <a:solidFill>
                  <a:schemeClr val="bg1"/>
                </a:solidFill>
                <a:latin typeface="思源黑体 CN" panose="020B0500000000000000" pitchFamily="34" charset="-122"/>
                <a:ea typeface="思源黑体 CN" panose="020B0500000000000000" pitchFamily="34" charset="-122"/>
                <a:cs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24605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ECFFD6-F58A-4D20-9F2A-46EA578AFD1E}" type="datetime1">
              <a:rPr lang="zh-CN" altLang="en-US" smtClean="0"/>
              <a:t>2023/6/9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/>
              <a:t>Southeast University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A5E12F-523A-4D75-95A2-779F57F5D9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2029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2" r:id="rId2"/>
    <p:sldLayoutId id="2147483666" r:id="rId3"/>
    <p:sldLayoutId id="2147483663" r:id="rId4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4525CC5B-58EC-4783-9D8A-09811130BAED}"/>
              </a:ext>
            </a:extLst>
          </p:cNvPr>
          <p:cNvSpPr txBox="1"/>
          <p:nvPr/>
        </p:nvSpPr>
        <p:spPr>
          <a:xfrm>
            <a:off x="2881205" y="4690926"/>
            <a:ext cx="3381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zh-CN" altLang="en-US" b="1" spc="14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汇报人：马然</a:t>
            </a:r>
            <a:endParaRPr lang="en-US" altLang="zh-CN" b="1" spc="14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7820DB6-931A-4971-864C-28754D6D6087}"/>
              </a:ext>
            </a:extLst>
          </p:cNvPr>
          <p:cNvSpPr txBox="1"/>
          <p:nvPr/>
        </p:nvSpPr>
        <p:spPr>
          <a:xfrm>
            <a:off x="787731" y="2100055"/>
            <a:ext cx="7568514" cy="1868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2800" dirty="0">
                <a:solidFill>
                  <a:srgbClr val="002060"/>
                </a:solidFill>
              </a:rPr>
              <a:t>Unsupervised Model Selection For Time-Series</a:t>
            </a:r>
          </a:p>
          <a:p>
            <a:pPr algn="ctr">
              <a:lnSpc>
                <a:spcPct val="130000"/>
              </a:lnSpc>
            </a:pPr>
            <a:r>
              <a:rPr lang="en-US" altLang="zh-CN" sz="2800" dirty="0">
                <a:solidFill>
                  <a:srgbClr val="002060"/>
                </a:solidFill>
              </a:rPr>
              <a:t>Anomaly Detection</a:t>
            </a:r>
          </a:p>
          <a:p>
            <a:pPr algn="ctr">
              <a:lnSpc>
                <a:spcPct val="130000"/>
              </a:lnSpc>
            </a:pPr>
            <a:r>
              <a:rPr lang="en-US" altLang="zh-CN" sz="2000" dirty="0">
                <a:solidFill>
                  <a:schemeClr val="accent1"/>
                </a:solidFill>
              </a:rPr>
              <a:t>ICLR 2023</a:t>
            </a:r>
          </a:p>
          <a:p>
            <a:pPr algn="ctr">
              <a:lnSpc>
                <a:spcPct val="130000"/>
              </a:lnSpc>
            </a:pPr>
            <a:r>
              <a:rPr lang="de-DE" altLang="zh-CN" sz="1400" b="0" i="0" dirty="0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Mononito Goswami, Cristian Challu, Laurent Callot, Lenon Minorics &amp; Andrey Kan</a:t>
            </a:r>
            <a:endParaRPr lang="en-US" altLang="zh-CN" sz="1400" b="1" dirty="0">
              <a:solidFill>
                <a:schemeClr val="accent1"/>
              </a:solidFill>
              <a:ea typeface="微软雅黑" panose="020B0503020204020204" pitchFamily="34" charset="-122"/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89FF84BF-7811-4ACF-AD08-F97F66B3ED16}"/>
              </a:ext>
            </a:extLst>
          </p:cNvPr>
          <p:cNvGrpSpPr/>
          <p:nvPr/>
        </p:nvGrpSpPr>
        <p:grpSpPr>
          <a:xfrm>
            <a:off x="3696183" y="1006920"/>
            <a:ext cx="1751608" cy="532800"/>
            <a:chOff x="2143272" y="950222"/>
            <a:chExt cx="1751608" cy="532800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17563504-9225-40A1-8892-ADA8D633A8FA}"/>
                </a:ext>
              </a:extLst>
            </p:cNvPr>
            <p:cNvSpPr/>
            <p:nvPr/>
          </p:nvSpPr>
          <p:spPr>
            <a:xfrm>
              <a:off x="2684292" y="1016566"/>
              <a:ext cx="121058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000" b="1" dirty="0">
                  <a:latin typeface="微软雅黑" charset="0"/>
                  <a:ea typeface="微软雅黑" charset="0"/>
                  <a:cs typeface="微软雅黑" charset="0"/>
                </a:rPr>
                <a:t>东南大学</a:t>
              </a:r>
            </a:p>
          </p:txBody>
        </p:sp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5EAE479A-5AD2-417C-85F9-9D02077D365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7723"/>
            <a:stretch/>
          </p:blipFill>
          <p:spPr>
            <a:xfrm>
              <a:off x="2143272" y="950222"/>
              <a:ext cx="541020" cy="5328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782299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0181ED3-6BF2-492E-B9E9-53E7609D1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5E12F-523A-4D75-95A2-779F57F5D9E2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E117B68-3B1D-481C-A2B3-B35D972DC919}"/>
              </a:ext>
            </a:extLst>
          </p:cNvPr>
          <p:cNvSpPr txBox="1"/>
          <p:nvPr/>
        </p:nvSpPr>
        <p:spPr>
          <a:xfrm>
            <a:off x="428281" y="199434"/>
            <a:ext cx="48930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spc="200" dirty="0" err="1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Borda</a:t>
            </a:r>
            <a:r>
              <a:rPr lang="en-US" altLang="zh-CN" sz="2800" b="1" spc="200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41730E39-9E9B-54DB-404E-17D7215EB2CE}"/>
                  </a:ext>
                </a:extLst>
              </p:cNvPr>
              <p:cNvSpPr txBox="1"/>
              <p:nvPr/>
            </p:nvSpPr>
            <p:spPr>
              <a:xfrm>
                <a:off x="428281" y="806920"/>
                <a:ext cx="8258519" cy="12862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对 </a:t>
                </a:r>
                <a:r>
                  <a:rPr lang="en-US" altLang="zh-CN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rank </a:t>
                </a:r>
                <a:r>
                  <a:rPr lang="zh-CN" altLang="en-US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序列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zh-CN" altLang="en-US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𝜎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k</m:t>
                        </m:r>
                      </m:sub>
                    </m:sSub>
                    <m:r>
                      <a:rPr lang="zh-CN" altLang="en-US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，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zh-CN" altLang="en-US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𝜎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k</m:t>
                        </m:r>
                      </m:sub>
                    </m:sSub>
                    <m:r>
                      <a:rPr lang="en-US" altLang="zh-CN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i</m:t>
                    </m:r>
                    <m:r>
                      <a:rPr lang="en-US" altLang="zh-CN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)</m:t>
                    </m:r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表示 </a:t>
                </a:r>
                <a:r>
                  <a:rPr lang="en-US" altLang="zh-CN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model </a:t>
                </a:r>
                <a:r>
                  <a:rPr lang="en-US" altLang="zh-CN" dirty="0" err="1">
                    <a:latin typeface="Times New Roman" panose="02020603050405020304" pitchFamily="18" charset="0"/>
                    <a:ea typeface="黑体" panose="02010609060101010101" pitchFamily="49" charset="-122"/>
                  </a:rPr>
                  <a:t>i</a:t>
                </a:r>
                <a:r>
                  <a:rPr lang="en-US" altLang="zh-CN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 </a:t>
                </a:r>
                <a:r>
                  <a:rPr lang="zh-CN" altLang="en-US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的在 </a:t>
                </a:r>
                <a:r>
                  <a:rPr lang="en-US" altLang="zh-CN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metric k </a:t>
                </a:r>
                <a:r>
                  <a:rPr lang="zh-CN" altLang="en-US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下的 </a:t>
                </a:r>
                <a:r>
                  <a:rPr lang="en-US" altLang="zh-CN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rank</a:t>
                </a:r>
                <a:r>
                  <a:rPr lang="zh-CN" altLang="en-US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，若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zh-CN" altLang="en-US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𝜎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k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i</m:t>
                        </m:r>
                      </m:e>
                    </m:d>
                    <m:r>
                      <a:rPr lang="en-US" altLang="zh-CN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&lt;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zh-CN" altLang="en-US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𝜎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k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j</m:t>
                        </m:r>
                      </m:e>
                    </m:d>
                    <m:r>
                      <a:rPr lang="zh-CN" altLang="en-US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，</m:t>
                    </m:r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表示 </a:t>
                </a:r>
                <a:r>
                  <a:rPr lang="en-US" altLang="zh-CN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model </a:t>
                </a:r>
                <a:r>
                  <a:rPr lang="en-US" altLang="zh-CN" dirty="0" err="1">
                    <a:latin typeface="Times New Roman" panose="02020603050405020304" pitchFamily="18" charset="0"/>
                    <a:ea typeface="黑体" panose="02010609060101010101" pitchFamily="49" charset="-122"/>
                  </a:rPr>
                  <a:t>i</a:t>
                </a:r>
                <a:r>
                  <a:rPr lang="en-US" altLang="zh-CN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 </a:t>
                </a:r>
                <a:r>
                  <a:rPr lang="zh-CN" altLang="en-US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在</a:t>
                </a:r>
                <a:r>
                  <a:rPr lang="en-US" altLang="zh-CN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metric k </a:t>
                </a:r>
                <a:r>
                  <a:rPr lang="zh-CN" altLang="en-US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下优于 </a:t>
                </a:r>
                <a:r>
                  <a:rPr lang="en-US" altLang="zh-CN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model j</a:t>
                </a:r>
                <a:r>
                  <a:rPr lang="zh-CN" altLang="en-US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，假设 </a:t>
                </a:r>
                <a:r>
                  <a:rPr lang="en-US" altLang="zh-CN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ground truth </a:t>
                </a:r>
                <a:r>
                  <a:rPr lang="zh-CN" altLang="en-US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下 </a:t>
                </a:r>
                <a:r>
                  <a:rPr lang="en-US" altLang="zh-CN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model </a:t>
                </a:r>
                <a:r>
                  <a:rPr lang="en-US" altLang="zh-CN" dirty="0" err="1">
                    <a:latin typeface="Times New Roman" panose="02020603050405020304" pitchFamily="18" charset="0"/>
                    <a:ea typeface="黑体" panose="02010609060101010101" pitchFamily="49" charset="-122"/>
                  </a:rPr>
                  <a:t>i</a:t>
                </a:r>
                <a:r>
                  <a:rPr lang="en-US" altLang="zh-CN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 </a:t>
                </a:r>
                <a:r>
                  <a:rPr lang="zh-CN" altLang="en-US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优于 </a:t>
                </a:r>
                <a:r>
                  <a:rPr lang="en-US" altLang="zh-CN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model j</a:t>
                </a:r>
                <a:r>
                  <a:rPr lang="zh-CN" altLang="en-US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。</a:t>
                </a: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41730E39-9E9B-54DB-404E-17D7215EB2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281" y="806920"/>
                <a:ext cx="8258519" cy="1286250"/>
              </a:xfrm>
              <a:prstGeom prst="rect">
                <a:avLst/>
              </a:prstGeom>
              <a:blipFill>
                <a:blip r:embed="rId3"/>
                <a:stretch>
                  <a:fillRect l="-443" b="-71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D80DB659-F9EA-5103-F26D-63232A737D7C}"/>
                  </a:ext>
                </a:extLst>
              </p:cNvPr>
              <p:cNvSpPr txBox="1"/>
              <p:nvPr/>
            </p:nvSpPr>
            <p:spPr>
              <a:xfrm>
                <a:off x="428281" y="1791454"/>
                <a:ext cx="8361346" cy="14444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𝑋</m:t>
                        </m:r>
                      </m:e>
                      <m:sub>
                        <m:r>
                          <a:rPr lang="en-US" altLang="zh-CN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𝑘</m:t>
                        </m:r>
                      </m:sub>
                    </m:sSub>
                    <m:r>
                      <a:rPr lang="en-US" altLang="zh-CN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=2</m:t>
                    </m:r>
                    <m:r>
                      <a:rPr lang="en-US" altLang="zh-CN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zh-CN" altLang="en-US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𝜎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k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i</m:t>
                            </m:r>
                          </m:e>
                        </m:d>
                        <m:r>
                          <a:rPr lang="en-US" altLang="zh-CN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&lt;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zh-CN" altLang="en-US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𝜎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k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j</m:t>
                            </m:r>
                          </m:e>
                        </m:d>
                      </m:e>
                    </m:d>
                    <m:r>
                      <a:rPr lang="en-US" altLang="zh-CN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−1, 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CN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𝑥</m:t>
                        </m:r>
                      </m:e>
                    </m:d>
                    <m:r>
                      <a:rPr lang="en-US" altLang="zh-CN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eqArrPr>
                          <m:e>
                            <m:r>
                              <a:rPr lang="en-US" altLang="zh-CN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1,  </m:t>
                            </m:r>
                            <m:r>
                              <a:rPr lang="en-US" altLang="zh-CN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𝑥</m:t>
                            </m:r>
                            <m:r>
                              <a:rPr lang="en-US" altLang="zh-CN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=</m:t>
                            </m:r>
                            <m:r>
                              <a:rPr lang="en-US" altLang="zh-CN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𝑡𝑟𝑢𝑒</m:t>
                            </m:r>
                          </m:e>
                          <m:e>
                            <m:r>
                              <a:rPr lang="en-US" altLang="zh-CN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0,      </m:t>
                            </m:r>
                            <m:r>
                              <a:rPr lang="en-US" altLang="zh-CN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𝑜𝑡h𝑒𝑟𝑠</m:t>
                            </m:r>
                          </m:e>
                        </m:eqArr>
                      </m:e>
                    </m:d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，则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𝑋</m:t>
                        </m:r>
                      </m:e>
                      <m:sub>
                        <m:r>
                          <a:rPr lang="en-US" altLang="zh-CN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𝑘</m:t>
                        </m:r>
                      </m:sub>
                    </m:sSub>
                    <m:r>
                      <a:rPr lang="en-US" altLang="zh-CN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eqArrPr>
                          <m:e>
                            <m:r>
                              <a:rPr lang="en-US" altLang="zh-CN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1,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sSubPr>
                              <m:e>
                                <m:r>
                                  <a:rPr lang="zh-CN" altLang="en-US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k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i</m:t>
                                </m:r>
                              </m:e>
                            </m:d>
                            <m:r>
                              <a:rPr lang="en-US" altLang="zh-CN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&lt;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sSubPr>
                              <m:e>
                                <m:r>
                                  <a:rPr lang="zh-CN" altLang="en-US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k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j</m:t>
                                </m:r>
                              </m:e>
                            </m:d>
                          </m:e>
                          <m:e>
                            <m:r>
                              <a:rPr lang="en-US" altLang="zh-CN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−1,         </m:t>
                            </m:r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others</m:t>
                            </m:r>
                          </m:e>
                        </m:eqArr>
                      </m:e>
                    </m:d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。此时有</a:t>
                </a:r>
                <a14:m>
                  <m:oMath xmlns:m="http://schemas.openxmlformats.org/officeDocument/2006/math">
                    <m:r>
                      <a:rPr lang="en-US" altLang="zh-CN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CN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𝑃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zh-CN" altLang="en-US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𝜎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k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i</m:t>
                            </m:r>
                          </m:e>
                        </m:d>
                        <m:r>
                          <a:rPr lang="en-US" altLang="zh-CN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&lt;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zh-CN" altLang="en-US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𝜎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k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j</m:t>
                            </m:r>
                          </m:e>
                        </m:d>
                      </m:e>
                    </m:d>
                    <m:r>
                      <a:rPr lang="en-US" altLang="zh-CN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&gt;0.5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,  </m:t>
                    </m:r>
                    <m:r>
                      <a:rPr lang="en-US" altLang="zh-CN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𝐸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zh-CN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&gt;</m:t>
                    </m:r>
                    <m:r>
                      <a:rPr lang="zh-CN" altLang="en-US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𝜖</m:t>
                    </m:r>
                    <m:r>
                      <a:rPr lang="en-US" altLang="zh-CN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&gt;0</m:t>
                    </m:r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。</a:t>
                </a:r>
                <a:endParaRPr lang="en-US" altLang="zh-CN" dirty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D80DB659-F9EA-5103-F26D-63232A737D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281" y="1791454"/>
                <a:ext cx="8361346" cy="1444434"/>
              </a:xfrm>
              <a:prstGeom prst="rect">
                <a:avLst/>
              </a:prstGeom>
              <a:blipFill>
                <a:blip r:embed="rId4"/>
                <a:stretch>
                  <a:fillRect l="-437" r="-3280" b="-33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E902223B-31DE-2097-35B3-9A9B39FAD6E2}"/>
                  </a:ext>
                </a:extLst>
              </p:cNvPr>
              <p:cNvSpPr txBox="1"/>
              <p:nvPr/>
            </p:nvSpPr>
            <p:spPr>
              <a:xfrm>
                <a:off x="428281" y="3180643"/>
                <a:ext cx="8361345" cy="32338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对</a:t>
                </a:r>
                <a:r>
                  <a:rPr lang="en-US" altLang="zh-CN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M</a:t>
                </a:r>
                <a:r>
                  <a:rPr lang="zh-CN" altLang="en-US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个相互独立 </a:t>
                </a:r>
                <a:r>
                  <a:rPr lang="en-US" altLang="zh-CN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metric</a:t>
                </a:r>
                <a:r>
                  <a:rPr lang="zh-CN" altLang="en-US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，</a:t>
                </a:r>
                <a:r>
                  <a:rPr lang="en-US" altLang="zh-CN" dirty="0" err="1">
                    <a:latin typeface="Times New Roman" panose="02020603050405020304" pitchFamily="18" charset="0"/>
                    <a:ea typeface="黑体" panose="02010609060101010101" pitchFamily="49" charset="-122"/>
                  </a:rPr>
                  <a:t>Borda</a:t>
                </a:r>
                <a:r>
                  <a:rPr lang="en-US" altLang="zh-CN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 method</a:t>
                </a:r>
                <a:r>
                  <a:rPr lang="zh-CN" altLang="en-US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 错误可能性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𝑃</m:t>
                        </m:r>
                      </m:e>
                      <m:sub>
                        <m:r>
                          <a:rPr lang="en-US" altLang="zh-CN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𝑚𝑖𝑠𝑡𝑎𝑘𝑒</m:t>
                        </m:r>
                      </m:sub>
                    </m:sSub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2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dPr>
                          <m:e>
                            <m:r>
                              <a:rPr lang="en-US" altLang="zh-CN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fPr>
                              <m:num>
                                <m:r>
                                  <a:rPr lang="en-US" altLang="zh-CN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𝑀</m:t>
                                </m:r>
                                <m:sSup>
                                  <m:sSup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𝜖</m:t>
                                    </m:r>
                                  </m:e>
                                  <m:sup>
                                    <m:r>
                                      <a:rPr lang="en-US" altLang="zh-CN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altLang="zh-CN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</m:func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，设定其小于 </a:t>
                </a:r>
                <a14:m>
                  <m:oMath xmlns:m="http://schemas.openxmlformats.org/officeDocument/2006/math">
                    <m:r>
                      <a:rPr lang="zh-CN" altLang="en-US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𝛿</m:t>
                    </m:r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，则有 </a:t>
                </a:r>
                <a14:m>
                  <m:oMath xmlns:m="http://schemas.openxmlformats.org/officeDocument/2006/math">
                    <m:r>
                      <a:rPr lang="zh-CN" altLang="en-US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𝜖</m:t>
                    </m:r>
                    <m:r>
                      <a:rPr lang="zh-CN" altLang="en-US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≥</m:t>
                    </m:r>
                    <m:rad>
                      <m:radPr>
                        <m:degHide m:val="on"/>
                        <m:ctrlPr>
                          <a:rPr lang="zh-CN" altLang="en-US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fPr>
                          <m:num>
                            <m:r>
                              <a:rPr lang="en-US" altLang="zh-CN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2</m:t>
                            </m:r>
                            <m:r>
                              <a:rPr lang="en-US" altLang="zh-CN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𝑙𝑜𝑔</m:t>
                            </m:r>
                            <m:f>
                              <m:f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fPr>
                              <m:num>
                                <m:r>
                                  <a:rPr lang="en-US" altLang="zh-CN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2</m:t>
                                </m:r>
                              </m:num>
                              <m:den>
                                <m:r>
                                  <a:rPr lang="zh-CN" altLang="en-US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𝛿</m:t>
                                </m:r>
                              </m:den>
                            </m:f>
                          </m:num>
                          <m:den>
                            <m:r>
                              <a:rPr lang="en-US" altLang="zh-CN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𝑀</m:t>
                            </m:r>
                          </m:den>
                        </m:f>
                      </m:e>
                    </m:rad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，又</a:t>
                </a:r>
                <a:endParaRPr lang="en-US" altLang="zh-CN" dirty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𝜖</m:t>
                      </m:r>
                      <m:r>
                        <a:rPr lang="zh-CN" altLang="en-US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≤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min</m:t>
                          </m:r>
                        </m:fName>
                        <m:e>
                          <m:r>
                            <a:rPr lang="en-US" altLang="zh-CN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𝐸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zh-CN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altLang="zh-CN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min</m:t>
                          </m:r>
                        </m:fName>
                        <m:e>
                          <m:r>
                            <a:rPr lang="en-US" altLang="zh-CN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2</m:t>
                          </m:r>
                          <m:r>
                            <a:rPr lang="en-US" altLang="zh-CN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k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i</m:t>
                                  </m:r>
                                </m:e>
                              </m:d>
                              <m:r>
                                <a:rPr lang="en-US" altLang="zh-CN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&lt;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k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j</m:t>
                                  </m:r>
                                </m:e>
                              </m:d>
                            </m:e>
                          </m:d>
                          <m:r>
                            <a:rPr lang="en-US" altLang="zh-CN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−1</m:t>
                          </m:r>
                        </m:e>
                      </m:func>
                    </m:oMath>
                  </m:oMathPara>
                </a14:m>
                <a:endParaRPr lang="en-US" altLang="zh-CN" dirty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  <a:p>
                <a:r>
                  <a:rPr lang="en-US" altLang="zh-CN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     </a:t>
                </a:r>
                <a:r>
                  <a:rPr lang="zh-CN" altLang="en-US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则有 </a:t>
                </a:r>
                <a:endParaRPr lang="en-US" altLang="zh-CN" dirty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dirty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min</m:t>
                      </m:r>
                      <m:r>
                        <a:rPr lang="en-US" altLang="zh-CN" dirty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 </m:t>
                      </m:r>
                      <m:r>
                        <a:rPr lang="en-US" altLang="zh-CN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𝑃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zh-CN" altLang="en-US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𝜎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k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i</m:t>
                              </m:r>
                            </m:e>
                          </m:d>
                          <m:r>
                            <a:rPr lang="en-US" altLang="zh-CN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&lt;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zh-CN" altLang="en-US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𝜎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k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j</m:t>
                              </m:r>
                            </m:e>
                          </m:d>
                        </m:e>
                      </m:d>
                      <m:r>
                        <a:rPr lang="en-US" altLang="zh-CN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≥</m:t>
                      </m:r>
                      <m:rad>
                        <m:radPr>
                          <m:degHide m:val="on"/>
                          <m:ctrlPr>
                            <a:rPr lang="zh-CN" altLang="en-US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fPr>
                            <m:num>
                              <m:r>
                                <a:rPr lang="en-US" altLang="zh-CN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𝑙𝑜𝑔</m:t>
                              </m:r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zh-CN" altLang="en-US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𝛿</m:t>
                                  </m:r>
                                </m:den>
                              </m:f>
                            </m:num>
                            <m:den>
                              <m:r>
                                <a:rPr lang="en-US" altLang="zh-CN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2</m:t>
                              </m:r>
                              <m:r>
                                <a:rPr lang="en-US" altLang="zh-CN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𝑀</m:t>
                              </m:r>
                            </m:den>
                          </m:f>
                        </m:e>
                      </m:rad>
                      <m:r>
                        <a:rPr lang="en-US" altLang="zh-CN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+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r>
                            <a:rPr lang="en-US" altLang="zh-CN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1</m:t>
                          </m:r>
                        </m:num>
                        <m:den>
                          <m:r>
                            <a:rPr lang="en-US" altLang="zh-CN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altLang="zh-CN" dirty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zh-CN" altLang="en-US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若取</a:t>
                </a:r>
                <a14:m>
                  <m:oMath xmlns:m="http://schemas.openxmlformats.org/officeDocument/2006/math">
                    <m:r>
                      <a:rPr lang="zh-CN" altLang="en-US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𝛿</m:t>
                    </m:r>
                    <m:r>
                      <a:rPr lang="en-US" altLang="zh-CN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=0.05,  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M</m:t>
                    </m:r>
                    <m:r>
                      <a:rPr lang="en-US" altLang="zh-CN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=20</m:t>
                    </m:r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，则需</a:t>
                </a:r>
                <a:r>
                  <a:rPr lang="en-US" altLang="zh-CN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dirty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min</m:t>
                    </m:r>
                    <m:r>
                      <a:rPr lang="en-US" altLang="zh-CN" dirty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CN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𝑃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zh-CN" altLang="en-US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𝜎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k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i</m:t>
                            </m:r>
                          </m:e>
                        </m:d>
                        <m:r>
                          <a:rPr lang="en-US" altLang="zh-CN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&lt;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zh-CN" altLang="en-US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𝜎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k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j</m:t>
                            </m:r>
                          </m:e>
                        </m:d>
                      </m:e>
                    </m:d>
                    <m:r>
                      <a:rPr lang="en-US" altLang="zh-CN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≥0.7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 </a:t>
                </a: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E902223B-31DE-2097-35B3-9A9B39FAD6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281" y="3180643"/>
                <a:ext cx="8361345" cy="3233834"/>
              </a:xfrm>
              <a:prstGeom prst="rect">
                <a:avLst/>
              </a:prstGeom>
              <a:blipFill>
                <a:blip r:embed="rId5"/>
                <a:stretch>
                  <a:fillRect l="-437" b="-9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37757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0181ED3-6BF2-492E-B9E9-53E7609D1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5E12F-523A-4D75-95A2-779F57F5D9E2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E117B68-3B1D-481C-A2B3-B35D972DC919}"/>
              </a:ext>
            </a:extLst>
          </p:cNvPr>
          <p:cNvSpPr txBox="1"/>
          <p:nvPr/>
        </p:nvSpPr>
        <p:spPr>
          <a:xfrm>
            <a:off x="428281" y="199434"/>
            <a:ext cx="49717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800" b="1" spc="200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Robust Rank Aggregation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5DC2DEC-8E1C-EB04-61C3-F6C86A1E46C4}"/>
              </a:ext>
            </a:extLst>
          </p:cNvPr>
          <p:cNvSpPr txBox="1"/>
          <p:nvPr/>
        </p:nvSpPr>
        <p:spPr>
          <a:xfrm>
            <a:off x="828040" y="1808991"/>
            <a:ext cx="703326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Empirical Influence：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DEB29440-9C52-2160-1174-19F729520626}"/>
                  </a:ext>
                </a:extLst>
              </p:cNvPr>
              <p:cNvSpPr txBox="1"/>
              <p:nvPr/>
            </p:nvSpPr>
            <p:spPr>
              <a:xfrm>
                <a:off x="1866900" y="2333660"/>
                <a:ext cx="5410200" cy="16927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𝐸𝐼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{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}</m:t>
                          </m:r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𝐵𝑜𝑟𝑑𝑎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DEB29440-9C52-2160-1174-19F7295206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6900" y="2333660"/>
                <a:ext cx="5410200" cy="169277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EA1CD3D8-8686-0B9E-4547-AD95CC957DD7}"/>
                  </a:ext>
                </a:extLst>
              </p:cNvPr>
              <p:cNvSpPr txBox="1"/>
              <p:nvPr/>
            </p:nvSpPr>
            <p:spPr>
              <a:xfrm>
                <a:off x="1006620" y="3861003"/>
                <a:ext cx="7678420" cy="8707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Robust Rank Aggregation: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	</a:t>
                </a:r>
                <a:r>
                  <a:rPr lang="zh-CN" altLang="en-US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基于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𝐸𝐼</m:t>
                    </m:r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 进行层次聚类去除 </a:t>
                </a:r>
                <a:r>
                  <a:rPr lang="en-US" altLang="zh-CN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bad metric</a:t>
                </a:r>
                <a:r>
                  <a:rPr lang="zh-CN" altLang="en-US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，在剩余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 集进行 </a:t>
                </a:r>
                <a:r>
                  <a:rPr lang="en-US" altLang="zh-CN" dirty="0" err="1">
                    <a:latin typeface="Times New Roman" panose="02020603050405020304" pitchFamily="18" charset="0"/>
                    <a:ea typeface="黑体" panose="02010609060101010101" pitchFamily="49" charset="-122"/>
                  </a:rPr>
                  <a:t>Borda</a:t>
                </a:r>
                <a:r>
                  <a:rPr lang="en-US" altLang="zh-CN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 Method</a:t>
                </a: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EA1CD3D8-8686-0B9E-4547-AD95CC957D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620" y="3861003"/>
                <a:ext cx="7678420" cy="870751"/>
              </a:xfrm>
              <a:prstGeom prst="rect">
                <a:avLst/>
              </a:prstGeom>
              <a:blipFill>
                <a:blip r:embed="rId5"/>
                <a:stretch>
                  <a:fillRect l="-476" r="-635" b="-104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175A59A3-B1E1-02F3-EBCC-A01678E19FFF}"/>
                  </a:ext>
                </a:extLst>
              </p:cNvPr>
              <p:cNvSpPr txBox="1"/>
              <p:nvPr/>
            </p:nvSpPr>
            <p:spPr>
              <a:xfrm>
                <a:off x="1006620" y="4957928"/>
                <a:ext cx="6270480" cy="8707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M</a:t>
                </a:r>
                <a:r>
                  <a:rPr lang="zh-CN" altLang="en-US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inimum </a:t>
                </a:r>
                <a:r>
                  <a:rPr lang="en-US" altLang="zh-CN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I</a:t>
                </a:r>
                <a:r>
                  <a:rPr lang="zh-CN" altLang="en-US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nfluence </a:t>
                </a:r>
                <a:r>
                  <a:rPr lang="en-US" altLang="zh-CN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M</a:t>
                </a:r>
                <a:r>
                  <a:rPr lang="zh-CN" altLang="en-US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etric</a:t>
                </a:r>
                <a:r>
                  <a:rPr lang="en-US" altLang="zh-CN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: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	</a:t>
                </a:r>
                <a:r>
                  <a:rPr lang="zh-CN" altLang="en-US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选取 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𝐸𝐼</m:t>
                    </m:r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 最小的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 作为最终结果</a:t>
                </a:r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175A59A3-B1E1-02F3-EBCC-A01678E19F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620" y="4957928"/>
                <a:ext cx="6270480" cy="870751"/>
              </a:xfrm>
              <a:prstGeom prst="rect">
                <a:avLst/>
              </a:prstGeom>
              <a:blipFill>
                <a:blip r:embed="rId6"/>
                <a:stretch>
                  <a:fillRect l="-583" b="-83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文本框 15">
            <a:extLst>
              <a:ext uri="{FF2B5EF4-FFF2-40B4-BE49-F238E27FC236}">
                <a16:creationId xmlns:a16="http://schemas.microsoft.com/office/drawing/2014/main" id="{CB0CE6E5-23B7-58E8-B79A-9B61998FFA7F}"/>
              </a:ext>
            </a:extLst>
          </p:cNvPr>
          <p:cNvSpPr txBox="1"/>
          <p:nvPr/>
        </p:nvSpPr>
        <p:spPr>
          <a:xfrm>
            <a:off x="513080" y="1045320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问题：如何评判 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metric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的好坏</a:t>
            </a:r>
          </a:p>
        </p:txBody>
      </p:sp>
    </p:spTree>
    <p:extLst>
      <p:ext uri="{BB962C8B-B14F-4D97-AF65-F5344CB8AC3E}">
        <p14:creationId xmlns:p14="http://schemas.microsoft.com/office/powerpoint/2010/main" val="15496702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0181ED3-6BF2-492E-B9E9-53E7609D1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5E12F-523A-4D75-95A2-779F57F5D9E2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E117B68-3B1D-481C-A2B3-B35D972DC919}"/>
              </a:ext>
            </a:extLst>
          </p:cNvPr>
          <p:cNvSpPr txBox="1"/>
          <p:nvPr/>
        </p:nvSpPr>
        <p:spPr>
          <a:xfrm>
            <a:off x="428281" y="199434"/>
            <a:ext cx="52155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b="1" spc="200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实验：模型与评价指标</a:t>
            </a:r>
            <a:endParaRPr lang="en-US" altLang="zh-CN" sz="2800" b="1" spc="200" dirty="0">
              <a:solidFill>
                <a:schemeClr val="bg1"/>
              </a:solidFill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96B2357-202D-9929-6B6C-A428EF8CD91A}"/>
              </a:ext>
            </a:extLst>
          </p:cNvPr>
          <p:cNvSpPr txBox="1"/>
          <p:nvPr/>
        </p:nvSpPr>
        <p:spPr>
          <a:xfrm>
            <a:off x="427248" y="3997324"/>
            <a:ext cx="35135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Metric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类型：共 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26 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种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50EF19D-2BB4-8ED7-5D9B-20D45B04BB9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8" b="5080"/>
          <a:stretch/>
        </p:blipFill>
        <p:spPr>
          <a:xfrm>
            <a:off x="1179089" y="1188832"/>
            <a:ext cx="7144117" cy="253492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4570B952-8A5A-1555-5EEB-79009A467648}"/>
              </a:ext>
            </a:extLst>
          </p:cNvPr>
          <p:cNvSpPr txBox="1"/>
          <p:nvPr/>
        </p:nvSpPr>
        <p:spPr>
          <a:xfrm>
            <a:off x="427248" y="958000"/>
            <a:ext cx="1630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模型：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0451358-3FAD-ACA9-75A9-03AA04ECBA11}"/>
              </a:ext>
            </a:extLst>
          </p:cNvPr>
          <p:cNvSpPr txBox="1"/>
          <p:nvPr/>
        </p:nvSpPr>
        <p:spPr>
          <a:xfrm>
            <a:off x="793751" y="4635499"/>
            <a:ext cx="35135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Prediction Error * 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Synthetic Anomaly Injection 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Centrality * 3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Borda</a:t>
            </a:r>
            <a:r>
              <a:rPr lang="en-US" altLang="zh-CN" dirty="0"/>
              <a:t> relate * 5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C773D729-4D6B-43B3-B644-5433271335B9}"/>
              </a:ext>
            </a:extLst>
          </p:cNvPr>
          <p:cNvSpPr txBox="1"/>
          <p:nvPr/>
        </p:nvSpPr>
        <p:spPr>
          <a:xfrm>
            <a:off x="4751148" y="4635499"/>
            <a:ext cx="35991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Oracle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Supervised Selection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inimum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nfluence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etric</a:t>
            </a:r>
          </a:p>
        </p:txBody>
      </p:sp>
    </p:spTree>
    <p:extLst>
      <p:ext uri="{BB962C8B-B14F-4D97-AF65-F5344CB8AC3E}">
        <p14:creationId xmlns:p14="http://schemas.microsoft.com/office/powerpoint/2010/main" val="5797231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0181ED3-6BF2-492E-B9E9-53E7609D1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5E12F-523A-4D75-95A2-779F57F5D9E2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E117B68-3B1D-481C-A2B3-B35D972DC919}"/>
              </a:ext>
            </a:extLst>
          </p:cNvPr>
          <p:cNvSpPr txBox="1"/>
          <p:nvPr/>
        </p:nvSpPr>
        <p:spPr>
          <a:xfrm>
            <a:off x="428281" y="199434"/>
            <a:ext cx="32592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b="1" spc="200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实验</a:t>
            </a:r>
            <a:endParaRPr lang="en-US" altLang="zh-CN" sz="2800" b="1" spc="200" dirty="0">
              <a:solidFill>
                <a:schemeClr val="bg1"/>
              </a:solidFill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1392931-59F9-FDF4-1E88-86B032F4F374}"/>
              </a:ext>
            </a:extLst>
          </p:cNvPr>
          <p:cNvSpPr txBox="1"/>
          <p:nvPr/>
        </p:nvSpPr>
        <p:spPr>
          <a:xfrm>
            <a:off x="708358" y="1522794"/>
            <a:ext cx="3654769" cy="1883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Acceleration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Air Temperature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Arterial Blood Pressure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Electrical Penetration Graph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D83031B-476B-35F6-2B58-0B08F3734F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0630" y="4192604"/>
            <a:ext cx="6591639" cy="1282766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E5166B58-A21E-F4B1-568F-49CF06022CDB}"/>
              </a:ext>
            </a:extLst>
          </p:cNvPr>
          <p:cNvSpPr txBox="1"/>
          <p:nvPr/>
        </p:nvSpPr>
        <p:spPr>
          <a:xfrm>
            <a:off x="4041272" y="1522792"/>
            <a:ext cx="2529731" cy="1883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Electrocardiogram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Gait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NASA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 Demand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260A442-6D85-0FBC-57B8-54AE137B76CD}"/>
              </a:ext>
            </a:extLst>
          </p:cNvPr>
          <p:cNvSpPr txBox="1"/>
          <p:nvPr/>
        </p:nvSpPr>
        <p:spPr>
          <a:xfrm>
            <a:off x="428281" y="3586709"/>
            <a:ext cx="1911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备选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Model: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42C9CF4-F918-7340-D545-783F7EC75B10}"/>
              </a:ext>
            </a:extLst>
          </p:cNvPr>
          <p:cNvSpPr txBox="1"/>
          <p:nvPr/>
        </p:nvSpPr>
        <p:spPr>
          <a:xfrm>
            <a:off x="1320630" y="5700708"/>
            <a:ext cx="43308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多种超参选择，累计 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19 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种 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model</a:t>
            </a:r>
            <a:endParaRPr lang="zh-CN" altLang="en-US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911095D-258E-0E46-0F61-BC5656A47CE3}"/>
              </a:ext>
            </a:extLst>
          </p:cNvPr>
          <p:cNvSpPr txBox="1"/>
          <p:nvPr/>
        </p:nvSpPr>
        <p:spPr>
          <a:xfrm>
            <a:off x="6571003" y="1522792"/>
            <a:ext cx="2365031" cy="960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Respiration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 Machine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587932E-B920-4B74-A14A-3972F3706687}"/>
              </a:ext>
            </a:extLst>
          </p:cNvPr>
          <p:cNvSpPr txBox="1"/>
          <p:nvPr/>
        </p:nvSpPr>
        <p:spPr>
          <a:xfrm>
            <a:off x="344315" y="880336"/>
            <a:ext cx="4572000" cy="559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数据集涉及领域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6585167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0181ED3-6BF2-492E-B9E9-53E7609D1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5E12F-523A-4D75-95A2-779F57F5D9E2}" type="slidenum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E117B68-3B1D-481C-A2B3-B35D972DC919}"/>
              </a:ext>
            </a:extLst>
          </p:cNvPr>
          <p:cNvSpPr txBox="1"/>
          <p:nvPr/>
        </p:nvSpPr>
        <p:spPr>
          <a:xfrm>
            <a:off x="428281" y="199434"/>
            <a:ext cx="32592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b="1" spc="200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实验结果</a:t>
            </a:r>
            <a:endParaRPr lang="en-US" altLang="zh-CN" sz="2800" b="1" spc="200" dirty="0">
              <a:solidFill>
                <a:schemeClr val="bg1"/>
              </a:solidFill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DABFB14-D79D-0350-DDB5-79D5A1FCC59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2"/>
          <a:stretch/>
        </p:blipFill>
        <p:spPr>
          <a:xfrm>
            <a:off x="476250" y="817223"/>
            <a:ext cx="8086222" cy="5517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0802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0181ED3-6BF2-492E-B9E9-53E7609D1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5E12F-523A-4D75-95A2-779F57F5D9E2}" type="slidenum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E117B68-3B1D-481C-A2B3-B35D972DC919}"/>
              </a:ext>
            </a:extLst>
          </p:cNvPr>
          <p:cNvSpPr txBox="1"/>
          <p:nvPr/>
        </p:nvSpPr>
        <p:spPr>
          <a:xfrm>
            <a:off x="428281" y="199434"/>
            <a:ext cx="32592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b="1" spc="200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结论</a:t>
            </a:r>
            <a:endParaRPr lang="en-US" altLang="zh-CN" sz="2800" b="1" spc="200" dirty="0">
              <a:solidFill>
                <a:schemeClr val="bg1"/>
              </a:solidFill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0BBCDFB-84ED-4A94-30DF-DEDEFC5A3B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853" y="993711"/>
            <a:ext cx="8662293" cy="3190939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A5BF60BC-4D6C-044A-295D-C5586D29AAF6}"/>
              </a:ext>
            </a:extLst>
          </p:cNvPr>
          <p:cNvSpPr txBox="1"/>
          <p:nvPr/>
        </p:nvSpPr>
        <p:spPr>
          <a:xfrm>
            <a:off x="469900" y="4663960"/>
            <a:ext cx="43596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</a:rPr>
              <a:t>无最佳 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</a:rPr>
              <a:t>metric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</a:rPr>
              <a:t>Minimum Influence Metric 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</a:rPr>
              <a:t>和 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</a:rPr>
              <a:t>Supervised Selection 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</a:rPr>
              <a:t>结果相近</a:t>
            </a:r>
            <a:endParaRPr lang="en-US" altLang="zh-CN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</a:rPr>
              <a:t>Robust </a:t>
            </a:r>
            <a:r>
              <a:rPr lang="en-US" altLang="zh-CN" dirty="0" err="1">
                <a:latin typeface="Times New Roman" panose="02020603050405020304" pitchFamily="18" charset="0"/>
                <a:ea typeface="黑体" panose="02010609060101010101" pitchFamily="49" charset="-122"/>
              </a:rPr>
              <a:t>Borda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</a:rPr>
              <a:t>绝大多数情况优于 </a:t>
            </a:r>
            <a:r>
              <a:rPr lang="en-US" altLang="zh-CN" dirty="0" err="1">
                <a:latin typeface="Times New Roman" panose="02020603050405020304" pitchFamily="18" charset="0"/>
                <a:ea typeface="黑体" panose="02010609060101010101" pitchFamily="49" charset="-122"/>
              </a:rPr>
              <a:t>Borda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EC84CEB-3B9D-4F8D-E78D-FB29A63C544B}"/>
              </a:ext>
            </a:extLst>
          </p:cNvPr>
          <p:cNvSpPr txBox="1"/>
          <p:nvPr/>
        </p:nvSpPr>
        <p:spPr>
          <a:xfrm>
            <a:off x="5238750" y="4663959"/>
            <a:ext cx="3606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</a:rPr>
              <a:t>Synthetic anomaly injection 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</a:rPr>
              <a:t>效果较佳</a:t>
            </a:r>
            <a:endParaRPr lang="en-US" altLang="zh-CN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</a:rPr>
              <a:t>先验知识可较好辅助 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</a:rPr>
              <a:t>Synthetic anomaly injection </a:t>
            </a:r>
            <a:endParaRPr lang="zh-CN" altLang="en-US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485256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0181ED3-6BF2-492E-B9E9-53E7609D1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5E12F-523A-4D75-95A2-779F57F5D9E2}" type="slidenum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E117B68-3B1D-481C-A2B3-B35D972DC919}"/>
              </a:ext>
            </a:extLst>
          </p:cNvPr>
          <p:cNvSpPr txBox="1"/>
          <p:nvPr/>
        </p:nvSpPr>
        <p:spPr>
          <a:xfrm>
            <a:off x="428281" y="199434"/>
            <a:ext cx="32592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b="1" spc="200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总结</a:t>
            </a:r>
            <a:endParaRPr lang="en-US" altLang="zh-CN" sz="2800" b="1" spc="200" dirty="0">
              <a:solidFill>
                <a:schemeClr val="bg1"/>
              </a:solidFill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282C1D5-B248-82FD-3F15-B2428062F614}"/>
              </a:ext>
            </a:extLst>
          </p:cNvPr>
          <p:cNvSpPr txBox="1"/>
          <p:nvPr/>
        </p:nvSpPr>
        <p:spPr>
          <a:xfrm>
            <a:off x="793335" y="1522978"/>
            <a:ext cx="8044249" cy="14343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优点</a:t>
            </a:r>
            <a:r>
              <a:rPr lang="zh-CN" altLang="en-US" sz="2400" b="1" dirty="0"/>
              <a:t>：</a:t>
            </a:r>
            <a:endParaRPr lang="en-US" altLang="zh-CN" sz="2400" b="1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提出在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selection </a:t>
            </a:r>
            <a:r>
              <a:rPr lang="zh-CN" altLang="en-US" dirty="0"/>
              <a:t>过程中以无监督方式评判各模型优劣</a:t>
            </a: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实验充分</a:t>
            </a:r>
            <a:endParaRPr lang="en-US" altLang="zh-CN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1539727-C662-59B9-6EAC-3A9708880D2A}"/>
              </a:ext>
            </a:extLst>
          </p:cNvPr>
          <p:cNvSpPr txBox="1"/>
          <p:nvPr/>
        </p:nvSpPr>
        <p:spPr>
          <a:xfrm>
            <a:off x="875885" y="3900656"/>
            <a:ext cx="6895071" cy="10175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问题：</a:t>
            </a: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模型训练</a:t>
            </a:r>
            <a:r>
              <a:rPr lang="zh-CN" altLang="en-US" dirty="0"/>
              <a:t>依旧需要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label</a:t>
            </a:r>
            <a:r>
              <a:rPr lang="zh-CN" altLang="en-US" dirty="0"/>
              <a:t>，并非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unlabeled datasets </a:t>
            </a:r>
          </a:p>
        </p:txBody>
      </p:sp>
    </p:spTree>
    <p:extLst>
      <p:ext uri="{BB962C8B-B14F-4D97-AF65-F5344CB8AC3E}">
        <p14:creationId xmlns:p14="http://schemas.microsoft.com/office/powerpoint/2010/main" val="2589903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C8946CC-BEC1-48E1-A353-9B1EA5282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5E12F-523A-4D75-95A2-779F57F5D9E2}" type="slidenum">
              <a:rPr lang="zh-CN" altLang="en-US" smtClean="0"/>
              <a:t>2</a:t>
            </a:fld>
            <a:endParaRPr lang="zh-CN" altLang="en-US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874B71E1-2188-5A42-BBAC-EA0239BF5A4A}"/>
              </a:ext>
            </a:extLst>
          </p:cNvPr>
          <p:cNvGrpSpPr/>
          <p:nvPr/>
        </p:nvGrpSpPr>
        <p:grpSpPr>
          <a:xfrm>
            <a:off x="2131902" y="2186985"/>
            <a:ext cx="4880195" cy="2484029"/>
            <a:chOff x="2131902" y="1681394"/>
            <a:chExt cx="4880195" cy="2484029"/>
          </a:xfrm>
        </p:grpSpPr>
        <p:grpSp>
          <p:nvGrpSpPr>
            <p:cNvPr id="64" name="组合 63">
              <a:extLst>
                <a:ext uri="{FF2B5EF4-FFF2-40B4-BE49-F238E27FC236}">
                  <a16:creationId xmlns:a16="http://schemas.microsoft.com/office/drawing/2014/main" id="{A123CDE2-2DAE-404B-B3BD-41E67B131C0F}"/>
                </a:ext>
              </a:extLst>
            </p:cNvPr>
            <p:cNvGrpSpPr/>
            <p:nvPr/>
          </p:nvGrpSpPr>
          <p:grpSpPr>
            <a:xfrm>
              <a:off x="2131902" y="1681394"/>
              <a:ext cx="4880195" cy="461665"/>
              <a:chOff x="2318742" y="2198492"/>
              <a:chExt cx="4880195" cy="461665"/>
            </a:xfrm>
          </p:grpSpPr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5B71471E-29A2-418F-9A0F-2A046E7A9A4F}"/>
                  </a:ext>
                </a:extLst>
              </p:cNvPr>
              <p:cNvSpPr txBox="1"/>
              <p:nvPr/>
            </p:nvSpPr>
            <p:spPr>
              <a:xfrm>
                <a:off x="2692422" y="2198492"/>
                <a:ext cx="4132835" cy="461665"/>
              </a:xfrm>
              <a:prstGeom prst="rect">
                <a:avLst/>
              </a:prstGeom>
              <a:noFill/>
              <a:ln w="19050">
                <a:solidFill>
                  <a:srgbClr val="02409A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lvl="0" algn="ctr">
                  <a:defRPr/>
                </a:pPr>
                <a:r>
                  <a:rPr lang="zh-CN" altLang="en-US" sz="24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思源黑体 CN" panose="020B0500000000000000" pitchFamily="34" charset="-122"/>
                    <a:ea typeface="思源黑体 CN" panose="020B0500000000000000" pitchFamily="34" charset="-122"/>
                    <a:cs typeface="+mn-ea"/>
                  </a:rPr>
                  <a:t>研究背景</a:t>
                </a:r>
              </a:p>
            </p:txBody>
          </p:sp>
          <p:grpSp>
            <p:nvGrpSpPr>
              <p:cNvPr id="54" name="Google Shape;863;p65">
                <a:extLst>
                  <a:ext uri="{FF2B5EF4-FFF2-40B4-BE49-F238E27FC236}">
                    <a16:creationId xmlns:a16="http://schemas.microsoft.com/office/drawing/2014/main" id="{4ADC0B0C-EF10-4E77-8A37-51CD9C26CD11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318742" y="2339325"/>
                <a:ext cx="190147" cy="180000"/>
                <a:chOff x="4660325" y="1866850"/>
                <a:chExt cx="68350" cy="58100"/>
              </a:xfrm>
            </p:grpSpPr>
            <p:sp>
              <p:nvSpPr>
                <p:cNvPr id="55" name="Google Shape;864;p65">
                  <a:extLst>
                    <a:ext uri="{FF2B5EF4-FFF2-40B4-BE49-F238E27FC236}">
                      <a16:creationId xmlns:a16="http://schemas.microsoft.com/office/drawing/2014/main" id="{8633226D-7206-4DB5-A776-C9D8B53C03ED}"/>
                    </a:ext>
                  </a:extLst>
                </p:cNvPr>
                <p:cNvSpPr/>
                <p:nvPr/>
              </p:nvSpPr>
              <p:spPr>
                <a:xfrm>
                  <a:off x="4660325" y="1866850"/>
                  <a:ext cx="37700" cy="58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8" h="2324" extrusionOk="0">
                      <a:moveTo>
                        <a:pt x="346" y="1"/>
                      </a:moveTo>
                      <a:lnTo>
                        <a:pt x="0" y="354"/>
                      </a:lnTo>
                      <a:lnTo>
                        <a:pt x="815" y="1162"/>
                      </a:lnTo>
                      <a:lnTo>
                        <a:pt x="0" y="1977"/>
                      </a:lnTo>
                      <a:lnTo>
                        <a:pt x="346" y="2323"/>
                      </a:lnTo>
                      <a:lnTo>
                        <a:pt x="1508" y="1162"/>
                      </a:lnTo>
                      <a:lnTo>
                        <a:pt x="346" y="1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rgbClr val="3C3C8E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" name="Google Shape;865;p65">
                  <a:extLst>
                    <a:ext uri="{FF2B5EF4-FFF2-40B4-BE49-F238E27FC236}">
                      <a16:creationId xmlns:a16="http://schemas.microsoft.com/office/drawing/2014/main" id="{048F5B53-EE26-48D6-B008-2E0129A43C73}"/>
                    </a:ext>
                  </a:extLst>
                </p:cNvPr>
                <p:cNvSpPr/>
                <p:nvPr/>
              </p:nvSpPr>
              <p:spPr>
                <a:xfrm>
                  <a:off x="4690975" y="1866850"/>
                  <a:ext cx="37700" cy="58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8" h="2324" extrusionOk="0">
                      <a:moveTo>
                        <a:pt x="346" y="1"/>
                      </a:moveTo>
                      <a:lnTo>
                        <a:pt x="0" y="354"/>
                      </a:lnTo>
                      <a:lnTo>
                        <a:pt x="808" y="1162"/>
                      </a:lnTo>
                      <a:lnTo>
                        <a:pt x="0" y="1977"/>
                      </a:lnTo>
                      <a:lnTo>
                        <a:pt x="346" y="2323"/>
                      </a:lnTo>
                      <a:lnTo>
                        <a:pt x="1508" y="1162"/>
                      </a:lnTo>
                      <a:lnTo>
                        <a:pt x="346" y="1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rgbClr val="3C3C8E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1" name="Google Shape;863;p65">
                <a:extLst>
                  <a:ext uri="{FF2B5EF4-FFF2-40B4-BE49-F238E27FC236}">
                    <a16:creationId xmlns:a16="http://schemas.microsoft.com/office/drawing/2014/main" id="{3DC19A0F-2BF0-4436-A4FF-29971F96A4CC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flipH="1">
                <a:off x="7008790" y="2339325"/>
                <a:ext cx="190147" cy="180000"/>
                <a:chOff x="4660325" y="1866850"/>
                <a:chExt cx="68350" cy="58100"/>
              </a:xfrm>
            </p:grpSpPr>
            <p:sp>
              <p:nvSpPr>
                <p:cNvPr id="62" name="Google Shape;864;p65">
                  <a:extLst>
                    <a:ext uri="{FF2B5EF4-FFF2-40B4-BE49-F238E27FC236}">
                      <a16:creationId xmlns:a16="http://schemas.microsoft.com/office/drawing/2014/main" id="{67FE0191-57C7-47E9-8E4B-E7584C0F7132}"/>
                    </a:ext>
                  </a:extLst>
                </p:cNvPr>
                <p:cNvSpPr/>
                <p:nvPr/>
              </p:nvSpPr>
              <p:spPr>
                <a:xfrm>
                  <a:off x="4660325" y="1866850"/>
                  <a:ext cx="37700" cy="58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8" h="2324" extrusionOk="0">
                      <a:moveTo>
                        <a:pt x="346" y="1"/>
                      </a:moveTo>
                      <a:lnTo>
                        <a:pt x="0" y="354"/>
                      </a:lnTo>
                      <a:lnTo>
                        <a:pt x="815" y="1162"/>
                      </a:lnTo>
                      <a:lnTo>
                        <a:pt x="0" y="1977"/>
                      </a:lnTo>
                      <a:lnTo>
                        <a:pt x="346" y="2323"/>
                      </a:lnTo>
                      <a:lnTo>
                        <a:pt x="1508" y="1162"/>
                      </a:lnTo>
                      <a:lnTo>
                        <a:pt x="346" y="1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rgbClr val="3C3C8E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" name="Google Shape;865;p65">
                  <a:extLst>
                    <a:ext uri="{FF2B5EF4-FFF2-40B4-BE49-F238E27FC236}">
                      <a16:creationId xmlns:a16="http://schemas.microsoft.com/office/drawing/2014/main" id="{4F6085A6-AB9A-4428-BB25-809BCB063E78}"/>
                    </a:ext>
                  </a:extLst>
                </p:cNvPr>
                <p:cNvSpPr/>
                <p:nvPr/>
              </p:nvSpPr>
              <p:spPr>
                <a:xfrm>
                  <a:off x="4690975" y="1866850"/>
                  <a:ext cx="37700" cy="58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8" h="2324" extrusionOk="0">
                      <a:moveTo>
                        <a:pt x="346" y="1"/>
                      </a:moveTo>
                      <a:lnTo>
                        <a:pt x="0" y="354"/>
                      </a:lnTo>
                      <a:lnTo>
                        <a:pt x="808" y="1162"/>
                      </a:lnTo>
                      <a:lnTo>
                        <a:pt x="0" y="1977"/>
                      </a:lnTo>
                      <a:lnTo>
                        <a:pt x="346" y="2323"/>
                      </a:lnTo>
                      <a:lnTo>
                        <a:pt x="1508" y="1162"/>
                      </a:lnTo>
                      <a:lnTo>
                        <a:pt x="346" y="1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rgbClr val="3C3C8E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65" name="组合 64">
              <a:extLst>
                <a:ext uri="{FF2B5EF4-FFF2-40B4-BE49-F238E27FC236}">
                  <a16:creationId xmlns:a16="http://schemas.microsoft.com/office/drawing/2014/main" id="{A5C38A0A-6144-4B25-90E9-14E4B4FC5B07}"/>
                </a:ext>
              </a:extLst>
            </p:cNvPr>
            <p:cNvGrpSpPr/>
            <p:nvPr/>
          </p:nvGrpSpPr>
          <p:grpSpPr>
            <a:xfrm>
              <a:off x="2131902" y="2692576"/>
              <a:ext cx="4880195" cy="461665"/>
              <a:chOff x="2318742" y="2198492"/>
              <a:chExt cx="4880195" cy="461665"/>
            </a:xfrm>
          </p:grpSpPr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C29FADD8-34BB-40E9-B1AB-0484EA3FD477}"/>
                  </a:ext>
                </a:extLst>
              </p:cNvPr>
              <p:cNvSpPr txBox="1"/>
              <p:nvPr/>
            </p:nvSpPr>
            <p:spPr>
              <a:xfrm>
                <a:off x="2692422" y="2198492"/>
                <a:ext cx="4132835" cy="461665"/>
              </a:xfrm>
              <a:prstGeom prst="rect">
                <a:avLst/>
              </a:prstGeom>
              <a:noFill/>
              <a:ln w="19050">
                <a:solidFill>
                  <a:srgbClr val="02409A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lvl="0" algn="ctr">
                  <a:defRPr/>
                </a:pPr>
                <a:r>
                  <a:rPr lang="zh-CN" altLang="en-US" sz="24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思源黑体 CN" panose="020B0500000000000000" pitchFamily="34" charset="-122"/>
                    <a:ea typeface="思源黑体 CN" panose="020B0500000000000000" pitchFamily="34" charset="-122"/>
                    <a:cs typeface="+mn-ea"/>
                  </a:rPr>
                  <a:t>评估指标</a:t>
                </a:r>
              </a:p>
            </p:txBody>
          </p:sp>
          <p:grpSp>
            <p:nvGrpSpPr>
              <p:cNvPr id="67" name="Google Shape;863;p65">
                <a:extLst>
                  <a:ext uri="{FF2B5EF4-FFF2-40B4-BE49-F238E27FC236}">
                    <a16:creationId xmlns:a16="http://schemas.microsoft.com/office/drawing/2014/main" id="{1A0C0ED6-DEAC-46C1-B76F-8B91F0DDC339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318742" y="2339325"/>
                <a:ext cx="190147" cy="180000"/>
                <a:chOff x="4660325" y="1866850"/>
                <a:chExt cx="68350" cy="58100"/>
              </a:xfrm>
            </p:grpSpPr>
            <p:sp>
              <p:nvSpPr>
                <p:cNvPr id="71" name="Google Shape;864;p65">
                  <a:extLst>
                    <a:ext uri="{FF2B5EF4-FFF2-40B4-BE49-F238E27FC236}">
                      <a16:creationId xmlns:a16="http://schemas.microsoft.com/office/drawing/2014/main" id="{D3CE48AE-ABB1-4E9C-A319-E0F0F984F0F8}"/>
                    </a:ext>
                  </a:extLst>
                </p:cNvPr>
                <p:cNvSpPr/>
                <p:nvPr/>
              </p:nvSpPr>
              <p:spPr>
                <a:xfrm>
                  <a:off x="4660325" y="1866850"/>
                  <a:ext cx="37700" cy="58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8" h="2324" extrusionOk="0">
                      <a:moveTo>
                        <a:pt x="346" y="1"/>
                      </a:moveTo>
                      <a:lnTo>
                        <a:pt x="0" y="354"/>
                      </a:lnTo>
                      <a:lnTo>
                        <a:pt x="815" y="1162"/>
                      </a:lnTo>
                      <a:lnTo>
                        <a:pt x="0" y="1977"/>
                      </a:lnTo>
                      <a:lnTo>
                        <a:pt x="346" y="2323"/>
                      </a:lnTo>
                      <a:lnTo>
                        <a:pt x="1508" y="1162"/>
                      </a:lnTo>
                      <a:lnTo>
                        <a:pt x="346" y="1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rgbClr val="3C3C8E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" name="Google Shape;865;p65">
                  <a:extLst>
                    <a:ext uri="{FF2B5EF4-FFF2-40B4-BE49-F238E27FC236}">
                      <a16:creationId xmlns:a16="http://schemas.microsoft.com/office/drawing/2014/main" id="{8269F253-A108-45BF-9CBB-4FF8DD0A91B2}"/>
                    </a:ext>
                  </a:extLst>
                </p:cNvPr>
                <p:cNvSpPr/>
                <p:nvPr/>
              </p:nvSpPr>
              <p:spPr>
                <a:xfrm>
                  <a:off x="4690975" y="1866850"/>
                  <a:ext cx="37700" cy="58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8" h="2324" extrusionOk="0">
                      <a:moveTo>
                        <a:pt x="346" y="1"/>
                      </a:moveTo>
                      <a:lnTo>
                        <a:pt x="0" y="354"/>
                      </a:lnTo>
                      <a:lnTo>
                        <a:pt x="808" y="1162"/>
                      </a:lnTo>
                      <a:lnTo>
                        <a:pt x="0" y="1977"/>
                      </a:lnTo>
                      <a:lnTo>
                        <a:pt x="346" y="2323"/>
                      </a:lnTo>
                      <a:lnTo>
                        <a:pt x="1508" y="1162"/>
                      </a:lnTo>
                      <a:lnTo>
                        <a:pt x="346" y="1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rgbClr val="3C3C8E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8" name="Google Shape;863;p65">
                <a:extLst>
                  <a:ext uri="{FF2B5EF4-FFF2-40B4-BE49-F238E27FC236}">
                    <a16:creationId xmlns:a16="http://schemas.microsoft.com/office/drawing/2014/main" id="{18FBA4FF-9847-42A0-8DB4-D9C51DF55E88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flipH="1">
                <a:off x="7008790" y="2339325"/>
                <a:ext cx="190147" cy="180000"/>
                <a:chOff x="4660325" y="1866850"/>
                <a:chExt cx="68350" cy="58100"/>
              </a:xfrm>
            </p:grpSpPr>
            <p:sp>
              <p:nvSpPr>
                <p:cNvPr id="69" name="Google Shape;864;p65">
                  <a:extLst>
                    <a:ext uri="{FF2B5EF4-FFF2-40B4-BE49-F238E27FC236}">
                      <a16:creationId xmlns:a16="http://schemas.microsoft.com/office/drawing/2014/main" id="{0FA1404C-4CFA-4A61-B062-258831C1160A}"/>
                    </a:ext>
                  </a:extLst>
                </p:cNvPr>
                <p:cNvSpPr/>
                <p:nvPr/>
              </p:nvSpPr>
              <p:spPr>
                <a:xfrm>
                  <a:off x="4660325" y="1866850"/>
                  <a:ext cx="37700" cy="58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8" h="2324" extrusionOk="0">
                      <a:moveTo>
                        <a:pt x="346" y="1"/>
                      </a:moveTo>
                      <a:lnTo>
                        <a:pt x="0" y="354"/>
                      </a:lnTo>
                      <a:lnTo>
                        <a:pt x="815" y="1162"/>
                      </a:lnTo>
                      <a:lnTo>
                        <a:pt x="0" y="1977"/>
                      </a:lnTo>
                      <a:lnTo>
                        <a:pt x="346" y="2323"/>
                      </a:lnTo>
                      <a:lnTo>
                        <a:pt x="1508" y="1162"/>
                      </a:lnTo>
                      <a:lnTo>
                        <a:pt x="346" y="1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rgbClr val="3C3C8E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" name="Google Shape;865;p65">
                  <a:extLst>
                    <a:ext uri="{FF2B5EF4-FFF2-40B4-BE49-F238E27FC236}">
                      <a16:creationId xmlns:a16="http://schemas.microsoft.com/office/drawing/2014/main" id="{B6BFE796-4519-4538-89A4-518D0E0D7911}"/>
                    </a:ext>
                  </a:extLst>
                </p:cNvPr>
                <p:cNvSpPr/>
                <p:nvPr/>
              </p:nvSpPr>
              <p:spPr>
                <a:xfrm>
                  <a:off x="4690975" y="1866850"/>
                  <a:ext cx="37700" cy="58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8" h="2324" extrusionOk="0">
                      <a:moveTo>
                        <a:pt x="346" y="1"/>
                      </a:moveTo>
                      <a:lnTo>
                        <a:pt x="0" y="354"/>
                      </a:lnTo>
                      <a:lnTo>
                        <a:pt x="808" y="1162"/>
                      </a:lnTo>
                      <a:lnTo>
                        <a:pt x="0" y="1977"/>
                      </a:lnTo>
                      <a:lnTo>
                        <a:pt x="346" y="2323"/>
                      </a:lnTo>
                      <a:lnTo>
                        <a:pt x="1508" y="1162"/>
                      </a:lnTo>
                      <a:lnTo>
                        <a:pt x="346" y="1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rgbClr val="3C3C8E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74" name="组合 73">
              <a:extLst>
                <a:ext uri="{FF2B5EF4-FFF2-40B4-BE49-F238E27FC236}">
                  <a16:creationId xmlns:a16="http://schemas.microsoft.com/office/drawing/2014/main" id="{C6D27B7E-C412-471D-BB00-ACEA25B0DE90}"/>
                </a:ext>
              </a:extLst>
            </p:cNvPr>
            <p:cNvGrpSpPr/>
            <p:nvPr/>
          </p:nvGrpSpPr>
          <p:grpSpPr>
            <a:xfrm>
              <a:off x="2131902" y="3703758"/>
              <a:ext cx="4880195" cy="461665"/>
              <a:chOff x="2318742" y="2198492"/>
              <a:chExt cx="4880195" cy="461665"/>
            </a:xfrm>
          </p:grpSpPr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EED41DA2-7719-4417-A7ED-C2471F21E04E}"/>
                  </a:ext>
                </a:extLst>
              </p:cNvPr>
              <p:cNvSpPr txBox="1"/>
              <p:nvPr/>
            </p:nvSpPr>
            <p:spPr>
              <a:xfrm>
                <a:off x="2692422" y="2198492"/>
                <a:ext cx="4132835" cy="461665"/>
              </a:xfrm>
              <a:prstGeom prst="rect">
                <a:avLst/>
              </a:prstGeom>
              <a:noFill/>
              <a:ln w="19050">
                <a:solidFill>
                  <a:srgbClr val="02409A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lvl="0" algn="ctr">
                  <a:defRPr/>
                </a:pPr>
                <a:r>
                  <a:rPr lang="zh-CN" altLang="en-US" sz="24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思源黑体 CN" panose="020B0500000000000000" pitchFamily="34" charset="-122"/>
                    <a:ea typeface="思源黑体 CN" panose="020B0500000000000000" pitchFamily="34" charset="-122"/>
                    <a:cs typeface="+mn-ea"/>
                  </a:rPr>
                  <a:t>实验结果</a:t>
                </a:r>
              </a:p>
            </p:txBody>
          </p:sp>
          <p:grpSp>
            <p:nvGrpSpPr>
              <p:cNvPr id="76" name="Google Shape;863;p65">
                <a:extLst>
                  <a:ext uri="{FF2B5EF4-FFF2-40B4-BE49-F238E27FC236}">
                    <a16:creationId xmlns:a16="http://schemas.microsoft.com/office/drawing/2014/main" id="{A3ABAFA8-F41B-4553-BC0F-3E752DEF9A2F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318742" y="2339325"/>
                <a:ext cx="190147" cy="180000"/>
                <a:chOff x="4660325" y="1866850"/>
                <a:chExt cx="68350" cy="58100"/>
              </a:xfrm>
            </p:grpSpPr>
            <p:sp>
              <p:nvSpPr>
                <p:cNvPr id="80" name="Google Shape;864;p65">
                  <a:extLst>
                    <a:ext uri="{FF2B5EF4-FFF2-40B4-BE49-F238E27FC236}">
                      <a16:creationId xmlns:a16="http://schemas.microsoft.com/office/drawing/2014/main" id="{6F6388AD-8CE0-42BA-A565-CD00CE191C00}"/>
                    </a:ext>
                  </a:extLst>
                </p:cNvPr>
                <p:cNvSpPr/>
                <p:nvPr/>
              </p:nvSpPr>
              <p:spPr>
                <a:xfrm>
                  <a:off x="4660325" y="1866850"/>
                  <a:ext cx="37700" cy="58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8" h="2324" extrusionOk="0">
                      <a:moveTo>
                        <a:pt x="346" y="1"/>
                      </a:moveTo>
                      <a:lnTo>
                        <a:pt x="0" y="354"/>
                      </a:lnTo>
                      <a:lnTo>
                        <a:pt x="815" y="1162"/>
                      </a:lnTo>
                      <a:lnTo>
                        <a:pt x="0" y="1977"/>
                      </a:lnTo>
                      <a:lnTo>
                        <a:pt x="346" y="2323"/>
                      </a:lnTo>
                      <a:lnTo>
                        <a:pt x="1508" y="1162"/>
                      </a:lnTo>
                      <a:lnTo>
                        <a:pt x="346" y="1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rgbClr val="3C3C8E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" name="Google Shape;865;p65">
                  <a:extLst>
                    <a:ext uri="{FF2B5EF4-FFF2-40B4-BE49-F238E27FC236}">
                      <a16:creationId xmlns:a16="http://schemas.microsoft.com/office/drawing/2014/main" id="{2800AFF5-816E-4DAE-93BC-479A88E1F108}"/>
                    </a:ext>
                  </a:extLst>
                </p:cNvPr>
                <p:cNvSpPr/>
                <p:nvPr/>
              </p:nvSpPr>
              <p:spPr>
                <a:xfrm>
                  <a:off x="4690975" y="1866850"/>
                  <a:ext cx="37700" cy="58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8" h="2324" extrusionOk="0">
                      <a:moveTo>
                        <a:pt x="346" y="1"/>
                      </a:moveTo>
                      <a:lnTo>
                        <a:pt x="0" y="354"/>
                      </a:lnTo>
                      <a:lnTo>
                        <a:pt x="808" y="1162"/>
                      </a:lnTo>
                      <a:lnTo>
                        <a:pt x="0" y="1977"/>
                      </a:lnTo>
                      <a:lnTo>
                        <a:pt x="346" y="2323"/>
                      </a:lnTo>
                      <a:lnTo>
                        <a:pt x="1508" y="1162"/>
                      </a:lnTo>
                      <a:lnTo>
                        <a:pt x="346" y="1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rgbClr val="3C3C8E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7" name="Google Shape;863;p65">
                <a:extLst>
                  <a:ext uri="{FF2B5EF4-FFF2-40B4-BE49-F238E27FC236}">
                    <a16:creationId xmlns:a16="http://schemas.microsoft.com/office/drawing/2014/main" id="{3B65F60A-8590-4C8B-A8D5-3A08489EF758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flipH="1">
                <a:off x="7008790" y="2339325"/>
                <a:ext cx="190147" cy="180000"/>
                <a:chOff x="4660325" y="1866850"/>
                <a:chExt cx="68350" cy="58100"/>
              </a:xfrm>
            </p:grpSpPr>
            <p:sp>
              <p:nvSpPr>
                <p:cNvPr id="78" name="Google Shape;864;p65">
                  <a:extLst>
                    <a:ext uri="{FF2B5EF4-FFF2-40B4-BE49-F238E27FC236}">
                      <a16:creationId xmlns:a16="http://schemas.microsoft.com/office/drawing/2014/main" id="{D832B29D-82E8-4D3D-9B5E-343B233BAAED}"/>
                    </a:ext>
                  </a:extLst>
                </p:cNvPr>
                <p:cNvSpPr/>
                <p:nvPr/>
              </p:nvSpPr>
              <p:spPr>
                <a:xfrm>
                  <a:off x="4660325" y="1866850"/>
                  <a:ext cx="37700" cy="58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8" h="2324" extrusionOk="0">
                      <a:moveTo>
                        <a:pt x="346" y="1"/>
                      </a:moveTo>
                      <a:lnTo>
                        <a:pt x="0" y="354"/>
                      </a:lnTo>
                      <a:lnTo>
                        <a:pt x="815" y="1162"/>
                      </a:lnTo>
                      <a:lnTo>
                        <a:pt x="0" y="1977"/>
                      </a:lnTo>
                      <a:lnTo>
                        <a:pt x="346" y="2323"/>
                      </a:lnTo>
                      <a:lnTo>
                        <a:pt x="1508" y="1162"/>
                      </a:lnTo>
                      <a:lnTo>
                        <a:pt x="346" y="1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rgbClr val="3C3C8E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" name="Google Shape;865;p65">
                  <a:extLst>
                    <a:ext uri="{FF2B5EF4-FFF2-40B4-BE49-F238E27FC236}">
                      <a16:creationId xmlns:a16="http://schemas.microsoft.com/office/drawing/2014/main" id="{96F8990F-7217-425D-B5F5-66D78FF09926}"/>
                    </a:ext>
                  </a:extLst>
                </p:cNvPr>
                <p:cNvSpPr/>
                <p:nvPr/>
              </p:nvSpPr>
              <p:spPr>
                <a:xfrm>
                  <a:off x="4690975" y="1866850"/>
                  <a:ext cx="37700" cy="58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8" h="2324" extrusionOk="0">
                      <a:moveTo>
                        <a:pt x="346" y="1"/>
                      </a:moveTo>
                      <a:lnTo>
                        <a:pt x="0" y="354"/>
                      </a:lnTo>
                      <a:lnTo>
                        <a:pt x="808" y="1162"/>
                      </a:lnTo>
                      <a:lnTo>
                        <a:pt x="0" y="1977"/>
                      </a:lnTo>
                      <a:lnTo>
                        <a:pt x="346" y="2323"/>
                      </a:lnTo>
                      <a:lnTo>
                        <a:pt x="1508" y="1162"/>
                      </a:lnTo>
                      <a:lnTo>
                        <a:pt x="346" y="1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rgbClr val="3C3C8E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37" name="文本框 36">
            <a:extLst>
              <a:ext uri="{FF2B5EF4-FFF2-40B4-BE49-F238E27FC236}">
                <a16:creationId xmlns:a16="http://schemas.microsoft.com/office/drawing/2014/main" id="{9EEBFB12-9821-42F4-81F9-02A78EB44F1F}"/>
              </a:ext>
            </a:extLst>
          </p:cNvPr>
          <p:cNvSpPr txBox="1"/>
          <p:nvPr/>
        </p:nvSpPr>
        <p:spPr>
          <a:xfrm>
            <a:off x="428281" y="199434"/>
            <a:ext cx="32592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b="1" spc="20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提纲</a:t>
            </a:r>
          </a:p>
        </p:txBody>
      </p:sp>
    </p:spTree>
    <p:extLst>
      <p:ext uri="{BB962C8B-B14F-4D97-AF65-F5344CB8AC3E}">
        <p14:creationId xmlns:p14="http://schemas.microsoft.com/office/powerpoint/2010/main" val="1520370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0181ED3-6BF2-492E-B9E9-53E7609D1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5E12F-523A-4D75-95A2-779F57F5D9E2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E117B68-3B1D-481C-A2B3-B35D972DC919}"/>
              </a:ext>
            </a:extLst>
          </p:cNvPr>
          <p:cNvSpPr txBox="1"/>
          <p:nvPr/>
        </p:nvSpPr>
        <p:spPr>
          <a:xfrm>
            <a:off x="428281" y="199434"/>
            <a:ext cx="58391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b="1" spc="200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研究背景</a:t>
            </a:r>
            <a:r>
              <a:rPr lang="en-US" altLang="zh-CN" sz="2800" b="1" spc="200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: </a:t>
            </a:r>
            <a:r>
              <a:rPr lang="zh-CN" altLang="en-US" sz="2800" b="1" spc="200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简单例子</a:t>
            </a:r>
            <a:endParaRPr lang="en-US" altLang="zh-CN" sz="2800" b="1" spc="200" dirty="0">
              <a:solidFill>
                <a:schemeClr val="bg1"/>
              </a:solidFill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9EC3E4B-0513-4A88-8BCD-62E42AC79758}"/>
              </a:ext>
            </a:extLst>
          </p:cNvPr>
          <p:cNvSpPr/>
          <p:nvPr/>
        </p:nvSpPr>
        <p:spPr>
          <a:xfrm>
            <a:off x="975237" y="1657885"/>
            <a:ext cx="7193525" cy="4485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endParaRPr lang="en-US" altLang="zh-CN" sz="2000" b="1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0014F6E5-4E82-2C54-868C-7D9708CEC67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0" t="16982" r="1464" b="10208"/>
          <a:stretch/>
        </p:blipFill>
        <p:spPr>
          <a:xfrm>
            <a:off x="376380" y="1697181"/>
            <a:ext cx="8398401" cy="1453615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7081CEC5-7052-1892-9F4D-EBC42B4895EF}"/>
              </a:ext>
            </a:extLst>
          </p:cNvPr>
          <p:cNvSpPr txBox="1"/>
          <p:nvPr/>
        </p:nvSpPr>
        <p:spPr>
          <a:xfrm>
            <a:off x="376380" y="1056302"/>
            <a:ext cx="4524719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单变量时序数据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D455C679-2E48-D97B-1713-6C853D256B0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7" t="16213" r="703"/>
          <a:stretch/>
        </p:blipFill>
        <p:spPr>
          <a:xfrm>
            <a:off x="406546" y="4465742"/>
            <a:ext cx="8368235" cy="1636608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8B8718B1-0139-554A-37D3-3743DD10357B}"/>
              </a:ext>
            </a:extLst>
          </p:cNvPr>
          <p:cNvSpPr txBox="1"/>
          <p:nvPr/>
        </p:nvSpPr>
        <p:spPr>
          <a:xfrm>
            <a:off x="376380" y="3637840"/>
            <a:ext cx="4524719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多变量时序数据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743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0181ED3-6BF2-492E-B9E9-53E7609D1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5E12F-523A-4D75-95A2-779F57F5D9E2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E117B68-3B1D-481C-A2B3-B35D972DC919}"/>
              </a:ext>
            </a:extLst>
          </p:cNvPr>
          <p:cNvSpPr txBox="1"/>
          <p:nvPr/>
        </p:nvSpPr>
        <p:spPr>
          <a:xfrm>
            <a:off x="428281" y="199434"/>
            <a:ext cx="58391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b="1" spc="200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研究背景</a:t>
            </a:r>
            <a:r>
              <a:rPr lang="en-US" altLang="zh-CN" sz="2800" b="1" spc="200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: </a:t>
            </a:r>
            <a:r>
              <a:rPr lang="zh-CN" altLang="en-US" sz="2800" b="1" spc="200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时序数据异常检测</a:t>
            </a:r>
            <a:endParaRPr lang="en-US" altLang="zh-CN" sz="2800" b="1" spc="200" dirty="0">
              <a:solidFill>
                <a:schemeClr val="bg1"/>
              </a:solidFill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9EC3E4B-0513-4A88-8BCD-62E42AC79758}"/>
              </a:ext>
            </a:extLst>
          </p:cNvPr>
          <p:cNvSpPr/>
          <p:nvPr/>
        </p:nvSpPr>
        <p:spPr>
          <a:xfrm>
            <a:off x="975237" y="1657885"/>
            <a:ext cx="7193525" cy="4485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endParaRPr lang="en-US" altLang="zh-CN" sz="2000" b="1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EE99D91-23E5-679B-FA17-85A2D6B3D0F7}"/>
              </a:ext>
            </a:extLst>
          </p:cNvPr>
          <p:cNvSpPr txBox="1"/>
          <p:nvPr/>
        </p:nvSpPr>
        <p:spPr>
          <a:xfrm>
            <a:off x="600587" y="1339532"/>
            <a:ext cx="41881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时序数据异常检测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5E141699-44F9-1ED1-47DF-F880B664C4D4}"/>
                  </a:ext>
                </a:extLst>
              </p:cNvPr>
              <p:cNvSpPr txBox="1"/>
              <p:nvPr/>
            </p:nvSpPr>
            <p:spPr>
              <a:xfrm>
                <a:off x="1094872" y="1989713"/>
                <a:ext cx="7334250" cy="9572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2000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对给定序列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sz="2000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·</m:t>
                        </m:r>
                        <m: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  <m:t>·</m:t>
                        </m:r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·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 ,</m:t>
                        </m:r>
                        <m:sSub>
                          <m:sSubPr>
                            <m:ctrlPr>
                              <a:rPr lang="zh-CN" altLang="en-US" sz="20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2000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，给出 </a:t>
                </a:r>
                <a:r>
                  <a:rPr lang="en-US" altLang="zh-CN" sz="2000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anomaly score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·</m:t>
                        </m:r>
                        <m:r>
                          <a:rPr lang="en-US" altLang="zh-CN" sz="2000" i="1" smtClean="0">
                            <a:latin typeface="Cambria Math" panose="02040503050406030204" pitchFamily="18" charset="0"/>
                          </a:rPr>
                          <m:t>·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·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000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, </a:t>
                </a:r>
                <a:r>
                  <a:rPr lang="zh-CN" altLang="en-US" sz="2000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当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zh-CN" altLang="en-US" sz="2000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zh-CN" altLang="en-US" sz="2000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时，</a:t>
                </a:r>
                <a:r>
                  <a:rPr lang="en-US" altLang="zh-CN" sz="2000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r>
                  <a:rPr lang="zh-CN" altLang="en-US" sz="2000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为异常点。</a:t>
                </a:r>
                <a:endParaRPr lang="en-US" altLang="zh-CN" sz="2000" dirty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5E141699-44F9-1ED1-47DF-F880B664C4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4872" y="1989713"/>
                <a:ext cx="7334250" cy="957250"/>
              </a:xfrm>
              <a:prstGeom prst="rect">
                <a:avLst/>
              </a:prstGeom>
              <a:blipFill>
                <a:blip r:embed="rId3"/>
                <a:stretch>
                  <a:fillRect l="-748" b="-108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文本框 18">
            <a:extLst>
              <a:ext uri="{FF2B5EF4-FFF2-40B4-BE49-F238E27FC236}">
                <a16:creationId xmlns:a16="http://schemas.microsoft.com/office/drawing/2014/main" id="{0C4AAC88-5898-2CEC-C03D-825986730DFE}"/>
              </a:ext>
            </a:extLst>
          </p:cNvPr>
          <p:cNvSpPr txBox="1"/>
          <p:nvPr/>
        </p:nvSpPr>
        <p:spPr>
          <a:xfrm>
            <a:off x="600587" y="3474742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现有方法：</a:t>
            </a: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1376CE00-7AA2-72E8-9FE0-31D880AD5C4B}"/>
              </a:ext>
            </a:extLst>
          </p:cNvPr>
          <p:cNvSpPr txBox="1"/>
          <p:nvPr/>
        </p:nvSpPr>
        <p:spPr>
          <a:xfrm>
            <a:off x="1094872" y="4160402"/>
            <a:ext cx="7334250" cy="9610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Forecast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Encoding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Reconstruction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Distance-based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Distribution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Isolation Tree</a:t>
            </a:r>
          </a:p>
        </p:txBody>
      </p:sp>
    </p:spTree>
    <p:extLst>
      <p:ext uri="{BB962C8B-B14F-4D97-AF65-F5344CB8AC3E}">
        <p14:creationId xmlns:p14="http://schemas.microsoft.com/office/powerpoint/2010/main" val="2467738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0181ED3-6BF2-492E-B9E9-53E7609D1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5E12F-523A-4D75-95A2-779F57F5D9E2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E117B68-3B1D-481C-A2B3-B35D972DC919}"/>
              </a:ext>
            </a:extLst>
          </p:cNvPr>
          <p:cNvSpPr txBox="1"/>
          <p:nvPr/>
        </p:nvSpPr>
        <p:spPr>
          <a:xfrm>
            <a:off x="428281" y="199434"/>
            <a:ext cx="37881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b="1" spc="200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研究背景：模型选择</a:t>
            </a:r>
            <a:endParaRPr lang="en-US" altLang="zh-CN" sz="2800" b="1" spc="200" dirty="0">
              <a:solidFill>
                <a:schemeClr val="bg1"/>
              </a:solidFill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9EC3E4B-0513-4A88-8BCD-62E42AC79758}"/>
              </a:ext>
            </a:extLst>
          </p:cNvPr>
          <p:cNvSpPr/>
          <p:nvPr/>
        </p:nvSpPr>
        <p:spPr>
          <a:xfrm>
            <a:off x="975237" y="1657885"/>
            <a:ext cx="7193525" cy="4485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endParaRPr lang="en-US" altLang="zh-CN" sz="2000" b="1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4575797-B0EF-B1DB-B505-BCD1CA2AAE8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4" r="1316"/>
          <a:stretch/>
        </p:blipFill>
        <p:spPr>
          <a:xfrm>
            <a:off x="3504350" y="1139329"/>
            <a:ext cx="5196074" cy="2467855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E89A486D-4505-F603-1BF9-FA617F1149BF}"/>
              </a:ext>
            </a:extLst>
          </p:cNvPr>
          <p:cNvSpPr txBox="1"/>
          <p:nvPr/>
        </p:nvSpPr>
        <p:spPr>
          <a:xfrm>
            <a:off x="3287743" y="1701668"/>
            <a:ext cx="18986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</a:rPr>
              <a:t>现有模型众多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6B2EBDE-3BE2-E7FD-9D49-AE3EAB80EEC3}"/>
              </a:ext>
            </a:extLst>
          </p:cNvPr>
          <p:cNvSpPr txBox="1"/>
          <p:nvPr/>
        </p:nvSpPr>
        <p:spPr>
          <a:xfrm>
            <a:off x="3499956" y="2996123"/>
            <a:ext cx="23685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</a:rPr>
              <a:t>同类数据模型不同领域表现差异较大</a:t>
            </a:r>
          </a:p>
        </p:txBody>
      </p: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9C463C6A-5826-0C80-58EB-B4A2F24E572E}"/>
              </a:ext>
            </a:extLst>
          </p:cNvPr>
          <p:cNvGrpSpPr/>
          <p:nvPr/>
        </p:nvGrpSpPr>
        <p:grpSpPr>
          <a:xfrm>
            <a:off x="544318" y="4403560"/>
            <a:ext cx="2580763" cy="1130810"/>
            <a:chOff x="544323" y="4391234"/>
            <a:chExt cx="2580763" cy="1130810"/>
          </a:xfrm>
        </p:grpSpPr>
        <p:sp>
          <p:nvSpPr>
            <p:cNvPr id="24" name="矩形: 圆角 23">
              <a:extLst>
                <a:ext uri="{FF2B5EF4-FFF2-40B4-BE49-F238E27FC236}">
                  <a16:creationId xmlns:a16="http://schemas.microsoft.com/office/drawing/2014/main" id="{E552F606-2A9A-887F-47E8-60D9E84FF687}"/>
                </a:ext>
              </a:extLst>
            </p:cNvPr>
            <p:cNvSpPr/>
            <p:nvPr/>
          </p:nvSpPr>
          <p:spPr>
            <a:xfrm>
              <a:off x="544323" y="4391234"/>
              <a:ext cx="2580763" cy="113081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824BF504-EAF1-93E8-6CAC-91BF9213562D}"/>
                </a:ext>
              </a:extLst>
            </p:cNvPr>
            <p:cNvSpPr txBox="1"/>
            <p:nvPr/>
          </p:nvSpPr>
          <p:spPr>
            <a:xfrm>
              <a:off x="733730" y="4602696"/>
              <a:ext cx="225056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>
                  <a:solidFill>
                    <a:schemeClr val="bg1"/>
                  </a:solidFill>
                </a:rPr>
                <a:t>如何为新数据集选择最佳模型</a:t>
              </a:r>
            </a:p>
          </p:txBody>
        </p:sp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0D161395-EB24-A8D4-605D-C49D89C54E95}"/>
              </a:ext>
            </a:extLst>
          </p:cNvPr>
          <p:cNvGrpSpPr/>
          <p:nvPr/>
        </p:nvGrpSpPr>
        <p:grpSpPr>
          <a:xfrm>
            <a:off x="4147213" y="3991120"/>
            <a:ext cx="2349500" cy="412440"/>
            <a:chOff x="4260850" y="3873381"/>
            <a:chExt cx="2349500" cy="412440"/>
          </a:xfrm>
        </p:grpSpPr>
        <p:sp>
          <p:nvSpPr>
            <p:cNvPr id="25" name="矩形: 圆角 24">
              <a:extLst>
                <a:ext uri="{FF2B5EF4-FFF2-40B4-BE49-F238E27FC236}">
                  <a16:creationId xmlns:a16="http://schemas.microsoft.com/office/drawing/2014/main" id="{832D2A92-9236-2068-76CE-F6D860677726}"/>
                </a:ext>
              </a:extLst>
            </p:cNvPr>
            <p:cNvSpPr/>
            <p:nvPr/>
          </p:nvSpPr>
          <p:spPr>
            <a:xfrm>
              <a:off x="4260850" y="3873381"/>
              <a:ext cx="2349500" cy="41244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CB1A2172-015B-DA14-F072-12692B9C61E9}"/>
                </a:ext>
              </a:extLst>
            </p:cNvPr>
            <p:cNvSpPr txBox="1"/>
            <p:nvPr/>
          </p:nvSpPr>
          <p:spPr>
            <a:xfrm>
              <a:off x="4348926" y="3885711"/>
              <a:ext cx="22614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solidFill>
                    <a:schemeClr val="bg1"/>
                  </a:solidFill>
                </a:rPr>
                <a:t>anomaly label </a:t>
              </a:r>
              <a:r>
                <a:rPr lang="zh-CN" altLang="en-US" sz="2000" dirty="0">
                  <a:solidFill>
                    <a:schemeClr val="bg1"/>
                  </a:solidFill>
                </a:rPr>
                <a:t>齐全</a:t>
              </a:r>
            </a:p>
          </p:txBody>
        </p: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1D1194BF-5763-209E-556C-0FE2F6C19CFA}"/>
              </a:ext>
            </a:extLst>
          </p:cNvPr>
          <p:cNvGrpSpPr/>
          <p:nvPr/>
        </p:nvGrpSpPr>
        <p:grpSpPr>
          <a:xfrm>
            <a:off x="4147213" y="4762745"/>
            <a:ext cx="2349500" cy="412440"/>
            <a:chOff x="4260850" y="4560216"/>
            <a:chExt cx="2349500" cy="412440"/>
          </a:xfrm>
        </p:grpSpPr>
        <p:sp>
          <p:nvSpPr>
            <p:cNvPr id="28" name="矩形: 圆角 27">
              <a:extLst>
                <a:ext uri="{FF2B5EF4-FFF2-40B4-BE49-F238E27FC236}">
                  <a16:creationId xmlns:a16="http://schemas.microsoft.com/office/drawing/2014/main" id="{EF99825C-6188-2466-B2D2-48F73F6E1CFC}"/>
                </a:ext>
              </a:extLst>
            </p:cNvPr>
            <p:cNvSpPr/>
            <p:nvPr/>
          </p:nvSpPr>
          <p:spPr>
            <a:xfrm>
              <a:off x="4260850" y="4560216"/>
              <a:ext cx="2349500" cy="41244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4EE94FE6-E1D4-501C-52C3-7207A663E2AF}"/>
                </a:ext>
              </a:extLst>
            </p:cNvPr>
            <p:cNvSpPr txBox="1"/>
            <p:nvPr/>
          </p:nvSpPr>
          <p:spPr>
            <a:xfrm>
              <a:off x="4348926" y="4566381"/>
              <a:ext cx="22614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solidFill>
                    <a:schemeClr val="bg1"/>
                  </a:solidFill>
                </a:rPr>
                <a:t>部分 </a:t>
              </a:r>
              <a:r>
                <a:rPr lang="en-US" altLang="zh-CN" sz="2000" dirty="0">
                  <a:solidFill>
                    <a:schemeClr val="bg1"/>
                  </a:solidFill>
                </a:rPr>
                <a:t>anomaly label </a:t>
              </a:r>
              <a:endParaRPr lang="zh-CN" altLang="en-US" sz="2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161BDDFD-EBFB-360F-3144-E20A23FDA631}"/>
              </a:ext>
            </a:extLst>
          </p:cNvPr>
          <p:cNvGrpSpPr/>
          <p:nvPr/>
        </p:nvGrpSpPr>
        <p:grpSpPr>
          <a:xfrm>
            <a:off x="4147213" y="5534370"/>
            <a:ext cx="2565149" cy="412440"/>
            <a:chOff x="4191251" y="5298252"/>
            <a:chExt cx="2565149" cy="412440"/>
          </a:xfrm>
        </p:grpSpPr>
        <p:sp>
          <p:nvSpPr>
            <p:cNvPr id="29" name="矩形: 圆角 28">
              <a:extLst>
                <a:ext uri="{FF2B5EF4-FFF2-40B4-BE49-F238E27FC236}">
                  <a16:creationId xmlns:a16="http://schemas.microsoft.com/office/drawing/2014/main" id="{18BDB649-7224-A80D-09F2-567CDB2AADD3}"/>
                </a:ext>
              </a:extLst>
            </p:cNvPr>
            <p:cNvSpPr/>
            <p:nvPr/>
          </p:nvSpPr>
          <p:spPr>
            <a:xfrm>
              <a:off x="4191251" y="5298252"/>
              <a:ext cx="2349500" cy="41244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6AB060B6-14F9-7ED6-BF23-2F35206F3318}"/>
                </a:ext>
              </a:extLst>
            </p:cNvPr>
            <p:cNvSpPr txBox="1"/>
            <p:nvPr/>
          </p:nvSpPr>
          <p:spPr>
            <a:xfrm>
              <a:off x="4494976" y="5310582"/>
              <a:ext cx="22614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solidFill>
                    <a:schemeClr val="bg1"/>
                  </a:solidFill>
                </a:rPr>
                <a:t>无 </a:t>
              </a:r>
              <a:r>
                <a:rPr lang="en-US" altLang="zh-CN" sz="2000" dirty="0">
                  <a:solidFill>
                    <a:schemeClr val="bg1"/>
                  </a:solidFill>
                </a:rPr>
                <a:t>anomaly label</a:t>
              </a:r>
              <a:endParaRPr lang="zh-CN" altLang="en-US" sz="2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9335302F-6A35-2AD4-705E-90901055BC59}"/>
              </a:ext>
            </a:extLst>
          </p:cNvPr>
          <p:cNvGrpSpPr/>
          <p:nvPr/>
        </p:nvGrpSpPr>
        <p:grpSpPr>
          <a:xfrm>
            <a:off x="7173648" y="4364557"/>
            <a:ext cx="1410091" cy="412440"/>
            <a:chOff x="7102907" y="4391234"/>
            <a:chExt cx="1410091" cy="412440"/>
          </a:xfrm>
        </p:grpSpPr>
        <p:sp>
          <p:nvSpPr>
            <p:cNvPr id="37" name="矩形: 圆角 36">
              <a:extLst>
                <a:ext uri="{FF2B5EF4-FFF2-40B4-BE49-F238E27FC236}">
                  <a16:creationId xmlns:a16="http://schemas.microsoft.com/office/drawing/2014/main" id="{364B68A4-2D6A-3FF7-5718-59FAAA186801}"/>
                </a:ext>
              </a:extLst>
            </p:cNvPr>
            <p:cNvSpPr/>
            <p:nvPr/>
          </p:nvSpPr>
          <p:spPr>
            <a:xfrm>
              <a:off x="7102907" y="4391234"/>
              <a:ext cx="1202893" cy="41244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EF58B1DA-0A4E-A9A4-6EA8-B31DCCDFE2A9}"/>
                </a:ext>
              </a:extLst>
            </p:cNvPr>
            <p:cNvSpPr txBox="1"/>
            <p:nvPr/>
          </p:nvSpPr>
          <p:spPr>
            <a:xfrm>
              <a:off x="7176826" y="4397399"/>
              <a:ext cx="133617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solidFill>
                    <a:schemeClr val="bg1"/>
                  </a:solidFill>
                </a:rPr>
                <a:t>F1 score</a:t>
              </a:r>
              <a:endParaRPr lang="zh-CN" altLang="en-US" sz="2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651D8D8A-67E2-8435-6A3A-4124F8AA64E8}"/>
              </a:ext>
            </a:extLst>
          </p:cNvPr>
          <p:cNvGrpSpPr/>
          <p:nvPr/>
        </p:nvGrpSpPr>
        <p:grpSpPr>
          <a:xfrm>
            <a:off x="7250261" y="5534370"/>
            <a:ext cx="698500" cy="488689"/>
            <a:chOff x="7263028" y="5734425"/>
            <a:chExt cx="698500" cy="488294"/>
          </a:xfrm>
        </p:grpSpPr>
        <p:sp>
          <p:nvSpPr>
            <p:cNvPr id="46" name="矩形: 圆角 45">
              <a:extLst>
                <a:ext uri="{FF2B5EF4-FFF2-40B4-BE49-F238E27FC236}">
                  <a16:creationId xmlns:a16="http://schemas.microsoft.com/office/drawing/2014/main" id="{676E3B06-6E26-025E-5D86-F30A9B3CE12A}"/>
                </a:ext>
              </a:extLst>
            </p:cNvPr>
            <p:cNvSpPr/>
            <p:nvPr/>
          </p:nvSpPr>
          <p:spPr>
            <a:xfrm>
              <a:off x="7263028" y="5734425"/>
              <a:ext cx="566522" cy="46355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DE75F011-C4C8-3D8A-F37F-D561C3268944}"/>
                </a:ext>
              </a:extLst>
            </p:cNvPr>
            <p:cNvSpPr txBox="1"/>
            <p:nvPr/>
          </p:nvSpPr>
          <p:spPr>
            <a:xfrm>
              <a:off x="7370978" y="5761054"/>
              <a:ext cx="5905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chemeClr val="bg1"/>
                  </a:solidFill>
                </a:rPr>
                <a:t>？</a:t>
              </a:r>
            </a:p>
          </p:txBody>
        </p:sp>
      </p:grp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CDE8FBE6-7C49-4F5D-CFBB-6524CC669BFB}"/>
              </a:ext>
            </a:extLst>
          </p:cNvPr>
          <p:cNvCxnSpPr>
            <a:cxnSpLocks/>
            <a:stCxn id="24" idx="3"/>
            <a:endCxn id="25" idx="1"/>
          </p:cNvCxnSpPr>
          <p:nvPr/>
        </p:nvCxnSpPr>
        <p:spPr>
          <a:xfrm flipV="1">
            <a:off x="3125081" y="4197340"/>
            <a:ext cx="1022132" cy="77162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B28DE76F-BE42-4D1D-80B4-FCBB12E68C3F}"/>
              </a:ext>
            </a:extLst>
          </p:cNvPr>
          <p:cNvCxnSpPr>
            <a:cxnSpLocks/>
            <a:stCxn id="24" idx="3"/>
            <a:endCxn id="28" idx="1"/>
          </p:cNvCxnSpPr>
          <p:nvPr/>
        </p:nvCxnSpPr>
        <p:spPr>
          <a:xfrm>
            <a:off x="3125081" y="4968965"/>
            <a:ext cx="1022132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ED4CA496-8F55-4E57-9407-3E04A017D9E8}"/>
              </a:ext>
            </a:extLst>
          </p:cNvPr>
          <p:cNvCxnSpPr>
            <a:cxnSpLocks/>
            <a:stCxn id="24" idx="3"/>
            <a:endCxn id="29" idx="1"/>
          </p:cNvCxnSpPr>
          <p:nvPr/>
        </p:nvCxnSpPr>
        <p:spPr>
          <a:xfrm>
            <a:off x="3125081" y="4968965"/>
            <a:ext cx="1022132" cy="77162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34FFEF81-B09A-6B74-2F9B-F0C6F1170F18}"/>
              </a:ext>
            </a:extLst>
          </p:cNvPr>
          <p:cNvCxnSpPr>
            <a:stCxn id="16" idx="3"/>
            <a:endCxn id="37" idx="1"/>
          </p:cNvCxnSpPr>
          <p:nvPr/>
        </p:nvCxnSpPr>
        <p:spPr>
          <a:xfrm>
            <a:off x="6496713" y="4203505"/>
            <a:ext cx="676935" cy="3672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41553167-F348-2529-2F2E-45CC01DD75B7}"/>
              </a:ext>
            </a:extLst>
          </p:cNvPr>
          <p:cNvCxnSpPr>
            <a:stCxn id="17" idx="3"/>
            <a:endCxn id="37" idx="1"/>
          </p:cNvCxnSpPr>
          <p:nvPr/>
        </p:nvCxnSpPr>
        <p:spPr>
          <a:xfrm flipV="1">
            <a:off x="6496713" y="4570777"/>
            <a:ext cx="676935" cy="3981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84C6CACD-B4ED-CC50-E3C1-4B306EC9DB9F}"/>
              </a:ext>
            </a:extLst>
          </p:cNvPr>
          <p:cNvCxnSpPr>
            <a:cxnSpLocks/>
            <a:endCxn id="46" idx="1"/>
          </p:cNvCxnSpPr>
          <p:nvPr/>
        </p:nvCxnSpPr>
        <p:spPr>
          <a:xfrm>
            <a:off x="6321130" y="5766332"/>
            <a:ext cx="929131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3" name="文本框 72">
            <a:extLst>
              <a:ext uri="{FF2B5EF4-FFF2-40B4-BE49-F238E27FC236}">
                <a16:creationId xmlns:a16="http://schemas.microsoft.com/office/drawing/2014/main" id="{1EE47873-4A92-9134-3832-11F84A50BD48}"/>
              </a:ext>
            </a:extLst>
          </p:cNvPr>
          <p:cNvSpPr txBox="1"/>
          <p:nvPr/>
        </p:nvSpPr>
        <p:spPr>
          <a:xfrm>
            <a:off x="643457" y="1382660"/>
            <a:ext cx="2431097" cy="1827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现状：</a:t>
            </a: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现有模型众多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模型效果受数据集影响较大</a:t>
            </a:r>
          </a:p>
        </p:txBody>
      </p:sp>
    </p:spTree>
    <p:extLst>
      <p:ext uri="{BB962C8B-B14F-4D97-AF65-F5344CB8AC3E}">
        <p14:creationId xmlns:p14="http://schemas.microsoft.com/office/powerpoint/2010/main" val="12963620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0181ED3-6BF2-492E-B9E9-53E7609D1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5E12F-523A-4D75-95A2-779F57F5D9E2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E117B68-3B1D-481C-A2B3-B35D972DC919}"/>
              </a:ext>
            </a:extLst>
          </p:cNvPr>
          <p:cNvSpPr txBox="1"/>
          <p:nvPr/>
        </p:nvSpPr>
        <p:spPr>
          <a:xfrm>
            <a:off x="428281" y="199434"/>
            <a:ext cx="32592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b="1" spc="200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常见指标</a:t>
            </a:r>
            <a:endParaRPr lang="en-US" altLang="zh-CN" sz="2800" b="1" spc="200" dirty="0">
              <a:solidFill>
                <a:schemeClr val="bg1"/>
              </a:solidFill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9EC3E4B-0513-4A88-8BCD-62E42AC79758}"/>
              </a:ext>
            </a:extLst>
          </p:cNvPr>
          <p:cNvSpPr/>
          <p:nvPr/>
        </p:nvSpPr>
        <p:spPr>
          <a:xfrm>
            <a:off x="975237" y="1657885"/>
            <a:ext cx="7193525" cy="4485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endParaRPr lang="en-US" altLang="zh-CN" sz="2000" b="1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384C06F-5D7F-932F-EB9E-D6B5616CC696}"/>
              </a:ext>
            </a:extLst>
          </p:cNvPr>
          <p:cNvSpPr txBox="1"/>
          <p:nvPr/>
        </p:nvSpPr>
        <p:spPr>
          <a:xfrm>
            <a:off x="428281" y="1129070"/>
            <a:ext cx="5372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无监督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metric</a:t>
            </a:r>
            <a:r>
              <a:rPr lang="en-US" altLang="zh-CN" sz="2400" dirty="0"/>
              <a:t>:</a:t>
            </a:r>
            <a:endParaRPr lang="zh-CN" altLang="en-US" sz="24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89A7B09-3590-2388-1283-774EC2B12729}"/>
              </a:ext>
            </a:extLst>
          </p:cNvPr>
          <p:cNvSpPr txBox="1"/>
          <p:nvPr/>
        </p:nvSpPr>
        <p:spPr>
          <a:xfrm>
            <a:off x="717207" y="2067856"/>
            <a:ext cx="23685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Prediction Error: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1153186-EE15-3EDA-49A4-929995738EDC}"/>
              </a:ext>
            </a:extLst>
          </p:cNvPr>
          <p:cNvSpPr txBox="1"/>
          <p:nvPr/>
        </p:nvSpPr>
        <p:spPr>
          <a:xfrm>
            <a:off x="717207" y="3311116"/>
            <a:ext cx="260384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Synthetic Anomaly</a:t>
            </a: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Injection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EE3CDB72-BD6B-7C72-3D7B-6247BE54F0D5}"/>
                  </a:ext>
                </a:extLst>
              </p:cNvPr>
              <p:cNvSpPr txBox="1"/>
              <p:nvPr/>
            </p:nvSpPr>
            <p:spPr>
              <a:xfrm>
                <a:off x="4257674" y="1938301"/>
                <a:ext cx="3378200" cy="6592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𝑀𝑆𝐸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CN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i="1" dirty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EE3CDB72-BD6B-7C72-3D7B-6247BE54F0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7674" y="1938301"/>
                <a:ext cx="3378200" cy="65921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2" name="图片 21">
            <a:extLst>
              <a:ext uri="{FF2B5EF4-FFF2-40B4-BE49-F238E27FC236}">
                <a16:creationId xmlns:a16="http://schemas.microsoft.com/office/drawing/2014/main" id="{FDA6456F-31B9-62C2-EE55-83D4EC6D38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7576" y="3311116"/>
            <a:ext cx="5150998" cy="2995132"/>
          </a:xfrm>
          <a:prstGeom prst="rect">
            <a:avLst/>
          </a:prstGeom>
        </p:spPr>
      </p:pic>
      <p:sp>
        <p:nvSpPr>
          <p:cNvPr id="24" name="文本框 23">
            <a:extLst>
              <a:ext uri="{FF2B5EF4-FFF2-40B4-BE49-F238E27FC236}">
                <a16:creationId xmlns:a16="http://schemas.microsoft.com/office/drawing/2014/main" id="{732402FA-3B23-E772-E9BB-45DCACD09F4D}"/>
              </a:ext>
            </a:extLst>
          </p:cNvPr>
          <p:cNvSpPr txBox="1"/>
          <p:nvPr/>
        </p:nvSpPr>
        <p:spPr>
          <a:xfrm>
            <a:off x="1018831" y="4597400"/>
            <a:ext cx="23022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向原序列中插入各种类异常交由各模型检测</a:t>
            </a:r>
          </a:p>
        </p:txBody>
      </p:sp>
    </p:spTree>
    <p:extLst>
      <p:ext uri="{BB962C8B-B14F-4D97-AF65-F5344CB8AC3E}">
        <p14:creationId xmlns:p14="http://schemas.microsoft.com/office/powerpoint/2010/main" val="4217121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0181ED3-6BF2-492E-B9E9-53E7609D1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5E12F-523A-4D75-95A2-779F57F5D9E2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E117B68-3B1D-481C-A2B3-B35D972DC919}"/>
              </a:ext>
            </a:extLst>
          </p:cNvPr>
          <p:cNvSpPr txBox="1"/>
          <p:nvPr/>
        </p:nvSpPr>
        <p:spPr>
          <a:xfrm>
            <a:off x="428281" y="199434"/>
            <a:ext cx="32592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b="1" spc="200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常见指标</a:t>
            </a:r>
            <a:endParaRPr lang="en-US" altLang="zh-CN" sz="2800" b="1" spc="200" dirty="0">
              <a:solidFill>
                <a:schemeClr val="bg1"/>
              </a:solidFill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9EC3E4B-0513-4A88-8BCD-62E42AC79758}"/>
              </a:ext>
            </a:extLst>
          </p:cNvPr>
          <p:cNvSpPr/>
          <p:nvPr/>
        </p:nvSpPr>
        <p:spPr>
          <a:xfrm>
            <a:off x="975237" y="1657885"/>
            <a:ext cx="7193525" cy="4485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endParaRPr lang="en-US" altLang="zh-CN" sz="2000" b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AB29FC6-01F5-A508-B798-6B2873F50C19}"/>
              </a:ext>
            </a:extLst>
          </p:cNvPr>
          <p:cNvSpPr txBox="1"/>
          <p:nvPr/>
        </p:nvSpPr>
        <p:spPr>
          <a:xfrm>
            <a:off x="507999" y="1272313"/>
            <a:ext cx="719352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Centrality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37CD02D3-EB10-E305-10DC-EBF0C20C8508}"/>
                  </a:ext>
                </a:extLst>
              </p:cNvPr>
              <p:cNvSpPr txBox="1"/>
              <p:nvPr/>
            </p:nvSpPr>
            <p:spPr>
              <a:xfrm>
                <a:off x="774698" y="2034888"/>
                <a:ext cx="7594601" cy="21196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dirty="0"/>
                  <a:t>	</a:t>
                </a:r>
                <a:r>
                  <a:rPr lang="zh-CN" altLang="en-US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各 </a:t>
                </a:r>
                <a:r>
                  <a:rPr lang="en-US" altLang="zh-CN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model </a:t>
                </a:r>
                <a:r>
                  <a:rPr lang="zh-CN" altLang="en-US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对序列 </a:t>
                </a:r>
                <a:r>
                  <a:rPr lang="en-US" altLang="zh-CN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T </a:t>
                </a:r>
                <a:r>
                  <a:rPr lang="zh-CN" altLang="en-US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得到的 </a:t>
                </a:r>
                <a:r>
                  <a:rPr lang="en-US" altLang="zh-CN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anomaly score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 ···,</m:t>
                        </m:r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表示 </a:t>
                </a:r>
                <a:r>
                  <a:rPr lang="en-US" altLang="zh-CN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T </a:t>
                </a:r>
                <a:r>
                  <a:rPr lang="zh-CN" altLang="en-US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种各点为异常点的可能性高低，对其排序后，得到 </a:t>
                </a:r>
                <a:r>
                  <a:rPr lang="en-US" altLang="zh-CN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rank </a:t>
                </a:r>
                <a:r>
                  <a:rPr lang="zh-CN" altLang="en-US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序列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。假设 </a:t>
                </a:r>
                <a:r>
                  <a:rPr lang="en-US" altLang="zh-CN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ground truth </a:t>
                </a:r>
                <a:r>
                  <a:rPr lang="zh-CN" altLang="en-US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实际结果为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那么较好的</a:t>
                </a:r>
                <a:r>
                  <a:rPr lang="en-US" altLang="zh-CN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 model </a:t>
                </a:r>
                <a:r>
                  <a:rPr lang="zh-CN" altLang="en-US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得到的结果应当与之相近。采用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e>
                    </m:d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表示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 model k </a:t>
                </a:r>
                <a:r>
                  <a:rPr lang="zh-CN" altLang="en-US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与 </a:t>
                </a:r>
                <a:r>
                  <a:rPr lang="en-US" altLang="zh-CN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l </a:t>
                </a:r>
                <a:r>
                  <a:rPr lang="zh-CN" altLang="en-US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所得结果间的距离，并采用 </a:t>
                </a:r>
                <a:r>
                  <a:rPr lang="en-US" altLang="zh-CN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KNN </a:t>
                </a:r>
                <a:r>
                  <a:rPr lang="zh-CN" altLang="en-US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计算</a:t>
                </a:r>
                <a:r>
                  <a:rPr lang="en-US" altLang="zh-CN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 k </a:t>
                </a:r>
                <a:r>
                  <a:rPr lang="zh-CN" altLang="en-US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近邻平均距离作为 </a:t>
                </a:r>
                <a:r>
                  <a:rPr lang="en-US" altLang="zh-CN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metric </a:t>
                </a:r>
                <a:r>
                  <a:rPr lang="zh-CN" altLang="en-US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寻找最佳 </a:t>
                </a:r>
                <a:r>
                  <a:rPr lang="en-US" altLang="zh-CN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model</a:t>
                </a:r>
                <a:r>
                  <a:rPr lang="zh-CN" altLang="en-US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。</a:t>
                </a:r>
                <a:endParaRPr lang="en-US" altLang="zh-CN" dirty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37CD02D3-EB10-E305-10DC-EBF0C20C85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698" y="2034888"/>
                <a:ext cx="7594601" cy="2119683"/>
              </a:xfrm>
              <a:prstGeom prst="rect">
                <a:avLst/>
              </a:prstGeom>
              <a:blipFill>
                <a:blip r:embed="rId3"/>
                <a:stretch>
                  <a:fillRect l="-642" r="-722" b="-37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F3EC2F33-8748-7D59-2340-1DA84E248735}"/>
                  </a:ext>
                </a:extLst>
              </p:cNvPr>
              <p:cNvSpPr txBox="1"/>
              <p:nvPr/>
            </p:nvSpPr>
            <p:spPr>
              <a:xfrm>
                <a:off x="5181600" y="5836166"/>
                <a:ext cx="53213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表示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model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k </a:t>
                </a:r>
                <a:r>
                  <a:rPr lang="zh-CN" altLang="en-US" dirty="0"/>
                  <a:t>第 </a:t>
                </a:r>
                <a:r>
                  <a:rPr lang="en-US" altLang="zh-CN" dirty="0" err="1"/>
                  <a:t>i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个点的 </a:t>
                </a:r>
                <a:r>
                  <a:rPr lang="en-US" altLang="zh-CN" dirty="0"/>
                  <a:t>score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F3EC2F33-8748-7D59-2340-1DA84E2487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1600" y="5836166"/>
                <a:ext cx="5321300" cy="369332"/>
              </a:xfrm>
              <a:prstGeom prst="rect">
                <a:avLst/>
              </a:prstGeom>
              <a:blipFill>
                <a:blip r:embed="rId4"/>
                <a:stretch>
                  <a:fillRect t="-8197" b="-262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1E0B6AC9-7888-19A6-ACA3-70F9B7B41AD0}"/>
                  </a:ext>
                </a:extLst>
              </p:cNvPr>
              <p:cNvSpPr txBox="1"/>
              <p:nvPr/>
            </p:nvSpPr>
            <p:spPr>
              <a:xfrm>
                <a:off x="1880007" y="4220912"/>
                <a:ext cx="5252312" cy="14137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    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&lt;0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𝑜𝑡h𝑒𝑟𝑠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1E0B6AC9-7888-19A6-ACA3-70F9B7B41A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0007" y="4220912"/>
                <a:ext cx="5252312" cy="14137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43784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0181ED3-6BF2-492E-B9E9-53E7609D1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5E12F-523A-4D75-95A2-779F57F5D9E2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E117B68-3B1D-481C-A2B3-B35D972DC919}"/>
              </a:ext>
            </a:extLst>
          </p:cNvPr>
          <p:cNvSpPr txBox="1"/>
          <p:nvPr/>
        </p:nvSpPr>
        <p:spPr>
          <a:xfrm>
            <a:off x="428281" y="199434"/>
            <a:ext cx="41437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b="1" spc="200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常见指标：现有问题</a:t>
            </a:r>
            <a:endParaRPr lang="en-US" altLang="zh-CN" sz="2800" b="1" spc="200" dirty="0">
              <a:solidFill>
                <a:schemeClr val="bg1"/>
              </a:solidFill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9EC3E4B-0513-4A88-8BCD-62E42AC79758}"/>
              </a:ext>
            </a:extLst>
          </p:cNvPr>
          <p:cNvSpPr/>
          <p:nvPr/>
        </p:nvSpPr>
        <p:spPr>
          <a:xfrm>
            <a:off x="5229976" y="2143492"/>
            <a:ext cx="3315555" cy="10602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Centrality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b="1" dirty="0"/>
              <a:t>	</a:t>
            </a:r>
            <a:r>
              <a:rPr lang="en-US" altLang="zh-CN" dirty="0"/>
              <a:t>Bad</a:t>
            </a:r>
            <a:r>
              <a:rPr lang="zh-CN" altLang="en-US" dirty="0"/>
              <a:t> </a:t>
            </a:r>
            <a:r>
              <a:rPr lang="en-US" altLang="zh-CN" dirty="0"/>
              <a:t>model </a:t>
            </a:r>
            <a:r>
              <a:rPr lang="zh-CN" altLang="en-US" dirty="0"/>
              <a:t>同样产生 </a:t>
            </a:r>
            <a:r>
              <a:rPr lang="en-US" altLang="zh-CN" dirty="0"/>
              <a:t>cluster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AADA170-F028-A933-E7EC-1FFAFF31394B}"/>
              </a:ext>
            </a:extLst>
          </p:cNvPr>
          <p:cNvSpPr txBox="1"/>
          <p:nvPr/>
        </p:nvSpPr>
        <p:spPr>
          <a:xfrm>
            <a:off x="832085" y="2186196"/>
            <a:ext cx="3121369" cy="10175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Prediction Error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	anomaly </a:t>
            </a:r>
            <a:r>
              <a:rPr lang="zh-CN" altLang="en-US" dirty="0"/>
              <a:t>影响预测与重建</a:t>
            </a:r>
            <a:endParaRPr lang="en-US" altLang="zh-CN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CC518B1-E196-D516-7702-46A9F3AD8967}"/>
              </a:ext>
            </a:extLst>
          </p:cNvPr>
          <p:cNvSpPr txBox="1"/>
          <p:nvPr/>
        </p:nvSpPr>
        <p:spPr>
          <a:xfrm>
            <a:off x="832085" y="4435395"/>
            <a:ext cx="3997141" cy="14330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Synthetic Anomaly Injection</a:t>
            </a:r>
            <a:r>
              <a:rPr lang="zh-CN" altLang="en-US" dirty="0"/>
              <a:t>：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	</a:t>
            </a:r>
            <a:r>
              <a:rPr lang="zh-CN" altLang="en-US" dirty="0"/>
              <a:t>现有 </a:t>
            </a:r>
            <a:r>
              <a:rPr lang="en-US" altLang="zh-CN" dirty="0"/>
              <a:t>anomaly </a:t>
            </a:r>
            <a:r>
              <a:rPr lang="zh-CN" altLang="en-US" dirty="0"/>
              <a:t>导致误判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	Synthetic anomaly </a:t>
            </a:r>
            <a:r>
              <a:rPr lang="zh-CN" altLang="en-US" dirty="0"/>
              <a:t>不全面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3B8931E-CE26-2355-D97E-FB3B84337ECB}"/>
              </a:ext>
            </a:extLst>
          </p:cNvPr>
          <p:cNvSpPr txBox="1"/>
          <p:nvPr/>
        </p:nvSpPr>
        <p:spPr>
          <a:xfrm>
            <a:off x="6067320" y="5032295"/>
            <a:ext cx="22805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Weak Labels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274A2D4D-B973-C976-AD78-393B065AAD2D}"/>
              </a:ext>
            </a:extLst>
          </p:cNvPr>
          <p:cNvCxnSpPr>
            <a:cxnSpLocks/>
          </p:cNvCxnSpPr>
          <p:nvPr/>
        </p:nvCxnSpPr>
        <p:spPr>
          <a:xfrm>
            <a:off x="3865154" y="3392338"/>
            <a:ext cx="1885950" cy="14177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7FCFF61C-6083-CA70-319F-C73CA9ACF77F}"/>
              </a:ext>
            </a:extLst>
          </p:cNvPr>
          <p:cNvCxnSpPr>
            <a:cxnSpLocks/>
          </p:cNvCxnSpPr>
          <p:nvPr/>
        </p:nvCxnSpPr>
        <p:spPr>
          <a:xfrm>
            <a:off x="6887754" y="3309748"/>
            <a:ext cx="0" cy="15003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38C97EF3-67CE-3019-ED94-311BD01A6913}"/>
              </a:ext>
            </a:extLst>
          </p:cNvPr>
          <p:cNvCxnSpPr/>
          <p:nvPr/>
        </p:nvCxnSpPr>
        <p:spPr>
          <a:xfrm>
            <a:off x="4639854" y="5341788"/>
            <a:ext cx="111125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A4FB525F-896A-CE58-0E90-6C993DB75AF5}"/>
              </a:ext>
            </a:extLst>
          </p:cNvPr>
          <p:cNvSpPr txBox="1"/>
          <p:nvPr/>
        </p:nvSpPr>
        <p:spPr>
          <a:xfrm>
            <a:off x="1028272" y="1233018"/>
            <a:ext cx="43497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前提：</a:t>
            </a:r>
            <a:r>
              <a:rPr lang="en-US" altLang="zh-CN" sz="2000" dirty="0"/>
              <a:t>train </a:t>
            </a:r>
            <a:r>
              <a:rPr lang="zh-CN" altLang="en-US" sz="2000" dirty="0"/>
              <a:t>集需保证无 </a:t>
            </a:r>
            <a:r>
              <a:rPr lang="en-US" altLang="zh-CN" sz="2000" dirty="0"/>
              <a:t>anomaly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6618267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0181ED3-6BF2-492E-B9E9-53E7609D1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5E12F-523A-4D75-95A2-779F57F5D9E2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E117B68-3B1D-481C-A2B3-B35D972DC919}"/>
              </a:ext>
            </a:extLst>
          </p:cNvPr>
          <p:cNvSpPr txBox="1"/>
          <p:nvPr/>
        </p:nvSpPr>
        <p:spPr>
          <a:xfrm>
            <a:off x="428281" y="199434"/>
            <a:ext cx="489301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spc="200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Rank Aggregation</a:t>
            </a:r>
            <a:endParaRPr lang="zh-CN" altLang="en-US" sz="2800" b="1" spc="200" dirty="0">
              <a:solidFill>
                <a:schemeClr val="bg1"/>
              </a:solidFill>
              <a:latin typeface="Calibri" panose="020F050202020403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</a:pPr>
            <a:endParaRPr lang="en-US" altLang="zh-CN" sz="2800" b="1" spc="200" dirty="0">
              <a:solidFill>
                <a:schemeClr val="bg1"/>
              </a:solidFill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ADAD21D5-5489-BAD5-EF7F-389EEE3C95E9}"/>
                  </a:ext>
                </a:extLst>
              </p:cNvPr>
              <p:cNvSpPr txBox="1"/>
              <p:nvPr/>
            </p:nvSpPr>
            <p:spPr>
              <a:xfrm>
                <a:off x="600075" y="1728389"/>
                <a:ext cx="7943850" cy="24057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dirty="0"/>
                  <a:t>	</a:t>
                </a:r>
                <a:r>
                  <a:rPr lang="zh-CN" altLang="en-US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给定 </a:t>
                </a:r>
                <a:r>
                  <a:rPr lang="en-US" altLang="zh-CN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N </a:t>
                </a:r>
                <a:r>
                  <a:rPr lang="zh-CN" altLang="en-US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个 </a:t>
                </a:r>
                <a:r>
                  <a:rPr lang="en-US" altLang="zh-CN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model </a:t>
                </a:r>
                <a:r>
                  <a:rPr lang="zh-CN" altLang="en-US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与 </a:t>
                </a:r>
                <a:r>
                  <a:rPr lang="en-US" altLang="zh-CN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M </a:t>
                </a:r>
                <a:r>
                  <a:rPr lang="zh-CN" altLang="en-US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个对其 </a:t>
                </a:r>
                <a:r>
                  <a:rPr lang="en-US" altLang="zh-CN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rank </a:t>
                </a:r>
                <a:r>
                  <a:rPr lang="zh-CN" altLang="en-US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的序列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·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·····,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N</m:t>
                        </m:r>
                      </m:sub>
                    </m:sSub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N</m:t>
                        </m:r>
                      </m:sub>
                    </m:sSub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[1,2,·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·····,n] </a:t>
                </a:r>
                <a:r>
                  <a:rPr lang="zh-CN" altLang="en-US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的全排列集。找到最佳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表示</a:t>
                </a:r>
                <a:r>
                  <a:rPr lang="en-US" altLang="zh-CN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,·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·····,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)</a:t>
                </a:r>
                <a:r>
                  <a:rPr lang="zh-CN" altLang="en-US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，即最小化</a:t>
                </a:r>
                <a:endParaRPr lang="en-US" altLang="zh-CN" dirty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i="1" dirty="0">
                          <a:latin typeface="Cambria Math" panose="02040503050406030204" pitchFamily="18" charset="0"/>
                        </a:rPr>
                        <m:t>C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zh-CN" dirty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lang="en-US" altLang="zh-CN" b="0" dirty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ADAD21D5-5489-BAD5-EF7F-389EEE3C95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075" y="1728389"/>
                <a:ext cx="7943850" cy="2405787"/>
              </a:xfrm>
              <a:prstGeom prst="rect">
                <a:avLst/>
              </a:prstGeom>
              <a:blipFill>
                <a:blip r:embed="rId3"/>
                <a:stretch>
                  <a:fillRect l="-2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本框 7">
            <a:extLst>
              <a:ext uri="{FF2B5EF4-FFF2-40B4-BE49-F238E27FC236}">
                <a16:creationId xmlns:a16="http://schemas.microsoft.com/office/drawing/2014/main" id="{12D22380-0E16-DF51-F58F-4F0B48E49440}"/>
              </a:ext>
            </a:extLst>
          </p:cNvPr>
          <p:cNvSpPr txBox="1"/>
          <p:nvPr/>
        </p:nvSpPr>
        <p:spPr>
          <a:xfrm>
            <a:off x="299151" y="1153541"/>
            <a:ext cx="1681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问题定义：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F54F1B1-4F7D-EB86-5F29-1814E21A8FE1}"/>
              </a:ext>
            </a:extLst>
          </p:cNvPr>
          <p:cNvSpPr txBox="1"/>
          <p:nvPr/>
        </p:nvSpPr>
        <p:spPr>
          <a:xfrm>
            <a:off x="299151" y="4475588"/>
            <a:ext cx="35648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近似解：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sz="2000" dirty="0" err="1">
                <a:latin typeface="Times New Roman" panose="02020603050405020304" pitchFamily="18" charset="0"/>
                <a:ea typeface="黑体" panose="02010609060101010101" pitchFamily="49" charset="-122"/>
              </a:rPr>
              <a:t>Borda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 Method</a:t>
            </a:r>
            <a:endParaRPr lang="zh-CN" altLang="en-US" sz="20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AFF8552B-67A9-BDD3-AABA-563F5C64329A}"/>
                  </a:ext>
                </a:extLst>
              </p:cNvPr>
              <p:cNvSpPr txBox="1"/>
              <p:nvPr/>
            </p:nvSpPr>
            <p:spPr>
              <a:xfrm>
                <a:off x="299151" y="5176420"/>
                <a:ext cx="85456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	</a:t>
                </a:r>
                <a:r>
                  <a:rPr lang="zh-CN" altLang="en-US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为排名为</a:t>
                </a:r>
                <a14:m>
                  <m:oMath xmlns:m="http://schemas.openxmlformats.org/officeDocument/2006/math">
                    <m:r>
                      <a:rPr lang="en-US" altLang="zh-CN" dirty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dirty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r</m:t>
                    </m:r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 的待选赋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dirty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N</m:t>
                    </m:r>
                    <m:r>
                      <a:rPr lang="en-US" altLang="zh-CN" dirty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zh-CN" dirty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r</m:t>
                    </m:r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 分，按 </a:t>
                </a:r>
                <a:r>
                  <a:rPr lang="en-US" altLang="zh-CN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M </a:t>
                </a:r>
                <a:r>
                  <a:rPr lang="zh-CN" altLang="en-US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个 </a:t>
                </a:r>
                <a:r>
                  <a:rPr lang="en-US" altLang="zh-CN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rank </a:t>
                </a:r>
                <a:r>
                  <a:rPr lang="zh-CN" altLang="en-US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序列的累计由高到低排名得出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r>
                          <a:rPr lang="zh-CN" altLang="en-US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𝜎</m:t>
                        </m:r>
                      </m:e>
                      <m:sup>
                        <m:r>
                          <a:rPr lang="en-US" altLang="zh-CN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.</a:t>
                </a:r>
                <a:endParaRPr lang="zh-CN" altLang="en-US" dirty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AFF8552B-67A9-BDD3-AABA-563F5C6432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151" y="5176420"/>
                <a:ext cx="8545698" cy="369332"/>
              </a:xfrm>
              <a:prstGeom prst="rect">
                <a:avLst/>
              </a:prstGeom>
              <a:blipFill>
                <a:blip r:embed="rId4"/>
                <a:stretch>
                  <a:fillRect t="-11475" b="-262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19954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组会字体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19709</TotalTime>
  <Words>837</Words>
  <Application>Microsoft Office PowerPoint</Application>
  <PresentationFormat>全屏显示(4:3)</PresentationFormat>
  <Paragraphs>151</Paragraphs>
  <Slides>16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5" baseType="lpstr">
      <vt:lpstr>等线</vt:lpstr>
      <vt:lpstr>黑体</vt:lpstr>
      <vt:lpstr>思源黑体 CN</vt:lpstr>
      <vt:lpstr>微软雅黑</vt:lpstr>
      <vt:lpstr>Arial</vt:lpstr>
      <vt:lpstr>Calibri</vt:lpstr>
      <vt:lpstr>Cambria Math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王宇晨</dc:creator>
  <cp:lastModifiedBy>马 然</cp:lastModifiedBy>
  <cp:revision>1406</cp:revision>
  <dcterms:created xsi:type="dcterms:W3CDTF">2021-05-16T02:35:10Z</dcterms:created>
  <dcterms:modified xsi:type="dcterms:W3CDTF">2023-06-09T02:55:17Z</dcterms:modified>
</cp:coreProperties>
</file>