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355" r:id="rId3"/>
    <p:sldId id="322" r:id="rId4"/>
    <p:sldId id="363" r:id="rId5"/>
    <p:sldId id="410" r:id="rId6"/>
    <p:sldId id="425" r:id="rId7"/>
    <p:sldId id="374" r:id="rId8"/>
    <p:sldId id="426" r:id="rId9"/>
    <p:sldId id="427" r:id="rId10"/>
    <p:sldId id="428" r:id="rId11"/>
    <p:sldId id="429" r:id="rId12"/>
    <p:sldId id="430" r:id="rId13"/>
    <p:sldId id="435" r:id="rId14"/>
    <p:sldId id="451" r:id="rId15"/>
    <p:sldId id="441" r:id="rId16"/>
    <p:sldId id="439" r:id="rId17"/>
    <p:sldId id="440" r:id="rId18"/>
    <p:sldId id="442" r:id="rId19"/>
    <p:sldId id="449" r:id="rId20"/>
    <p:sldId id="337" r:id="rId21"/>
    <p:sldId id="450" r:id="rId22"/>
    <p:sldId id="408" r:id="rId23"/>
  </p:sldIdLst>
  <p:sldSz cx="9144000" cy="6858000" type="screen4x3"/>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9">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cmAuthor id="2" name="11378" initials="1"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409A"/>
    <a:srgbClr val="FFCC00"/>
    <a:srgbClr val="004BB9"/>
    <a:srgbClr val="0047B5"/>
    <a:srgbClr val="F6AB00"/>
    <a:srgbClr val="6B2D0B"/>
    <a:srgbClr val="587558"/>
    <a:srgbClr val="3C3C8E"/>
    <a:srgbClr val="25331E"/>
    <a:srgbClr val="445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2" autoAdjust="0"/>
    <p:restoredTop sz="95244" autoAdjust="0"/>
  </p:normalViewPr>
  <p:slideViewPr>
    <p:cSldViewPr snapToGrid="0">
      <p:cViewPr varScale="1">
        <p:scale>
          <a:sx n="82" d="100"/>
          <a:sy n="82" d="100"/>
        </p:scale>
        <p:origin x="926" y="62"/>
      </p:cViewPr>
      <p:guideLst>
        <p:guide orient="horz" pos="2149"/>
        <p:guide pos="2880"/>
      </p:guideLst>
    </p:cSldViewPr>
  </p:slideViewPr>
  <p:notesTextViewPr>
    <p:cViewPr>
      <p:scale>
        <a:sx n="1" d="1"/>
        <a:sy n="1" d="1"/>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2022/11/7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2022/11/7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用了优化的方法，批大小</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SGD随机梯度下降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首先来看这幅图</a:t>
            </a:r>
            <a:r>
              <a:rPr lang="en-US" altLang="zh-CN"/>
              <a:t>,</a:t>
            </a:r>
            <a:r>
              <a:rPr lang="zh-CN" altLang="en-US">
                <a:sym typeface="+mn-ea"/>
              </a:rPr>
              <a:t>当</a:t>
            </a:r>
            <a:r>
              <a:rPr lang="en-US" altLang="zh-CN">
                <a:sym typeface="+mn-ea"/>
              </a:rPr>
              <a:t>M</a:t>
            </a:r>
            <a:r>
              <a:rPr lang="zh-CN" altLang="en-US">
                <a:sym typeface="+mn-ea"/>
              </a:rPr>
              <a:t>增大至</a:t>
            </a:r>
            <a:r>
              <a:rPr lang="en-US" altLang="zh-CN">
                <a:sym typeface="+mn-ea"/>
              </a:rPr>
              <a:t>100</a:t>
            </a:r>
            <a:r>
              <a:rPr lang="zh-CN" altLang="en-US">
                <a:sym typeface="+mn-ea"/>
              </a:rPr>
              <a:t>轮以后，该</a:t>
            </a:r>
            <a:r>
              <a:rPr lang="en-US" altLang="zh-CN">
                <a:sym typeface="+mn-ea"/>
              </a:rPr>
              <a:t>DNN</a:t>
            </a:r>
            <a:r>
              <a:rPr lang="zh-CN" altLang="en-US">
                <a:sym typeface="+mn-ea"/>
              </a:rPr>
              <a:t>的最终准确率不再降低，表明其最终效果不再因为</a:t>
            </a:r>
            <a:r>
              <a:rPr lang="zh-CN" altLang="en-US">
                <a:solidFill>
                  <a:srgbClr val="FF0000"/>
                </a:solidFill>
                <a:sym typeface="+mn-ea"/>
              </a:rPr>
              <a:t>一段使用缺陷数据训练的时期</a:t>
            </a:r>
            <a:r>
              <a:rPr lang="zh-CN" altLang="en-US">
                <a:sym typeface="+mn-ea"/>
              </a:rPr>
              <a:t>而减少，且后期网络训练对缺陷的敏感度也非常</a:t>
            </a:r>
            <a:r>
              <a:rPr lang="zh-CN" altLang="en-US">
                <a:solidFill>
                  <a:srgbClr val="FF0000"/>
                </a:solidFill>
                <a:sym typeface="+mn-ea"/>
              </a:rPr>
              <a:t>低</a:t>
            </a:r>
            <a:r>
              <a:rPr lang="zh-CN" altLang="en-US">
                <a:sym typeface="+mn-ea"/>
              </a:rPr>
              <a: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kafang</a:t>
            </a:r>
            <a:r>
              <a:rPr lang="zh-CN" altLang="en-US">
                <a:sym typeface="+mn-ea"/>
              </a:rPr>
              <a:t>分布，梯度下降是一阶导，</a:t>
            </a:r>
            <a:r>
              <a:rPr lang="en-US" altLang="zh-CN">
                <a:sym typeface="+mn-ea"/>
              </a:rPr>
              <a:t>p</a:t>
            </a:r>
            <a:r>
              <a:rPr lang="zh-CN" altLang="en-US">
                <a:sym typeface="+mn-ea"/>
              </a:rPr>
              <a:t>后验分布</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对此，他给出的解释是</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如果训练数据集早在第 20 轮时没有完全恢复，最终的测试精度将永久受损。</a:t>
            </a:r>
          </a:p>
          <a:p>
            <a:r>
              <a:rPr lang="zh-CN" altLang="en-US" dirty="0">
                <a:sym typeface="+mn-ea"/>
              </a:rPr>
              <a:t>在早期训练阶段，FedFIM 的迹急剧增加。</a:t>
            </a:r>
            <a:endParaRPr lang="zh-CN" altLang="en-US" dirty="0"/>
          </a:p>
          <a:p>
            <a:r>
              <a:rPr lang="zh-CN" altLang="en-US" dirty="0">
                <a:sym typeface="+mn-ea"/>
              </a:rPr>
              <a:t>逐渐趋于平稳后，当训练的数据集恢复到整个数据集，测试准确度进一步提高，但增加幅度较少</a:t>
            </a:r>
            <a:endParaRPr lang="zh-CN" altLang="en-US" dirty="0"/>
          </a:p>
          <a:p>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最后我们来看一下他所做的一系列实验，来证明他的模型、方法的有效性。</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2030318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8CA51740-8063-439C-92AA-0AE78BD0D60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主要分享这三个部分。</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首先是第一部分，研究背景。</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例如婴儿时期因白内障引起的弱视，即使经过手术矫正后，患者长大后的视力仍然会受影响，并且这种影响取决于缺陷的发病年龄和持续时间</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是否存在，如果存在，是不是也可以利用关键学习期来提高效率呢</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接下来我们看一下他具体的模型。</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10</a:t>
            </a:r>
            <a:r>
              <a:rPr lang="zh-CN" altLang="en-US" dirty="0"/>
              <a:t>种类型的彩色图片构成</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a:t>
            </a:r>
            <a:r>
              <a:rPr lang="zh-CN" altLang="en-US" dirty="0"/>
              <a:t>：这其实是可以预见的</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p:cNvSpPr/>
          <p:nvPr userDrawn="1"/>
        </p:nvSpPr>
        <p:spPr>
          <a:xfrm>
            <a:off x="635982" y="2311535"/>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2022/11/7</a:t>
            </a:fld>
            <a:endParaRPr lang="zh-CN" altLang="en-US" sz="1200">
              <a:solidFill>
                <a:schemeClr val="tx1"/>
              </a:solidFill>
              <a:latin typeface="+mn-lt"/>
            </a:endParaRPr>
          </a:p>
        </p:txBody>
      </p:sp>
      <p:pic>
        <p:nvPicPr>
          <p:cNvPr id="8" name="图形 7"/>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9671" t="17060" r="11170" b="24082"/>
          <a:stretch>
            <a:fillRect/>
          </a:stretch>
        </p:blipFill>
        <p:spPr>
          <a:xfrm>
            <a:off x="3535248" y="838639"/>
            <a:ext cx="2088168" cy="77631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p:cNvSpPr/>
              <p:nvPr/>
            </p:nvSpPr>
            <p:spPr>
              <a:xfrm>
                <a:off x="431514" y="174661"/>
                <a:ext cx="8280971" cy="585627"/>
              </a:xfrm>
              <a:prstGeom prst="rect">
                <a:avLst/>
              </a:prstGeom>
              <a:solidFill>
                <a:srgbClr val="0047B5"/>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图片 3" descr="徽标&#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7332" y="166574"/>
            <a:ext cx="586746" cy="586746"/>
          </a:xfrm>
          <a:prstGeom prst="rect">
            <a:avLst/>
          </a:prstGeom>
        </p:spPr>
      </p:pic>
      <p:sp>
        <p:nvSpPr>
          <p:cNvPr id="3" name="标题 2"/>
          <p:cNvSpPr>
            <a:spLocks noGrp="1"/>
          </p:cNvSpPr>
          <p:nvPr>
            <p:ph type="title"/>
          </p:nvPr>
        </p:nvSpPr>
        <p:spPr>
          <a:xfrm>
            <a:off x="395417" y="216410"/>
            <a:ext cx="7569202" cy="523220"/>
          </a:xfrm>
        </p:spPr>
        <p:txBody>
          <a:bodyPr/>
          <a:lstStyle>
            <a:lvl1pPr>
              <a:lnSpc>
                <a:spcPct val="100000"/>
              </a:lnSpc>
              <a:defRPr kumimoji="1" lang="zh-CN" altLang="en-US" sz="2800" b="1" kern="1200" spc="200" smtClean="0">
                <a:solidFill>
                  <a:schemeClr val="bg1"/>
                </a:solidFill>
                <a:latin typeface="Calibri" panose="020F0502020204030204" pitchFamily="34" charset="0"/>
                <a:ea typeface="微软雅黑" panose="020B0503020204020204" pitchFamily="34" charset="-122"/>
                <a:cs typeface="+mn-cs"/>
              </a:defRPr>
            </a:lvl1pPr>
          </a:lstStyle>
          <a:p>
            <a:r>
              <a:rPr kumimoji="1"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p:cNvSpPr/>
              <p:nvPr/>
            </p:nvSpPr>
            <p:spPr>
              <a:xfrm>
                <a:off x="431514" y="174661"/>
                <a:ext cx="8280971" cy="585627"/>
              </a:xfrm>
              <a:prstGeom prst="rect">
                <a:avLst/>
              </a:prstGeom>
              <a:solidFill>
                <a:srgbClr val="0047B5"/>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图片 3" descr="徽标&#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7332" y="166574"/>
            <a:ext cx="586746" cy="586746"/>
          </a:xfrm>
          <a:prstGeom prst="rect">
            <a:avLst/>
          </a:prstGeom>
        </p:spPr>
      </p:pic>
      <p:sp>
        <p:nvSpPr>
          <p:cNvPr id="3" name="标题 2"/>
          <p:cNvSpPr>
            <a:spLocks noGrp="1"/>
          </p:cNvSpPr>
          <p:nvPr>
            <p:ph type="title"/>
          </p:nvPr>
        </p:nvSpPr>
        <p:spPr>
          <a:xfrm>
            <a:off x="395417" y="216410"/>
            <a:ext cx="7569202" cy="523220"/>
          </a:xfrm>
        </p:spPr>
        <p:txBody>
          <a:bodyPr/>
          <a:lstStyle>
            <a:lvl1pPr>
              <a:lnSpc>
                <a:spcPct val="100000"/>
              </a:lnSpc>
              <a:defRPr kumimoji="1" lang="zh-CN" altLang="en-US" sz="2800" b="1" kern="1200" spc="200" smtClean="0">
                <a:solidFill>
                  <a:schemeClr val="bg1"/>
                </a:solidFill>
                <a:latin typeface="Calibri" panose="020F0502020204030204" pitchFamily="34" charset="0"/>
                <a:ea typeface="微软雅黑" panose="020B0503020204020204" pitchFamily="34" charset="-122"/>
                <a:cs typeface="+mn-cs"/>
              </a:defRPr>
            </a:lvl1pPr>
          </a:lstStyle>
          <a:p>
            <a:r>
              <a:rPr kumimoji="1" lang="zh-CN" altLang="en-US" dirty="0"/>
              <a:t>单击此处编辑母版标题样式</a:t>
            </a:r>
          </a:p>
        </p:txBody>
      </p:sp>
      <p:sp>
        <p:nvSpPr>
          <p:cNvPr id="7" name="内容占位符 6"/>
          <p:cNvSpPr>
            <a:spLocks noGrp="1"/>
          </p:cNvSpPr>
          <p:nvPr>
            <p:ph sz="quarter" idx="13"/>
          </p:nvPr>
        </p:nvSpPr>
        <p:spPr>
          <a:xfrm>
            <a:off x="395416" y="891812"/>
            <a:ext cx="8548661" cy="453808"/>
          </a:xfrm>
        </p:spPr>
        <p:txBody>
          <a:bodyPr>
            <a:normAutofit/>
          </a:bodyPr>
          <a:lstStyle>
            <a:lvl1pPr marL="0" indent="0">
              <a:lnSpc>
                <a:spcPct val="100000"/>
              </a:lnSpc>
              <a:buNone/>
              <a:defRPr sz="2400">
                <a:latin typeface="+mj-lt"/>
              </a:defRPr>
            </a:lvl1pPr>
            <a:lvl2pPr marL="457200" indent="0">
              <a:buNone/>
              <a:defRPr/>
            </a:lvl2pPr>
          </a:lstStyle>
          <a:p>
            <a:pPr lvl="0"/>
            <a:r>
              <a:rPr kumimoji="1"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p:cNvGrpSpPr/>
          <p:nvPr userDrawn="1"/>
        </p:nvGrpSpPr>
        <p:grpSpPr>
          <a:xfrm>
            <a:off x="2406920" y="1481369"/>
            <a:ext cx="4325080" cy="3363240"/>
            <a:chOff x="2406920" y="1481369"/>
            <a:chExt cx="4325080" cy="3363240"/>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矩形 7"/>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026404" y="2415871"/>
              <a:ext cx="3091192" cy="830997"/>
            </a:xfrm>
            <a:prstGeom prst="rect">
              <a:avLst/>
            </a:prstGeom>
            <a:noFill/>
          </p:spPr>
          <p:txBody>
            <a:bodyPr wrap="square" rtlCol="0">
              <a:spAutoFit/>
            </a:bodyPr>
            <a:lstStyle/>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欢迎指正</a:t>
              </a:r>
            </a:p>
          </p:txBody>
        </p:sp>
        <p:cxnSp>
          <p:nvCxnSpPr>
            <p:cNvPr id="10" name="直接连接符 9"/>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1665"/>
            </a:xfrm>
            <a:prstGeom prst="rect">
              <a:avLst/>
            </a:prstGeom>
            <a:noFill/>
          </p:spPr>
          <p:txBody>
            <a:bodyPr wrap="square" rtlCol="0">
              <a:spAutoFit/>
            </a:bodyPr>
            <a:lstStyle/>
            <a:p>
              <a:pPr lvl="0" algn="ctr">
                <a:defRPr/>
              </a:pP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
        <p:nvSpPr>
          <p:cNvPr id="3" name="文本框 2"/>
          <p:cNvSpPr txBox="1"/>
          <p:nvPr userDrawn="1"/>
        </p:nvSpPr>
        <p:spPr>
          <a:xfrm>
            <a:off x="3026404" y="6451094"/>
            <a:ext cx="3091192"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tint val="75000"/>
                  </a:prstClr>
                </a:solidFill>
                <a:effectLst/>
                <a:uLnTx/>
                <a:uFillTx/>
                <a:latin typeface="+mn-lt"/>
                <a:ea typeface="+mn-ea"/>
                <a:cs typeface="+mn-cs"/>
              </a:rPr>
              <a:t>Southeast University</a:t>
            </a:r>
            <a:endParaRPr kumimoji="0" lang="zh-CN" altLang="en-US" sz="12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775F16-38A3-4499-B788-AA3E293ABB58}" type="datetimeFigureOut">
              <a:rPr lang="zh-CN" altLang="en-US" smtClean="0"/>
              <a:t>2022/11/7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73983B2-CB9C-4676-8D51-9B754FF5DAC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2022/11/7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4701" y="5008823"/>
            <a:ext cx="2794570" cy="368300"/>
          </a:xfrm>
          <a:prstGeom prst="rect">
            <a:avLst/>
          </a:prstGeom>
          <a:noFill/>
        </p:spPr>
        <p:txBody>
          <a:bodyPr wrap="square" rtlCol="0">
            <a:spAutoFit/>
          </a:bodyPr>
          <a:lstStyle/>
          <a:p>
            <a:pPr algn="ctr"/>
            <a:r>
              <a:rPr lang="zh-CN" altLang="en-US" spc="140" dirty="0">
                <a:solidFill>
                  <a:srgbClr val="02409A"/>
                </a:solidFill>
                <a:latin typeface="微软雅黑" panose="020B0503020204020204" pitchFamily="34" charset="-122"/>
                <a:ea typeface="微软雅黑" panose="020B0503020204020204" pitchFamily="34" charset="-122"/>
              </a:rPr>
              <a:t>李自超</a:t>
            </a:r>
          </a:p>
        </p:txBody>
      </p:sp>
      <p:sp>
        <p:nvSpPr>
          <p:cNvPr id="6" name="文本框 5"/>
          <p:cNvSpPr txBox="1"/>
          <p:nvPr/>
        </p:nvSpPr>
        <p:spPr>
          <a:xfrm>
            <a:off x="774700" y="2835275"/>
            <a:ext cx="7673975" cy="610870"/>
          </a:xfrm>
          <a:prstGeom prst="rect">
            <a:avLst/>
          </a:prstGeom>
          <a:noFill/>
        </p:spPr>
        <p:txBody>
          <a:bodyPr wrap="square" rtlCol="0">
            <a:spAutoFit/>
          </a:bodyPr>
          <a:lstStyle/>
          <a:p>
            <a:pPr algn="ctr">
              <a:lnSpc>
                <a:spcPct val="130000"/>
              </a:lnSpc>
            </a:pPr>
            <a:r>
              <a:rPr lang="en-US" altLang="zh-CN" sz="2600" b="1" dirty="0">
                <a:solidFill>
                  <a:srgbClr val="02409A"/>
                </a:solidFill>
                <a:ea typeface="微软雅黑" panose="020B0503020204020204" pitchFamily="34" charset="-122"/>
              </a:rPr>
              <a:t>Seizing Critical Learning Periods in Federated Learning</a:t>
            </a:r>
          </a:p>
        </p:txBody>
      </p:sp>
      <p:sp>
        <p:nvSpPr>
          <p:cNvPr id="7" name="文本框 6"/>
          <p:cNvSpPr txBox="1"/>
          <p:nvPr/>
        </p:nvSpPr>
        <p:spPr>
          <a:xfrm>
            <a:off x="695972" y="3526334"/>
            <a:ext cx="7752031" cy="850900"/>
          </a:xfrm>
          <a:prstGeom prst="rect">
            <a:avLst/>
          </a:prstGeom>
          <a:noFill/>
        </p:spPr>
        <p:txBody>
          <a:bodyPr wrap="square" rtlCol="0">
            <a:spAutoFit/>
          </a:bodyPr>
          <a:lstStyle/>
          <a:p>
            <a:pPr algn="ctr">
              <a:lnSpc>
                <a:spcPct val="130000"/>
              </a:lnSpc>
            </a:pPr>
            <a:r>
              <a:rPr lang="en-US" altLang="zh-CN" b="1" i="1">
                <a:solidFill>
                  <a:srgbClr val="6B2D0B"/>
                </a:solidFill>
                <a:ea typeface="微软雅黑" panose="020B0503020204020204" pitchFamily="34" charset="-122"/>
              </a:rPr>
              <a:t>Gang Yan, Hao Wang and Jian Li</a:t>
            </a:r>
            <a:endParaRPr lang="en-US" altLang="zh-CN" b="1" i="1" dirty="0">
              <a:solidFill>
                <a:srgbClr val="6B2D0B"/>
              </a:solidFill>
              <a:ea typeface="微软雅黑" panose="020B0503020204020204" pitchFamily="34" charset="-122"/>
            </a:endParaRPr>
          </a:p>
          <a:p>
            <a:pPr algn="ctr">
              <a:lnSpc>
                <a:spcPct val="130000"/>
              </a:lnSpc>
            </a:pPr>
            <a:r>
              <a:rPr lang="en-US" altLang="zh-CN" sz="2000" b="1" i="1" dirty="0">
                <a:solidFill>
                  <a:srgbClr val="6B2D0B"/>
                </a:solidFill>
                <a:ea typeface="微软雅黑" panose="020B0503020204020204" pitchFamily="34" charset="-122"/>
              </a:rPr>
              <a:t>AAAI-22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证明关键学习期的存在</a:t>
            </a:r>
          </a:p>
        </p:txBody>
      </p:sp>
      <p:sp>
        <p:nvSpPr>
          <p:cNvPr id="3" name="文本框 2"/>
          <p:cNvSpPr txBox="1"/>
          <p:nvPr/>
        </p:nvSpPr>
        <p:spPr>
          <a:xfrm>
            <a:off x="539750" y="842010"/>
            <a:ext cx="8897620" cy="398780"/>
          </a:xfrm>
          <a:prstGeom prst="rect">
            <a:avLst/>
          </a:prstGeom>
          <a:noFill/>
        </p:spPr>
        <p:txBody>
          <a:bodyPr wrap="square" rtlCol="0">
            <a:spAutoFit/>
          </a:bodyPr>
          <a:lstStyle/>
          <a:p>
            <a:r>
              <a:rPr lang="zh-CN" altLang="en-US" sz="2000" b="1"/>
              <a:t>如何保证在实验中观察到的关键学习期现象不是由超参数的设置导致的？</a:t>
            </a:r>
          </a:p>
        </p:txBody>
      </p:sp>
      <p:sp>
        <p:nvSpPr>
          <p:cNvPr id="4" name="文本框 3"/>
          <p:cNvSpPr txBox="1"/>
          <p:nvPr/>
        </p:nvSpPr>
        <p:spPr>
          <a:xfrm>
            <a:off x="537845" y="1332230"/>
            <a:ext cx="8286115" cy="922020"/>
          </a:xfrm>
          <a:prstGeom prst="rect">
            <a:avLst/>
          </a:prstGeom>
          <a:noFill/>
        </p:spPr>
        <p:txBody>
          <a:bodyPr wrap="square" rtlCol="0">
            <a:spAutoFit/>
          </a:bodyPr>
          <a:lstStyle/>
          <a:p>
            <a:pPr fontAlgn="auto">
              <a:lnSpc>
                <a:spcPct val="150000"/>
              </a:lnSpc>
            </a:pPr>
            <a:r>
              <a:rPr lang="zh-CN" altLang="en-US">
                <a:sym typeface="+mn-ea"/>
              </a:rPr>
              <a:t>原实验中设置的</a:t>
            </a:r>
            <a:r>
              <a:rPr lang="zh-CN" altLang="en-US"/>
              <a:t>学习率</a:t>
            </a:r>
            <a:r>
              <a:rPr lang="en-US" altLang="zh-CN"/>
              <a:t>L</a:t>
            </a:r>
            <a:r>
              <a:rPr lang="zh-CN" altLang="en-US"/>
              <a:t>：初始</a:t>
            </a:r>
            <a:r>
              <a:rPr lang="en-US" altLang="zh-CN"/>
              <a:t>0.01</a:t>
            </a:r>
            <a:r>
              <a:rPr lang="zh-CN" altLang="en-US"/>
              <a:t>，衰减率为</a:t>
            </a:r>
            <a:r>
              <a:rPr lang="en-US" altLang="zh-CN"/>
              <a:t>0.97</a:t>
            </a:r>
            <a:r>
              <a:rPr lang="zh-CN" altLang="en-US"/>
              <a:t>（防止</a:t>
            </a:r>
            <a:r>
              <a:rPr lang="en-US" altLang="zh-CN"/>
              <a:t>loss</a:t>
            </a:r>
            <a:r>
              <a:rPr lang="zh-CN" altLang="en-US"/>
              <a:t>来回振荡不下降）</a:t>
            </a:r>
          </a:p>
          <a:p>
            <a:pPr fontAlgn="auto">
              <a:lnSpc>
                <a:spcPct val="150000"/>
              </a:lnSpc>
            </a:pPr>
            <a:r>
              <a:rPr lang="en-US" altLang="zh-CN"/>
              <a:t>                            batch size :   16 </a:t>
            </a:r>
            <a:endParaRPr lang="zh-CN" altLang="en-US">
              <a:latin typeface="Cambria Math" panose="02040503050406030204" charset="0"/>
              <a:cs typeface="Cambria Math" panose="02040503050406030204" charset="0"/>
            </a:endParaRPr>
          </a:p>
        </p:txBody>
      </p:sp>
      <p:sp>
        <p:nvSpPr>
          <p:cNvPr id="5" name="文本框 4"/>
          <p:cNvSpPr txBox="1"/>
          <p:nvPr/>
        </p:nvSpPr>
        <p:spPr>
          <a:xfrm>
            <a:off x="539750" y="2224405"/>
            <a:ext cx="6875780" cy="922020"/>
          </a:xfrm>
          <a:prstGeom prst="rect">
            <a:avLst/>
          </a:prstGeom>
          <a:noFill/>
        </p:spPr>
        <p:txBody>
          <a:bodyPr wrap="square" rtlCol="0">
            <a:spAutoFit/>
          </a:bodyPr>
          <a:lstStyle/>
          <a:p>
            <a:pPr fontAlgn="auto">
              <a:lnSpc>
                <a:spcPct val="150000"/>
              </a:lnSpc>
            </a:pPr>
            <a:r>
              <a:rPr lang="zh-CN" altLang="en-US"/>
              <a:t>准确率和训练效率的下降</a:t>
            </a:r>
            <a:r>
              <a:rPr lang="zh-CN" altLang="en-US">
                <a:sym typeface="+mn-ea"/>
              </a:rPr>
              <a:t>是不是由学习率</a:t>
            </a:r>
            <a:r>
              <a:rPr lang="en-US" altLang="zh-CN">
                <a:sym typeface="+mn-ea"/>
              </a:rPr>
              <a:t>L</a:t>
            </a:r>
            <a:r>
              <a:rPr lang="zh-CN" altLang="en-US">
                <a:sym typeface="+mn-ea"/>
              </a:rPr>
              <a:t>后期的衰减导致的？</a:t>
            </a:r>
          </a:p>
          <a:p>
            <a:pPr fontAlgn="auto">
              <a:lnSpc>
                <a:spcPct val="150000"/>
              </a:lnSpc>
            </a:pPr>
            <a:r>
              <a:rPr lang="zh-CN" altLang="en-US">
                <a:sym typeface="+mn-ea"/>
              </a:rPr>
              <a:t> </a:t>
            </a:r>
            <a:r>
              <a:rPr lang="en-US" altLang="zh-CN">
                <a:sym typeface="+mn-ea"/>
              </a:rPr>
              <a:t>                                                </a:t>
            </a:r>
            <a:r>
              <a:rPr lang="zh-CN" altLang="en-US">
                <a:sym typeface="+mn-ea"/>
              </a:rPr>
              <a:t>与</a:t>
            </a:r>
            <a:r>
              <a:rPr lang="en-US" altLang="zh-CN">
                <a:sym typeface="+mn-ea"/>
              </a:rPr>
              <a:t>batch size</a:t>
            </a:r>
            <a:r>
              <a:rPr lang="zh-CN" altLang="en-US">
                <a:sym typeface="+mn-ea"/>
              </a:rPr>
              <a:t>的大小差异是否有关？</a:t>
            </a:r>
            <a:endParaRPr lang="en-US" altLang="zh-CN">
              <a:sym typeface="+mn-ea"/>
            </a:endParaRPr>
          </a:p>
        </p:txBody>
      </p:sp>
      <p:sp>
        <p:nvSpPr>
          <p:cNvPr id="7" name="文本框 6"/>
          <p:cNvSpPr txBox="1"/>
          <p:nvPr/>
        </p:nvSpPr>
        <p:spPr>
          <a:xfrm>
            <a:off x="541020" y="3475355"/>
            <a:ext cx="3935095" cy="368300"/>
          </a:xfrm>
          <a:prstGeom prst="rect">
            <a:avLst/>
          </a:prstGeom>
          <a:noFill/>
        </p:spPr>
        <p:txBody>
          <a:bodyPr wrap="square" rtlCol="0">
            <a:spAutoFit/>
          </a:bodyPr>
          <a:lstStyle/>
          <a:p>
            <a:r>
              <a:rPr lang="zh-CN" altLang="en-US"/>
              <a:t>改为</a:t>
            </a:r>
            <a:r>
              <a:rPr lang="zh-CN" altLang="en-US" b="1"/>
              <a:t>恒定</a:t>
            </a:r>
            <a:r>
              <a:rPr lang="zh-CN" altLang="en-US"/>
              <a:t>学习率</a:t>
            </a:r>
            <a:r>
              <a:rPr lang="en-US" altLang="zh-CN"/>
              <a:t>L = 0.001</a:t>
            </a:r>
            <a:r>
              <a:rPr lang="zh-CN" altLang="en-US"/>
              <a:t>，</a:t>
            </a:r>
            <a:r>
              <a:rPr lang="en-US" altLang="zh-CN"/>
              <a:t>0.003</a:t>
            </a:r>
          </a:p>
        </p:txBody>
      </p:sp>
      <p:pic>
        <p:nvPicPr>
          <p:cNvPr id="8" name="图片 7"/>
          <p:cNvPicPr>
            <a:picLocks noChangeAspect="1"/>
          </p:cNvPicPr>
          <p:nvPr/>
        </p:nvPicPr>
        <p:blipFill>
          <a:blip r:embed="rId3"/>
          <a:stretch>
            <a:fillRect/>
          </a:stretch>
        </p:blipFill>
        <p:spPr>
          <a:xfrm>
            <a:off x="255270" y="3843655"/>
            <a:ext cx="4068445" cy="2162810"/>
          </a:xfrm>
          <a:prstGeom prst="rect">
            <a:avLst/>
          </a:prstGeom>
        </p:spPr>
      </p:pic>
      <p:sp>
        <p:nvSpPr>
          <p:cNvPr id="11" name="下箭头 10"/>
          <p:cNvSpPr/>
          <p:nvPr/>
        </p:nvSpPr>
        <p:spPr>
          <a:xfrm>
            <a:off x="4077335" y="3146425"/>
            <a:ext cx="318770" cy="364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542280" y="3475355"/>
            <a:ext cx="2996565" cy="368300"/>
          </a:xfrm>
          <a:prstGeom prst="rect">
            <a:avLst/>
          </a:prstGeom>
          <a:noFill/>
        </p:spPr>
        <p:txBody>
          <a:bodyPr wrap="square" rtlCol="0">
            <a:spAutoFit/>
          </a:bodyPr>
          <a:lstStyle/>
          <a:p>
            <a:r>
              <a:rPr lang="en-US" altLang="zh-CN"/>
              <a:t>BS = 8</a:t>
            </a:r>
            <a:r>
              <a:rPr lang="zh-CN" altLang="en-US"/>
              <a:t>，</a:t>
            </a:r>
            <a:r>
              <a:rPr lang="en-US" altLang="zh-CN"/>
              <a:t>16</a:t>
            </a:r>
            <a:r>
              <a:rPr lang="zh-CN" altLang="en-US"/>
              <a:t>，</a:t>
            </a:r>
            <a:r>
              <a:rPr lang="en-US" altLang="zh-CN"/>
              <a:t>32</a:t>
            </a:r>
            <a:r>
              <a:rPr lang="zh-CN" altLang="en-US"/>
              <a:t>，</a:t>
            </a:r>
            <a:r>
              <a:rPr lang="en-US" altLang="zh-CN"/>
              <a:t>64</a:t>
            </a:r>
          </a:p>
        </p:txBody>
      </p:sp>
      <p:pic>
        <p:nvPicPr>
          <p:cNvPr id="14" name="图片 13"/>
          <p:cNvPicPr>
            <a:picLocks noChangeAspect="1"/>
          </p:cNvPicPr>
          <p:nvPr/>
        </p:nvPicPr>
        <p:blipFill>
          <a:blip r:embed="rId4"/>
          <a:stretch>
            <a:fillRect/>
          </a:stretch>
        </p:blipFill>
        <p:spPr>
          <a:xfrm>
            <a:off x="4476115" y="3877310"/>
            <a:ext cx="4438015" cy="2155825"/>
          </a:xfrm>
          <a:prstGeom prst="rect">
            <a:avLst/>
          </a:prstGeom>
        </p:spPr>
      </p:pic>
      <p:sp>
        <p:nvSpPr>
          <p:cNvPr id="15" name="文本框 14"/>
          <p:cNvSpPr txBox="1"/>
          <p:nvPr/>
        </p:nvSpPr>
        <p:spPr>
          <a:xfrm>
            <a:off x="3157220" y="5986145"/>
            <a:ext cx="3068955" cy="368300"/>
          </a:xfrm>
          <a:prstGeom prst="rect">
            <a:avLst/>
          </a:prstGeom>
          <a:noFill/>
        </p:spPr>
        <p:txBody>
          <a:bodyPr wrap="square" rtlCol="0">
            <a:spAutoFit/>
          </a:bodyPr>
          <a:lstStyle/>
          <a:p>
            <a:r>
              <a:rPr lang="zh-CN" altLang="en-US" b="1" dirty="0">
                <a:solidFill>
                  <a:srgbClr val="FF0000"/>
                </a:solidFill>
              </a:rPr>
              <a:t>仍能</a:t>
            </a:r>
            <a:r>
              <a:rPr lang="zh-CN" altLang="en-US" dirty="0"/>
              <a:t>观察到关键学习期现象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证明关键学习期的存在</a:t>
            </a:r>
          </a:p>
        </p:txBody>
      </p:sp>
      <p:pic>
        <p:nvPicPr>
          <p:cNvPr id="3" name="图片 2"/>
          <p:cNvPicPr>
            <a:picLocks noChangeAspect="1"/>
          </p:cNvPicPr>
          <p:nvPr/>
        </p:nvPicPr>
        <p:blipFill>
          <a:blip r:embed="rId3"/>
          <a:stretch>
            <a:fillRect/>
          </a:stretch>
        </p:blipFill>
        <p:spPr>
          <a:xfrm>
            <a:off x="1240155" y="2682875"/>
            <a:ext cx="4792345" cy="245745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1240155" y="789305"/>
                <a:ext cx="7648575" cy="521335"/>
              </a:xfrm>
              <a:prstGeom prst="rect">
                <a:avLst/>
              </a:prstGeom>
              <a:noFill/>
            </p:spPr>
            <p:txBody>
              <a:bodyPr wrap="square" rtlCol="0">
                <a:spAutoFit/>
              </a:bodyPr>
              <a:lstStyle/>
              <a:p>
                <a:pPr fontAlgn="auto">
                  <a:lnSpc>
                    <a:spcPct val="150000"/>
                  </a:lnSpc>
                </a:pPr>
                <a:r>
                  <a:rPr lang="zh-CN" altLang="en-US">
                    <a:sym typeface="+mn-ea"/>
                  </a:rPr>
                  <a:t>原实验设置中，</a:t>
                </a:r>
                <a:r>
                  <a:rPr lang="en-US" altLang="zh-CN"/>
                  <a:t>SGD</a:t>
                </a:r>
                <a:r>
                  <a:rPr lang="zh-CN" altLang="en-US"/>
                  <a:t>优化器的权重衰减</a:t>
                </a:r>
                <a:r>
                  <a:rPr lang="en-US" altLang="zh-CN"/>
                  <a:t>WD</a:t>
                </a:r>
                <a:r>
                  <a:rPr lang="zh-CN" altLang="en-US"/>
                  <a:t>设置为</a:t>
                </a:r>
                <a:r>
                  <a:rPr lang="en-US" altLang="zh-CN"/>
                  <a:t> </a:t>
                </a:r>
                <a14:m>
                  <m:oMath xmlns:m="http://schemas.openxmlformats.org/officeDocument/2006/math">
                    <m:r>
                      <a:rPr lang="en-US" altLang="zh-CN" i="1">
                        <a:latin typeface="Cambria Math" panose="02040503050406030204" charset="0"/>
                        <a:ea typeface="MS Mincho" charset="0"/>
                        <a:cs typeface="Cambria Math" panose="02040503050406030204" charset="0"/>
                      </a:rPr>
                      <m:t>5×</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ea typeface="MS Mincho" charset="0"/>
                            <a:cs typeface="Cambria Math" panose="02040503050406030204" charset="0"/>
                          </a:rPr>
                          <m:t>10</m:t>
                        </m:r>
                      </m:e>
                      <m:sup>
                        <m:r>
                          <a:rPr lang="en-US" altLang="zh-CN" i="1">
                            <a:latin typeface="Cambria Math" panose="02040503050406030204" charset="0"/>
                            <a:cs typeface="Cambria Math" panose="02040503050406030204" charset="0"/>
                          </a:rPr>
                          <m:t>−</m:t>
                        </m:r>
                        <m:r>
                          <a:rPr lang="en-US" altLang="zh-CN" i="1">
                            <a:latin typeface="Cambria Math" panose="02040503050406030204" charset="0"/>
                            <a:ea typeface="MS Mincho" charset="0"/>
                            <a:cs typeface="Cambria Math" panose="02040503050406030204" charset="0"/>
                          </a:rPr>
                          <m:t>4</m:t>
                        </m:r>
                      </m:sup>
                    </m:sSup>
                  </m:oMath>
                </a14:m>
                <a:r>
                  <a:rPr lang="zh-CN" altLang="en-US">
                    <a:latin typeface="Cambria Math" panose="02040503050406030204" charset="0"/>
                    <a:cs typeface="Cambria Math" panose="02040503050406030204" charset="0"/>
                  </a:rPr>
                  <a:t>（缓解过拟合）。</a:t>
                </a:r>
              </a:p>
            </p:txBody>
          </p:sp>
        </mc:Choice>
        <mc:Fallback xmlns="">
          <p:sp>
            <p:nvSpPr>
              <p:cNvPr id="5" name="文本框 4"/>
              <p:cNvSpPr txBox="1">
                <a:spLocks noRot="1" noChangeAspect="1" noMove="1" noResize="1" noEditPoints="1" noAdjustHandles="1" noChangeArrowheads="1" noChangeShapeType="1" noTextEdit="1"/>
              </p:cNvSpPr>
              <p:nvPr/>
            </p:nvSpPr>
            <p:spPr>
              <a:xfrm>
                <a:off x="1240155" y="789305"/>
                <a:ext cx="7648575" cy="521335"/>
              </a:xfrm>
              <a:prstGeom prst="rect">
                <a:avLst/>
              </a:prstGeom>
              <a:blipFill rotWithShape="1">
                <a:blip r:embed="rId4"/>
                <a:stretch>
                  <a:fillRect r="-83"/>
                </a:stretch>
              </a:blipFill>
            </p:spPr>
            <p:txBody>
              <a:bodyPr/>
              <a:lstStyle/>
              <a:p>
                <a:r>
                  <a:rPr lang="zh-CN" altLang="en-US">
                    <a:noFill/>
                  </a:rPr>
                  <a:t> </a:t>
                </a:r>
              </a:p>
            </p:txBody>
          </p:sp>
        </mc:Fallback>
      </mc:AlternateContent>
      <p:sp>
        <p:nvSpPr>
          <p:cNvPr id="6" name="文本框 5"/>
          <p:cNvSpPr txBox="1"/>
          <p:nvPr/>
        </p:nvSpPr>
        <p:spPr>
          <a:xfrm>
            <a:off x="1240155" y="1457960"/>
            <a:ext cx="6875780" cy="506730"/>
          </a:xfrm>
          <a:prstGeom prst="rect">
            <a:avLst/>
          </a:prstGeom>
          <a:noFill/>
        </p:spPr>
        <p:txBody>
          <a:bodyPr wrap="square" rtlCol="0">
            <a:spAutoFit/>
          </a:bodyPr>
          <a:lstStyle/>
          <a:p>
            <a:pPr fontAlgn="auto">
              <a:lnSpc>
                <a:spcPct val="150000"/>
              </a:lnSpc>
            </a:pPr>
            <a:r>
              <a:rPr lang="zh-CN" altLang="en-US"/>
              <a:t>准确率和训练效率的下降</a:t>
            </a:r>
            <a:r>
              <a:rPr lang="zh-CN" altLang="en-US">
                <a:sym typeface="+mn-ea"/>
              </a:rPr>
              <a:t>是不是由权重衰减导致的？</a:t>
            </a:r>
            <a:endParaRPr lang="en-US" altLang="zh-CN">
              <a:sym typeface="+mn-ea"/>
            </a:endParaRPr>
          </a:p>
        </p:txBody>
      </p:sp>
      <p:sp>
        <p:nvSpPr>
          <p:cNvPr id="7" name="文本框 6"/>
          <p:cNvSpPr txBox="1"/>
          <p:nvPr/>
        </p:nvSpPr>
        <p:spPr>
          <a:xfrm>
            <a:off x="1249045" y="2200910"/>
            <a:ext cx="3935095" cy="368300"/>
          </a:xfrm>
          <a:prstGeom prst="rect">
            <a:avLst/>
          </a:prstGeom>
          <a:noFill/>
        </p:spPr>
        <p:txBody>
          <a:bodyPr wrap="square" rtlCol="0">
            <a:spAutoFit/>
          </a:bodyPr>
          <a:lstStyle/>
          <a:p>
            <a:r>
              <a:rPr lang="zh-CN" altLang="en-US">
                <a:sym typeface="+mn-ea"/>
              </a:rPr>
              <a:t>将权重衰减</a:t>
            </a:r>
            <a:r>
              <a:rPr lang="en-US" altLang="zh-CN">
                <a:sym typeface="+mn-ea"/>
              </a:rPr>
              <a:t>WD</a:t>
            </a:r>
            <a:r>
              <a:rPr lang="zh-CN" altLang="en-US"/>
              <a:t>改为</a:t>
            </a:r>
            <a:r>
              <a:rPr lang="en-US" altLang="zh-CN"/>
              <a:t> 0</a:t>
            </a:r>
            <a:r>
              <a:rPr lang="zh-CN" altLang="en-US"/>
              <a:t>，</a:t>
            </a:r>
            <a:r>
              <a:rPr lang="en-US" altLang="zh-CN"/>
              <a:t>5e-4</a:t>
            </a:r>
            <a:r>
              <a:rPr lang="zh-CN" altLang="en-US"/>
              <a:t>，</a:t>
            </a:r>
            <a:r>
              <a:rPr lang="en-US" altLang="zh-CN"/>
              <a:t>10e-4</a:t>
            </a:r>
            <a:r>
              <a:rPr lang="zh-CN" altLang="en-US"/>
              <a:t>：</a:t>
            </a:r>
          </a:p>
        </p:txBody>
      </p:sp>
      <p:sp>
        <p:nvSpPr>
          <p:cNvPr id="15" name="文本框 14"/>
          <p:cNvSpPr txBox="1"/>
          <p:nvPr/>
        </p:nvSpPr>
        <p:spPr>
          <a:xfrm>
            <a:off x="5922010" y="3242310"/>
            <a:ext cx="3068955" cy="1294585"/>
          </a:xfrm>
          <a:prstGeom prst="rect">
            <a:avLst/>
          </a:prstGeom>
          <a:noFill/>
        </p:spPr>
        <p:txBody>
          <a:bodyPr wrap="square" rtlCol="0">
            <a:spAutoFit/>
          </a:bodyPr>
          <a:lstStyle/>
          <a:p>
            <a:pPr fontAlgn="auto">
              <a:lnSpc>
                <a:spcPct val="150000"/>
              </a:lnSpc>
            </a:pPr>
            <a:r>
              <a:rPr lang="zh-CN" altLang="en-US" b="1" dirty="0">
                <a:solidFill>
                  <a:srgbClr val="FF0000"/>
                </a:solidFill>
              </a:rPr>
              <a:t>仍能</a:t>
            </a:r>
            <a:r>
              <a:rPr lang="zh-CN" altLang="en-US" dirty="0"/>
              <a:t>观察到关键学习期现象，</a:t>
            </a:r>
          </a:p>
          <a:p>
            <a:pPr fontAlgn="auto">
              <a:lnSpc>
                <a:spcPct val="150000"/>
              </a:lnSpc>
            </a:pPr>
            <a:r>
              <a:rPr lang="zh-CN" altLang="en-US" dirty="0">
                <a:sym typeface="+mn-ea"/>
              </a:rPr>
              <a:t>权重衰减</a:t>
            </a:r>
            <a:r>
              <a:rPr lang="zh-CN" altLang="en-US" dirty="0"/>
              <a:t>值的大小几乎不会改变曲线形状</a:t>
            </a:r>
            <a:r>
              <a:rPr lang="zh-CN" altLang="en-US" dirty="0">
                <a:sym typeface="+mn-ea"/>
              </a:rPr>
              <a:t>。</a:t>
            </a:r>
          </a:p>
        </p:txBody>
      </p:sp>
      <p:sp>
        <p:nvSpPr>
          <p:cNvPr id="8" name="右箭头 7"/>
          <p:cNvSpPr/>
          <p:nvPr/>
        </p:nvSpPr>
        <p:spPr>
          <a:xfrm>
            <a:off x="435610" y="5283835"/>
            <a:ext cx="910590" cy="546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600835" y="5356860"/>
            <a:ext cx="5027930" cy="398780"/>
          </a:xfrm>
          <a:prstGeom prst="rect">
            <a:avLst/>
          </a:prstGeom>
          <a:noFill/>
        </p:spPr>
        <p:txBody>
          <a:bodyPr wrap="square" rtlCol="0">
            <a:spAutoFit/>
          </a:bodyPr>
          <a:lstStyle/>
          <a:p>
            <a:r>
              <a:rPr lang="en-US" altLang="zh-CN" sz="2000" b="1"/>
              <a:t>FL</a:t>
            </a:r>
            <a:r>
              <a:rPr lang="zh-CN" altLang="en-US" sz="2000" b="1"/>
              <a:t>训练时存在</a:t>
            </a:r>
            <a:r>
              <a:rPr lang="zh-CN" altLang="en-US" sz="2000" b="1">
                <a:sym typeface="+mn-ea"/>
              </a:rPr>
              <a:t>关键学习期。</a:t>
            </a:r>
          </a:p>
        </p:txBody>
      </p:sp>
      <p:sp>
        <p:nvSpPr>
          <p:cNvPr id="10" name="文本框 9"/>
          <p:cNvSpPr txBox="1"/>
          <p:nvPr/>
        </p:nvSpPr>
        <p:spPr>
          <a:xfrm>
            <a:off x="1600835" y="5858510"/>
            <a:ext cx="7346950" cy="368300"/>
          </a:xfrm>
          <a:prstGeom prst="rect">
            <a:avLst/>
          </a:prstGeom>
          <a:noFill/>
        </p:spPr>
        <p:txBody>
          <a:bodyPr wrap="square" rtlCol="0">
            <a:spAutoFit/>
          </a:bodyPr>
          <a:lstStyle/>
          <a:p>
            <a:r>
              <a:rPr lang="zh-CN" altLang="en-US" dirty="0"/>
              <a:t>关键学习期对 FL 的</a:t>
            </a:r>
            <a:r>
              <a:rPr lang="zh-CN" altLang="en-US" b="1" dirty="0"/>
              <a:t>训练性能及最终准确率</a:t>
            </a:r>
            <a:r>
              <a:rPr lang="zh-CN" altLang="en-US" dirty="0"/>
              <a:t>起着关键作用。</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FIM</a:t>
            </a:r>
          </a:p>
        </p:txBody>
      </p:sp>
      <p:sp>
        <p:nvSpPr>
          <p:cNvPr id="3" name="文本框 2"/>
          <p:cNvSpPr txBox="1"/>
          <p:nvPr/>
        </p:nvSpPr>
        <p:spPr>
          <a:xfrm>
            <a:off x="395605" y="782955"/>
            <a:ext cx="6648450" cy="368300"/>
          </a:xfrm>
          <a:prstGeom prst="rect">
            <a:avLst/>
          </a:prstGeom>
          <a:noFill/>
        </p:spPr>
        <p:txBody>
          <a:bodyPr wrap="square" rtlCol="0">
            <a:spAutoFit/>
          </a:bodyPr>
          <a:lstStyle/>
          <a:p>
            <a:r>
              <a:rPr lang="zh-CN" altLang="en-US" b="1" dirty="0"/>
              <a:t>如何来</a:t>
            </a:r>
            <a:r>
              <a:rPr lang="zh-CN" altLang="en-US" b="1" dirty="0">
                <a:solidFill>
                  <a:srgbClr val="FF0000"/>
                </a:solidFill>
              </a:rPr>
              <a:t>测量</a:t>
            </a:r>
            <a:r>
              <a:rPr lang="zh-CN" altLang="en-US" b="1" dirty="0"/>
              <a:t>出</a:t>
            </a:r>
            <a:r>
              <a:rPr lang="en-US" altLang="zh-CN" b="1" dirty="0"/>
              <a:t>FL</a:t>
            </a:r>
            <a:r>
              <a:rPr lang="zh-CN" altLang="en-US" b="1" dirty="0"/>
              <a:t>训练中的关键学习期？</a:t>
            </a:r>
          </a:p>
        </p:txBody>
      </p:sp>
      <p:pic>
        <p:nvPicPr>
          <p:cNvPr id="15" name="图片 14"/>
          <p:cNvPicPr>
            <a:picLocks noChangeAspect="1"/>
          </p:cNvPicPr>
          <p:nvPr>
            <p:custDataLst>
              <p:tags r:id="rId1"/>
            </p:custDataLst>
          </p:nvPr>
        </p:nvPicPr>
        <p:blipFill>
          <a:blip r:embed="rId4"/>
          <a:stretch>
            <a:fillRect/>
          </a:stretch>
        </p:blipFill>
        <p:spPr>
          <a:xfrm>
            <a:off x="402590" y="1623695"/>
            <a:ext cx="4909185" cy="927100"/>
          </a:xfrm>
          <a:prstGeom prst="rect">
            <a:avLst/>
          </a:prstGeom>
        </p:spPr>
      </p:pic>
      <p:pic>
        <p:nvPicPr>
          <p:cNvPr id="16" name="图片 15"/>
          <p:cNvPicPr>
            <a:picLocks noChangeAspect="1"/>
          </p:cNvPicPr>
          <p:nvPr/>
        </p:nvPicPr>
        <p:blipFill>
          <a:blip r:embed="rId5"/>
          <a:stretch>
            <a:fillRect/>
          </a:stretch>
        </p:blipFill>
        <p:spPr>
          <a:xfrm>
            <a:off x="506730" y="2569210"/>
            <a:ext cx="2846705" cy="2505710"/>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3152775" y="2895463"/>
                <a:ext cx="5755640" cy="1867218"/>
              </a:xfrm>
              <a:prstGeom prst="rect">
                <a:avLst/>
              </a:prstGeom>
              <a:noFill/>
            </p:spPr>
            <p:txBody>
              <a:bodyPr wrap="square" rtlCol="0">
                <a:noAutofit/>
              </a:bodyPr>
              <a:lstStyle/>
              <a:p>
                <a:pPr algn="just" fontAlgn="auto">
                  <a:lnSpc>
                    <a:spcPct val="150000"/>
                  </a:lnSpc>
                </a:pPr>
                <a:r>
                  <a:rPr lang="zh-CN" altLang="en-US" b="1" dirty="0"/>
                  <a:t>红线（</a:t>
                </a:r>
                <a:r>
                  <a:rPr lang="en-US" altLang="zh-CN" b="1" dirty="0"/>
                  <a:t> </a:t>
                </a:r>
                <a14:m>
                  <m:oMath xmlns:m="http://schemas.openxmlformats.org/officeDocument/2006/math">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𝑺</m:t>
                        </m:r>
                      </m:e>
                      <m:sub>
                        <m:r>
                          <a:rPr lang="en-US" altLang="zh-CN" b="1" i="1">
                            <a:latin typeface="Cambria Math" panose="02040503050406030204" charset="0"/>
                            <a:cs typeface="Cambria Math" panose="02040503050406030204" charset="0"/>
                          </a:rPr>
                          <m:t>𝒌</m:t>
                        </m:r>
                      </m:sub>
                    </m:sSub>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𝑵</m:t>
                    </m:r>
                    <m:r>
                      <a:rPr lang="en-US" altLang="zh-CN" b="1" i="1">
                        <a:latin typeface="Cambria Math" panose="02040503050406030204" charset="0"/>
                        <a:cs typeface="Cambria Math" panose="02040503050406030204" charset="0"/>
                      </a:rPr>
                      <m:t>) </m:t>
                    </m:r>
                  </m:oMath>
                </a14:m>
                <a:r>
                  <a:rPr lang="en-US" altLang="zh-CN" b="1" dirty="0"/>
                  <a:t>)</a:t>
                </a:r>
                <a:r>
                  <a:rPr lang="zh-CN" altLang="en-US" b="1" dirty="0"/>
                  <a:t>：</a:t>
                </a:r>
                <a:r>
                  <a:rPr lang="zh-CN" altLang="en-US" dirty="0"/>
                  <a:t>最终</a:t>
                </a:r>
                <a:r>
                  <a:rPr lang="zh-CN" altLang="en-US" dirty="0">
                    <a:sym typeface="+mn-ea"/>
                  </a:rPr>
                  <a:t>测试准确率的减少幅度</a:t>
                </a:r>
                <a:r>
                  <a:rPr lang="zh-CN" altLang="en-US" dirty="0"/>
                  <a:t>随</a:t>
                </a:r>
                <a:r>
                  <a:rPr lang="en-US" altLang="zh-CN" b="1" dirty="0"/>
                  <a:t>N</a:t>
                </a:r>
                <a:r>
                  <a:rPr lang="zh-CN" altLang="en-US" dirty="0"/>
                  <a:t>的变化；</a:t>
                </a:r>
              </a:p>
              <a:p>
                <a:pPr algn="just" fontAlgn="auto">
                  <a:lnSpc>
                    <a:spcPct val="150000"/>
                  </a:lnSpc>
                </a:pPr>
                <a:r>
                  <a:rPr lang="zh-CN" altLang="en-US" b="1" dirty="0"/>
                  <a:t>绿线：</a:t>
                </a:r>
                <a:r>
                  <a:rPr lang="zh-CN" altLang="en-US" dirty="0"/>
                  <a:t>测试误差率随</a:t>
                </a:r>
                <a:r>
                  <a:rPr lang="en-US" altLang="zh-CN" dirty="0"/>
                  <a:t>epoch</a:t>
                </a:r>
                <a:r>
                  <a:rPr lang="zh-CN" altLang="en-US" dirty="0"/>
                  <a:t>变化（</a:t>
                </a:r>
                <a:r>
                  <a:rPr lang="en-US" altLang="zh-CN" dirty="0"/>
                  <a:t>1</a:t>
                </a:r>
                <a14:m>
                  <m:oMath xmlns:m="http://schemas.openxmlformats.org/officeDocument/2006/math">
                    <m:r>
                      <a:rPr lang="en-US" altLang="zh-CN" i="1">
                        <a:latin typeface="Cambria Math" panose="02040503050406030204" charset="0"/>
                        <a:cs typeface="Cambria Math" panose="02040503050406030204" charset="0"/>
                      </a:rPr>
                      <m:t>−</m:t>
                    </m:r>
                  </m:oMath>
                </a14:m>
                <a:r>
                  <a:rPr lang="zh-CN" altLang="en-US" dirty="0">
                    <a:latin typeface="Cambria Math" panose="02040503050406030204" charset="0"/>
                    <a:cs typeface="Cambria Math" panose="02040503050406030204" charset="0"/>
                  </a:rPr>
                  <a:t>准确率）；</a:t>
                </a:r>
                <a:endParaRPr lang="zh-CN" altLang="en-US" i="1" dirty="0">
                  <a:latin typeface="Cambria Math" panose="02040503050406030204" charset="0"/>
                  <a:ea typeface="MS Mincho" charset="0"/>
                  <a:cs typeface="Cambria Math" panose="02040503050406030204" charset="0"/>
                </a:endParaRPr>
              </a:p>
              <a:p>
                <a:pPr algn="just" fontAlgn="auto">
                  <a:lnSpc>
                    <a:spcPct val="150000"/>
                  </a:lnSpc>
                </a:pPr>
                <a:r>
                  <a:rPr lang="zh-CN" altLang="en-US" dirty="0">
                    <a:sym typeface="+mn-ea"/>
                  </a:rPr>
                  <a:t>用</a:t>
                </a:r>
                <a:r>
                  <a:rPr lang="zh-CN" altLang="en-US" b="1" dirty="0">
                    <a:sym typeface="+mn-ea"/>
                  </a:rPr>
                  <a:t>红线</a:t>
                </a:r>
                <a:r>
                  <a:rPr lang="zh-CN" altLang="en-US" dirty="0">
                    <a:sym typeface="+mn-ea"/>
                  </a:rPr>
                  <a:t>来表示网络训练过程中</a:t>
                </a:r>
                <a:r>
                  <a:rPr lang="zh-CN" altLang="en-US" dirty="0">
                    <a:solidFill>
                      <a:srgbClr val="FF0000"/>
                    </a:solidFill>
                    <a:sym typeface="+mn-ea"/>
                  </a:rPr>
                  <a:t>对缺陷的敏感程度</a:t>
                </a:r>
                <a:r>
                  <a:rPr lang="zh-CN" altLang="en-US" dirty="0">
                    <a:sym typeface="+mn-ea"/>
                  </a:rPr>
                  <a:t>，从而间接衡量关键学习期。</a:t>
                </a:r>
                <a:endParaRPr lang="en-US" altLang="zh-CN" dirty="0">
                  <a:sym typeface="+mn-ea"/>
                </a:endParaRPr>
              </a:p>
            </p:txBody>
          </p:sp>
        </mc:Choice>
        <mc:Fallback>
          <p:sp>
            <p:nvSpPr>
              <p:cNvPr id="17" name="文本框 16"/>
              <p:cNvSpPr txBox="1">
                <a:spLocks noRot="1" noChangeAspect="1" noMove="1" noResize="1" noEditPoints="1" noAdjustHandles="1" noChangeArrowheads="1" noChangeShapeType="1" noTextEdit="1"/>
              </p:cNvSpPr>
              <p:nvPr/>
            </p:nvSpPr>
            <p:spPr>
              <a:xfrm>
                <a:off x="3152775" y="2895463"/>
                <a:ext cx="5755640" cy="1867218"/>
              </a:xfrm>
              <a:prstGeom prst="rect">
                <a:avLst/>
              </a:prstGeom>
              <a:blipFill>
                <a:blip r:embed="rId6"/>
                <a:stretch>
                  <a:fillRect l="-847" r="-4873"/>
                </a:stretch>
              </a:blipFill>
            </p:spPr>
            <p:txBody>
              <a:bodyPr/>
              <a:lstStyle/>
              <a:p>
                <a:r>
                  <a:rPr lang="zh-CN" altLang="en-US">
                    <a:noFill/>
                  </a:rPr>
                  <a:t> </a:t>
                </a:r>
              </a:p>
            </p:txBody>
          </p:sp>
        </mc:Fallback>
      </mc:AlternateContent>
      <p:sp>
        <p:nvSpPr>
          <p:cNvPr id="18" name="文本框 17"/>
          <p:cNvSpPr txBox="1"/>
          <p:nvPr/>
        </p:nvSpPr>
        <p:spPr>
          <a:xfrm>
            <a:off x="1069975" y="4773295"/>
            <a:ext cx="273685" cy="337185"/>
          </a:xfrm>
          <a:prstGeom prst="rect">
            <a:avLst/>
          </a:prstGeom>
          <a:noFill/>
        </p:spPr>
        <p:txBody>
          <a:bodyPr wrap="square" rtlCol="0">
            <a:spAutoFit/>
          </a:bodyPr>
          <a:lstStyle/>
          <a:p>
            <a:r>
              <a:rPr lang="en-US" altLang="zh-CN" sz="1600">
                <a:solidFill>
                  <a:srgbClr val="FF0000"/>
                </a:solidFill>
              </a:rPr>
              <a:t>N</a:t>
            </a:r>
          </a:p>
        </p:txBody>
      </p:sp>
      <p:sp>
        <p:nvSpPr>
          <p:cNvPr id="20" name="文本框 19"/>
          <p:cNvSpPr txBox="1"/>
          <p:nvPr/>
        </p:nvSpPr>
        <p:spPr>
          <a:xfrm>
            <a:off x="114935" y="6420485"/>
            <a:ext cx="8161655" cy="337185"/>
          </a:xfrm>
          <a:prstGeom prst="rect">
            <a:avLst/>
          </a:prstGeom>
          <a:noFill/>
        </p:spPr>
        <p:txBody>
          <a:bodyPr wrap="square" rtlCol="0" anchor="t">
            <a:spAutoFit/>
          </a:bodyPr>
          <a:lstStyle/>
          <a:p>
            <a:r>
              <a:rPr lang="en-US" sz="1600">
                <a:sym typeface="+mn-ea"/>
              </a:rPr>
              <a:t>[3]</a:t>
            </a:r>
            <a:r>
              <a:rPr lang="en-US" sz="1600" i="1">
                <a:sym typeface="+mn-ea"/>
              </a:rPr>
              <a:t> </a:t>
            </a:r>
            <a:r>
              <a:rPr sz="1600" i="1">
                <a:sym typeface="+mn-ea"/>
              </a:rPr>
              <a:t>Achille</a:t>
            </a:r>
            <a:r>
              <a:rPr lang="en-US" sz="1600" i="1">
                <a:sym typeface="+mn-ea"/>
              </a:rPr>
              <a:t> </a:t>
            </a:r>
            <a:r>
              <a:rPr sz="1600" i="1">
                <a:sym typeface="+mn-ea"/>
              </a:rPr>
              <a:t>A</a:t>
            </a:r>
            <a:r>
              <a:rPr lang="en-US" sz="1600" i="1">
                <a:sym typeface="+mn-ea"/>
              </a:rPr>
              <a:t>,</a:t>
            </a:r>
            <a:r>
              <a:rPr sz="1600" i="1">
                <a:sym typeface="+mn-ea"/>
              </a:rPr>
              <a:t> Rovere</a:t>
            </a:r>
            <a:r>
              <a:rPr lang="en-US" sz="1600" i="1">
                <a:sym typeface="+mn-ea"/>
              </a:rPr>
              <a:t> </a:t>
            </a:r>
            <a:r>
              <a:rPr sz="1600" i="1">
                <a:sym typeface="+mn-ea"/>
              </a:rPr>
              <a:t>M</a:t>
            </a:r>
            <a:r>
              <a:rPr lang="en-US" sz="1600" i="1">
                <a:sym typeface="+mn-ea"/>
              </a:rPr>
              <a:t> </a:t>
            </a:r>
            <a:r>
              <a:rPr sz="1600" i="1">
                <a:sym typeface="+mn-ea"/>
              </a:rPr>
              <a:t>and Soatto</a:t>
            </a:r>
            <a:r>
              <a:rPr lang="en-US" sz="1600" i="1">
                <a:sym typeface="+mn-ea"/>
              </a:rPr>
              <a:t> </a:t>
            </a:r>
            <a:r>
              <a:rPr sz="1600" i="1">
                <a:sym typeface="+mn-ea"/>
              </a:rPr>
              <a:t>S.</a:t>
            </a:r>
            <a:r>
              <a:rPr sz="1600" b="1" i="1">
                <a:sym typeface="+mn-ea"/>
              </a:rPr>
              <a:t> </a:t>
            </a:r>
            <a:r>
              <a:rPr sz="1600" b="1" i="1">
                <a:solidFill>
                  <a:schemeClr val="accent1"/>
                </a:solidFill>
                <a:sym typeface="+mn-ea"/>
              </a:rPr>
              <a:t>Critical learning periods in deep networks</a:t>
            </a:r>
            <a:r>
              <a:rPr sz="1600" b="1" i="1">
                <a:sym typeface="+mn-ea"/>
              </a:rPr>
              <a:t>.</a:t>
            </a:r>
            <a:r>
              <a:rPr sz="1600" i="1">
                <a:sym typeface="+mn-ea"/>
              </a:rPr>
              <a:t> </a:t>
            </a:r>
            <a:r>
              <a:rPr lang="en-US" sz="1600" i="1">
                <a:sym typeface="+mn-ea"/>
              </a:rPr>
              <a:t>ICLR</a:t>
            </a:r>
            <a:r>
              <a:rPr sz="1600" i="1">
                <a:sym typeface="+mn-ea"/>
              </a:rPr>
              <a:t>, 201</a:t>
            </a:r>
            <a:r>
              <a:rPr lang="en-US" sz="1600" i="1">
                <a:sym typeface="+mn-ea"/>
              </a:rPr>
              <a:t>9.</a:t>
            </a:r>
          </a:p>
        </p:txBody>
      </p:sp>
      <p:sp>
        <p:nvSpPr>
          <p:cNvPr id="21" name="文本框 20"/>
          <p:cNvSpPr txBox="1"/>
          <p:nvPr/>
        </p:nvSpPr>
        <p:spPr>
          <a:xfrm>
            <a:off x="120015" y="3905250"/>
            <a:ext cx="473710" cy="368300"/>
          </a:xfrm>
          <a:prstGeom prst="rect">
            <a:avLst/>
          </a:prstGeom>
          <a:noFill/>
        </p:spPr>
        <p:txBody>
          <a:bodyPr wrap="square" rtlCol="0">
            <a:spAutoFit/>
          </a:bodyPr>
          <a:lstStyle/>
          <a:p>
            <a:r>
              <a:rPr lang="en-US" altLang="zh-CN"/>
              <a:t>[3]</a:t>
            </a:r>
          </a:p>
        </p:txBody>
      </p:sp>
      <p:sp>
        <p:nvSpPr>
          <p:cNvPr id="22" name="文本框 21"/>
          <p:cNvSpPr txBox="1"/>
          <p:nvPr/>
        </p:nvSpPr>
        <p:spPr>
          <a:xfrm>
            <a:off x="402590" y="1203325"/>
            <a:ext cx="2753360" cy="368300"/>
          </a:xfrm>
          <a:prstGeom prst="rect">
            <a:avLst/>
          </a:prstGeom>
          <a:noFill/>
        </p:spPr>
        <p:txBody>
          <a:bodyPr wrap="square" rtlCol="0">
            <a:spAutoFit/>
          </a:bodyPr>
          <a:lstStyle/>
          <a:p>
            <a:r>
              <a:rPr lang="zh-CN" altLang="en-US" dirty="0"/>
              <a:t>首先考虑</a:t>
            </a:r>
            <a:r>
              <a:rPr lang="zh-CN" altLang="en-US" b="1" dirty="0"/>
              <a:t>非</a:t>
            </a:r>
            <a:r>
              <a:rPr lang="en-US" altLang="zh-CN" b="1" dirty="0"/>
              <a:t>FL</a:t>
            </a:r>
            <a:r>
              <a:rPr lang="zh-CN" altLang="en-US" dirty="0"/>
              <a:t>情况下：</a:t>
            </a:r>
          </a:p>
        </p:txBody>
      </p:sp>
      <p:sp>
        <p:nvSpPr>
          <p:cNvPr id="24" name="文本框 23"/>
          <p:cNvSpPr txBox="1"/>
          <p:nvPr/>
        </p:nvSpPr>
        <p:spPr>
          <a:xfrm>
            <a:off x="5311775" y="1694180"/>
            <a:ext cx="3596640" cy="879087"/>
          </a:xfrm>
          <a:prstGeom prst="rect">
            <a:avLst/>
          </a:prstGeom>
          <a:noFill/>
        </p:spPr>
        <p:txBody>
          <a:bodyPr wrap="square" rtlCol="0">
            <a:spAutoFit/>
          </a:bodyPr>
          <a:lstStyle/>
          <a:p>
            <a:pPr>
              <a:lnSpc>
                <a:spcPct val="150000"/>
              </a:lnSpc>
            </a:pPr>
            <a:r>
              <a:rPr lang="en-US" altLang="zh-CN" b="1" dirty="0"/>
              <a:t>“</a:t>
            </a:r>
            <a:r>
              <a:rPr lang="zh-CN" altLang="en-US" b="1" dirty="0"/>
              <a:t>滑动窗口</a:t>
            </a:r>
            <a:r>
              <a:rPr lang="en-US" altLang="zh-CN" b="1" dirty="0"/>
              <a:t>”</a:t>
            </a:r>
            <a:r>
              <a:rPr lang="zh-CN" altLang="en-US" b="1" dirty="0"/>
              <a:t>：</a:t>
            </a:r>
            <a:r>
              <a:rPr lang="zh-CN" altLang="en-US" dirty="0">
                <a:sym typeface="+mn-ea"/>
              </a:rPr>
              <a:t>训练时在</a:t>
            </a:r>
            <a:r>
              <a:rPr lang="en-US" altLang="zh-CN" dirty="0">
                <a:sym typeface="+mn-ea"/>
              </a:rPr>
              <a:t> </a:t>
            </a:r>
            <a:r>
              <a:rPr lang="en-US" altLang="zh-CN" b="1" dirty="0">
                <a:sym typeface="+mn-ea"/>
              </a:rPr>
              <a:t>[ N , N + k ]</a:t>
            </a:r>
            <a:r>
              <a:rPr lang="en-US" altLang="zh-CN" dirty="0">
                <a:sym typeface="+mn-ea"/>
              </a:rPr>
              <a:t> </a:t>
            </a:r>
            <a:r>
              <a:rPr lang="zh-CN" altLang="en-US" dirty="0">
                <a:sym typeface="+mn-ea"/>
              </a:rPr>
              <a:t>轮次内使用缺陷数据。</a:t>
            </a:r>
            <a:r>
              <a:rPr lang="en-US" altLang="zh-CN" dirty="0">
                <a:sym typeface="+mn-ea"/>
              </a:rPr>
              <a:t>( k=40 )</a:t>
            </a:r>
            <a:endParaRPr lang="en-US" altLang="zh-CN" b="1" dirty="0">
              <a:sym typeface="+mn-ea"/>
            </a:endParaRPr>
          </a:p>
        </p:txBody>
      </p:sp>
      <p:sp>
        <p:nvSpPr>
          <p:cNvPr id="5" name="文本框 4"/>
          <p:cNvSpPr txBox="1"/>
          <p:nvPr/>
        </p:nvSpPr>
        <p:spPr>
          <a:xfrm>
            <a:off x="347345" y="4984750"/>
            <a:ext cx="8484235" cy="1337945"/>
          </a:xfrm>
          <a:prstGeom prst="rect">
            <a:avLst/>
          </a:prstGeom>
          <a:noFill/>
        </p:spPr>
        <p:txBody>
          <a:bodyPr wrap="square" rtlCol="0">
            <a:spAutoFit/>
          </a:bodyPr>
          <a:lstStyle/>
          <a:p>
            <a:pPr fontAlgn="auto">
              <a:lnSpc>
                <a:spcPct val="150000"/>
              </a:lnSpc>
            </a:pPr>
            <a:r>
              <a:rPr lang="zh-CN" altLang="en-US" dirty="0"/>
              <a:t>对缺陷的敏感性在</a:t>
            </a:r>
            <a:r>
              <a:rPr lang="zh-CN" altLang="en-US" b="1" dirty="0"/>
              <a:t>早期快速学习阶段</a:t>
            </a:r>
            <a:r>
              <a:rPr lang="zh-CN" altLang="en-US" dirty="0"/>
              <a:t>的中心部分（</a:t>
            </a:r>
            <a:r>
              <a:rPr lang="en-US" altLang="zh-CN" dirty="0"/>
              <a:t>30</a:t>
            </a:r>
            <a:r>
              <a:rPr lang="zh-CN" altLang="en-US" dirty="0"/>
              <a:t>轮）达到</a:t>
            </a:r>
            <a:r>
              <a:rPr lang="zh-CN" altLang="en-US" b="1" dirty="0"/>
              <a:t>峰值</a:t>
            </a:r>
            <a:r>
              <a:rPr lang="zh-CN" altLang="en-US" dirty="0"/>
              <a:t>，之后引入缺陷对最终准确率产生的影响很少或没有影响。</a:t>
            </a:r>
          </a:p>
          <a:p>
            <a:pPr fontAlgn="auto">
              <a:lnSpc>
                <a:spcPct val="150000"/>
              </a:lnSpc>
            </a:pPr>
            <a:r>
              <a:rPr lang="zh-CN" altLang="en-US" b="1" dirty="0"/>
              <a:t>峰值点附近</a:t>
            </a:r>
            <a:r>
              <a:rPr lang="zh-CN" altLang="en-US" dirty="0"/>
              <a:t>即为关键学习期</a:t>
            </a:r>
            <a:r>
              <a:rPr lang="zh-CN" altLang="en-US" b="1" dirty="0"/>
              <a:t>临界点</a:t>
            </a:r>
            <a:r>
              <a:rPr lang="zh-CN" altLang="en-US" dirty="0"/>
              <a:t>，约前</a:t>
            </a:r>
            <a:r>
              <a:rPr lang="en-US" altLang="zh-CN" dirty="0"/>
              <a:t>40</a:t>
            </a:r>
            <a:r>
              <a:rPr lang="zh-CN" altLang="en-US" dirty="0"/>
              <a:t>轮为关键学习期。</a:t>
            </a:r>
          </a:p>
        </p:txBody>
      </p:sp>
      <p:cxnSp>
        <p:nvCxnSpPr>
          <p:cNvPr id="8" name="直接连接符 7">
            <a:extLst>
              <a:ext uri="{FF2B5EF4-FFF2-40B4-BE49-F238E27FC236}">
                <a16:creationId xmlns:a16="http://schemas.microsoft.com/office/drawing/2014/main" id="{5D631476-C6B0-369C-16BA-03DFFDFD4216}"/>
              </a:ext>
            </a:extLst>
          </p:cNvPr>
          <p:cNvCxnSpPr/>
          <p:nvPr/>
        </p:nvCxnSpPr>
        <p:spPr>
          <a:xfrm>
            <a:off x="348101" y="2856322"/>
            <a:ext cx="1443748" cy="0"/>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69D8BE2-8528-AC58-A3CF-1BCE306D3A1A}"/>
              </a:ext>
            </a:extLst>
          </p:cNvPr>
          <p:cNvCxnSpPr/>
          <p:nvPr/>
        </p:nvCxnSpPr>
        <p:spPr>
          <a:xfrm>
            <a:off x="347345" y="3602610"/>
            <a:ext cx="1443748" cy="0"/>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FIM</a:t>
            </a:r>
          </a:p>
        </p:txBody>
      </p:sp>
      <p:sp>
        <p:nvSpPr>
          <p:cNvPr id="4" name="文本框 3"/>
          <p:cNvSpPr txBox="1"/>
          <p:nvPr/>
        </p:nvSpPr>
        <p:spPr>
          <a:xfrm>
            <a:off x="241321" y="888155"/>
            <a:ext cx="5244465" cy="368300"/>
          </a:xfrm>
          <a:prstGeom prst="rect">
            <a:avLst/>
          </a:prstGeom>
          <a:noFill/>
        </p:spPr>
        <p:txBody>
          <a:bodyPr wrap="square" rtlCol="0">
            <a:spAutoFit/>
          </a:bodyPr>
          <a:lstStyle/>
          <a:p>
            <a:r>
              <a:rPr lang="zh-CN" altLang="en-US" b="1" dirty="0">
                <a:solidFill>
                  <a:srgbClr val="FF0000"/>
                </a:solidFill>
              </a:rPr>
              <a:t>费希尔信息矩阵（Fisher Information Matrix，</a:t>
            </a:r>
            <a:r>
              <a:rPr lang="en-US" altLang="zh-CN" b="1" dirty="0">
                <a:solidFill>
                  <a:srgbClr val="FF0000"/>
                </a:solidFill>
              </a:rPr>
              <a:t>FIM</a:t>
            </a:r>
            <a:r>
              <a:rPr lang="zh-CN" altLang="en-US" b="1" dirty="0">
                <a:solidFill>
                  <a:srgbClr val="FF0000"/>
                </a:solidFill>
              </a:rPr>
              <a:t>）</a:t>
            </a:r>
          </a:p>
        </p:txBody>
      </p:sp>
      <mc:AlternateContent xmlns:mc="http://schemas.openxmlformats.org/markup-compatibility/2006" xmlns:a14="http://schemas.microsoft.com/office/drawing/2010/main">
        <mc:Choice Requires="a14">
          <p:sp>
            <p:nvSpPr>
              <p:cNvPr id="7" name="文本框 6"/>
              <p:cNvSpPr txBox="1"/>
              <p:nvPr/>
            </p:nvSpPr>
            <p:spPr>
              <a:xfrm>
                <a:off x="241321" y="1392759"/>
                <a:ext cx="3919855" cy="3930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𝐹</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𝔼</m:t>
                          </m:r>
                        </m:e>
                        <m:sub>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𝜒</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pitchFamily="18" charset="0"/>
                                  <a:cs typeface="Cambria Math" panose="02040503050406030204" charset="0"/>
                                </a:rPr>
                              </m:ctrlPr>
                            </m:accPr>
                            <m:e>
                              <m:r>
                                <a:rPr lang="en-US" altLang="zh-CN" i="1">
                                  <a:latin typeface="Cambria Math" panose="02040503050406030204" charset="0"/>
                                  <a:cs typeface="Cambria Math" panose="02040503050406030204" charset="0"/>
                                </a:rPr>
                                <m:t>𝑦</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𝑤</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𝑔</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pitchFamily="18" charset="0"/>
                              <a:cs typeface="Cambria Math" panose="02040503050406030204" charset="0"/>
                            </a:rPr>
                          </m:ctrlPr>
                        </m:accPr>
                        <m:e>
                          <m:r>
                            <a:rPr lang="en-US" altLang="zh-CN" i="1">
                              <a:latin typeface="Cambria Math" panose="02040503050406030204" charset="0"/>
                              <a:cs typeface="Cambria Math" panose="02040503050406030204" charset="0"/>
                            </a:rPr>
                            <m:t>𝑦</m:t>
                          </m:r>
                        </m:e>
                      </m:acc>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𝑔</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pitchFamily="18" charset="0"/>
                                  <a:cs typeface="Cambria Math" panose="02040503050406030204" charset="0"/>
                                </a:rPr>
                              </m:ctrlPr>
                            </m:accPr>
                            <m:e>
                              <m:r>
                                <a:rPr lang="en-US" altLang="zh-CN" i="1">
                                  <a:latin typeface="Cambria Math" panose="02040503050406030204" charset="0"/>
                                  <a:cs typeface="Cambria Math" panose="02040503050406030204" charset="0"/>
                                </a:rPr>
                                <m:t>𝑦</m:t>
                              </m:r>
                            </m:e>
                          </m:acc>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𝑇</m:t>
                          </m:r>
                        </m:sup>
                      </m:sSup>
                      <m:r>
                        <a:rPr lang="en-US" altLang="zh-CN" i="1">
                          <a:latin typeface="Cambria Math" panose="02040503050406030204" charset="0"/>
                          <a:cs typeface="Cambria Math" panose="02040503050406030204" charset="0"/>
                        </a:rPr>
                        <m:t>]</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41321" y="1392759"/>
                <a:ext cx="3919855" cy="393065"/>
              </a:xfrm>
              <a:prstGeom prst="rect">
                <a:avLst/>
              </a:prstGeom>
              <a:blipFill>
                <a:blip r:embed="rId3"/>
                <a:stretch>
                  <a:fillRect t="-3077" r="-3266" b="-10769"/>
                </a:stretch>
              </a:blipFill>
            </p:spPr>
            <p:txBody>
              <a:bodyPr/>
              <a:lstStyle/>
              <a:p>
                <a:r>
                  <a:rPr lang="zh-CN" altLang="en-US">
                    <a:noFill/>
                  </a:rPr>
                  <a:t> </a:t>
                </a:r>
              </a:p>
            </p:txBody>
          </p:sp>
        </mc:Fallback>
      </mc:AlternateContent>
      <p:sp>
        <p:nvSpPr>
          <p:cNvPr id="8" name="文本框 7"/>
          <p:cNvSpPr txBox="1"/>
          <p:nvPr/>
        </p:nvSpPr>
        <p:spPr>
          <a:xfrm>
            <a:off x="1425025" y="2195145"/>
            <a:ext cx="1165225" cy="368300"/>
          </a:xfrm>
          <a:prstGeom prst="rect">
            <a:avLst/>
          </a:prstGeom>
          <a:noFill/>
        </p:spPr>
        <p:txBody>
          <a:bodyPr wrap="square" rtlCol="0">
            <a:spAutoFit/>
          </a:bodyPr>
          <a:lstStyle/>
          <a:p>
            <a:r>
              <a:rPr lang="zh-CN" altLang="en-US"/>
              <a:t>模型参数</a:t>
            </a:r>
          </a:p>
        </p:txBody>
      </p:sp>
      <p:sp>
        <p:nvSpPr>
          <p:cNvPr id="9" name="下箭头 8"/>
          <p:cNvSpPr/>
          <p:nvPr/>
        </p:nvSpPr>
        <p:spPr>
          <a:xfrm>
            <a:off x="1951440" y="1785570"/>
            <a:ext cx="94615" cy="36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20160000">
            <a:off x="2717885" y="1781760"/>
            <a:ext cx="94615" cy="36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657560" y="2195145"/>
            <a:ext cx="837565" cy="368300"/>
          </a:xfrm>
          <a:prstGeom prst="rect">
            <a:avLst/>
          </a:prstGeom>
          <a:noFill/>
        </p:spPr>
        <p:txBody>
          <a:bodyPr wrap="square" rtlCol="0">
            <a:spAutoFit/>
          </a:bodyPr>
          <a:lstStyle/>
          <a:p>
            <a:r>
              <a:rPr lang="zh-CN" altLang="en-US"/>
              <a:t>梯度</a:t>
            </a:r>
          </a:p>
        </p:txBody>
      </p:sp>
      <p:pic>
        <p:nvPicPr>
          <p:cNvPr id="3" name="图片 2"/>
          <p:cNvPicPr>
            <a:picLocks noChangeAspect="1"/>
          </p:cNvPicPr>
          <p:nvPr/>
        </p:nvPicPr>
        <p:blipFill>
          <a:blip r:embed="rId4"/>
          <a:stretch>
            <a:fillRect/>
          </a:stretch>
        </p:blipFill>
        <p:spPr>
          <a:xfrm>
            <a:off x="4708180" y="1288161"/>
            <a:ext cx="3831590" cy="3020695"/>
          </a:xfrm>
          <a:prstGeom prst="rect">
            <a:avLst/>
          </a:prstGeom>
        </p:spPr>
      </p:pic>
      <p:sp>
        <p:nvSpPr>
          <p:cNvPr id="20" name="文本框 19"/>
          <p:cNvSpPr txBox="1"/>
          <p:nvPr/>
        </p:nvSpPr>
        <p:spPr>
          <a:xfrm>
            <a:off x="114935" y="6420485"/>
            <a:ext cx="8161655" cy="337185"/>
          </a:xfrm>
          <a:prstGeom prst="rect">
            <a:avLst/>
          </a:prstGeom>
          <a:noFill/>
        </p:spPr>
        <p:txBody>
          <a:bodyPr wrap="square" rtlCol="0" anchor="t">
            <a:spAutoFit/>
          </a:bodyPr>
          <a:lstStyle/>
          <a:p>
            <a:r>
              <a:rPr lang="en-US" sz="1600">
                <a:sym typeface="+mn-ea"/>
              </a:rPr>
              <a:t>[3]</a:t>
            </a:r>
            <a:r>
              <a:rPr lang="en-US" sz="1600" i="1">
                <a:sym typeface="+mn-ea"/>
              </a:rPr>
              <a:t> </a:t>
            </a:r>
            <a:r>
              <a:rPr sz="1600" i="1">
                <a:sym typeface="+mn-ea"/>
              </a:rPr>
              <a:t>Achille</a:t>
            </a:r>
            <a:r>
              <a:rPr lang="en-US" sz="1600" i="1">
                <a:sym typeface="+mn-ea"/>
              </a:rPr>
              <a:t> </a:t>
            </a:r>
            <a:r>
              <a:rPr sz="1600" i="1">
                <a:sym typeface="+mn-ea"/>
              </a:rPr>
              <a:t>A</a:t>
            </a:r>
            <a:r>
              <a:rPr lang="en-US" sz="1600" i="1">
                <a:sym typeface="+mn-ea"/>
              </a:rPr>
              <a:t>,</a:t>
            </a:r>
            <a:r>
              <a:rPr sz="1600" i="1">
                <a:sym typeface="+mn-ea"/>
              </a:rPr>
              <a:t> Rovere</a:t>
            </a:r>
            <a:r>
              <a:rPr lang="en-US" sz="1600" i="1">
                <a:sym typeface="+mn-ea"/>
              </a:rPr>
              <a:t> </a:t>
            </a:r>
            <a:r>
              <a:rPr sz="1600" i="1">
                <a:sym typeface="+mn-ea"/>
              </a:rPr>
              <a:t>M</a:t>
            </a:r>
            <a:r>
              <a:rPr lang="en-US" sz="1600" i="1">
                <a:sym typeface="+mn-ea"/>
              </a:rPr>
              <a:t> </a:t>
            </a:r>
            <a:r>
              <a:rPr sz="1600" i="1">
                <a:sym typeface="+mn-ea"/>
              </a:rPr>
              <a:t>and Soatto</a:t>
            </a:r>
            <a:r>
              <a:rPr lang="en-US" sz="1600" i="1">
                <a:sym typeface="+mn-ea"/>
              </a:rPr>
              <a:t> </a:t>
            </a:r>
            <a:r>
              <a:rPr sz="1600" i="1">
                <a:sym typeface="+mn-ea"/>
              </a:rPr>
              <a:t>S.</a:t>
            </a:r>
            <a:r>
              <a:rPr sz="1600" b="1" i="1">
                <a:sym typeface="+mn-ea"/>
              </a:rPr>
              <a:t> </a:t>
            </a:r>
            <a:r>
              <a:rPr sz="1600" b="1" i="1">
                <a:solidFill>
                  <a:schemeClr val="accent1"/>
                </a:solidFill>
                <a:sym typeface="+mn-ea"/>
              </a:rPr>
              <a:t>Critical learning periods in deep networks</a:t>
            </a:r>
            <a:r>
              <a:rPr sz="1600" b="1" i="1">
                <a:sym typeface="+mn-ea"/>
              </a:rPr>
              <a:t>.</a:t>
            </a:r>
            <a:r>
              <a:rPr sz="1600" i="1">
                <a:sym typeface="+mn-ea"/>
              </a:rPr>
              <a:t> </a:t>
            </a:r>
            <a:r>
              <a:rPr lang="en-US" sz="1600" i="1">
                <a:sym typeface="+mn-ea"/>
              </a:rPr>
              <a:t>ICLR</a:t>
            </a:r>
            <a:r>
              <a:rPr sz="1600" i="1">
                <a:sym typeface="+mn-ea"/>
              </a:rPr>
              <a:t>, 201</a:t>
            </a:r>
            <a:r>
              <a:rPr lang="en-US" sz="1600" i="1">
                <a:sym typeface="+mn-ea"/>
              </a:rPr>
              <a:t>9.</a:t>
            </a:r>
          </a:p>
        </p:txBody>
      </p:sp>
      <p:sp>
        <p:nvSpPr>
          <p:cNvPr id="21" name="文本框 20"/>
          <p:cNvSpPr txBox="1"/>
          <p:nvPr/>
        </p:nvSpPr>
        <p:spPr>
          <a:xfrm>
            <a:off x="8528662" y="2479892"/>
            <a:ext cx="473710" cy="368300"/>
          </a:xfrm>
          <a:prstGeom prst="rect">
            <a:avLst/>
          </a:prstGeom>
          <a:noFill/>
        </p:spPr>
        <p:txBody>
          <a:bodyPr wrap="square" rtlCol="0">
            <a:spAutoFit/>
          </a:bodyPr>
          <a:lstStyle/>
          <a:p>
            <a:r>
              <a:rPr lang="en-US" altLang="zh-CN" dirty="0"/>
              <a:t>[3]</a:t>
            </a:r>
          </a:p>
        </p:txBody>
      </p:sp>
      <mc:AlternateContent xmlns:mc="http://schemas.openxmlformats.org/markup-compatibility/2006">
        <mc:Choice xmlns:a14="http://schemas.microsoft.com/office/drawing/2010/main" Requires="a14">
          <p:sp>
            <p:nvSpPr>
              <p:cNvPr id="5" name="文本框 4"/>
              <p:cNvSpPr txBox="1"/>
              <p:nvPr/>
            </p:nvSpPr>
            <p:spPr>
              <a:xfrm>
                <a:off x="283347" y="3126069"/>
                <a:ext cx="8577306" cy="2221230"/>
              </a:xfrm>
              <a:prstGeom prst="rect">
                <a:avLst/>
              </a:prstGeom>
              <a:noFill/>
            </p:spPr>
            <p:txBody>
              <a:bodyPr wrap="square" rtlCol="0">
                <a:noAutofit/>
              </a:bodyPr>
              <a:lstStyle/>
              <a:p>
                <a:pPr fontAlgn="auto">
                  <a:lnSpc>
                    <a:spcPct val="150000"/>
                  </a:lnSpc>
                </a:pPr>
                <a:r>
                  <a:rPr lang="zh-CN" altLang="en-US" b="1" dirty="0"/>
                  <a:t>绿线：</a:t>
                </a:r>
                <a:r>
                  <a:rPr lang="zh-CN" altLang="en-US" dirty="0"/>
                  <a:t>最终测试准确率随训练轮次变化；</a:t>
                </a:r>
                <a:br>
                  <a:rPr lang="zh-CN" altLang="en-US" dirty="0"/>
                </a:br>
                <a:r>
                  <a:rPr lang="zh-CN" altLang="en-US" b="1" dirty="0"/>
                  <a:t>蓝线：</a:t>
                </a:r>
                <a:r>
                  <a:rPr lang="en-US" altLang="zh-CN" dirty="0"/>
                  <a:t>tr(FIM)</a:t>
                </a:r>
                <a:r>
                  <a:rPr lang="zh-CN" altLang="en-US" dirty="0"/>
                  <a:t> </a:t>
                </a:r>
                <a:r>
                  <a:rPr lang="zh-CN" altLang="en-US" dirty="0">
                    <a:sym typeface="+mn-ea"/>
                  </a:rPr>
                  <a:t>随训练轮次变化</a:t>
                </a:r>
                <a:r>
                  <a:rPr lang="zh-CN" altLang="en-US" dirty="0"/>
                  <a:t>；</a:t>
                </a:r>
              </a:p>
              <a:p>
                <a:pPr fontAlgn="auto">
                  <a:lnSpc>
                    <a:spcPct val="150000"/>
                  </a:lnSpc>
                </a:pPr>
                <a:r>
                  <a:rPr lang="zh-CN" altLang="en-US" b="1" dirty="0"/>
                  <a:t>橙</a:t>
                </a:r>
                <a:r>
                  <a:rPr lang="en-US" altLang="zh-CN" b="1" dirty="0"/>
                  <a:t>/</a:t>
                </a:r>
                <a:r>
                  <a:rPr lang="zh-CN" altLang="en-US" b="1" dirty="0"/>
                  <a:t>紫线：</a:t>
                </a:r>
                <a:r>
                  <a:rPr lang="zh-CN" altLang="en-US" dirty="0"/>
                  <a:t>将敏感度曲线</a:t>
                </a:r>
                <a14:m>
                  <m:oMath xmlns:m="http://schemas.openxmlformats.org/officeDocument/2006/math">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𝑺</m:t>
                        </m:r>
                      </m:e>
                      <m:sub>
                        <m:r>
                          <a:rPr lang="en-US" altLang="zh-CN" b="1" i="1">
                            <a:latin typeface="Cambria Math" panose="02040503050406030204" charset="0"/>
                            <a:cs typeface="Cambria Math" panose="02040503050406030204" charset="0"/>
                          </a:rPr>
                          <m:t>𝒌</m:t>
                        </m:r>
                      </m:sub>
                    </m:sSub>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𝑵</m:t>
                    </m:r>
                    <m:r>
                      <a:rPr lang="en-US" altLang="zh-CN" b="1" i="1">
                        <a:latin typeface="Cambria Math" panose="02040503050406030204" charset="0"/>
                        <a:cs typeface="Cambria Math" panose="02040503050406030204" charset="0"/>
                      </a:rPr>
                      <m:t>)</m:t>
                    </m:r>
                  </m:oMath>
                </a14:m>
                <a:r>
                  <a:rPr lang="zh-CN" altLang="en-US" dirty="0"/>
                  <a:t>经指数拟合至</a:t>
                </a:r>
                <a:r>
                  <a:rPr lang="en-US" altLang="zh-CN" dirty="0"/>
                  <a:t>tr(FIM)</a:t>
                </a:r>
                <a:r>
                  <a:rPr lang="zh-CN" altLang="en-US" dirty="0"/>
                  <a:t>，</a:t>
                </a:r>
              </a:p>
              <a:p>
                <a:pPr fontAlgn="auto">
                  <a:lnSpc>
                    <a:spcPct val="150000"/>
                  </a:lnSpc>
                </a:pPr>
                <a:r>
                  <a:rPr lang="zh-CN" altLang="en-US" dirty="0"/>
                  <a:t>其中，</a:t>
                </a:r>
                <a:r>
                  <a:rPr lang="en-US" altLang="zh-CN" dirty="0">
                    <a:sym typeface="+mn-ea"/>
                  </a:rPr>
                  <a:t>tr(</a:t>
                </a:r>
                <a:r>
                  <a:rPr lang="en-US" altLang="zh-CN" dirty="0"/>
                  <a:t>FIM</a:t>
                </a:r>
                <a:r>
                  <a:rPr lang="en-US" altLang="zh-CN" dirty="0">
                    <a:sym typeface="+mn-ea"/>
                  </a:rPr>
                  <a:t>)</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a</m:t>
                    </m:r>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exp</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c</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𝑘</m:t>
                        </m:r>
                      </m:sub>
                    </m:sSub>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N</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b</m:t>
                    </m:r>
                  </m:oMath>
                </a14:m>
                <a:r>
                  <a:rPr lang="zh-CN" altLang="en-US" dirty="0">
                    <a:latin typeface="Cambria Math" panose="02040503050406030204" charset="0"/>
                    <a:cs typeface="Cambria Math" panose="02040503050406030204" charset="0"/>
                  </a:rPr>
                  <a:t>，</a:t>
                </a:r>
                <a:r>
                  <a:rPr lang="en-US" altLang="zh-CN" dirty="0">
                    <a:latin typeface="Cambria Math" panose="02040503050406030204" charset="0"/>
                    <a:cs typeface="Cambria Math" panose="02040503050406030204" charset="0"/>
                  </a:rPr>
                  <a:t>k=40/60</a:t>
                </a:r>
                <a:r>
                  <a:rPr lang="zh-CN" altLang="en-US" dirty="0">
                    <a:latin typeface="Cambria Math" panose="02040503050406030204" charset="0"/>
                    <a:cs typeface="Cambria Math" panose="02040503050406030204" charset="0"/>
                  </a:rPr>
                  <a:t>，</a:t>
                </a:r>
                <a:r>
                  <a:rPr lang="en-US" altLang="zh-CN" dirty="0">
                    <a:sym typeface="+mn-ea"/>
                  </a:rPr>
                  <a:t>tr(</a:t>
                </a:r>
                <a:r>
                  <a:rPr lang="en-US" altLang="zh-CN" dirty="0"/>
                  <a:t>FIM</a:t>
                </a:r>
                <a:r>
                  <a:rPr lang="en-US" altLang="zh-CN" dirty="0">
                    <a:sym typeface="+mn-ea"/>
                  </a:rPr>
                  <a:t>)</a:t>
                </a:r>
                <a:r>
                  <a:rPr lang="zh-CN" altLang="en-US" dirty="0">
                    <a:sym typeface="+mn-ea"/>
                  </a:rPr>
                  <a:t>为在</a:t>
                </a:r>
                <a:r>
                  <a:rPr lang="en-US" altLang="zh-CN" dirty="0">
                    <a:sym typeface="+mn-ea"/>
                  </a:rPr>
                  <a:t> </a:t>
                </a:r>
                <a:r>
                  <a:rPr lang="en-US" altLang="zh-CN" b="1" dirty="0">
                    <a:sym typeface="+mn-ea"/>
                  </a:rPr>
                  <a:t>[ N , N + k ] </a:t>
                </a:r>
                <a:r>
                  <a:rPr lang="zh-CN" altLang="en-US" dirty="0">
                    <a:sym typeface="+mn-ea"/>
                  </a:rPr>
                  <a:t>处训练</a:t>
                </a:r>
                <a:r>
                  <a:rPr lang="zh-CN" altLang="en-US" b="1" dirty="0">
                    <a:sym typeface="+mn-ea"/>
                  </a:rPr>
                  <a:t>无缺陷数据</a:t>
                </a:r>
                <a:r>
                  <a:rPr lang="zh-CN" altLang="en-US" dirty="0">
                    <a:sym typeface="+mn-ea"/>
                  </a:rPr>
                  <a:t>所计算得到的。</a:t>
                </a:r>
              </a:p>
            </p:txBody>
          </p:sp>
        </mc:Choice>
        <mc:Fallback>
          <p:sp>
            <p:nvSpPr>
              <p:cNvPr id="5" name="文本框 4"/>
              <p:cNvSpPr txBox="1">
                <a:spLocks noRot="1" noChangeAspect="1" noMove="1" noResize="1" noEditPoints="1" noAdjustHandles="1" noChangeArrowheads="1" noChangeShapeType="1" noTextEdit="1"/>
              </p:cNvSpPr>
              <p:nvPr/>
            </p:nvSpPr>
            <p:spPr>
              <a:xfrm>
                <a:off x="283347" y="3126069"/>
                <a:ext cx="8577306" cy="2221230"/>
              </a:xfrm>
              <a:prstGeom prst="rect">
                <a:avLst/>
              </a:prstGeom>
              <a:blipFill>
                <a:blip r:embed="rId5"/>
                <a:stretch>
                  <a:fillRect l="-568" r="-213"/>
                </a:stretch>
              </a:blipFill>
            </p:spPr>
            <p:txBody>
              <a:bodyPr/>
              <a:lstStyle/>
              <a:p>
                <a:r>
                  <a:rPr lang="zh-CN" altLang="en-US">
                    <a:noFill/>
                  </a:rPr>
                  <a:t> </a:t>
                </a:r>
              </a:p>
            </p:txBody>
          </p:sp>
        </mc:Fallback>
      </mc:AlternateContent>
      <p:cxnSp>
        <p:nvCxnSpPr>
          <p:cNvPr id="12" name="直接连接符 4"/>
          <p:cNvCxnSpPr>
            <a:cxnSpLocks/>
          </p:cNvCxnSpPr>
          <p:nvPr/>
        </p:nvCxnSpPr>
        <p:spPr>
          <a:xfrm>
            <a:off x="6433181" y="1670350"/>
            <a:ext cx="0" cy="2147507"/>
          </a:xfrm>
          <a:prstGeom prst="line">
            <a:avLst/>
          </a:prstGeom>
          <a:ln w="158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9FB38EC-AA1B-0240-7D7B-0EBDBF781B2F}"/>
              </a:ext>
            </a:extLst>
          </p:cNvPr>
          <p:cNvSpPr txBox="1"/>
          <p:nvPr/>
        </p:nvSpPr>
        <p:spPr>
          <a:xfrm>
            <a:off x="607152" y="5534328"/>
            <a:ext cx="8202056" cy="369332"/>
          </a:xfrm>
          <a:prstGeom prst="rect">
            <a:avLst/>
          </a:prstGeom>
          <a:noFill/>
        </p:spPr>
        <p:txBody>
          <a:bodyPr wrap="square" rtlCol="0">
            <a:spAutoFit/>
          </a:bodyPr>
          <a:lstStyle/>
          <a:p>
            <a:r>
              <a:rPr lang="en-US" altLang="zh-CN" dirty="0"/>
              <a:t>tr(FIM)</a:t>
            </a:r>
            <a:r>
              <a:rPr lang="zh-CN" altLang="en-US" dirty="0"/>
              <a:t>可表示训练过程中所包含的数据信息量，间接表示神经网络的连接强度。</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AC90BC3-E74B-33C4-374A-181A2B8AA58B}"/>
              </a:ext>
            </a:extLst>
          </p:cNvPr>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3" name="标题 2">
            <a:extLst>
              <a:ext uri="{FF2B5EF4-FFF2-40B4-BE49-F238E27FC236}">
                <a16:creationId xmlns:a16="http://schemas.microsoft.com/office/drawing/2014/main" id="{E87394DF-5852-B985-FDD8-2685B2A82E70}"/>
              </a:ext>
            </a:extLst>
          </p:cNvPr>
          <p:cNvSpPr>
            <a:spLocks noGrp="1"/>
          </p:cNvSpPr>
          <p:nvPr>
            <p:ph type="title"/>
          </p:nvPr>
        </p:nvSpPr>
        <p:spPr/>
        <p:txBody>
          <a:bodyPr/>
          <a:lstStyle/>
          <a:p>
            <a:r>
              <a:rPr lang="en-US" altLang="zh-CN" dirty="0"/>
              <a:t>FIM</a:t>
            </a:r>
            <a:endParaRPr lang="zh-CN" altLang="en-US" dirty="0"/>
          </a:p>
        </p:txBody>
      </p:sp>
      <p:pic>
        <p:nvPicPr>
          <p:cNvPr id="4" name="图片 3">
            <a:extLst>
              <a:ext uri="{FF2B5EF4-FFF2-40B4-BE49-F238E27FC236}">
                <a16:creationId xmlns:a16="http://schemas.microsoft.com/office/drawing/2014/main" id="{F42C39E2-4D71-6F7A-341A-3C382B62D79A}"/>
              </a:ext>
            </a:extLst>
          </p:cNvPr>
          <p:cNvPicPr>
            <a:picLocks noChangeAspect="1"/>
          </p:cNvPicPr>
          <p:nvPr/>
        </p:nvPicPr>
        <p:blipFill>
          <a:blip r:embed="rId2"/>
          <a:stretch>
            <a:fillRect/>
          </a:stretch>
        </p:blipFill>
        <p:spPr>
          <a:xfrm>
            <a:off x="2264223" y="2085642"/>
            <a:ext cx="3831590" cy="3020695"/>
          </a:xfrm>
          <a:prstGeom prst="rect">
            <a:avLst/>
          </a:prstGeom>
        </p:spPr>
      </p:pic>
      <p:sp>
        <p:nvSpPr>
          <p:cNvPr id="5" name="文本框 4">
            <a:extLst>
              <a:ext uri="{FF2B5EF4-FFF2-40B4-BE49-F238E27FC236}">
                <a16:creationId xmlns:a16="http://schemas.microsoft.com/office/drawing/2014/main" id="{457FA177-6EDD-12A9-E9CD-2C7D9CA8DEF1}"/>
              </a:ext>
            </a:extLst>
          </p:cNvPr>
          <p:cNvSpPr txBox="1"/>
          <p:nvPr/>
        </p:nvSpPr>
        <p:spPr>
          <a:xfrm>
            <a:off x="230187" y="5002592"/>
            <a:ext cx="8683625" cy="1294585"/>
          </a:xfrm>
          <a:prstGeom prst="rect">
            <a:avLst/>
          </a:prstGeom>
          <a:noFill/>
        </p:spPr>
        <p:txBody>
          <a:bodyPr wrap="square" rtlCol="0">
            <a:spAutoFit/>
          </a:bodyPr>
          <a:lstStyle/>
          <a:p>
            <a:pPr>
              <a:lnSpc>
                <a:spcPct val="150000"/>
              </a:lnSpc>
            </a:pPr>
            <a:r>
              <a:rPr lang="zh-CN" altLang="en-US" dirty="0"/>
              <a:t>可通过</a:t>
            </a:r>
            <a:r>
              <a:rPr lang="en-US" altLang="zh-CN" dirty="0">
                <a:sym typeface="+mn-ea"/>
              </a:rPr>
              <a:t>tr(FIM)</a:t>
            </a:r>
            <a:r>
              <a:rPr lang="zh-CN" altLang="en-US" dirty="0">
                <a:sym typeface="+mn-ea"/>
              </a:rPr>
              <a:t>来</a:t>
            </a:r>
            <a:r>
              <a:rPr lang="zh-CN" altLang="en-US" b="1" dirty="0">
                <a:sym typeface="+mn-ea"/>
              </a:rPr>
              <a:t>解释</a:t>
            </a:r>
            <a:r>
              <a:rPr lang="zh-CN" altLang="en-US" dirty="0">
                <a:sym typeface="+mn-ea"/>
              </a:rPr>
              <a:t>为什么</a:t>
            </a:r>
            <a:r>
              <a:rPr lang="zh-CN" altLang="en-US" b="1" dirty="0">
                <a:sym typeface="+mn-ea"/>
              </a:rPr>
              <a:t>训练的早期阶段</a:t>
            </a:r>
            <a:r>
              <a:rPr lang="zh-CN" altLang="en-US" dirty="0">
                <a:sym typeface="+mn-ea"/>
              </a:rPr>
              <a:t>是关键学习期：</a:t>
            </a:r>
            <a:endParaRPr lang="en-US" altLang="zh-CN" dirty="0"/>
          </a:p>
          <a:p>
            <a:pPr>
              <a:lnSpc>
                <a:spcPct val="150000"/>
              </a:lnSpc>
            </a:pPr>
            <a:r>
              <a:rPr lang="zh-CN" altLang="en-US" b="1" dirty="0"/>
              <a:t>训练的早期阶段</a:t>
            </a:r>
            <a:r>
              <a:rPr lang="zh-CN" altLang="en-US" dirty="0"/>
              <a:t>对于</a:t>
            </a:r>
            <a:r>
              <a:rPr lang="zh-CN" altLang="en-US" b="1" dirty="0">
                <a:solidFill>
                  <a:srgbClr val="FF0000"/>
                </a:solidFill>
              </a:rPr>
              <a:t>引导</a:t>
            </a:r>
            <a:r>
              <a:rPr lang="zh-CN" altLang="en-US" dirty="0"/>
              <a:t>网络跨过瓶颈（学习有效特征）并向“右”至最终的“山谷”（拟合）具有关键作用。</a:t>
            </a:r>
          </a:p>
        </p:txBody>
      </p:sp>
      <p:sp>
        <p:nvSpPr>
          <p:cNvPr id="6" name="文本框 5">
            <a:extLst>
              <a:ext uri="{FF2B5EF4-FFF2-40B4-BE49-F238E27FC236}">
                <a16:creationId xmlns:a16="http://schemas.microsoft.com/office/drawing/2014/main" id="{E46FC717-97CF-19A0-64BD-3D725C75A1D4}"/>
              </a:ext>
            </a:extLst>
          </p:cNvPr>
          <p:cNvSpPr txBox="1"/>
          <p:nvPr/>
        </p:nvSpPr>
        <p:spPr>
          <a:xfrm>
            <a:off x="288101" y="795337"/>
            <a:ext cx="8683625" cy="1463048"/>
          </a:xfrm>
          <a:prstGeom prst="rect">
            <a:avLst/>
          </a:prstGeom>
          <a:noFill/>
        </p:spPr>
        <p:txBody>
          <a:bodyPr wrap="square" rtlCol="0">
            <a:noAutofit/>
          </a:bodyPr>
          <a:lstStyle/>
          <a:p>
            <a:pPr fontAlgn="auto">
              <a:lnSpc>
                <a:spcPct val="150000"/>
              </a:lnSpc>
            </a:pPr>
            <a:r>
              <a:rPr lang="en-US" altLang="zh-CN" b="1" dirty="0">
                <a:sym typeface="+mn-ea"/>
              </a:rPr>
              <a:t>tr(FIM)</a:t>
            </a:r>
            <a:r>
              <a:rPr lang="zh-CN" altLang="en-US" b="1" dirty="0">
                <a:sym typeface="+mn-ea"/>
              </a:rPr>
              <a:t>：训练初期，网络获取数据信息，连接强度增强。</a:t>
            </a:r>
            <a:endParaRPr lang="en-US" altLang="zh-CN" b="1" dirty="0">
              <a:sym typeface="+mn-ea"/>
            </a:endParaRPr>
          </a:p>
          <a:p>
            <a:pPr fontAlgn="auto">
              <a:lnSpc>
                <a:spcPct val="150000"/>
              </a:lnSpc>
            </a:pPr>
            <a:r>
              <a:rPr lang="zh-CN" altLang="en-US" b="1" dirty="0">
                <a:sym typeface="+mn-ea"/>
              </a:rPr>
              <a:t>当跨过</a:t>
            </a:r>
            <a:r>
              <a:rPr lang="zh-CN" altLang="en-US" b="1" dirty="0">
                <a:solidFill>
                  <a:srgbClr val="FF0000"/>
                </a:solidFill>
                <a:sym typeface="+mn-ea"/>
              </a:rPr>
              <a:t>所有瓶颈</a:t>
            </a:r>
            <a:r>
              <a:rPr lang="zh-CN" altLang="en-US" b="1" dirty="0">
                <a:sym typeface="+mn-ea"/>
              </a:rPr>
              <a:t>时，性能开始稳定，网络已学习了主要有效特征，度过了关键学习期。</a:t>
            </a:r>
            <a:endParaRPr lang="en-US" altLang="zh-CN" b="1" dirty="0"/>
          </a:p>
          <a:p>
            <a:pPr fontAlgn="auto">
              <a:lnSpc>
                <a:spcPct val="150000"/>
              </a:lnSpc>
            </a:pPr>
            <a:r>
              <a:rPr lang="zh-CN" altLang="en-US" b="1" dirty="0">
                <a:sym typeface="+mn-ea"/>
              </a:rPr>
              <a:t>可以认为，</a:t>
            </a:r>
            <a:r>
              <a:rPr lang="en-US" altLang="zh-CN" b="1" dirty="0">
                <a:sym typeface="+mn-ea"/>
              </a:rPr>
              <a:t>tr(FIM)</a:t>
            </a:r>
            <a:r>
              <a:rPr lang="zh-CN" altLang="en-US" b="1" dirty="0">
                <a:sym typeface="+mn-ea"/>
              </a:rPr>
              <a:t>曲线最后一个极大值点</a:t>
            </a:r>
            <a:r>
              <a:rPr lang="zh-CN" altLang="en-US" b="1" dirty="0">
                <a:solidFill>
                  <a:srgbClr val="FF0000"/>
                </a:solidFill>
                <a:sym typeface="+mn-ea"/>
              </a:rPr>
              <a:t>约为</a:t>
            </a:r>
            <a:r>
              <a:rPr lang="zh-CN" altLang="en-US" b="1" dirty="0"/>
              <a:t>关键学习期</a:t>
            </a:r>
            <a:r>
              <a:rPr lang="zh-CN" altLang="en-US" b="1" dirty="0">
                <a:solidFill>
                  <a:srgbClr val="FF0000"/>
                </a:solidFill>
              </a:rPr>
              <a:t>结束处</a:t>
            </a:r>
            <a:r>
              <a:rPr lang="zh-CN" altLang="en-US" b="1" dirty="0"/>
              <a:t>。</a:t>
            </a:r>
            <a:endParaRPr lang="zh-CN" altLang="en-US" b="1" dirty="0">
              <a:sym typeface="+mn-ea"/>
            </a:endParaRPr>
          </a:p>
        </p:txBody>
      </p:sp>
      <p:sp>
        <p:nvSpPr>
          <p:cNvPr id="7" name="文本框 6">
            <a:extLst>
              <a:ext uri="{FF2B5EF4-FFF2-40B4-BE49-F238E27FC236}">
                <a16:creationId xmlns:a16="http://schemas.microsoft.com/office/drawing/2014/main" id="{A390D632-B4B4-DC1A-BD65-356FD0D13E77}"/>
              </a:ext>
            </a:extLst>
          </p:cNvPr>
          <p:cNvSpPr txBox="1"/>
          <p:nvPr/>
        </p:nvSpPr>
        <p:spPr>
          <a:xfrm>
            <a:off x="5945354" y="3364540"/>
            <a:ext cx="473710" cy="368300"/>
          </a:xfrm>
          <a:prstGeom prst="rect">
            <a:avLst/>
          </a:prstGeom>
          <a:noFill/>
        </p:spPr>
        <p:txBody>
          <a:bodyPr wrap="square" rtlCol="0">
            <a:spAutoFit/>
          </a:bodyPr>
          <a:lstStyle/>
          <a:p>
            <a:r>
              <a:rPr lang="en-US" altLang="zh-CN" dirty="0"/>
              <a:t>[3]</a:t>
            </a:r>
          </a:p>
        </p:txBody>
      </p:sp>
      <p:sp>
        <p:nvSpPr>
          <p:cNvPr id="8" name="文本框 7">
            <a:extLst>
              <a:ext uri="{FF2B5EF4-FFF2-40B4-BE49-F238E27FC236}">
                <a16:creationId xmlns:a16="http://schemas.microsoft.com/office/drawing/2014/main" id="{BF68D0F6-F9CA-0505-AD92-C615F7F5AE23}"/>
              </a:ext>
            </a:extLst>
          </p:cNvPr>
          <p:cNvSpPr txBox="1"/>
          <p:nvPr/>
        </p:nvSpPr>
        <p:spPr>
          <a:xfrm>
            <a:off x="114935" y="6420485"/>
            <a:ext cx="8161655" cy="337185"/>
          </a:xfrm>
          <a:prstGeom prst="rect">
            <a:avLst/>
          </a:prstGeom>
          <a:noFill/>
        </p:spPr>
        <p:txBody>
          <a:bodyPr wrap="square" rtlCol="0" anchor="t">
            <a:spAutoFit/>
          </a:bodyPr>
          <a:lstStyle/>
          <a:p>
            <a:r>
              <a:rPr lang="en-US" sz="1600">
                <a:sym typeface="+mn-ea"/>
              </a:rPr>
              <a:t>[3]</a:t>
            </a:r>
            <a:r>
              <a:rPr lang="en-US" sz="1600" i="1">
                <a:sym typeface="+mn-ea"/>
              </a:rPr>
              <a:t> </a:t>
            </a:r>
            <a:r>
              <a:rPr sz="1600" i="1">
                <a:sym typeface="+mn-ea"/>
              </a:rPr>
              <a:t>Achille</a:t>
            </a:r>
            <a:r>
              <a:rPr lang="en-US" sz="1600" i="1">
                <a:sym typeface="+mn-ea"/>
              </a:rPr>
              <a:t> </a:t>
            </a:r>
            <a:r>
              <a:rPr sz="1600" i="1">
                <a:sym typeface="+mn-ea"/>
              </a:rPr>
              <a:t>A</a:t>
            </a:r>
            <a:r>
              <a:rPr lang="en-US" sz="1600" i="1">
                <a:sym typeface="+mn-ea"/>
              </a:rPr>
              <a:t>,</a:t>
            </a:r>
            <a:r>
              <a:rPr sz="1600" i="1">
                <a:sym typeface="+mn-ea"/>
              </a:rPr>
              <a:t> Rovere</a:t>
            </a:r>
            <a:r>
              <a:rPr lang="en-US" sz="1600" i="1">
                <a:sym typeface="+mn-ea"/>
              </a:rPr>
              <a:t> </a:t>
            </a:r>
            <a:r>
              <a:rPr sz="1600" i="1">
                <a:sym typeface="+mn-ea"/>
              </a:rPr>
              <a:t>M</a:t>
            </a:r>
            <a:r>
              <a:rPr lang="en-US" sz="1600" i="1">
                <a:sym typeface="+mn-ea"/>
              </a:rPr>
              <a:t> </a:t>
            </a:r>
            <a:r>
              <a:rPr sz="1600" i="1">
                <a:sym typeface="+mn-ea"/>
              </a:rPr>
              <a:t>and Soatto</a:t>
            </a:r>
            <a:r>
              <a:rPr lang="en-US" sz="1600" i="1">
                <a:sym typeface="+mn-ea"/>
              </a:rPr>
              <a:t> </a:t>
            </a:r>
            <a:r>
              <a:rPr sz="1600" i="1">
                <a:sym typeface="+mn-ea"/>
              </a:rPr>
              <a:t>S.</a:t>
            </a:r>
            <a:r>
              <a:rPr sz="1600" b="1" i="1">
                <a:sym typeface="+mn-ea"/>
              </a:rPr>
              <a:t> </a:t>
            </a:r>
            <a:r>
              <a:rPr sz="1600" b="1" i="1">
                <a:solidFill>
                  <a:schemeClr val="accent1"/>
                </a:solidFill>
                <a:sym typeface="+mn-ea"/>
              </a:rPr>
              <a:t>Critical learning periods in deep networks</a:t>
            </a:r>
            <a:r>
              <a:rPr sz="1600" b="1" i="1">
                <a:sym typeface="+mn-ea"/>
              </a:rPr>
              <a:t>.</a:t>
            </a:r>
            <a:r>
              <a:rPr sz="1600" i="1">
                <a:sym typeface="+mn-ea"/>
              </a:rPr>
              <a:t> </a:t>
            </a:r>
            <a:r>
              <a:rPr lang="en-US" sz="1600" i="1">
                <a:sym typeface="+mn-ea"/>
              </a:rPr>
              <a:t>ICLR</a:t>
            </a:r>
            <a:r>
              <a:rPr sz="1600" i="1">
                <a:sym typeface="+mn-ea"/>
              </a:rPr>
              <a:t>, 201</a:t>
            </a:r>
            <a:r>
              <a:rPr lang="en-US" sz="1600" i="1">
                <a:sym typeface="+mn-ea"/>
              </a:rPr>
              <a:t>9.</a:t>
            </a:r>
          </a:p>
        </p:txBody>
      </p:sp>
      <p:cxnSp>
        <p:nvCxnSpPr>
          <p:cNvPr id="9" name="直接连接符 4">
            <a:extLst>
              <a:ext uri="{FF2B5EF4-FFF2-40B4-BE49-F238E27FC236}">
                <a16:creationId xmlns:a16="http://schemas.microsoft.com/office/drawing/2014/main" id="{9E579FD2-34BC-E0A2-6143-4251961EBC88}"/>
              </a:ext>
            </a:extLst>
          </p:cNvPr>
          <p:cNvCxnSpPr>
            <a:cxnSpLocks/>
          </p:cNvCxnSpPr>
          <p:nvPr/>
        </p:nvCxnSpPr>
        <p:spPr>
          <a:xfrm>
            <a:off x="4001066" y="2462200"/>
            <a:ext cx="0" cy="2147507"/>
          </a:xfrm>
          <a:prstGeom prst="line">
            <a:avLst/>
          </a:prstGeom>
          <a:ln w="158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31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FIM</a:t>
            </a:r>
          </a:p>
        </p:txBody>
      </p:sp>
      <p:pic>
        <p:nvPicPr>
          <p:cNvPr id="3" name="图片 2"/>
          <p:cNvPicPr>
            <a:picLocks noChangeAspect="1"/>
          </p:cNvPicPr>
          <p:nvPr/>
        </p:nvPicPr>
        <p:blipFill>
          <a:blip r:embed="rId3"/>
          <a:stretch>
            <a:fillRect/>
          </a:stretch>
        </p:blipFill>
        <p:spPr>
          <a:xfrm>
            <a:off x="4902200" y="1298575"/>
            <a:ext cx="3843655" cy="2837180"/>
          </a:xfrm>
          <a:prstGeom prst="rect">
            <a:avLst/>
          </a:prstGeom>
        </p:spPr>
      </p:pic>
      <p:sp>
        <p:nvSpPr>
          <p:cNvPr id="21" name="文本框 20"/>
          <p:cNvSpPr txBox="1"/>
          <p:nvPr/>
        </p:nvSpPr>
        <p:spPr>
          <a:xfrm>
            <a:off x="8613140" y="2533015"/>
            <a:ext cx="473710" cy="368300"/>
          </a:xfrm>
          <a:prstGeom prst="rect">
            <a:avLst/>
          </a:prstGeom>
          <a:noFill/>
        </p:spPr>
        <p:txBody>
          <a:bodyPr wrap="square" rtlCol="0">
            <a:spAutoFit/>
          </a:bodyPr>
          <a:lstStyle/>
          <a:p>
            <a:r>
              <a:rPr lang="en-US" altLang="zh-CN"/>
              <a:t>[3]</a:t>
            </a:r>
          </a:p>
        </p:txBody>
      </p:sp>
      <p:sp>
        <p:nvSpPr>
          <p:cNvPr id="4" name="文本框 3"/>
          <p:cNvSpPr txBox="1"/>
          <p:nvPr/>
        </p:nvSpPr>
        <p:spPr>
          <a:xfrm>
            <a:off x="527050" y="1298575"/>
            <a:ext cx="3997960" cy="2584450"/>
          </a:xfrm>
          <a:prstGeom prst="rect">
            <a:avLst/>
          </a:prstGeom>
          <a:noFill/>
        </p:spPr>
        <p:txBody>
          <a:bodyPr wrap="square" rtlCol="0">
            <a:spAutoFit/>
          </a:bodyPr>
          <a:lstStyle/>
          <a:p>
            <a:pPr algn="just" fontAlgn="auto">
              <a:lnSpc>
                <a:spcPct val="150000"/>
              </a:lnSpc>
            </a:pPr>
            <a:r>
              <a:rPr lang="en-US" altLang="zh-CN" dirty="0"/>
              <a:t>[3]</a:t>
            </a:r>
            <a:r>
              <a:rPr lang="zh-CN" altLang="en-US" dirty="0"/>
              <a:t>中还观察到一个现象：</a:t>
            </a:r>
          </a:p>
          <a:p>
            <a:pPr algn="just" fontAlgn="auto">
              <a:lnSpc>
                <a:spcPct val="150000"/>
              </a:lnSpc>
            </a:pPr>
            <a:r>
              <a:rPr lang="zh-CN" altLang="en-US" dirty="0"/>
              <a:t>假设</a:t>
            </a:r>
            <a:r>
              <a:rPr lang="zh-CN" altLang="en-US" b="1" dirty="0"/>
              <a:t>一开始就使用缺陷数据</a:t>
            </a:r>
            <a:r>
              <a:rPr lang="zh-CN" altLang="en-US" dirty="0"/>
              <a:t>进行训练，直到</a:t>
            </a:r>
            <a:r>
              <a:rPr lang="en-US" altLang="zh-CN" b="1" dirty="0"/>
              <a:t>M</a:t>
            </a:r>
            <a:r>
              <a:rPr lang="zh-CN" altLang="en-US" dirty="0"/>
              <a:t>轮时改用完整训练数据。（</a:t>
            </a:r>
            <a:r>
              <a:rPr lang="en-US" altLang="zh-CN" dirty="0"/>
              <a:t>M=0,30,50,70,100,220)</a:t>
            </a:r>
          </a:p>
          <a:p>
            <a:pPr algn="just" fontAlgn="auto">
              <a:lnSpc>
                <a:spcPct val="150000"/>
              </a:lnSpc>
            </a:pPr>
            <a:r>
              <a:rPr lang="zh-CN" altLang="en-US" dirty="0"/>
              <a:t>可以看出，随着</a:t>
            </a:r>
            <a:r>
              <a:rPr lang="en-US" altLang="zh-CN" dirty="0"/>
              <a:t>M</a:t>
            </a:r>
            <a:r>
              <a:rPr lang="zh-CN" altLang="en-US" dirty="0"/>
              <a:t>的增大，</a:t>
            </a:r>
            <a:r>
              <a:rPr lang="en-US" altLang="zh-CN" dirty="0"/>
              <a:t>tr(FIM)</a:t>
            </a:r>
            <a:r>
              <a:rPr lang="zh-CN" altLang="en-US" dirty="0"/>
              <a:t>的值增大，且曲线整体右移。</a:t>
            </a:r>
          </a:p>
        </p:txBody>
      </p:sp>
      <p:sp>
        <p:nvSpPr>
          <p:cNvPr id="5" name="文本框 4"/>
          <p:cNvSpPr txBox="1"/>
          <p:nvPr/>
        </p:nvSpPr>
        <p:spPr>
          <a:xfrm>
            <a:off x="527049" y="4680338"/>
            <a:ext cx="8352999" cy="879087"/>
          </a:xfrm>
          <a:prstGeom prst="rect">
            <a:avLst/>
          </a:prstGeom>
          <a:noFill/>
        </p:spPr>
        <p:txBody>
          <a:bodyPr wrap="square" rtlCol="0">
            <a:spAutoFit/>
          </a:bodyPr>
          <a:lstStyle/>
          <a:p>
            <a:pPr>
              <a:lnSpc>
                <a:spcPct val="150000"/>
              </a:lnSpc>
            </a:pPr>
            <a:r>
              <a:rPr lang="en-US" altLang="zh-CN" dirty="0"/>
              <a:t>“ </a:t>
            </a:r>
            <a:r>
              <a:rPr lang="zh-CN" altLang="en-US" dirty="0"/>
              <a:t>缺陷数据迟迟不恢复，导致无法在训练中对数据进行分类，网络需要被迫记住标签，从而增加了执行相同任务所需的信息量。</a:t>
            </a:r>
            <a:r>
              <a:rPr lang="en-US" altLang="zh-CN" dirty="0"/>
              <a:t>”</a:t>
            </a:r>
            <a:endParaRPr lang="zh-CN" altLang="en-US" dirty="0">
              <a:sym typeface="+mn-ea"/>
            </a:endParaRPr>
          </a:p>
        </p:txBody>
      </p:sp>
      <p:sp>
        <p:nvSpPr>
          <p:cNvPr id="20" name="文本框 19"/>
          <p:cNvSpPr txBox="1"/>
          <p:nvPr/>
        </p:nvSpPr>
        <p:spPr>
          <a:xfrm>
            <a:off x="114935" y="6420485"/>
            <a:ext cx="8161655" cy="337185"/>
          </a:xfrm>
          <a:prstGeom prst="rect">
            <a:avLst/>
          </a:prstGeom>
          <a:noFill/>
        </p:spPr>
        <p:txBody>
          <a:bodyPr wrap="square" rtlCol="0" anchor="t">
            <a:spAutoFit/>
          </a:bodyPr>
          <a:lstStyle/>
          <a:p>
            <a:r>
              <a:rPr lang="en-US" sz="1600">
                <a:sym typeface="+mn-ea"/>
              </a:rPr>
              <a:t>[3]</a:t>
            </a:r>
            <a:r>
              <a:rPr lang="en-US" sz="1600" i="1">
                <a:sym typeface="+mn-ea"/>
              </a:rPr>
              <a:t> </a:t>
            </a:r>
            <a:r>
              <a:rPr sz="1600" i="1">
                <a:sym typeface="+mn-ea"/>
              </a:rPr>
              <a:t>Achille</a:t>
            </a:r>
            <a:r>
              <a:rPr lang="en-US" sz="1600" i="1">
                <a:sym typeface="+mn-ea"/>
              </a:rPr>
              <a:t> </a:t>
            </a:r>
            <a:r>
              <a:rPr sz="1600" i="1">
                <a:sym typeface="+mn-ea"/>
              </a:rPr>
              <a:t>A</a:t>
            </a:r>
            <a:r>
              <a:rPr lang="en-US" sz="1600" i="1">
                <a:sym typeface="+mn-ea"/>
              </a:rPr>
              <a:t>,</a:t>
            </a:r>
            <a:r>
              <a:rPr sz="1600" i="1">
                <a:sym typeface="+mn-ea"/>
              </a:rPr>
              <a:t> Rovere</a:t>
            </a:r>
            <a:r>
              <a:rPr lang="en-US" sz="1600" i="1">
                <a:sym typeface="+mn-ea"/>
              </a:rPr>
              <a:t> </a:t>
            </a:r>
            <a:r>
              <a:rPr sz="1600" i="1">
                <a:sym typeface="+mn-ea"/>
              </a:rPr>
              <a:t>M</a:t>
            </a:r>
            <a:r>
              <a:rPr lang="en-US" sz="1600" i="1">
                <a:sym typeface="+mn-ea"/>
              </a:rPr>
              <a:t> </a:t>
            </a:r>
            <a:r>
              <a:rPr sz="1600" i="1">
                <a:sym typeface="+mn-ea"/>
              </a:rPr>
              <a:t>and Soatto</a:t>
            </a:r>
            <a:r>
              <a:rPr lang="en-US" sz="1600" i="1">
                <a:sym typeface="+mn-ea"/>
              </a:rPr>
              <a:t> </a:t>
            </a:r>
            <a:r>
              <a:rPr sz="1600" i="1">
                <a:sym typeface="+mn-ea"/>
              </a:rPr>
              <a:t>S.</a:t>
            </a:r>
            <a:r>
              <a:rPr sz="1600" b="1" i="1">
                <a:sym typeface="+mn-ea"/>
              </a:rPr>
              <a:t> </a:t>
            </a:r>
            <a:r>
              <a:rPr sz="1600" b="1" i="1">
                <a:solidFill>
                  <a:schemeClr val="accent1"/>
                </a:solidFill>
                <a:sym typeface="+mn-ea"/>
              </a:rPr>
              <a:t>Critical learning periods in deep networks</a:t>
            </a:r>
            <a:r>
              <a:rPr sz="1600" b="1" i="1">
                <a:sym typeface="+mn-ea"/>
              </a:rPr>
              <a:t>.</a:t>
            </a:r>
            <a:r>
              <a:rPr sz="1600" i="1">
                <a:sym typeface="+mn-ea"/>
              </a:rPr>
              <a:t> </a:t>
            </a:r>
            <a:r>
              <a:rPr lang="en-US" sz="1600" i="1">
                <a:sym typeface="+mn-ea"/>
              </a:rPr>
              <a:t>ICLR</a:t>
            </a:r>
            <a:r>
              <a:rPr sz="1600" i="1">
                <a:sym typeface="+mn-ea"/>
              </a:rPr>
              <a:t>, 201</a:t>
            </a:r>
            <a:r>
              <a:rPr lang="en-US" sz="1600" i="1">
                <a:sym typeface="+mn-ea"/>
              </a:rPr>
              <a:t>9.</a:t>
            </a:r>
          </a:p>
        </p:txBody>
      </p:sp>
      <p:sp>
        <p:nvSpPr>
          <p:cNvPr id="6" name="文本框 5"/>
          <p:cNvSpPr txBox="1"/>
          <p:nvPr/>
        </p:nvSpPr>
        <p:spPr>
          <a:xfrm>
            <a:off x="8415020" y="3668395"/>
            <a:ext cx="645160" cy="287655"/>
          </a:xfrm>
          <a:prstGeom prst="rect">
            <a:avLst/>
          </a:prstGeom>
          <a:noFill/>
        </p:spPr>
        <p:txBody>
          <a:bodyPr wrap="square" rtlCol="0">
            <a:noAutofit/>
          </a:bodyPr>
          <a:lstStyle/>
          <a:p>
            <a:r>
              <a:rPr lang="en-US" altLang="zh-CN" sz="1400"/>
              <a:t>...</a:t>
            </a:r>
            <a:r>
              <a:rPr lang="en-US" altLang="zh-CN" sz="1200"/>
              <a:t>300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FedFIM</a:t>
            </a:r>
          </a:p>
        </p:txBody>
      </p:sp>
      <p:sp>
        <p:nvSpPr>
          <p:cNvPr id="3" name="文本框 2"/>
          <p:cNvSpPr txBox="1"/>
          <p:nvPr/>
        </p:nvSpPr>
        <p:spPr>
          <a:xfrm>
            <a:off x="322580" y="828040"/>
            <a:ext cx="8649970" cy="879087"/>
          </a:xfrm>
          <a:prstGeom prst="rect">
            <a:avLst/>
          </a:prstGeom>
          <a:noFill/>
        </p:spPr>
        <p:txBody>
          <a:bodyPr wrap="square" rtlCol="0">
            <a:spAutoFit/>
          </a:bodyPr>
          <a:lstStyle/>
          <a:p>
            <a:pPr fontAlgn="auto">
              <a:lnSpc>
                <a:spcPct val="150000"/>
              </a:lnSpc>
            </a:pPr>
            <a:r>
              <a:rPr lang="zh-CN" altLang="en-US" dirty="0"/>
              <a:t>考虑</a:t>
            </a:r>
            <a:r>
              <a:rPr lang="en-US" altLang="zh-CN" dirty="0"/>
              <a:t> </a:t>
            </a:r>
            <a:r>
              <a:rPr lang="en-US" altLang="zh-CN" b="1" dirty="0"/>
              <a:t>FL </a:t>
            </a:r>
            <a:r>
              <a:rPr lang="zh-CN" altLang="en-US" dirty="0"/>
              <a:t>环境下：</a:t>
            </a:r>
          </a:p>
          <a:p>
            <a:pPr fontAlgn="auto">
              <a:lnSpc>
                <a:spcPct val="150000"/>
              </a:lnSpc>
            </a:pPr>
            <a:r>
              <a:rPr lang="zh-CN" altLang="en-US" dirty="0"/>
              <a:t>由于训练数据保存在每个客户端</a:t>
            </a:r>
            <a:r>
              <a:rPr lang="en-US" altLang="zh-CN" dirty="0"/>
              <a:t> </a:t>
            </a:r>
            <a:r>
              <a:rPr lang="en-US" altLang="zh-CN" b="1" dirty="0"/>
              <a:t>j</a:t>
            </a:r>
            <a:r>
              <a:rPr lang="zh-CN" altLang="en-US" dirty="0"/>
              <a:t>，考虑计算本地</a:t>
            </a:r>
            <a:r>
              <a:rPr lang="en-US" altLang="zh-CN" dirty="0"/>
              <a:t>tr(FIM)</a:t>
            </a:r>
            <a:r>
              <a:rPr lang="zh-CN" altLang="en-US" dirty="0"/>
              <a:t> ：</a:t>
            </a:r>
          </a:p>
        </p:txBody>
      </p:sp>
      <mc:AlternateContent xmlns:mc="http://schemas.openxmlformats.org/markup-compatibility/2006" xmlns:a14="http://schemas.microsoft.com/office/drawing/2010/main">
        <mc:Choice Requires="a14">
          <p:sp>
            <p:nvSpPr>
              <p:cNvPr id="7" name="文本框 6"/>
              <p:cNvSpPr txBox="1"/>
              <p:nvPr/>
            </p:nvSpPr>
            <p:spPr>
              <a:xfrm>
                <a:off x="1803336" y="1838579"/>
                <a:ext cx="4730750" cy="4191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𝔼</m:t>
                          </m:r>
                        </m:e>
                        <m:sub>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𝜒</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pitchFamily="18" charset="0"/>
                                  <a:cs typeface="Cambria Math" panose="02040503050406030204" charset="0"/>
                                </a:rPr>
                              </m:ctrlPr>
                            </m:accP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𝑗</m:t>
                                  </m:r>
                                </m:sub>
                              </m:sSub>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𝑤</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𝑔</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pitchFamily="18" charset="0"/>
                              <a:cs typeface="Cambria Math" panose="02040503050406030204" charset="0"/>
                            </a:rPr>
                          </m:ctrlPr>
                        </m:accP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𝑗</m:t>
                              </m:r>
                            </m:sub>
                          </m:sSub>
                        </m:e>
                      </m:acc>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𝑔</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pitchFamily="18" charset="0"/>
                                  <a:cs typeface="Cambria Math" panose="02040503050406030204" charset="0"/>
                                </a:rPr>
                              </m:ctrlPr>
                            </m:accP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𝑗</m:t>
                                  </m:r>
                                </m:sub>
                              </m:sSub>
                            </m:e>
                          </m:acc>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𝑇</m:t>
                          </m:r>
                        </m:sup>
                      </m:sSup>
                      <m:r>
                        <a:rPr lang="en-US" altLang="zh-CN" i="1">
                          <a:latin typeface="Cambria Math" panose="02040503050406030204" charset="0"/>
                          <a:cs typeface="Cambria Math" panose="02040503050406030204" charset="0"/>
                        </a:rPr>
                        <m:t>]</m:t>
                      </m:r>
                    </m:oMath>
                  </m:oMathPara>
                </a14:m>
                <a:endParaRPr lang="zh-CN" altLang="en-US"/>
              </a:p>
            </p:txBody>
          </p:sp>
        </mc:Choice>
        <mc:Fallback xmlns="">
          <p:sp>
            <p:nvSpPr>
              <p:cNvPr id="7" name="文本框 6"/>
              <p:cNvSpPr txBox="1">
                <a:spLocks noRot="1" noChangeAspect="1" noMove="1" noResize="1" noEditPoints="1" noAdjustHandles="1" noChangeArrowheads="1" noChangeShapeType="1" noTextEdit="1"/>
              </p:cNvSpPr>
              <p:nvPr/>
            </p:nvSpPr>
            <p:spPr>
              <a:xfrm>
                <a:off x="1803336" y="1838579"/>
                <a:ext cx="4730750" cy="419100"/>
              </a:xfrm>
              <a:prstGeom prst="rect">
                <a:avLst/>
              </a:prstGeom>
              <a:blipFill rotWithShape="1">
                <a:blip r:embed="rId2"/>
                <a:stretch>
                  <a:fillRect l="-12" t="-61" r="12" b="61"/>
                </a:stretch>
              </a:blipFill>
            </p:spPr>
            <p:txBody>
              <a:bodyPr/>
              <a:lstStyle/>
              <a:p>
                <a:r>
                  <a:rPr lang="zh-CN" altLang="en-US">
                    <a:noFill/>
                  </a:rPr>
                  <a:t> </a:t>
                </a:r>
              </a:p>
            </p:txBody>
          </p:sp>
        </mc:Fallback>
      </mc:AlternateContent>
      <p:sp>
        <p:nvSpPr>
          <p:cNvPr id="5" name="文本框 4"/>
          <p:cNvSpPr txBox="1"/>
          <p:nvPr/>
        </p:nvSpPr>
        <p:spPr>
          <a:xfrm>
            <a:off x="322580" y="2913380"/>
            <a:ext cx="7233285" cy="368300"/>
          </a:xfrm>
          <a:prstGeom prst="rect">
            <a:avLst/>
          </a:prstGeom>
          <a:noFill/>
        </p:spPr>
        <p:txBody>
          <a:bodyPr wrap="square" rtlCol="0">
            <a:spAutoFit/>
          </a:bodyPr>
          <a:lstStyle/>
          <a:p>
            <a:r>
              <a:rPr lang="zh-CN" altLang="en-US" dirty="0"/>
              <a:t>然后对所有客户端的本地 FIM </a:t>
            </a:r>
            <a:r>
              <a:rPr lang="zh-CN" altLang="en-US" b="1" dirty="0"/>
              <a:t>加权平均</a:t>
            </a:r>
            <a:r>
              <a:rPr lang="en-US" altLang="zh-CN" b="1" dirty="0"/>
              <a:t> </a:t>
            </a:r>
            <a:r>
              <a:rPr lang="zh-CN" altLang="en-US" dirty="0"/>
              <a:t>计算得到</a:t>
            </a:r>
            <a:r>
              <a:rPr lang="en-US" altLang="zh-CN" dirty="0"/>
              <a:t>tr(FedFIM)</a:t>
            </a:r>
            <a:r>
              <a:rPr lang="zh-CN" altLang="en-US" dirty="0"/>
              <a:t>为：</a:t>
            </a:r>
          </a:p>
        </p:txBody>
      </p:sp>
      <mc:AlternateContent xmlns:mc="http://schemas.openxmlformats.org/markup-compatibility/2006" xmlns:a14="http://schemas.microsoft.com/office/drawing/2010/main">
        <mc:Choice Requires="a14">
          <p:sp>
            <p:nvSpPr>
              <p:cNvPr id="6" name="文本框 5"/>
              <p:cNvSpPr txBox="1"/>
              <p:nvPr/>
            </p:nvSpPr>
            <p:spPr>
              <a:xfrm>
                <a:off x="1816735" y="2354580"/>
                <a:ext cx="5664200" cy="381000"/>
              </a:xfrm>
              <a:prstGeom prst="rect">
                <a:avLst/>
              </a:prstGeom>
              <a:noFill/>
            </p:spPr>
            <p:txBody>
              <a:bodyPr wrap="square" rtlCol="0">
                <a:spAutoFit/>
              </a:bodyPr>
              <a:lstStyle/>
              <a:p>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oMath>
                </a14:m>
                <a:r>
                  <a:rPr lang="zh-CN" altLang="en-US">
                    <a:sym typeface="+mn-ea"/>
                  </a:rPr>
                  <a:t> 是用</a:t>
                </a:r>
                <a:r>
                  <a:rPr lang="zh-CN" altLang="en-US" b="1">
                    <a:sym typeface="+mn-ea"/>
                  </a:rPr>
                  <a:t>本地数据集</a:t>
                </a:r>
                <a14:m>
                  <m:oMath xmlns:m="http://schemas.openxmlformats.org/officeDocument/2006/math">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𝑫</m:t>
                        </m:r>
                      </m:e>
                      <m:sub>
                        <m:r>
                          <a:rPr lang="en-US" altLang="zh-CN" b="1" i="1">
                            <a:latin typeface="Cambria Math" panose="02040503050406030204" charset="0"/>
                            <a:cs typeface="Cambria Math" panose="02040503050406030204" charset="0"/>
                          </a:rPr>
                          <m:t>𝒋</m:t>
                        </m:r>
                      </m:sub>
                    </m:sSub>
                  </m:oMath>
                </a14:m>
                <a:r>
                  <a:rPr lang="zh-CN" altLang="en-US">
                    <a:sym typeface="+mn-ea"/>
                  </a:rPr>
                  <a:t>上的全局模型 w 计算得到的。</a:t>
                </a:r>
                <a:endParaRPr lang="zh-CN" altLang="en-US"/>
              </a:p>
            </p:txBody>
          </p:sp>
        </mc:Choice>
        <mc:Fallback xmlns="">
          <p:sp>
            <p:nvSpPr>
              <p:cNvPr id="6" name="文本框 5"/>
              <p:cNvSpPr txBox="1">
                <a:spLocks noRot="1" noChangeAspect="1" noMove="1" noResize="1" noEditPoints="1" noAdjustHandles="1" noChangeArrowheads="1" noChangeShapeType="1" noTextEdit="1"/>
              </p:cNvSpPr>
              <p:nvPr/>
            </p:nvSpPr>
            <p:spPr>
              <a:xfrm>
                <a:off x="1816735" y="2354580"/>
                <a:ext cx="5664200" cy="3810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402080" y="3459480"/>
                <a:ext cx="4572000" cy="83947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𝐹𝑒𝑑𝐹</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nary>
                        <m:naryPr>
                          <m:chr m:val="∑"/>
                          <m:limLoc m:val="undOvr"/>
                          <m:supHide m:val="on"/>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𝑗</m:t>
                          </m:r>
                        </m:sub>
                        <m:sup/>
                        <m:e>
                          <m:f>
                            <m:fPr>
                              <m:ctrlPr>
                                <a:rPr lang="en-US" altLang="zh-CN" i="1">
                                  <a:latin typeface="Cambria Math" panose="02040503050406030204" pitchFamily="18" charset="0"/>
                                  <a:cs typeface="Cambria Math" panose="02040503050406030204" charset="0"/>
                                </a:rPr>
                              </m:ctrlPr>
                            </m:fPr>
                            <m:num>
                              <m:d>
                                <m:dPr>
                                  <m:begChr m:val="|"/>
                                  <m:endChr m:val="|"/>
                                  <m:ctrlPr>
                                    <a:rPr lang="en-US" altLang="zh-CN" i="1">
                                      <a:latin typeface="Cambria Math" panose="02040503050406030204" pitchFamily="18" charset="0"/>
                                      <a:cs typeface="Cambria Math" panose="02040503050406030204" charset="0"/>
                                    </a:rPr>
                                  </m:ctrlPr>
                                </m:dP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𝑗</m:t>
                                      </m:r>
                                    </m:sub>
                                  </m:sSub>
                                </m:e>
                              </m:d>
                            </m:num>
                            <m:den>
                              <m:d>
                                <m:dPr>
                                  <m:begChr m:val="|"/>
                                  <m:endChr m:val="|"/>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𝐷</m:t>
                                  </m:r>
                                </m:e>
                              </m:d>
                            </m:den>
                          </m:f>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e>
                      </m:nary>
                    </m:oMath>
                  </m:oMathPara>
                </a14:m>
                <a:endParaRPr lang="en-US" altLang="zh-CN" i="1">
                  <a:latin typeface="Cambria Math" panose="02040503050406030204" charset="0"/>
                  <a:cs typeface="Cambria Math" panose="02040503050406030204"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402080" y="3459480"/>
                <a:ext cx="4572000" cy="83947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5765165" y="3663315"/>
                <a:ext cx="2978150" cy="411395"/>
              </a:xfrm>
              <a:prstGeom prst="rect">
                <a:avLst/>
              </a:prstGeom>
              <a:noFill/>
            </p:spPr>
            <p:txBody>
              <a:bodyPr wrap="square" rtlCol="0" anchor="t">
                <a:spAutoFit/>
              </a:bodyPr>
              <a:lstStyle/>
              <a:p>
                <a14:m>
                  <m:oMath xmlns:m="http://schemas.openxmlformats.org/officeDocument/2006/math">
                    <m:d>
                      <m:dPr>
                        <m:begChr m:val="|"/>
                        <m:endChr m:val="|"/>
                        <m:ctrlPr>
                          <a:rPr lang="en-US" altLang="zh-CN" i="1">
                            <a:latin typeface="Cambria Math" panose="02040503050406030204" pitchFamily="18" charset="0"/>
                            <a:cs typeface="Cambria Math" panose="02040503050406030204" charset="0"/>
                          </a:rPr>
                        </m:ctrlPr>
                      </m:dP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𝑗</m:t>
                            </m:r>
                          </m:sub>
                        </m:sSub>
                      </m:e>
                    </m:d>
                  </m:oMath>
                </a14:m>
                <a:r>
                  <a:rPr lang="zh-CN" altLang="en-US" dirty="0">
                    <a:latin typeface="Cambria Math" panose="02040503050406030204" charset="0"/>
                    <a:cs typeface="Cambria Math" panose="02040503050406030204" charset="0"/>
                  </a:rPr>
                  <a:t>表示本地数据集大小。</a:t>
                </a:r>
              </a:p>
            </p:txBody>
          </p:sp>
        </mc:Choice>
        <mc:Fallback>
          <p:sp>
            <p:nvSpPr>
              <p:cNvPr id="10" name="文本框 9"/>
              <p:cNvSpPr txBox="1">
                <a:spLocks noRot="1" noChangeAspect="1" noMove="1" noResize="1" noEditPoints="1" noAdjustHandles="1" noChangeArrowheads="1" noChangeShapeType="1" noTextEdit="1"/>
              </p:cNvSpPr>
              <p:nvPr/>
            </p:nvSpPr>
            <p:spPr>
              <a:xfrm>
                <a:off x="5765165" y="3663315"/>
                <a:ext cx="2978150" cy="411395"/>
              </a:xfrm>
              <a:prstGeom prst="rect">
                <a:avLst/>
              </a:prstGeom>
              <a:blipFill>
                <a:blip r:embed="rId5"/>
                <a:stretch>
                  <a:fillRect t="-4478" b="-17910"/>
                </a:stretch>
              </a:blipFill>
            </p:spPr>
            <p:txBody>
              <a:bodyPr/>
              <a:lstStyle/>
              <a:p>
                <a:r>
                  <a:rPr lang="zh-CN" altLang="en-US">
                    <a:noFill/>
                  </a:rPr>
                  <a:t> </a:t>
                </a:r>
              </a:p>
            </p:txBody>
          </p:sp>
        </mc:Fallback>
      </mc:AlternateContent>
      <p:sp>
        <p:nvSpPr>
          <p:cNvPr id="11" name="文本框 10"/>
          <p:cNvSpPr txBox="1"/>
          <p:nvPr/>
        </p:nvSpPr>
        <p:spPr>
          <a:xfrm>
            <a:off x="395605" y="4476750"/>
            <a:ext cx="7714615" cy="879087"/>
          </a:xfrm>
          <a:prstGeom prst="rect">
            <a:avLst/>
          </a:prstGeom>
          <a:noFill/>
        </p:spPr>
        <p:txBody>
          <a:bodyPr wrap="square" rtlCol="0">
            <a:spAutoFit/>
          </a:bodyPr>
          <a:lstStyle/>
          <a:p>
            <a:pPr fontAlgn="auto">
              <a:lnSpc>
                <a:spcPct val="150000"/>
              </a:lnSpc>
            </a:pPr>
            <a:r>
              <a:rPr lang="zh-CN" altLang="en-US" dirty="0"/>
              <a:t>由于</a:t>
            </a:r>
            <a:r>
              <a:rPr lang="en-US" altLang="zh-CN" dirty="0"/>
              <a:t>tr(FedFIM)</a:t>
            </a:r>
            <a:r>
              <a:rPr lang="zh-CN" altLang="en-US" dirty="0"/>
              <a:t>的测量过程中存在噪声（尤其是</a:t>
            </a:r>
            <a:r>
              <a:rPr lang="en-US" altLang="zh-CN" dirty="0"/>
              <a:t>non-IID</a:t>
            </a:r>
            <a:r>
              <a:rPr lang="zh-CN" altLang="en-US" dirty="0"/>
              <a:t>情况下），</a:t>
            </a:r>
          </a:p>
          <a:p>
            <a:pPr fontAlgn="auto">
              <a:lnSpc>
                <a:spcPct val="150000"/>
              </a:lnSpc>
            </a:pPr>
            <a:r>
              <a:rPr lang="zh-CN" altLang="en-US" dirty="0"/>
              <a:t>需</a:t>
            </a:r>
            <a:r>
              <a:rPr lang="zh-CN" altLang="en-US" b="1" dirty="0"/>
              <a:t>调整学习率</a:t>
            </a:r>
            <a:r>
              <a:rPr lang="zh-CN" altLang="en-US" dirty="0"/>
              <a:t>进行补偿，于是考虑</a:t>
            </a:r>
            <a:r>
              <a:rPr lang="en-US" altLang="zh-CN" dirty="0"/>
              <a:t>tr(FedFIM)</a:t>
            </a:r>
            <a:r>
              <a:rPr lang="zh-CN" altLang="en-US" dirty="0">
                <a:sym typeface="+mn-ea"/>
              </a:rPr>
              <a:t>的</a:t>
            </a:r>
            <a:r>
              <a:rPr lang="zh-CN" altLang="en-US" b="1" dirty="0">
                <a:sym typeface="+mn-ea"/>
              </a:rPr>
              <a:t>加权累计和</a:t>
            </a:r>
            <a:r>
              <a:rPr lang="zh-CN" altLang="en-US" dirty="0">
                <a:sym typeface="+mn-ea"/>
              </a:rPr>
              <a:t>：</a:t>
            </a:r>
          </a:p>
        </p:txBody>
      </p:sp>
      <mc:AlternateContent xmlns:mc="http://schemas.openxmlformats.org/markup-compatibility/2006" xmlns:a14="http://schemas.microsoft.com/office/drawing/2010/main">
        <mc:Choice Requires="a14">
          <p:sp>
            <p:nvSpPr>
              <p:cNvPr id="12" name="文本框 11"/>
              <p:cNvSpPr txBox="1"/>
              <p:nvPr/>
            </p:nvSpPr>
            <p:spPr>
              <a:xfrm>
                <a:off x="2171065" y="5352415"/>
                <a:ext cx="4572000" cy="882015"/>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𝑇𝑟</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𝐹𝑒𝑑𝐹</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nary>
                        <m:naryPr>
                          <m:chr m:val="∑"/>
                          <m:limLoc m:val="undOvr"/>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=0</m:t>
                          </m:r>
                        </m:sub>
                        <m:sup>
                          <m:r>
                            <a:rPr lang="en-US" altLang="zh-CN" i="1">
                              <a:latin typeface="Cambria Math" panose="02040503050406030204" charset="0"/>
                              <a:cs typeface="Cambria Math" panose="02040503050406030204" charset="0"/>
                            </a:rPr>
                            <m:t>𝑘</m:t>
                          </m:r>
                        </m:sup>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𝜂</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𝑇𝑟</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𝐹𝑒𝑑𝐹</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e>
                      </m:nary>
                    </m:oMath>
                  </m:oMathPara>
                </a14:m>
                <a:endParaRPr lang="en-US" altLang="zh-CN" i="1">
                  <a:latin typeface="Cambria Math" panose="02040503050406030204" charset="0"/>
                  <a:cs typeface="Cambria Math" panose="02040503050406030204"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171065" y="5352415"/>
                <a:ext cx="4572000" cy="882015"/>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1880235" y="5607979"/>
                <a:ext cx="1346835" cy="36830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𝐶𝑢𝑚</m:t>
                      </m:r>
                    </m:oMath>
                  </m:oMathPara>
                </a14:m>
                <a:endParaRPr lang="en-US" altLang="zh-CN" i="1" dirty="0">
                  <a:latin typeface="Cambria Math" panose="02040503050406030204" charset="0"/>
                  <a:cs typeface="Cambria Math" panose="02040503050406030204"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1880235" y="5607979"/>
                <a:ext cx="1346835" cy="368300"/>
              </a:xfrm>
              <a:prstGeom prst="rect">
                <a:avLst/>
              </a:prstGeom>
              <a:blipFill>
                <a:blip r:embed="rId7"/>
                <a:stretch>
                  <a:fillRect/>
                </a:stretch>
              </a:blipFill>
            </p:spPr>
            <p:txBody>
              <a:bodyPr/>
              <a:lstStyle/>
              <a:p>
                <a:r>
                  <a:rPr lang="zh-CN" altLang="en-US">
                    <a:noFill/>
                  </a:rPr>
                  <a:t> </a:t>
                </a:r>
              </a:p>
            </p:txBody>
          </p:sp>
        </mc:Fallback>
      </mc:AlternateContent>
      <p:sp>
        <p:nvSpPr>
          <p:cNvPr id="14" name="文本框 13"/>
          <p:cNvSpPr txBox="1"/>
          <p:nvPr/>
        </p:nvSpPr>
        <p:spPr>
          <a:xfrm>
            <a:off x="2712085" y="5624195"/>
            <a:ext cx="483870" cy="368300"/>
          </a:xfrm>
          <a:prstGeom prst="rect">
            <a:avLst/>
          </a:prstGeom>
          <a:noFill/>
        </p:spPr>
        <p:txBody>
          <a:bodyPr wrap="square" rtlCol="0">
            <a:spAutoFit/>
          </a:bodyPr>
          <a:lstStyle/>
          <a:p>
            <a:r>
              <a:rPr lang="en-US" altLang="zh-CN"/>
              <a:t>-</a:t>
            </a:r>
          </a:p>
        </p:txBody>
      </p:sp>
      <mc:AlternateContent xmlns:mc="http://schemas.openxmlformats.org/markup-compatibility/2006" xmlns:a14="http://schemas.microsoft.com/office/drawing/2010/main">
        <mc:Choice Requires="a14">
          <p:sp>
            <p:nvSpPr>
              <p:cNvPr id="15" name="文本框 14"/>
              <p:cNvSpPr txBox="1"/>
              <p:nvPr/>
            </p:nvSpPr>
            <p:spPr>
              <a:xfrm>
                <a:off x="6408420" y="5497830"/>
                <a:ext cx="2564130" cy="645160"/>
              </a:xfrm>
              <a:prstGeom prst="rect">
                <a:avLst/>
              </a:prstGeom>
              <a:noFill/>
            </p:spPr>
            <p:txBody>
              <a:bodyPr wrap="square" rtlCol="0" anchor="t">
                <a:spAutoFit/>
              </a:bodyPr>
              <a:lstStyle/>
              <a:p>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𝜂</m:t>
                        </m:r>
                      </m:e>
                      <m:sub>
                        <m:r>
                          <a:rPr lang="en-US" altLang="zh-CN" i="1">
                            <a:latin typeface="Cambria Math" panose="02040503050406030204" charset="0"/>
                            <a:cs typeface="Cambria Math" panose="02040503050406030204" charset="0"/>
                          </a:rPr>
                          <m:t>𝑖</m:t>
                        </m:r>
                      </m:sub>
                    </m:sSub>
                  </m:oMath>
                </a14:m>
                <a:r>
                  <a:rPr lang="zh-CN" altLang="en-US" dirty="0">
                    <a:latin typeface="Cambria Math" panose="02040503050406030204" charset="0"/>
                    <a:cs typeface="Cambria Math" panose="02040503050406030204" charset="0"/>
                  </a:rPr>
                  <a:t>为第</a:t>
                </a:r>
                <a:r>
                  <a:rPr lang="en-US" altLang="zh-CN" dirty="0" err="1">
                    <a:latin typeface="Cambria Math" panose="02040503050406030204" charset="0"/>
                    <a:cs typeface="Cambria Math" panose="02040503050406030204" charset="0"/>
                  </a:rPr>
                  <a:t>i</a:t>
                </a:r>
                <a:r>
                  <a:rPr lang="zh-CN" altLang="en-US" dirty="0">
                    <a:latin typeface="Cambria Math" panose="02040503050406030204" charset="0"/>
                    <a:cs typeface="Cambria Math" panose="02040503050406030204" charset="0"/>
                  </a:rPr>
                  <a:t>轮的学习率，</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𝐹𝑒𝑑𝐹</m:t>
                        </m:r>
                      </m:e>
                      <m:sub>
                        <m:r>
                          <a:rPr lang="en-US" altLang="zh-CN" i="1">
                            <a:latin typeface="Cambria Math" panose="02040503050406030204" charset="0"/>
                            <a:cs typeface="Cambria Math" panose="02040503050406030204" charset="0"/>
                          </a:rPr>
                          <m:t>𝑖</m:t>
                        </m:r>
                      </m:sub>
                    </m:sSub>
                  </m:oMath>
                </a14:m>
                <a:r>
                  <a:rPr lang="zh-CN" altLang="en-US" dirty="0">
                    <a:latin typeface="Cambria Math" panose="02040503050406030204" charset="0"/>
                    <a:cs typeface="Cambria Math" panose="02040503050406030204" charset="0"/>
                  </a:rPr>
                  <a:t>为第</a:t>
                </a:r>
                <a:r>
                  <a:rPr lang="en-US" altLang="zh-CN" dirty="0" err="1">
                    <a:latin typeface="Cambria Math" panose="02040503050406030204" charset="0"/>
                    <a:cs typeface="Cambria Math" panose="02040503050406030204" charset="0"/>
                  </a:rPr>
                  <a:t>i</a:t>
                </a:r>
                <a:r>
                  <a:rPr lang="zh-CN" altLang="en-US" dirty="0">
                    <a:latin typeface="Cambria Math" panose="02040503050406030204" charset="0"/>
                    <a:cs typeface="Cambria Math" panose="02040503050406030204" charset="0"/>
                  </a:rPr>
                  <a:t>轮的</a:t>
                </a:r>
                <a:r>
                  <a:rPr lang="en-US" altLang="zh-CN" dirty="0">
                    <a:latin typeface="Cambria Math" panose="02040503050406030204" charset="0"/>
                    <a:cs typeface="Cambria Math" panose="02040503050406030204" charset="0"/>
                  </a:rPr>
                  <a:t>FedFIM</a:t>
                </a:r>
                <a:r>
                  <a:rPr lang="zh-CN" altLang="en-US" dirty="0">
                    <a:latin typeface="Cambria Math" panose="02040503050406030204" charset="0"/>
                    <a:cs typeface="Cambria Math" panose="02040503050406030204" charset="0"/>
                  </a:rPr>
                  <a:t>。</a:t>
                </a:r>
              </a:p>
            </p:txBody>
          </p:sp>
        </mc:Choice>
        <mc:Fallback xmlns="">
          <p:sp>
            <p:nvSpPr>
              <p:cNvPr id="15" name="文本框 14"/>
              <p:cNvSpPr txBox="1">
                <a:spLocks noRot="1" noChangeAspect="1" noMove="1" noResize="1" noEditPoints="1" noAdjustHandles="1" noChangeArrowheads="1" noChangeShapeType="1" noTextEdit="1"/>
              </p:cNvSpPr>
              <p:nvPr/>
            </p:nvSpPr>
            <p:spPr>
              <a:xfrm>
                <a:off x="6408420" y="5497830"/>
                <a:ext cx="2564130" cy="645160"/>
              </a:xfrm>
              <a:prstGeom prst="rect">
                <a:avLst/>
              </a:prstGeom>
              <a:blipFill rotWithShape="1">
                <a:blip r:embed="rId8"/>
                <a:stretch>
                  <a:fillRect r="-2402"/>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FedFIM</a:t>
            </a:r>
          </a:p>
        </p:txBody>
      </p:sp>
      <p:sp>
        <p:nvSpPr>
          <p:cNvPr id="5" name="文本框 4"/>
          <p:cNvSpPr txBox="1"/>
          <p:nvPr/>
        </p:nvSpPr>
        <p:spPr>
          <a:xfrm>
            <a:off x="177165" y="623265"/>
            <a:ext cx="6757035" cy="506730"/>
          </a:xfrm>
          <a:prstGeom prst="rect">
            <a:avLst/>
          </a:prstGeom>
          <a:noFill/>
        </p:spPr>
        <p:txBody>
          <a:bodyPr wrap="square" rtlCol="0">
            <a:spAutoFit/>
          </a:bodyPr>
          <a:lstStyle/>
          <a:p>
            <a:pPr fontAlgn="auto">
              <a:lnSpc>
                <a:spcPct val="150000"/>
              </a:lnSpc>
            </a:pPr>
            <a:r>
              <a:rPr lang="zh-CN" altLang="en-US" dirty="0">
                <a:sym typeface="+mn-ea"/>
              </a:rPr>
              <a:t>以ResNet-18 on CIFAR-10为例：</a:t>
            </a:r>
            <a:endParaRPr lang="en-US" altLang="zh-CN" b="1" dirty="0">
              <a:sym typeface="+mn-ea"/>
            </a:endParaRPr>
          </a:p>
        </p:txBody>
      </p:sp>
      <p:pic>
        <p:nvPicPr>
          <p:cNvPr id="3" name="图片 2"/>
          <p:cNvPicPr>
            <a:picLocks noChangeAspect="1"/>
          </p:cNvPicPr>
          <p:nvPr>
            <p:custDataLst>
              <p:tags r:id="rId1"/>
            </p:custDataLst>
          </p:nvPr>
        </p:nvPicPr>
        <p:blipFill>
          <a:blip r:embed="rId4"/>
          <a:stretch>
            <a:fillRect/>
          </a:stretch>
        </p:blipFill>
        <p:spPr>
          <a:xfrm>
            <a:off x="703580" y="1017905"/>
            <a:ext cx="7283450" cy="2260600"/>
          </a:xfrm>
          <a:prstGeom prst="rect">
            <a:avLst/>
          </a:prstGeom>
        </p:spPr>
      </p:pic>
      <p:sp>
        <p:nvSpPr>
          <p:cNvPr id="4" name="文本框 3"/>
          <p:cNvSpPr txBox="1"/>
          <p:nvPr/>
        </p:nvSpPr>
        <p:spPr>
          <a:xfrm>
            <a:off x="151765" y="5718175"/>
            <a:ext cx="8819515" cy="645160"/>
          </a:xfrm>
          <a:prstGeom prst="rect">
            <a:avLst/>
          </a:prstGeom>
          <a:noFill/>
        </p:spPr>
        <p:txBody>
          <a:bodyPr wrap="square" rtlCol="0">
            <a:spAutoFit/>
          </a:bodyPr>
          <a:lstStyle/>
          <a:p>
            <a:r>
              <a:rPr lang="en-US" altLang="zh-CN" dirty="0"/>
              <a:t>Tr(FedFIM) </a:t>
            </a:r>
            <a:r>
              <a:rPr lang="zh-CN" altLang="en-US" dirty="0"/>
              <a:t>的图像与非</a:t>
            </a:r>
            <a:r>
              <a:rPr lang="en-US" altLang="zh-CN" dirty="0"/>
              <a:t>FL</a:t>
            </a:r>
            <a:r>
              <a:rPr lang="zh-CN" altLang="en-US" dirty="0"/>
              <a:t>情况下的 </a:t>
            </a:r>
            <a:r>
              <a:rPr lang="en-US" altLang="zh-CN" dirty="0"/>
              <a:t>Tr(FIM)[3] </a:t>
            </a:r>
            <a:r>
              <a:rPr lang="zh-CN" altLang="en-US" dirty="0"/>
              <a:t>的情况</a:t>
            </a:r>
            <a:r>
              <a:rPr lang="zh-CN" altLang="en-US" b="1" dirty="0"/>
              <a:t>相吻合</a:t>
            </a:r>
            <a:r>
              <a:rPr lang="zh-CN" altLang="en-US" dirty="0"/>
              <a:t>，较晚的缺陷恢复会导致较大的</a:t>
            </a:r>
            <a:r>
              <a:rPr lang="en-US" altLang="zh-CN" dirty="0"/>
              <a:t>Fisher</a:t>
            </a:r>
            <a:r>
              <a:rPr lang="zh-CN" altLang="en-US" dirty="0"/>
              <a:t>信息量累积，说明该</a:t>
            </a:r>
            <a:r>
              <a:rPr lang="en-US" altLang="zh-CN" dirty="0"/>
              <a:t>FedFIM</a:t>
            </a:r>
            <a:r>
              <a:rPr lang="zh-CN" altLang="en-US" dirty="0"/>
              <a:t>可以用来描述</a:t>
            </a:r>
            <a:r>
              <a:rPr lang="en-US" altLang="zh-CN" dirty="0"/>
              <a:t>FL</a:t>
            </a:r>
            <a:r>
              <a:rPr lang="zh-CN" altLang="en-US" dirty="0"/>
              <a:t>中的关键学习期。</a:t>
            </a:r>
          </a:p>
        </p:txBody>
      </p:sp>
      <p:pic>
        <p:nvPicPr>
          <p:cNvPr id="7" name="图片 6"/>
          <p:cNvPicPr>
            <a:picLocks noChangeAspect="1"/>
          </p:cNvPicPr>
          <p:nvPr/>
        </p:nvPicPr>
        <p:blipFill>
          <a:blip r:embed="rId5"/>
          <a:stretch>
            <a:fillRect/>
          </a:stretch>
        </p:blipFill>
        <p:spPr>
          <a:xfrm>
            <a:off x="775335" y="3474085"/>
            <a:ext cx="7242175" cy="2305050"/>
          </a:xfrm>
          <a:prstGeom prst="rect">
            <a:avLst/>
          </a:prstGeom>
        </p:spPr>
      </p:pic>
      <p:sp>
        <p:nvSpPr>
          <p:cNvPr id="8" name="文本框 7"/>
          <p:cNvSpPr txBox="1"/>
          <p:nvPr/>
        </p:nvSpPr>
        <p:spPr>
          <a:xfrm>
            <a:off x="7854950" y="1783080"/>
            <a:ext cx="658495" cy="368300"/>
          </a:xfrm>
          <a:prstGeom prst="rect">
            <a:avLst/>
          </a:prstGeom>
          <a:noFill/>
        </p:spPr>
        <p:txBody>
          <a:bodyPr wrap="square" rtlCol="0">
            <a:spAutoFit/>
          </a:bodyPr>
          <a:lstStyle/>
          <a:p>
            <a:r>
              <a:rPr lang="en-US" altLang="zh-CN" b="1"/>
              <a:t>IID</a:t>
            </a:r>
          </a:p>
        </p:txBody>
      </p:sp>
      <p:sp>
        <p:nvSpPr>
          <p:cNvPr id="9" name="文本框 8"/>
          <p:cNvSpPr txBox="1"/>
          <p:nvPr/>
        </p:nvSpPr>
        <p:spPr>
          <a:xfrm>
            <a:off x="7854950" y="4314190"/>
            <a:ext cx="910590" cy="368300"/>
          </a:xfrm>
          <a:prstGeom prst="rect">
            <a:avLst/>
          </a:prstGeom>
          <a:noFill/>
        </p:spPr>
        <p:txBody>
          <a:bodyPr wrap="square" rtlCol="0">
            <a:spAutoFit/>
          </a:bodyPr>
          <a:lstStyle/>
          <a:p>
            <a:r>
              <a:rPr lang="en-US" altLang="zh-CN" b="1"/>
              <a:t>non-IID</a:t>
            </a:r>
          </a:p>
        </p:txBody>
      </p:sp>
      <p:sp>
        <p:nvSpPr>
          <p:cNvPr id="10" name="文本框 9"/>
          <p:cNvSpPr txBox="1"/>
          <p:nvPr/>
        </p:nvSpPr>
        <p:spPr>
          <a:xfrm>
            <a:off x="114935" y="6420485"/>
            <a:ext cx="8161655" cy="337185"/>
          </a:xfrm>
          <a:prstGeom prst="rect">
            <a:avLst/>
          </a:prstGeom>
          <a:noFill/>
        </p:spPr>
        <p:txBody>
          <a:bodyPr wrap="square" rtlCol="0" anchor="t">
            <a:spAutoFit/>
          </a:bodyPr>
          <a:lstStyle/>
          <a:p>
            <a:r>
              <a:rPr lang="en-US" sz="1600">
                <a:sym typeface="+mn-ea"/>
              </a:rPr>
              <a:t>[3]</a:t>
            </a:r>
            <a:r>
              <a:rPr lang="en-US" sz="1600" i="1">
                <a:sym typeface="+mn-ea"/>
              </a:rPr>
              <a:t> </a:t>
            </a:r>
            <a:r>
              <a:rPr sz="1600" i="1">
                <a:sym typeface="+mn-ea"/>
              </a:rPr>
              <a:t>Achille</a:t>
            </a:r>
            <a:r>
              <a:rPr lang="en-US" sz="1600" i="1">
                <a:sym typeface="+mn-ea"/>
              </a:rPr>
              <a:t> </a:t>
            </a:r>
            <a:r>
              <a:rPr sz="1600" i="1">
                <a:sym typeface="+mn-ea"/>
              </a:rPr>
              <a:t>A</a:t>
            </a:r>
            <a:r>
              <a:rPr lang="en-US" sz="1600" i="1">
                <a:sym typeface="+mn-ea"/>
              </a:rPr>
              <a:t>,</a:t>
            </a:r>
            <a:r>
              <a:rPr sz="1600" i="1">
                <a:sym typeface="+mn-ea"/>
              </a:rPr>
              <a:t> Rovere</a:t>
            </a:r>
            <a:r>
              <a:rPr lang="en-US" sz="1600" i="1">
                <a:sym typeface="+mn-ea"/>
              </a:rPr>
              <a:t> </a:t>
            </a:r>
            <a:r>
              <a:rPr sz="1600" i="1">
                <a:sym typeface="+mn-ea"/>
              </a:rPr>
              <a:t>M</a:t>
            </a:r>
            <a:r>
              <a:rPr lang="en-US" sz="1600" i="1">
                <a:sym typeface="+mn-ea"/>
              </a:rPr>
              <a:t> </a:t>
            </a:r>
            <a:r>
              <a:rPr sz="1600" i="1">
                <a:sym typeface="+mn-ea"/>
              </a:rPr>
              <a:t>and Soatto</a:t>
            </a:r>
            <a:r>
              <a:rPr lang="en-US" sz="1600" i="1">
                <a:sym typeface="+mn-ea"/>
              </a:rPr>
              <a:t> </a:t>
            </a:r>
            <a:r>
              <a:rPr sz="1600" i="1">
                <a:sym typeface="+mn-ea"/>
              </a:rPr>
              <a:t>S.</a:t>
            </a:r>
            <a:r>
              <a:rPr sz="1600" b="1" i="1">
                <a:sym typeface="+mn-ea"/>
              </a:rPr>
              <a:t> </a:t>
            </a:r>
            <a:r>
              <a:rPr sz="1600" b="1" i="1">
                <a:solidFill>
                  <a:schemeClr val="accent1"/>
                </a:solidFill>
                <a:sym typeface="+mn-ea"/>
              </a:rPr>
              <a:t>Critical learning periods in deep networks</a:t>
            </a:r>
            <a:r>
              <a:rPr sz="1600" b="1" i="1">
                <a:sym typeface="+mn-ea"/>
              </a:rPr>
              <a:t>.</a:t>
            </a:r>
            <a:r>
              <a:rPr sz="1600" i="1">
                <a:sym typeface="+mn-ea"/>
              </a:rPr>
              <a:t> </a:t>
            </a:r>
            <a:r>
              <a:rPr lang="en-US" sz="1600" i="1">
                <a:sym typeface="+mn-ea"/>
              </a:rPr>
              <a:t>ICLR</a:t>
            </a:r>
            <a:r>
              <a:rPr sz="1600" i="1">
                <a:sym typeface="+mn-ea"/>
              </a:rPr>
              <a:t>, 201</a:t>
            </a:r>
            <a:r>
              <a:rPr lang="en-US" sz="1600" i="1">
                <a:sym typeface="+mn-ea"/>
              </a:rPr>
              <a:t>9.</a:t>
            </a:r>
          </a:p>
        </p:txBody>
      </p:sp>
      <p:cxnSp>
        <p:nvCxnSpPr>
          <p:cNvPr id="11" name="直接连接符 4"/>
          <p:cNvCxnSpPr/>
          <p:nvPr/>
        </p:nvCxnSpPr>
        <p:spPr>
          <a:xfrm flipH="1">
            <a:off x="6626041" y="1374148"/>
            <a:ext cx="13335" cy="1358900"/>
          </a:xfrm>
          <a:prstGeom prst="line">
            <a:avLst/>
          </a:prstGeom>
          <a:ln w="158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4"/>
          <p:cNvCxnSpPr/>
          <p:nvPr/>
        </p:nvCxnSpPr>
        <p:spPr>
          <a:xfrm flipH="1">
            <a:off x="6833051" y="3884938"/>
            <a:ext cx="13335" cy="1358900"/>
          </a:xfrm>
          <a:prstGeom prst="line">
            <a:avLst/>
          </a:prstGeom>
          <a:ln w="158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77800" y="3221355"/>
            <a:ext cx="8902700" cy="368300"/>
          </a:xfrm>
          <a:prstGeom prst="rect">
            <a:avLst/>
          </a:prstGeom>
          <a:noFill/>
        </p:spPr>
        <p:txBody>
          <a:bodyPr wrap="square" rtlCol="0">
            <a:spAutoFit/>
          </a:bodyPr>
          <a:lstStyle/>
          <a:p>
            <a:r>
              <a:rPr lang="en-US" altLang="zh-CN" dirty="0">
                <a:sym typeface="+mn-ea"/>
              </a:rPr>
              <a:t>RC#</a:t>
            </a:r>
            <a:r>
              <a:rPr lang="zh-CN" altLang="en-US" dirty="0">
                <a:sym typeface="+mn-ea"/>
              </a:rPr>
              <a:t>为</a:t>
            </a:r>
            <a:r>
              <a:rPr lang="zh-CN" altLang="en-US" dirty="0">
                <a:solidFill>
                  <a:srgbClr val="FF0000"/>
                </a:solidFill>
                <a:sym typeface="+mn-ea"/>
              </a:rPr>
              <a:t>恢复轮</a:t>
            </a:r>
            <a:r>
              <a:rPr lang="zh-CN" altLang="en-US" dirty="0">
                <a:sym typeface="+mn-ea"/>
              </a:rPr>
              <a:t>，</a:t>
            </a:r>
            <a:r>
              <a:rPr lang="en-US" altLang="zh-CN" dirty="0">
                <a:sym typeface="+mn-ea"/>
              </a:rPr>
              <a:t>RC#</a:t>
            </a:r>
            <a:r>
              <a:rPr lang="zh-CN" altLang="en-US" dirty="0">
                <a:sym typeface="+mn-ea"/>
              </a:rPr>
              <a:t>之前使用</a:t>
            </a:r>
            <a:r>
              <a:rPr lang="en-US" altLang="zh-CN" b="1" dirty="0">
                <a:sym typeface="+mn-ea"/>
              </a:rPr>
              <a:t>30%</a:t>
            </a:r>
            <a:r>
              <a:rPr lang="zh-CN" altLang="en-US" b="1" dirty="0">
                <a:sym typeface="+mn-ea"/>
              </a:rPr>
              <a:t>的本地数据</a:t>
            </a:r>
            <a:r>
              <a:rPr lang="zh-CN" altLang="en-US" dirty="0">
                <a:sym typeface="+mn-ea"/>
              </a:rPr>
              <a:t>用于训练，在</a:t>
            </a:r>
            <a:r>
              <a:rPr lang="en-US" altLang="zh-CN" dirty="0">
                <a:sym typeface="+mn-ea"/>
              </a:rPr>
              <a:t>RC#</a:t>
            </a:r>
            <a:r>
              <a:rPr lang="zh-CN" altLang="en-US" dirty="0">
                <a:sym typeface="+mn-ea"/>
              </a:rPr>
              <a:t>后恢复至整个训练数据集。</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抓住关键学习期</a:t>
            </a:r>
          </a:p>
        </p:txBody>
      </p:sp>
      <p:sp>
        <p:nvSpPr>
          <p:cNvPr id="3" name="文本框 2"/>
          <p:cNvSpPr txBox="1"/>
          <p:nvPr/>
        </p:nvSpPr>
        <p:spPr>
          <a:xfrm>
            <a:off x="395605" y="919480"/>
            <a:ext cx="7804785" cy="1337945"/>
          </a:xfrm>
          <a:prstGeom prst="rect">
            <a:avLst/>
          </a:prstGeom>
          <a:noFill/>
        </p:spPr>
        <p:txBody>
          <a:bodyPr wrap="square" rtlCol="0">
            <a:spAutoFit/>
          </a:bodyPr>
          <a:lstStyle/>
          <a:p>
            <a:pPr fontAlgn="auto">
              <a:lnSpc>
                <a:spcPct val="150000"/>
              </a:lnSpc>
            </a:pPr>
            <a:r>
              <a:rPr lang="zh-CN" altLang="en-US" b="1" dirty="0"/>
              <a:t>实验环境：</a:t>
            </a:r>
            <a:r>
              <a:rPr lang="zh-CN" altLang="en-US" dirty="0"/>
              <a:t>在带有 NVIDIA RTX 3060 GPU 的 Python 3 上的 PyTorch 上运行。 客户端总数为 25。</a:t>
            </a:r>
          </a:p>
          <a:p>
            <a:pPr fontAlgn="auto">
              <a:lnSpc>
                <a:spcPct val="150000"/>
              </a:lnSpc>
            </a:pPr>
            <a:r>
              <a:rPr lang="zh-CN" altLang="en-US" b="1" dirty="0"/>
              <a:t>设定：</a:t>
            </a:r>
          </a:p>
        </p:txBody>
      </p:sp>
      <p:sp>
        <p:nvSpPr>
          <p:cNvPr id="5" name="文本框 4"/>
          <p:cNvSpPr txBox="1"/>
          <p:nvPr/>
        </p:nvSpPr>
        <p:spPr>
          <a:xfrm>
            <a:off x="395604" y="2185035"/>
            <a:ext cx="8561783" cy="3830955"/>
          </a:xfrm>
          <a:prstGeom prst="rect">
            <a:avLst/>
          </a:prstGeom>
          <a:noFill/>
        </p:spPr>
        <p:txBody>
          <a:bodyPr wrap="square" rtlCol="0">
            <a:spAutoFit/>
          </a:bodyPr>
          <a:lstStyle/>
          <a:p>
            <a:pPr fontAlgn="auto">
              <a:lnSpc>
                <a:spcPct val="150000"/>
              </a:lnSpc>
            </a:pPr>
            <a:r>
              <a:rPr lang="zh-CN" altLang="en-US" b="1" dirty="0"/>
              <a:t>All Clients：</a:t>
            </a:r>
            <a:r>
              <a:rPr lang="zh-CN" altLang="en-US" dirty="0">
                <a:solidFill>
                  <a:srgbClr val="FF0000"/>
                </a:solidFill>
              </a:rPr>
              <a:t>所有客户端</a:t>
            </a:r>
            <a:r>
              <a:rPr lang="zh-CN" altLang="en-US" dirty="0"/>
              <a:t>都参与联邦学习训练；</a:t>
            </a:r>
          </a:p>
          <a:p>
            <a:pPr fontAlgn="auto">
              <a:lnSpc>
                <a:spcPct val="150000"/>
              </a:lnSpc>
            </a:pPr>
            <a:r>
              <a:rPr lang="en-US" altLang="zh-CN" b="1" dirty="0"/>
              <a:t>Partial Clients</a:t>
            </a:r>
            <a:r>
              <a:rPr lang="zh-CN" altLang="en-US" b="1" dirty="0"/>
              <a:t>：</a:t>
            </a:r>
            <a:r>
              <a:rPr lang="zh-CN" altLang="en-US" dirty="0"/>
              <a:t>只有</a:t>
            </a:r>
            <a:r>
              <a:rPr lang="zh-CN" altLang="en-US" dirty="0">
                <a:solidFill>
                  <a:srgbClr val="FF0000"/>
                </a:solidFill>
              </a:rPr>
              <a:t>部分客户端</a:t>
            </a:r>
            <a:r>
              <a:rPr lang="zh-CN" altLang="en-US" dirty="0"/>
              <a:t>（如 60%）参与联邦学习训练；</a:t>
            </a:r>
          </a:p>
          <a:p>
            <a:pPr fontAlgn="auto">
              <a:lnSpc>
                <a:spcPct val="150000"/>
              </a:lnSpc>
            </a:pPr>
            <a:r>
              <a:rPr lang="en-US" altLang="zh-CN" b="1" dirty="0"/>
              <a:t>All Clients in critical periods else Partial Clients</a:t>
            </a:r>
            <a:r>
              <a:rPr lang="zh-CN" altLang="en-US" b="1" dirty="0"/>
              <a:t>：</a:t>
            </a:r>
            <a:r>
              <a:rPr lang="zh-CN" altLang="en-US" b="1" dirty="0">
                <a:solidFill>
                  <a:srgbClr val="FF0000"/>
                </a:solidFill>
              </a:rPr>
              <a:t>在关键学习期内，所有客户端</a:t>
            </a:r>
            <a:r>
              <a:rPr lang="zh-CN" altLang="en-US" dirty="0"/>
              <a:t>都参加训练，</a:t>
            </a:r>
            <a:r>
              <a:rPr lang="zh-CN" altLang="en-US" b="1" dirty="0">
                <a:solidFill>
                  <a:srgbClr val="FF0000"/>
                </a:solidFill>
              </a:rPr>
              <a:t>之后，只有部分客户</a:t>
            </a:r>
            <a:r>
              <a:rPr lang="zh-CN" altLang="en-US" dirty="0"/>
              <a:t>（如 60%）仍继续参与训练；</a:t>
            </a:r>
          </a:p>
          <a:p>
            <a:pPr fontAlgn="auto">
              <a:lnSpc>
                <a:spcPct val="150000"/>
              </a:lnSpc>
            </a:pPr>
            <a:r>
              <a:rPr lang="en-US" altLang="zh-CN" b="1" dirty="0"/>
              <a:t>All Data</a:t>
            </a:r>
            <a:r>
              <a:rPr lang="zh-CN" altLang="en-US" b="1" dirty="0"/>
              <a:t>：</a:t>
            </a:r>
            <a:r>
              <a:rPr lang="en-US" altLang="zh-CN" dirty="0"/>
              <a:t>每个客户端在训练中</a:t>
            </a:r>
            <a:r>
              <a:rPr lang="en-US" altLang="zh-CN" dirty="0">
                <a:solidFill>
                  <a:srgbClr val="FF0000"/>
                </a:solidFill>
              </a:rPr>
              <a:t>使用所有本地数据</a:t>
            </a:r>
            <a:r>
              <a:rPr lang="zh-CN" altLang="en-US" dirty="0"/>
              <a:t>；</a:t>
            </a:r>
          </a:p>
          <a:p>
            <a:pPr fontAlgn="auto">
              <a:lnSpc>
                <a:spcPct val="150000"/>
              </a:lnSpc>
            </a:pPr>
            <a:r>
              <a:rPr lang="en-US" altLang="zh-CN" b="1" dirty="0"/>
              <a:t>Partial Data</a:t>
            </a:r>
            <a:r>
              <a:rPr lang="zh-CN" altLang="en-US" b="1" dirty="0"/>
              <a:t>：</a:t>
            </a:r>
            <a:r>
              <a:rPr lang="zh-CN" altLang="en-US" dirty="0">
                <a:sym typeface="+mn-ea"/>
              </a:rPr>
              <a:t>每个客户端在训练中使用</a:t>
            </a:r>
            <a:r>
              <a:rPr lang="zh-CN" altLang="en-US" dirty="0">
                <a:solidFill>
                  <a:srgbClr val="FF0000"/>
                </a:solidFill>
                <a:sym typeface="+mn-ea"/>
              </a:rPr>
              <a:t>部分本地数据</a:t>
            </a:r>
            <a:r>
              <a:rPr lang="zh-CN" altLang="en-US" dirty="0">
                <a:sym typeface="+mn-ea"/>
              </a:rPr>
              <a:t>（如 </a:t>
            </a:r>
            <a:r>
              <a:rPr lang="en-US" altLang="zh-CN" dirty="0">
                <a:sym typeface="+mn-ea"/>
              </a:rPr>
              <a:t>25</a:t>
            </a:r>
            <a:r>
              <a:rPr lang="zh-CN" altLang="en-US" dirty="0">
                <a:sym typeface="+mn-ea"/>
              </a:rPr>
              <a:t>%）；</a:t>
            </a:r>
            <a:endParaRPr lang="en-US" altLang="zh-CN" dirty="0"/>
          </a:p>
          <a:p>
            <a:pPr fontAlgn="auto">
              <a:lnSpc>
                <a:spcPct val="150000"/>
              </a:lnSpc>
            </a:pPr>
            <a:r>
              <a:rPr lang="en-US" altLang="zh-CN" b="1" dirty="0"/>
              <a:t>All Clients in critical periods else Partial Clients</a:t>
            </a:r>
            <a:r>
              <a:rPr lang="zh-CN" altLang="en-US" b="1" dirty="0"/>
              <a:t>：</a:t>
            </a:r>
            <a:r>
              <a:rPr lang="zh-CN" altLang="en-US" b="1" dirty="0">
                <a:solidFill>
                  <a:srgbClr val="FF0000"/>
                </a:solidFill>
                <a:sym typeface="+mn-ea"/>
              </a:rPr>
              <a:t>在关键学习期内，</a:t>
            </a:r>
            <a:r>
              <a:rPr lang="zh-CN" altLang="en-US" dirty="0">
                <a:sym typeface="+mn-ea"/>
              </a:rPr>
              <a:t>每个客户端使用所有本地数据参与训练，</a:t>
            </a:r>
            <a:r>
              <a:rPr lang="zh-CN" altLang="en-US" b="1" dirty="0">
                <a:solidFill>
                  <a:srgbClr val="FF0000"/>
                </a:solidFill>
                <a:sym typeface="+mn-ea"/>
              </a:rPr>
              <a:t>之后</a:t>
            </a:r>
            <a:r>
              <a:rPr lang="zh-CN" altLang="en-US" dirty="0">
                <a:sym typeface="+mn-ea"/>
              </a:rPr>
              <a:t>，只使用部分数据（如 </a:t>
            </a:r>
            <a:r>
              <a:rPr lang="en-US" altLang="zh-CN" dirty="0">
                <a:sym typeface="+mn-ea"/>
              </a:rPr>
              <a:t>25</a:t>
            </a:r>
            <a:r>
              <a:rPr lang="zh-CN" altLang="en-US" dirty="0">
                <a:sym typeface="+mn-ea"/>
              </a:rPr>
              <a:t>%）参与训练；</a:t>
            </a:r>
            <a:endParaRPr lang="zh-CN" altLang="en-US" dirty="0"/>
          </a:p>
          <a:p>
            <a:pPr fontAlgn="auto">
              <a:lnSpc>
                <a:spcPct val="150000"/>
              </a:lnSpc>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抓住关键学习期</a:t>
            </a:r>
          </a:p>
        </p:txBody>
      </p:sp>
      <p:sp>
        <p:nvSpPr>
          <p:cNvPr id="4" name="文本框 3"/>
          <p:cNvSpPr txBox="1"/>
          <p:nvPr/>
        </p:nvSpPr>
        <p:spPr>
          <a:xfrm>
            <a:off x="395605" y="858520"/>
            <a:ext cx="6375400" cy="368300"/>
          </a:xfrm>
          <a:prstGeom prst="rect">
            <a:avLst/>
          </a:prstGeom>
          <a:noFill/>
        </p:spPr>
        <p:txBody>
          <a:bodyPr wrap="square" rtlCol="0">
            <a:spAutoFit/>
          </a:bodyPr>
          <a:lstStyle/>
          <a:p>
            <a:r>
              <a:rPr lang="zh-CN" altLang="en-US">
                <a:sym typeface="+mn-ea"/>
              </a:rPr>
              <a:t>以ResNet-18 on CIFAR-10</a:t>
            </a:r>
            <a:r>
              <a:rPr lang="en-US" altLang="zh-CN">
                <a:sym typeface="+mn-ea"/>
              </a:rPr>
              <a:t>(</a:t>
            </a:r>
            <a:r>
              <a:rPr lang="zh-CN" altLang="en-US"/>
              <a:t>IID </a:t>
            </a:r>
            <a:r>
              <a:rPr lang="en-US" altLang="zh-CN"/>
              <a:t>/ </a:t>
            </a:r>
            <a:r>
              <a:rPr lang="zh-CN" altLang="en-US"/>
              <a:t>Non-IID</a:t>
            </a:r>
            <a:r>
              <a:rPr lang="en-US" altLang="zh-CN"/>
              <a:t>)</a:t>
            </a:r>
            <a:r>
              <a:rPr lang="zh-CN" altLang="en-US"/>
              <a:t>为例：</a:t>
            </a:r>
            <a:endParaRPr lang="en-US" altLang="zh-CN"/>
          </a:p>
        </p:txBody>
      </p:sp>
      <p:pic>
        <p:nvPicPr>
          <p:cNvPr id="5" name="图片 4"/>
          <p:cNvPicPr>
            <a:picLocks noChangeAspect="1"/>
          </p:cNvPicPr>
          <p:nvPr>
            <p:custDataLst>
              <p:tags r:id="rId1"/>
            </p:custDataLst>
          </p:nvPr>
        </p:nvPicPr>
        <p:blipFill>
          <a:blip r:embed="rId3"/>
          <a:stretch>
            <a:fillRect/>
          </a:stretch>
        </p:blipFill>
        <p:spPr>
          <a:xfrm>
            <a:off x="256540" y="1250376"/>
            <a:ext cx="8630920" cy="1802765"/>
          </a:xfrm>
          <a:prstGeom prst="rect">
            <a:avLst/>
          </a:prstGeom>
        </p:spPr>
      </p:pic>
      <p:pic>
        <p:nvPicPr>
          <p:cNvPr id="6" name="图片 5"/>
          <p:cNvPicPr>
            <a:picLocks noChangeAspect="1"/>
          </p:cNvPicPr>
          <p:nvPr/>
        </p:nvPicPr>
        <p:blipFill>
          <a:blip r:embed="rId4"/>
          <a:stretch>
            <a:fillRect/>
          </a:stretch>
        </p:blipFill>
        <p:spPr>
          <a:xfrm>
            <a:off x="229235" y="3028315"/>
            <a:ext cx="8725535" cy="1771015"/>
          </a:xfrm>
          <a:prstGeom prst="rect">
            <a:avLst/>
          </a:prstGeom>
        </p:spPr>
      </p:pic>
      <p:sp>
        <p:nvSpPr>
          <p:cNvPr id="7" name="文本框 6"/>
          <p:cNvSpPr txBox="1"/>
          <p:nvPr/>
        </p:nvSpPr>
        <p:spPr>
          <a:xfrm>
            <a:off x="189230" y="2580710"/>
            <a:ext cx="4572000" cy="368300"/>
          </a:xfrm>
          <a:prstGeom prst="rect">
            <a:avLst/>
          </a:prstGeom>
          <a:noFill/>
        </p:spPr>
        <p:txBody>
          <a:bodyPr wrap="square" rtlCol="0" anchor="t">
            <a:spAutoFit/>
          </a:bodyPr>
          <a:lstStyle/>
          <a:p>
            <a:r>
              <a:rPr lang="zh-CN" altLang="en-US" dirty="0">
                <a:sym typeface="+mn-ea"/>
              </a:rPr>
              <a:t>IID</a:t>
            </a:r>
          </a:p>
        </p:txBody>
      </p:sp>
      <p:sp>
        <p:nvSpPr>
          <p:cNvPr id="8" name="文本框 7"/>
          <p:cNvSpPr txBox="1"/>
          <p:nvPr/>
        </p:nvSpPr>
        <p:spPr>
          <a:xfrm>
            <a:off x="93345" y="4431030"/>
            <a:ext cx="4572000" cy="368300"/>
          </a:xfrm>
          <a:prstGeom prst="rect">
            <a:avLst/>
          </a:prstGeom>
          <a:noFill/>
        </p:spPr>
        <p:txBody>
          <a:bodyPr wrap="square" rtlCol="0" anchor="t">
            <a:spAutoFit/>
          </a:bodyPr>
          <a:lstStyle/>
          <a:p>
            <a:r>
              <a:rPr lang="zh-CN" altLang="en-US">
                <a:sym typeface="+mn-ea"/>
              </a:rPr>
              <a:t>Non-IID</a:t>
            </a:r>
          </a:p>
        </p:txBody>
      </p:sp>
      <p:sp>
        <p:nvSpPr>
          <p:cNvPr id="9" name="文本框 8"/>
          <p:cNvSpPr txBox="1"/>
          <p:nvPr/>
        </p:nvSpPr>
        <p:spPr>
          <a:xfrm>
            <a:off x="598500" y="4667492"/>
            <a:ext cx="8356270" cy="1710084"/>
          </a:xfrm>
          <a:prstGeom prst="rect">
            <a:avLst/>
          </a:prstGeom>
          <a:noFill/>
        </p:spPr>
        <p:txBody>
          <a:bodyPr wrap="square" rtlCol="0">
            <a:spAutoFit/>
          </a:bodyPr>
          <a:lstStyle/>
          <a:p>
            <a:pPr>
              <a:lnSpc>
                <a:spcPct val="150000"/>
              </a:lnSpc>
            </a:pPr>
            <a:r>
              <a:rPr lang="zh-CN" altLang="en-US" dirty="0"/>
              <a:t>（</a:t>
            </a:r>
            <a:r>
              <a:rPr lang="en-US" altLang="zh-CN" dirty="0"/>
              <a:t>1</a:t>
            </a:r>
            <a:r>
              <a:rPr lang="zh-CN" altLang="en-US" dirty="0"/>
              <a:t>）</a:t>
            </a:r>
            <a:r>
              <a:rPr lang="zh-CN" altLang="en-US" b="1" dirty="0">
                <a:solidFill>
                  <a:srgbClr val="FF0000"/>
                </a:solidFill>
              </a:rPr>
              <a:t>不需要一直让所有客户端都参与训练：</a:t>
            </a:r>
            <a:endParaRPr lang="zh-CN" altLang="en-US" dirty="0"/>
          </a:p>
          <a:p>
            <a:pPr>
              <a:lnSpc>
                <a:spcPct val="150000"/>
              </a:lnSpc>
            </a:pPr>
            <a:r>
              <a:rPr lang="zh-CN" altLang="en-US" dirty="0"/>
              <a:t> </a:t>
            </a:r>
            <a:r>
              <a:rPr lang="en-US" altLang="zh-CN" dirty="0"/>
              <a:t>          </a:t>
            </a:r>
            <a:r>
              <a:rPr lang="zh-CN" altLang="en-US" dirty="0"/>
              <a:t>提高了模型训练效率，减少了训练时间，同时保持了最终测试的准确率；</a:t>
            </a:r>
          </a:p>
          <a:p>
            <a:pPr>
              <a:lnSpc>
                <a:spcPct val="150000"/>
              </a:lnSpc>
            </a:pPr>
            <a:r>
              <a:rPr lang="zh-CN" altLang="en-US" dirty="0"/>
              <a:t>（</a:t>
            </a:r>
            <a:r>
              <a:rPr lang="en-US" altLang="zh-CN" dirty="0"/>
              <a:t>2</a:t>
            </a:r>
            <a:r>
              <a:rPr lang="zh-CN" altLang="en-US" dirty="0"/>
              <a:t>）</a:t>
            </a:r>
            <a:r>
              <a:rPr lang="zh-CN" altLang="en-US" b="1" dirty="0">
                <a:solidFill>
                  <a:srgbClr val="FF0000"/>
                </a:solidFill>
              </a:rPr>
              <a:t>不需要让每个客户端一直使用全部的本地数据进行训练：</a:t>
            </a:r>
            <a:endParaRPr lang="zh-CN" altLang="en-US" dirty="0"/>
          </a:p>
          <a:p>
            <a:pPr>
              <a:lnSpc>
                <a:spcPct val="150000"/>
              </a:lnSpc>
            </a:pPr>
            <a:r>
              <a:rPr lang="en-US" altLang="zh-CN" dirty="0"/>
              <a:t>           </a:t>
            </a:r>
            <a:r>
              <a:rPr lang="zh-CN" altLang="en-US" dirty="0">
                <a:sym typeface="+mn-ea"/>
              </a:rPr>
              <a:t>提高了模型训练效率，减少了训练时间，最终测试的准确率也相似；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a:t>
            </a:fld>
            <a:endParaRPr lang="zh-CN" altLang="en-US"/>
          </a:p>
        </p:txBody>
      </p:sp>
      <p:sp>
        <p:nvSpPr>
          <p:cNvPr id="3" name="标题 2"/>
          <p:cNvSpPr>
            <a:spLocks noGrp="1"/>
          </p:cNvSpPr>
          <p:nvPr>
            <p:ph type="title"/>
          </p:nvPr>
        </p:nvSpPr>
        <p:spPr/>
        <p:txBody>
          <a:bodyPr/>
          <a:lstStyle/>
          <a:p>
            <a:r>
              <a:rPr kumimoji="1" lang="zh-CN" altLang="en-US" dirty="0"/>
              <a:t>提纲</a:t>
            </a:r>
          </a:p>
        </p:txBody>
      </p:sp>
      <p:grpSp>
        <p:nvGrpSpPr>
          <p:cNvPr id="4" name="组合 3"/>
          <p:cNvGrpSpPr/>
          <p:nvPr/>
        </p:nvGrpSpPr>
        <p:grpSpPr>
          <a:xfrm>
            <a:off x="2128594" y="1936877"/>
            <a:ext cx="4880196" cy="2982955"/>
            <a:chOff x="2128594" y="1936877"/>
            <a:chExt cx="4880196" cy="2982955"/>
          </a:xfrm>
        </p:grpSpPr>
        <p:grpSp>
          <p:nvGrpSpPr>
            <p:cNvPr id="5" name="组合 4"/>
            <p:cNvGrpSpPr/>
            <p:nvPr/>
          </p:nvGrpSpPr>
          <p:grpSpPr>
            <a:xfrm>
              <a:off x="2128594" y="1936877"/>
              <a:ext cx="4880195" cy="460375"/>
              <a:chOff x="2318742" y="2198492"/>
              <a:chExt cx="4880195" cy="460375"/>
            </a:xfrm>
          </p:grpSpPr>
          <p:sp>
            <p:nvSpPr>
              <p:cNvPr id="22" name="文本框 21"/>
              <p:cNvSpPr txBox="1"/>
              <p:nvPr/>
            </p:nvSpPr>
            <p:spPr>
              <a:xfrm>
                <a:off x="2692422" y="2198492"/>
                <a:ext cx="4132835" cy="46037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研究背景</a:t>
                </a:r>
              </a:p>
            </p:txBody>
          </p:sp>
          <p:grpSp>
            <p:nvGrpSpPr>
              <p:cNvPr id="23" name="Google Shape;863;p65"/>
              <p:cNvGrpSpPr>
                <a:grpSpLocks noChangeAspect="1"/>
              </p:cNvGrpSpPr>
              <p:nvPr/>
            </p:nvGrpSpPr>
            <p:grpSpPr>
              <a:xfrm>
                <a:off x="2318742" y="2339325"/>
                <a:ext cx="190147" cy="180000"/>
                <a:chOff x="4660325" y="1866850"/>
                <a:chExt cx="68350" cy="58100"/>
              </a:xfrm>
            </p:grpSpPr>
            <p:sp>
              <p:nvSpPr>
                <p:cNvPr id="2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63;p65"/>
              <p:cNvGrpSpPr>
                <a:grpSpLocks noChangeAspect="1"/>
              </p:cNvGrpSpPr>
              <p:nvPr/>
            </p:nvGrpSpPr>
            <p:grpSpPr>
              <a:xfrm flipH="1">
                <a:off x="7008790" y="2339325"/>
                <a:ext cx="190147" cy="180000"/>
                <a:chOff x="4660325" y="1866850"/>
                <a:chExt cx="68350" cy="58100"/>
              </a:xfrm>
            </p:grpSpPr>
            <p:sp>
              <p:nvSpPr>
                <p:cNvPr id="2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组合 5"/>
            <p:cNvGrpSpPr/>
            <p:nvPr/>
          </p:nvGrpSpPr>
          <p:grpSpPr>
            <a:xfrm>
              <a:off x="2128595" y="3198167"/>
              <a:ext cx="4880195" cy="460375"/>
              <a:chOff x="2318742" y="2198492"/>
              <a:chExt cx="4880195" cy="460375"/>
            </a:xfrm>
          </p:grpSpPr>
          <p:sp>
            <p:nvSpPr>
              <p:cNvPr id="15" name="文本框 14"/>
              <p:cNvSpPr txBox="1"/>
              <p:nvPr/>
            </p:nvSpPr>
            <p:spPr>
              <a:xfrm>
                <a:off x="2692422" y="2198492"/>
                <a:ext cx="4132835" cy="460375"/>
              </a:xfrm>
              <a:prstGeom prst="rect">
                <a:avLst/>
              </a:prstGeom>
              <a:noFill/>
              <a:ln w="19050">
                <a:solidFill>
                  <a:srgbClr val="02409A"/>
                </a:solidFill>
              </a:ln>
            </p:spPr>
            <p:txBody>
              <a:bodyPr wrap="square" rtlCol="0">
                <a:spAutoFit/>
              </a:bodyPr>
              <a:lstStyle/>
              <a:p>
                <a:pPr lvl="0" algn="ctr">
                  <a:defRPr/>
                </a:pPr>
                <a:r>
                  <a:rPr lang="zh-CN" altLang="en-US" sz="2400" b="1">
                    <a:solidFill>
                      <a:schemeClr val="tx1">
                        <a:lumMod val="85000"/>
                        <a:lumOff val="15000"/>
                      </a:schemeClr>
                    </a:solidFill>
                    <a:latin typeface="思源黑体 CN" panose="020B0500000000000000" pitchFamily="34" charset="-122"/>
                    <a:ea typeface="思源黑体 CN" panose="020B0500000000000000" pitchFamily="34" charset="-122"/>
                    <a:cs typeface="+mn-ea"/>
                  </a:rPr>
                  <a:t>实验设计及结果</a:t>
                </a:r>
              </a:p>
            </p:txBody>
          </p:sp>
          <p:grpSp>
            <p:nvGrpSpPr>
              <p:cNvPr id="16" name="Google Shape;863;p65"/>
              <p:cNvGrpSpPr>
                <a:grpSpLocks noChangeAspect="1"/>
              </p:cNvGrpSpPr>
              <p:nvPr/>
            </p:nvGrpSpPr>
            <p:grpSpPr>
              <a:xfrm>
                <a:off x="2318742" y="2339325"/>
                <a:ext cx="190147" cy="180000"/>
                <a:chOff x="4660325" y="1866850"/>
                <a:chExt cx="68350" cy="58100"/>
              </a:xfrm>
            </p:grpSpPr>
            <p:sp>
              <p:nvSpPr>
                <p:cNvPr id="20"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63;p65"/>
              <p:cNvGrpSpPr>
                <a:grpSpLocks noChangeAspect="1"/>
              </p:cNvGrpSpPr>
              <p:nvPr/>
            </p:nvGrpSpPr>
            <p:grpSpPr>
              <a:xfrm flipH="1">
                <a:off x="7008790" y="2339325"/>
                <a:ext cx="190147" cy="180000"/>
                <a:chOff x="4660325" y="1866850"/>
                <a:chExt cx="68350" cy="58100"/>
              </a:xfrm>
            </p:grpSpPr>
            <p:sp>
              <p:nvSpPr>
                <p:cNvPr id="18"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组合 6"/>
            <p:cNvGrpSpPr/>
            <p:nvPr/>
          </p:nvGrpSpPr>
          <p:grpSpPr>
            <a:xfrm>
              <a:off x="2128595" y="4459457"/>
              <a:ext cx="4880195" cy="460375"/>
              <a:chOff x="2318742" y="2198492"/>
              <a:chExt cx="4880195" cy="460375"/>
            </a:xfrm>
          </p:grpSpPr>
          <p:sp>
            <p:nvSpPr>
              <p:cNvPr id="8" name="文本框 7"/>
              <p:cNvSpPr txBox="1"/>
              <p:nvPr/>
            </p:nvSpPr>
            <p:spPr>
              <a:xfrm>
                <a:off x="2692422" y="2198492"/>
                <a:ext cx="4132835" cy="460375"/>
              </a:xfrm>
              <a:prstGeom prst="rect">
                <a:avLst/>
              </a:prstGeom>
              <a:noFill/>
              <a:ln w="19050">
                <a:solidFill>
                  <a:srgbClr val="02409A"/>
                </a:solidFill>
              </a:ln>
            </p:spPr>
            <p:txBody>
              <a:bodyPr wrap="square" rtlCol="0">
                <a:spAutoFit/>
              </a:bodyPr>
              <a:lstStyle/>
              <a:p>
                <a:pPr lvl="0" algn="ctr">
                  <a:defRPr/>
                </a:pPr>
                <a:r>
                  <a:rPr lang="zh-CN" altLang="en-US" sz="2400" b="1">
                    <a:solidFill>
                      <a:schemeClr val="tx1">
                        <a:lumMod val="85000"/>
                        <a:lumOff val="15000"/>
                      </a:schemeClr>
                    </a:solidFill>
                    <a:latin typeface="思源黑体 CN" panose="020B0500000000000000" pitchFamily="34" charset="-122"/>
                    <a:ea typeface="思源黑体 CN" panose="020B0500000000000000" pitchFamily="34" charset="-122"/>
                    <a:cs typeface="+mn-ea"/>
                  </a:rPr>
                  <a:t>总结与讨论</a:t>
                </a:r>
              </a:p>
            </p:txBody>
          </p:sp>
          <p:grpSp>
            <p:nvGrpSpPr>
              <p:cNvPr id="9" name="Google Shape;863;p65"/>
              <p:cNvGrpSpPr>
                <a:grpSpLocks noChangeAspect="1"/>
              </p:cNvGrpSpPr>
              <p:nvPr/>
            </p:nvGrpSpPr>
            <p:grpSpPr>
              <a:xfrm>
                <a:off x="2318742" y="2339325"/>
                <a:ext cx="190147" cy="180000"/>
                <a:chOff x="4660325" y="1866850"/>
                <a:chExt cx="68350" cy="58100"/>
              </a:xfrm>
            </p:grpSpPr>
            <p:sp>
              <p:nvSpPr>
                <p:cNvPr id="1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863;p65"/>
              <p:cNvGrpSpPr>
                <a:grpSpLocks noChangeAspect="1"/>
              </p:cNvGrpSpPr>
              <p:nvPr/>
            </p:nvGrpSpPr>
            <p:grpSpPr>
              <a:xfrm flipH="1">
                <a:off x="7008790" y="2339325"/>
                <a:ext cx="190147" cy="180000"/>
                <a:chOff x="4660325" y="1866850"/>
                <a:chExt cx="68350" cy="58100"/>
              </a:xfrm>
            </p:grpSpPr>
            <p:sp>
              <p:nvSpPr>
                <p:cNvPr id="1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6" name="标题 5"/>
          <p:cNvSpPr>
            <a:spLocks noGrp="1"/>
          </p:cNvSpPr>
          <p:nvPr>
            <p:ph type="title"/>
          </p:nvPr>
        </p:nvSpPr>
        <p:spPr/>
        <p:txBody>
          <a:bodyPr/>
          <a:lstStyle/>
          <a:p>
            <a:r>
              <a:rPr lang="zh-CN" altLang="en-US" dirty="0"/>
              <a:t>提纲</a:t>
            </a:r>
          </a:p>
        </p:txBody>
      </p:sp>
      <p:grpSp>
        <p:nvGrpSpPr>
          <p:cNvPr id="4" name="组合 3"/>
          <p:cNvGrpSpPr/>
          <p:nvPr/>
        </p:nvGrpSpPr>
        <p:grpSpPr>
          <a:xfrm>
            <a:off x="2122163" y="2348556"/>
            <a:ext cx="5644449" cy="2233913"/>
            <a:chOff x="1549246" y="2331574"/>
            <a:chExt cx="5644449" cy="2233913"/>
          </a:xfrm>
        </p:grpSpPr>
        <p:grpSp>
          <p:nvGrpSpPr>
            <p:cNvPr id="5" name="组合 4"/>
            <p:cNvGrpSpPr/>
            <p:nvPr/>
          </p:nvGrpSpPr>
          <p:grpSpPr>
            <a:xfrm>
              <a:off x="1549246" y="3167389"/>
              <a:ext cx="2520169" cy="521970"/>
              <a:chOff x="1104898" y="1549242"/>
              <a:chExt cx="2520169" cy="521970"/>
            </a:xfrm>
          </p:grpSpPr>
          <p:sp>
            <p:nvSpPr>
              <p:cNvPr id="10" name="文本框 9"/>
              <p:cNvSpPr txBox="1"/>
              <p:nvPr/>
            </p:nvSpPr>
            <p:spPr>
              <a:xfrm>
                <a:off x="1463656" y="1549242"/>
                <a:ext cx="2161411" cy="521970"/>
              </a:xfrm>
              <a:prstGeom prst="rect">
                <a:avLst/>
              </a:prstGeom>
              <a:noFill/>
            </p:spPr>
            <p:txBody>
              <a:bodyPr wrap="square" rtlCol="0">
                <a:spAutoFit/>
              </a:bodyPr>
              <a:lstStyle/>
              <a:p>
                <a:r>
                  <a:rPr lang="zh-CN" altLang="en-US" sz="2800" b="1" spc="200">
                    <a:latin typeface="微软雅黑" panose="020B0503020204020204" pitchFamily="34" charset="-122"/>
                    <a:ea typeface="微软雅黑" panose="020B0503020204020204" pitchFamily="34" charset="-122"/>
                  </a:rPr>
                  <a:t>总结</a:t>
                </a:r>
              </a:p>
            </p:txBody>
          </p:sp>
          <p:grpSp>
            <p:nvGrpSpPr>
              <p:cNvPr id="11" name="Google Shape;1483;p78"/>
              <p:cNvGrpSpPr/>
              <p:nvPr/>
            </p:nvGrpSpPr>
            <p:grpSpPr>
              <a:xfrm>
                <a:off x="1104898" y="1661974"/>
                <a:ext cx="206582" cy="297757"/>
                <a:chOff x="5083925" y="2066350"/>
                <a:chExt cx="28825" cy="41550"/>
              </a:xfrm>
            </p:grpSpPr>
            <p:sp>
              <p:nvSpPr>
                <p:cNvPr id="12"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文本框 6"/>
            <p:cNvSpPr txBox="1"/>
            <p:nvPr/>
          </p:nvSpPr>
          <p:spPr>
            <a:xfrm>
              <a:off x="4426210" y="3785570"/>
              <a:ext cx="2767485"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思考</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26210" y="2576802"/>
              <a:ext cx="2362368"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优缺点</a:t>
              </a:r>
            </a:p>
          </p:txBody>
        </p:sp>
        <p:cxnSp>
          <p:nvCxnSpPr>
            <p:cNvPr id="9" name="直接连接符 4"/>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总结</a:t>
            </a:r>
          </a:p>
        </p:txBody>
      </p:sp>
      <p:sp>
        <p:nvSpPr>
          <p:cNvPr id="3" name="文本框 2">
            <a:extLst>
              <a:ext uri="{FF2B5EF4-FFF2-40B4-BE49-F238E27FC236}">
                <a16:creationId xmlns:a16="http://schemas.microsoft.com/office/drawing/2014/main" id="{37FD5D57-97CF-4745-89A2-6AEF79D71ED1}"/>
              </a:ext>
            </a:extLst>
          </p:cNvPr>
          <p:cNvSpPr txBox="1"/>
          <p:nvPr/>
        </p:nvSpPr>
        <p:spPr>
          <a:xfrm>
            <a:off x="395417" y="894702"/>
            <a:ext cx="4572000" cy="369332"/>
          </a:xfrm>
          <a:prstGeom prst="rect">
            <a:avLst/>
          </a:prstGeom>
          <a:noFill/>
        </p:spPr>
        <p:txBody>
          <a:bodyPr wrap="square" rtlCol="0">
            <a:spAutoFit/>
          </a:bodyPr>
          <a:lstStyle/>
          <a:p>
            <a:r>
              <a:rPr lang="zh-CN" altLang="en-US" b="1" dirty="0"/>
              <a:t>优点：</a:t>
            </a:r>
          </a:p>
        </p:txBody>
      </p:sp>
      <p:sp>
        <p:nvSpPr>
          <p:cNvPr id="4" name="文本框 3">
            <a:extLst>
              <a:ext uri="{FF2B5EF4-FFF2-40B4-BE49-F238E27FC236}">
                <a16:creationId xmlns:a16="http://schemas.microsoft.com/office/drawing/2014/main" id="{D6A5CE58-4B1F-2FB2-FE06-2AD3225D9CAE}"/>
              </a:ext>
            </a:extLst>
          </p:cNvPr>
          <p:cNvSpPr txBox="1"/>
          <p:nvPr/>
        </p:nvSpPr>
        <p:spPr>
          <a:xfrm>
            <a:off x="395417" y="1264034"/>
            <a:ext cx="8353166" cy="879087"/>
          </a:xfrm>
          <a:prstGeom prst="rect">
            <a:avLst/>
          </a:prstGeom>
          <a:noFill/>
        </p:spPr>
        <p:txBody>
          <a:bodyPr wrap="square" rtlCol="0">
            <a:spAutoFit/>
          </a:bodyPr>
          <a:lstStyle/>
          <a:p>
            <a:pPr marL="342900" indent="-342900">
              <a:lnSpc>
                <a:spcPct val="150000"/>
              </a:lnSpc>
              <a:buFont typeface="+mj-lt"/>
              <a:buAutoNum type="arabicPeriod"/>
            </a:pPr>
            <a:r>
              <a:rPr lang="zh-CN" altLang="en-US" dirty="0"/>
              <a:t>利用关键学习期为提升联邦学习模型的训练效率提供了新的思路，可在提高训练效率的同时保持模型的性能；</a:t>
            </a:r>
            <a:endParaRPr lang="en-US" altLang="zh-CN" dirty="0"/>
          </a:p>
        </p:txBody>
      </p:sp>
      <p:sp>
        <p:nvSpPr>
          <p:cNvPr id="5" name="文本框 4">
            <a:extLst>
              <a:ext uri="{FF2B5EF4-FFF2-40B4-BE49-F238E27FC236}">
                <a16:creationId xmlns:a16="http://schemas.microsoft.com/office/drawing/2014/main" id="{7A372CC3-669D-0110-3D5B-F51B51CEFCE5}"/>
              </a:ext>
            </a:extLst>
          </p:cNvPr>
          <p:cNvSpPr txBox="1"/>
          <p:nvPr/>
        </p:nvSpPr>
        <p:spPr>
          <a:xfrm>
            <a:off x="395417" y="2274977"/>
            <a:ext cx="4572000" cy="369332"/>
          </a:xfrm>
          <a:prstGeom prst="rect">
            <a:avLst/>
          </a:prstGeom>
          <a:noFill/>
        </p:spPr>
        <p:txBody>
          <a:bodyPr wrap="square" rtlCol="0">
            <a:spAutoFit/>
          </a:bodyPr>
          <a:lstStyle/>
          <a:p>
            <a:r>
              <a:rPr lang="zh-CN" altLang="en-US" b="1" dirty="0"/>
              <a:t>不足：</a:t>
            </a:r>
          </a:p>
        </p:txBody>
      </p:sp>
      <p:sp>
        <p:nvSpPr>
          <p:cNvPr id="6" name="文本框 5">
            <a:extLst>
              <a:ext uri="{FF2B5EF4-FFF2-40B4-BE49-F238E27FC236}">
                <a16:creationId xmlns:a16="http://schemas.microsoft.com/office/drawing/2014/main" id="{759813BC-FF41-B28F-E06F-16EB070DAAEC}"/>
              </a:ext>
            </a:extLst>
          </p:cNvPr>
          <p:cNvSpPr txBox="1"/>
          <p:nvPr/>
        </p:nvSpPr>
        <p:spPr>
          <a:xfrm>
            <a:off x="395417" y="2635919"/>
            <a:ext cx="8353166" cy="1710084"/>
          </a:xfrm>
          <a:prstGeom prst="rect">
            <a:avLst/>
          </a:prstGeom>
          <a:noFill/>
        </p:spPr>
        <p:txBody>
          <a:bodyPr wrap="square" rtlCol="0">
            <a:spAutoFit/>
          </a:bodyPr>
          <a:lstStyle/>
          <a:p>
            <a:pPr marL="342900" indent="-342900" algn="just">
              <a:lnSpc>
                <a:spcPct val="150000"/>
              </a:lnSpc>
              <a:buFont typeface="+mj-lt"/>
              <a:buAutoNum type="arabicPeriod"/>
            </a:pPr>
            <a:r>
              <a:rPr lang="zh-CN" altLang="en-US" dirty="0"/>
              <a:t>通过将</a:t>
            </a:r>
            <a:r>
              <a:rPr lang="en-US" altLang="zh-CN" dirty="0"/>
              <a:t>tr(FedFIM)</a:t>
            </a:r>
            <a:r>
              <a:rPr lang="zh-CN" altLang="en-US" dirty="0"/>
              <a:t>与网络对缺陷的敏感度联系起来，从而利用</a:t>
            </a:r>
            <a:r>
              <a:rPr lang="en-US" altLang="zh-CN" dirty="0"/>
              <a:t>tr(FedFIM)</a:t>
            </a:r>
            <a:r>
              <a:rPr lang="zh-CN" altLang="en-US" dirty="0"/>
              <a:t>测量关键学习期，并以后续实验结果反过来证明其正确性。缺乏充分的理论依据，实际上这种测量方法是建立在“假设”上的。</a:t>
            </a:r>
            <a:endParaRPr lang="en-US" altLang="zh-CN" dirty="0"/>
          </a:p>
          <a:p>
            <a:pPr marL="342900" indent="-342900" algn="just">
              <a:lnSpc>
                <a:spcPct val="150000"/>
              </a:lnSpc>
              <a:buFont typeface="+mj-lt"/>
              <a:buAutoNum type="arabicPeriod"/>
            </a:pPr>
            <a:r>
              <a:rPr lang="zh-CN" altLang="en-US" dirty="0"/>
              <a:t>实验中用到的数据集、网络结构、算法不够多。</a:t>
            </a:r>
            <a:endParaRPr lang="en-US" altLang="zh-CN" dirty="0"/>
          </a:p>
        </p:txBody>
      </p:sp>
      <p:sp>
        <p:nvSpPr>
          <p:cNvPr id="7" name="文本框 6">
            <a:extLst>
              <a:ext uri="{FF2B5EF4-FFF2-40B4-BE49-F238E27FC236}">
                <a16:creationId xmlns:a16="http://schemas.microsoft.com/office/drawing/2014/main" id="{28F3ED5F-CCDA-DECB-7663-A538C2F1EDAE}"/>
              </a:ext>
            </a:extLst>
          </p:cNvPr>
          <p:cNvSpPr txBox="1"/>
          <p:nvPr/>
        </p:nvSpPr>
        <p:spPr>
          <a:xfrm>
            <a:off x="395417" y="4577341"/>
            <a:ext cx="8522340" cy="369332"/>
          </a:xfrm>
          <a:prstGeom prst="rect">
            <a:avLst/>
          </a:prstGeom>
          <a:noFill/>
        </p:spPr>
        <p:txBody>
          <a:bodyPr wrap="square" rtlCol="0">
            <a:spAutoFit/>
          </a:bodyPr>
          <a:lstStyle/>
          <a:p>
            <a:r>
              <a:rPr lang="zh-CN" altLang="en-US" b="1" dirty="0"/>
              <a:t>思考：</a:t>
            </a:r>
            <a:endParaRPr lang="en-US" altLang="zh-CN" b="1" dirty="0"/>
          </a:p>
        </p:txBody>
      </p:sp>
      <p:sp>
        <p:nvSpPr>
          <p:cNvPr id="8" name="文本框 7">
            <a:extLst>
              <a:ext uri="{FF2B5EF4-FFF2-40B4-BE49-F238E27FC236}">
                <a16:creationId xmlns:a16="http://schemas.microsoft.com/office/drawing/2014/main" id="{8D1A409E-BB99-DB37-E05E-7A7CA44C4361}"/>
              </a:ext>
            </a:extLst>
          </p:cNvPr>
          <p:cNvSpPr txBox="1"/>
          <p:nvPr/>
        </p:nvSpPr>
        <p:spPr>
          <a:xfrm>
            <a:off x="395417" y="4946673"/>
            <a:ext cx="8522340" cy="1294585"/>
          </a:xfrm>
          <a:prstGeom prst="rect">
            <a:avLst/>
          </a:prstGeom>
          <a:noFill/>
        </p:spPr>
        <p:txBody>
          <a:bodyPr wrap="square" rtlCol="0">
            <a:spAutoFit/>
          </a:bodyPr>
          <a:lstStyle/>
          <a:p>
            <a:pPr>
              <a:lnSpc>
                <a:spcPct val="150000"/>
              </a:lnSpc>
            </a:pPr>
            <a:r>
              <a:rPr lang="zh-CN" altLang="en-US" dirty="0"/>
              <a:t>在训练联邦学习模型时，可尝试在关键学习期使用所有客户端及其所有本地数据进行训练，之后只使用部分客户端及其部分本地数据进行训练，从而提高联邦学习模型训练效率。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277691"/>
            <a:ext cx="9144000" cy="1943844"/>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marL="0" marR="0" lvl="0" indent="0" algn="ctr" defTabSz="457200" rtl="0" eaLnBrk="1" fontAlgn="auto" latinLnBrk="0" hangingPunct="1">
              <a:lnSpc>
                <a:spcPct val="100000"/>
              </a:lnSpc>
              <a:spcBef>
                <a:spcPct val="0"/>
              </a:spcBef>
              <a:spcAft>
                <a:spcPts val="0"/>
              </a:spcAft>
              <a:buClrTx/>
              <a:buSzTx/>
              <a:buFontTx/>
              <a:buNone/>
              <a:defRPr/>
            </a:pP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TextBox 4"/>
          <p:cNvSpPr txBox="1"/>
          <p:nvPr/>
        </p:nvSpPr>
        <p:spPr>
          <a:xfrm>
            <a:off x="0" y="2834353"/>
            <a:ext cx="9144000" cy="82994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欢迎老师和同学们指正！</a:t>
            </a: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306" y="355983"/>
            <a:ext cx="23034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2" name="标题 1"/>
          <p:cNvSpPr>
            <a:spLocks noGrp="1"/>
          </p:cNvSpPr>
          <p:nvPr>
            <p:ph type="title"/>
          </p:nvPr>
        </p:nvSpPr>
        <p:spPr/>
        <p:txBody>
          <a:bodyPr>
            <a:normAutofit/>
          </a:bodyPr>
          <a:lstStyle/>
          <a:p>
            <a:r>
              <a:rPr lang="zh-CN" altLang="en-US" dirty="0"/>
              <a:t>提纲</a:t>
            </a:r>
          </a:p>
        </p:txBody>
      </p:sp>
      <p:grpSp>
        <p:nvGrpSpPr>
          <p:cNvPr id="7" name="组合 6"/>
          <p:cNvGrpSpPr/>
          <p:nvPr/>
        </p:nvGrpSpPr>
        <p:grpSpPr>
          <a:xfrm>
            <a:off x="2122163" y="2312043"/>
            <a:ext cx="6203454" cy="2233913"/>
            <a:chOff x="1549246" y="2295061"/>
            <a:chExt cx="6203454" cy="2233913"/>
          </a:xfrm>
        </p:grpSpPr>
        <p:grpSp>
          <p:nvGrpSpPr>
            <p:cNvPr id="26" name="组合 25"/>
            <p:cNvGrpSpPr/>
            <p:nvPr/>
          </p:nvGrpSpPr>
          <p:grpSpPr>
            <a:xfrm>
              <a:off x="1549246" y="3167389"/>
              <a:ext cx="2323652" cy="523220"/>
              <a:chOff x="1104898" y="1549242"/>
              <a:chExt cx="2323652" cy="523220"/>
            </a:xfrm>
          </p:grpSpPr>
          <p:sp>
            <p:nvSpPr>
              <p:cNvPr id="27" name="文本框 26"/>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研究背景</a:t>
                </a:r>
              </a:p>
            </p:txBody>
          </p:sp>
          <p:grpSp>
            <p:nvGrpSpPr>
              <p:cNvPr id="28" name="Google Shape;1483;p78"/>
              <p:cNvGrpSpPr/>
              <p:nvPr/>
            </p:nvGrpSpPr>
            <p:grpSpPr>
              <a:xfrm>
                <a:off x="1104898" y="1661974"/>
                <a:ext cx="206582" cy="297757"/>
                <a:chOff x="5083925" y="2066350"/>
                <a:chExt cx="28825" cy="41550"/>
              </a:xfrm>
            </p:grpSpPr>
            <p:sp>
              <p:nvSpPr>
                <p:cNvPr id="29"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p:cNvSpPr txBox="1"/>
            <p:nvPr/>
          </p:nvSpPr>
          <p:spPr>
            <a:xfrm>
              <a:off x="4322709" y="2434126"/>
              <a:ext cx="3429991" cy="491490"/>
            </a:xfrm>
            <a:prstGeom prst="rect">
              <a:avLst/>
            </a:prstGeom>
            <a:noFill/>
          </p:spPr>
          <p:txBody>
            <a:bodyPr wrap="square" rtlCol="0">
              <a:spAutoFit/>
            </a:bodyPr>
            <a:lstStyle/>
            <a:p>
              <a:pPr lvl="0"/>
              <a:r>
                <a:rPr lang="zh-CN" altLang="en-US" sz="2600" b="1" dirty="0">
                  <a:solidFill>
                    <a:schemeClr val="tx1">
                      <a:lumMod val="75000"/>
                      <a:lumOff val="25000"/>
                    </a:schemeClr>
                  </a:solidFill>
                  <a:ea typeface="微软雅黑" panose="020B0503020204020204" pitchFamily="34" charset="-122"/>
                </a:rPr>
                <a:t>联邦学习</a:t>
              </a:r>
            </a:p>
          </p:txBody>
        </p:sp>
        <p:cxnSp>
          <p:nvCxnSpPr>
            <p:cNvPr id="5" name="直接连接符 4"/>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895850" y="3200400"/>
            <a:ext cx="3967480" cy="491490"/>
          </a:xfrm>
          <a:prstGeom prst="rect">
            <a:avLst/>
          </a:prstGeom>
          <a:noFill/>
        </p:spPr>
        <p:txBody>
          <a:bodyPr wrap="square" rtlCol="0">
            <a:spAutoFit/>
          </a:bodyPr>
          <a:lstStyle/>
          <a:p>
            <a:pPr lvl="0"/>
            <a:r>
              <a:rPr lang="zh-CN" altLang="en-US" sz="2600" b="1" dirty="0">
                <a:solidFill>
                  <a:schemeClr val="tx1">
                    <a:lumMod val="75000"/>
                    <a:lumOff val="25000"/>
                  </a:schemeClr>
                </a:solidFill>
                <a:ea typeface="微软雅黑" panose="020B0503020204020204" pitchFamily="34" charset="-122"/>
              </a:rPr>
              <a:t>关键学习期</a:t>
            </a:r>
          </a:p>
        </p:txBody>
      </p:sp>
      <p:sp>
        <p:nvSpPr>
          <p:cNvPr id="6" name="文本框 5"/>
          <p:cNvSpPr txBox="1"/>
          <p:nvPr/>
        </p:nvSpPr>
        <p:spPr>
          <a:xfrm>
            <a:off x="4895850" y="3949700"/>
            <a:ext cx="3967480" cy="491490"/>
          </a:xfrm>
          <a:prstGeom prst="rect">
            <a:avLst/>
          </a:prstGeom>
          <a:noFill/>
        </p:spPr>
        <p:txBody>
          <a:bodyPr wrap="square" rtlCol="0">
            <a:spAutoFit/>
          </a:bodyPr>
          <a:lstStyle/>
          <a:p>
            <a:pPr lvl="0"/>
            <a:r>
              <a:rPr lang="zh-CN" altLang="en-US" sz="2600" b="1" dirty="0">
                <a:solidFill>
                  <a:schemeClr val="tx1">
                    <a:lumMod val="75000"/>
                    <a:lumOff val="25000"/>
                  </a:schemeClr>
                </a:solidFill>
                <a:ea typeface="微软雅黑" panose="020B0503020204020204" pitchFamily="34" charset="-122"/>
              </a:rPr>
              <a:t>动机与挑战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3" name="标题 2"/>
          <p:cNvSpPr>
            <a:spLocks noGrp="1"/>
          </p:cNvSpPr>
          <p:nvPr>
            <p:ph type="title"/>
          </p:nvPr>
        </p:nvSpPr>
        <p:spPr/>
        <p:txBody>
          <a:bodyPr>
            <a:normAutofit/>
          </a:bodyPr>
          <a:lstStyle/>
          <a:p>
            <a:r>
              <a:rPr kumimoji="1" lang="zh-CN" altLang="en-US" dirty="0"/>
              <a:t>联邦学习</a:t>
            </a:r>
            <a:endParaRPr kumimoji="1" lang="en-US" altLang="zh-CN" dirty="0"/>
          </a:p>
        </p:txBody>
      </p:sp>
      <p:sp>
        <p:nvSpPr>
          <p:cNvPr id="17" name="文本框 16"/>
          <p:cNvSpPr txBox="1"/>
          <p:nvPr/>
        </p:nvSpPr>
        <p:spPr>
          <a:xfrm>
            <a:off x="395605" y="857885"/>
            <a:ext cx="6414135" cy="879087"/>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zh-CN" altLang="en-US" dirty="0"/>
              <a:t>一种新兴的</a:t>
            </a:r>
            <a:r>
              <a:rPr lang="zh-CN" altLang="en-US" dirty="0">
                <a:solidFill>
                  <a:srgbClr val="FF0000"/>
                </a:solidFill>
              </a:rPr>
              <a:t>分布式</a:t>
            </a:r>
            <a:r>
              <a:rPr lang="zh-CN" altLang="en-US" dirty="0"/>
              <a:t>机器学习技术；</a:t>
            </a:r>
          </a:p>
          <a:p>
            <a:pPr marL="285750" indent="-285750" fontAlgn="auto">
              <a:lnSpc>
                <a:spcPct val="150000"/>
              </a:lnSpc>
              <a:buFont typeface="Arial" panose="020B0604020202020204" pitchFamily="34" charset="0"/>
              <a:buChar char="•"/>
            </a:pPr>
            <a:r>
              <a:rPr lang="zh-CN" altLang="en-US" dirty="0"/>
              <a:t>在各参与方</a:t>
            </a:r>
            <a:r>
              <a:rPr lang="zh-CN" altLang="en-US" b="1" dirty="0"/>
              <a:t>协作训练</a:t>
            </a:r>
            <a:r>
              <a:rPr lang="zh-CN" altLang="en-US" dirty="0"/>
              <a:t>模型的过程中保护彼此的</a:t>
            </a:r>
            <a:r>
              <a:rPr lang="zh-CN" altLang="en-US" dirty="0">
                <a:solidFill>
                  <a:srgbClr val="FF0000"/>
                </a:solidFill>
              </a:rPr>
              <a:t>数据隐私</a:t>
            </a:r>
            <a:r>
              <a:rPr lang="zh-CN" altLang="en-US" dirty="0"/>
              <a:t>。</a:t>
            </a:r>
          </a:p>
        </p:txBody>
      </p:sp>
      <p:sp>
        <p:nvSpPr>
          <p:cNvPr id="19" name="圆柱形 18"/>
          <p:cNvSpPr/>
          <p:nvPr/>
        </p:nvSpPr>
        <p:spPr>
          <a:xfrm>
            <a:off x="425433" y="5257165"/>
            <a:ext cx="838200" cy="673735"/>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柱形 19"/>
          <p:cNvSpPr/>
          <p:nvPr/>
        </p:nvSpPr>
        <p:spPr>
          <a:xfrm>
            <a:off x="2143108" y="5257165"/>
            <a:ext cx="838200" cy="673735"/>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柱形 20"/>
          <p:cNvSpPr/>
          <p:nvPr/>
        </p:nvSpPr>
        <p:spPr>
          <a:xfrm>
            <a:off x="3860783" y="5257165"/>
            <a:ext cx="838200" cy="67373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43213" y="5986145"/>
            <a:ext cx="865505" cy="368300"/>
          </a:xfrm>
          <a:prstGeom prst="rect">
            <a:avLst/>
          </a:prstGeom>
          <a:noFill/>
        </p:spPr>
        <p:txBody>
          <a:bodyPr wrap="square" rtlCol="0">
            <a:spAutoFit/>
          </a:bodyPr>
          <a:lstStyle/>
          <a:p>
            <a:r>
              <a:rPr lang="en-US" altLang="zh-CN"/>
              <a:t>client1</a:t>
            </a:r>
          </a:p>
        </p:txBody>
      </p:sp>
      <p:sp>
        <p:nvSpPr>
          <p:cNvPr id="24" name="文本框 23"/>
          <p:cNvSpPr txBox="1"/>
          <p:nvPr/>
        </p:nvSpPr>
        <p:spPr>
          <a:xfrm>
            <a:off x="2170413" y="5986145"/>
            <a:ext cx="865505" cy="368300"/>
          </a:xfrm>
          <a:prstGeom prst="rect">
            <a:avLst/>
          </a:prstGeom>
          <a:noFill/>
        </p:spPr>
        <p:txBody>
          <a:bodyPr wrap="square" rtlCol="0">
            <a:spAutoFit/>
          </a:bodyPr>
          <a:lstStyle/>
          <a:p>
            <a:r>
              <a:rPr lang="en-US" altLang="zh-CN"/>
              <a:t>client2</a:t>
            </a:r>
          </a:p>
        </p:txBody>
      </p:sp>
      <p:sp>
        <p:nvSpPr>
          <p:cNvPr id="25" name="文本框 24"/>
          <p:cNvSpPr txBox="1"/>
          <p:nvPr/>
        </p:nvSpPr>
        <p:spPr>
          <a:xfrm>
            <a:off x="3915393" y="5986145"/>
            <a:ext cx="865505" cy="368300"/>
          </a:xfrm>
          <a:prstGeom prst="rect">
            <a:avLst/>
          </a:prstGeom>
          <a:noFill/>
        </p:spPr>
        <p:txBody>
          <a:bodyPr wrap="square" rtlCol="0">
            <a:spAutoFit/>
          </a:bodyPr>
          <a:lstStyle/>
          <a:p>
            <a:r>
              <a:rPr lang="en-US" altLang="zh-CN"/>
              <a:t>client3</a:t>
            </a:r>
          </a:p>
        </p:txBody>
      </p:sp>
      <p:sp>
        <p:nvSpPr>
          <p:cNvPr id="26" name="文本框 25"/>
          <p:cNvSpPr txBox="1"/>
          <p:nvPr/>
        </p:nvSpPr>
        <p:spPr>
          <a:xfrm>
            <a:off x="4931692" y="5025162"/>
            <a:ext cx="4138400" cy="1294585"/>
          </a:xfrm>
          <a:prstGeom prst="rect">
            <a:avLst/>
          </a:prstGeom>
          <a:noFill/>
        </p:spPr>
        <p:txBody>
          <a:bodyPr wrap="square" rtlCol="0">
            <a:spAutoFit/>
          </a:bodyPr>
          <a:lstStyle/>
          <a:p>
            <a:pPr>
              <a:lnSpc>
                <a:spcPct val="150000"/>
              </a:lnSpc>
            </a:pPr>
            <a:r>
              <a:rPr lang="zh-CN" altLang="en-US" b="1" dirty="0"/>
              <a:t>步骤</a:t>
            </a:r>
            <a:r>
              <a:rPr lang="en-US" altLang="zh-CN" b="1" dirty="0"/>
              <a:t>2</a:t>
            </a:r>
            <a:r>
              <a:rPr lang="zh-CN" altLang="en-US" b="1" dirty="0"/>
              <a:t>：</a:t>
            </a:r>
          </a:p>
          <a:p>
            <a:pPr>
              <a:lnSpc>
                <a:spcPct val="150000"/>
              </a:lnSpc>
            </a:pPr>
            <a:r>
              <a:rPr lang="zh-CN" altLang="en-US" dirty="0"/>
              <a:t>客户端使用</a:t>
            </a:r>
            <a:r>
              <a:rPr lang="zh-CN" altLang="en-US" dirty="0">
                <a:solidFill>
                  <a:srgbClr val="FF0000"/>
                </a:solidFill>
              </a:rPr>
              <a:t>本地数据</a:t>
            </a:r>
            <a:r>
              <a:rPr lang="zh-CN" altLang="en-US" dirty="0"/>
              <a:t>训练该模型，并将训练好的本地模型发送至中央服务器。</a:t>
            </a:r>
          </a:p>
        </p:txBody>
      </p:sp>
      <p:sp>
        <p:nvSpPr>
          <p:cNvPr id="28" name="文本框 27"/>
          <p:cNvSpPr txBox="1"/>
          <p:nvPr/>
        </p:nvSpPr>
        <p:spPr>
          <a:xfrm>
            <a:off x="4154788" y="2089785"/>
            <a:ext cx="4844655" cy="1283970"/>
          </a:xfrm>
          <a:prstGeom prst="rect">
            <a:avLst/>
          </a:prstGeom>
          <a:noFill/>
        </p:spPr>
        <p:txBody>
          <a:bodyPr wrap="square" rtlCol="0">
            <a:noAutofit/>
          </a:bodyPr>
          <a:lstStyle/>
          <a:p>
            <a:pPr>
              <a:lnSpc>
                <a:spcPct val="150000"/>
              </a:lnSpc>
            </a:pPr>
            <a:r>
              <a:rPr lang="zh-CN" altLang="en-US" b="1" dirty="0"/>
              <a:t>步骤</a:t>
            </a:r>
            <a:r>
              <a:rPr lang="en-US" altLang="zh-CN" b="1" dirty="0"/>
              <a:t>3</a:t>
            </a:r>
            <a:r>
              <a:rPr lang="zh-CN" altLang="en-US" b="1" dirty="0"/>
              <a:t>：</a:t>
            </a:r>
          </a:p>
          <a:p>
            <a:pPr>
              <a:lnSpc>
                <a:spcPct val="150000"/>
              </a:lnSpc>
            </a:pPr>
            <a:r>
              <a:rPr lang="zh-CN" altLang="en-US" dirty="0"/>
              <a:t>中央服务器聚合所有本地模型来更新全局模型。</a:t>
            </a:r>
          </a:p>
        </p:txBody>
      </p:sp>
      <p:cxnSp>
        <p:nvCxnSpPr>
          <p:cNvPr id="29" name="曲线连接符 28"/>
          <p:cNvCxnSpPr>
            <a:cxnSpLocks/>
            <a:endCxn id="21" idx="4"/>
          </p:cNvCxnSpPr>
          <p:nvPr/>
        </p:nvCxnSpPr>
        <p:spPr>
          <a:xfrm>
            <a:off x="3373738" y="2772410"/>
            <a:ext cx="1325245" cy="2821940"/>
          </a:xfrm>
          <a:prstGeom prst="curvedConnector3">
            <a:avLst>
              <a:gd name="adj1" fmla="val 117968"/>
            </a:avLst>
          </a:prstGeom>
          <a:ln w="28575" cmpd="sng">
            <a:solidFill>
              <a:schemeClr val="accent1">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925630" y="3484246"/>
            <a:ext cx="3740150" cy="879087"/>
          </a:xfrm>
          <a:prstGeom prst="rect">
            <a:avLst/>
          </a:prstGeom>
          <a:noFill/>
        </p:spPr>
        <p:txBody>
          <a:bodyPr wrap="square" rtlCol="0">
            <a:spAutoFit/>
          </a:bodyPr>
          <a:lstStyle/>
          <a:p>
            <a:pPr>
              <a:lnSpc>
                <a:spcPct val="150000"/>
              </a:lnSpc>
            </a:pPr>
            <a:r>
              <a:rPr lang="zh-CN" altLang="en-US" b="1" dirty="0"/>
              <a:t>步骤</a:t>
            </a:r>
            <a:r>
              <a:rPr lang="en-US" altLang="zh-CN" b="1" dirty="0"/>
              <a:t>1</a:t>
            </a:r>
            <a:r>
              <a:rPr lang="zh-CN" altLang="en-US" b="1" dirty="0"/>
              <a:t>：</a:t>
            </a:r>
          </a:p>
          <a:p>
            <a:pPr>
              <a:lnSpc>
                <a:spcPct val="150000"/>
              </a:lnSpc>
            </a:pPr>
            <a:r>
              <a:rPr lang="zh-CN" altLang="en-US" dirty="0">
                <a:sym typeface="+mn-ea"/>
              </a:rPr>
              <a:t>中央服务器</a:t>
            </a:r>
            <a:r>
              <a:rPr lang="zh-CN" altLang="en-US" dirty="0"/>
              <a:t>发送全局模型至客户端。</a:t>
            </a:r>
          </a:p>
        </p:txBody>
      </p:sp>
      <p:cxnSp>
        <p:nvCxnSpPr>
          <p:cNvPr id="32" name="直接箭头连接符 31"/>
          <p:cNvCxnSpPr>
            <a:stCxn id="19" idx="1"/>
          </p:cNvCxnSpPr>
          <p:nvPr/>
        </p:nvCxnSpPr>
        <p:spPr>
          <a:xfrm flipV="1">
            <a:off x="844533" y="3326130"/>
            <a:ext cx="956310" cy="1931035"/>
          </a:xfrm>
          <a:prstGeom prst="straightConnector1">
            <a:avLst/>
          </a:prstGeom>
          <a:ln w="28575" cmpd="sng">
            <a:solidFill>
              <a:schemeClr val="accent1">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0" idx="1"/>
          </p:cNvCxnSpPr>
          <p:nvPr/>
        </p:nvCxnSpPr>
        <p:spPr>
          <a:xfrm flipH="1" flipV="1">
            <a:off x="2509503" y="3428365"/>
            <a:ext cx="52705" cy="1828800"/>
          </a:xfrm>
          <a:prstGeom prst="straightConnector1">
            <a:avLst/>
          </a:prstGeom>
          <a:ln w="28575" cmpd="sng">
            <a:solidFill>
              <a:schemeClr val="accent1">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1" idx="1"/>
          </p:cNvCxnSpPr>
          <p:nvPr/>
        </p:nvCxnSpPr>
        <p:spPr>
          <a:xfrm flipH="1" flipV="1">
            <a:off x="3208003" y="3382010"/>
            <a:ext cx="1071880" cy="1875155"/>
          </a:xfrm>
          <a:prstGeom prst="straightConnector1">
            <a:avLst/>
          </a:prstGeom>
          <a:ln w="28575" cmpd="sng">
            <a:solidFill>
              <a:schemeClr val="accent1">
                <a:lumMod val="60000"/>
                <a:lumOff val="40000"/>
              </a:schemeClr>
            </a:solidFill>
            <a:prstDash val="solid"/>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文本框 34"/>
              <p:cNvSpPr txBox="1"/>
              <p:nvPr/>
            </p:nvSpPr>
            <p:spPr>
              <a:xfrm>
                <a:off x="1084563" y="4131310"/>
                <a:ext cx="501015"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𝒘</m:t>
                          </m:r>
                        </m:e>
                        <m:sub>
                          <m:r>
                            <a:rPr lang="en-US" altLang="zh-CN" b="1" i="1">
                              <a:latin typeface="Cambria Math" panose="02040503050406030204" charset="0"/>
                              <a:cs typeface="Cambria Math" panose="02040503050406030204" charset="0"/>
                            </a:rPr>
                            <m:t>𝟏</m:t>
                          </m:r>
                        </m:sub>
                      </m:sSub>
                    </m:oMath>
                  </m:oMathPara>
                </a14:m>
                <a:endParaRPr lang="en-US" altLang="zh-CN" b="1"/>
              </a:p>
            </p:txBody>
          </p:sp>
        </mc:Choice>
        <mc:Fallback>
          <p:sp>
            <p:nvSpPr>
              <p:cNvPr id="35" name="文本框 34"/>
              <p:cNvSpPr txBox="1">
                <a:spLocks noRot="1" noChangeAspect="1" noMove="1" noResize="1" noEditPoints="1" noAdjustHandles="1" noChangeArrowheads="1" noChangeShapeType="1" noTextEdit="1"/>
              </p:cNvSpPr>
              <p:nvPr/>
            </p:nvSpPr>
            <p:spPr>
              <a:xfrm>
                <a:off x="1084563" y="4131310"/>
                <a:ext cx="501015" cy="3683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2249153" y="4131310"/>
                <a:ext cx="501015"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𝒘</m:t>
                          </m:r>
                        </m:e>
                        <m:sub>
                          <m:r>
                            <a:rPr lang="en-US" altLang="zh-CN" b="1" i="1">
                              <a:latin typeface="Cambria Math" panose="02040503050406030204" charset="0"/>
                              <a:cs typeface="Cambria Math" panose="02040503050406030204" charset="0"/>
                            </a:rPr>
                            <m:t>𝟐</m:t>
                          </m:r>
                        </m:sub>
                      </m:sSub>
                    </m:oMath>
                  </m:oMathPara>
                </a14:m>
                <a:endParaRPr lang="en-US" altLang="zh-CN" b="1"/>
              </a:p>
            </p:txBody>
          </p:sp>
        </mc:Choice>
        <mc:Fallback>
          <p:sp>
            <p:nvSpPr>
              <p:cNvPr id="36" name="文本框 35"/>
              <p:cNvSpPr txBox="1">
                <a:spLocks noRot="1" noChangeAspect="1" noMove="1" noResize="1" noEditPoints="1" noAdjustHandles="1" noChangeArrowheads="1" noChangeShapeType="1" noTextEdit="1"/>
              </p:cNvSpPr>
              <p:nvPr/>
            </p:nvSpPr>
            <p:spPr>
              <a:xfrm>
                <a:off x="2249153" y="4131310"/>
                <a:ext cx="501015" cy="3683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3459463" y="4112260"/>
                <a:ext cx="501015"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𝒘</m:t>
                          </m:r>
                        </m:e>
                        <m:sub>
                          <m:r>
                            <a:rPr lang="en-US" altLang="zh-CN" b="1" i="1">
                              <a:latin typeface="Cambria Math" panose="02040503050406030204" charset="0"/>
                              <a:cs typeface="Cambria Math" panose="02040503050406030204" charset="0"/>
                            </a:rPr>
                            <m:t>𝟑</m:t>
                          </m:r>
                        </m:sub>
                      </m:sSub>
                    </m:oMath>
                  </m:oMathPara>
                </a14:m>
                <a:endParaRPr lang="en-US" altLang="zh-CN" b="1"/>
              </a:p>
            </p:txBody>
          </p:sp>
        </mc:Choice>
        <mc:Fallback>
          <p:sp>
            <p:nvSpPr>
              <p:cNvPr id="37" name="文本框 36"/>
              <p:cNvSpPr txBox="1">
                <a:spLocks noRot="1" noChangeAspect="1" noMove="1" noResize="1" noEditPoints="1" noAdjustHandles="1" noChangeArrowheads="1" noChangeShapeType="1" noTextEdit="1"/>
              </p:cNvSpPr>
              <p:nvPr/>
            </p:nvSpPr>
            <p:spPr>
              <a:xfrm>
                <a:off x="3459463" y="4112260"/>
                <a:ext cx="501015" cy="368300"/>
              </a:xfrm>
              <a:prstGeom prst="rect">
                <a:avLst/>
              </a:prstGeom>
              <a:blipFill>
                <a:blip r:embed="rId5"/>
                <a:stretch>
                  <a:fillRect/>
                </a:stretch>
              </a:blipFill>
            </p:spPr>
            <p:txBody>
              <a:bodyPr/>
              <a:lstStyle/>
              <a:p>
                <a:r>
                  <a:rPr lang="zh-CN" altLang="en-US">
                    <a:noFill/>
                  </a:rPr>
                  <a:t> </a:t>
                </a:r>
              </a:p>
            </p:txBody>
          </p:sp>
        </mc:Fallback>
      </mc:AlternateContent>
      <p:sp>
        <p:nvSpPr>
          <p:cNvPr id="38" name="文本框 37"/>
          <p:cNvSpPr txBox="1"/>
          <p:nvPr/>
        </p:nvSpPr>
        <p:spPr>
          <a:xfrm>
            <a:off x="549893" y="5488305"/>
            <a:ext cx="652145" cy="368300"/>
          </a:xfrm>
          <a:prstGeom prst="rect">
            <a:avLst/>
          </a:prstGeom>
          <a:noFill/>
        </p:spPr>
        <p:txBody>
          <a:bodyPr wrap="square" rtlCol="0">
            <a:spAutoFit/>
          </a:bodyPr>
          <a:lstStyle/>
          <a:p>
            <a:r>
              <a:rPr lang="en-US" altLang="zh-CN"/>
              <a:t>Data</a:t>
            </a:r>
          </a:p>
        </p:txBody>
      </p:sp>
      <p:sp>
        <p:nvSpPr>
          <p:cNvPr id="39" name="文本框 38"/>
          <p:cNvSpPr txBox="1"/>
          <p:nvPr/>
        </p:nvSpPr>
        <p:spPr>
          <a:xfrm>
            <a:off x="2263123" y="5488305"/>
            <a:ext cx="652145" cy="368300"/>
          </a:xfrm>
          <a:prstGeom prst="rect">
            <a:avLst/>
          </a:prstGeom>
          <a:noFill/>
        </p:spPr>
        <p:txBody>
          <a:bodyPr wrap="square" rtlCol="0">
            <a:spAutoFit/>
          </a:bodyPr>
          <a:lstStyle/>
          <a:p>
            <a:r>
              <a:rPr lang="en-US" altLang="zh-CN"/>
              <a:t>Data</a:t>
            </a:r>
          </a:p>
        </p:txBody>
      </p:sp>
      <p:sp>
        <p:nvSpPr>
          <p:cNvPr id="40" name="文本框 39"/>
          <p:cNvSpPr txBox="1"/>
          <p:nvPr/>
        </p:nvSpPr>
        <p:spPr>
          <a:xfrm>
            <a:off x="3989053" y="5488305"/>
            <a:ext cx="652145" cy="368300"/>
          </a:xfrm>
          <a:prstGeom prst="rect">
            <a:avLst/>
          </a:prstGeom>
          <a:noFill/>
        </p:spPr>
        <p:txBody>
          <a:bodyPr wrap="square" rtlCol="0">
            <a:spAutoFit/>
          </a:bodyPr>
          <a:lstStyle/>
          <a:p>
            <a:r>
              <a:rPr lang="en-US" altLang="zh-CN"/>
              <a:t>Data</a:t>
            </a:r>
          </a:p>
        </p:txBody>
      </p:sp>
      <p:pic>
        <p:nvPicPr>
          <p:cNvPr id="41" name="图片 40" descr="server-lin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5918" y="2098675"/>
            <a:ext cx="963930" cy="963930"/>
          </a:xfrm>
          <a:prstGeom prst="rect">
            <a:avLst/>
          </a:prstGeom>
        </p:spPr>
      </p:pic>
      <p:sp>
        <p:nvSpPr>
          <p:cNvPr id="42" name="云形 41"/>
          <p:cNvSpPr/>
          <p:nvPr/>
        </p:nvSpPr>
        <p:spPr>
          <a:xfrm>
            <a:off x="1628123" y="2249805"/>
            <a:ext cx="1743075" cy="1123950"/>
          </a:xfrm>
          <a:prstGeom prst="cloud">
            <a:avLst/>
          </a:prstGeom>
          <a:ln w="28575" cmpd="sng">
            <a:solidFill>
              <a:schemeClr val="accent1">
                <a:shade val="50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9F06F7A-A3A9-21BF-8839-BAF114A626B0}"/>
              </a:ext>
            </a:extLst>
          </p:cNvPr>
          <p:cNvSpPr txBox="1"/>
          <p:nvPr/>
        </p:nvSpPr>
        <p:spPr>
          <a:xfrm>
            <a:off x="1743745" y="2562781"/>
            <a:ext cx="1840560" cy="369332"/>
          </a:xfrm>
          <a:prstGeom prst="rect">
            <a:avLst/>
          </a:prstGeom>
          <a:noFill/>
        </p:spPr>
        <p:txBody>
          <a:bodyPr wrap="square" rtlCol="0">
            <a:spAutoFit/>
          </a:bodyPr>
          <a:lstStyle/>
          <a:p>
            <a:r>
              <a:rPr lang="en-US" altLang="zh-CN" dirty="0"/>
              <a:t>Central Server</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关键学习期（Critical Learning Periods）</a:t>
            </a:r>
          </a:p>
        </p:txBody>
      </p:sp>
      <p:sp>
        <p:nvSpPr>
          <p:cNvPr id="4" name="内容占位符 3"/>
          <p:cNvSpPr>
            <a:spLocks noGrp="1"/>
          </p:cNvSpPr>
          <p:nvPr>
            <p:ph sz="quarter" idx="13"/>
          </p:nvPr>
        </p:nvSpPr>
        <p:spPr>
          <a:xfrm>
            <a:off x="3103245" y="1059275"/>
            <a:ext cx="5748020" cy="510540"/>
          </a:xfrm>
        </p:spPr>
        <p:txBody>
          <a:bodyPr>
            <a:normAutofit/>
          </a:bodyPr>
          <a:lstStyle/>
          <a:p>
            <a:r>
              <a:rPr lang="zh-CN" altLang="en-US" sz="1800" b="1" dirty="0"/>
              <a:t>关键学习期</a:t>
            </a:r>
            <a:r>
              <a:rPr lang="zh-CN" altLang="en-US" sz="1800" dirty="0"/>
              <a:t>最初是在</a:t>
            </a:r>
            <a:r>
              <a:rPr lang="zh-CN" altLang="en-US" sz="1800" dirty="0">
                <a:sym typeface="+mn-ea"/>
              </a:rPr>
              <a:t>婴幼儿</a:t>
            </a:r>
            <a:r>
              <a:rPr lang="zh-CN" altLang="en-US" sz="1800" dirty="0"/>
              <a:t>成长发育过程中观察到的：</a:t>
            </a:r>
          </a:p>
        </p:txBody>
      </p:sp>
      <p:pic>
        <p:nvPicPr>
          <p:cNvPr id="100" name="图片 99"/>
          <p:cNvPicPr/>
          <p:nvPr/>
        </p:nvPicPr>
        <p:blipFill>
          <a:blip r:embed="rId3"/>
          <a:stretch>
            <a:fillRect/>
          </a:stretch>
        </p:blipFill>
        <p:spPr>
          <a:xfrm>
            <a:off x="292735" y="954105"/>
            <a:ext cx="2807970" cy="1748155"/>
          </a:xfrm>
          <a:prstGeom prst="rect">
            <a:avLst/>
          </a:prstGeom>
          <a:noFill/>
          <a:ln w="9525">
            <a:noFill/>
          </a:ln>
        </p:spPr>
      </p:pic>
      <p:sp>
        <p:nvSpPr>
          <p:cNvPr id="9" name="文本框 8"/>
          <p:cNvSpPr txBox="1"/>
          <p:nvPr/>
        </p:nvSpPr>
        <p:spPr>
          <a:xfrm>
            <a:off x="212090" y="6341110"/>
            <a:ext cx="8653145" cy="275590"/>
          </a:xfrm>
          <a:prstGeom prst="rect">
            <a:avLst/>
          </a:prstGeom>
          <a:noFill/>
        </p:spPr>
        <p:txBody>
          <a:bodyPr wrap="square" rtlCol="0" anchor="t">
            <a:spAutoFit/>
          </a:bodyPr>
          <a:lstStyle/>
          <a:p>
            <a:r>
              <a:rPr lang="en-US" sz="1200">
                <a:sym typeface="+mn-ea"/>
              </a:rPr>
              <a:t>[1] </a:t>
            </a:r>
            <a:r>
              <a:rPr sz="1200" i="1">
                <a:sym typeface="+mn-ea"/>
              </a:rPr>
              <a:t>Jastrzebski</a:t>
            </a:r>
            <a:r>
              <a:rPr lang="en-US" sz="1200" i="1">
                <a:sym typeface="+mn-ea"/>
              </a:rPr>
              <a:t> S, </a:t>
            </a:r>
            <a:r>
              <a:rPr sz="1200" i="1">
                <a:sym typeface="+mn-ea"/>
              </a:rPr>
              <a:t>Arpit</a:t>
            </a:r>
            <a:r>
              <a:rPr lang="en-US" sz="1200" i="1">
                <a:sym typeface="+mn-ea"/>
              </a:rPr>
              <a:t> </a:t>
            </a:r>
            <a:r>
              <a:rPr sz="1200" i="1">
                <a:sym typeface="+mn-ea"/>
              </a:rPr>
              <a:t>D</a:t>
            </a:r>
            <a:r>
              <a:rPr lang="en-US" sz="1200" i="1">
                <a:sym typeface="+mn-ea"/>
              </a:rPr>
              <a:t>, </a:t>
            </a:r>
            <a:r>
              <a:rPr sz="1200" i="1">
                <a:sym typeface="+mn-ea"/>
              </a:rPr>
              <a:t>Astrand</a:t>
            </a:r>
            <a:r>
              <a:rPr lang="en-US" sz="1200" i="1">
                <a:sym typeface="+mn-ea"/>
              </a:rPr>
              <a:t> </a:t>
            </a:r>
            <a:r>
              <a:rPr sz="1200" i="1">
                <a:sym typeface="+mn-ea"/>
              </a:rPr>
              <a:t>O</a:t>
            </a:r>
            <a:r>
              <a:rPr lang="en-US" sz="1200" i="1">
                <a:sym typeface="+mn-ea"/>
              </a:rPr>
              <a:t>, et.al.</a:t>
            </a:r>
            <a:r>
              <a:rPr sz="1200" i="1">
                <a:sym typeface="+mn-ea"/>
              </a:rPr>
              <a:t> </a:t>
            </a:r>
            <a:r>
              <a:rPr sz="1200" b="1" i="1">
                <a:solidFill>
                  <a:schemeClr val="accent1"/>
                </a:solidFill>
                <a:sym typeface="+mn-ea"/>
              </a:rPr>
              <a:t>Catastrophic Fisher Explosion: Early Phase Fisher Matrix Impacts Generalization</a:t>
            </a:r>
            <a:r>
              <a:rPr sz="1200" i="1">
                <a:sym typeface="+mn-ea"/>
              </a:rPr>
              <a:t>. PMLR</a:t>
            </a:r>
            <a:r>
              <a:rPr lang="en-US" sz="1200" i="1">
                <a:sym typeface="+mn-ea"/>
              </a:rPr>
              <a:t>, 2021.</a:t>
            </a:r>
          </a:p>
        </p:txBody>
      </p:sp>
      <p:sp>
        <p:nvSpPr>
          <p:cNvPr id="10" name="文本框 9"/>
          <p:cNvSpPr txBox="1"/>
          <p:nvPr/>
        </p:nvSpPr>
        <p:spPr>
          <a:xfrm>
            <a:off x="211455" y="6544945"/>
            <a:ext cx="8522970" cy="275590"/>
          </a:xfrm>
          <a:prstGeom prst="rect">
            <a:avLst/>
          </a:prstGeom>
          <a:noFill/>
        </p:spPr>
        <p:txBody>
          <a:bodyPr wrap="square" rtlCol="0" anchor="t">
            <a:spAutoFit/>
          </a:bodyPr>
          <a:lstStyle/>
          <a:p>
            <a:r>
              <a:rPr lang="en-US" sz="1200" dirty="0">
                <a:sym typeface="+mn-ea"/>
              </a:rPr>
              <a:t>[2]</a:t>
            </a:r>
            <a:r>
              <a:rPr sz="1200" i="1" dirty="0">
                <a:sym typeface="+mn-ea"/>
              </a:rPr>
              <a:t>Agarwal</a:t>
            </a:r>
            <a:r>
              <a:rPr lang="en-US" sz="1200" i="1" dirty="0">
                <a:sym typeface="+mn-ea"/>
              </a:rPr>
              <a:t> </a:t>
            </a:r>
            <a:r>
              <a:rPr sz="1200" i="1" dirty="0">
                <a:sym typeface="+mn-ea"/>
              </a:rPr>
              <a:t>S</a:t>
            </a:r>
            <a:r>
              <a:rPr lang="en-US" sz="1200" i="1" dirty="0">
                <a:sym typeface="+mn-ea"/>
              </a:rPr>
              <a:t>, </a:t>
            </a:r>
            <a:r>
              <a:rPr sz="1200" i="1" dirty="0">
                <a:sym typeface="+mn-ea"/>
              </a:rPr>
              <a:t>Wang</a:t>
            </a:r>
            <a:r>
              <a:rPr lang="en-US" sz="1200" i="1" dirty="0">
                <a:sym typeface="+mn-ea"/>
              </a:rPr>
              <a:t> </a:t>
            </a:r>
            <a:r>
              <a:rPr sz="1200" i="1" dirty="0">
                <a:sym typeface="+mn-ea"/>
              </a:rPr>
              <a:t>H</a:t>
            </a:r>
            <a:r>
              <a:rPr lang="en-US" sz="1200" i="1" dirty="0">
                <a:sym typeface="+mn-ea"/>
              </a:rPr>
              <a:t>, </a:t>
            </a:r>
            <a:r>
              <a:rPr sz="1200" i="1" dirty="0">
                <a:sym typeface="+mn-ea"/>
              </a:rPr>
              <a:t>Lee</a:t>
            </a:r>
            <a:r>
              <a:rPr lang="en-US" sz="1200" i="1" dirty="0">
                <a:sym typeface="+mn-ea"/>
              </a:rPr>
              <a:t> </a:t>
            </a:r>
            <a:r>
              <a:rPr sz="1200" i="1" dirty="0">
                <a:sym typeface="+mn-ea"/>
              </a:rPr>
              <a:t>K</a:t>
            </a:r>
            <a:r>
              <a:rPr lang="en-US" sz="1200" i="1" dirty="0">
                <a:sym typeface="+mn-ea"/>
              </a:rPr>
              <a:t>, et.al. </a:t>
            </a:r>
            <a:r>
              <a:rPr sz="1200" b="1" i="1" dirty="0">
                <a:solidFill>
                  <a:schemeClr val="accent1"/>
                </a:solidFill>
                <a:sym typeface="+mn-ea"/>
              </a:rPr>
              <a:t>Adaptive Gradient Communication via Critical Learning Regime Identification.</a:t>
            </a:r>
            <a:r>
              <a:rPr sz="1200" i="1" dirty="0">
                <a:sym typeface="+mn-ea"/>
              </a:rPr>
              <a:t> </a:t>
            </a:r>
            <a:r>
              <a:rPr sz="1200" i="1" dirty="0" err="1">
                <a:sym typeface="+mn-ea"/>
              </a:rPr>
              <a:t>MLSys</a:t>
            </a:r>
            <a:r>
              <a:rPr lang="en-US" sz="1200" i="1" dirty="0">
                <a:sym typeface="+mn-ea"/>
              </a:rPr>
              <a:t>, 2021.</a:t>
            </a:r>
          </a:p>
        </p:txBody>
      </p:sp>
      <p:sp>
        <p:nvSpPr>
          <p:cNvPr id="12" name="文本框 11"/>
          <p:cNvSpPr txBox="1"/>
          <p:nvPr/>
        </p:nvSpPr>
        <p:spPr>
          <a:xfrm>
            <a:off x="293370" y="4677745"/>
            <a:ext cx="8571865" cy="1337945"/>
          </a:xfrm>
          <a:prstGeom prst="rect">
            <a:avLst/>
          </a:prstGeom>
          <a:noFill/>
        </p:spPr>
        <p:txBody>
          <a:bodyPr wrap="square" rtlCol="0">
            <a:spAutoFit/>
          </a:bodyPr>
          <a:lstStyle/>
          <a:p>
            <a:pPr fontAlgn="auto">
              <a:lnSpc>
                <a:spcPct val="150000"/>
              </a:lnSpc>
            </a:pPr>
            <a:r>
              <a:rPr lang="zh-CN" altLang="en-US" dirty="0"/>
              <a:t>现有研究已经在</a:t>
            </a:r>
            <a:r>
              <a:rPr lang="zh-CN" altLang="en-US" b="1" dirty="0"/>
              <a:t>集中式和传统分布式深度学习模型</a:t>
            </a:r>
            <a:r>
              <a:rPr lang="zh-CN" altLang="en-US" dirty="0"/>
              <a:t>中观察到了类似的现象（</a:t>
            </a:r>
            <a:r>
              <a:rPr lang="en-US" altLang="zh-CN" dirty="0"/>
              <a:t>[1,2]</a:t>
            </a:r>
            <a:r>
              <a:rPr lang="zh-CN" altLang="en-US" dirty="0"/>
              <a:t>），即，如果模型在早期训练中使用了</a:t>
            </a:r>
            <a:r>
              <a:rPr lang="zh-CN" altLang="en-US" b="1" dirty="0"/>
              <a:t>缺陷数据</a:t>
            </a:r>
            <a:r>
              <a:rPr lang="zh-CN" altLang="en-US" dirty="0"/>
              <a:t>（如模糊图像），无论后期再执行多少轮额外的训练，其最终准确率</a:t>
            </a:r>
            <a:r>
              <a:rPr lang="zh-CN" altLang="en-US" dirty="0">
                <a:solidFill>
                  <a:srgbClr val="FF0000"/>
                </a:solidFill>
              </a:rPr>
              <a:t>仍会损失</a:t>
            </a:r>
            <a:r>
              <a:rPr lang="zh-CN" altLang="en-US" dirty="0"/>
              <a:t>。</a:t>
            </a:r>
          </a:p>
        </p:txBody>
      </p:sp>
      <p:sp>
        <p:nvSpPr>
          <p:cNvPr id="11" name="文本框 10"/>
          <p:cNvSpPr txBox="1"/>
          <p:nvPr/>
        </p:nvSpPr>
        <p:spPr>
          <a:xfrm>
            <a:off x="3396615" y="1526240"/>
            <a:ext cx="5586095" cy="839888"/>
          </a:xfrm>
          <a:prstGeom prst="rect">
            <a:avLst/>
          </a:prstGeom>
          <a:noFill/>
        </p:spPr>
        <p:txBody>
          <a:bodyPr wrap="square" rtlCol="0">
            <a:noAutofit/>
          </a:bodyPr>
          <a:lstStyle/>
          <a:p>
            <a:pPr marL="285750" indent="-285750" fontAlgn="auto">
              <a:lnSpc>
                <a:spcPct val="150000"/>
              </a:lnSpc>
              <a:buFont typeface="Arial" panose="020B0604020202020204" pitchFamily="34" charset="0"/>
              <a:buChar char="•"/>
            </a:pPr>
            <a:r>
              <a:rPr lang="en-US" altLang="zh-CN" dirty="0">
                <a:sym typeface="+mn-ea"/>
              </a:rPr>
              <a:t>对</a:t>
            </a:r>
            <a:r>
              <a:rPr lang="zh-CN" altLang="en-US" dirty="0">
                <a:sym typeface="+mn-ea"/>
              </a:rPr>
              <a:t>刺激</a:t>
            </a:r>
            <a:r>
              <a:rPr lang="en-US" altLang="zh-CN" dirty="0" err="1">
                <a:sym typeface="+mn-ea"/>
              </a:rPr>
              <a:t>特别敏感</a:t>
            </a:r>
            <a:r>
              <a:rPr lang="zh-CN" altLang="en-US" dirty="0">
                <a:sym typeface="+mn-ea"/>
              </a:rPr>
              <a:t>，是最佳学习期；</a:t>
            </a:r>
            <a:endParaRPr lang="en-US" altLang="zh-CN" dirty="0"/>
          </a:p>
          <a:p>
            <a:pPr marL="285750" indent="-285750" fontAlgn="auto">
              <a:lnSpc>
                <a:spcPct val="150000"/>
              </a:lnSpc>
              <a:buFont typeface="Arial" panose="020B0604020202020204" pitchFamily="34" charset="0"/>
              <a:buChar char="•"/>
            </a:pPr>
            <a:r>
              <a:rPr lang="zh-CN" altLang="en-US" dirty="0">
                <a:sym typeface="+mn-ea"/>
              </a:rPr>
              <a:t>在该时期造成的生理缺陷可能会导致</a:t>
            </a:r>
            <a:r>
              <a:rPr lang="zh-CN" altLang="en-US" b="1" dirty="0">
                <a:sym typeface="+mn-ea"/>
              </a:rPr>
              <a:t>永久性</a:t>
            </a:r>
            <a:r>
              <a:rPr lang="zh-CN" altLang="en-US" dirty="0">
                <a:sym typeface="+mn-ea"/>
              </a:rPr>
              <a:t>的损伤。</a:t>
            </a:r>
            <a:endParaRPr lang="zh-CN" altLang="en-US" dirty="0"/>
          </a:p>
          <a:p>
            <a:endParaRPr lang="zh-CN" altLang="en-US" dirty="0"/>
          </a:p>
        </p:txBody>
      </p:sp>
      <p:sp>
        <p:nvSpPr>
          <p:cNvPr id="13" name="文本框 12"/>
          <p:cNvSpPr txBox="1"/>
          <p:nvPr/>
        </p:nvSpPr>
        <p:spPr>
          <a:xfrm>
            <a:off x="3396615" y="2910540"/>
            <a:ext cx="5337810" cy="1337945"/>
          </a:xfrm>
          <a:prstGeom prst="rect">
            <a:avLst/>
          </a:prstGeom>
          <a:noFill/>
        </p:spPr>
        <p:txBody>
          <a:bodyPr wrap="square" rtlCol="0">
            <a:spAutoFit/>
          </a:bodyPr>
          <a:lstStyle/>
          <a:p>
            <a:pPr fontAlgn="auto">
              <a:lnSpc>
                <a:spcPct val="150000"/>
              </a:lnSpc>
            </a:pPr>
            <a:r>
              <a:rPr lang="zh-CN" altLang="en-US"/>
              <a:t>例如，在婴幼儿时期因白内障引起的弱视，即使在后期经手术矫正，患者长大后的视力</a:t>
            </a:r>
            <a:r>
              <a:rPr lang="zh-CN" altLang="en-US" b="1"/>
              <a:t>仍然会</a:t>
            </a:r>
            <a:r>
              <a:rPr lang="zh-CN" altLang="en-US"/>
              <a:t>受影响，并且这种影响取决于缺陷的发病年龄和持续时间。</a:t>
            </a:r>
          </a:p>
        </p:txBody>
      </p:sp>
      <p:pic>
        <p:nvPicPr>
          <p:cNvPr id="14" name="图片 13"/>
          <p:cNvPicPr/>
          <p:nvPr/>
        </p:nvPicPr>
        <p:blipFill>
          <a:blip r:embed="rId4"/>
          <a:stretch>
            <a:fillRect/>
          </a:stretch>
        </p:blipFill>
        <p:spPr>
          <a:xfrm>
            <a:off x="292735" y="2685750"/>
            <a:ext cx="2808605" cy="178816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动机与挑战</a:t>
            </a:r>
          </a:p>
        </p:txBody>
      </p:sp>
      <p:sp>
        <p:nvSpPr>
          <p:cNvPr id="5" name="文本框 4"/>
          <p:cNvSpPr txBox="1"/>
          <p:nvPr/>
        </p:nvSpPr>
        <p:spPr>
          <a:xfrm>
            <a:off x="463550" y="3771265"/>
            <a:ext cx="7676515" cy="460375"/>
          </a:xfrm>
          <a:prstGeom prst="rect">
            <a:avLst/>
          </a:prstGeom>
          <a:noFill/>
        </p:spPr>
        <p:txBody>
          <a:bodyPr wrap="square" rtlCol="0">
            <a:spAutoFit/>
          </a:bodyPr>
          <a:lstStyle/>
          <a:p>
            <a:r>
              <a:rPr lang="zh-CN" altLang="en-US" sz="2400" b="1" dirty="0"/>
              <a:t>联邦学习模型的训练过程中是否存在关键学习期现象</a:t>
            </a:r>
            <a:r>
              <a:rPr lang="en-US" altLang="zh-CN" sz="2400" b="1" dirty="0"/>
              <a:t> </a:t>
            </a:r>
            <a:r>
              <a:rPr lang="zh-CN" altLang="en-US" sz="2400" b="1" dirty="0">
                <a:solidFill>
                  <a:srgbClr val="FF0000"/>
                </a:solidFill>
              </a:rPr>
              <a:t>？</a:t>
            </a:r>
          </a:p>
        </p:txBody>
      </p:sp>
      <p:sp>
        <p:nvSpPr>
          <p:cNvPr id="6" name="文本框 5"/>
          <p:cNvSpPr txBox="1"/>
          <p:nvPr/>
        </p:nvSpPr>
        <p:spPr>
          <a:xfrm>
            <a:off x="299085" y="4571558"/>
            <a:ext cx="8942705" cy="1798954"/>
          </a:xfrm>
          <a:prstGeom prst="rect">
            <a:avLst/>
          </a:prstGeom>
          <a:noFill/>
        </p:spPr>
        <p:txBody>
          <a:bodyPr wrap="square" rtlCol="0">
            <a:spAutoFit/>
          </a:bodyPr>
          <a:lstStyle/>
          <a:p>
            <a:pPr fontAlgn="auto">
              <a:lnSpc>
                <a:spcPct val="150000"/>
              </a:lnSpc>
            </a:pPr>
            <a:r>
              <a:rPr lang="zh-CN" altLang="en-US" dirty="0"/>
              <a:t>但是，</a:t>
            </a:r>
            <a:r>
              <a:rPr lang="zh-CN" altLang="en-US" dirty="0">
                <a:sym typeface="+mn-ea"/>
              </a:rPr>
              <a:t>与集中式训练不同，</a:t>
            </a:r>
            <a:r>
              <a:rPr lang="zh-CN" altLang="en-US" dirty="0"/>
              <a:t>想要在</a:t>
            </a:r>
            <a:r>
              <a:rPr lang="en-US" altLang="zh-CN" dirty="0"/>
              <a:t>FL</a:t>
            </a:r>
            <a:r>
              <a:rPr lang="zh-CN" altLang="en-US" dirty="0"/>
              <a:t>中</a:t>
            </a:r>
            <a:r>
              <a:rPr lang="zh-CN" altLang="en-US" dirty="0">
                <a:solidFill>
                  <a:srgbClr val="FF0000"/>
                </a:solidFill>
              </a:rPr>
              <a:t>观察和证明</a:t>
            </a:r>
            <a:r>
              <a:rPr lang="zh-CN" altLang="en-US" b="1" dirty="0"/>
              <a:t>关键学习期</a:t>
            </a:r>
            <a:r>
              <a:rPr lang="zh-CN" altLang="en-US" dirty="0"/>
              <a:t>的</a:t>
            </a:r>
            <a:r>
              <a:rPr lang="zh-CN" altLang="en-US" dirty="0">
                <a:solidFill>
                  <a:srgbClr val="FF0000"/>
                </a:solidFill>
              </a:rPr>
              <a:t>存在</a:t>
            </a:r>
            <a:r>
              <a:rPr lang="zh-CN" altLang="en-US" dirty="0"/>
              <a:t>并不容易：</a:t>
            </a:r>
          </a:p>
          <a:p>
            <a:pPr fontAlgn="auto">
              <a:lnSpc>
                <a:spcPct val="150000"/>
              </a:lnSpc>
            </a:pPr>
            <a:r>
              <a:rPr lang="en-US" altLang="zh-CN" dirty="0"/>
              <a:t>(1) </a:t>
            </a:r>
            <a:r>
              <a:rPr lang="zh-CN" altLang="en-US" dirty="0"/>
              <a:t>独特的训练方式：涉及多个深度学习过程，随机选择具有本地数据的客户端；</a:t>
            </a:r>
            <a:endParaRPr lang="en-US" altLang="zh-CN" dirty="0"/>
          </a:p>
          <a:p>
            <a:pPr fontAlgn="auto">
              <a:lnSpc>
                <a:spcPct val="150000"/>
              </a:lnSpc>
            </a:pPr>
            <a:r>
              <a:rPr lang="en-US" altLang="zh-CN" dirty="0"/>
              <a:t>(2) </a:t>
            </a:r>
            <a:r>
              <a:rPr lang="zh-CN" altLang="en-US" dirty="0"/>
              <a:t>独特的数据分布：</a:t>
            </a:r>
            <a:r>
              <a:rPr lang="en-US" altLang="zh-CN" dirty="0"/>
              <a:t>FL</a:t>
            </a:r>
            <a:r>
              <a:rPr lang="zh-CN" altLang="en-US" dirty="0"/>
              <a:t>实际应用过程中，不同客户端上的数据往往是</a:t>
            </a:r>
            <a:r>
              <a:rPr lang="en-US" altLang="zh-CN" dirty="0"/>
              <a:t>non-IID</a:t>
            </a:r>
            <a:r>
              <a:rPr lang="zh-CN" altLang="en-US" dirty="0"/>
              <a:t>的；</a:t>
            </a:r>
            <a:r>
              <a:rPr lang="en-US" altLang="zh-CN" sz="2000" b="1" dirty="0">
                <a:sym typeface="+mn-ea"/>
              </a:rPr>
              <a:t>     </a:t>
            </a:r>
            <a:endParaRPr lang="zh-CN" altLang="en-US" sz="2000" b="1" dirty="0">
              <a:sym typeface="+mn-ea"/>
            </a:endParaRPr>
          </a:p>
          <a:p>
            <a:pPr fontAlgn="auto">
              <a:lnSpc>
                <a:spcPct val="150000"/>
              </a:lnSpc>
            </a:pPr>
            <a:endParaRPr lang="zh-CN" altLang="en-US" sz="2000" b="1" dirty="0"/>
          </a:p>
        </p:txBody>
      </p:sp>
      <p:sp>
        <p:nvSpPr>
          <p:cNvPr id="7" name="文本框 6"/>
          <p:cNvSpPr txBox="1"/>
          <p:nvPr/>
        </p:nvSpPr>
        <p:spPr>
          <a:xfrm>
            <a:off x="168275" y="1438956"/>
            <a:ext cx="3564890" cy="368300"/>
          </a:xfrm>
          <a:prstGeom prst="rect">
            <a:avLst/>
          </a:prstGeom>
          <a:noFill/>
        </p:spPr>
        <p:txBody>
          <a:bodyPr wrap="square" rtlCol="0">
            <a:spAutoFit/>
          </a:bodyPr>
          <a:lstStyle/>
          <a:p>
            <a:r>
              <a:rPr lang="zh-CN" altLang="en-US"/>
              <a:t>现有的联邦学习研究工作专注于</a:t>
            </a:r>
          </a:p>
        </p:txBody>
      </p:sp>
      <p:sp>
        <p:nvSpPr>
          <p:cNvPr id="8" name="文本框 7"/>
          <p:cNvSpPr txBox="1"/>
          <p:nvPr/>
        </p:nvSpPr>
        <p:spPr>
          <a:xfrm>
            <a:off x="3811905" y="988106"/>
            <a:ext cx="5298440" cy="368300"/>
          </a:xfrm>
          <a:prstGeom prst="rect">
            <a:avLst/>
          </a:prstGeom>
          <a:noFill/>
        </p:spPr>
        <p:txBody>
          <a:bodyPr wrap="square" rtlCol="0">
            <a:spAutoFit/>
          </a:bodyPr>
          <a:lstStyle/>
          <a:p>
            <a:r>
              <a:rPr lang="zh-CN" altLang="en-US">
                <a:sym typeface="+mn-ea"/>
              </a:rPr>
              <a:t>效果：实现更高的学习准确率，优化算法的收敛性</a:t>
            </a:r>
          </a:p>
        </p:txBody>
      </p:sp>
      <p:sp>
        <p:nvSpPr>
          <p:cNvPr id="9" name="文本框 8"/>
          <p:cNvSpPr txBox="1"/>
          <p:nvPr/>
        </p:nvSpPr>
        <p:spPr>
          <a:xfrm>
            <a:off x="3811905" y="1438956"/>
            <a:ext cx="5052695" cy="368300"/>
          </a:xfrm>
          <a:prstGeom prst="rect">
            <a:avLst/>
          </a:prstGeom>
          <a:noFill/>
        </p:spPr>
        <p:txBody>
          <a:bodyPr wrap="square" rtlCol="0">
            <a:spAutoFit/>
          </a:bodyPr>
          <a:lstStyle/>
          <a:p>
            <a:r>
              <a:rPr lang="zh-CN" altLang="en-US">
                <a:sym typeface="+mn-ea"/>
              </a:rPr>
              <a:t>性能：提高中央服务器和客户端之间的通信效率</a:t>
            </a:r>
          </a:p>
        </p:txBody>
      </p:sp>
      <p:sp>
        <p:nvSpPr>
          <p:cNvPr id="10" name="文本框 9"/>
          <p:cNvSpPr txBox="1"/>
          <p:nvPr/>
        </p:nvSpPr>
        <p:spPr>
          <a:xfrm>
            <a:off x="3811905" y="1889806"/>
            <a:ext cx="3886835" cy="368300"/>
          </a:xfrm>
          <a:prstGeom prst="rect">
            <a:avLst/>
          </a:prstGeom>
          <a:noFill/>
        </p:spPr>
        <p:txBody>
          <a:bodyPr wrap="square" rtlCol="0">
            <a:spAutoFit/>
          </a:bodyPr>
          <a:lstStyle/>
          <a:p>
            <a:r>
              <a:rPr lang="zh-CN" altLang="en-US">
                <a:sym typeface="+mn-ea"/>
              </a:rPr>
              <a:t>安全：隐私保护</a:t>
            </a:r>
          </a:p>
        </p:txBody>
      </p:sp>
      <p:sp>
        <p:nvSpPr>
          <p:cNvPr id="11" name="左大括号 10"/>
          <p:cNvSpPr/>
          <p:nvPr/>
        </p:nvSpPr>
        <p:spPr>
          <a:xfrm>
            <a:off x="3637915" y="1099231"/>
            <a:ext cx="138430" cy="1047750"/>
          </a:xfrm>
          <a:prstGeom prst="lef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463550" y="2642438"/>
            <a:ext cx="8764905" cy="879087"/>
          </a:xfrm>
          <a:prstGeom prst="rect">
            <a:avLst/>
          </a:prstGeom>
          <a:noFill/>
        </p:spPr>
        <p:txBody>
          <a:bodyPr wrap="square" rtlCol="0">
            <a:spAutoFit/>
          </a:bodyPr>
          <a:lstStyle/>
          <a:p>
            <a:pPr fontAlgn="auto">
              <a:lnSpc>
                <a:spcPct val="150000"/>
              </a:lnSpc>
            </a:pPr>
            <a:r>
              <a:rPr lang="zh-CN" altLang="en-US" dirty="0"/>
              <a:t>通常基于一个隐含的假设：模型训练过程中的所有学习阶段都同等重要。</a:t>
            </a:r>
          </a:p>
          <a:p>
            <a:pPr fontAlgn="auto">
              <a:lnSpc>
                <a:spcPct val="150000"/>
              </a:lnSpc>
            </a:pPr>
            <a:r>
              <a:rPr lang="zh-CN" altLang="en-US" dirty="0"/>
              <a:t>目前只考虑使用压缩、优化通信频率等方法来提升</a:t>
            </a:r>
            <a:r>
              <a:rPr lang="en-US" altLang="zh-CN" dirty="0"/>
              <a:t>FL</a:t>
            </a:r>
            <a:r>
              <a:rPr lang="zh-CN" altLang="en-US" dirty="0"/>
              <a:t>的</a:t>
            </a:r>
            <a:r>
              <a:rPr lang="zh-CN" altLang="en-US" b="1" dirty="0"/>
              <a:t>效率</a:t>
            </a:r>
            <a:r>
              <a:rPr lang="en-US" altLang="zh-CN" dirty="0"/>
              <a:t> </a:t>
            </a:r>
            <a:r>
              <a:rPr lang="zh-CN" altLang="en-US" dirty="0"/>
              <a:t>。</a:t>
            </a:r>
          </a:p>
        </p:txBody>
      </p:sp>
      <p:cxnSp>
        <p:nvCxnSpPr>
          <p:cNvPr id="13" name="直接连接符 12"/>
          <p:cNvCxnSpPr/>
          <p:nvPr/>
        </p:nvCxnSpPr>
        <p:spPr>
          <a:xfrm>
            <a:off x="299085" y="1898696"/>
            <a:ext cx="2377440" cy="0"/>
          </a:xfrm>
          <a:prstGeom prst="line">
            <a:avLst/>
          </a:prstGeom>
          <a:ln w="28575" cmpd="sng">
            <a:solidFill>
              <a:schemeClr val="accent2">
                <a:lumMod val="75000"/>
              </a:schemeClr>
            </a:solidFill>
            <a:prstDash val="solid"/>
          </a:ln>
        </p:spPr>
        <p:style>
          <a:lnRef idx="1">
            <a:schemeClr val="dk1"/>
          </a:lnRef>
          <a:fillRef idx="0">
            <a:schemeClr val="dk1"/>
          </a:fillRef>
          <a:effectRef idx="0">
            <a:schemeClr val="dk1"/>
          </a:effectRef>
          <a:fontRef idx="minor">
            <a:schemeClr val="tx1"/>
          </a:fontRef>
        </p:style>
      </p:cxnSp>
      <p:sp>
        <p:nvSpPr>
          <p:cNvPr id="14" name="下箭头 13"/>
          <p:cNvSpPr/>
          <p:nvPr/>
        </p:nvSpPr>
        <p:spPr>
          <a:xfrm>
            <a:off x="1127760" y="1980611"/>
            <a:ext cx="236855" cy="637540"/>
          </a:xfrm>
          <a:prstGeom prst="downArrow">
            <a:avLst/>
          </a:prstGeom>
          <a:ln w="28575" cmpd="sng">
            <a:solidFill>
              <a:schemeClr val="accent2">
                <a:lumMod val="75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文本框 14"/>
          <p:cNvSpPr txBox="1"/>
          <p:nvPr/>
        </p:nvSpPr>
        <p:spPr>
          <a:xfrm>
            <a:off x="613092" y="5834723"/>
            <a:ext cx="1029335" cy="460375"/>
          </a:xfrm>
          <a:prstGeom prst="rect">
            <a:avLst/>
          </a:prstGeom>
          <a:noFill/>
        </p:spPr>
        <p:txBody>
          <a:bodyPr wrap="square" rtlCol="0">
            <a:spAutoFit/>
          </a:bodyPr>
          <a:lstStyle/>
          <a:p>
            <a:r>
              <a:rPr lang="en-US" altLang="zh-CN" sz="2400" b="1" dirty="0"/>
              <a: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14" name="标题 13"/>
          <p:cNvSpPr>
            <a:spLocks noGrp="1"/>
          </p:cNvSpPr>
          <p:nvPr>
            <p:ph type="title"/>
          </p:nvPr>
        </p:nvSpPr>
        <p:spPr/>
        <p:txBody>
          <a:bodyPr>
            <a:normAutofit/>
          </a:bodyPr>
          <a:lstStyle/>
          <a:p>
            <a:r>
              <a:rPr lang="zh-CN" altLang="en-US" dirty="0"/>
              <a:t>提纲</a:t>
            </a:r>
          </a:p>
        </p:txBody>
      </p:sp>
      <p:grpSp>
        <p:nvGrpSpPr>
          <p:cNvPr id="4" name="组合 3"/>
          <p:cNvGrpSpPr/>
          <p:nvPr/>
        </p:nvGrpSpPr>
        <p:grpSpPr>
          <a:xfrm>
            <a:off x="2192464" y="2312043"/>
            <a:ext cx="5772155" cy="2233913"/>
            <a:chOff x="1549246" y="2331574"/>
            <a:chExt cx="5772155" cy="2233913"/>
          </a:xfrm>
        </p:grpSpPr>
        <p:grpSp>
          <p:nvGrpSpPr>
            <p:cNvPr id="5" name="组合 4"/>
            <p:cNvGrpSpPr/>
            <p:nvPr/>
          </p:nvGrpSpPr>
          <p:grpSpPr>
            <a:xfrm>
              <a:off x="1549246" y="2971174"/>
              <a:ext cx="2310952" cy="950858"/>
              <a:chOff x="1104898" y="1353027"/>
              <a:chExt cx="2310952" cy="950858"/>
            </a:xfrm>
          </p:grpSpPr>
          <p:sp>
            <p:nvSpPr>
              <p:cNvPr id="10" name="文本框 9"/>
              <p:cNvSpPr txBox="1"/>
              <p:nvPr/>
            </p:nvSpPr>
            <p:spPr>
              <a:xfrm>
                <a:off x="1450957" y="1353027"/>
                <a:ext cx="1964893" cy="950858"/>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实验设计及结果</a:t>
                </a:r>
              </a:p>
            </p:txBody>
          </p:sp>
          <p:grpSp>
            <p:nvGrpSpPr>
              <p:cNvPr id="11" name="Google Shape;1483;p78"/>
              <p:cNvGrpSpPr/>
              <p:nvPr/>
            </p:nvGrpSpPr>
            <p:grpSpPr>
              <a:xfrm>
                <a:off x="1104898" y="1661974"/>
                <a:ext cx="206582" cy="297757"/>
                <a:chOff x="5083925" y="2066350"/>
                <a:chExt cx="28825" cy="41550"/>
              </a:xfrm>
            </p:grpSpPr>
            <p:sp>
              <p:nvSpPr>
                <p:cNvPr id="12"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文本框 5"/>
            <p:cNvSpPr txBox="1"/>
            <p:nvPr/>
          </p:nvSpPr>
          <p:spPr>
            <a:xfrm>
              <a:off x="4426209" y="4103822"/>
              <a:ext cx="2895192" cy="461665"/>
            </a:xfrm>
            <a:prstGeom prst="rect">
              <a:avLst/>
            </a:prstGeom>
            <a:noFill/>
          </p:spPr>
          <p:txBody>
            <a:bodyPr wrap="square" rtlCol="0">
              <a:spAutoFit/>
            </a:bodyPr>
            <a:lstStyle/>
            <a:p>
              <a:endParaRPr lang="en-US" altLang="zh-CN" sz="2400" b="1" spc="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26210" y="2361234"/>
              <a:ext cx="2362368" cy="461665"/>
            </a:xfrm>
            <a:prstGeom prst="rect">
              <a:avLst/>
            </a:prstGeom>
            <a:noFill/>
          </p:spPr>
          <p:txBody>
            <a:bodyPr wrap="square" rtlCol="0">
              <a:spAutoFit/>
            </a:bodyPr>
            <a:lstStyle/>
            <a:p>
              <a:r>
                <a:rPr lang="en-US" altLang="zh-CN" sz="2400" b="1" spc="200">
                  <a:solidFill>
                    <a:schemeClr val="tx1">
                      <a:lumMod val="75000"/>
                      <a:lumOff val="25000"/>
                    </a:schemeClr>
                  </a:solidFill>
                  <a:latin typeface="微软雅黑" panose="020B0503020204020204" pitchFamily="34" charset="-122"/>
                  <a:ea typeface="微软雅黑" panose="020B0503020204020204" pitchFamily="34" charset="-122"/>
                </a:rPr>
                <a:t> </a:t>
              </a:r>
            </a:p>
          </p:txBody>
        </p:sp>
        <p:cxnSp>
          <p:nvCxnSpPr>
            <p:cNvPr id="9" name="直接连接符 4"/>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4895850" y="2451100"/>
            <a:ext cx="3602355" cy="491490"/>
          </a:xfrm>
          <a:prstGeom prst="rect">
            <a:avLst/>
          </a:prstGeom>
          <a:noFill/>
        </p:spPr>
        <p:txBody>
          <a:bodyPr wrap="square" rtlCol="0">
            <a:spAutoFit/>
          </a:bodyPr>
          <a:lstStyle/>
          <a:p>
            <a:pPr lvl="0"/>
            <a:r>
              <a:rPr lang="zh-CN" altLang="en-US" sz="2600" b="1" dirty="0">
                <a:solidFill>
                  <a:schemeClr val="tx1">
                    <a:lumMod val="75000"/>
                    <a:lumOff val="25000"/>
                  </a:schemeClr>
                </a:solidFill>
                <a:ea typeface="微软雅黑" panose="020B0503020204020204" pitchFamily="34" charset="-122"/>
              </a:rPr>
              <a:t>证明关键学习期的存在</a:t>
            </a:r>
          </a:p>
        </p:txBody>
      </p:sp>
      <p:sp>
        <p:nvSpPr>
          <p:cNvPr id="3" name="文本框 2"/>
          <p:cNvSpPr txBox="1"/>
          <p:nvPr/>
        </p:nvSpPr>
        <p:spPr>
          <a:xfrm>
            <a:off x="4895626" y="3198503"/>
            <a:ext cx="3429991" cy="491490"/>
          </a:xfrm>
          <a:prstGeom prst="rect">
            <a:avLst/>
          </a:prstGeom>
          <a:noFill/>
        </p:spPr>
        <p:txBody>
          <a:bodyPr wrap="square" rtlCol="0">
            <a:spAutoFit/>
          </a:bodyPr>
          <a:lstStyle/>
          <a:p>
            <a:pPr lvl="0"/>
            <a:r>
              <a:rPr lang="en-US" altLang="zh-CN" sz="2600" b="1" dirty="0">
                <a:solidFill>
                  <a:schemeClr val="tx1">
                    <a:lumMod val="75000"/>
                    <a:lumOff val="25000"/>
                  </a:schemeClr>
                </a:solidFill>
                <a:ea typeface="微软雅黑" panose="020B0503020204020204" pitchFamily="34" charset="-122"/>
              </a:rPr>
              <a:t>FedFIM</a:t>
            </a:r>
          </a:p>
        </p:txBody>
      </p:sp>
      <p:sp>
        <p:nvSpPr>
          <p:cNvPr id="15" name="文本框 14"/>
          <p:cNvSpPr txBox="1"/>
          <p:nvPr/>
        </p:nvSpPr>
        <p:spPr>
          <a:xfrm>
            <a:off x="4895626" y="3919863"/>
            <a:ext cx="3429991" cy="491490"/>
          </a:xfrm>
          <a:prstGeom prst="rect">
            <a:avLst/>
          </a:prstGeom>
          <a:noFill/>
        </p:spPr>
        <p:txBody>
          <a:bodyPr wrap="square" rtlCol="0">
            <a:spAutoFit/>
          </a:bodyPr>
          <a:lstStyle/>
          <a:p>
            <a:pPr lvl="0"/>
            <a:r>
              <a:rPr lang="zh-CN" altLang="en-US" sz="2600" b="1" dirty="0">
                <a:solidFill>
                  <a:schemeClr val="tx1">
                    <a:lumMod val="75000"/>
                    <a:lumOff val="25000"/>
                  </a:schemeClr>
                </a:solidFill>
                <a:ea typeface="微软雅黑" panose="020B0503020204020204" pitchFamily="34" charset="-122"/>
              </a:rPr>
              <a:t>抓住关键学习期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证明关键学习期的存在</a:t>
            </a:r>
          </a:p>
        </p:txBody>
      </p:sp>
      <p:sp>
        <p:nvSpPr>
          <p:cNvPr id="3" name="文本框 2"/>
          <p:cNvSpPr txBox="1"/>
          <p:nvPr/>
        </p:nvSpPr>
        <p:spPr>
          <a:xfrm>
            <a:off x="291465" y="1402080"/>
            <a:ext cx="5964555" cy="2031325"/>
          </a:xfrm>
          <a:prstGeom prst="rect">
            <a:avLst/>
          </a:prstGeom>
          <a:noFill/>
        </p:spPr>
        <p:txBody>
          <a:bodyPr wrap="square" rtlCol="0">
            <a:spAutoFit/>
          </a:bodyPr>
          <a:lstStyle/>
          <a:p>
            <a:pPr fontAlgn="auto">
              <a:lnSpc>
                <a:spcPct val="150000"/>
              </a:lnSpc>
            </a:pPr>
            <a:r>
              <a:rPr lang="zh-CN" altLang="en-US" dirty="0"/>
              <a:t>使用两个代表性的 ML 模型：ResNet-18，</a:t>
            </a:r>
            <a:r>
              <a:rPr lang="en-US" altLang="zh-CN" dirty="0"/>
              <a:t>CNN</a:t>
            </a:r>
          </a:p>
          <a:p>
            <a:pPr fontAlgn="auto">
              <a:lnSpc>
                <a:spcPct val="150000"/>
              </a:lnSpc>
            </a:pPr>
            <a:r>
              <a:rPr lang="en-US" altLang="zh-CN" dirty="0"/>
              <a:t>                                       </a:t>
            </a:r>
            <a:r>
              <a:rPr lang="zh-CN" altLang="en-US" dirty="0"/>
              <a:t>数据集：CIFAR-10 ， CIFAR-100</a:t>
            </a:r>
          </a:p>
          <a:p>
            <a:pPr fontAlgn="auto">
              <a:lnSpc>
                <a:spcPct val="150000"/>
              </a:lnSpc>
            </a:pPr>
            <a:r>
              <a:rPr lang="en-US" altLang="zh-CN" dirty="0"/>
              <a:t>                      </a:t>
            </a:r>
            <a:r>
              <a:rPr lang="zh-CN" altLang="en-US" dirty="0"/>
              <a:t>基于经典</a:t>
            </a:r>
            <a:r>
              <a:rPr lang="en-US" altLang="zh-CN" dirty="0"/>
              <a:t>FL</a:t>
            </a:r>
            <a:r>
              <a:rPr lang="zh-CN" altLang="en-US" dirty="0"/>
              <a:t>算法：</a:t>
            </a:r>
            <a:r>
              <a:rPr lang="en-US" altLang="zh-CN" dirty="0" err="1"/>
              <a:t>FedAvg</a:t>
            </a:r>
            <a:endParaRPr lang="en-US" altLang="zh-CN" dirty="0"/>
          </a:p>
          <a:p>
            <a:pPr fontAlgn="auto">
              <a:lnSpc>
                <a:spcPct val="150000"/>
              </a:lnSpc>
            </a:pPr>
            <a:endParaRPr lang="zh-CN" altLang="en-US" dirty="0"/>
          </a:p>
          <a:p>
            <a:endParaRPr lang="en-US" altLang="zh-CN" dirty="0"/>
          </a:p>
        </p:txBody>
      </p:sp>
      <p:sp>
        <p:nvSpPr>
          <p:cNvPr id="4" name="文本框 3"/>
          <p:cNvSpPr txBox="1"/>
          <p:nvPr/>
        </p:nvSpPr>
        <p:spPr>
          <a:xfrm>
            <a:off x="291465" y="941705"/>
            <a:ext cx="1821815" cy="460375"/>
          </a:xfrm>
          <a:prstGeom prst="rect">
            <a:avLst/>
          </a:prstGeom>
          <a:noFill/>
        </p:spPr>
        <p:txBody>
          <a:bodyPr wrap="square" rtlCol="0">
            <a:spAutoFit/>
          </a:bodyPr>
          <a:lstStyle/>
          <a:p>
            <a:r>
              <a:rPr lang="zh-CN" altLang="en-US" sz="2400" b="1" dirty="0">
                <a:sym typeface="+mn-ea"/>
              </a:rPr>
              <a:t>实验设计</a:t>
            </a:r>
            <a:endParaRPr lang="zh-CN" altLang="en-US" sz="2400" b="1" dirty="0"/>
          </a:p>
        </p:txBody>
      </p:sp>
      <p:sp>
        <p:nvSpPr>
          <p:cNvPr id="5" name="文本框 4"/>
          <p:cNvSpPr txBox="1"/>
          <p:nvPr/>
        </p:nvSpPr>
        <p:spPr>
          <a:xfrm>
            <a:off x="292100" y="2910205"/>
            <a:ext cx="8560435" cy="3830955"/>
          </a:xfrm>
          <a:prstGeom prst="rect">
            <a:avLst/>
          </a:prstGeom>
          <a:noFill/>
        </p:spPr>
        <p:txBody>
          <a:bodyPr wrap="square" rtlCol="0">
            <a:spAutoFit/>
          </a:bodyPr>
          <a:lstStyle/>
          <a:p>
            <a:pPr fontAlgn="auto">
              <a:lnSpc>
                <a:spcPct val="150000"/>
              </a:lnSpc>
            </a:pPr>
            <a:r>
              <a:rPr lang="zh-CN" altLang="en-US" b="1" dirty="0"/>
              <a:t>方法：</a:t>
            </a:r>
            <a:r>
              <a:rPr lang="zh-CN" altLang="en-US" dirty="0">
                <a:sym typeface="+mn-ea"/>
              </a:rPr>
              <a:t>每轮随机选取</a:t>
            </a:r>
            <a:r>
              <a:rPr lang="en-US" altLang="zh-CN" dirty="0">
                <a:sym typeface="+mn-ea"/>
              </a:rPr>
              <a:t>12</a:t>
            </a:r>
            <a:r>
              <a:rPr lang="zh-CN" altLang="en-US" dirty="0">
                <a:sym typeface="+mn-ea"/>
              </a:rPr>
              <a:t>个客户端（共</a:t>
            </a:r>
            <a:r>
              <a:rPr lang="en-US" altLang="zh-CN" dirty="0">
                <a:sym typeface="+mn-ea"/>
              </a:rPr>
              <a:t>64</a:t>
            </a:r>
            <a:r>
              <a:rPr lang="zh-CN" altLang="en-US" dirty="0">
                <a:sym typeface="+mn-ea"/>
              </a:rPr>
              <a:t>个）参与训练</a:t>
            </a:r>
            <a:r>
              <a:rPr lang="zh-CN" altLang="en-US" dirty="0"/>
              <a:t>，</a:t>
            </a:r>
          </a:p>
          <a:p>
            <a:pPr fontAlgn="auto">
              <a:lnSpc>
                <a:spcPct val="150000"/>
              </a:lnSpc>
            </a:pPr>
            <a:r>
              <a:rPr lang="zh-CN" altLang="en-US" dirty="0"/>
              <a:t> </a:t>
            </a:r>
            <a:r>
              <a:rPr lang="en-US" altLang="zh-CN" dirty="0"/>
              <a:t>            </a:t>
            </a:r>
            <a:r>
              <a:rPr lang="zh-CN" altLang="en-US" b="1" dirty="0">
                <a:solidFill>
                  <a:srgbClr val="FF0000"/>
                </a:solidFill>
              </a:rPr>
              <a:t>设置一个恢复轮次</a:t>
            </a:r>
            <a:r>
              <a:rPr lang="en-US" altLang="zh-CN" b="1" dirty="0">
                <a:solidFill>
                  <a:srgbClr val="FF0000"/>
                </a:solidFill>
              </a:rPr>
              <a:t>M</a:t>
            </a:r>
            <a:r>
              <a:rPr lang="zh-CN" altLang="en-US" dirty="0"/>
              <a:t>。</a:t>
            </a:r>
            <a:endParaRPr lang="en-US" altLang="zh-CN" dirty="0"/>
          </a:p>
          <a:p>
            <a:pPr fontAlgn="auto">
              <a:lnSpc>
                <a:spcPct val="150000"/>
              </a:lnSpc>
            </a:pPr>
            <a:r>
              <a:rPr lang="en-US" altLang="zh-CN" dirty="0"/>
              <a:t>             </a:t>
            </a:r>
            <a:r>
              <a:rPr lang="zh-CN" altLang="en-US" dirty="0"/>
              <a:t>在第</a:t>
            </a:r>
            <a:r>
              <a:rPr lang="en-US" altLang="zh-CN" dirty="0"/>
              <a:t>M</a:t>
            </a:r>
            <a:r>
              <a:rPr lang="zh-CN" altLang="en-US" dirty="0"/>
              <a:t>轮前，使用客户端上的</a:t>
            </a:r>
            <a:r>
              <a:rPr lang="zh-CN" altLang="en-US" b="1" dirty="0"/>
              <a:t>部分</a:t>
            </a:r>
            <a:r>
              <a:rPr lang="zh-CN" altLang="en-US" dirty="0"/>
              <a:t>训练数据（比例为</a:t>
            </a:r>
            <a:r>
              <a:rPr lang="en-US" altLang="zh-CN" b="1" dirty="0">
                <a:solidFill>
                  <a:srgbClr val="FF0000"/>
                </a:solidFill>
              </a:rPr>
              <a:t>R</a:t>
            </a:r>
            <a:r>
              <a:rPr lang="zh-CN" altLang="en-US" dirty="0"/>
              <a:t>）进行训练，</a:t>
            </a:r>
          </a:p>
          <a:p>
            <a:pPr fontAlgn="auto">
              <a:lnSpc>
                <a:spcPct val="150000"/>
              </a:lnSpc>
            </a:pPr>
            <a:r>
              <a:rPr lang="en-US" altLang="zh-CN" dirty="0"/>
              <a:t>             </a:t>
            </a:r>
            <a:r>
              <a:rPr lang="zh-CN" altLang="en-US" dirty="0"/>
              <a:t>在第</a:t>
            </a:r>
            <a:r>
              <a:rPr lang="en-US" altLang="zh-CN" dirty="0"/>
              <a:t>M</a:t>
            </a:r>
            <a:r>
              <a:rPr lang="zh-CN" altLang="en-US" dirty="0"/>
              <a:t>轮后，恢复使用客户端上的</a:t>
            </a:r>
            <a:r>
              <a:rPr lang="zh-CN" altLang="en-US" b="1" dirty="0"/>
              <a:t>全部</a:t>
            </a:r>
            <a:r>
              <a:rPr lang="zh-CN" altLang="en-US" dirty="0"/>
              <a:t>训练数据进行训练。</a:t>
            </a:r>
          </a:p>
          <a:p>
            <a:pPr fontAlgn="auto">
              <a:lnSpc>
                <a:spcPct val="150000"/>
              </a:lnSpc>
            </a:pPr>
            <a:r>
              <a:rPr lang="zh-CN" altLang="en-US" b="1" dirty="0"/>
              <a:t>特殊设置：</a:t>
            </a:r>
          </a:p>
          <a:p>
            <a:pPr fontAlgn="auto">
              <a:lnSpc>
                <a:spcPct val="150000"/>
              </a:lnSpc>
            </a:pPr>
            <a:r>
              <a:rPr lang="en-US" altLang="zh-CN" b="1" dirty="0"/>
              <a:t>non-IID : </a:t>
            </a:r>
            <a:r>
              <a:rPr lang="en-US" altLang="zh-CN" dirty="0"/>
              <a:t>将每一类训练数据分成20个部分，</a:t>
            </a:r>
            <a:r>
              <a:rPr lang="zh-CN" altLang="en-US" dirty="0"/>
              <a:t>从所有类中</a:t>
            </a:r>
            <a:r>
              <a:rPr lang="zh-CN" altLang="en-US" b="1" dirty="0"/>
              <a:t>随机选取</a:t>
            </a:r>
            <a:r>
              <a:rPr lang="en-US" altLang="zh-CN" dirty="0"/>
              <a:t>3</a:t>
            </a:r>
            <a:r>
              <a:rPr lang="zh-CN" altLang="en-US" dirty="0"/>
              <a:t>部分给每个参与训练的客户端；</a:t>
            </a:r>
          </a:p>
          <a:p>
            <a:pPr fontAlgn="auto">
              <a:lnSpc>
                <a:spcPct val="150000"/>
              </a:lnSpc>
            </a:pPr>
            <a:r>
              <a:rPr lang="en-US" altLang="zh-CN" b="1" dirty="0"/>
              <a:t>IID :</a:t>
            </a:r>
            <a:r>
              <a:rPr lang="en-US" altLang="zh-CN" dirty="0"/>
              <a:t> </a:t>
            </a:r>
            <a:r>
              <a:rPr lang="zh-CN" altLang="en-US" dirty="0"/>
              <a:t>将所有训练数据</a:t>
            </a:r>
            <a:r>
              <a:rPr lang="zh-CN" altLang="en-US" b="1" dirty="0"/>
              <a:t>均匀分配</a:t>
            </a:r>
            <a:r>
              <a:rPr lang="zh-CN" altLang="en-US" dirty="0"/>
              <a:t>至每个客户端。</a:t>
            </a:r>
          </a:p>
          <a:p>
            <a:pPr fontAlgn="auto">
              <a:lnSpc>
                <a:spcPct val="150000"/>
              </a:lnSpc>
            </a:pPr>
            <a:endParaRPr lang="en-US" altLang="zh-CN" dirty="0"/>
          </a:p>
        </p:txBody>
      </p:sp>
      <p:pic>
        <p:nvPicPr>
          <p:cNvPr id="100" name="图片 99"/>
          <p:cNvPicPr/>
          <p:nvPr/>
        </p:nvPicPr>
        <p:blipFill>
          <a:blip r:embed="rId3"/>
          <a:stretch>
            <a:fillRect/>
          </a:stretch>
        </p:blipFill>
        <p:spPr>
          <a:xfrm>
            <a:off x="5930900" y="784762"/>
            <a:ext cx="3030220" cy="24403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证明关键学习期的存在</a:t>
            </a:r>
          </a:p>
        </p:txBody>
      </p:sp>
      <p:pic>
        <p:nvPicPr>
          <p:cNvPr id="4" name="图片 3"/>
          <p:cNvPicPr>
            <a:picLocks noChangeAspect="1"/>
          </p:cNvPicPr>
          <p:nvPr>
            <p:custDataLst>
              <p:tags r:id="rId1"/>
            </p:custDataLst>
          </p:nvPr>
        </p:nvPicPr>
        <p:blipFill>
          <a:blip r:embed="rId4"/>
          <a:stretch>
            <a:fillRect/>
          </a:stretch>
        </p:blipFill>
        <p:spPr>
          <a:xfrm>
            <a:off x="699135" y="1515745"/>
            <a:ext cx="7722235" cy="3482340"/>
          </a:xfrm>
          <a:prstGeom prst="rect">
            <a:avLst/>
          </a:prstGeom>
        </p:spPr>
      </p:pic>
      <p:sp>
        <p:nvSpPr>
          <p:cNvPr id="5" name="文本框 4"/>
          <p:cNvSpPr txBox="1"/>
          <p:nvPr/>
        </p:nvSpPr>
        <p:spPr>
          <a:xfrm>
            <a:off x="455930" y="623374"/>
            <a:ext cx="6757035" cy="1337945"/>
          </a:xfrm>
          <a:prstGeom prst="rect">
            <a:avLst/>
          </a:prstGeom>
          <a:noFill/>
        </p:spPr>
        <p:txBody>
          <a:bodyPr wrap="square" rtlCol="0">
            <a:spAutoFit/>
          </a:bodyPr>
          <a:lstStyle/>
          <a:p>
            <a:pPr fontAlgn="auto">
              <a:lnSpc>
                <a:spcPct val="150000"/>
              </a:lnSpc>
            </a:pPr>
            <a:r>
              <a:rPr lang="zh-CN" altLang="en-US" dirty="0"/>
              <a:t>四组实验：ResNet-18 on </a:t>
            </a:r>
            <a:r>
              <a:rPr lang="zh-CN" altLang="en-US" dirty="0">
                <a:sym typeface="+mn-ea"/>
              </a:rPr>
              <a:t>CIFAR-10</a:t>
            </a:r>
            <a:r>
              <a:rPr lang="en-US" altLang="zh-CN" dirty="0">
                <a:sym typeface="+mn-ea"/>
              </a:rPr>
              <a:t>  </a:t>
            </a:r>
            <a:r>
              <a:rPr lang="zh-CN" altLang="en-US" dirty="0">
                <a:sym typeface="+mn-ea"/>
              </a:rPr>
              <a:t>，ResNet-18 on CIFAR-10</a:t>
            </a:r>
            <a:r>
              <a:rPr lang="en-US" altLang="zh-CN" dirty="0">
                <a:sym typeface="+mn-ea"/>
              </a:rPr>
              <a:t>0  </a:t>
            </a:r>
            <a:r>
              <a:rPr lang="zh-CN" altLang="en-US" dirty="0">
                <a:sym typeface="+mn-ea"/>
              </a:rPr>
              <a:t>，</a:t>
            </a:r>
          </a:p>
          <a:p>
            <a:pPr fontAlgn="auto">
              <a:lnSpc>
                <a:spcPct val="150000"/>
              </a:lnSpc>
            </a:pPr>
            <a:r>
              <a:rPr lang="en-US" altLang="zh-CN" dirty="0">
                <a:sym typeface="+mn-ea"/>
              </a:rPr>
              <a:t>                                CNN</a:t>
            </a:r>
            <a:r>
              <a:rPr lang="zh-CN" altLang="en-US" dirty="0">
                <a:sym typeface="+mn-ea"/>
              </a:rPr>
              <a:t> on CIFAR-10</a:t>
            </a:r>
            <a:r>
              <a:rPr lang="en-US" altLang="zh-CN" dirty="0">
                <a:sym typeface="+mn-ea"/>
              </a:rPr>
              <a:t>  </a:t>
            </a:r>
            <a:r>
              <a:rPr lang="zh-CN" altLang="en-US" dirty="0">
                <a:sym typeface="+mn-ea"/>
              </a:rPr>
              <a:t>，</a:t>
            </a:r>
            <a:r>
              <a:rPr lang="en-US" altLang="zh-CN" dirty="0">
                <a:sym typeface="+mn-ea"/>
              </a:rPr>
              <a:t>CNN</a:t>
            </a:r>
            <a:r>
              <a:rPr lang="zh-CN" altLang="en-US" dirty="0">
                <a:sym typeface="+mn-ea"/>
              </a:rPr>
              <a:t> on CIFAR-10</a:t>
            </a:r>
            <a:r>
              <a:rPr lang="en-US" altLang="zh-CN" dirty="0">
                <a:sym typeface="+mn-ea"/>
              </a:rPr>
              <a:t>0  </a:t>
            </a:r>
            <a:r>
              <a:rPr lang="zh-CN" altLang="en-US" dirty="0">
                <a:sym typeface="+mn-ea"/>
              </a:rPr>
              <a:t>。</a:t>
            </a:r>
          </a:p>
          <a:p>
            <a:pPr fontAlgn="auto">
              <a:lnSpc>
                <a:spcPct val="150000"/>
              </a:lnSpc>
            </a:pPr>
            <a:r>
              <a:rPr lang="zh-CN" altLang="en-US" dirty="0">
                <a:sym typeface="+mn-ea"/>
              </a:rPr>
              <a:t>以ResNet-18 on CIFAR-10为例：</a:t>
            </a:r>
          </a:p>
        </p:txBody>
      </p:sp>
      <p:sp>
        <p:nvSpPr>
          <p:cNvPr id="7" name="文本框 6"/>
          <p:cNvSpPr txBox="1"/>
          <p:nvPr/>
        </p:nvSpPr>
        <p:spPr>
          <a:xfrm>
            <a:off x="6719570" y="984250"/>
            <a:ext cx="2110740" cy="368300"/>
          </a:xfrm>
          <a:prstGeom prst="rect">
            <a:avLst/>
          </a:prstGeom>
          <a:noFill/>
        </p:spPr>
        <p:txBody>
          <a:bodyPr wrap="square" rtlCol="0">
            <a:spAutoFit/>
          </a:bodyPr>
          <a:lstStyle/>
          <a:p>
            <a:r>
              <a:rPr lang="zh-CN" altLang="en-US" b="1" u="sng" dirty="0"/>
              <a:t>四组实验结果类似</a:t>
            </a:r>
          </a:p>
        </p:txBody>
      </p:sp>
      <p:sp>
        <p:nvSpPr>
          <p:cNvPr id="8" name="文本框 7"/>
          <p:cNvSpPr txBox="1"/>
          <p:nvPr/>
        </p:nvSpPr>
        <p:spPr>
          <a:xfrm>
            <a:off x="192405" y="4926965"/>
            <a:ext cx="8463280" cy="946785"/>
          </a:xfrm>
          <a:prstGeom prst="rect">
            <a:avLst/>
          </a:prstGeom>
          <a:noFill/>
        </p:spPr>
        <p:txBody>
          <a:bodyPr wrap="square" rtlCol="0">
            <a:noAutofit/>
          </a:bodyPr>
          <a:lstStyle/>
          <a:p>
            <a:pPr fontAlgn="auto">
              <a:lnSpc>
                <a:spcPct val="150000"/>
              </a:lnSpc>
            </a:pPr>
            <a:r>
              <a:rPr lang="zh-CN" altLang="en-US" dirty="0"/>
              <a:t>如果训练数据集没有在早期（如第</a:t>
            </a:r>
            <a:r>
              <a:rPr lang="en-US" altLang="zh-CN" dirty="0"/>
              <a:t>20</a:t>
            </a:r>
            <a:r>
              <a:rPr lang="zh-CN" altLang="en-US" dirty="0"/>
              <a:t>轮）恢复到整个数据集，无论后期经过多少轮额外的训练，仍会对最终准确率造成损失（且</a:t>
            </a:r>
            <a:r>
              <a:rPr lang="zh-CN" altLang="en-US" dirty="0">
                <a:sym typeface="+mn-ea"/>
              </a:rPr>
              <a:t>训练耗时越长）</a:t>
            </a:r>
            <a:r>
              <a:rPr lang="zh-CN" altLang="en-US" dirty="0"/>
              <a:t>。</a:t>
            </a:r>
          </a:p>
          <a:p>
            <a:pPr fontAlgn="auto">
              <a:lnSpc>
                <a:spcPct val="150000"/>
              </a:lnSpc>
            </a:pPr>
            <a:r>
              <a:rPr lang="zh-CN" altLang="en-US" dirty="0">
                <a:sym typeface="+mn-ea"/>
              </a:rPr>
              <a:t>比例</a:t>
            </a:r>
            <a:r>
              <a:rPr lang="en-US" altLang="zh-CN" dirty="0">
                <a:sym typeface="+mn-ea"/>
              </a:rPr>
              <a:t>R</a:t>
            </a:r>
            <a:r>
              <a:rPr lang="zh-CN" altLang="en-US" dirty="0">
                <a:sym typeface="+mn-ea"/>
              </a:rPr>
              <a:t>越小，观察到的关键学习期现象越明显。</a:t>
            </a:r>
            <a:endParaRPr lang="zh-CN" altLang="en-US" dirty="0"/>
          </a:p>
          <a:p>
            <a:endParaRPr lang="zh-CN" altLang="en-US" dirty="0"/>
          </a:p>
        </p:txBody>
      </p:sp>
      <p:sp>
        <p:nvSpPr>
          <p:cNvPr id="10" name="右箭头 9"/>
          <p:cNvSpPr/>
          <p:nvPr/>
        </p:nvSpPr>
        <p:spPr>
          <a:xfrm>
            <a:off x="5045710" y="5936564"/>
            <a:ext cx="883285" cy="154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002020" y="5826074"/>
            <a:ext cx="2828290" cy="645160"/>
          </a:xfrm>
          <a:prstGeom prst="rect">
            <a:avLst/>
          </a:prstGeom>
          <a:noFill/>
        </p:spPr>
        <p:txBody>
          <a:bodyPr wrap="square" rtlCol="0">
            <a:spAutoFit/>
          </a:bodyPr>
          <a:lstStyle/>
          <a:p>
            <a:r>
              <a:rPr lang="en-US" altLang="zh-CN" b="1">
                <a:solidFill>
                  <a:srgbClr val="FF0000"/>
                </a:solidFill>
                <a:sym typeface="+mn-ea"/>
              </a:rPr>
              <a:t>FL</a:t>
            </a:r>
            <a:r>
              <a:rPr lang="zh-CN" altLang="en-US" b="1">
                <a:solidFill>
                  <a:srgbClr val="FF0000"/>
                </a:solidFill>
                <a:sym typeface="+mn-ea"/>
              </a:rPr>
              <a:t>训练时存在关键学习期</a:t>
            </a:r>
            <a:endParaRPr lang="zh-CN" altLang="en-US"/>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b723ccf-fe2b-42ac-aedf-f78a285195fe"/>
  <p:tag name="COMMONDATA" val="eyJoZGlkIjoiNWVlYjAwZWQ1ZjIxNmViMGQ4ZjQ3OTY5ZGQyZDY2YT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564,&quot;width&quot;:1455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460,&quot;width&quot;:7731}"/>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704,&quot;width&quot;:15156}"/>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168,&quot;width&quot;:1516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2497</Words>
  <Application>Microsoft Office PowerPoint</Application>
  <PresentationFormat>全屏显示(4:3)</PresentationFormat>
  <Paragraphs>215</Paragraphs>
  <Slides>22</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思源黑体 CN</vt:lpstr>
      <vt:lpstr>微软雅黑</vt:lpstr>
      <vt:lpstr>Arial</vt:lpstr>
      <vt:lpstr>Calibri</vt:lpstr>
      <vt:lpstr>Cambria Math</vt:lpstr>
      <vt:lpstr>Office 主题​​</vt:lpstr>
      <vt:lpstr>PowerPoint 演示文稿</vt:lpstr>
      <vt:lpstr>提纲</vt:lpstr>
      <vt:lpstr>提纲</vt:lpstr>
      <vt:lpstr>联邦学习</vt:lpstr>
      <vt:lpstr>关键学习期（Critical Learning Periods）</vt:lpstr>
      <vt:lpstr>动机与挑战</vt:lpstr>
      <vt:lpstr>提纲</vt:lpstr>
      <vt:lpstr>证明关键学习期的存在</vt:lpstr>
      <vt:lpstr>证明关键学习期的存在</vt:lpstr>
      <vt:lpstr>证明关键学习期的存在</vt:lpstr>
      <vt:lpstr>证明关键学习期的存在</vt:lpstr>
      <vt:lpstr>FIM</vt:lpstr>
      <vt:lpstr>FIM</vt:lpstr>
      <vt:lpstr>FIM</vt:lpstr>
      <vt:lpstr>FIM</vt:lpstr>
      <vt:lpstr>FedFIM</vt:lpstr>
      <vt:lpstr>FedFIM</vt:lpstr>
      <vt:lpstr>抓住关键学习期</vt:lpstr>
      <vt:lpstr>抓住关键学习期</vt:lpstr>
      <vt:lpstr>提纲</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AUC图神经网络</dc:title>
  <dc:creator>吕丁阳</dc:creator>
  <cp:lastModifiedBy>1137884264@qq.com</cp:lastModifiedBy>
  <cp:revision>1947</cp:revision>
  <dcterms:created xsi:type="dcterms:W3CDTF">2021-05-16T02:35:00Z</dcterms:created>
  <dcterms:modified xsi:type="dcterms:W3CDTF">2022-11-07T09:06:38Z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76FAEFC8BA6C4ACBBA0A073B7439CEAD</vt:lpwstr>
  </property>
  <property fmtid="{D5CDD505-2E9C-101B-9397-08002B2CF9AE}" pid="3" name="KSOProductBuildVer">
    <vt:lpwstr>2052-11.1.0.12763</vt:lpwstr>
  </property>
</Properties>
</file>