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348" r:id="rId6"/>
    <p:sldId id="345" r:id="rId7"/>
    <p:sldId id="346" r:id="rId8"/>
    <p:sldId id="347" r:id="rId9"/>
    <p:sldId id="324" r:id="rId10"/>
    <p:sldId id="349" r:id="rId11"/>
    <p:sldId id="352" r:id="rId12"/>
    <p:sldId id="353" r:id="rId13"/>
    <p:sldId id="350" r:id="rId14"/>
    <p:sldId id="351" r:id="rId15"/>
    <p:sldId id="325" r:id="rId16"/>
    <p:sldId id="327" r:id="rId17"/>
    <p:sldId id="329" r:id="rId18"/>
    <p:sldId id="331" r:id="rId19"/>
    <p:sldId id="366" r:id="rId20"/>
    <p:sldId id="367" r:id="rId21"/>
    <p:sldId id="333" r:id="rId22"/>
    <p:sldId id="341" r:id="rId23"/>
    <p:sldId id="31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ron Hu" initials="SH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D27B24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E6438-586B-41CC-8621-FD6F27AD30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5CAC1-8F7F-4B43-A4E2-EA3D8FB9F2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在联邦场景下实现异构感知的能耗优化，那么本文实际上是一个优化</a:t>
            </a:r>
            <a:r>
              <a:rPr lang="zh-CN" altLang="en-US" dirty="0"/>
              <a:t>问题</a:t>
            </a:r>
            <a:endParaRPr lang="zh-CN" altLang="en-US" dirty="0"/>
          </a:p>
          <a:p>
            <a:r>
              <a:rPr lang="en-US" altLang="zh-CN" dirty="0"/>
              <a:t>MICRO </a:t>
            </a:r>
            <a:r>
              <a:rPr lang="zh-CN" altLang="en-US" dirty="0"/>
              <a:t>主要关注于</a:t>
            </a:r>
            <a:r>
              <a:rPr lang="zh-CN" altLang="en-US" dirty="0"/>
              <a:t>微架构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530F2-B746-E24F-A889-C0AC1760BA2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看两个橙色</a:t>
            </a:r>
            <a:r>
              <a:rPr lang="zh-CN" altLang="en-US" dirty="0"/>
              <a:t>框框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B530F2-B746-E24F-A889-C0AC1760BA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有其他应用负载情况下，高端处理器表现更好，因为绝对性能</a:t>
            </a:r>
            <a:r>
              <a:rPr lang="zh-CN" altLang="en-US" dirty="0"/>
              <a:t>更强</a:t>
            </a:r>
            <a:endParaRPr lang="zh-CN" altLang="en-US" dirty="0"/>
          </a:p>
          <a:p>
            <a:r>
              <a:rPr lang="zh-CN" altLang="en-US" dirty="0"/>
              <a:t>网络不稳定情况下，瓶颈主要已经在通讯时间上了，所以低端设备表现</a:t>
            </a:r>
            <a:r>
              <a:rPr lang="zh-CN" altLang="en-US" dirty="0"/>
              <a:t>更好</a:t>
            </a:r>
            <a:endParaRPr lang="zh-CN" altLang="en-US" dirty="0"/>
          </a:p>
          <a:p>
            <a:r>
              <a:rPr lang="zh-CN" altLang="en-US" dirty="0"/>
              <a:t>下面的图是不同网络状况下的传输时间和传输功耗，信号不好的情况下功耗会大幅</a:t>
            </a:r>
            <a:r>
              <a:rPr lang="zh-CN" altLang="en-US" dirty="0"/>
              <a:t>增加。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B530F2-B746-E24F-A889-C0AC1760BA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B530F2-B746-E24F-A889-C0AC1760BA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Q-learning</a:t>
            </a:r>
            <a:r>
              <a:rPr lang="zh-CN" altLang="en-US" dirty="0"/>
              <a:t>的三个主要部分：</a:t>
            </a:r>
            <a:r>
              <a:rPr lang="en-US" altLang="zh-CN" dirty="0"/>
              <a:t>State, Action, Reward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B530F2-B746-E24F-A889-C0AC1760BA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B530F2-B746-E24F-A889-C0AC1760BA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B530F2-B746-E24F-A889-C0AC1760BA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PPW</a:t>
            </a:r>
            <a:r>
              <a:rPr lang="zh-CN" altLang="en-US" dirty="0">
                <a:sym typeface="+mn-ea"/>
              </a:rPr>
              <a:t>为什么没有定义？这个</a:t>
            </a:r>
            <a:r>
              <a:rPr lang="en-US" altLang="zh-CN" dirty="0">
                <a:sym typeface="+mn-ea"/>
              </a:rPr>
              <a:t>Performace</a:t>
            </a:r>
            <a:r>
              <a:rPr lang="zh-CN" altLang="en-US" dirty="0">
                <a:sym typeface="+mn-ea"/>
              </a:rPr>
              <a:t>到底是准确率还是每轮的计算时间。这篇文章里</a:t>
            </a:r>
            <a:r>
              <a:rPr lang="en-US" altLang="zh-CN" dirty="0">
                <a:sym typeface="+mn-ea"/>
              </a:rPr>
              <a:t>PPW</a:t>
            </a:r>
            <a:r>
              <a:rPr lang="zh-CN" altLang="en-US" dirty="0">
                <a:sym typeface="+mn-ea"/>
              </a:rPr>
              <a:t>都是以“归一化”的形式给出的，所以我认为这玩意就是拿功耗和时间乘积的倒数算出来的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文中提了</a:t>
            </a:r>
            <a:r>
              <a:rPr lang="en-US" altLang="zh-CN" dirty="0">
                <a:sym typeface="+mn-ea"/>
              </a:rPr>
              <a:t>DVFS</a:t>
            </a:r>
            <a:r>
              <a:rPr lang="zh-CN" altLang="en-US" dirty="0">
                <a:sym typeface="+mn-ea"/>
              </a:rPr>
              <a:t>，但是没有实际部署情况，实际上不知道他准备在什么层面实现这个东西，因为这个东西不说在苹果设备上，就算在安卓设备上也很难实现，因为处理器调度往往是系统级权限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为什么不是高端处理器在所有任务下更优？因为通信成本不变，低负载下计算负载不再是瓶颈；也许根据负载情况，动态调整会是一种优化方向（电压是不可能动的了，只能通过降低负载让系统不要把频率拉的太高）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同时还是调度问题，即使把高端处理器降频到和低端处理器同样的性能，其能耗比也会遥遥领先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如何理解</a:t>
            </a:r>
            <a:r>
              <a:rPr lang="en-US" altLang="zh-CN" dirty="0">
                <a:sym typeface="+mn-ea"/>
              </a:rPr>
              <a:t>auto</a:t>
            </a:r>
            <a:r>
              <a:rPr lang="zh-CN" altLang="en-US" dirty="0">
                <a:sym typeface="+mn-ea"/>
              </a:rPr>
              <a:t>？就是放进</a:t>
            </a:r>
            <a:r>
              <a:rPr lang="en-US" altLang="zh-CN" dirty="0">
                <a:sym typeface="+mn-ea"/>
              </a:rPr>
              <a:t>state</a:t>
            </a:r>
            <a:r>
              <a:rPr lang="zh-CN" altLang="en-US" dirty="0">
                <a:sym typeface="+mn-ea"/>
              </a:rPr>
              <a:t>里的东西都能自适应，任何模型，任何网络状况，任何终端设备状况，这个机制都能自适应，不用重新部署设备选择算法。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B530F2-B746-E24F-A889-C0AC1760BA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的结论跟他模拟的</a:t>
            </a:r>
            <a:r>
              <a:rPr lang="en-US" altLang="zh-CN" dirty="0"/>
              <a:t>co-running apps</a:t>
            </a:r>
            <a:r>
              <a:rPr lang="zh-CN" altLang="en-US" dirty="0"/>
              <a:t>有关（模拟的</a:t>
            </a:r>
            <a:r>
              <a:rPr lang="zh-CN" altLang="en-US" dirty="0"/>
              <a:t>网页浏览）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B530F2-B746-E24F-A889-C0AC1760BA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B530F2-B746-E24F-A889-C0AC1760BA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在不同模型和不同的条件和</a:t>
            </a:r>
            <a:r>
              <a:rPr lang="en-US" altLang="zh-CN" dirty="0"/>
              <a:t>FedNova</a:t>
            </a:r>
            <a:r>
              <a:rPr lang="zh-CN" altLang="en-US" dirty="0"/>
              <a:t>和</a:t>
            </a:r>
            <a:r>
              <a:rPr lang="en-US" altLang="zh-CN" dirty="0"/>
              <a:t>FEDL</a:t>
            </a:r>
            <a:r>
              <a:rPr lang="zh-CN" altLang="en-US" dirty="0"/>
              <a:t>比了一下，效果</a:t>
            </a:r>
            <a:r>
              <a:rPr lang="zh-CN" altLang="en-US" dirty="0"/>
              <a:t>都更好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B530F2-B746-E24F-A889-C0AC1760BA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dirty="0"/>
              <a:t>在</a:t>
            </a:r>
            <a:r>
              <a:rPr lang="en-US" altLang="zh-CN" sz="1400" dirty="0"/>
              <a:t>intro</a:t>
            </a:r>
            <a:r>
              <a:rPr lang="zh-CN" altLang="en-US" sz="1400" dirty="0"/>
              <a:t>部分，主要回顾了联邦学习和一些优化能耗的</a:t>
            </a:r>
            <a:r>
              <a:rPr lang="zh-CN" altLang="en-US" sz="1400" dirty="0"/>
              <a:t>手段</a:t>
            </a:r>
            <a:endParaRPr lang="zh-CN" altLang="en-US" sz="1400" dirty="0"/>
          </a:p>
          <a:p>
            <a:r>
              <a:rPr lang="zh-CN" altLang="en-US" sz="1400" dirty="0"/>
              <a:t>在实际运行环境部分，主要分析了系统和数据异构，以及运行时间差异的</a:t>
            </a:r>
            <a:r>
              <a:rPr lang="zh-CN" altLang="en-US" sz="1400" dirty="0"/>
              <a:t>问题</a:t>
            </a:r>
            <a:endParaRPr lang="zh-CN" altLang="en-US" sz="1400" dirty="0"/>
          </a:p>
          <a:p>
            <a:r>
              <a:rPr lang="zh-CN" altLang="en-US" sz="1400" dirty="0"/>
              <a:t>第三部分，介绍了本文的主要工作，即如何对设备进行更好的</a:t>
            </a:r>
            <a:r>
              <a:rPr lang="zh-CN" altLang="en-US" sz="1400" dirty="0"/>
              <a:t>选择</a:t>
            </a:r>
            <a:endParaRPr lang="zh-CN" altLang="en-US" sz="1400" dirty="0"/>
          </a:p>
          <a:p>
            <a:r>
              <a:rPr lang="zh-CN" altLang="en-US" sz="1400" dirty="0"/>
              <a:t>最后是一些实验的结果</a:t>
            </a:r>
            <a:r>
              <a:rPr lang="zh-CN" altLang="en-US" sz="1400" dirty="0"/>
              <a:t>分析</a:t>
            </a:r>
            <a:endParaRPr lang="zh-CN" alt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B530F2-B746-E24F-A889-C0AC1760BA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BD932-4BD1-4C53-820D-24D32831AB9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这个结构就是典型的联邦学习结构。联邦学习本身我就不介绍了，主要介绍一下跟本文优化问题有关的三个参数，就是右边写的这三个：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K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B530F2-B746-E24F-A889-C0AC1760BA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到了本文的</a:t>
            </a:r>
            <a:r>
              <a:rPr lang="en-US" altLang="zh-CN" dirty="0"/>
              <a:t>challenges</a:t>
            </a:r>
            <a:r>
              <a:rPr lang="zh-CN" altLang="en-US" dirty="0"/>
              <a:t>部分，在联邦学习的场景中存在这个</a:t>
            </a:r>
            <a:r>
              <a:rPr lang="en-US" dirty="0"/>
              <a:t>straggler problem </a:t>
            </a:r>
            <a:r>
              <a:rPr lang="zh-CN" altLang="en-US" dirty="0"/>
              <a:t>木桶效应的问题，短板同时影响着延时和</a:t>
            </a:r>
            <a:r>
              <a:rPr lang="zh-CN" altLang="en-US" dirty="0"/>
              <a:t>能耗</a:t>
            </a:r>
            <a:endParaRPr lang="zh-CN" altLang="en-US" dirty="0"/>
          </a:p>
          <a:p>
            <a:r>
              <a:rPr lang="zh-CN" altLang="en-US" dirty="0"/>
              <a:t>本文准备从哪些条件去优化这个问题呢，主要就是选择哪</a:t>
            </a:r>
            <a:r>
              <a:rPr lang="en-US" altLang="zh-CN" dirty="0"/>
              <a:t>K</a:t>
            </a:r>
            <a:r>
              <a:rPr lang="zh-CN" altLang="en-US" dirty="0"/>
              <a:t>个设备，以及在这些设备上使用什么样的处理器（在</a:t>
            </a:r>
            <a:r>
              <a:rPr lang="en-US" altLang="zh-CN" dirty="0"/>
              <a:t>fedavg</a:t>
            </a:r>
            <a:r>
              <a:rPr lang="zh-CN" altLang="en-US" dirty="0"/>
              <a:t>那篇文章中就已经提到目前大多数终端设备都配置了高性能的</a:t>
            </a:r>
            <a:r>
              <a:rPr lang="en-US" altLang="zh-CN" dirty="0"/>
              <a:t>GPU</a:t>
            </a:r>
            <a:r>
              <a:rPr lang="zh-CN" altLang="en-US" dirty="0"/>
              <a:t>，那么现在包括麒麟、高通的</a:t>
            </a:r>
            <a:r>
              <a:rPr lang="en-US" altLang="zh-CN" dirty="0"/>
              <a:t>soc</a:t>
            </a:r>
            <a:r>
              <a:rPr lang="zh-CN" altLang="en-US" dirty="0"/>
              <a:t>都还包含一个</a:t>
            </a:r>
            <a:r>
              <a:rPr lang="en-US" altLang="zh-CN" dirty="0"/>
              <a:t>npu</a:t>
            </a:r>
            <a:r>
              <a:rPr lang="zh-CN" altLang="en-US" dirty="0"/>
              <a:t>，这个东西是专门为机器学习准备的一个计算单元，那么本文虽然在这个部分提到了有这四种计算单元，也有对计算单元选择的工作，但仅限于</a:t>
            </a:r>
            <a:r>
              <a:rPr lang="en-US" altLang="zh-CN" dirty="0"/>
              <a:t>CPU/GPU</a:t>
            </a:r>
            <a:r>
              <a:rPr lang="zh-CN" altLang="en-US" dirty="0"/>
              <a:t>，那么</a:t>
            </a:r>
            <a:r>
              <a:rPr lang="en-US" altLang="zh-CN" dirty="0"/>
              <a:t>NPU</a:t>
            </a:r>
            <a:r>
              <a:rPr lang="zh-CN" altLang="en-US" dirty="0"/>
              <a:t>实际上潜力还是挺大的，</a:t>
            </a:r>
            <a:r>
              <a:rPr lang="en-US" altLang="zh-CN" dirty="0"/>
              <a:t>DSP</a:t>
            </a:r>
            <a:r>
              <a:rPr lang="zh-CN" altLang="en-US" dirty="0"/>
              <a:t>我了解了一下，算力好像还挺有限的，目前应用在机器学习</a:t>
            </a:r>
            <a:r>
              <a:rPr lang="zh-CN" altLang="en-US" dirty="0"/>
              <a:t>上还比较</a:t>
            </a:r>
            <a:r>
              <a:rPr lang="zh-CN" altLang="en-US" dirty="0"/>
              <a:t>少）</a:t>
            </a:r>
            <a:endParaRPr lang="zh-CN" altLang="en-US" dirty="0"/>
          </a:p>
          <a:p>
            <a:r>
              <a:rPr lang="zh-CN" altLang="en-US" dirty="0"/>
              <a:t>就如标题所说，本文的优化目标就是功耗。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B530F2-B746-E24F-A889-C0AC1760BA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45都是</a:t>
            </a:r>
            <a:r>
              <a:rPr lang="zh-CN" altLang="en-US" dirty="0"/>
              <a:t>在通讯层面降低通讯</a:t>
            </a:r>
            <a:r>
              <a:rPr lang="zh-CN" altLang="en-US" dirty="0"/>
              <a:t>成本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B530F2-B746-E24F-A889-C0AC1760BA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然后到实际运行环境部分，他对实际运行环境进行了系统异构、数据异构和随机运行时间变化的分析，这些分析其实都是针对以往的一些理想化的假设下</a:t>
            </a:r>
            <a:r>
              <a:rPr lang="zh-CN" altLang="en-US" dirty="0"/>
              <a:t>的。</a:t>
            </a:r>
            <a:endParaRPr lang="zh-CN" altLang="en-US" dirty="0"/>
          </a:p>
          <a:p>
            <a:r>
              <a:rPr lang="zh-CN" altLang="en-US" dirty="0"/>
              <a:t>首先是系统异构</a:t>
            </a:r>
            <a:r>
              <a:rPr lang="zh-CN" altLang="en-US" dirty="0"/>
              <a:t>部分</a:t>
            </a:r>
            <a:endParaRPr lang="zh-CN" altLang="en-US" dirty="0"/>
          </a:p>
          <a:p>
            <a:r>
              <a:rPr lang="zh-CN" altLang="en-US" dirty="0"/>
              <a:t>这里他还考虑了终端设备上</a:t>
            </a:r>
            <a:r>
              <a:rPr lang="en-US" altLang="zh-CN" dirty="0"/>
              <a:t>DSP GPU NPU</a:t>
            </a:r>
            <a:r>
              <a:rPr lang="zh-CN" altLang="en-US" dirty="0"/>
              <a:t>之类的设备，但是后面实验部分只做了</a:t>
            </a:r>
            <a:r>
              <a:rPr lang="en-US" altLang="zh-CN" dirty="0"/>
              <a:t>GPU</a:t>
            </a:r>
            <a:r>
              <a:rPr lang="zh-CN" altLang="en-US" dirty="0"/>
              <a:t>，还比较了有其他应用负载情况下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的功耗表现，但这个部分的实验也有点问题，后面实验部分</a:t>
            </a:r>
            <a:r>
              <a:rPr lang="zh-CN" altLang="en-US" dirty="0"/>
              <a:t>再讲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B530F2-B746-E24F-A889-C0AC1760BA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B530F2-B746-E24F-A889-C0AC1760BA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B530F2-B746-E24F-A889-C0AC1760BA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B530F2-B746-E24F-A889-C0AC1760BA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85E2-28E8-4537-9BFB-81D136B0B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9F2-D376-4353-A192-7C37F11974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85E2-28E8-4537-9BFB-81D136B0B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9F2-D376-4353-A192-7C37F11974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85E2-28E8-4537-9BFB-81D136B0B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9F2-D376-4353-A192-7C37F11974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0C18-034B-4B43-9BE8-F210CC69D731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D4A-E241-6E4C-A0E7-278D194CA3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F513-2782-C345-9374-1A568A72BC00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D4A-E241-6E4C-A0E7-278D194CA3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8BFE-45D9-8744-87DA-33DC70AC5FA4}" type="datetime3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D4A-E241-6E4C-A0E7-278D194CA3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0C3-A04F-3A4C-AFA9-EB839BE5EEEB}" type="datetime3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D4A-E241-6E4C-A0E7-278D194CA3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6A82-54CE-8646-B162-C103DEF4B41E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D4A-E241-6E4C-A0E7-278D194CA3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C560-A69D-DA4C-BE39-B45C91F8A1B6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D4A-E241-6E4C-A0E7-278D194CA36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8666" y="1355751"/>
            <a:ext cx="11294669" cy="4821213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sz="3200" b="1"/>
            </a:lvl1pPr>
            <a:lvl2pPr>
              <a:defRPr sz="2665" b="1"/>
            </a:lvl2pPr>
            <a:lvl3pPr>
              <a:defRPr sz="2665" b="1"/>
            </a:lvl3pPr>
            <a:lvl4pPr>
              <a:defRPr sz="2665" b="1"/>
            </a:lvl4pPr>
            <a:lvl5pPr>
              <a:defRPr sz="2665" b="1"/>
            </a:lvl5pPr>
            <a:lvl6pPr marL="2514600" marR="0" indent="-228600" algn="l" defTabSz="913765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665" b="1"/>
            </a:lvl6pPr>
            <a:lvl7pPr>
              <a:defRPr sz="2665" b="1"/>
            </a:lvl7pPr>
            <a:lvl8pPr>
              <a:defRPr sz="2665" b="1"/>
            </a:lvl8pPr>
            <a:lvl9pPr>
              <a:defRPr sz="2665" b="1"/>
            </a:lvl9pPr>
          </a:lstStyle>
          <a:p>
            <a:pPr lvl="0"/>
            <a:r>
              <a:rPr lang="en-US" noProof="0" dirty="0"/>
              <a:t>First Level Content</a:t>
            </a:r>
            <a:endParaRPr lang="en-US" noProof="0" dirty="0"/>
          </a:p>
          <a:p>
            <a:pPr lvl="1"/>
            <a:r>
              <a:rPr lang="en-US" noProof="0" dirty="0"/>
              <a:t>Second Level Content</a:t>
            </a:r>
            <a:endParaRPr lang="en-US" noProof="0" dirty="0"/>
          </a:p>
          <a:p>
            <a:pPr lvl="2"/>
            <a:r>
              <a:rPr lang="en-US" noProof="0" dirty="0"/>
              <a:t>Third Level Content</a:t>
            </a:r>
            <a:endParaRPr lang="en-US" noProof="0" dirty="0"/>
          </a:p>
          <a:p>
            <a:pPr lvl="3"/>
            <a:r>
              <a:rPr lang="en-US" noProof="0" dirty="0"/>
              <a:t>Fourth Level Content</a:t>
            </a:r>
            <a:endParaRPr lang="en-US" noProof="0" dirty="0"/>
          </a:p>
          <a:p>
            <a:pPr lvl="4"/>
            <a:r>
              <a:rPr lang="en-US" noProof="0" dirty="0"/>
              <a:t>Fifth Level Content</a:t>
            </a:r>
            <a:endParaRPr lang="en-US" noProof="0" dirty="0"/>
          </a:p>
          <a:p>
            <a:pPr marL="2514600" marR="0" lvl="5" indent="-228600" algn="l" defTabSz="913765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noProof="0" dirty="0"/>
              <a:t>Sixth Level Content</a:t>
            </a:r>
            <a:endParaRPr lang="en-US" noProof="0" dirty="0"/>
          </a:p>
          <a:p>
            <a:pPr lvl="6"/>
            <a:r>
              <a:rPr lang="en-US" noProof="0" dirty="0"/>
              <a:t>Seventh Level Content</a:t>
            </a:r>
            <a:endParaRPr lang="en-US" noProof="0" dirty="0"/>
          </a:p>
          <a:p>
            <a:pPr lvl="7"/>
            <a:r>
              <a:rPr lang="en-US" noProof="0" dirty="0"/>
              <a:t>Eight Level Content</a:t>
            </a:r>
            <a:endParaRPr lang="en-US" noProof="0" dirty="0"/>
          </a:p>
          <a:p>
            <a:pPr lvl="8"/>
            <a:r>
              <a:rPr lang="en-US" noProof="0" dirty="0"/>
              <a:t>Ninth Level Content</a:t>
            </a:r>
            <a:endParaRPr lang="en-US" noProof="0" dirty="0"/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81583" y="126792"/>
            <a:ext cx="11828835" cy="770536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b="1"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>
          <a:xfrm>
            <a:off x="448666" y="6356351"/>
            <a:ext cx="3132735" cy="365125"/>
          </a:xfrm>
          <a:prstGeom prst="rect">
            <a:avLst/>
          </a:prstGeom>
        </p:spPr>
        <p:txBody>
          <a:bodyPr anchor="b"/>
          <a:lstStyle>
            <a:lvl1pPr>
              <a:defRPr sz="1600"/>
            </a:lvl1pPr>
          </a:lstStyle>
          <a:p>
            <a:fld id="{84175BF1-37F0-45AF-AE8E-509AB62BA502}" type="datetime3">
              <a:rPr lang="en-US" noProof="1" smtClean="0"/>
            </a:fld>
            <a:endParaRPr lang="en-US" noProof="1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 noProof="1"/>
              <a:t>your name / affiliation here</a:t>
            </a:r>
            <a:endParaRPr lang="en-US" noProof="1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8610599" y="6356351"/>
            <a:ext cx="3132735" cy="365125"/>
          </a:xfrm>
          <a:prstGeom prst="rect">
            <a:avLst/>
          </a:prstGeom>
        </p:spPr>
        <p:txBody>
          <a:bodyPr anchor="b"/>
          <a:lstStyle>
            <a:lvl1pPr algn="r">
              <a:defRPr sz="1600"/>
            </a:lvl1pPr>
          </a:lstStyle>
          <a:p>
            <a:fld id="{22DECF6A-13F7-418C-BBFC-95033FFCD5F1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85E2-28E8-4537-9BFB-81D136B0B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9F2-D376-4353-A192-7C37F11974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85E2-28E8-4537-9BFB-81D136B0B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9F2-D376-4353-A192-7C37F11974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85E2-28E8-4537-9BFB-81D136B0B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9F2-D376-4353-A192-7C37F11974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85E2-28E8-4537-9BFB-81D136B0B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9F2-D376-4353-A192-7C37F11974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85E2-28E8-4537-9BFB-81D136B0B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9F2-D376-4353-A192-7C37F11974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85E2-28E8-4537-9BFB-81D136B0B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9F2-D376-4353-A192-7C37F11974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85E2-28E8-4537-9BFB-81D136B0B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9F2-D376-4353-A192-7C37F11974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85E2-28E8-4537-9BFB-81D136B0B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9F2-D376-4353-A192-7C37F11974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085E2-28E8-4537-9BFB-81D136B0B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B19F2-D376-4353-A192-7C37F11974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48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639" y="884101"/>
            <a:ext cx="11455292" cy="5292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761DD-8B6E-9C4A-8E03-1AF6575AFA9C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78D4A-E241-6E4C-A0E7-278D194CA36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²"/>
        <a:defRPr sz="2200" b="1" kern="1200">
          <a:solidFill>
            <a:srgbClr val="00009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 txBox="1"/>
          <p:nvPr/>
        </p:nvSpPr>
        <p:spPr>
          <a:xfrm>
            <a:off x="1411956" y="2836632"/>
            <a:ext cx="9564220" cy="85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</a:rPr>
              <a:t>Young </a:t>
            </a:r>
            <a:r>
              <a:rPr lang="en-US" altLang="zh-CN" sz="2400" b="1" dirty="0" err="1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</a:rPr>
              <a:t>Geun</a:t>
            </a:r>
            <a:r>
              <a:rPr lang="en-US" altLang="zh-CN" sz="2400" b="1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</a:rPr>
              <a:t> Kim</a:t>
            </a:r>
            <a:r>
              <a:rPr lang="en-US" altLang="zh-CN" sz="2400" b="1" baseline="30000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altLang="zh-CN" sz="2400" b="1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</a:rPr>
              <a:t> , Carole-Jean Wu</a:t>
            </a:r>
            <a:r>
              <a:rPr lang="en-US" altLang="zh-CN" sz="2400" b="1" baseline="30000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</a:rPr>
              <a:t>2</a:t>
            </a:r>
            <a:endParaRPr lang="en-US" sz="2400" dirty="0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ubtitle 8"/>
          <p:cNvSpPr txBox="1"/>
          <p:nvPr/>
        </p:nvSpPr>
        <p:spPr>
          <a:xfrm>
            <a:off x="26505" y="4662358"/>
            <a:ext cx="12165495" cy="75302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aseline="30000" dirty="0"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altLang="zh-CN" dirty="0"/>
              <a:t>Soongsil University, Korea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1600" baseline="30000" dirty="0">
                <a:latin typeface="Helvetica" charset="0"/>
                <a:ea typeface="Helvetica" charset="0"/>
                <a:cs typeface="Helvetica" charset="0"/>
              </a:rPr>
              <a:t>2</a:t>
            </a:r>
            <a:r>
              <a:rPr lang="en-US" altLang="zh-CN" dirty="0"/>
              <a:t>Arizona State University, United States of America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Subtitle 8"/>
          <p:cNvSpPr txBox="1"/>
          <p:nvPr/>
        </p:nvSpPr>
        <p:spPr>
          <a:xfrm>
            <a:off x="1259455" y="1872693"/>
            <a:ext cx="9869222" cy="1264389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400" b="1" dirty="0" err="1">
                <a:latin typeface="Helvetica" charset="0"/>
                <a:ea typeface="Helvetica" charset="0"/>
                <a:cs typeface="Helvetica" charset="0"/>
              </a:rPr>
              <a:t>AutoFL</a:t>
            </a:r>
            <a:r>
              <a:rPr lang="en-US" sz="3400" b="1" dirty="0">
                <a:latin typeface="Helvetica" charset="0"/>
                <a:ea typeface="Helvetica" charset="0"/>
                <a:cs typeface="Helvetica" charset="0"/>
              </a:rPr>
              <a:t>: Enabling Heterogeneity-Aware Energy Efficient Federated Learning </a:t>
            </a:r>
            <a:endParaRPr lang="en-US" sz="3400" dirty="0">
              <a:latin typeface="Times New Roman" panose="02020603050405020304" pitchFamily="18" charset="0"/>
              <a:ea typeface="Helvetica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1218" y="3622845"/>
            <a:ext cx="9428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‘21: MICRO-54: 54th Annual IEEE/ACM International Symposium on Microarchitecture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F513-2782-C345-9374-1A568A72BC00}" type="datetime3">
              <a:rPr lang="en-US" b="1">
                <a:solidFill>
                  <a:prstClr val="black">
                    <a:tint val="75000"/>
                  </a:prstClr>
                </a:solidFill>
                <a:latin typeface="Calibri"/>
                <a:ea typeface="Calibri" charset="0"/>
                <a:cs typeface="Calibri" charset="0"/>
              </a:rPr>
            </a:fld>
            <a:endParaRPr lang="en-US" b="1" dirty="0">
              <a:solidFill>
                <a:prstClr val="black">
                  <a:tint val="75000"/>
                </a:prstClr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92877"/>
            <a:ext cx="2743200" cy="365125"/>
          </a:xfrm>
        </p:spPr>
        <p:txBody>
          <a:bodyPr/>
          <a:lstStyle/>
          <a:p>
            <a:fld id="{72F78D4A-E241-6E4C-A0E7-278D194CA36B}" type="slidenum">
              <a:rPr lang="en-US" b="1">
                <a:solidFill>
                  <a:prstClr val="black">
                    <a:tint val="75000"/>
                  </a:prstClr>
                </a:solidFill>
                <a:latin typeface="Calibri"/>
                <a:ea typeface="Calibri" charset="0"/>
                <a:cs typeface="Calibri" charset="0"/>
              </a:rPr>
            </a:fld>
            <a:endParaRPr lang="en-US" b="1" dirty="0">
              <a:solidFill>
                <a:prstClr val="black">
                  <a:tint val="75000"/>
                </a:prstClr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4866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n w="10160">
                  <a:noFill/>
                  <a:prstDash val="solid"/>
                </a:ln>
                <a:latin typeface="Times New Roman" panose="02020603050405020304" pitchFamily="18" charset="0"/>
                <a:ea typeface="Helvetica" charset="0"/>
                <a:cs typeface="Times New Roman" panose="02020603050405020304" pitchFamily="18" charset="0"/>
              </a:rPr>
              <a:t>Realistic Execution Environment</a:t>
            </a:r>
            <a:endParaRPr lang="zh-CN" altLang="en-US" sz="400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93089" y="1131475"/>
            <a:ext cx="6394538" cy="173996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000" dirty="0">
                <a:solidFill>
                  <a:srgbClr val="D27B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heterogeneity: </a:t>
            </a:r>
            <a:endParaRPr lang="en-US" sz="2000" b="0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the performance of an individual device</a:t>
            </a:r>
            <a:endParaRPr lang="en-US" sz="2000" b="0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     </a:t>
            </a:r>
            <a:r>
              <a:rPr lang="en-US" sz="18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high</a:t>
            </a:r>
            <a:r>
              <a:rPr lang="en-US" altLang="zh-CN" sz="18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-end, </a:t>
            </a:r>
            <a:r>
              <a:rPr lang="en-US" sz="18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mid</a:t>
            </a:r>
            <a:r>
              <a:rPr lang="en-US" altLang="zh-CN" sz="18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-end, </a:t>
            </a:r>
            <a:r>
              <a:rPr lang="en-US" sz="18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low-end smartphone</a:t>
            </a:r>
            <a:endParaRPr lang="en-US" sz="1800" b="0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the availability of co-processors</a:t>
            </a:r>
            <a:endParaRPr lang="en-US" sz="2000" b="0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     </a:t>
            </a:r>
            <a:r>
              <a:rPr lang="en-US" sz="18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GPUs, DSPs, or  neural processing units (NPUs)</a:t>
            </a:r>
            <a:endParaRPr lang="en-US" sz="1800" b="0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/>
          <p:nvPr/>
        </p:nvSpPr>
        <p:spPr>
          <a:xfrm>
            <a:off x="293089" y="3764655"/>
            <a:ext cx="6394538" cy="173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²"/>
              <a:defRPr sz="2200" b="1" kern="1200">
                <a:solidFill>
                  <a:srgbClr val="00009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CN" sz="2000" dirty="0">
                <a:solidFill>
                  <a:srgbClr val="D27B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Stochastic runtime variance: </a:t>
            </a:r>
            <a:endParaRPr lang="en-US" sz="2000" b="0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the amount of on-device interference </a:t>
            </a:r>
            <a:endParaRPr lang="en-US" sz="2000" b="0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     </a:t>
            </a:r>
            <a:r>
              <a:rPr lang="en-US" sz="1800" b="0" dirty="0" smtClean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the amount of Co-running Apps</a:t>
            </a:r>
            <a:endParaRPr lang="en-US" sz="1800" b="0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the execution conditions</a:t>
            </a:r>
            <a:endParaRPr lang="en-US" sz="2000" b="0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     </a:t>
            </a:r>
            <a:r>
              <a:rPr lang="en-US" sz="18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network signal strength</a:t>
            </a:r>
            <a:endParaRPr lang="en-US" sz="1800" b="0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6821" y="684867"/>
            <a:ext cx="5153025" cy="5915025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7833921" y="3178207"/>
            <a:ext cx="3440719" cy="53266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833920" y="2020194"/>
            <a:ext cx="3440719" cy="53266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3089" y="3117992"/>
            <a:ext cx="34356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000" b="1" dirty="0">
                <a:solidFill>
                  <a:srgbClr val="D27B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D27B24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Data heterogeneity</a:t>
            </a:r>
            <a:r>
              <a:rPr lang="en-US" altLang="zh-CN" sz="2000" b="1" dirty="0">
                <a:solidFill>
                  <a:srgbClr val="D27B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8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D4A-E241-6E4C-A0E7-278D194CA36B}" type="slidenum">
              <a:rPr lang="en-US" b="1">
                <a:solidFill>
                  <a:prstClr val="black">
                    <a:tint val="75000"/>
                  </a:prstClr>
                </a:solidFill>
                <a:latin typeface="Calibri"/>
                <a:ea typeface="Calibri" charset="0"/>
                <a:cs typeface="Calibri" charset="0"/>
              </a:rPr>
            </a:fld>
            <a:endParaRPr lang="en-US" b="1" dirty="0">
              <a:solidFill>
                <a:prstClr val="black">
                  <a:tint val="75000"/>
                </a:prstClr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4866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n w="10160">
                  <a:noFill/>
                  <a:prstDash val="solid"/>
                </a:ln>
                <a:latin typeface="Times New Roman" panose="02020603050405020304" pitchFamily="18" charset="0"/>
                <a:ea typeface="Helvetica" charset="0"/>
                <a:cs typeface="Times New Roman" panose="02020603050405020304" pitchFamily="18" charset="0"/>
              </a:rPr>
              <a:t>Realistic Execution Environment</a:t>
            </a:r>
            <a:endParaRPr lang="zh-CN" altLang="en-US" sz="4000" dirty="0"/>
          </a:p>
        </p:txBody>
      </p:sp>
      <p:sp>
        <p:nvSpPr>
          <p:cNvPr id="12" name="矩形 11"/>
          <p:cNvSpPr/>
          <p:nvPr/>
        </p:nvSpPr>
        <p:spPr>
          <a:xfrm>
            <a:off x="341862" y="1054553"/>
            <a:ext cx="7766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Runtime Variance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/>
          <a:srcRect t="12545"/>
          <a:stretch>
            <a:fillRect/>
          </a:stretch>
        </p:blipFill>
        <p:spPr>
          <a:xfrm>
            <a:off x="485081" y="1904569"/>
            <a:ext cx="4291378" cy="217099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757" y="1709763"/>
            <a:ext cx="5780487" cy="23658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1693987" y="4248313"/>
                <a:ext cx="9291080" cy="4514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zh-CN" sz="2000" b="1" dirty="0">
                    <a:solidFill>
                      <a:srgbClr val="D27B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(a)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D27B2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2000" b="1" dirty="0">
                    <a:solidFill>
                      <a:srgbClr val="D27B24"/>
                    </a:solidFill>
                    <a:latin typeface="Times New Roman" panose="02020603050405020304" pitchFamily="18" charset="0"/>
                    <a:ea typeface="Calibri" charset="0"/>
                    <a:cs typeface="Times New Roman" panose="02020603050405020304" pitchFamily="18" charset="0"/>
                  </a:rPr>
                  <a:t>(b</a:t>
                </a:r>
                <a:r>
                  <a:rPr lang="en-US" altLang="zh-CN" sz="2000" b="1" dirty="0">
                    <a:solidFill>
                      <a:srgbClr val="D27B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000" b="1" dirty="0">
                    <a:solidFill>
                      <a:srgbClr val="D27B24"/>
                    </a:solidFill>
                    <a:latin typeface="Times New Roman" panose="02020603050405020304" pitchFamily="18" charset="0"/>
                    <a:ea typeface="Calibri" charset="0"/>
                    <a:cs typeface="Times New Roman" panose="02020603050405020304" pitchFamily="18" charset="0"/>
                  </a:rPr>
                  <a:t>: On-device Interference</a:t>
                </a:r>
                <a14:m>
                  <m:oMath xmlns:m="http://schemas.openxmlformats.org/officeDocument/2006/math">
                    <m:r>
                      <a:rPr lang="en-US" altLang="zh-CN" sz="2000" b="1" dirty="0" smtClean="0">
                        <a:solidFill>
                          <a:srgbClr val="D27B2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1" i="1" dirty="0" smtClean="0">
                        <a:solidFill>
                          <a:srgbClr val="D27B2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</m:oMath>
                </a14:m>
                <a:r>
                  <a:rPr lang="en-US" altLang="zh-CN" sz="2000" b="1" dirty="0">
                    <a:solidFill>
                      <a:srgbClr val="D27B24"/>
                    </a:solidFill>
                    <a:latin typeface="Times New Roman" panose="02020603050405020304" pitchFamily="18" charset="0"/>
                    <a:ea typeface="Calibri" charset="0"/>
                    <a:cs typeface="Times New Roman" panose="02020603050405020304" pitchFamily="18" charset="0"/>
                  </a:rPr>
                  <a:t>, c3</a:t>
                </a:r>
                <a:r>
                  <a:rPr lang="en-US" altLang="zh-CN" sz="2000" b="1" dirty="0">
                    <a:solidFill>
                      <a:srgbClr val="D27B24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D27B2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2000" b="1" dirty="0">
                    <a:solidFill>
                      <a:srgbClr val="D27B24"/>
                    </a:solidFill>
                    <a:latin typeface="Times New Roman" panose="02020603050405020304" pitchFamily="18" charset="0"/>
                    <a:ea typeface="Calibri" charset="0"/>
                    <a:cs typeface="Times New Roman" panose="02020603050405020304" pitchFamily="18" charset="0"/>
                  </a:rPr>
                  <a:t>c1,  high-end devices perform better</a:t>
                </a:r>
                <a:endParaRPr lang="en-US" altLang="zh-CN" sz="2000" b="1" dirty="0">
                  <a:solidFill>
                    <a:srgbClr val="D27B24"/>
                  </a:solidFill>
                  <a:latin typeface="Times New Roman" panose="02020603050405020304" pitchFamily="18" charset="0"/>
                  <a:ea typeface="Calibri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87" y="4248313"/>
                <a:ext cx="9291080" cy="451485"/>
              </a:xfrm>
              <a:prstGeom prst="rect">
                <a:avLst/>
              </a:prstGeom>
              <a:blipFill rotWithShape="1">
                <a:blip r:embed="rId3"/>
                <a:stretch>
                  <a:fillRect l="-5" t="-36" r="2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1693987" y="4700353"/>
                <a:ext cx="842107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zh-CN" sz="2000" b="1" dirty="0">
                    <a:solidFill>
                      <a:srgbClr val="D27B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(a)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D27B2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2000" b="1" dirty="0">
                    <a:solidFill>
                      <a:srgbClr val="D27B24"/>
                    </a:solidFill>
                    <a:latin typeface="Times New Roman" panose="02020603050405020304" pitchFamily="18" charset="0"/>
                    <a:ea typeface="Calibri" charset="0"/>
                    <a:cs typeface="Times New Roman" panose="02020603050405020304" pitchFamily="18" charset="0"/>
                  </a:rPr>
                  <a:t>(c</a:t>
                </a:r>
                <a:r>
                  <a:rPr lang="en-US" altLang="zh-CN" sz="2000" b="1" dirty="0">
                    <a:solidFill>
                      <a:srgbClr val="D27B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000" b="1" dirty="0">
                    <a:solidFill>
                      <a:srgbClr val="D27B24"/>
                    </a:solidFill>
                    <a:latin typeface="Times New Roman" panose="02020603050405020304" pitchFamily="18" charset="0"/>
                    <a:ea typeface="Calibri" charset="0"/>
                    <a:cs typeface="Times New Roman" panose="02020603050405020304" pitchFamily="18" charset="0"/>
                  </a:rPr>
                  <a:t>: Network stability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D27B2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↓</m:t>
                    </m:r>
                  </m:oMath>
                </a14:m>
                <a:r>
                  <a:rPr lang="en-US" altLang="zh-CN" sz="2000" b="1" dirty="0">
                    <a:solidFill>
                      <a:srgbClr val="D27B24"/>
                    </a:solidFill>
                    <a:latin typeface="Times New Roman" panose="02020603050405020304" pitchFamily="18" charset="0"/>
                    <a:ea typeface="Calibri" charset="0"/>
                    <a:cs typeface="Times New Roman" panose="02020603050405020304" pitchFamily="18" charset="0"/>
                  </a:rPr>
                  <a:t>, c3</a:t>
                </a:r>
                <a:r>
                  <a:rPr lang="en-US" altLang="zh-CN" sz="2000" b="1" dirty="0">
                    <a:solidFill>
                      <a:srgbClr val="D27B24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D27B2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2000" b="1" dirty="0">
                    <a:solidFill>
                      <a:srgbClr val="D27B24"/>
                    </a:solidFill>
                    <a:latin typeface="Times New Roman" panose="02020603050405020304" pitchFamily="18" charset="0"/>
                    <a:ea typeface="Calibri" charset="0"/>
                    <a:cs typeface="Times New Roman" panose="02020603050405020304" pitchFamily="18" charset="0"/>
                  </a:rPr>
                  <a:t>c5,  low-end devices perform </a:t>
                </a:r>
                <a:r>
                  <a:rPr lang="en-US" altLang="zh-CN" sz="2000" b="1" dirty="0" smtClean="0">
                    <a:solidFill>
                      <a:srgbClr val="D27B24"/>
                    </a:solidFill>
                    <a:latin typeface="Times New Roman" panose="02020603050405020304" pitchFamily="18" charset="0"/>
                    <a:ea typeface="Calibri" charset="0"/>
                    <a:cs typeface="Times New Roman" panose="02020603050405020304" pitchFamily="18" charset="0"/>
                  </a:rPr>
                  <a:t>better</a:t>
                </a:r>
                <a:endParaRPr lang="en-US" altLang="zh-CN" sz="2000" b="1" dirty="0" smtClean="0">
                  <a:solidFill>
                    <a:srgbClr val="D27B24"/>
                  </a:solidFill>
                  <a:latin typeface="Times New Roman" panose="02020603050405020304" pitchFamily="18" charset="0"/>
                  <a:ea typeface="Calibri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987" y="4700353"/>
                <a:ext cx="842107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5" t="-21" r="2" b="-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485081" y="1566015"/>
            <a:ext cx="424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of 20 devices used for characterization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654" y="5176898"/>
            <a:ext cx="3699764" cy="15862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201403"/>
            <a:ext cx="3446621" cy="1537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F513-2782-C345-9374-1A568A72BC00}" type="datetime3">
              <a:rPr lang="en-US" b="1">
                <a:solidFill>
                  <a:prstClr val="black">
                    <a:tint val="75000"/>
                  </a:prstClr>
                </a:solidFill>
                <a:latin typeface="Calibri"/>
                <a:ea typeface="Calibri" charset="0"/>
                <a:cs typeface="Calibri" charset="0"/>
              </a:rPr>
            </a:fld>
            <a:endParaRPr lang="en-US" b="1" dirty="0">
              <a:solidFill>
                <a:prstClr val="black">
                  <a:tint val="75000"/>
                </a:prstClr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D4A-E241-6E4C-A0E7-278D194CA36B}" type="slidenum">
              <a:rPr lang="en-US" b="1">
                <a:solidFill>
                  <a:prstClr val="black">
                    <a:tint val="75000"/>
                  </a:prstClr>
                </a:solidFill>
                <a:latin typeface="Calibri"/>
                <a:ea typeface="Calibri" charset="0"/>
                <a:cs typeface="Calibri" charset="0"/>
              </a:rPr>
            </a:fld>
            <a:endParaRPr lang="en-US" b="1" dirty="0">
              <a:solidFill>
                <a:prstClr val="black">
                  <a:tint val="75000"/>
                </a:prstClr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48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AutoFL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4000" dirty="0">
                <a:ln w="10160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an adaptive prediction mechanism 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7252" y="885665"/>
            <a:ext cx="1657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n w="10160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altLang="zh-CN" sz="2800" b="1" dirty="0">
              <a:ln w="10160">
                <a:noFill/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291" y="1455015"/>
            <a:ext cx="10719717" cy="3496138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84354" y="2079858"/>
            <a:ext cx="1180730" cy="150672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4354" y="5146479"/>
            <a:ext cx="519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D27B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States: NN Characteristics, Global Parameters </a:t>
            </a:r>
            <a:endParaRPr lang="zh-CN" altLang="en-US" dirty="0">
              <a:solidFill>
                <a:srgbClr val="D27B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704122" y="2966819"/>
            <a:ext cx="3265502" cy="103701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410767" y="5146301"/>
            <a:ext cx="4399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D27B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States: Runtime Variance, Data Classes</a:t>
            </a:r>
            <a:endParaRPr lang="zh-CN" altLang="en-US" dirty="0">
              <a:solidFill>
                <a:srgbClr val="D27B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192044" y="2712128"/>
            <a:ext cx="1350209" cy="110970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277649" y="5710781"/>
            <a:ext cx="363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D27B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Reward: Energy efficiency, Accuracy</a:t>
            </a:r>
            <a:endParaRPr lang="zh-CN" altLang="en-US" dirty="0">
              <a:solidFill>
                <a:srgbClr val="D27B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8" grpId="0" animBg="1"/>
      <p:bldP spid="3" grpId="0"/>
      <p:bldP spid="9" grpId="0" animBg="1"/>
      <p:bldP spid="10" grpId="0"/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D4A-E241-6E4C-A0E7-278D194CA36B}" type="slidenum">
              <a:rPr lang="en-US" b="1">
                <a:solidFill>
                  <a:prstClr val="black">
                    <a:tint val="75000"/>
                  </a:prstClr>
                </a:solidFill>
                <a:latin typeface="Calibri"/>
                <a:ea typeface="Calibri" charset="0"/>
                <a:cs typeface="Calibri" charset="0"/>
              </a:rPr>
            </a:fld>
            <a:endParaRPr lang="en-US" b="1" dirty="0">
              <a:solidFill>
                <a:prstClr val="black">
                  <a:tint val="75000"/>
                </a:prstClr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4866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AutoFL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3200" dirty="0">
                <a:ln w="10160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an adaptive prediction mechanism </a:t>
            </a:r>
            <a:endParaRPr lang="en-US" sz="3000" b="0" dirty="0">
              <a:latin typeface="Times New Roman" panose="02020603050405020304" pitchFamily="18" charset="0"/>
              <a:ea typeface="Helvetica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9718" y="869354"/>
            <a:ext cx="10839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n w="10160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altLang="zh-CN" sz="2800" b="1" dirty="0">
                <a:ln w="10160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800" b="1" dirty="0">
              <a:ln w="10160">
                <a:noFill/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615" y="1243292"/>
            <a:ext cx="10289220" cy="3133399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1757779" y="1614136"/>
            <a:ext cx="2263806" cy="163509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757779" y="3249227"/>
            <a:ext cx="2263806" cy="1077844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7641" y="2132666"/>
            <a:ext cx="1513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D27B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states</a:t>
            </a:r>
            <a:endParaRPr lang="zh-CN" altLang="en-US" sz="2000" dirty="0">
              <a:solidFill>
                <a:srgbClr val="D27B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7641" y="3585795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D27B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states</a:t>
            </a:r>
            <a:endParaRPr lang="zh-CN" altLang="en-US" sz="2000" dirty="0">
              <a:solidFill>
                <a:srgbClr val="D27B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0565" y="4411896"/>
            <a:ext cx="13227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n w="10160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Action:</a:t>
            </a:r>
            <a:endParaRPr lang="en-US" altLang="zh-CN" sz="2800" b="1" dirty="0">
              <a:ln w="10160">
                <a:noFill/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71780" y="4735061"/>
            <a:ext cx="11265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Global action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selection of participant devices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71780" y="5194309"/>
            <a:ext cx="9544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Local action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selection of on-device execution targets available for training execution, such as CPUs, GPUs, or DSP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838200" y="5983466"/>
                <a:ext cx="101260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</a:t>
                </a:r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data classes that each </a:t>
                </a:r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device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</a:t>
                </a:r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the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states of all devices remains unchanged throughout the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983466"/>
                <a:ext cx="10126054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85" r="3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  <p:bldLst>
      <p:bldP spid="9" grpId="0" animBg="1"/>
      <p:bldP spid="10" grpId="0" animBg="1"/>
      <p:bldP spid="6" grpId="0"/>
      <p:bldP spid="12" grpId="0"/>
      <p:bldP spid="11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D4A-E241-6E4C-A0E7-278D194CA36B}" type="slidenum">
              <a:rPr lang="en-US" b="1">
                <a:solidFill>
                  <a:prstClr val="black">
                    <a:tint val="75000"/>
                  </a:prstClr>
                </a:solidFill>
                <a:latin typeface="Calibri"/>
                <a:ea typeface="Calibri" charset="0"/>
                <a:cs typeface="Calibri" charset="0"/>
              </a:rPr>
            </a:fld>
            <a:endParaRPr lang="en-US" b="1" dirty="0">
              <a:solidFill>
                <a:prstClr val="black">
                  <a:tint val="75000"/>
                </a:prstClr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4866"/>
          </a:xfrm>
        </p:spPr>
        <p:txBody>
          <a:bodyPr>
            <a:norm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AutoFL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>
                <a:ln w="10160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an adaptive prediction mechanism </a:t>
            </a:r>
            <a:endParaRPr lang="en-US" sz="3000" b="0" dirty="0">
              <a:latin typeface="Times New Roman" panose="02020603050405020304" pitchFamily="18" charset="0"/>
              <a:ea typeface="Helvetica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9718" y="869354"/>
            <a:ext cx="1521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n w="10160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r>
              <a:rPr lang="en-US" altLang="zh-CN" sz="2800" b="1" dirty="0">
                <a:ln w="10160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800" b="1" dirty="0">
              <a:ln w="10160">
                <a:noFill/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63165" y="1306696"/>
                <a:ext cx="11265535" cy="1829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457200">
                  <a:buFont typeface="Wingdings" panose="05000000000000000000" pitchFamily="2" charset="2"/>
                  <a:buChar char="l"/>
                </a:pPr>
                <a:r>
                  <a:rPr lang="en-US" altLang="zh-CN" sz="2000" b="1" dirty="0">
                    <a:solidFill>
                      <a:prstClr val="black"/>
                    </a:solidFill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𝒆𝒏𝒆𝒓𝒈𝒚</m:t>
                        </m:r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𝒍𝒐𝒄𝒂𝒍</m:t>
                        </m:r>
                      </m:sub>
                    </m:sSub>
                    <m:r>
                      <a:rPr lang="en-US" altLang="zh-CN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𝑐𝑜𝑚𝑝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𝑐𝑜𝑚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/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supHide m:val="on"/>
                                                <m:ctrlPr>
                                                  <a:rPr lang="en-US" altLang="zh-CN" sz="20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0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sub>
                                              <m:sup/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altLang="zh-CN" sz="2000" i="1"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altLang="zh-CN" sz="2000" i="1"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(</m:t>
                                                    </m:r>
                                                    <m:r>
                                                      <a:rPr lang="en-US" altLang="zh-CN" sz="2000" i="1"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000" i="1"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𝑏𝑢𝑠𝑦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zh-CN" sz="2000" i="1"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a:rPr lang="en-US" altLang="zh-CN" sz="20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en-US" altLang="zh-CN" sz="2000" i="1"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altLang="zh-CN" sz="2000" i="1"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000" i="1"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𝑏𝑢𝑠𝑦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zh-CN" sz="2000" i="1"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a:rPr lang="en-US" altLang="zh-CN" sz="20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)+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sz="2000" i="1"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000" i="1"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000" i="1"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𝑖𝑑𝑙𝑒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sz="20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sz="2000" i="1"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000" i="1"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000" i="1"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𝑖𝑑𝑙𝑒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nary>
                                          </m:e>
                                        </m:d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𝑇𝑋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𝑇𝑋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CN" altLang="en-US" sz="200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选中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CPU</m:t>
                                        </m:r>
                                        <m:r>
                                          <a:rPr lang="zh-CN" alt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计算</m:t>
                                        </m:r>
                                      </m:e>
                                    </m:nary>
                                  </m:e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20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𝑏𝑢𝑠𝑦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𝑏𝑢𝑠𝑦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20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𝑖𝑑𝑙𝑒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𝑖𝑑𝑙𝑒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US" altLang="zh-CN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𝑇𝑋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p>
                                    </m:sSubSup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𝑇𝑋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选中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GPU</m:t>
                                    </m:r>
                                    <m:r>
                                      <a:rPr lang="zh-CN" altLang="en-US" sz="20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计算</m:t>
                                    </m:r>
                                  </m:e>
                                </m:eqAr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𝑖𝑑𝑙𝑒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𝑖𝑑𝑙𝑒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𝑟𝑜𝑢𝑛𝑑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,</m:t>
                            </m:r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设备</m:t>
                            </m:r>
                            <m:r>
                              <a:rPr lang="zh-CN" alt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未</m:t>
                            </m:r>
                            <m:r>
                              <a:rPr lang="zh-CN" alt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被选中</m:t>
                            </m:r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dirty="0">
                  <a:solidFill>
                    <a:prstClr val="black"/>
                  </a:solidFill>
                  <a:latin typeface="Times New Roman Regular" panose="02020603050405020304" charset="0"/>
                  <a:cs typeface="Times New Roman Regular" panose="020206030504050203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65" y="1306696"/>
                <a:ext cx="11265535" cy="1829090"/>
              </a:xfrm>
              <a:prstGeom prst="rect">
                <a:avLst/>
              </a:prstGeom>
              <a:blipFill rotWithShape="1">
                <a:blip r:embed="rId1"/>
                <a:stretch>
                  <a:fillRect l="-2" t="-27" r="2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63800" y="2867080"/>
                <a:ext cx="11265535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457200">
                  <a:buFont typeface="Wingdings" panose="05000000000000000000" pitchFamily="2" charset="2"/>
                  <a:buChar char="l"/>
                </a:pPr>
                <a:r>
                  <a:rPr lang="en-US" altLang="zh-CN" sz="2000" b="1" dirty="0">
                    <a:solidFill>
                      <a:prstClr val="black"/>
                    </a:solidFill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𝒆𝒏𝒆𝒓𝒈𝒚</m:t>
                        </m:r>
                        <m: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𝒈𝒍𝒐𝒃𝒂𝒍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𝒆𝒏𝒆𝒓𝒈𝒚</m:t>
                            </m:r>
                            <m:r>
                              <a:rPr lang="en-US" altLang="zh-CN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𝒍𝒐𝒄𝒂𝒍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dirty="0">
                  <a:solidFill>
                    <a:prstClr val="black"/>
                  </a:solidFill>
                  <a:latin typeface="Times New Roman Regular" panose="02020603050405020304" charset="0"/>
                  <a:cs typeface="Times New Roman Regular" panose="020206030504050203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00" y="2867080"/>
                <a:ext cx="11265535" cy="429220"/>
              </a:xfrm>
              <a:prstGeom prst="rect">
                <a:avLst/>
              </a:prstGeom>
              <a:blipFill rotWithShape="1">
                <a:blip r:embed="rId2"/>
                <a:stretch>
                  <a:fillRect l="-2" t="-13" r="2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63800" y="3329318"/>
                <a:ext cx="4392204" cy="428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457200">
                  <a:buFont typeface="Wingdings" panose="05000000000000000000" pitchFamily="2" charset="2"/>
                  <a:buChar char="l"/>
                </a:pPr>
                <a:r>
                  <a:rPr lang="en-US" altLang="zh-CN" sz="2000" b="1" dirty="0">
                    <a:solidFill>
                      <a:prstClr val="black"/>
                    </a:solidFill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𝒂𝒄𝒄𝒖𝒓𝒂𝒄𝒚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model </a:t>
                </a:r>
                <a:r>
                  <a:rPr lang="en-US" altLang="zh-CN" sz="2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)</a:t>
                </a:r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00" y="3329318"/>
                <a:ext cx="4392204" cy="428259"/>
              </a:xfrm>
              <a:prstGeom prst="rect">
                <a:avLst/>
              </a:prstGeom>
              <a:blipFill rotWithShape="1">
                <a:blip r:embed="rId3"/>
                <a:stretch>
                  <a:fillRect l="-6" t="-3" r="4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463248" y="3757575"/>
                <a:ext cx="6104703" cy="17046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𝑖𝑓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𝑎𝑐𝑐𝑢𝑟𝑎𝑐𝑦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𝑎𝑐𝑐𝑢𝑟𝑎𝑐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𝑝𝑟𝑒𝑣</m:t>
                            </m:r>
                          </m:sub>
                        </m:sSub>
                      </m:sub>
                    </m:sSub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b="0" i="1" dirty="0" smtClean="0">
                    <a:latin typeface="Cambria Math" panose="02040503050406030204" pitchFamily="18" charset="0"/>
                  </a:rPr>
                  <a:t> </a:t>
                </a:r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sz="2000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D27B24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𝑎𝑐𝑐𝑢𝑟𝑎𝑐𝑦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</m:oMath>
                  </m:oMathPara>
                </a14:m>
                <a:endParaRPr lang="en-US" altLang="zh-CN" sz="2000" b="0" dirty="0" smtClean="0"/>
              </a:p>
              <a:p>
                <a:r>
                  <a:rPr lang="en-US" altLang="zh-CN" sz="2000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D27B24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𝑒𝑛𝑒𝑟𝑔𝑦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𝑔𝑙𝑜𝑏𝑎𝑙</m:t>
                        </m:r>
                      </m:sub>
                    </m:sSub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𝑒𝑛𝑒𝑟𝑔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</m:oMath>
                </a14:m>
                <a:endParaRPr lang="en-US" altLang="zh-CN" sz="200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sz="2000" b="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altLang="zh-CN" sz="2000" b="0" i="1" smtClean="0">
                        <a:latin typeface="Cambria Math" panose="02040503050406030204" pitchFamily="18" charset="0"/>
                      </a:rPr>
                      <m:t>α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𝑎𝑐𝑐𝑢𝑟𝑎𝑐𝑦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sz="2000" b="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𝑎𝑐𝑐𝑢𝑟𝑎𝑐𝑦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𝑎𝑐𝑐𝑢𝑟𝑎𝑐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𝑝𝑟𝑒𝑣</m:t>
                            </m:r>
                          </m:sub>
                        </m:sSub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 </a:t>
                </a:r>
                <a:endParaRPr lang="en-US" altLang="zh-CN" sz="2000" dirty="0" smtClean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48" y="3757575"/>
                <a:ext cx="6104703" cy="1704697"/>
              </a:xfrm>
              <a:prstGeom prst="rect">
                <a:avLst/>
              </a:prstGeom>
              <a:blipFill rotWithShape="1">
                <a:blip r:embed="rId4"/>
                <a:stretch>
                  <a:fillRect l="-5" t="-128" r="2" b="-9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838200" y="5859966"/>
            <a:ext cx="10126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the accuracy is the global accuracy, ignore the local accuracy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F513-2782-C345-9374-1A568A72BC00}" type="datetime3">
              <a:rPr lang="en-US" b="1">
                <a:solidFill>
                  <a:prstClr val="black">
                    <a:tint val="75000"/>
                  </a:prstClr>
                </a:solidFill>
                <a:latin typeface="Calibri"/>
                <a:ea typeface="Calibri" charset="0"/>
                <a:cs typeface="Calibri" charset="0"/>
              </a:rPr>
            </a:fld>
            <a:endParaRPr lang="en-US" b="1" dirty="0">
              <a:solidFill>
                <a:prstClr val="black">
                  <a:tint val="75000"/>
                </a:prstClr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D4A-E241-6E4C-A0E7-278D194CA36B}" type="slidenum">
              <a:rPr lang="en-US" b="1">
                <a:solidFill>
                  <a:prstClr val="black">
                    <a:tint val="75000"/>
                  </a:prstClr>
                </a:solidFill>
                <a:latin typeface="Calibri"/>
                <a:ea typeface="Calibri" charset="0"/>
                <a:cs typeface="Calibri" charset="0"/>
              </a:rPr>
            </a:fld>
            <a:endParaRPr lang="en-US" b="1" dirty="0">
              <a:solidFill>
                <a:prstClr val="black">
                  <a:tint val="75000"/>
                </a:prstClr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4866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AutoFL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3200" dirty="0">
                <a:ln w="10160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an adaptive prediction mechanism </a:t>
            </a:r>
            <a:endParaRPr lang="en-US" sz="3000" b="0" dirty="0">
              <a:latin typeface="Times New Roman" panose="02020603050405020304" pitchFamily="18" charset="0"/>
              <a:ea typeface="Helvetica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9718" y="869354"/>
            <a:ext cx="55435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n w="10160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Q-learning model</a:t>
            </a:r>
            <a:endParaRPr lang="en-US" altLang="zh-CN" sz="3200" b="1" dirty="0">
              <a:ln w="10160">
                <a:noFill/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059936" y="1532139"/>
                <a:ext cx="4532459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Initialize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𝑔𝑙𝑜𝑏𝑎𝑙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𝑙𝑜𝑐𝑎𝑙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randomly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36" y="1532139"/>
                <a:ext cx="4532459" cy="411651"/>
              </a:xfrm>
              <a:prstGeom prst="rect">
                <a:avLst/>
              </a:prstGeom>
              <a:blipFill rotWithShape="1">
                <a:blip r:embed="rId1"/>
                <a:stretch>
                  <a:fillRect l="-3" t="-126" r="13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1059936" y="3425030"/>
            <a:ext cx="1640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Training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1059936" y="3847276"/>
                <a:ext cx="7054254" cy="399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Step4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Estimate and calculate reward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and the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𝑔𝑙𝑜𝑏𝑎𝑙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𝑙𝑜𝑐𝑎𝑙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36" y="3847276"/>
                <a:ext cx="7054254" cy="399148"/>
              </a:xfrm>
              <a:prstGeom prst="rect">
                <a:avLst/>
              </a:prstGeom>
              <a:blipFill rotWithShape="1">
                <a:blip r:embed="rId2"/>
                <a:stretch>
                  <a:fillRect l="-2" t="-112" r="2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1059936" y="4319640"/>
                <a:ext cx="9264794" cy="10450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Step5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update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𝑔𝑙𝑜𝑏𝑎𝑙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𝑙𝑜𝑐𝑎𝑙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𝑔𝑙𝑜𝑏𝑎𝑙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𝑙𝑜𝑐𝑎𝑙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𝑔𝑙𝑜𝑏𝑎𝑙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𝑙𝑜𝑐𝑎𝑙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γ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𝑔𝑙𝑜𝑏𝑎𝑙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𝑙𝑜𝑐𝑎𝑙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𝑔𝑙𝑜𝑏𝑎𝑙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𝑔𝑙𝑜𝑏𝑎𝑙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𝑙𝑜𝑐𝑎𝑙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36" y="4319640"/>
                <a:ext cx="9264794" cy="1045030"/>
              </a:xfrm>
              <a:prstGeom prst="rect">
                <a:avLst/>
              </a:prstGeom>
              <a:blipFill rotWithShape="1">
                <a:blip r:embed="rId3"/>
                <a:stretch>
                  <a:fillRect l="-1" t="-35" r="3" b="-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1059936" y="1952692"/>
            <a:ext cx="10404515" cy="1519647"/>
            <a:chOff x="1059936" y="1952692"/>
            <a:chExt cx="10404515" cy="151964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矩形 10"/>
                <p:cNvSpPr/>
                <p:nvPr/>
              </p:nvSpPr>
              <p:spPr>
                <a:xfrm>
                  <a:off x="1059936" y="1952692"/>
                  <a:ext cx="7755590" cy="15196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Step2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 </a:t>
                  </a:r>
                  <a:r>
                    <a:rPr lang="el-GR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ε-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greedy algorithm</a:t>
                  </a:r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  if rand() &lt; </a:t>
                  </a:r>
                  <a:r>
                    <a:rPr lang="el-GR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ε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: </a:t>
                  </a:r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choose K participants and action A randomly</a:t>
                  </a:r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  else:</a:t>
                  </a:r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choose K participants and action A with top K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𝑔𝑙𝑜𝑏𝑎𝑙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𝑙𝑜𝑐𝑎𝑙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936" y="1952692"/>
                  <a:ext cx="7755590" cy="1519647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右大括号 2"/>
            <p:cNvSpPr/>
            <p:nvPr/>
          </p:nvSpPr>
          <p:spPr>
            <a:xfrm>
              <a:off x="8348050" y="2092120"/>
              <a:ext cx="467476" cy="1380219"/>
            </a:xfrm>
            <a:prstGeom prst="rightBrace">
              <a:avLst>
                <a:gd name="adj1" fmla="val 8333"/>
                <a:gd name="adj2" fmla="val 50735"/>
              </a:avLst>
            </a:prstGeom>
            <a:ln w="19050">
              <a:solidFill>
                <a:srgbClr val="D27B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9014100" y="2522082"/>
              <a:ext cx="245035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D27B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accelerate convergence </a:t>
              </a:r>
              <a:endParaRPr lang="en-US" altLang="zh-CN" dirty="0" smtClean="0">
                <a:solidFill>
                  <a:srgbClr val="D27B2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 smtClean="0">
                  <a:solidFill>
                    <a:srgbClr val="D27B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improve </a:t>
              </a:r>
              <a:r>
                <a:rPr lang="en-US" altLang="zh-CN" dirty="0">
                  <a:solidFill>
                    <a:srgbClr val="D27B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fairness</a:t>
              </a:r>
              <a:endParaRPr lang="zh-CN" altLang="en-US" dirty="0">
                <a:solidFill>
                  <a:srgbClr val="D27B2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059936" y="5417929"/>
            <a:ext cx="9264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Step6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if the accuracy achieves the global target accuracy, then finish the training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else back to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0" grpId="0"/>
      <p:bldP spid="12" grpId="0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F513-2782-C345-9374-1A568A72BC00}" type="datetime3">
              <a:rPr lang="en-US" b="1">
                <a:solidFill>
                  <a:prstClr val="black">
                    <a:tint val="75000"/>
                  </a:prstClr>
                </a:solidFill>
                <a:latin typeface="Calibri"/>
                <a:ea typeface="Calibri" charset="0"/>
                <a:cs typeface="Calibri" charset="0"/>
              </a:rPr>
            </a:fld>
            <a:endParaRPr lang="en-US" b="1" dirty="0">
              <a:solidFill>
                <a:prstClr val="black">
                  <a:tint val="75000"/>
                </a:prstClr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D4A-E241-6E4C-A0E7-278D194CA36B}" type="slidenum">
              <a:rPr lang="en-US" b="1">
                <a:solidFill>
                  <a:prstClr val="black">
                    <a:tint val="75000"/>
                  </a:prstClr>
                </a:solidFill>
                <a:latin typeface="Calibri"/>
                <a:ea typeface="Calibri" charset="0"/>
                <a:cs typeface="Calibri" charset="0"/>
              </a:rPr>
            </a:fld>
            <a:endParaRPr lang="en-US" b="1" dirty="0">
              <a:solidFill>
                <a:prstClr val="black">
                  <a:tint val="75000"/>
                </a:prstClr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4866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en-US" sz="3000" b="0" dirty="0">
              <a:latin typeface="Times New Roman" panose="02020603050405020304" pitchFamily="18" charset="0"/>
              <a:ea typeface="Helvetica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627380" y="726440"/>
                <a:ext cx="6774815" cy="5710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 fontAlgn="auto">
                  <a:buClrTx/>
                  <a:buSzTx/>
                  <a:buFontTx/>
                  <a:buAutoNum type="arabicPeriod"/>
                </a:pP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global states of all devices remains unchanged throughout the training, which seems meaningless in the Q-table.</a:t>
                </a:r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l" fontAlgn="auto">
                  <a:buClrTx/>
                  <a:buSzTx/>
                  <a:buFontTx/>
                  <a:buAutoNum type="arabicPeriod"/>
                </a:pP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problem of data heterogeneity remains unsolved, the effect on heterogeneous data comes from RL, which basically excludes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heterogeneous data through the disigned reward.</a:t>
                </a:r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l" fontAlgn="auto">
                  <a:buClrTx/>
                  <a:buSzTx/>
                  <a:buFontTx/>
                  <a:buAutoNum type="arabicPeriod"/>
                </a:pP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𝑎𝑐𝑐𝑢𝑟𝑎𝑐𝑦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may consider both the global and the local model accuracy.</a:t>
                </a:r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l" fontAlgn="auto">
                  <a:buClrTx/>
                  <a:buSzTx/>
                  <a:buFontTx/>
                  <a:buAutoNum type="arabicPeriod"/>
                </a:pP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PPW is performace per watt, but what is performance?</a:t>
                </a:r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l" fontAlgn="auto">
                  <a:buClrTx/>
                  <a:buSzTx/>
                  <a:buFontTx/>
                  <a:buAutoNum type="arabicPeriod"/>
                </a:pP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DVFS is dynamic voltage frequency scaling, which is only mentioned but not employed in the article, which could have lead to different experiment results.</a:t>
                </a:r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l" fontAlgn="auto">
                  <a:buClrTx/>
                  <a:buSzTx/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𝐹𝐿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is so-called “optimal cluster”, and used to be compared with AutoFL(mechansm designed to choose devices), but how is it chosen? Maybe through multiple experiments.</a:t>
                </a:r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l" fontAlgn="auto">
                  <a:buClrTx/>
                  <a:buSzTx/>
                  <a:buFontTx/>
                  <a:buAutoNum type="arabicPeriod"/>
                </a:pP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The core of AutoFL: how to comprehend “Auto”?</a:t>
                </a:r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80" y="726440"/>
                <a:ext cx="6774815" cy="571055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 descr="截屏2022-11-01 22.03.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065" y="726440"/>
            <a:ext cx="4254500" cy="2545715"/>
          </a:xfrm>
          <a:prstGeom prst="rect">
            <a:avLst/>
          </a:prstGeom>
        </p:spPr>
      </p:pic>
      <p:pic>
        <p:nvPicPr>
          <p:cNvPr id="7" name="图片 6" descr="截屏2022-11-01 22.13.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125" y="3373120"/>
            <a:ext cx="4028440" cy="3244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F513-2782-C345-9374-1A568A72BC00}" type="datetime3">
              <a:rPr lang="en-US" b="1">
                <a:solidFill>
                  <a:prstClr val="black">
                    <a:tint val="75000"/>
                  </a:prstClr>
                </a:solidFill>
                <a:latin typeface="Calibri"/>
                <a:ea typeface="Calibri" charset="0"/>
                <a:cs typeface="Calibri" charset="0"/>
              </a:rPr>
            </a:fld>
            <a:endParaRPr lang="en-US" b="1" dirty="0">
              <a:solidFill>
                <a:prstClr val="black">
                  <a:tint val="75000"/>
                </a:prstClr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D4A-E241-6E4C-A0E7-278D194CA36B}" type="slidenum">
              <a:rPr lang="en-US" b="1">
                <a:solidFill>
                  <a:prstClr val="black">
                    <a:tint val="75000"/>
                  </a:prstClr>
                </a:solidFill>
                <a:latin typeface="Calibri"/>
                <a:ea typeface="Calibri" charset="0"/>
                <a:cs typeface="Calibri" charset="0"/>
              </a:rPr>
            </a:fld>
            <a:endParaRPr lang="en-US" b="1" dirty="0">
              <a:solidFill>
                <a:prstClr val="black">
                  <a:tint val="75000"/>
                </a:prstClr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48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and analysis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0375" y="877570"/>
            <a:ext cx="111677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Adapative to global parameters, stochastic varience and data heterogeneity.</a:t>
            </a: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In the absence of runtime variance, CPU exhibits better energy efficiency than GPU. On the other hand, when on-device interference exists, the optimal execution target usually shifts from CPU to GPU, as the CPU performance is degraded due to </a:t>
            </a: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1) the competition for CPU time slices and cache</a:t>
            </a: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2) frequent thermal throttling. </a:t>
            </a: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 descr="截屏2022-11-01 23.15.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415" y="3443605"/>
            <a:ext cx="4129405" cy="2788920"/>
          </a:xfrm>
          <a:prstGeom prst="rect">
            <a:avLst/>
          </a:prstGeom>
        </p:spPr>
      </p:pic>
      <p:pic>
        <p:nvPicPr>
          <p:cNvPr id="7" name="图片 6" descr="截屏2022-11-01 23.16.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820" y="3443605"/>
            <a:ext cx="3840480" cy="2784475"/>
          </a:xfrm>
          <a:prstGeom prst="rect">
            <a:avLst/>
          </a:prstGeom>
        </p:spPr>
      </p:pic>
      <p:pic>
        <p:nvPicPr>
          <p:cNvPr id="9" name="图片 8" descr="截屏2022-11-01 23.18.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340" y="3443605"/>
            <a:ext cx="3446780" cy="2794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F513-2782-C345-9374-1A568A72BC00}" type="datetime3">
              <a:rPr lang="en-US" b="1">
                <a:solidFill>
                  <a:prstClr val="black">
                    <a:tint val="75000"/>
                  </a:prstClr>
                </a:solidFill>
                <a:latin typeface="Calibri"/>
                <a:ea typeface="Calibri" charset="0"/>
                <a:cs typeface="Calibri" charset="0"/>
              </a:rPr>
            </a:fld>
            <a:endParaRPr lang="en-US" b="1" dirty="0">
              <a:solidFill>
                <a:prstClr val="black">
                  <a:tint val="75000"/>
                </a:prstClr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D4A-E241-6E4C-A0E7-278D194CA36B}" type="slidenum">
              <a:rPr lang="en-US" b="1">
                <a:solidFill>
                  <a:prstClr val="black">
                    <a:tint val="75000"/>
                  </a:prstClr>
                </a:solidFill>
                <a:latin typeface="Calibri"/>
                <a:ea typeface="Calibri" charset="0"/>
                <a:cs typeface="Calibri" charset="0"/>
              </a:rPr>
            </a:fld>
            <a:endParaRPr lang="en-US" b="1" dirty="0">
              <a:solidFill>
                <a:prstClr val="black">
                  <a:tint val="75000"/>
                </a:prstClr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48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and analysis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b="21390"/>
          <a:stretch>
            <a:fillRect/>
          </a:stretch>
        </p:blipFill>
        <p:spPr>
          <a:xfrm>
            <a:off x="1756922" y="1389976"/>
            <a:ext cx="6995720" cy="35995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12217" y="5512857"/>
            <a:ext cx="10620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with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FedNova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FEDL,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AutoFL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achieves better convergence time and energy efficiency.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9126968" y="2142391"/>
                <a:ext cx="25775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𝐹𝐿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optimal policy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6968" y="2142391"/>
                <a:ext cx="2577500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" t="-134" r="6" b="-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F513-2782-C345-9374-1A568A72BC00}" type="datetime3">
              <a:rPr lang="en-US" b="1">
                <a:solidFill>
                  <a:prstClr val="black">
                    <a:tint val="75000"/>
                  </a:prstClr>
                </a:solidFill>
                <a:latin typeface="Calibri"/>
                <a:ea typeface="Calibri" charset="0"/>
                <a:cs typeface="Calibri" charset="0"/>
              </a:rPr>
            </a:fld>
            <a:endParaRPr lang="en-US" b="1" dirty="0">
              <a:solidFill>
                <a:prstClr val="black">
                  <a:tint val="75000"/>
                </a:prstClr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D4A-E241-6E4C-A0E7-278D194CA36B}" type="slidenum">
              <a:rPr lang="en-US" b="1">
                <a:solidFill>
                  <a:prstClr val="black">
                    <a:tint val="75000"/>
                  </a:prstClr>
                </a:solidFill>
                <a:latin typeface="Calibri"/>
                <a:ea typeface="Calibri" charset="0"/>
                <a:cs typeface="Calibri" charset="0"/>
              </a:rPr>
            </a:fld>
            <a:endParaRPr lang="en-US" b="1" dirty="0">
              <a:solidFill>
                <a:prstClr val="black">
                  <a:tint val="75000"/>
                </a:prstClr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4866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and analysis</a:t>
            </a:r>
            <a:endParaRPr lang="en-US" sz="3000" b="0" dirty="0">
              <a:latin typeface="Times New Roman" panose="02020603050405020304" pitchFamily="18" charset="0"/>
              <a:ea typeface="Helvetica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09800" y="5058361"/>
            <a:ext cx="7648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AutoFL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outperforms both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FedNova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FEDL,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in the presence of runtime variance(a)(b) and data heterogeneity(c).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4505" y="1297852"/>
            <a:ext cx="6917049" cy="3501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F513-2782-C345-9374-1A568A72BC00}" type="datetime3">
              <a:rPr lang="en-US" b="1">
                <a:solidFill>
                  <a:prstClr val="black">
                    <a:tint val="75000"/>
                  </a:prstClr>
                </a:solidFill>
                <a:latin typeface="Calibri"/>
                <a:ea typeface="Calibri" charset="0"/>
                <a:cs typeface="Calibri" charset="0"/>
              </a:rPr>
            </a:fld>
            <a:endParaRPr lang="en-US" b="1" dirty="0">
              <a:solidFill>
                <a:prstClr val="black">
                  <a:tint val="75000"/>
                </a:prstClr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D4A-E241-6E4C-A0E7-278D194CA36B}" type="slidenum">
              <a:rPr lang="en-US" b="1">
                <a:solidFill>
                  <a:prstClr val="black">
                    <a:tint val="75000"/>
                  </a:prstClr>
                </a:solidFill>
                <a:latin typeface="Calibri"/>
                <a:ea typeface="Calibri" charset="0"/>
                <a:cs typeface="Calibri" charset="0"/>
              </a:rPr>
            </a:fld>
            <a:endParaRPr lang="en-US" b="1" dirty="0">
              <a:solidFill>
                <a:prstClr val="black">
                  <a:tint val="75000"/>
                </a:prstClr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486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ea typeface="Helvetica" charset="0"/>
                <a:cs typeface="Times New Roman" panose="02020603050405020304" pitchFamily="18" charset="0"/>
              </a:rPr>
              <a:t>Outline</a:t>
            </a:r>
            <a:endParaRPr lang="en-US" sz="4000" dirty="0">
              <a:latin typeface="Times New Roman" panose="02020603050405020304" pitchFamily="18" charset="0"/>
              <a:ea typeface="Helvetica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60496" y="959070"/>
            <a:ext cx="10935346" cy="51230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of  federated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ln w="10160">
                  <a:noFill/>
                  <a:prstDash val="solid"/>
                </a:ln>
                <a:latin typeface="Times New Roman" panose="02020603050405020304" pitchFamily="18" charset="0"/>
                <a:ea typeface="Helvetica" charset="0"/>
                <a:cs typeface="Times New Roman" panose="02020603050405020304" pitchFamily="18" charset="0"/>
              </a:rPr>
              <a:t>Existing approaches to optimize energy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Realistic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heterogeneity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Stochastic runtime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heterogeneity 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to select devices adaptively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HomerSimpson46.g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05" y="1921211"/>
            <a:ext cx="2920979" cy="414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001672" y="2272928"/>
            <a:ext cx="101903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accent1">
                    <a:lumMod val="50000"/>
                  </a:schemeClr>
                </a:solidFill>
                <a:cs typeface="Helvetica" charset="0"/>
              </a:rPr>
              <a:t>Thank you!</a:t>
            </a:r>
            <a:endParaRPr lang="zh-CN" altLang="en-US" sz="9600" b="1" dirty="0">
              <a:solidFill>
                <a:schemeClr val="accent1">
                  <a:lumMod val="50000"/>
                </a:schemeClr>
              </a:solidFill>
              <a:cs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F513-2782-C345-9374-1A568A72BC00}" type="datetime3">
              <a:rPr lang="en-US" b="1">
                <a:solidFill>
                  <a:prstClr val="black">
                    <a:tint val="75000"/>
                  </a:prstClr>
                </a:solidFill>
                <a:latin typeface="Calibri"/>
                <a:ea typeface="Calibri" charset="0"/>
                <a:cs typeface="Calibri" charset="0"/>
              </a:rPr>
            </a:fld>
            <a:endParaRPr lang="en-US" b="1" dirty="0">
              <a:solidFill>
                <a:prstClr val="black">
                  <a:tint val="75000"/>
                </a:prstClr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D4A-E241-6E4C-A0E7-278D194CA36B}" type="slidenum">
              <a:rPr lang="en-US" b="1">
                <a:solidFill>
                  <a:prstClr val="black">
                    <a:tint val="75000"/>
                  </a:prstClr>
                </a:solidFill>
                <a:latin typeface="Calibri"/>
                <a:ea typeface="Calibri" charset="0"/>
                <a:cs typeface="Calibri" charset="0"/>
              </a:rPr>
            </a:fld>
            <a:endParaRPr lang="en-US" b="1" dirty="0">
              <a:solidFill>
                <a:prstClr val="black">
                  <a:tint val="75000"/>
                </a:prstClr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4866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n w="10160">
                  <a:noFill/>
                  <a:prstDash val="solid"/>
                </a:ln>
                <a:latin typeface="Times New Roman" panose="02020603050405020304" pitchFamily="18" charset="0"/>
                <a:ea typeface="Helvetica" charset="0"/>
                <a:cs typeface="Times New Roman" panose="02020603050405020304" pitchFamily="18" charset="0"/>
              </a:rPr>
              <a:t>Review of  federated learning</a:t>
            </a:r>
            <a:endParaRPr lang="zh-CN" altLang="en-US" sz="4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0" y="1194539"/>
            <a:ext cx="8204201" cy="46521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20200" y="1982926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training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minibatch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20200" y="2874278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local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epochs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220200" y="3765630"/>
            <a:ext cx="2268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participant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20200" y="5014824"/>
            <a:ext cx="2217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the straggler </a:t>
            </a:r>
            <a:r>
              <a:rPr lang="zh-CN" altLang="en-US" dirty="0" smtClean="0">
                <a:solidFill>
                  <a:srgbClr val="C00000"/>
                </a:solidFill>
              </a:rPr>
              <a:t>problem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F513-2782-C345-9374-1A568A72BC00}" type="datetime3">
              <a:rPr lang="en-US" b="1">
                <a:solidFill>
                  <a:prstClr val="black">
                    <a:tint val="75000"/>
                  </a:prstClr>
                </a:solidFill>
                <a:latin typeface="Calibri"/>
                <a:ea typeface="Calibri" charset="0"/>
                <a:cs typeface="Calibri" charset="0"/>
              </a:rPr>
            </a:fld>
            <a:endParaRPr lang="en-US" b="1" dirty="0">
              <a:solidFill>
                <a:prstClr val="black">
                  <a:tint val="75000"/>
                </a:prstClr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D4A-E241-6E4C-A0E7-278D194CA36B}" type="slidenum">
              <a:rPr lang="en-US" b="1">
                <a:solidFill>
                  <a:prstClr val="black">
                    <a:tint val="75000"/>
                  </a:prstClr>
                </a:solidFill>
                <a:latin typeface="Calibri"/>
                <a:ea typeface="Calibri" charset="0"/>
                <a:cs typeface="Calibri" charset="0"/>
              </a:rPr>
            </a:fld>
            <a:endParaRPr lang="en-US" b="1" dirty="0">
              <a:solidFill>
                <a:prstClr val="black">
                  <a:tint val="75000"/>
                </a:prstClr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4866"/>
          </a:xfrm>
        </p:spPr>
        <p:txBody>
          <a:bodyPr>
            <a:normAutofit/>
          </a:bodyPr>
          <a:lstStyle/>
          <a:p>
            <a:r>
              <a:rPr lang="en-US" altLang="zh-CN" sz="3000" b="0" dirty="0" err="1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Helvetica" charset="0"/>
                <a:cs typeface="Times New Roman" panose="02020603050405020304" pitchFamily="18" charset="0"/>
              </a:rPr>
              <a:t>AutoFL</a:t>
            </a:r>
            <a:r>
              <a:rPr lang="en-US" altLang="zh-CN" sz="3000" b="0" dirty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Helvetica" charset="0"/>
                <a:cs typeface="Times New Roman" panose="02020603050405020304" pitchFamily="18" charset="0"/>
              </a:rPr>
              <a:t>: Enabling Heterogeneity-Aware Energy Efficient Federated Learning</a:t>
            </a:r>
            <a:endParaRPr lang="en-US" sz="3000" b="0" dirty="0">
              <a:latin typeface="Times New Roman" panose="02020603050405020304" pitchFamily="18" charset="0"/>
              <a:ea typeface="Helvetica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786937" y="2589916"/>
            <a:ext cx="10480040" cy="888725"/>
          </a:xfrm>
        </p:spPr>
        <p:txBody>
          <a:bodyPr>
            <a:normAutofit/>
          </a:bodyPr>
          <a:lstStyle/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hich K devices to participate in each aggregation round</a:t>
            </a:r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select the execution </a:t>
            </a:r>
            <a:r>
              <a:rPr lang="en-US" altLang="zh-CN" sz="2000" b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target(CPU, GPU, DSP, NPU)</a:t>
            </a:r>
            <a:endParaRPr lang="en-US" sz="2000" b="0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9718" y="1287399"/>
            <a:ext cx="3728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n w="10160">
                  <a:noFill/>
                  <a:prstDash val="solid"/>
                </a:ln>
                <a:latin typeface="Times New Roman" panose="02020603050405020304" pitchFamily="18" charset="0"/>
                <a:ea typeface="Helvetica" charset="0"/>
                <a:cs typeface="Times New Roman" panose="02020603050405020304" pitchFamily="18" charset="0"/>
              </a:rPr>
              <a:t>Challenges to be addressed</a:t>
            </a:r>
            <a:endParaRPr lang="zh-CN" altLang="en-US" sz="2400" b="1" dirty="0"/>
          </a:p>
        </p:txBody>
      </p:sp>
      <p:sp>
        <p:nvSpPr>
          <p:cNvPr id="8" name="矩形 7"/>
          <p:cNvSpPr/>
          <p:nvPr/>
        </p:nvSpPr>
        <p:spPr>
          <a:xfrm>
            <a:off x="279718" y="3654113"/>
            <a:ext cx="27895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n w="10160">
                  <a:noFill/>
                  <a:prstDash val="solid"/>
                </a:ln>
                <a:latin typeface="Times New Roman" panose="02020603050405020304" pitchFamily="18" charset="0"/>
                <a:ea typeface="Helvetica" charset="0"/>
                <a:cs typeface="Times New Roman" panose="02020603050405020304" pitchFamily="18" charset="0"/>
              </a:rPr>
              <a:t>Optimization target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844247" y="4244985"/>
            <a:ext cx="10365419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energy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individual participants (or the cluster of all participants)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6937" y="1850275"/>
            <a:ext cx="86715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straggler problem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intensifies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delay and energy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8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D4A-E241-6E4C-A0E7-278D194CA36B}" type="slidenum">
              <a:rPr lang="en-US" b="1">
                <a:solidFill>
                  <a:prstClr val="black">
                    <a:tint val="75000"/>
                  </a:prstClr>
                </a:solidFill>
                <a:latin typeface="Calibri"/>
                <a:ea typeface="Calibri" charset="0"/>
                <a:cs typeface="Calibri" charset="0"/>
              </a:rPr>
            </a:fld>
            <a:endParaRPr lang="en-US" b="1" dirty="0">
              <a:solidFill>
                <a:prstClr val="black">
                  <a:tint val="75000"/>
                </a:prstClr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4866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n w="10160">
                  <a:noFill/>
                  <a:prstDash val="solid"/>
                </a:ln>
                <a:latin typeface="Times New Roman" panose="02020603050405020304" pitchFamily="18" charset="0"/>
                <a:ea typeface="Helvetica" charset="0"/>
                <a:cs typeface="Times New Roman" panose="02020603050405020304" pitchFamily="18" charset="0"/>
              </a:rPr>
              <a:t>Existing approaches to optimize energy </a:t>
            </a:r>
            <a:endParaRPr lang="en-US" sz="4000" b="0" dirty="0">
              <a:latin typeface="Times New Roman" panose="02020603050405020304" pitchFamily="18" charset="0"/>
              <a:ea typeface="Helvetica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69508" y="1054264"/>
            <a:ext cx="8241092" cy="2073364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altLang="zh-CN" sz="2200" dirty="0">
                <a:solidFill>
                  <a:srgbClr val="D27B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Heterogeneity: </a:t>
            </a:r>
            <a:endParaRPr lang="en-US" sz="2200" b="0" dirty="0" smtClean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dirty="0" smtClean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Exclude stragglers(e.g. low-end devices) from aggregation rounds[1]</a:t>
            </a:r>
            <a:endParaRPr lang="en-US" sz="2000" b="0" dirty="0" smtClean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A</a:t>
            </a:r>
            <a:r>
              <a:rPr lang="en-US" sz="2000" b="0" dirty="0" smtClean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llow </a:t>
            </a:r>
            <a:r>
              <a:rPr lang="en-US" sz="20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asynchronous gradient </a:t>
            </a:r>
            <a:r>
              <a:rPr lang="en-US" sz="2000" b="0" dirty="0" smtClean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updates[2]</a:t>
            </a:r>
            <a:endParaRPr lang="en-US" sz="2000" b="0" dirty="0" smtClean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Over-selection and </a:t>
            </a:r>
            <a:r>
              <a:rPr lang="en-US" sz="2000" b="0" dirty="0" smtClean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dropping[3]</a:t>
            </a:r>
            <a:endParaRPr lang="en-US" sz="2000" b="0" dirty="0" smtClean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Tiered gradient compression(e.g. gradient pruning </a:t>
            </a:r>
            <a:r>
              <a:rPr lang="en-US" sz="2000" b="0" dirty="0" smtClean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or quantization)[4]</a:t>
            </a:r>
            <a:endParaRPr lang="en-US" sz="2000" b="0" dirty="0" smtClean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Tiered model </a:t>
            </a:r>
            <a:r>
              <a:rPr lang="en-US" sz="2000" b="0" dirty="0" smtClean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sizes[5]</a:t>
            </a:r>
            <a:endParaRPr lang="en-US" sz="2000" b="0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2128" y="5194724"/>
            <a:ext cx="1178005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1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[1] Andrew </a:t>
            </a:r>
            <a:r>
              <a:rPr lang="en-US" altLang="zh-CN" sz="11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Straiton</a:t>
            </a:r>
            <a:r>
              <a:rPr lang="en-US" altLang="zh-CN" sz="11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Hard et al. “Federated Learning for Mobile Keyboard Prediction” </a:t>
            </a:r>
            <a:r>
              <a:rPr lang="en-US" altLang="zh-CN" sz="11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arXiv</a:t>
            </a:r>
            <a:r>
              <a:rPr lang="en-US" altLang="zh-CN" sz="11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: Computation and Language (2018): n. </a:t>
            </a:r>
            <a:r>
              <a:rPr lang="en-US" altLang="zh-CN" sz="11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pag</a:t>
            </a:r>
            <a:r>
              <a:rPr lang="en-US" altLang="zh-CN" sz="1100" dirty="0" smtClean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.</a:t>
            </a:r>
            <a:endParaRPr lang="en-US" altLang="zh-CN" sz="1100" dirty="0" smtClean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100" dirty="0" smtClean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[2] Marten </a:t>
            </a:r>
            <a:r>
              <a:rPr lang="en-US" altLang="zh-CN" sz="11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van </a:t>
            </a:r>
            <a:r>
              <a:rPr lang="en-US" altLang="zh-CN" sz="11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Dijk</a:t>
            </a:r>
            <a:r>
              <a:rPr lang="en-US" altLang="zh-CN" sz="11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et al. “Asynchronous Federated Learning with Reduced Number of Rounds and with Differential Privacy from Less Aggregated Gaussian Noise..” </a:t>
            </a:r>
            <a:r>
              <a:rPr lang="en-US" altLang="zh-CN" sz="11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arXiv</a:t>
            </a:r>
            <a:r>
              <a:rPr lang="en-US" altLang="zh-CN" sz="11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: Learning (2020): n. </a:t>
            </a:r>
            <a:r>
              <a:rPr lang="en-US" altLang="zh-CN" sz="11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pag</a:t>
            </a:r>
            <a:r>
              <a:rPr lang="en-US" altLang="zh-CN" sz="1100" dirty="0" smtClean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.</a:t>
            </a:r>
            <a:endParaRPr lang="en-US" altLang="zh-CN" sz="1100" dirty="0" smtClean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100" dirty="0" smtClean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[3</a:t>
            </a:r>
            <a:r>
              <a:rPr lang="en-US" altLang="zh-CN" sz="11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] </a:t>
            </a:r>
            <a:r>
              <a:rPr lang="en-US" altLang="zh-CN" sz="11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Malek</a:t>
            </a:r>
            <a:r>
              <a:rPr lang="en-US" altLang="zh-CN" sz="11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, Mani et al. “Federated Learning with Buffered Asynchronous Aggregation”  (2021</a:t>
            </a:r>
            <a:r>
              <a:rPr lang="en-US" altLang="zh-CN" sz="1100" dirty="0" smtClean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).</a:t>
            </a:r>
            <a:endParaRPr lang="en-US" altLang="zh-CN" sz="1100" dirty="0" smtClean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100" dirty="0" smtClean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[4</a:t>
            </a:r>
            <a:r>
              <a:rPr lang="en-US" altLang="zh-CN" sz="11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] Jakub </a:t>
            </a:r>
            <a:r>
              <a:rPr lang="en-US" altLang="zh-CN" sz="11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Konečný</a:t>
            </a:r>
            <a:r>
              <a:rPr lang="en-US" altLang="zh-CN" sz="11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et al. “Federated Learning: Strategies for Improving Communication Efficiency” </a:t>
            </a:r>
            <a:r>
              <a:rPr lang="en-US" altLang="zh-CN" sz="11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arXiv</a:t>
            </a:r>
            <a:r>
              <a:rPr lang="en-US" altLang="zh-CN" sz="11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: Learning (2016): n. </a:t>
            </a:r>
            <a:r>
              <a:rPr lang="en-US" altLang="zh-CN" sz="11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pag</a:t>
            </a:r>
            <a:r>
              <a:rPr lang="en-US" altLang="zh-CN" sz="1100" dirty="0" smtClean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.</a:t>
            </a:r>
            <a:endParaRPr lang="en-US" altLang="zh-CN" sz="1100" dirty="0" smtClean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100" dirty="0" smtClean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[5</a:t>
            </a:r>
            <a:r>
              <a:rPr lang="en-US" altLang="zh-CN" sz="11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] Sebastian Caldas et al. “Expanding the Reach of Federated Learning by Reducing Client Resource Requirements” </a:t>
            </a:r>
            <a:r>
              <a:rPr lang="en-US" altLang="zh-CN" sz="11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arXiv</a:t>
            </a:r>
            <a:r>
              <a:rPr lang="en-US" altLang="zh-CN" sz="11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: Learning (2018): n. </a:t>
            </a:r>
            <a:r>
              <a:rPr lang="en-US" altLang="zh-CN" sz="11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pag</a:t>
            </a:r>
            <a:r>
              <a:rPr lang="en-US" altLang="zh-CN" sz="1100" dirty="0" smtClean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.</a:t>
            </a:r>
            <a:endParaRPr lang="en-US" altLang="zh-CN" sz="1100" dirty="0" smtClean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100" dirty="0" smtClean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[</a:t>
            </a:r>
            <a:r>
              <a:rPr lang="en-US" altLang="zh-CN" sz="11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6] </a:t>
            </a:r>
            <a:r>
              <a:rPr lang="en-US" altLang="zh-CN" sz="11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Yitao</a:t>
            </a:r>
            <a:r>
              <a:rPr lang="en-US" altLang="zh-CN" sz="11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Chen et al. “Exploring the capabilities of mobile devices in supporting deep learning” information security (2019): n. </a:t>
            </a:r>
            <a:r>
              <a:rPr lang="en-US" altLang="zh-CN" sz="11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pag</a:t>
            </a:r>
            <a:r>
              <a:rPr lang="en-US" altLang="zh-CN" sz="11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.</a:t>
            </a:r>
            <a:endParaRPr lang="en-US" altLang="zh-CN" sz="1100" dirty="0" smtClean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100" dirty="0" smtClean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[</a:t>
            </a:r>
            <a:r>
              <a:rPr lang="en-US" altLang="zh-CN" sz="11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7] Yue Zhao et al. “Federated Learning with Non-IID Data..” </a:t>
            </a:r>
            <a:r>
              <a:rPr lang="en-US" altLang="zh-CN" sz="11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arXiv</a:t>
            </a:r>
            <a:r>
              <a:rPr lang="en-US" altLang="zh-CN" sz="11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: Learning (2018): n. </a:t>
            </a:r>
            <a:r>
              <a:rPr lang="en-US" altLang="zh-CN" sz="11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pag</a:t>
            </a:r>
            <a:r>
              <a:rPr lang="en-US" altLang="zh-CN" sz="11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.</a:t>
            </a:r>
            <a:endParaRPr lang="en-US" altLang="zh-CN" sz="1100" dirty="0" smtClean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100" dirty="0" smtClean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[</a:t>
            </a:r>
            <a:r>
              <a:rPr lang="en-US" altLang="zh-CN" sz="11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8] </a:t>
            </a:r>
            <a:r>
              <a:rPr lang="en-US" altLang="zh-CN" sz="11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Moming</a:t>
            </a:r>
            <a:r>
              <a:rPr lang="en-US" altLang="zh-CN" sz="11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Duan</a:t>
            </a:r>
            <a:r>
              <a:rPr lang="en-US" altLang="zh-CN" sz="11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et al. “Self-Balancing Federated Learning With Global Imbalanced Data in Mobile Systems” IEEE Transactions on Parallel and Distributed Systems (2021): n. </a:t>
            </a:r>
            <a:r>
              <a:rPr lang="en-US" altLang="zh-CN" sz="11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pag</a:t>
            </a:r>
            <a:r>
              <a:rPr lang="en-US" altLang="zh-CN" sz="11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.</a:t>
            </a:r>
            <a:endParaRPr lang="en-US" altLang="zh-CN" sz="1100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/>
          <p:nvPr/>
        </p:nvSpPr>
        <p:spPr>
          <a:xfrm>
            <a:off x="369508" y="3278852"/>
            <a:ext cx="9706648" cy="1406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²"/>
              <a:defRPr sz="2200" b="1" kern="1200">
                <a:solidFill>
                  <a:srgbClr val="00009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D27B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Heterogeneity: </a:t>
            </a:r>
            <a:endParaRPr lang="en-US" sz="2200" b="0" dirty="0" smtClean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dirty="0" smtClean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Exclude </a:t>
            </a:r>
            <a:r>
              <a:rPr lang="en-US" sz="20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updates from non-IID devices with asynchronous aggregation </a:t>
            </a:r>
            <a:r>
              <a:rPr lang="en-US" sz="2000" b="0" dirty="0" smtClean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algorithms[6]</a:t>
            </a:r>
            <a:endParaRPr lang="en-US" sz="2000" b="0" dirty="0" smtClean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dirty="0" smtClean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Share </a:t>
            </a:r>
            <a:r>
              <a:rPr lang="en-US" sz="20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data across a subset of </a:t>
            </a:r>
            <a:r>
              <a:rPr lang="en-US" sz="2000" b="0" dirty="0" smtClean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devices[7]</a:t>
            </a:r>
            <a:endParaRPr lang="en-US" sz="2000" b="0" dirty="0" smtClean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warm up the global model with a subset of globally shared </a:t>
            </a:r>
            <a:r>
              <a:rPr lang="en-US" sz="2000" b="0" dirty="0" smtClean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data[8]</a:t>
            </a:r>
            <a:endParaRPr lang="en-US" sz="2000" b="0" dirty="0" smtClean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F513-2782-C345-9374-1A568A72BC00}" type="datetime3">
              <a:rPr lang="en-US" b="1">
                <a:solidFill>
                  <a:prstClr val="black">
                    <a:tint val="75000"/>
                  </a:prstClr>
                </a:solidFill>
                <a:latin typeface="Calibri"/>
                <a:ea typeface="Calibri" charset="0"/>
                <a:cs typeface="Calibri" charset="0"/>
              </a:rPr>
            </a:fld>
            <a:endParaRPr lang="en-US" b="1" dirty="0">
              <a:solidFill>
                <a:prstClr val="black">
                  <a:tint val="75000"/>
                </a:prstClr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D4A-E241-6E4C-A0E7-278D194CA36B}" type="slidenum">
              <a:rPr lang="en-US" b="1">
                <a:solidFill>
                  <a:prstClr val="black">
                    <a:tint val="75000"/>
                  </a:prstClr>
                </a:solidFill>
                <a:latin typeface="Calibri"/>
                <a:ea typeface="Calibri" charset="0"/>
                <a:cs typeface="Calibri" charset="0"/>
              </a:rPr>
            </a:fld>
            <a:endParaRPr lang="en-US" b="1" dirty="0">
              <a:solidFill>
                <a:prstClr val="black">
                  <a:tint val="75000"/>
                </a:prstClr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4866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n w="10160">
                  <a:noFill/>
                  <a:prstDash val="solid"/>
                </a:ln>
                <a:latin typeface="Times New Roman" panose="02020603050405020304" pitchFamily="18" charset="0"/>
                <a:ea typeface="Helvetica" charset="0"/>
                <a:cs typeface="Times New Roman" panose="02020603050405020304" pitchFamily="18" charset="0"/>
              </a:rPr>
              <a:t>Realistic Execution Environment</a:t>
            </a:r>
            <a:endParaRPr lang="zh-CN" altLang="en-US" sz="4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6821" y="684867"/>
            <a:ext cx="5153025" cy="5915025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6908462" y="1311446"/>
            <a:ext cx="971483" cy="522746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93089" y="1131475"/>
            <a:ext cx="6394538" cy="173996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000" dirty="0">
                <a:solidFill>
                  <a:srgbClr val="D27B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heterogeneity: </a:t>
            </a:r>
            <a:endParaRPr lang="en-US" sz="2000" b="0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the performance of an individual device</a:t>
            </a:r>
            <a:endParaRPr lang="en-US" sz="2000" b="0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     </a:t>
            </a:r>
            <a:r>
              <a:rPr lang="en-US" sz="18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high</a:t>
            </a:r>
            <a:r>
              <a:rPr lang="en-US" altLang="zh-CN" sz="18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-end, </a:t>
            </a:r>
            <a:r>
              <a:rPr lang="en-US" sz="18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mid</a:t>
            </a:r>
            <a:r>
              <a:rPr lang="en-US" altLang="zh-CN" sz="18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-end, </a:t>
            </a:r>
            <a:r>
              <a:rPr lang="en-US" sz="18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low-end smartphone</a:t>
            </a:r>
            <a:endParaRPr lang="en-US" sz="1800" b="0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the availability of co-processors</a:t>
            </a:r>
            <a:endParaRPr lang="en-US" sz="2000" b="0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     </a:t>
            </a:r>
            <a:r>
              <a:rPr lang="en-US" sz="18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GPUs, DSPs, or  neural processing units (NPUs)</a:t>
            </a:r>
            <a:endParaRPr lang="en-US" sz="1800" b="0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F513-2782-C345-9374-1A568A72BC00}" type="datetime3">
              <a:rPr lang="en-US" b="1">
                <a:solidFill>
                  <a:prstClr val="black">
                    <a:tint val="75000"/>
                  </a:prstClr>
                </a:solidFill>
                <a:latin typeface="Calibri"/>
                <a:ea typeface="Calibri" charset="0"/>
                <a:cs typeface="Calibri" charset="0"/>
              </a:rPr>
            </a:fld>
            <a:endParaRPr lang="en-US" b="1" dirty="0">
              <a:solidFill>
                <a:prstClr val="black">
                  <a:tint val="75000"/>
                </a:prstClr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D4A-E241-6E4C-A0E7-278D194CA36B}" type="slidenum">
              <a:rPr lang="en-US" b="1">
                <a:solidFill>
                  <a:prstClr val="black">
                    <a:tint val="75000"/>
                  </a:prstClr>
                </a:solidFill>
                <a:latin typeface="Calibri"/>
                <a:ea typeface="Calibri" charset="0"/>
                <a:cs typeface="Calibri" charset="0"/>
              </a:rPr>
            </a:fld>
            <a:endParaRPr lang="en-US" b="1" dirty="0">
              <a:solidFill>
                <a:prstClr val="black">
                  <a:tint val="75000"/>
                </a:prstClr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4866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n w="10160">
                  <a:noFill/>
                  <a:prstDash val="solid"/>
                </a:ln>
                <a:latin typeface="Times New Roman" panose="02020603050405020304" pitchFamily="18" charset="0"/>
                <a:ea typeface="Helvetica" charset="0"/>
                <a:cs typeface="Times New Roman" panose="02020603050405020304" pitchFamily="18" charset="0"/>
              </a:rPr>
              <a:t>Realistic Execution Environment</a:t>
            </a:r>
            <a:endParaRPr lang="zh-CN" altLang="en-US" sz="4000" dirty="0"/>
          </a:p>
        </p:txBody>
      </p:sp>
      <p:sp>
        <p:nvSpPr>
          <p:cNvPr id="9" name="矩形 8"/>
          <p:cNvSpPr/>
          <p:nvPr/>
        </p:nvSpPr>
        <p:spPr>
          <a:xfrm>
            <a:off x="324106" y="973769"/>
            <a:ext cx="7766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FL Global Parameters and NN Characteristics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/>
          <a:srcRect l="14614" t="18155" r="17227"/>
          <a:stretch>
            <a:fillRect/>
          </a:stretch>
        </p:blipFill>
        <p:spPr>
          <a:xfrm>
            <a:off x="539614" y="1811652"/>
            <a:ext cx="2388093" cy="154410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t="13357"/>
          <a:stretch>
            <a:fillRect/>
          </a:stretch>
        </p:blipFill>
        <p:spPr>
          <a:xfrm>
            <a:off x="539614" y="3806961"/>
            <a:ext cx="4041541" cy="202560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62" y="1504894"/>
            <a:ext cx="7121741" cy="26417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4391831" y="5090296"/>
                <a:ext cx="636790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zh-CN" sz="2000" b="1" dirty="0">
                    <a:solidFill>
                      <a:srgbClr val="D27B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dirty="0">
                    <a:solidFill>
                      <a:srgbClr val="D27B24"/>
                    </a:solidFill>
                    <a:latin typeface="Times New Roman" panose="02020603050405020304" pitchFamily="18" charset="0"/>
                    <a:ea typeface="Calibri" charset="0"/>
                    <a:cs typeface="Times New Roman" panose="02020603050405020304" pitchFamily="18" charset="0"/>
                  </a:rPr>
                  <a:t>S3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D27B2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2000" b="1" dirty="0">
                    <a:solidFill>
                      <a:srgbClr val="D27B24"/>
                    </a:solidFill>
                    <a:latin typeface="Times New Roman" panose="02020603050405020304" pitchFamily="18" charset="0"/>
                    <a:ea typeface="Calibri" charset="0"/>
                    <a:cs typeface="Times New Roman" panose="02020603050405020304" pitchFamily="18" charset="0"/>
                  </a:rPr>
                  <a:t>S4: K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D27B2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rgbClr val="D27B2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↓</m:t>
                    </m:r>
                  </m:oMath>
                </a14:m>
                <a:r>
                  <a:rPr lang="en-US" altLang="zh-CN" sz="2000" b="1" dirty="0">
                    <a:solidFill>
                      <a:srgbClr val="D27B24"/>
                    </a:solidFill>
                    <a:latin typeface="Times New Roman" panose="02020603050405020304" pitchFamily="18" charset="0"/>
                    <a:ea typeface="Calibri" charset="0"/>
                    <a:cs typeface="Times New Roman" panose="02020603050405020304" pitchFamily="18" charset="0"/>
                  </a:rPr>
                  <a:t>, high-end devices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D27B2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↓</m:t>
                    </m:r>
                  </m:oMath>
                </a14:m>
                <a:r>
                  <a:rPr lang="en-US" altLang="zh-CN" sz="2000" b="1" dirty="0">
                    <a:solidFill>
                      <a:srgbClr val="D27B24"/>
                    </a:solidFill>
                    <a:latin typeface="Times New Roman" panose="02020603050405020304" pitchFamily="18" charset="0"/>
                    <a:ea typeface="Calibri" charset="0"/>
                    <a:cs typeface="Times New Roman" panose="02020603050405020304" pitchFamily="18" charset="0"/>
                  </a:rPr>
                  <a:t> is better (stay idle)</a:t>
                </a:r>
                <a:endParaRPr lang="en-US" altLang="zh-CN" sz="2000" b="1" dirty="0">
                  <a:solidFill>
                    <a:srgbClr val="D27B24"/>
                  </a:solidFill>
                  <a:latin typeface="Times New Roman" panose="02020603050405020304" pitchFamily="18" charset="0"/>
                  <a:ea typeface="Calibri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831" y="5090296"/>
                <a:ext cx="6367904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" t="-34" r="5" b="-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4391831" y="4343204"/>
            <a:ext cx="753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000" b="1" dirty="0">
                <a:solidFill>
                  <a:srgbClr val="D27B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D27B24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S1: computations are large, high-end devices perform better</a:t>
            </a:r>
            <a:endParaRPr lang="en-US" altLang="zh-CN" sz="2000" b="1" dirty="0">
              <a:solidFill>
                <a:srgbClr val="D27B24"/>
              </a:solidFill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9614" y="1572914"/>
            <a:ext cx="2466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parameter settings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2183" y="3499563"/>
            <a:ext cx="424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of 20 devices used for characterization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07812" y="2150206"/>
            <a:ext cx="16733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computation</a:t>
            </a:r>
            <a:endParaRPr lang="zh-CN" alt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45257" y="1320228"/>
            <a:ext cx="281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PPW: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per-watt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77573" y="1372859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-MNIST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27707" y="2939963"/>
            <a:ext cx="1572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computation</a:t>
            </a:r>
            <a:endParaRPr lang="zh-CN" alt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043545" y="5991385"/>
                <a:ext cx="74648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consider the </a:t>
                </a:r>
                <a:r>
                  <a:rPr lang="en-US" altLang="zh-CN" sz="16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computation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large if </a:t>
                </a:r>
                <a:r>
                  <a:rPr lang="en-US" altLang="zh-CN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Batchsize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32, Epoch</a:t>
                </a:r>
                <a:r>
                  <a:rPr lang="en-US" altLang="zh-CN" sz="16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10, K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</a:t>
                </a:r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small if 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Batchsize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&lt;8,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Epoch</a:t>
                </a:r>
                <a:r>
                  <a:rPr lang="en-US" altLang="zh-CN" sz="16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K &lt;10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545" y="5991385"/>
                <a:ext cx="7464830" cy="584775"/>
              </a:xfrm>
              <a:prstGeom prst="rect">
                <a:avLst/>
              </a:prstGeom>
              <a:blipFill rotWithShape="1">
                <a:blip r:embed="rId5"/>
                <a:stretch>
                  <a:fillRect l="-2" t="-27" r="7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  <p:bldLst>
      <p:bldP spid="14" grpId="0"/>
      <p:bldP spid="15" grpId="0"/>
      <p:bldP spid="18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F513-2782-C345-9374-1A568A72BC00}" type="datetime3">
              <a:rPr lang="en-US" b="1">
                <a:solidFill>
                  <a:prstClr val="black">
                    <a:tint val="75000"/>
                  </a:prstClr>
                </a:solidFill>
                <a:latin typeface="Calibri"/>
                <a:ea typeface="Calibri" charset="0"/>
                <a:cs typeface="Calibri" charset="0"/>
              </a:rPr>
            </a:fld>
            <a:endParaRPr lang="en-US" b="1" dirty="0">
              <a:solidFill>
                <a:prstClr val="black">
                  <a:tint val="75000"/>
                </a:prstClr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D4A-E241-6E4C-A0E7-278D194CA36B}" type="slidenum">
              <a:rPr lang="en-US" b="1">
                <a:solidFill>
                  <a:prstClr val="black">
                    <a:tint val="75000"/>
                  </a:prstClr>
                </a:solidFill>
                <a:latin typeface="Calibri"/>
                <a:ea typeface="Calibri" charset="0"/>
                <a:cs typeface="Calibri" charset="0"/>
              </a:rPr>
            </a:fld>
            <a:endParaRPr lang="en-US" b="1" dirty="0">
              <a:solidFill>
                <a:prstClr val="black">
                  <a:tint val="75000"/>
                </a:prstClr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4866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n w="10160">
                  <a:noFill/>
                  <a:prstDash val="solid"/>
                </a:ln>
                <a:latin typeface="Times New Roman" panose="02020603050405020304" pitchFamily="18" charset="0"/>
                <a:ea typeface="Helvetica" charset="0"/>
                <a:cs typeface="Times New Roman" panose="02020603050405020304" pitchFamily="18" charset="0"/>
              </a:rPr>
              <a:t>Realistic Execution Environment</a:t>
            </a:r>
            <a:endParaRPr lang="zh-CN" altLang="en-US" sz="400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93089" y="1131475"/>
            <a:ext cx="6394538" cy="173996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000" dirty="0">
                <a:solidFill>
                  <a:srgbClr val="D27B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heterogeneity: </a:t>
            </a:r>
            <a:endParaRPr lang="en-US" sz="2000" b="0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the performance of an individual device</a:t>
            </a:r>
            <a:endParaRPr lang="en-US" sz="2000" b="0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     </a:t>
            </a:r>
            <a:r>
              <a:rPr lang="en-US" sz="18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high</a:t>
            </a:r>
            <a:r>
              <a:rPr lang="en-US" altLang="zh-CN" sz="18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-end, </a:t>
            </a:r>
            <a:r>
              <a:rPr lang="en-US" sz="18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mid</a:t>
            </a:r>
            <a:r>
              <a:rPr lang="en-US" altLang="zh-CN" sz="18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-end, </a:t>
            </a:r>
            <a:r>
              <a:rPr lang="en-US" sz="18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low-end smartphone</a:t>
            </a:r>
            <a:endParaRPr lang="en-US" sz="1800" b="0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the availability of co-processors</a:t>
            </a:r>
            <a:endParaRPr lang="en-US" sz="2000" b="0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     </a:t>
            </a:r>
            <a:r>
              <a:rPr lang="en-US" sz="1800" b="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GPUs, DSPs, or  neural processing units (NPUs)</a:t>
            </a:r>
            <a:endParaRPr lang="en-US" sz="1800" b="0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6821" y="684867"/>
            <a:ext cx="5153025" cy="59150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3089" y="3117992"/>
            <a:ext cx="34356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000" b="1" dirty="0">
                <a:solidFill>
                  <a:srgbClr val="D27B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D27B24"/>
                </a:solidFill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Data heterogeneity</a:t>
            </a:r>
            <a:r>
              <a:rPr lang="en-US" altLang="zh-CN" sz="2000" b="1" dirty="0">
                <a:solidFill>
                  <a:srgbClr val="D27B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0134" y="5783522"/>
            <a:ext cx="7464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only consider the data heterogeneity in data type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F513-2782-C345-9374-1A568A72BC00}" type="datetime3">
              <a:rPr lang="en-US" b="1">
                <a:solidFill>
                  <a:prstClr val="black">
                    <a:tint val="75000"/>
                  </a:prstClr>
                </a:solidFill>
                <a:latin typeface="Calibri"/>
                <a:ea typeface="Calibri" charset="0"/>
                <a:cs typeface="Calibri" charset="0"/>
              </a:rPr>
            </a:fld>
            <a:endParaRPr lang="en-US" b="1" dirty="0">
              <a:solidFill>
                <a:prstClr val="black">
                  <a:tint val="75000"/>
                </a:prstClr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8D4A-E241-6E4C-A0E7-278D194CA36B}" type="slidenum">
              <a:rPr lang="en-US" b="1">
                <a:solidFill>
                  <a:prstClr val="black">
                    <a:tint val="75000"/>
                  </a:prstClr>
                </a:solidFill>
                <a:latin typeface="Calibri"/>
                <a:ea typeface="Calibri" charset="0"/>
                <a:cs typeface="Calibri" charset="0"/>
              </a:rPr>
            </a:fld>
            <a:endParaRPr lang="en-US" b="1" dirty="0">
              <a:solidFill>
                <a:prstClr val="black">
                  <a:tint val="75000"/>
                </a:prstClr>
              </a:solidFill>
              <a:latin typeface="Calibri"/>
              <a:ea typeface="Calibri" charset="0"/>
              <a:cs typeface="Calibri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4866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n w="10160">
                  <a:noFill/>
                  <a:prstDash val="solid"/>
                </a:ln>
                <a:latin typeface="Times New Roman" panose="02020603050405020304" pitchFamily="18" charset="0"/>
                <a:ea typeface="Helvetica" charset="0"/>
                <a:cs typeface="Times New Roman" panose="02020603050405020304" pitchFamily="18" charset="0"/>
              </a:rPr>
              <a:t>Realistic Execution Environment</a:t>
            </a:r>
            <a:endParaRPr lang="zh-CN" altLang="en-US" sz="4000" dirty="0"/>
          </a:p>
        </p:txBody>
      </p:sp>
      <p:sp>
        <p:nvSpPr>
          <p:cNvPr id="10" name="矩形 9"/>
          <p:cNvSpPr/>
          <p:nvPr/>
        </p:nvSpPr>
        <p:spPr>
          <a:xfrm>
            <a:off x="306351" y="1001145"/>
            <a:ext cx="7766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Data Heterogeneity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/>
          <a:srcRect b="19814"/>
          <a:stretch>
            <a:fillRect/>
          </a:stretch>
        </p:blipFill>
        <p:spPr>
          <a:xfrm>
            <a:off x="2369599" y="1832142"/>
            <a:ext cx="6826550" cy="349602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209800" y="1466364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-MNIST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08373" y="5490026"/>
            <a:ext cx="3403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To </a:t>
            </a:r>
            <a:r>
              <a:rPr lang="zh-CN" altLang="en-US" dirty="0" smtClean="0">
                <a:solidFill>
                  <a:srgbClr val="C00000"/>
                </a:solidFill>
              </a:rPr>
              <a:t>guarantee </a:t>
            </a:r>
            <a:r>
              <a:rPr lang="zh-CN" altLang="en-US" dirty="0">
                <a:solidFill>
                  <a:srgbClr val="C00000"/>
                </a:solidFill>
              </a:rPr>
              <a:t>model </a:t>
            </a:r>
            <a:r>
              <a:rPr lang="zh-CN" altLang="en-US" dirty="0" smtClean="0">
                <a:solidFill>
                  <a:srgbClr val="C00000"/>
                </a:solidFill>
              </a:rPr>
              <a:t>convergence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86422" y="5492835"/>
            <a:ext cx="349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Data </a:t>
            </a:r>
            <a:r>
              <a:rPr lang="en-US" altLang="zh-CN" dirty="0">
                <a:solidFill>
                  <a:srgbClr val="C00000"/>
                </a:solidFill>
              </a:rPr>
              <a:t>IID or </a:t>
            </a:r>
            <a:r>
              <a:rPr lang="en-US" altLang="zh-CN" dirty="0" smtClean="0">
                <a:solidFill>
                  <a:srgbClr val="C00000"/>
                </a:solidFill>
              </a:rPr>
              <a:t>mitigate </a:t>
            </a:r>
            <a:r>
              <a:rPr lang="en-US" altLang="zh-CN" dirty="0">
                <a:solidFill>
                  <a:srgbClr val="C00000"/>
                </a:solidFill>
              </a:rPr>
              <a:t>data imbalance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8200" y="5992356"/>
            <a:ext cx="7464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Non-IID (M%) means M% of K participant devices have non-IID data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085057" y="5696917"/>
            <a:ext cx="70133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/>
      <p:bldP spid="1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8479</Words>
  <Application>WPS 演示</Application>
  <PresentationFormat>宽屏</PresentationFormat>
  <Paragraphs>316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Helvetica Neue</vt:lpstr>
      <vt:lpstr>Helvetica</vt:lpstr>
      <vt:lpstr>Arial</vt:lpstr>
      <vt:lpstr>Times New Roman</vt:lpstr>
      <vt:lpstr>Calibri</vt:lpstr>
      <vt:lpstr>Cambria Math</vt:lpstr>
      <vt:lpstr>Kingsoft Math</vt:lpstr>
      <vt:lpstr>Times New Roman Regular</vt:lpstr>
      <vt:lpstr>DejaVu Math TeX Gyre</vt:lpstr>
      <vt:lpstr>等线</vt:lpstr>
      <vt:lpstr>汉仪中等线KW</vt:lpstr>
      <vt:lpstr>微软雅黑</vt:lpstr>
      <vt:lpstr>汉仪旗黑</vt:lpstr>
      <vt:lpstr>Arial Unicode MS</vt:lpstr>
      <vt:lpstr>等线 Light</vt:lpstr>
      <vt:lpstr>Office 主题​​</vt:lpstr>
      <vt:lpstr>Office Theme</vt:lpstr>
      <vt:lpstr>PowerPoint 演示文稿</vt:lpstr>
      <vt:lpstr>Outline</vt:lpstr>
      <vt:lpstr>Review of  federated learning</vt:lpstr>
      <vt:lpstr>AutoFL: Enabling Heterogeneity-Aware Energy Efficient Federated Learning</vt:lpstr>
      <vt:lpstr>Existing approaches to optimize energy </vt:lpstr>
      <vt:lpstr>Realistic Execution Environment</vt:lpstr>
      <vt:lpstr>Realistic Execution Environment</vt:lpstr>
      <vt:lpstr>Realistic Execution Environment</vt:lpstr>
      <vt:lpstr>Realistic Execution Environment</vt:lpstr>
      <vt:lpstr>Realistic Execution Environment</vt:lpstr>
      <vt:lpstr>Realistic Execution Environment</vt:lpstr>
      <vt:lpstr>AutoFL: an adaptive prediction mechanism </vt:lpstr>
      <vt:lpstr>AutoFL: an adaptive prediction mechanism </vt:lpstr>
      <vt:lpstr>AutoFL: an adaptive prediction mechanism </vt:lpstr>
      <vt:lpstr>AutoFL: an adaptive prediction mechanism </vt:lpstr>
      <vt:lpstr>Question</vt:lpstr>
      <vt:lpstr>Experimental results and analysis</vt:lpstr>
      <vt:lpstr>Experimental results and analysis</vt:lpstr>
      <vt:lpstr>Experimental results and analysis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李鑫阳</cp:lastModifiedBy>
  <cp:revision>282</cp:revision>
  <dcterms:created xsi:type="dcterms:W3CDTF">2022-11-11T01:54:57Z</dcterms:created>
  <dcterms:modified xsi:type="dcterms:W3CDTF">2022-11-11T01:54:57Z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04598630687FCA2ACBD2586356EB3851</vt:lpwstr>
  </property>
</Properties>
</file>