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56" r:id="rId2"/>
    <p:sldId id="318" r:id="rId3"/>
    <p:sldId id="319" r:id="rId4"/>
    <p:sldId id="364" r:id="rId5"/>
    <p:sldId id="320" r:id="rId6"/>
    <p:sldId id="365" r:id="rId7"/>
    <p:sldId id="368" r:id="rId8"/>
    <p:sldId id="369" r:id="rId9"/>
    <p:sldId id="337" r:id="rId10"/>
    <p:sldId id="351" r:id="rId11"/>
    <p:sldId id="352" r:id="rId12"/>
    <p:sldId id="286" r:id="rId13"/>
    <p:sldId id="359" r:id="rId14"/>
    <p:sldId id="306" r:id="rId15"/>
    <p:sldId id="355" r:id="rId16"/>
    <p:sldId id="356" r:id="rId17"/>
    <p:sldId id="358" r:id="rId18"/>
    <p:sldId id="360" r:id="rId19"/>
    <p:sldId id="362" r:id="rId20"/>
    <p:sldId id="361" r:id="rId21"/>
    <p:sldId id="363" r:id="rId22"/>
    <p:sldId id="371" r:id="rId23"/>
    <p:sldId id="287" r:id="rId24"/>
    <p:sldId id="300" r:id="rId25"/>
    <p:sldId id="347" r:id="rId26"/>
    <p:sldId id="348" r:id="rId27"/>
    <p:sldId id="349" r:id="rId28"/>
    <p:sldId id="350" r:id="rId29"/>
    <p:sldId id="316" r:id="rId30"/>
    <p:sldId id="3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473" autoAdjust="0"/>
  </p:normalViewPr>
  <p:slideViewPr>
    <p:cSldViewPr snapToGrid="0">
      <p:cViewPr varScale="1">
        <p:scale>
          <a:sx n="91" d="100"/>
          <a:sy n="91" d="100"/>
        </p:scale>
        <p:origin x="1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9B4C-FF78-4E1A-A4B5-6F35C0F77FB0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F6F40-D101-41D0-97EB-5B5B665E6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8%B7%AF%E5%BE%84%E8%A7%84%E5%88%92&amp;spm=1001.2101.3001.702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8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30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图的定义如下</a:t>
                </a:r>
                <a:r>
                  <a:rPr lang="zh-CN" altLang="en-US" b="1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pl-PL" altLang="zh-CN" b="0" i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G(V, E, W, S, F)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表示有向图，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是类型集合，包含所有节点类型，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是节点类型函数，返回给定节点的类型集合，集合隐式表示节点可以具备多种类型，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是边的权重</a:t>
                </a:r>
                <a:r>
                  <a: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。</a:t>
                </a:r>
                <a:r>
                  <a:rPr lang="zh-CN" altLang="en-US" dirty="0"/>
                  <a:t>以下图为例，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就是图上的边和点，类型集合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包括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RE</a:t>
                </a:r>
                <a:r>
                  <a:rPr lang="zh-CN" altLang="en-US" dirty="0"/>
                  <a:t>以及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三种类型，</a:t>
                </a:r>
                <a:r>
                  <a:rPr lang="en-US" altLang="zh-CN" dirty="0"/>
                  <a:t>F(a)</a:t>
                </a:r>
                <a:r>
                  <a:rPr lang="zh-CN" altLang="en-US" dirty="0"/>
                  <a:t>能获取节点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的类型集合，包含一个类型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。</a:t>
                </a:r>
                <a:r>
                  <a:rPr lang="zh-CN" altLang="en-US" i="1" dirty="0"/>
                  <a:t>需要说明的是，一般是无向图来描述实际城市路网，但是本文以有向图为例，所以这里图定义为有向图。</a:t>
                </a:r>
                <a:r>
                  <a:rPr lang="zh-CN" altLang="en-US" dirty="0"/>
                  <a:t>这个图也是简化的图，为了描述方便删掉了无类型的节点，但是实际地图划分成网格后，不是每个节点都有类型，而且也存在节点具备多种类型。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36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图的定义如下</a:t>
                </a:r>
                <a:r>
                  <a:rPr lang="zh-CN" altLang="en-US" b="1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pl-PL" altLang="zh-CN" b="0" i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G(V, E, W, S, F)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表示有向图，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是类型集合，包含所有节点类型，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是节点类型函数，返回给定节点的类型集合，集合隐式表示节点可以具备多种类型，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是边的权重</a:t>
                </a:r>
                <a:r>
                  <a: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。</a:t>
                </a:r>
                <a:r>
                  <a:rPr lang="zh-CN" altLang="en-US" dirty="0"/>
                  <a:t>以下图为例，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就是图上的边和点，类型集合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包括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RE</a:t>
                </a:r>
                <a:r>
                  <a:rPr lang="zh-CN" altLang="en-US" dirty="0"/>
                  <a:t>以及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三种类型，</a:t>
                </a:r>
                <a:r>
                  <a:rPr lang="en-US" altLang="zh-CN" dirty="0"/>
                  <a:t>F(a)</a:t>
                </a:r>
                <a:r>
                  <a:rPr lang="zh-CN" altLang="en-US" dirty="0"/>
                  <a:t>能获取节点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的类型集合，包含一个类型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。</a:t>
                </a:r>
                <a:r>
                  <a:rPr lang="zh-CN" altLang="en-US" i="1" dirty="0"/>
                  <a:t>需要说明的是，一般是无向图来描述实际城市路网，但是本文以有向图为例，所以这里图定义为有向图。</a:t>
                </a:r>
                <a:r>
                  <a:rPr lang="zh-CN" altLang="en-US" dirty="0"/>
                  <a:t>这个图也是简化的图，为了描述方便删掉了无类型的节点，但是实际地图划分成网格后，不是每个节点都有类型，而且也存在节点具备多种类型。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4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图的定义如下</a:t>
                </a:r>
                <a:r>
                  <a:rPr lang="zh-CN" altLang="en-US" b="1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pl-PL" altLang="zh-CN" b="0" i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G(V, E, W, S, F)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表示有向图，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V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是边集，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是类型集合，包含所有节点类型，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F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是节点类型函数，返回给定节点的类型集合，集合隐式表示节点可以具备多种类型，</a:t>
                </a:r>
                <a:r>
                  <a:rPr lang="en-US" altLang="zh-CN" b="0" i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b="0" i="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是边的权重</a:t>
                </a:r>
                <a:r>
                  <a: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。</a:t>
                </a:r>
                <a:r>
                  <a:rPr lang="zh-CN" altLang="en-US" dirty="0"/>
                  <a:t>以下图为例，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就是图上的边和点，类型集合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包括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RE</a:t>
                </a:r>
                <a:r>
                  <a:rPr lang="zh-CN" altLang="en-US" dirty="0"/>
                  <a:t>以及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三种类型，</a:t>
                </a:r>
                <a:r>
                  <a:rPr lang="en-US" altLang="zh-CN" dirty="0"/>
                  <a:t>F(a)</a:t>
                </a:r>
                <a:r>
                  <a:rPr lang="zh-CN" altLang="en-US" dirty="0"/>
                  <a:t>能获取节点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的类型集合，包含一个类型</a:t>
                </a:r>
                <a:r>
                  <a:rPr lang="en-US" altLang="zh-CN" dirty="0"/>
                  <a:t>MA</a:t>
                </a:r>
                <a:r>
                  <a:rPr lang="zh-CN" altLang="en-US" dirty="0"/>
                  <a:t>。</a:t>
                </a:r>
                <a:r>
                  <a:rPr lang="zh-CN" altLang="en-US" i="1" dirty="0"/>
                  <a:t>需要说明的是，一般是无向图来描述实际城市路网，但是本文以有向图为例，所以这里图定义为有向图。</a:t>
                </a:r>
                <a:r>
                  <a:rPr lang="zh-CN" altLang="en-US" dirty="0"/>
                  <a:t>这个图也是简化的图，为了描述方便删掉了无类型的节点，但是实际地图划分成网格后，不是每个节点都有类型，而且也存在节点具备多种类型。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3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2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4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1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6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83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23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在本文中，进行了许多实验，同时使用真实数据集和合成数据集评估所提出的算法和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RNII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的性能。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……..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我们从两个方面进行性能评估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:( 1) 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RCOSR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算法的效率。我们在各种参数下比较查询时间和访问节点的数量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即节点被访问的次数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，包括查询大小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即查询类别的数量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，网络大小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 V |)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数，如表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所示；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RNII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的效率。我们使用有关参考节点策略的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RNII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比较查询时间和覆盖率。</a:t>
            </a:r>
            <a:endParaRPr lang="en-US" altLang="zh-CN" sz="1200" b="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在本实验中，我们使用随机策略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称为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 RD)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，使用贪婪合并策略 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称为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 GM) 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和使用两个真实数据集的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MTDOSR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来比较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效率。从图中所示的结果中，我们可以看到，当查询大小增加时，所有算法的查询时间和访问节点的数量都会增加。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 GM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在查询时间和访问节点的数量方面优于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MTDOSR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 RD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数据集，与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数据集相比，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的优越性更为明显。可以解释，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POIs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数量小于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。这是因为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使用所有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类别信息来计算引导路径，因此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在稀疏的道路网络中运行更快。图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3(c) 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3(f) 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显示了在找到最佳路线之前的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迭代次数。对于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数据集，使用随机和贪婪合并策略的平均迭代次数分别为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60.89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34.11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，而在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平均只需要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6.84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5.16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次迭代就可以找到相对于随机和贪婪合并策略的最优路线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18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显示了相对于合成数据集中不同网络大小的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MTDOSR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的查询时间和访问节点数。如图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所示，两种算法的查询时间通过增加网络大小而增加，而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ROSE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显著优于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MTDOSR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还描述了通过改变网络大小来访问节点数量的结果。当网络大小增加时，找到受约束的最佳评级序列路由需要访问更多节点。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5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中显示，在各种数量的参考节点下，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GM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的性能明显优于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。这也表明，与由随机决定的参考节点相比，由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GM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策略决定的参考节点在估计下限距离方面确保了更高的准确性。从图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中，我们可以观察到，我们决定的参考节点越多，我们可以覆盖的</a:t>
            </a: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对就越多，这说明了我们使用的参考节点越多，我们获得的准确性就越高。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70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7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5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假设从家出发，</a:t>
            </a:r>
            <a:r>
              <a:rPr lang="zh-CN" altLang="en-US" sz="1200" b="0" i="0" u="none" strike="noStrike" dirty="0">
                <a:solidFill>
                  <a:srgbClr val="FF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路径规划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是依次经过购物中心，饭店，最后到电影院。如果沿途经过哪家购物中心、哪家饭店、哪家电影院对你来说并不重要，你只是想找到最短的总路程，那么，这就是一个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OSR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8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如图，我们想找</a:t>
            </a:r>
            <a:r>
              <a:rPr lang="en-US" altLang="zh-CN" dirty="0"/>
              <a:t>v1</a:t>
            </a:r>
            <a:r>
              <a:rPr lang="zh-CN" altLang="en-US" dirty="0"/>
              <a:t>到</a:t>
            </a:r>
            <a:r>
              <a:rPr lang="en-US" altLang="zh-CN" dirty="0"/>
              <a:t>v12</a:t>
            </a:r>
            <a:r>
              <a:rPr lang="zh-CN" altLang="en-US" dirty="0"/>
              <a:t>的</a:t>
            </a:r>
            <a:r>
              <a:rPr lang="en-US" altLang="zh-CN" dirty="0"/>
              <a:t>OSR</a:t>
            </a:r>
            <a:r>
              <a:rPr lang="zh-CN" altLang="en-US" dirty="0"/>
              <a:t>路径。。。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2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0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4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80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9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900" smtClean="0">
                <a:solidFill>
                  <a:schemeClr val="tx1"/>
                </a:solidFill>
                <a:latin typeface="+mn-lt"/>
              </a:rPr>
              <a:pPr/>
              <a:t>2022/10/5</a:t>
            </a:fld>
            <a:endParaRPr lang="zh-CN" altLang="en-US" sz="9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23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4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30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60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93FF8C0-AF5E-4250-B4CD-A736DC70CE2E}"/>
              </a:ext>
            </a:extLst>
          </p:cNvPr>
          <p:cNvSpPr txBox="1">
            <a:spLocks/>
          </p:cNvSpPr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333410-66DC-4F20-A8CD-5FC787B9114E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2022/10/5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022945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7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7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605B-93C8-4EAF-946A-33DE513F342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513C-F868-433B-9A47-8B7A7D1E5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李医文</a:t>
            </a:r>
            <a:endParaRPr lang="en-US" altLang="zh-CN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2" y="2501359"/>
            <a:ext cx="7305929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Optimal Sequenced Route Query with POI Preferences</a:t>
            </a:r>
          </a:p>
          <a:p>
            <a:pPr algn="ctr">
              <a:lnSpc>
                <a:spcPct val="130000"/>
              </a:lnSpc>
            </a:pPr>
            <a:endParaRPr lang="en-US" altLang="zh-CN" sz="2400" b="1" dirty="0">
              <a:solidFill>
                <a:srgbClr val="02409A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Wenbin</a:t>
            </a:r>
            <a:r>
              <a:rPr lang="en-US" altLang="zh-CN" sz="18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Li, </a:t>
            </a:r>
            <a:r>
              <a:rPr lang="en-US" altLang="zh-CN" sz="18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Huaijie</a:t>
            </a:r>
            <a:r>
              <a:rPr lang="en-US" altLang="zh-CN" sz="18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Zhu,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DASFAA 2021</a:t>
            </a:r>
          </a:p>
        </p:txBody>
      </p:sp>
    </p:spTree>
    <p:extLst>
      <p:ext uri="{BB962C8B-B14F-4D97-AF65-F5344CB8AC3E}">
        <p14:creationId xmlns:p14="http://schemas.microsoft.com/office/powerpoint/2010/main" val="144475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602272" y="3706869"/>
            <a:ext cx="5278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POI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偏好：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F7FD5A-9D49-09FC-8576-78F51DD46019}"/>
              </a:ext>
            </a:extLst>
          </p:cNvPr>
          <p:cNvSpPr/>
          <p:nvPr/>
        </p:nvSpPr>
        <p:spPr>
          <a:xfrm>
            <a:off x="515195" y="1591297"/>
            <a:ext cx="4122127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类别间形成的语义层次结构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不同类别间存在语义相似性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C0D4AF60-F1DA-DF0C-73A5-77EF2B30ABF4}"/>
              </a:ext>
            </a:extLst>
          </p:cNvPr>
          <p:cNvSpPr/>
          <p:nvPr/>
        </p:nvSpPr>
        <p:spPr>
          <a:xfrm>
            <a:off x="6264598" y="1097467"/>
            <a:ext cx="279207" cy="279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24B618-0D31-29EB-808F-853470FB5D12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831831" y="1335784"/>
            <a:ext cx="473656" cy="523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6D0715-6A0F-A3C7-D054-0EF97F3728E0}"/>
              </a:ext>
            </a:extLst>
          </p:cNvPr>
          <p:cNvCxnSpPr>
            <a:cxnSpLocks/>
          </p:cNvCxnSpPr>
          <p:nvPr/>
        </p:nvCxnSpPr>
        <p:spPr>
          <a:xfrm>
            <a:off x="6424127" y="1335784"/>
            <a:ext cx="0" cy="654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376FDD0-E723-4269-740B-098913EA57B8}"/>
              </a:ext>
            </a:extLst>
          </p:cNvPr>
          <p:cNvCxnSpPr>
            <a:cxnSpLocks/>
          </p:cNvCxnSpPr>
          <p:nvPr/>
        </p:nvCxnSpPr>
        <p:spPr>
          <a:xfrm>
            <a:off x="6490373" y="1318907"/>
            <a:ext cx="583504" cy="4855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1CF204A4-2312-A2D6-7C27-34901ADC1C73}"/>
              </a:ext>
            </a:extLst>
          </p:cNvPr>
          <p:cNvSpPr/>
          <p:nvPr/>
        </p:nvSpPr>
        <p:spPr>
          <a:xfrm>
            <a:off x="5659105" y="1815868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81CA183-68E6-038A-D672-7FF3689B72BC}"/>
              </a:ext>
            </a:extLst>
          </p:cNvPr>
          <p:cNvSpPr/>
          <p:nvPr/>
        </p:nvSpPr>
        <p:spPr>
          <a:xfrm>
            <a:off x="6284523" y="1966899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01FEED-3CDA-7577-DB75-352D08A5464D}"/>
              </a:ext>
            </a:extLst>
          </p:cNvPr>
          <p:cNvSpPr/>
          <p:nvPr/>
        </p:nvSpPr>
        <p:spPr>
          <a:xfrm>
            <a:off x="6979540" y="1804388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AC122C-1916-19D2-B7CA-93DED80BAE63}"/>
              </a:ext>
            </a:extLst>
          </p:cNvPr>
          <p:cNvCxnSpPr>
            <a:cxnSpLocks/>
          </p:cNvCxnSpPr>
          <p:nvPr/>
        </p:nvCxnSpPr>
        <p:spPr>
          <a:xfrm flipV="1">
            <a:off x="5645183" y="2083594"/>
            <a:ext cx="75967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9D5C360-E5CA-D5E1-41EB-4919A68A7497}"/>
              </a:ext>
            </a:extLst>
          </p:cNvPr>
          <p:cNvCxnSpPr>
            <a:cxnSpLocks/>
          </p:cNvCxnSpPr>
          <p:nvPr/>
        </p:nvCxnSpPr>
        <p:spPr>
          <a:xfrm>
            <a:off x="5839790" y="2083594"/>
            <a:ext cx="98522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ED2B76AD-7A80-B9A4-EE18-18E703C5C2F2}"/>
              </a:ext>
            </a:extLst>
          </p:cNvPr>
          <p:cNvSpPr/>
          <p:nvPr/>
        </p:nvSpPr>
        <p:spPr>
          <a:xfrm>
            <a:off x="5441943" y="2487205"/>
            <a:ext cx="279207" cy="2792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26248B76-1D26-617D-34D6-3C68286F2CE3}"/>
              </a:ext>
            </a:extLst>
          </p:cNvPr>
          <p:cNvSpPr/>
          <p:nvPr/>
        </p:nvSpPr>
        <p:spPr>
          <a:xfrm>
            <a:off x="5882002" y="2483295"/>
            <a:ext cx="279207" cy="2792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94A51CE-0AA4-5304-40E7-D8FEC9DF779A}"/>
              </a:ext>
            </a:extLst>
          </p:cNvPr>
          <p:cNvCxnSpPr>
            <a:cxnSpLocks/>
          </p:cNvCxnSpPr>
          <p:nvPr/>
        </p:nvCxnSpPr>
        <p:spPr>
          <a:xfrm flipV="1">
            <a:off x="5441907" y="2762501"/>
            <a:ext cx="75967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21A0585-73EE-C673-47A7-0DA83F71E316}"/>
              </a:ext>
            </a:extLst>
          </p:cNvPr>
          <p:cNvCxnSpPr>
            <a:cxnSpLocks/>
          </p:cNvCxnSpPr>
          <p:nvPr/>
        </p:nvCxnSpPr>
        <p:spPr>
          <a:xfrm>
            <a:off x="5636514" y="2762501"/>
            <a:ext cx="98522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20624E2-687E-6CEC-DA7E-0BC7B5C17F47}"/>
              </a:ext>
            </a:extLst>
          </p:cNvPr>
          <p:cNvSpPr txBox="1"/>
          <p:nvPr/>
        </p:nvSpPr>
        <p:spPr>
          <a:xfrm>
            <a:off x="6503610" y="957277"/>
            <a:ext cx="66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2BC7CC-36A4-7D91-8861-4FCDF6BB34B3}"/>
              </a:ext>
            </a:extLst>
          </p:cNvPr>
          <p:cNvSpPr txBox="1"/>
          <p:nvPr/>
        </p:nvSpPr>
        <p:spPr>
          <a:xfrm>
            <a:off x="5252394" y="1535775"/>
            <a:ext cx="66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AE4F50-4300-EB94-C33E-C12C097B68BA}"/>
              </a:ext>
            </a:extLst>
          </p:cNvPr>
          <p:cNvSpPr txBox="1"/>
          <p:nvPr/>
        </p:nvSpPr>
        <p:spPr>
          <a:xfrm>
            <a:off x="7156530" y="1535774"/>
            <a:ext cx="80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Italian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F3408D-129A-0B07-D28F-077512CF3681}"/>
              </a:ext>
            </a:extLst>
          </p:cNvPr>
          <p:cNvSpPr txBox="1"/>
          <p:nvPr/>
        </p:nvSpPr>
        <p:spPr>
          <a:xfrm>
            <a:off x="6379496" y="2219971"/>
            <a:ext cx="80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Bakery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CB4510-22A7-7312-4A3C-6AC1E0620FFC}"/>
              </a:ext>
            </a:extLst>
          </p:cNvPr>
          <p:cNvSpPr txBox="1"/>
          <p:nvPr/>
        </p:nvSpPr>
        <p:spPr>
          <a:xfrm>
            <a:off x="4649949" y="2371654"/>
            <a:ext cx="92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4D4E5D-F658-B3EF-6507-C9317C9B866E}"/>
              </a:ext>
            </a:extLst>
          </p:cNvPr>
          <p:cNvSpPr txBox="1"/>
          <p:nvPr/>
        </p:nvSpPr>
        <p:spPr>
          <a:xfrm>
            <a:off x="5963250" y="2682442"/>
            <a:ext cx="101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Japanese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E31AC7-80E1-3E5A-B9B7-3B241CC45BA7}"/>
              </a:ext>
            </a:extLst>
          </p:cNvPr>
          <p:cNvSpPr txBox="1"/>
          <p:nvPr/>
        </p:nvSpPr>
        <p:spPr>
          <a:xfrm>
            <a:off x="602273" y="1012444"/>
            <a:ext cx="5278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类型树：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5D5B8E-4D44-28F6-A9CE-FE0F6FC46E4B}"/>
              </a:ext>
            </a:extLst>
          </p:cNvPr>
          <p:cNvSpPr/>
          <p:nvPr/>
        </p:nvSpPr>
        <p:spPr>
          <a:xfrm>
            <a:off x="449873" y="4396574"/>
            <a:ext cx="4475080" cy="121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	</a:t>
            </a:r>
            <a:r>
              <a:rPr lang="en-US" altLang="zh-CN" sz="2000" dirty="0"/>
              <a:t>Query = { Chinese … }</a:t>
            </a:r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每个用户存在自己的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POI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偏好要求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8FFBAB7-B09A-7AB0-04B3-F057F3819829}"/>
              </a:ext>
            </a:extLst>
          </p:cNvPr>
          <p:cNvSpPr/>
          <p:nvPr/>
        </p:nvSpPr>
        <p:spPr>
          <a:xfrm>
            <a:off x="6283576" y="3616696"/>
            <a:ext cx="279207" cy="279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55B9105-1141-FFBD-523F-D621857BEF9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850809" y="3855013"/>
            <a:ext cx="473656" cy="523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372F56-CE1E-A16E-C7C1-1F5067E497E2}"/>
              </a:ext>
            </a:extLst>
          </p:cNvPr>
          <p:cNvCxnSpPr>
            <a:cxnSpLocks/>
          </p:cNvCxnSpPr>
          <p:nvPr/>
        </p:nvCxnSpPr>
        <p:spPr>
          <a:xfrm>
            <a:off x="6443105" y="3855013"/>
            <a:ext cx="0" cy="654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83893A7-FF8D-5D53-74E5-5C5C0463340F}"/>
              </a:ext>
            </a:extLst>
          </p:cNvPr>
          <p:cNvCxnSpPr>
            <a:cxnSpLocks/>
          </p:cNvCxnSpPr>
          <p:nvPr/>
        </p:nvCxnSpPr>
        <p:spPr>
          <a:xfrm>
            <a:off x="6509351" y="3838136"/>
            <a:ext cx="583504" cy="4855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32B4800-51CE-5F78-CDA6-C25D170B9B22}"/>
              </a:ext>
            </a:extLst>
          </p:cNvPr>
          <p:cNvSpPr/>
          <p:nvPr/>
        </p:nvSpPr>
        <p:spPr>
          <a:xfrm>
            <a:off x="5678083" y="4335097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947C3332-4F02-B154-7BA7-403C956A0834}"/>
              </a:ext>
            </a:extLst>
          </p:cNvPr>
          <p:cNvSpPr/>
          <p:nvPr/>
        </p:nvSpPr>
        <p:spPr>
          <a:xfrm>
            <a:off x="6303501" y="4486128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B9626685-066B-7C95-E15B-F6A049C0F0BA}"/>
              </a:ext>
            </a:extLst>
          </p:cNvPr>
          <p:cNvSpPr/>
          <p:nvPr/>
        </p:nvSpPr>
        <p:spPr>
          <a:xfrm>
            <a:off x="6998518" y="4323617"/>
            <a:ext cx="279207" cy="27920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D4D052-813C-E542-2FF0-FCB357F622B2}"/>
              </a:ext>
            </a:extLst>
          </p:cNvPr>
          <p:cNvCxnSpPr>
            <a:cxnSpLocks/>
          </p:cNvCxnSpPr>
          <p:nvPr/>
        </p:nvCxnSpPr>
        <p:spPr>
          <a:xfrm flipV="1">
            <a:off x="5664161" y="4602823"/>
            <a:ext cx="75967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88637D7-2028-4333-3D9B-F36E16B53EF1}"/>
              </a:ext>
            </a:extLst>
          </p:cNvPr>
          <p:cNvCxnSpPr>
            <a:cxnSpLocks/>
          </p:cNvCxnSpPr>
          <p:nvPr/>
        </p:nvCxnSpPr>
        <p:spPr>
          <a:xfrm>
            <a:off x="5858768" y="4602823"/>
            <a:ext cx="98522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0F1ABF51-8157-F802-4BE7-4EB674A83966}"/>
              </a:ext>
            </a:extLst>
          </p:cNvPr>
          <p:cNvSpPr/>
          <p:nvPr/>
        </p:nvSpPr>
        <p:spPr>
          <a:xfrm>
            <a:off x="5460921" y="5006434"/>
            <a:ext cx="279207" cy="2792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85BD66C1-8589-F573-A56E-867B13E3D9F3}"/>
              </a:ext>
            </a:extLst>
          </p:cNvPr>
          <p:cNvSpPr/>
          <p:nvPr/>
        </p:nvSpPr>
        <p:spPr>
          <a:xfrm>
            <a:off x="5900980" y="5002524"/>
            <a:ext cx="279207" cy="27920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BBC2BD3-C72F-6D14-5CAA-47219880636A}"/>
              </a:ext>
            </a:extLst>
          </p:cNvPr>
          <p:cNvCxnSpPr>
            <a:cxnSpLocks/>
          </p:cNvCxnSpPr>
          <p:nvPr/>
        </p:nvCxnSpPr>
        <p:spPr>
          <a:xfrm flipV="1">
            <a:off x="5460885" y="5281730"/>
            <a:ext cx="75967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6DC292F-C1E8-4D25-9CB1-96176580A31A}"/>
              </a:ext>
            </a:extLst>
          </p:cNvPr>
          <p:cNvCxnSpPr>
            <a:cxnSpLocks/>
          </p:cNvCxnSpPr>
          <p:nvPr/>
        </p:nvCxnSpPr>
        <p:spPr>
          <a:xfrm>
            <a:off x="5655492" y="5281730"/>
            <a:ext cx="98522" cy="415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1BCEA4-6858-CADC-84BC-975C7D7B14D9}"/>
              </a:ext>
            </a:extLst>
          </p:cNvPr>
          <p:cNvSpPr txBox="1"/>
          <p:nvPr/>
        </p:nvSpPr>
        <p:spPr>
          <a:xfrm>
            <a:off x="6522588" y="3476506"/>
            <a:ext cx="66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E6B6E6-3EDB-BD1E-1473-00C7722F8DF0}"/>
              </a:ext>
            </a:extLst>
          </p:cNvPr>
          <p:cNvSpPr txBox="1"/>
          <p:nvPr/>
        </p:nvSpPr>
        <p:spPr>
          <a:xfrm>
            <a:off x="5289855" y="4283721"/>
            <a:ext cx="66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F3A836-BF62-769D-1BF9-F0E6CE25A577}"/>
              </a:ext>
            </a:extLst>
          </p:cNvPr>
          <p:cNvSpPr txBox="1"/>
          <p:nvPr/>
        </p:nvSpPr>
        <p:spPr>
          <a:xfrm>
            <a:off x="7277725" y="4306526"/>
            <a:ext cx="80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4FEFE-9719-01FB-351A-9DC2E16F40CC}"/>
              </a:ext>
            </a:extLst>
          </p:cNvPr>
          <p:cNvSpPr txBox="1"/>
          <p:nvPr/>
        </p:nvSpPr>
        <p:spPr>
          <a:xfrm>
            <a:off x="6398474" y="4739200"/>
            <a:ext cx="80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13C5F8C-151B-8816-2306-9359CA7168F8}"/>
              </a:ext>
            </a:extLst>
          </p:cNvPr>
          <p:cNvSpPr txBox="1"/>
          <p:nvPr/>
        </p:nvSpPr>
        <p:spPr>
          <a:xfrm>
            <a:off x="4906704" y="4990194"/>
            <a:ext cx="92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7540C3-43C8-35FF-517E-1EA70E66CF78}"/>
              </a:ext>
            </a:extLst>
          </p:cNvPr>
          <p:cNvSpPr txBox="1"/>
          <p:nvPr/>
        </p:nvSpPr>
        <p:spPr>
          <a:xfrm>
            <a:off x="6068659" y="5210068"/>
            <a:ext cx="101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36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94541" y="926378"/>
            <a:ext cx="527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加入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POI preference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后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46DF456-4C2C-4756-40C3-EE7D33E52CC8}"/>
                  </a:ext>
                </a:extLst>
              </p:cNvPr>
              <p:cNvSpPr/>
              <p:nvPr/>
            </p:nvSpPr>
            <p:spPr>
              <a:xfrm>
                <a:off x="536009" y="1465057"/>
                <a:ext cx="8071981" cy="833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/>
                  <a:t>	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本文提出了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评级约束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的最优定序路径</a:t>
                </a:r>
                <a:r>
                  <a:rPr lang="en-US" altLang="zh-CN" sz="2000" dirty="0"/>
                  <a:t>(RCOSR)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查询问题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i="0" dirty="0">
                    <a:solidFill>
                      <a:srgbClr val="FF0000"/>
                    </a:solidFill>
                    <a:latin typeface="+mj-lt"/>
                  </a:rPr>
                  <a:t>例</a:t>
                </a:r>
                <a:r>
                  <a:rPr lang="pt-BR" altLang="zh-CN" sz="2000" dirty="0">
                    <a:solidFill>
                      <a:srgbClr val="FF0000"/>
                    </a:solidFill>
                  </a:rPr>
                  <a:t>: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查询</a:t>
                </a:r>
                <a:r>
                  <a:rPr lang="pt-BR" altLang="zh-CN" sz="2000" dirty="0">
                    <a:solidFill>
                      <a:srgbClr val="FF0000"/>
                    </a:solidFill>
                  </a:rPr>
                  <a:t> 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sz="2000" dirty="0">
                    <a:solidFill>
                      <a:srgbClr val="FF0000"/>
                    </a:solidFill>
                  </a:rPr>
                  <a:t>, &lt;S, 70&gt;, &lt;R, 90&gt;, &lt;G, 50&gt;, &lt;H, 90&gt;)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46DF456-4C2C-4756-40C3-EE7D33E52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9" y="1465057"/>
                <a:ext cx="8071981" cy="833305"/>
              </a:xfrm>
              <a:prstGeom prst="rect">
                <a:avLst/>
              </a:prstGeom>
              <a:blipFill>
                <a:blip r:embed="rId3"/>
                <a:stretch>
                  <a:fillRect l="-831" t="-730" b="-1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图片 79">
            <a:extLst>
              <a:ext uri="{FF2B5EF4-FFF2-40B4-BE49-F238E27FC236}">
                <a16:creationId xmlns:a16="http://schemas.microsoft.com/office/drawing/2014/main" id="{68A10DEB-1665-260F-CB99-526140CBF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8" y="2375376"/>
            <a:ext cx="7411170" cy="37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21219"/>
            <a:ext cx="5772155" cy="2261250"/>
            <a:chOff x="1549246" y="2304237"/>
            <a:chExt cx="5772155" cy="226125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30406" cy="523220"/>
              <a:chOff x="1104898" y="1549242"/>
              <a:chExt cx="1830406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8" y="1549242"/>
                <a:ext cx="147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518117" y="2304237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相关定义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A17F9-2766-4E96-B458-A2FDB7B7A04F}"/>
              </a:ext>
            </a:extLst>
          </p:cNvPr>
          <p:cNvSpPr txBox="1"/>
          <p:nvPr/>
        </p:nvSpPr>
        <p:spPr>
          <a:xfrm>
            <a:off x="5091034" y="3569001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RNII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F1BF19-E602-4732-A832-F1C4F2406802}"/>
              </a:ext>
            </a:extLst>
          </p:cNvPr>
          <p:cNvSpPr txBox="1"/>
          <p:nvPr/>
        </p:nvSpPr>
        <p:spPr>
          <a:xfrm>
            <a:off x="5091034" y="4193322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B7C7E3-5B7B-F4FA-E092-2A0E2DECEBCB}"/>
              </a:ext>
            </a:extLst>
          </p:cNvPr>
          <p:cNvSpPr txBox="1"/>
          <p:nvPr/>
        </p:nvSpPr>
        <p:spPr>
          <a:xfrm>
            <a:off x="5091035" y="2944680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OSE</a:t>
            </a:r>
          </a:p>
        </p:txBody>
      </p: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定义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ECB44176-303B-DE4F-31FB-CBE9E5C07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/>
          <a:stretch/>
        </p:blipFill>
        <p:spPr>
          <a:xfrm>
            <a:off x="1029923" y="2491811"/>
            <a:ext cx="6874743" cy="3609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/>
              <p:nvPr/>
            </p:nvSpPr>
            <p:spPr>
              <a:xfrm>
                <a:off x="424808" y="915464"/>
                <a:ext cx="8294379" cy="280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图</a:t>
                </a:r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          </m:t>
                    </m:r>
                    <m:r>
                      <a:rPr kumimoji="0" lang="pl-PL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 </m:t>
                        </m:r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𝐸</m:t>
                        </m:r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 </m:t>
                        </m:r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𝑊</m:t>
                        </m:r>
                        <m:r>
                          <a:rPr kumimoji="0" lang="pl-PL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 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i="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由点集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和边集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 panose="020B0503020204020204" pitchFamily="34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𝑊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是边的权重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 panose="020B0503020204020204" pitchFamily="34" charset="-122"/>
                    <a:cs typeface="+mn-cs"/>
                  </a:rPr>
                  <a:t>。</a:t>
                </a:r>
                <a:r>
                  <a:rPr lang="en-US" altLang="zh-CN" dirty="0">
                    <a:solidFill>
                      <a:srgbClr val="4472C4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的类型集合，其中每个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属于一个类别，用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表示。此外</a:t>
                </a:r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𝑑𝑖𝑠𝑡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之间的最短距离。每个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与一个评级分数相关联，其范围从</a:t>
                </a:r>
                <a:r>
                  <a:rPr lang="en-US" altLang="zh-CN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:r>
                  <a:rPr lang="en-US" altLang="zh-CN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100</a:t>
                </a:r>
                <a:r>
                  <a:rPr lang="zh-CN" altLang="en-US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i="0" dirty="0">
                    <a:solidFill>
                      <a:schemeClr val="tx1"/>
                    </a:solidFill>
                    <a:latin typeface="+mj-lt"/>
                  </a:rPr>
                  <a:t>	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altLang="zh-CN" sz="600" dirty="0">
                  <a:latin typeface="+mn-ea"/>
                </a:endParaRPr>
              </a:p>
              <a:p>
                <a:endParaRPr lang="en-US" altLang="zh-CN" sz="700" dirty="0">
                  <a:latin typeface="+mn-ea"/>
                </a:endParaRPr>
              </a:p>
              <a:p>
                <a:pPr algn="ctr"/>
                <a:endParaRPr lang="en-US" altLang="zh-CN" sz="600" dirty="0">
                  <a:latin typeface="+mn-ea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8" y="915464"/>
                <a:ext cx="8294379" cy="2809102"/>
              </a:xfrm>
              <a:prstGeom prst="rect">
                <a:avLst/>
              </a:prstGeom>
              <a:blipFill>
                <a:blip r:embed="rId4"/>
                <a:stretch>
                  <a:fillRect l="-956" t="-1735" r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0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/>
              <p:nvPr/>
            </p:nvSpPr>
            <p:spPr>
              <a:xfrm>
                <a:off x="424810" y="862455"/>
                <a:ext cx="8294379" cy="337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可行路径</a:t>
                </a:r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r>
                  <a:rPr lang="en-US" altLang="zh-CN" i="0" dirty="0">
                    <a:solidFill>
                      <a:schemeClr val="tx1"/>
                    </a:solidFill>
                    <a:latin typeface="+mj-lt"/>
                  </a:rPr>
                  <a:t>	</a:t>
                </a:r>
                <a:r>
                  <a:rPr lang="zh-CN" altLang="en-US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给定起点、终点对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&gt;​​​</m:t>
                    </m:r>
                  </m:oMath>
                </a14:m>
                <a:r>
                  <a:rPr lang="zh-CN" altLang="en-US" i="0" dirty="0">
                    <a:solidFill>
                      <a:schemeClr val="tx1"/>
                    </a:solidFill>
                    <a:latin typeface="+mj-lt"/>
                  </a:rPr>
                  <a:t>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类型序列</a:t>
                </a:r>
                <a14:m>
                  <m:oMath xmlns:m="http://schemas.openxmlformats.org/officeDocument/2006/math">
                    <m:r>
                      <a:rPr lang="pl-PL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altLang="zh-CN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b="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altLang="zh-CN" b="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altLang="zh-CN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b="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altLang="zh-CN" b="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altLang="zh-CN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b="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altLang="zh-CN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以及相应的评级阈值集合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>
                    <a:latin typeface="+mn-ea"/>
                  </a:rPr>
                  <a:t>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路径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6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endParaRPr lang="en-US" altLang="zh-CN" sz="600" dirty="0">
                  <a:latin typeface="+mn-ea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可行路径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需要满足</a:t>
                </a:r>
                <a:r>
                  <a:rPr lang="zh-CN" altLang="en-US" dirty="0">
                    <a:latin typeface="+mn-ea"/>
                  </a:rPr>
                  <a:t>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en-US" altLang="zh-CN" b="1" dirty="0">
                    <a:latin typeface="+mn-ea"/>
                  </a:rPr>
                  <a:t>	   </a:t>
                </a:r>
                <a:r>
                  <a:rPr lang="zh-CN" altLang="en-US" b="1" dirty="0">
                    <a:latin typeface="+mn-ea"/>
                  </a:rPr>
                  <a:t>（</a:t>
                </a:r>
                <a:r>
                  <a:rPr lang="en-US" altLang="zh-CN" b="1" dirty="0">
                    <a:latin typeface="+mn-ea"/>
                  </a:rPr>
                  <a:t>1</a:t>
                </a:r>
                <a:r>
                  <a:rPr lang="zh-CN" altLang="en-US" b="1" dirty="0">
                    <a:latin typeface="+mn-ea"/>
                  </a:rPr>
                  <a:t>）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中的每个类别至少通过一个</a:t>
                </a:r>
                <a:r>
                  <a:rPr lang="en-US" altLang="zh-CN" dirty="0">
                    <a:latin typeface="+mn-ea"/>
                  </a:rPr>
                  <a:t>POI</a:t>
                </a:r>
                <a:r>
                  <a:rPr lang="zh-CN" altLang="en-US" dirty="0">
                    <a:latin typeface="+mn-ea"/>
                  </a:rPr>
                  <a:t>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并遵循</a:t>
                </a:r>
                <a14:m>
                  <m:oMath xmlns:m="http://schemas.openxmlformats.org/officeDocument/2006/math"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中的序列顺序</a:t>
                </a:r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   </a:t>
                </a:r>
                <a:r>
                  <a:rPr lang="en-US" altLang="zh-CN" dirty="0">
                    <a:latin typeface="+mn-ea"/>
                  </a:rPr>
                  <a:t>	   </a:t>
                </a:r>
                <a:r>
                  <a:rPr lang="zh-CN" altLang="en-US" b="1" dirty="0">
                    <a:latin typeface="+mn-ea"/>
                  </a:rPr>
                  <a:t>（</a:t>
                </a:r>
                <a:r>
                  <a:rPr lang="en-US" altLang="zh-CN" b="1" dirty="0">
                    <a:latin typeface="+mn-ea"/>
                  </a:rPr>
                  <a:t>2</a:t>
                </a:r>
                <a:r>
                  <a:rPr lang="zh-CN" altLang="en-US" b="1" dirty="0">
                    <a:latin typeface="+mn-ea"/>
                  </a:rPr>
                  <a:t>）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en-US" altLang="zh-CN" dirty="0">
                    <a:latin typeface="+mn-ea"/>
                  </a:rPr>
                  <a:t>POI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的评级得分应等于或大于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中的相应阈值</a:t>
                </a:r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  <a:p>
                <a:endParaRPr lang="en-US" altLang="zh-CN" sz="700" dirty="0">
                  <a:latin typeface="+mn-ea"/>
                </a:endParaRPr>
              </a:p>
              <a:p>
                <a:pPr algn="ctr"/>
                <a:endParaRPr lang="en-US" altLang="zh-CN" sz="600" dirty="0">
                  <a:latin typeface="+mn-ea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0" y="862455"/>
                <a:ext cx="8294379" cy="3370153"/>
              </a:xfrm>
              <a:prstGeom prst="rect">
                <a:avLst/>
              </a:prstGeom>
              <a:blipFill>
                <a:blip r:embed="rId3"/>
                <a:stretch>
                  <a:fillRect l="-956" t="-1266" r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8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定义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ECB44176-303B-DE4F-31FB-CBE9E5C07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/>
          <a:stretch/>
        </p:blipFill>
        <p:spPr>
          <a:xfrm>
            <a:off x="1134627" y="2532952"/>
            <a:ext cx="6874743" cy="3609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/>
              <p:nvPr/>
            </p:nvSpPr>
            <p:spPr>
              <a:xfrm>
                <a:off x="424810" y="862455"/>
                <a:ext cx="8294379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可行路径</a:t>
                </a:r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endParaRPr lang="en-US" altLang="zh-CN" sz="22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r>
                  <a:rPr lang="en-US" altLang="zh-CN" i="0" dirty="0">
                    <a:solidFill>
                      <a:schemeClr val="tx1"/>
                    </a:solidFill>
                    <a:latin typeface="+mj-lt"/>
                  </a:rPr>
                  <a:t>	</a:t>
                </a:r>
                <a:r>
                  <a:rPr lang="zh-CN" altLang="en-US" i="0" dirty="0">
                    <a:solidFill>
                      <a:srgbClr val="FF0000"/>
                    </a:solidFill>
                    <a:latin typeface="+mj-lt"/>
                  </a:rPr>
                  <a:t>例</a:t>
                </a:r>
                <a:r>
                  <a:rPr lang="pt-BR" altLang="zh-CN" sz="1800" dirty="0">
                    <a:solidFill>
                      <a:srgbClr val="FF0000"/>
                    </a:solidFill>
                  </a:rPr>
                  <a:t>: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查询</a:t>
                </a:r>
                <a:r>
                  <a:rPr lang="pt-BR" altLang="zh-CN" sz="1800" dirty="0">
                    <a:solidFill>
                      <a:srgbClr val="FF0000"/>
                    </a:solidFill>
                  </a:rPr>
                  <a:t> 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sz="1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sz="1800" dirty="0">
                    <a:solidFill>
                      <a:srgbClr val="FF0000"/>
                    </a:solidFill>
                  </a:rPr>
                  <a:t>, &lt;S, 70&gt;, &lt;R, 90&gt;, &lt;G, 50&gt;, &lt;H, 90&gt;)</a:t>
                </a:r>
              </a:p>
              <a:p>
                <a:endParaRPr lang="pt-BR" altLang="zh-CN" sz="1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=&lt;</m:t>
                    </m:r>
                  </m:oMath>
                </a14:m>
                <a:r>
                  <a:rPr lang="pl-PL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   , </m:t>
                    </m:r>
                    <m:r>
                      <a:rPr lang="pl-PL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altLang="zh-CN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&gt;, </m:t>
                    </m:r>
                  </m:oMath>
                </a14:m>
                <a:r>
                  <a:rPr lang="pl-PL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altLang="zh-CN" sz="600" dirty="0">
                  <a:latin typeface="+mn-ea"/>
                </a:endParaRPr>
              </a:p>
              <a:p>
                <a:endParaRPr lang="en-US" altLang="zh-CN" sz="700" dirty="0">
                  <a:latin typeface="+mn-ea"/>
                </a:endParaRPr>
              </a:p>
              <a:p>
                <a:pPr algn="ctr"/>
                <a:endParaRPr lang="en-US" altLang="zh-CN" sz="600" dirty="0">
                  <a:latin typeface="+mn-ea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1E87DB9-243A-7AA1-6220-A286E4D7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0" y="862455"/>
                <a:ext cx="8294379" cy="3000821"/>
              </a:xfrm>
              <a:prstGeom prst="rect">
                <a:avLst/>
              </a:prstGeom>
              <a:blipFill>
                <a:blip r:embed="rId4"/>
                <a:stretch>
                  <a:fillRect l="-956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320568D-4088-A40E-9AC5-9C7121E70E67}"/>
              </a:ext>
            </a:extLst>
          </p:cNvPr>
          <p:cNvCxnSpPr>
            <a:cxnSpLocks/>
          </p:cNvCxnSpPr>
          <p:nvPr/>
        </p:nvCxnSpPr>
        <p:spPr>
          <a:xfrm>
            <a:off x="5368697" y="4533297"/>
            <a:ext cx="1118242" cy="780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0E1DEC-8E07-3E81-84D5-505422E61451}"/>
              </a:ext>
            </a:extLst>
          </p:cNvPr>
          <p:cNvCxnSpPr>
            <a:cxnSpLocks/>
          </p:cNvCxnSpPr>
          <p:nvPr/>
        </p:nvCxnSpPr>
        <p:spPr>
          <a:xfrm>
            <a:off x="4217102" y="3933733"/>
            <a:ext cx="619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27B6AF-FBEC-13F6-CF07-5AAA05D12C75}"/>
              </a:ext>
            </a:extLst>
          </p:cNvPr>
          <p:cNvCxnSpPr>
            <a:cxnSpLocks/>
          </p:cNvCxnSpPr>
          <p:nvPr/>
        </p:nvCxnSpPr>
        <p:spPr>
          <a:xfrm>
            <a:off x="3616557" y="3361380"/>
            <a:ext cx="474851" cy="358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891AB9-2535-E5D8-151F-8398DCDE06EE}"/>
              </a:ext>
            </a:extLst>
          </p:cNvPr>
          <p:cNvCxnSpPr>
            <a:cxnSpLocks/>
          </p:cNvCxnSpPr>
          <p:nvPr/>
        </p:nvCxnSpPr>
        <p:spPr>
          <a:xfrm flipV="1">
            <a:off x="2470193" y="3490757"/>
            <a:ext cx="985693" cy="100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60821F8-EEAB-E8B0-1446-192AB0932A13}"/>
              </a:ext>
            </a:extLst>
          </p:cNvPr>
          <p:cNvCxnSpPr>
            <a:cxnSpLocks/>
          </p:cNvCxnSpPr>
          <p:nvPr/>
        </p:nvCxnSpPr>
        <p:spPr>
          <a:xfrm flipV="1">
            <a:off x="6618676" y="4240696"/>
            <a:ext cx="629478" cy="940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2007C8-650C-E76F-99AC-21B604EAC136}"/>
              </a:ext>
            </a:extLst>
          </p:cNvPr>
          <p:cNvCxnSpPr>
            <a:cxnSpLocks/>
          </p:cNvCxnSpPr>
          <p:nvPr/>
        </p:nvCxnSpPr>
        <p:spPr>
          <a:xfrm>
            <a:off x="4965850" y="3933733"/>
            <a:ext cx="262133" cy="404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OSE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CC44A-2085-5858-0112-5B54054C5059}"/>
              </a:ext>
            </a:extLst>
          </p:cNvPr>
          <p:cNvSpPr txBox="1"/>
          <p:nvPr/>
        </p:nvSpPr>
        <p:spPr>
          <a:xfrm>
            <a:off x="424810" y="862455"/>
            <a:ext cx="829437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最优子路径扩展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i="0" dirty="0">
                <a:solidFill>
                  <a:schemeClr val="tx1"/>
                </a:solidFill>
                <a:latin typeface="+mj-lt"/>
              </a:rPr>
              <a:t>	</a:t>
            </a:r>
            <a:endParaRPr lang="en-US" altLang="zh-CN" dirty="0"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D3C275-9910-BE09-0CAE-83A7CA6A8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84" y="2695857"/>
            <a:ext cx="5497528" cy="9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1FB9BE-F63C-6175-9405-9CC142225BE6}"/>
              </a:ext>
            </a:extLst>
          </p:cNvPr>
          <p:cNvSpPr txBox="1"/>
          <p:nvPr/>
        </p:nvSpPr>
        <p:spPr>
          <a:xfrm>
            <a:off x="651799" y="1295721"/>
            <a:ext cx="8048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使用动态规划计算每次迭代中每个类别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的最优子路径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通过贪心上界和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评分进行剪枝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状态转移方程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[4]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距离计算过程会导致较高的计算成本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RNII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进行距离预估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7F45D7AF-E449-623D-1A44-BCD4FBF78FAF}"/>
              </a:ext>
            </a:extLst>
          </p:cNvPr>
          <p:cNvSpPr txBox="1">
            <a:spLocks/>
          </p:cNvSpPr>
          <p:nvPr/>
        </p:nvSpPr>
        <p:spPr>
          <a:xfrm>
            <a:off x="283606" y="5977566"/>
            <a:ext cx="7893882" cy="32173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[4] </a:t>
            </a:r>
            <a:r>
              <a:rPr lang="en-US" altLang="zh-CN" sz="1400" dirty="0"/>
              <a:t>Engineering Generalized Shortest Path Queries. ICDE 2013</a:t>
            </a:r>
            <a:endParaRPr lang="en-US" altLang="zh-CN" sz="1400" b="1" i="1" dirty="0">
              <a:solidFill>
                <a:srgbClr val="02409A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490D33-A970-73EA-12A7-4F9C0457B13F}"/>
              </a:ext>
            </a:extLst>
          </p:cNvPr>
          <p:cNvSpPr/>
          <p:nvPr/>
        </p:nvSpPr>
        <p:spPr>
          <a:xfrm>
            <a:off x="4298244" y="2945701"/>
            <a:ext cx="1506500" cy="555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61867194-ED1C-4378-A33B-BA220BADE576}"/>
                  </a:ext>
                </a:extLst>
              </p:cNvPr>
              <p:cNvSpPr txBox="1"/>
              <p:nvPr/>
            </p:nvSpPr>
            <p:spPr>
              <a:xfrm>
                <a:off x="4553498" y="2529131"/>
                <a:ext cx="391993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结尾且满足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0-i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序列类型的最短路径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61867194-ED1C-4378-A33B-BA220BAD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498" y="2529131"/>
                <a:ext cx="3919938" cy="403252"/>
              </a:xfrm>
              <a:prstGeom prst="rect">
                <a:avLst/>
              </a:prstGeom>
              <a:blipFill>
                <a:blip r:embed="rId4"/>
                <a:stretch>
                  <a:fillRect l="-93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C3BACD-2F6F-19C2-42F5-ABEBD95924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7"/>
          <a:stretch/>
        </p:blipFill>
        <p:spPr>
          <a:xfrm>
            <a:off x="1881581" y="3876510"/>
            <a:ext cx="4833327" cy="19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566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Reference Node Inverted Index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827999-2BFE-8336-E976-084FEF992465}"/>
              </a:ext>
            </a:extLst>
          </p:cNvPr>
          <p:cNvSpPr txBox="1"/>
          <p:nvPr/>
        </p:nvSpPr>
        <p:spPr>
          <a:xfrm>
            <a:off x="424811" y="862455"/>
            <a:ext cx="516760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图嵌入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i="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RNII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结构的基础。图嵌入的主要思想是在图上找到一组参考节点，并计算从每个对象 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即节点，</a:t>
            </a:r>
            <a:r>
              <a:rPr lang="en-US" altLang="zh-CN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到图上这些参考节点的最短距离，然后将这些距离转换为向量。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CE195-B080-D422-0330-A460204D0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37" y="1342552"/>
            <a:ext cx="2990335" cy="1963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D9AC8E-A2F2-C555-DD53-215C6F4DD127}"/>
                  </a:ext>
                </a:extLst>
              </p:cNvPr>
              <p:cNvSpPr txBox="1"/>
              <p:nvPr/>
            </p:nvSpPr>
            <p:spPr>
              <a:xfrm>
                <a:off x="530828" y="3306418"/>
                <a:ext cx="8294379" cy="182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给定一个参考节点集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𝑅𝑁</m:t>
                    </m:r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=&lt;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pl-PL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en-US" altLang="zh-CN" dirty="0"/>
                  <a:t>POI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的距离向量为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 dist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en-US" altLang="zh-CN" i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... </a:t>
                </a:r>
                <a:r>
                  <a:rPr lang="en-US" altLang="zh-CN" i="1" dirty="0" err="1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i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))</a:t>
                </a:r>
                <a:r>
                  <a:rPr lang="en-US" altLang="zh-CN" baseline="30000" dirty="0"/>
                  <a:t> </a:t>
                </a:r>
                <a:r>
                  <a:rPr lang="en-US" altLang="zh-CN" i="1" baseline="30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en-US" dirty="0"/>
                  <a:t>。</a:t>
                </a:r>
                <a:endParaRPr lang="en-US" altLang="zh-CN" sz="6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</a:t>
                </a:r>
                <a:endParaRPr lang="en-US" altLang="zh-CN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:</a:t>
                </a:r>
                <a:r>
                  <a:rPr lang="en-US" altLang="zh-CN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𝑅𝑁</m:t>
                    </m:r>
                    <m:r>
                      <a:rPr lang="pl-PL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=&lt;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r>
                      <a:rPr lang="pl-PL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pl-PL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b>
                    </m:sSub>
                    <m:r>
                      <a:rPr lang="pl-PL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          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，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))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(3,6)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，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))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(6,3)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:endParaRPr lang="en-US" altLang="zh-CN" i="1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D9AC8E-A2F2-C555-DD53-215C6F4D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8" y="3306418"/>
                <a:ext cx="8294379" cy="1829090"/>
              </a:xfrm>
              <a:prstGeom prst="rect">
                <a:avLst/>
              </a:prstGeom>
              <a:blipFill>
                <a:blip r:embed="rId4"/>
                <a:stretch>
                  <a:fillRect l="-588" t="-2667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928A026-5487-00EB-9A0D-35659C1DE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4" y="5530985"/>
            <a:ext cx="3843211" cy="5370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077D0C-8D4F-C565-39A2-04A79806902B}"/>
              </a:ext>
            </a:extLst>
          </p:cNvPr>
          <p:cNvSpPr/>
          <p:nvPr/>
        </p:nvSpPr>
        <p:spPr>
          <a:xfrm>
            <a:off x="6135756" y="2085867"/>
            <a:ext cx="563218" cy="392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FE040-71A0-A6DA-7918-CF174DBF78A1}"/>
              </a:ext>
            </a:extLst>
          </p:cNvPr>
          <p:cNvSpPr/>
          <p:nvPr/>
        </p:nvSpPr>
        <p:spPr>
          <a:xfrm>
            <a:off x="6862899" y="2568819"/>
            <a:ext cx="510209" cy="646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F3C837-B444-3952-011E-DFD1F8B7EA03}"/>
                  </a:ext>
                </a:extLst>
              </p:cNvPr>
              <p:cNvSpPr txBox="1"/>
              <p:nvPr/>
            </p:nvSpPr>
            <p:spPr>
              <a:xfrm>
                <a:off x="5128673" y="5550863"/>
                <a:ext cx="275645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dist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(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,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F3C837-B444-3952-011E-DFD1F8B7E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73" y="5550863"/>
                <a:ext cx="2756452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F6EA268-AE68-0500-B3D8-1F5D1BC7F3C1}"/>
              </a:ext>
            </a:extLst>
          </p:cNvPr>
          <p:cNvSpPr txBox="1"/>
          <p:nvPr/>
        </p:nvSpPr>
        <p:spPr>
          <a:xfrm>
            <a:off x="530828" y="5594437"/>
            <a:ext cx="138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预估距离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7230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RNII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603F9-D602-76F3-B883-6DED863A0888}"/>
              </a:ext>
            </a:extLst>
          </p:cNvPr>
          <p:cNvSpPr txBox="1"/>
          <p:nvPr/>
        </p:nvSpPr>
        <p:spPr>
          <a:xfrm>
            <a:off x="424811" y="862455"/>
            <a:ext cx="5419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如何确定参考点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i="0" dirty="0">
                <a:solidFill>
                  <a:schemeClr val="tx1"/>
                </a:solidFill>
                <a:latin typeface="+mj-lt"/>
              </a:rPr>
              <a:t>	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参考节点的选取策略会影响距离逼近的准确性。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EA9C0-741B-2A87-B560-F41787D6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89" y="1057630"/>
            <a:ext cx="2990335" cy="19638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E97B1D-352D-BF70-11F1-B8AD1F472826}"/>
              </a:ext>
            </a:extLst>
          </p:cNvPr>
          <p:cNvSpPr txBox="1"/>
          <p:nvPr/>
        </p:nvSpPr>
        <p:spPr>
          <a:xfrm>
            <a:off x="835625" y="2039563"/>
            <a:ext cx="734096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Random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从路网中随机选取节点 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该策略具有很高的不确定性，不能保证效率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+mn-ea"/>
              </a:rPr>
              <a:t>。</a:t>
            </a:r>
            <a:endParaRPr lang="en-US" altLang="zh-CN" b="0" i="0" dirty="0">
              <a:solidFill>
                <a:srgbClr val="15192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51920"/>
                </a:solidFill>
                <a:latin typeface="+mn-ea"/>
              </a:rPr>
              <a:t>	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2F376-541D-0EF2-2402-097CC4C30AC8}"/>
                  </a:ext>
                </a:extLst>
              </p:cNvPr>
              <p:cNvSpPr txBox="1"/>
              <p:nvPr/>
            </p:nvSpPr>
            <p:spPr>
              <a:xfrm>
                <a:off x="835625" y="4108192"/>
                <a:ext cx="7864799" cy="179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Greedy Merge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15192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	</a:t>
                </a:r>
                <a:r>
                  <a:rPr lang="zh-CN" altLang="en-US" b="0" i="0" dirty="0">
                    <a:solidFill>
                      <a:srgbClr val="15192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覆盖：</a:t>
                </a:r>
                <a:r>
                  <a:rPr lang="zh-CN" altLang="en-US" dirty="0">
                    <a:solidFill>
                      <a:srgbClr val="15192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:r>
                  <a:rPr lang="zh-CN" altLang="en-US" b="0" i="0" dirty="0">
                    <a:solidFill>
                      <a:srgbClr val="15192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节点</a:t>
                </a:r>
                <a:r>
                  <a:rPr lang="en-US" altLang="zh-CN" i="0" dirty="0">
                    <a:solidFill>
                      <a:srgbClr val="1519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zh-CN" altLang="en-US" i="0" dirty="0">
                    <a:solidFill>
                      <a:srgbClr val="15192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519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519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519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5192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rgbClr val="15192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dist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</m:t>
                    </m:r>
                    <m:r>
                      <m:rPr>
                        <m:nor/>
                      </m:rPr>
                      <a:rPr lang="en-US" altLang="zh-CN" i="1" dirty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151920"/>
                    </a:solidFill>
                    <a:latin typeface="+mn-ea"/>
                  </a:rPr>
                  <a:t>，</a:t>
                </a:r>
                <a:r>
                  <a:rPr lang="zh-CN" altLang="en-US" dirty="0">
                    <a:solidFill>
                      <a:srgbClr val="15192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zh-CN" altLang="en-US" dirty="0">
                    <a:solidFill>
                      <a:srgbClr val="15192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15192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solidFill>
                      <a:srgbClr val="151920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rgbClr val="15192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覆盖</a:t>
                </a:r>
                <a:r>
                  <a:rPr lang="zh-CN" altLang="en-US" dirty="0">
                    <a:solidFill>
                      <a:srgbClr val="15192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</m:t>
                    </m:r>
                    <m:r>
                      <m:rPr>
                        <m:nor/>
                      </m:rPr>
                      <a:rPr lang="en-US" altLang="zh-CN" i="1" dirty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151920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151920"/>
                    </a:solidFill>
                    <a:effectLst/>
                    <a:latin typeface="+mn-ea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151920"/>
                    </a:solidFill>
                    <a:latin typeface="+mn-ea"/>
                  </a:rPr>
                  <a:t>	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贪心选取覆盖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点对数最多的节点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组成参考节点对。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2F376-541D-0EF2-2402-097CC4C3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25" y="4108192"/>
                <a:ext cx="7864799" cy="1794658"/>
              </a:xfrm>
              <a:prstGeom prst="rect">
                <a:avLst/>
              </a:prstGeom>
              <a:blipFill>
                <a:blip r:embed="rId4"/>
                <a:stretch>
                  <a:fillRect l="-620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552CE85-16BE-BC98-52C5-ADCDDFA839CA}"/>
              </a:ext>
            </a:extLst>
          </p:cNvPr>
          <p:cNvSpPr/>
          <p:nvPr/>
        </p:nvSpPr>
        <p:spPr>
          <a:xfrm>
            <a:off x="8190215" y="2303181"/>
            <a:ext cx="510209" cy="646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015A57-031E-078C-A947-EA02C6453F5B}"/>
              </a:ext>
            </a:extLst>
          </p:cNvPr>
          <p:cNvSpPr/>
          <p:nvPr/>
        </p:nvSpPr>
        <p:spPr>
          <a:xfrm>
            <a:off x="7653873" y="1152938"/>
            <a:ext cx="522715" cy="442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7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RNII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603F9-D602-76F3-B883-6DED863A0888}"/>
              </a:ext>
            </a:extLst>
          </p:cNvPr>
          <p:cNvSpPr txBox="1"/>
          <p:nvPr/>
        </p:nvSpPr>
        <p:spPr>
          <a:xfrm>
            <a:off x="424811" y="862455"/>
            <a:ext cx="82222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结构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i="0" dirty="0">
                <a:solidFill>
                  <a:schemeClr val="tx1"/>
                </a:solidFill>
                <a:latin typeface="+mj-lt"/>
              </a:rPr>
              <a:t>	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958F99-E58A-3791-48F1-C067DB70AB71}"/>
                  </a:ext>
                </a:extLst>
              </p:cNvPr>
              <p:cNvSpPr txBox="1"/>
              <p:nvPr/>
            </p:nvSpPr>
            <p:spPr>
              <a:xfrm>
                <a:off x="364314" y="816196"/>
                <a:ext cx="8541016" cy="171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200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2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2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  <a:r>
                  <a:rPr lang="en-US" altLang="zh-CN" dirty="0"/>
                  <a:t>RNII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inverted index</a:t>
                </a:r>
                <a:r>
                  <a:rPr lang="zh-CN" altLang="en-US" dirty="0"/>
                  <a:t>由两部分组成</a:t>
                </a:r>
                <a:r>
                  <a:rPr lang="en-US" altLang="zh-CN" dirty="0"/>
                  <a:t>:  </a:t>
                </a:r>
                <a:r>
                  <a:rPr lang="zh-CN" altLang="en-US" dirty="0"/>
                  <a:t>类别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实体。一个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实体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表示为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𝑃𝐼𝐷</m:t>
                    </m:r>
                    <m:r>
                      <a:rPr lang="zh-CN" alt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𝑠𝑐𝑜𝑟𝑒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𝑃𝐼𝐷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𝑠𝑐𝑜𝑟𝑒</m:t>
                    </m:r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的评级分数，</a:t>
                </a:r>
                <a:r>
                  <a:rPr lang="en-US" altLang="zh-CN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是对应的距离向量 。</a:t>
                </a:r>
                <a:endParaRPr lang="en-US" altLang="zh-CN" sz="2000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958F99-E58A-3791-48F1-C067DB70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4" y="816196"/>
                <a:ext cx="8541016" cy="1716432"/>
              </a:xfrm>
              <a:prstGeom prst="rect">
                <a:avLst/>
              </a:prstGeom>
              <a:blipFill>
                <a:blip r:embed="rId3"/>
                <a:stretch>
                  <a:fillRect l="-642" b="-4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58A9349-787A-3CBD-6A60-2C3F1ED56E71}"/>
                  </a:ext>
                </a:extLst>
              </p:cNvPr>
              <p:cNvSpPr/>
              <p:nvPr/>
            </p:nvSpPr>
            <p:spPr>
              <a:xfrm>
                <a:off x="874343" y="3812478"/>
                <a:ext cx="847725" cy="847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58A9349-787A-3CBD-6A60-2C3F1ED56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3" y="3812478"/>
                <a:ext cx="847725" cy="8477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EB3E31-4E30-A764-8A90-8A48F63A62B0}"/>
                  </a:ext>
                </a:extLst>
              </p:cNvPr>
              <p:cNvSpPr/>
              <p:nvPr/>
            </p:nvSpPr>
            <p:spPr>
              <a:xfrm>
                <a:off x="3523172" y="2844208"/>
                <a:ext cx="3016776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EB3E31-4E30-A764-8A90-8A48F63A6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72" y="2844208"/>
                <a:ext cx="3016776" cy="561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D7E91EBC-9F0C-5346-1756-149604C3648D}"/>
              </a:ext>
            </a:extLst>
          </p:cNvPr>
          <p:cNvSpPr/>
          <p:nvPr/>
        </p:nvSpPr>
        <p:spPr>
          <a:xfrm>
            <a:off x="2057928" y="3162915"/>
            <a:ext cx="426855" cy="2146852"/>
          </a:xfrm>
          <a:prstGeom prst="leftBrace">
            <a:avLst>
              <a:gd name="adj1" fmla="val 7404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0A70DEF-748A-B1F4-D272-8EDD25D0959A}"/>
                  </a:ext>
                </a:extLst>
              </p:cNvPr>
              <p:cNvSpPr/>
              <p:nvPr/>
            </p:nvSpPr>
            <p:spPr>
              <a:xfrm>
                <a:off x="3523172" y="3674366"/>
                <a:ext cx="3016776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&lt;2,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0A70DEF-748A-B1F4-D272-8EDD25D09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72" y="3674366"/>
                <a:ext cx="3016776" cy="561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3F6050-638E-2C00-C331-E9F14A6EA057}"/>
                  </a:ext>
                </a:extLst>
              </p:cNvPr>
              <p:cNvSpPr/>
              <p:nvPr/>
            </p:nvSpPr>
            <p:spPr>
              <a:xfrm>
                <a:off x="3523172" y="5139010"/>
                <a:ext cx="3016776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3F6050-638E-2C00-C331-E9F14A6EA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72" y="5139010"/>
                <a:ext cx="3016776" cy="561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B1DCA850-426F-18A8-E16A-7953DDF0FF03}"/>
              </a:ext>
            </a:extLst>
          </p:cNvPr>
          <p:cNvSpPr txBox="1"/>
          <p:nvPr/>
        </p:nvSpPr>
        <p:spPr>
          <a:xfrm>
            <a:off x="4753065" y="4537556"/>
            <a:ext cx="461665" cy="300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E1C36B5-0A8A-24D5-0DE8-09155EA65A19}"/>
                  </a:ext>
                </a:extLst>
              </p:cNvPr>
              <p:cNvSpPr txBox="1"/>
              <p:nvPr/>
            </p:nvSpPr>
            <p:spPr>
              <a:xfrm>
                <a:off x="5541568" y="4443094"/>
                <a:ext cx="3882887" cy="36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=( dist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i="1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... </a:t>
                </a:r>
                <a:r>
                  <a:rPr lang="en-US" altLang="zh-CN" sz="1600" i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dist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en-US" altLang="zh-CN" sz="1600" i="1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))</a:t>
                </a:r>
                <a:r>
                  <a:rPr lang="en-US" altLang="zh-CN" sz="1600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i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E1C36B5-0A8A-24D5-0DE8-09155EA6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568" y="4443094"/>
                <a:ext cx="3882887" cy="362663"/>
              </a:xfrm>
              <a:prstGeom prst="rect">
                <a:avLst/>
              </a:prstGeom>
              <a:blipFill>
                <a:blip r:embed="rId8"/>
                <a:stretch>
                  <a:fillRect t="-6780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3F841CA-4D2D-2111-FAF8-DBB2B5946199}"/>
                  </a:ext>
                </a:extLst>
              </p:cNvPr>
              <p:cNvSpPr txBox="1"/>
              <p:nvPr/>
            </p:nvSpPr>
            <p:spPr>
              <a:xfrm>
                <a:off x="424811" y="5419997"/>
                <a:ext cx="3082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通过使用类别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查询倒排索引的记录，可以快速检索类别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的所有</a:t>
                </a:r>
                <a:r>
                  <a:rPr lang="en-US" altLang="zh-CN" sz="1600" dirty="0"/>
                  <a:t>POI</a:t>
                </a:r>
                <a:r>
                  <a:rPr lang="zh-CN" altLang="en-US" sz="1600" dirty="0"/>
                  <a:t>实体。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3F841CA-4D2D-2111-FAF8-DBB2B594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1" y="5419997"/>
                <a:ext cx="3082296" cy="830997"/>
              </a:xfrm>
              <a:prstGeom prst="rect">
                <a:avLst/>
              </a:prstGeom>
              <a:blipFill>
                <a:blip r:embed="rId9"/>
                <a:stretch>
                  <a:fillRect l="-1188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5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9A97FE-C630-493E-97C5-D3C3BB29CB8F}"/>
              </a:ext>
            </a:extLst>
          </p:cNvPr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问题背景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28595" y="3198167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算法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16516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ROSE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D8EBC-3F28-64AB-FCD2-A4C77E42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7" y="1868421"/>
            <a:ext cx="5926036" cy="41083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D8B3F3-CDCF-39E1-895B-D3D25EE9FB4B}"/>
              </a:ext>
            </a:extLst>
          </p:cNvPr>
          <p:cNvSpPr txBox="1"/>
          <p:nvPr/>
        </p:nvSpPr>
        <p:spPr>
          <a:xfrm>
            <a:off x="428281" y="1145146"/>
            <a:ext cx="8222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ROSE </a:t>
            </a:r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算法伪代码</a:t>
            </a:r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46E080-8FF1-DD44-A84C-8329A585066A}"/>
              </a:ext>
            </a:extLst>
          </p:cNvPr>
          <p:cNvSpPr/>
          <p:nvPr/>
        </p:nvSpPr>
        <p:spPr>
          <a:xfrm>
            <a:off x="5943599" y="3032353"/>
            <a:ext cx="305031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" dirty="0"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Line 2-3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：以贪心路径作为上界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endParaRPr lang="en-US" altLang="zh-CN" sz="400" dirty="0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2F4A91-E124-7A9B-BE37-1C2A46FDC907}"/>
              </a:ext>
            </a:extLst>
          </p:cNvPr>
          <p:cNvSpPr/>
          <p:nvPr/>
        </p:nvSpPr>
        <p:spPr>
          <a:xfrm>
            <a:off x="5699014" y="4271153"/>
            <a:ext cx="305031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" dirty="0"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Line 5-6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：用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OSE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获取当前最优路径，并计算其实际距离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endParaRPr lang="en-US" altLang="zh-CN" sz="400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FF772-7704-B496-7329-5061017B783C}"/>
              </a:ext>
            </a:extLst>
          </p:cNvPr>
          <p:cNvSpPr/>
          <p:nvPr/>
        </p:nvSpPr>
        <p:spPr>
          <a:xfrm>
            <a:off x="5824909" y="3540184"/>
            <a:ext cx="305031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" dirty="0"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Line 4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：当实际距离与预估距离一致时，循环结束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endParaRPr lang="en-US" altLang="zh-CN" sz="400" dirty="0"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3E7C70-ECD5-5CCD-5EDA-657CA2CFD762}"/>
              </a:ext>
            </a:extLst>
          </p:cNvPr>
          <p:cNvSpPr/>
          <p:nvPr/>
        </p:nvSpPr>
        <p:spPr>
          <a:xfrm>
            <a:off x="5699014" y="4961657"/>
            <a:ext cx="30503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" dirty="0"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Line 7-8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：更新最优距离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endParaRPr lang="en-US" altLang="zh-CN" sz="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06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ROSE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A85A3632-AC5B-5489-3689-8A6101BB79D1}"/>
              </a:ext>
            </a:extLst>
          </p:cNvPr>
          <p:cNvSpPr/>
          <p:nvPr/>
        </p:nvSpPr>
        <p:spPr>
          <a:xfrm>
            <a:off x="1011617" y="3558615"/>
            <a:ext cx="279207" cy="279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E20393-C6C9-3D09-F58D-004CFF1F33E3}"/>
                  </a:ext>
                </a:extLst>
              </p:cNvPr>
              <p:cNvSpPr txBox="1"/>
              <p:nvPr/>
            </p:nvSpPr>
            <p:spPr>
              <a:xfrm>
                <a:off x="937161" y="3180523"/>
                <a:ext cx="45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E20393-C6C9-3D09-F58D-004CFF1F3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1" y="3180523"/>
                <a:ext cx="457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5D8A9C4-DDBD-5D26-194B-443E7DFFC641}"/>
              </a:ext>
            </a:extLst>
          </p:cNvPr>
          <p:cNvSpPr/>
          <p:nvPr/>
        </p:nvSpPr>
        <p:spPr>
          <a:xfrm>
            <a:off x="7578069" y="3558615"/>
            <a:ext cx="279207" cy="279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BBC9F4-7314-CDCA-A1D6-385AB61024BC}"/>
                  </a:ext>
                </a:extLst>
              </p:cNvPr>
              <p:cNvSpPr txBox="1"/>
              <p:nvPr/>
            </p:nvSpPr>
            <p:spPr>
              <a:xfrm>
                <a:off x="7503613" y="3180523"/>
                <a:ext cx="45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BBC9F4-7314-CDCA-A1D6-385AB610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13" y="3180523"/>
                <a:ext cx="45720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313CF4D-4978-7F67-0CC4-0F1DF26FCE14}"/>
              </a:ext>
            </a:extLst>
          </p:cNvPr>
          <p:cNvSpPr/>
          <p:nvPr/>
        </p:nvSpPr>
        <p:spPr>
          <a:xfrm>
            <a:off x="2730898" y="2822282"/>
            <a:ext cx="230345" cy="23732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B87BF-5EC5-BB60-A01A-5A0C5BF28776}"/>
                  </a:ext>
                </a:extLst>
              </p:cNvPr>
              <p:cNvSpPr txBox="1"/>
              <p:nvPr/>
            </p:nvSpPr>
            <p:spPr>
              <a:xfrm>
                <a:off x="1967866" y="2490999"/>
                <a:ext cx="1035665" cy="37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B87BF-5EC5-BB60-A01A-5A0C5BF2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66" y="2490999"/>
                <a:ext cx="1035665" cy="376000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68A8ECD-805B-73EF-AA45-EAEB8BBFC880}"/>
              </a:ext>
            </a:extLst>
          </p:cNvPr>
          <p:cNvSpPr/>
          <p:nvPr/>
        </p:nvSpPr>
        <p:spPr>
          <a:xfrm>
            <a:off x="2690528" y="5037924"/>
            <a:ext cx="230345" cy="23732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7B4340-B54D-47E9-BBF2-96B52CB5A9E6}"/>
                  </a:ext>
                </a:extLst>
              </p:cNvPr>
              <p:cNvSpPr txBox="1"/>
              <p:nvPr/>
            </p:nvSpPr>
            <p:spPr>
              <a:xfrm>
                <a:off x="2297417" y="5309454"/>
                <a:ext cx="103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7B4340-B54D-47E9-BBF2-96B52CB5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17" y="5309454"/>
                <a:ext cx="103566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五边形 11">
            <a:extLst>
              <a:ext uri="{FF2B5EF4-FFF2-40B4-BE49-F238E27FC236}">
                <a16:creationId xmlns:a16="http://schemas.microsoft.com/office/drawing/2014/main" id="{737A6F8D-FC3C-7870-7C81-ED8DEC619AF7}"/>
              </a:ext>
            </a:extLst>
          </p:cNvPr>
          <p:cNvSpPr/>
          <p:nvPr/>
        </p:nvSpPr>
        <p:spPr>
          <a:xfrm>
            <a:off x="5267418" y="2223106"/>
            <a:ext cx="396706" cy="369332"/>
          </a:xfrm>
          <a:prstGeom prst="pentagon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889CA5-D6BE-1956-8BF6-C1D6493C1E4F}"/>
                  </a:ext>
                </a:extLst>
              </p:cNvPr>
              <p:cNvSpPr txBox="1"/>
              <p:nvPr/>
            </p:nvSpPr>
            <p:spPr>
              <a:xfrm>
                <a:off x="4938881" y="1784697"/>
                <a:ext cx="1035665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889CA5-D6BE-1956-8BF6-C1D6493C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81" y="1784697"/>
                <a:ext cx="1035665" cy="372666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五边形 13">
            <a:extLst>
              <a:ext uri="{FF2B5EF4-FFF2-40B4-BE49-F238E27FC236}">
                <a16:creationId xmlns:a16="http://schemas.microsoft.com/office/drawing/2014/main" id="{96BE19E9-E129-AD23-ABD7-13CEC58764AD}"/>
              </a:ext>
            </a:extLst>
          </p:cNvPr>
          <p:cNvSpPr/>
          <p:nvPr/>
        </p:nvSpPr>
        <p:spPr>
          <a:xfrm>
            <a:off x="5267418" y="3837821"/>
            <a:ext cx="396706" cy="369332"/>
          </a:xfrm>
          <a:prstGeom prst="pentagon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F77C5C6-4EBF-FFA0-DE92-D22B5D7212AA}"/>
                  </a:ext>
                </a:extLst>
              </p:cNvPr>
              <p:cNvSpPr txBox="1"/>
              <p:nvPr/>
            </p:nvSpPr>
            <p:spPr>
              <a:xfrm>
                <a:off x="4938881" y="3399412"/>
                <a:ext cx="1035665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F77C5C6-4EBF-FFA0-DE92-D22B5D72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81" y="3399412"/>
                <a:ext cx="1035665" cy="372666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五边形 15">
            <a:extLst>
              <a:ext uri="{FF2B5EF4-FFF2-40B4-BE49-F238E27FC236}">
                <a16:creationId xmlns:a16="http://schemas.microsoft.com/office/drawing/2014/main" id="{482949DB-4529-D517-80DD-E12CEE81EFB0}"/>
              </a:ext>
            </a:extLst>
          </p:cNvPr>
          <p:cNvSpPr/>
          <p:nvPr/>
        </p:nvSpPr>
        <p:spPr>
          <a:xfrm>
            <a:off x="5267418" y="5681816"/>
            <a:ext cx="396706" cy="369332"/>
          </a:xfrm>
          <a:prstGeom prst="pentagon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07FD58-6307-2A0B-22E5-9367D2491283}"/>
                  </a:ext>
                </a:extLst>
              </p:cNvPr>
              <p:cNvSpPr txBox="1"/>
              <p:nvPr/>
            </p:nvSpPr>
            <p:spPr>
              <a:xfrm>
                <a:off x="4938881" y="5243407"/>
                <a:ext cx="1035665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07FD58-6307-2A0B-22E5-9367D249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81" y="5243407"/>
                <a:ext cx="1035665" cy="372666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6E6ADF-42DD-C15C-3C0E-346AB626C90B}"/>
              </a:ext>
            </a:extLst>
          </p:cNvPr>
          <p:cNvCxnSpPr>
            <a:stCxn id="3" idx="6"/>
            <a:endCxn id="7" idx="1"/>
          </p:cNvCxnSpPr>
          <p:nvPr/>
        </p:nvCxnSpPr>
        <p:spPr>
          <a:xfrm flipV="1">
            <a:off x="1290824" y="2940945"/>
            <a:ext cx="1440074" cy="7572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9166E9-07BC-AB31-7E27-30C15D530259}"/>
              </a:ext>
            </a:extLst>
          </p:cNvPr>
          <p:cNvSpPr txBox="1"/>
          <p:nvPr/>
        </p:nvSpPr>
        <p:spPr>
          <a:xfrm>
            <a:off x="1767493" y="3196583"/>
            <a:ext cx="5223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30</a:t>
            </a:r>
            <a:endParaRPr lang="zh-CN" altLang="en-US" sz="1400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6737A4-0D5C-4BD2-0D40-0D8947E4A849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1249935" y="3796932"/>
            <a:ext cx="1440593" cy="13596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75C5562-0034-43D5-9686-B1682E1CE2D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961243" y="2364178"/>
            <a:ext cx="2306175" cy="581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1B7724E-B5DE-A1D2-78BD-519909E7CE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56366" y="2905917"/>
            <a:ext cx="2311052" cy="10729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9A0AD3C-AC74-F286-8D33-F47387D756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4191" y="2940945"/>
            <a:ext cx="2223227" cy="28819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566D60-7330-C339-8642-C51381873E3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28846" y="2364178"/>
            <a:ext cx="2338572" cy="27781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2B508F-075C-B1C2-1835-5AB7CD45251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928846" y="3978893"/>
            <a:ext cx="2338572" cy="11798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951E44F-4432-4071-7781-9F800779DF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42606" y="5150845"/>
            <a:ext cx="2324812" cy="672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F9B916C-352E-4FBD-7D4F-6E8FA1AE72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50466" y="2369429"/>
            <a:ext cx="1968492" cy="12300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53A99D2-B2BF-6156-98C3-6A812C2D29E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664124" y="3698218"/>
            <a:ext cx="1913945" cy="2653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AEB507E-ADE3-F0F0-F4C6-E4A94F547B92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678285" y="3796932"/>
            <a:ext cx="1940673" cy="20364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C4B964-EACF-F436-F4F5-B0A91561BDFF}"/>
              </a:ext>
            </a:extLst>
          </p:cNvPr>
          <p:cNvSpPr txBox="1"/>
          <p:nvPr/>
        </p:nvSpPr>
        <p:spPr>
          <a:xfrm>
            <a:off x="1848661" y="4414939"/>
            <a:ext cx="5223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20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5B38563-C885-95ED-D296-70535053F19B}"/>
              </a:ext>
            </a:extLst>
          </p:cNvPr>
          <p:cNvSpPr txBox="1"/>
          <p:nvPr/>
        </p:nvSpPr>
        <p:spPr>
          <a:xfrm>
            <a:off x="3915977" y="2513497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45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775D3C-64F2-B798-B067-F09E907FB3A5}"/>
              </a:ext>
            </a:extLst>
          </p:cNvPr>
          <p:cNvSpPr txBox="1"/>
          <p:nvPr/>
        </p:nvSpPr>
        <p:spPr>
          <a:xfrm>
            <a:off x="6245405" y="2713110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12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33E588-2308-7CE4-B0C1-D805B31BF23B}"/>
              </a:ext>
            </a:extLst>
          </p:cNvPr>
          <p:cNvSpPr txBox="1"/>
          <p:nvPr/>
        </p:nvSpPr>
        <p:spPr>
          <a:xfrm>
            <a:off x="6342373" y="3671116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25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096B94-5A56-44BD-8613-4D054E3D95EB}"/>
              </a:ext>
            </a:extLst>
          </p:cNvPr>
          <p:cNvSpPr txBox="1"/>
          <p:nvPr/>
        </p:nvSpPr>
        <p:spPr>
          <a:xfrm>
            <a:off x="6536429" y="4598376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20</a:t>
            </a:r>
            <a:endParaRPr lang="zh-CN" alt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E2BC5F-18B7-71A1-2AC1-DF9300676D16}"/>
              </a:ext>
            </a:extLst>
          </p:cNvPr>
          <p:cNvSpPr txBox="1"/>
          <p:nvPr/>
        </p:nvSpPr>
        <p:spPr>
          <a:xfrm>
            <a:off x="3844002" y="5357887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1EF2C-32E8-925F-F106-3849EC9865D5}"/>
              </a:ext>
            </a:extLst>
          </p:cNvPr>
          <p:cNvSpPr txBox="1"/>
          <p:nvPr/>
        </p:nvSpPr>
        <p:spPr>
          <a:xfrm>
            <a:off x="4525656" y="2872746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65</a:t>
            </a:r>
            <a:endParaRPr lang="zh-CN" altLang="en-US" sz="1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910AB4-EEE7-CEA0-C288-503783758850}"/>
              </a:ext>
            </a:extLst>
          </p:cNvPr>
          <p:cNvSpPr txBox="1"/>
          <p:nvPr/>
        </p:nvSpPr>
        <p:spPr>
          <a:xfrm>
            <a:off x="4466926" y="4157066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25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54704ED-CD50-684D-B672-A803FFD9FD0E}"/>
              </a:ext>
            </a:extLst>
          </p:cNvPr>
          <p:cNvSpPr txBox="1"/>
          <p:nvPr/>
        </p:nvSpPr>
        <p:spPr>
          <a:xfrm>
            <a:off x="3729510" y="3187034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25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88B07A-BD58-55E2-5505-1A3E58938C70}"/>
              </a:ext>
            </a:extLst>
          </p:cNvPr>
          <p:cNvSpPr txBox="1"/>
          <p:nvPr/>
        </p:nvSpPr>
        <p:spPr>
          <a:xfrm>
            <a:off x="4394071" y="4800363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55</a:t>
            </a:r>
            <a:endParaRPr lang="zh-CN" altLang="en-US" sz="1400" b="1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772F7B-B19F-0AE0-3FCC-E25AFD362F8C}"/>
              </a:ext>
            </a:extLst>
          </p:cNvPr>
          <p:cNvCxnSpPr>
            <a:cxnSpLocks/>
          </p:cNvCxnSpPr>
          <p:nvPr/>
        </p:nvCxnSpPr>
        <p:spPr>
          <a:xfrm>
            <a:off x="1250443" y="3796932"/>
            <a:ext cx="1440593" cy="135965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9E48006-97A1-ED50-3FB4-38BDF082B69D}"/>
              </a:ext>
            </a:extLst>
          </p:cNvPr>
          <p:cNvCxnSpPr>
            <a:cxnSpLocks/>
          </p:cNvCxnSpPr>
          <p:nvPr/>
        </p:nvCxnSpPr>
        <p:spPr>
          <a:xfrm>
            <a:off x="2943114" y="5150845"/>
            <a:ext cx="2324812" cy="6720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FDEE73A-DCCB-FE16-9D24-BBDFF5CE8D38}"/>
              </a:ext>
            </a:extLst>
          </p:cNvPr>
          <p:cNvCxnSpPr>
            <a:cxnSpLocks/>
          </p:cNvCxnSpPr>
          <p:nvPr/>
        </p:nvCxnSpPr>
        <p:spPr>
          <a:xfrm flipV="1">
            <a:off x="5678793" y="3796932"/>
            <a:ext cx="1940673" cy="203648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1D738B-DF2F-162E-090B-6BA8C7CA56D4}"/>
              </a:ext>
            </a:extLst>
          </p:cNvPr>
          <p:cNvSpPr txBox="1"/>
          <p:nvPr/>
        </p:nvSpPr>
        <p:spPr>
          <a:xfrm>
            <a:off x="1858394" y="4410244"/>
            <a:ext cx="52234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92225F1-028B-392B-EAE3-D1B46BED7024}"/>
              </a:ext>
            </a:extLst>
          </p:cNvPr>
          <p:cNvSpPr txBox="1"/>
          <p:nvPr/>
        </p:nvSpPr>
        <p:spPr>
          <a:xfrm>
            <a:off x="6546162" y="4593681"/>
            <a:ext cx="39670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9A5A0F8-5A88-7D13-955D-DF5B412E4F44}"/>
              </a:ext>
            </a:extLst>
          </p:cNvPr>
          <p:cNvSpPr txBox="1"/>
          <p:nvPr/>
        </p:nvSpPr>
        <p:spPr>
          <a:xfrm>
            <a:off x="3853735" y="5353192"/>
            <a:ext cx="39670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4C504BA-87EE-B0CE-D9D0-11F489690E8C}"/>
              </a:ext>
            </a:extLst>
          </p:cNvPr>
          <p:cNvCxnSpPr>
            <a:cxnSpLocks/>
          </p:cNvCxnSpPr>
          <p:nvPr/>
        </p:nvCxnSpPr>
        <p:spPr>
          <a:xfrm flipV="1">
            <a:off x="2930561" y="3977085"/>
            <a:ext cx="2338572" cy="117987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13F3C39-E6EF-5755-255B-47058AB4F473}"/>
              </a:ext>
            </a:extLst>
          </p:cNvPr>
          <p:cNvCxnSpPr>
            <a:cxnSpLocks/>
          </p:cNvCxnSpPr>
          <p:nvPr/>
        </p:nvCxnSpPr>
        <p:spPr>
          <a:xfrm flipV="1">
            <a:off x="5665839" y="3696410"/>
            <a:ext cx="1913945" cy="2653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7AF09FB-7DB5-8E7A-0ED3-96EE7E87D87E}"/>
              </a:ext>
            </a:extLst>
          </p:cNvPr>
          <p:cNvSpPr txBox="1"/>
          <p:nvPr/>
        </p:nvSpPr>
        <p:spPr>
          <a:xfrm>
            <a:off x="6419987" y="3683932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D02D3DC-DCF0-134A-A6EE-056118E5FAED}"/>
              </a:ext>
            </a:extLst>
          </p:cNvPr>
          <p:cNvSpPr txBox="1"/>
          <p:nvPr/>
        </p:nvSpPr>
        <p:spPr>
          <a:xfrm>
            <a:off x="4484906" y="4169882"/>
            <a:ext cx="396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文本框 8">
            <a:extLst>
              <a:ext uri="{FF2B5EF4-FFF2-40B4-BE49-F238E27FC236}">
                <a16:creationId xmlns:a16="http://schemas.microsoft.com/office/drawing/2014/main" id="{312B2858-E26E-8EC1-20B9-77B2EFACAB6C}"/>
              </a:ext>
            </a:extLst>
          </p:cNvPr>
          <p:cNvSpPr txBox="1"/>
          <p:nvPr/>
        </p:nvSpPr>
        <p:spPr>
          <a:xfrm>
            <a:off x="6148999" y="5401125"/>
            <a:ext cx="85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FF0000"/>
                </a:solidFill>
              </a:rPr>
              <a:t>iter</a:t>
            </a:r>
            <a:r>
              <a:rPr lang="en-US" altLang="zh-CN" sz="1600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B362625E-AE0D-FB41-0AD3-41989D9FD967}"/>
              </a:ext>
            </a:extLst>
          </p:cNvPr>
          <p:cNvSpPr txBox="1"/>
          <p:nvPr/>
        </p:nvSpPr>
        <p:spPr>
          <a:xfrm>
            <a:off x="5890124" y="3346582"/>
            <a:ext cx="85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FF0000"/>
                </a:solidFill>
              </a:rPr>
              <a:t>iter</a:t>
            </a:r>
            <a:r>
              <a:rPr lang="en-US" altLang="zh-CN" sz="1600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66" name="文本框 8">
            <a:extLst>
              <a:ext uri="{FF2B5EF4-FFF2-40B4-BE49-F238E27FC236}">
                <a16:creationId xmlns:a16="http://schemas.microsoft.com/office/drawing/2014/main" id="{C07D5EAE-ABD7-FA57-36FA-F02B997E840C}"/>
              </a:ext>
            </a:extLst>
          </p:cNvPr>
          <p:cNvSpPr txBox="1"/>
          <p:nvPr/>
        </p:nvSpPr>
        <p:spPr>
          <a:xfrm>
            <a:off x="5905042" y="4022982"/>
            <a:ext cx="85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FF0000"/>
                </a:solidFill>
              </a:rPr>
              <a:t>iter</a:t>
            </a:r>
            <a:r>
              <a:rPr lang="en-US" altLang="zh-CN" sz="1600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D9EA485-DF10-06F8-A146-570B4D20651B}"/>
              </a:ext>
            </a:extLst>
          </p:cNvPr>
          <p:cNvSpPr txBox="1"/>
          <p:nvPr/>
        </p:nvSpPr>
        <p:spPr>
          <a:xfrm>
            <a:off x="428281" y="1054576"/>
            <a:ext cx="82222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ROSE</a:t>
            </a:r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求解过程示例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600" dirty="0">
              <a:latin typeface="+mn-ea"/>
            </a:endParaRPr>
          </a:p>
          <a:p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38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8" grpId="0" animBg="1"/>
      <p:bldP spid="49" grpId="0" animBg="1"/>
      <p:bldP spid="51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ROSE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D8B3F3-CDCF-39E1-895B-D3D25EE9FB4B}"/>
              </a:ext>
            </a:extLst>
          </p:cNvPr>
          <p:cNvSpPr txBox="1"/>
          <p:nvPr/>
        </p:nvSpPr>
        <p:spPr>
          <a:xfrm>
            <a:off x="428281" y="831045"/>
            <a:ext cx="82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ROSE </a:t>
            </a:r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算法复杂度</a:t>
            </a:r>
            <a:endParaRPr lang="en-US" altLang="zh-CN" sz="700" dirty="0">
              <a:latin typeface="+mn-ea"/>
            </a:endParaRPr>
          </a:p>
          <a:p>
            <a:pPr algn="ctr"/>
            <a:endParaRPr lang="en-US" altLang="zh-CN" sz="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C9494A-C101-B88D-BB07-23F188796A01}"/>
                  </a:ext>
                </a:extLst>
              </p:cNvPr>
              <p:cNvSpPr/>
              <p:nvPr/>
            </p:nvSpPr>
            <p:spPr>
              <a:xfrm>
                <a:off x="536009" y="1353124"/>
                <a:ext cx="8071981" cy="461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V 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图中节点数   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E 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图中边数  </a:t>
                </a:r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 </a:t>
                </a:r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|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:POI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类型数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参考节点数量   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每类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POI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中合格的平均数量     </a:t>
                </a:r>
                <a: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查询大小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1.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ROSE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的每次循环中，首先用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OSE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方法寻找当前最优路径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𝑘𝑚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个状态，每个状态需要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𝑚𝑟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𝑘𝑚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𝑚𝑟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用实际距离更新最优路径中的预估距离 ：</a:t>
                </a:r>
                <a:r>
                  <a:rPr lang="pt-BR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pt-BR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O(k </a:t>
                </a:r>
                <a:r>
                  <a:rPr lang="pt-BR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|</a:t>
                </a:r>
                <a:r>
                  <a:rPr lang="pt-BR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E </a:t>
                </a:r>
                <a:r>
                  <a:rPr lang="pt-BR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| log|</a:t>
                </a:r>
                <a:r>
                  <a:rPr lang="pt-BR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V </a:t>
                </a:r>
                <a:r>
                  <a:rPr lang="pt-BR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|</a:t>
                </a:r>
                <a:r>
                  <a:rPr lang="pt-BR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endParaRPr lang="pt-BR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根据迭代次数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∗((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𝑘𝑚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𝑚𝑟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k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pt-BR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pt-BR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 </m:t>
                    </m:r>
                    <m:r>
                      <m:rPr>
                        <m:nor/>
                      </m:rPr>
                      <a:rPr lang="pt-BR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log</m:t>
                    </m:r>
                    <m:r>
                      <m:rPr>
                        <m:nor/>
                      </m:rPr>
                      <a:rPr lang="pt-BR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V</m:t>
                    </m:r>
                    <m:r>
                      <m:rPr>
                        <m:nor/>
                      </m:rPr>
                      <a:rPr lang="pt-BR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pt-BR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C9494A-C101-B88D-BB07-23F18879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9" y="1353124"/>
                <a:ext cx="8071981" cy="4617611"/>
              </a:xfrm>
              <a:prstGeom prst="rect">
                <a:avLst/>
              </a:prstGeom>
              <a:blipFill>
                <a:blip r:embed="rId3"/>
                <a:stretch>
                  <a:fillRect l="-831" t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7808CBC-C889-5434-B1AA-2686A91D9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16" y="2931441"/>
            <a:ext cx="6071666" cy="10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49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365713" cy="2233913"/>
            <a:chOff x="1549246" y="2331574"/>
            <a:chExt cx="5365713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520169" cy="523220"/>
              <a:chOff x="1104898" y="1549242"/>
              <a:chExt cx="2520169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6" y="1549242"/>
                <a:ext cx="216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552591" y="3638385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F7D975E-C70B-969B-48C3-FB4DC721ACF8}"/>
              </a:ext>
            </a:extLst>
          </p:cNvPr>
          <p:cNvSpPr txBox="1"/>
          <p:nvPr/>
        </p:nvSpPr>
        <p:spPr>
          <a:xfrm>
            <a:off x="5125508" y="2656086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43623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489373" y="2991789"/>
            <a:ext cx="748234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CA</a:t>
            </a:r>
            <a:r>
              <a:rPr lang="zh-CN" altLang="en-US" dirty="0"/>
              <a:t>：</a:t>
            </a:r>
            <a:r>
              <a:rPr lang="en-US" altLang="zh-CN" dirty="0"/>
              <a:t>CA</a:t>
            </a:r>
            <a:r>
              <a:rPr lang="zh-CN" altLang="en-US" dirty="0"/>
              <a:t>数据集是加州的真实公路网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OL</a:t>
            </a:r>
            <a:r>
              <a:rPr lang="zh-CN" altLang="en-US" dirty="0"/>
              <a:t>：</a:t>
            </a:r>
            <a:r>
              <a:rPr lang="en-US" altLang="zh-CN" dirty="0"/>
              <a:t>OL</a:t>
            </a:r>
            <a:r>
              <a:rPr lang="zh-CN" altLang="en-US" dirty="0"/>
              <a:t>数据集是奥尔登堡市的真实路网</a:t>
            </a:r>
            <a:r>
              <a:rPr lang="en-US" altLang="zh-CN" sz="1800" baseline="30000" dirty="0"/>
              <a:t>[5]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78E96F-B3E7-4A2A-B911-B6ABE844940B}"/>
              </a:ext>
            </a:extLst>
          </p:cNvPr>
          <p:cNvSpPr txBox="1"/>
          <p:nvPr/>
        </p:nvSpPr>
        <p:spPr>
          <a:xfrm>
            <a:off x="428281" y="4037943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参数设置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F5F8F-1BB3-E641-BBA4-C54FDEB93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7919"/>
          <a:stretch/>
        </p:blipFill>
        <p:spPr>
          <a:xfrm>
            <a:off x="252739" y="4445292"/>
            <a:ext cx="8259825" cy="991245"/>
          </a:xfrm>
          <a:prstGeom prst="rect">
            <a:avLst/>
          </a:prstGeom>
        </p:spPr>
      </p:pic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ACFA65F2-5AC9-699F-FD40-412A17C1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397"/>
              </p:ext>
            </p:extLst>
          </p:nvPr>
        </p:nvGraphicFramePr>
        <p:xfrm>
          <a:off x="956840" y="1376081"/>
          <a:ext cx="67750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993">
                  <a:extLst>
                    <a:ext uri="{9D8B030D-6E8A-4147-A177-3AD203B41FA5}">
                      <a16:colId xmlns:a16="http://schemas.microsoft.com/office/drawing/2014/main" val="999318565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2736992902"/>
                    </a:ext>
                  </a:extLst>
                </a:gridCol>
                <a:gridCol w="1718840">
                  <a:extLst>
                    <a:ext uri="{9D8B030D-6E8A-4147-A177-3AD203B41FA5}">
                      <a16:colId xmlns:a16="http://schemas.microsoft.com/office/drawing/2014/main" val="2752397167"/>
                    </a:ext>
                  </a:extLst>
                </a:gridCol>
                <a:gridCol w="1869312">
                  <a:extLst>
                    <a:ext uri="{9D8B030D-6E8A-4147-A177-3AD203B41FA5}">
                      <a16:colId xmlns:a16="http://schemas.microsoft.com/office/drawing/2014/main" val="2652471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5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21693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87635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7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5869"/>
                  </a:ext>
                </a:extLst>
              </a:tr>
            </a:tbl>
          </a:graphicData>
        </a:graphic>
      </p:graphicFrame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345D5174-5FA7-430F-B937-FADF110358B7}"/>
              </a:ext>
            </a:extLst>
          </p:cNvPr>
          <p:cNvSpPr txBox="1">
            <a:spLocks/>
          </p:cNvSpPr>
          <p:nvPr/>
        </p:nvSpPr>
        <p:spPr>
          <a:xfrm>
            <a:off x="283606" y="5977566"/>
            <a:ext cx="7893882" cy="32173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[5] </a:t>
            </a:r>
            <a:r>
              <a:rPr lang="es-ES" altLang="zh-CN" sz="1400" dirty="0">
                <a:solidFill>
                  <a:schemeClr val="tx1"/>
                </a:solidFill>
              </a:rPr>
              <a:t>http://www.cs.utah.edu/∼lifeifei/SpatialDataset.htm.</a:t>
            </a:r>
            <a:endParaRPr lang="en-US" altLang="zh-CN" sz="1400" b="1" i="1" dirty="0">
              <a:solidFill>
                <a:srgbClr val="02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3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CA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数据集结果：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57D47-4B1A-FE32-FB91-9258D5A84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3" y="1688786"/>
            <a:ext cx="8368496" cy="1992307"/>
          </a:xfrm>
          <a:prstGeom prst="rect">
            <a:avLst/>
          </a:prstGeom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547246" y="4375007"/>
            <a:ext cx="7482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dirty="0"/>
              <a:t>MTDOSR</a:t>
            </a:r>
            <a:r>
              <a:rPr lang="zh-CN" altLang="en-US" dirty="0"/>
              <a:t>：基线算法，由</a:t>
            </a:r>
            <a:r>
              <a:rPr lang="en-US" altLang="zh-CN" dirty="0"/>
              <a:t>TD-OSR</a:t>
            </a:r>
            <a:r>
              <a:rPr lang="zh-CN" altLang="en-US" dirty="0"/>
              <a:t>算法</a:t>
            </a:r>
            <a:r>
              <a:rPr lang="en-US" altLang="zh-CN" sz="1800" baseline="30000" dirty="0"/>
              <a:t>[6]</a:t>
            </a:r>
            <a:r>
              <a:rPr lang="zh-CN" altLang="en-US" dirty="0"/>
              <a:t>扩展得到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ROSE_RD</a:t>
            </a:r>
            <a:r>
              <a:rPr lang="zh-CN" altLang="en-US" dirty="0"/>
              <a:t>：</a:t>
            </a:r>
            <a:r>
              <a:rPr lang="en-US" altLang="zh-CN" dirty="0"/>
              <a:t>ROSE</a:t>
            </a:r>
            <a:r>
              <a:rPr lang="zh-CN" altLang="en-US" dirty="0"/>
              <a:t>算法中使用随机策略</a:t>
            </a:r>
            <a:r>
              <a:rPr lang="en-US" altLang="zh-CN" dirty="0"/>
              <a:t>(random)</a:t>
            </a:r>
            <a:r>
              <a:rPr lang="zh-CN" altLang="en-US" dirty="0"/>
              <a:t>选择参考结点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ROSE_GM</a:t>
            </a:r>
            <a:r>
              <a:rPr lang="zh-CN" altLang="en-US" dirty="0"/>
              <a:t>：</a:t>
            </a:r>
            <a:r>
              <a:rPr lang="en-US" altLang="zh-CN" dirty="0"/>
              <a:t> ROSE</a:t>
            </a:r>
            <a:r>
              <a:rPr lang="zh-CN" altLang="en-US" dirty="0"/>
              <a:t>算法中使用</a:t>
            </a:r>
            <a:r>
              <a:rPr lang="en-US" altLang="zh-CN" dirty="0"/>
              <a:t>greedy merge</a:t>
            </a:r>
            <a:r>
              <a:rPr lang="zh-CN" altLang="en-US" dirty="0"/>
              <a:t>策略选择参考结点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16B653-F2AE-EB2F-7BF3-D80EFD774EB6}"/>
              </a:ext>
            </a:extLst>
          </p:cNvPr>
          <p:cNvSpPr txBox="1"/>
          <p:nvPr/>
        </p:nvSpPr>
        <p:spPr>
          <a:xfrm>
            <a:off x="1489799" y="36871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查询时间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52E64-D6C5-D66F-C35E-BDF5302C61C8}"/>
              </a:ext>
            </a:extLst>
          </p:cNvPr>
          <p:cNvSpPr txBox="1"/>
          <p:nvPr/>
        </p:nvSpPr>
        <p:spPr>
          <a:xfrm>
            <a:off x="4149745" y="36871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访问节点的数量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F078C2-7844-D728-FEC8-514940173E9E}"/>
              </a:ext>
            </a:extLst>
          </p:cNvPr>
          <p:cNvSpPr txBox="1"/>
          <p:nvPr/>
        </p:nvSpPr>
        <p:spPr>
          <a:xfrm>
            <a:off x="6980909" y="368710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OSE</a:t>
            </a:r>
            <a:r>
              <a:rPr lang="zh-CN" altLang="en-US" sz="1200" b="1" dirty="0"/>
              <a:t>迭代次数</a:t>
            </a:r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4281CA7B-357E-082F-F6CE-169BD0B34C81}"/>
              </a:ext>
            </a:extLst>
          </p:cNvPr>
          <p:cNvSpPr txBox="1">
            <a:spLocks/>
          </p:cNvSpPr>
          <p:nvPr/>
        </p:nvSpPr>
        <p:spPr>
          <a:xfrm>
            <a:off x="283606" y="5977566"/>
            <a:ext cx="7893882" cy="32173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[6] Optimal Time-dependent Sequenced Route Queries in Road Networks</a:t>
            </a:r>
            <a:r>
              <a:rPr lang="es-ES" altLang="zh-CN" sz="1400" dirty="0">
                <a:solidFill>
                  <a:schemeClr val="tx1"/>
                </a:solidFill>
              </a:rPr>
              <a:t>. SIGSPATIAL 2015</a:t>
            </a:r>
            <a:endParaRPr lang="en-US" altLang="zh-CN" sz="1400" b="1" i="1" dirty="0">
              <a:solidFill>
                <a:srgbClr val="02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6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OL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数据集结果：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547246" y="4375007"/>
            <a:ext cx="7482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dirty="0"/>
              <a:t>MTDOSR</a:t>
            </a:r>
            <a:r>
              <a:rPr lang="zh-CN" altLang="en-US" dirty="0"/>
              <a:t>：基线算法，由</a:t>
            </a:r>
            <a:r>
              <a:rPr lang="en-US" altLang="zh-CN" dirty="0"/>
              <a:t>TD-OSR</a:t>
            </a:r>
            <a:r>
              <a:rPr lang="zh-CN" altLang="en-US" dirty="0"/>
              <a:t>算法</a:t>
            </a:r>
            <a:r>
              <a:rPr lang="en-US" altLang="zh-CN" sz="1800" baseline="30000" dirty="0"/>
              <a:t>[6]</a:t>
            </a:r>
            <a:r>
              <a:rPr lang="zh-CN" altLang="en-US" dirty="0"/>
              <a:t>扩展得到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ROSE_RD</a:t>
            </a:r>
            <a:r>
              <a:rPr lang="zh-CN" altLang="en-US" dirty="0"/>
              <a:t>：</a:t>
            </a:r>
            <a:r>
              <a:rPr lang="en-US" altLang="zh-CN" dirty="0"/>
              <a:t>ROSE</a:t>
            </a:r>
            <a:r>
              <a:rPr lang="zh-CN" altLang="en-US" dirty="0"/>
              <a:t>算法中使用随机策略</a:t>
            </a:r>
            <a:r>
              <a:rPr lang="en-US" altLang="zh-CN" dirty="0"/>
              <a:t>(random)</a:t>
            </a:r>
            <a:r>
              <a:rPr lang="zh-CN" altLang="en-US" dirty="0"/>
              <a:t>选择参考结点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ROSE_GM</a:t>
            </a:r>
            <a:r>
              <a:rPr lang="zh-CN" altLang="en-US" dirty="0"/>
              <a:t>：</a:t>
            </a:r>
            <a:r>
              <a:rPr lang="en-US" altLang="zh-CN" dirty="0"/>
              <a:t> ROSE</a:t>
            </a:r>
            <a:r>
              <a:rPr lang="zh-CN" altLang="en-US" dirty="0"/>
              <a:t>算法中使用</a:t>
            </a:r>
            <a:r>
              <a:rPr lang="en-US" altLang="zh-CN" dirty="0"/>
              <a:t>greedy merge</a:t>
            </a:r>
            <a:r>
              <a:rPr lang="zh-CN" altLang="en-US" dirty="0"/>
              <a:t>策略选择参考结点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16B653-F2AE-EB2F-7BF3-D80EFD774EB6}"/>
              </a:ext>
            </a:extLst>
          </p:cNvPr>
          <p:cNvSpPr txBox="1"/>
          <p:nvPr/>
        </p:nvSpPr>
        <p:spPr>
          <a:xfrm>
            <a:off x="1489799" y="36871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查询时间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52E64-D6C5-D66F-C35E-BDF5302C61C8}"/>
              </a:ext>
            </a:extLst>
          </p:cNvPr>
          <p:cNvSpPr txBox="1"/>
          <p:nvPr/>
        </p:nvSpPr>
        <p:spPr>
          <a:xfrm>
            <a:off x="4149745" y="36871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访问节点的数量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F078C2-7844-D728-FEC8-514940173E9E}"/>
              </a:ext>
            </a:extLst>
          </p:cNvPr>
          <p:cNvSpPr txBox="1"/>
          <p:nvPr/>
        </p:nvSpPr>
        <p:spPr>
          <a:xfrm>
            <a:off x="6980909" y="368710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OSE</a:t>
            </a:r>
            <a:r>
              <a:rPr lang="zh-CN" altLang="en-US" sz="1200" b="1" dirty="0"/>
              <a:t>迭代次数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8A056-CA12-0057-CEA6-163A01BBA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3" y="1776163"/>
            <a:ext cx="8660443" cy="1869505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D237DBD-5842-722D-E359-E6C5C8646D68}"/>
              </a:ext>
            </a:extLst>
          </p:cNvPr>
          <p:cNvSpPr txBox="1">
            <a:spLocks/>
          </p:cNvSpPr>
          <p:nvPr/>
        </p:nvSpPr>
        <p:spPr>
          <a:xfrm>
            <a:off x="283606" y="5977566"/>
            <a:ext cx="7893882" cy="32173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[6] Optimal Time-dependent Sequenced Route Queries in Road Networks</a:t>
            </a:r>
            <a:r>
              <a:rPr lang="es-ES" altLang="zh-CN" sz="1400" dirty="0">
                <a:solidFill>
                  <a:schemeClr val="tx1"/>
                </a:solidFill>
              </a:rPr>
              <a:t>. SIGSPATIAL 2015</a:t>
            </a:r>
            <a:endParaRPr lang="en-US" altLang="zh-CN" sz="1400" b="1" i="1" dirty="0">
              <a:solidFill>
                <a:srgbClr val="02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9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BD3A84-3534-DEBB-0DE5-682FC118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20" y="993539"/>
            <a:ext cx="6291938" cy="2274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A03740-13A1-B371-4C60-00441467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20" y="3538440"/>
            <a:ext cx="6291938" cy="24553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7AD22B-C57A-9567-5123-049406065529}"/>
              </a:ext>
            </a:extLst>
          </p:cNvPr>
          <p:cNvSpPr txBox="1"/>
          <p:nvPr/>
        </p:nvSpPr>
        <p:spPr>
          <a:xfrm>
            <a:off x="3785143" y="3261441"/>
            <a:ext cx="1660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Time w.r.t network size</a:t>
            </a:r>
            <a:endParaRPr lang="zh-CN" altLang="en-US" sz="1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F91A9-ABFB-9198-9110-516E114594F5}"/>
              </a:ext>
            </a:extLst>
          </p:cNvPr>
          <p:cNvSpPr txBox="1"/>
          <p:nvPr/>
        </p:nvSpPr>
        <p:spPr>
          <a:xfrm>
            <a:off x="3785143" y="5806342"/>
            <a:ext cx="168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Time w.r.t POI numbers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007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7AD22B-C57A-9567-5123-049406065529}"/>
              </a:ext>
            </a:extLst>
          </p:cNvPr>
          <p:cNvSpPr txBox="1"/>
          <p:nvPr/>
        </p:nvSpPr>
        <p:spPr>
          <a:xfrm>
            <a:off x="3460830" y="3261441"/>
            <a:ext cx="2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Time w.r.t average degree of nodes</a:t>
            </a:r>
            <a:endParaRPr lang="zh-CN" altLang="en-US" sz="1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F91A9-ABFB-9198-9110-516E114594F5}"/>
              </a:ext>
            </a:extLst>
          </p:cNvPr>
          <p:cNvSpPr txBox="1"/>
          <p:nvPr/>
        </p:nvSpPr>
        <p:spPr>
          <a:xfrm>
            <a:off x="3067292" y="5836834"/>
            <a:ext cx="349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RNII performance </a:t>
            </a:r>
            <a:r>
              <a:rPr lang="en-US" altLang="zh-CN" sz="1200" b="1" dirty="0" err="1"/>
              <a:t>w.r.t.</a:t>
            </a:r>
            <a:r>
              <a:rPr lang="en-US" altLang="zh-CN" sz="1200" b="1" dirty="0"/>
              <a:t> number of reference nodes</a:t>
            </a:r>
            <a:endParaRPr lang="zh-CN" altLang="en-US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0873C2-96E3-A18E-E88F-5AA1E831C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5"/>
          <a:stretch/>
        </p:blipFill>
        <p:spPr>
          <a:xfrm>
            <a:off x="1283693" y="1021166"/>
            <a:ext cx="6244736" cy="2212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A525B4-5443-5E54-AA92-67115CDA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52" y="3486028"/>
            <a:ext cx="6134777" cy="22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2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125746" cy="523220"/>
              <a:chOff x="1104898" y="1549242"/>
              <a:chExt cx="2125746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8" y="1549242"/>
                <a:ext cx="1766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518121" y="2646390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OSR</a:t>
              </a:r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A17F9-2766-4E96-B458-A2FDB7B7A04F}"/>
              </a:ext>
            </a:extLst>
          </p:cNvPr>
          <p:cNvSpPr txBox="1"/>
          <p:nvPr/>
        </p:nvSpPr>
        <p:spPr>
          <a:xfrm>
            <a:off x="5160837" y="3763305"/>
            <a:ext cx="28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偏好 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15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94541" y="926378"/>
            <a:ext cx="527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TD-OSR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MTDOSR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46DF456-4C2C-4756-40C3-EE7D33E52CC8}"/>
                  </a:ext>
                </a:extLst>
              </p:cNvPr>
              <p:cNvSpPr/>
              <p:nvPr/>
            </p:nvSpPr>
            <p:spPr>
              <a:xfrm>
                <a:off x="675612" y="1451096"/>
                <a:ext cx="807198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MTDOSR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的主要思想是使用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*算法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来指导路径扩展。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ea typeface="黑体" panose="02010609060101010101" pitchFamily="49" charset="-122"/>
                  </a:rPr>
                  <a:t>启发式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函数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𝑚𝑎𝑥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𝑑𝑖𝑠𝑡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𝑑𝑖𝑠𝑡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46DF456-4C2C-4756-40C3-EE7D33E52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12" y="1451096"/>
                <a:ext cx="8071981" cy="1477328"/>
              </a:xfrm>
              <a:prstGeom prst="rect">
                <a:avLst/>
              </a:prstGeom>
              <a:blipFill>
                <a:blip r:embed="rId3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图片 79">
            <a:extLst>
              <a:ext uri="{FF2B5EF4-FFF2-40B4-BE49-F238E27FC236}">
                <a16:creationId xmlns:a16="http://schemas.microsoft.com/office/drawing/2014/main" id="{68A10DEB-1665-260F-CB99-526140CBF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2" y="3119603"/>
            <a:ext cx="6182664" cy="31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3D6E68-9A94-7986-B6AD-56D91107BF9A}"/>
              </a:ext>
            </a:extLst>
          </p:cNvPr>
          <p:cNvSpPr txBox="1"/>
          <p:nvPr/>
        </p:nvSpPr>
        <p:spPr>
          <a:xfrm>
            <a:off x="428281" y="895372"/>
            <a:ext cx="50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最短路径问题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F19707-470C-97F5-5193-D02B42590D83}"/>
              </a:ext>
            </a:extLst>
          </p:cNvPr>
          <p:cNvSpPr/>
          <p:nvPr/>
        </p:nvSpPr>
        <p:spPr>
          <a:xfrm>
            <a:off x="536009" y="1366724"/>
            <a:ext cx="8071981" cy="80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最短路径问题是图论研究中的一个经典算法问题，旨在寻找图（由结点和路径组成的）中两结点之间的最短路径。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20CBD-3A88-1E12-6235-BC4D325C3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2486"/>
          <a:stretch/>
        </p:blipFill>
        <p:spPr>
          <a:xfrm>
            <a:off x="2166990" y="2482648"/>
            <a:ext cx="4666271" cy="221403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0C843AD-081A-4A68-7E56-EBEFF0EAB570}"/>
              </a:ext>
            </a:extLst>
          </p:cNvPr>
          <p:cNvSpPr/>
          <p:nvPr/>
        </p:nvSpPr>
        <p:spPr>
          <a:xfrm>
            <a:off x="628443" y="5279198"/>
            <a:ext cx="8071981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求解最短路径问题的典型方法：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Floyd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A*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算法等。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6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50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最优定序路径查询问题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0B60C30-33E2-BD0F-15D1-86731865621A}"/>
              </a:ext>
            </a:extLst>
          </p:cNvPr>
          <p:cNvSpPr/>
          <p:nvPr/>
        </p:nvSpPr>
        <p:spPr>
          <a:xfrm>
            <a:off x="428281" y="1445993"/>
            <a:ext cx="8071981" cy="822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最优定序路径查询问题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旨在找到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以特定顺序通过特定类别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的一系列兴趣点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序列的最优路线。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684AE1-88CB-5F23-2136-28D43C18D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6"/>
          <a:stretch/>
        </p:blipFill>
        <p:spPr>
          <a:xfrm>
            <a:off x="372070" y="2927878"/>
            <a:ext cx="1907355" cy="1541058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05B2982D-2BE6-9C04-3000-16FAABBB9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36" y="2927878"/>
            <a:ext cx="2088990" cy="154105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87BC1B28-0FA4-70F7-31E1-F23D57EB4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76" y="2930281"/>
            <a:ext cx="1741085" cy="1536252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12F750D8-FF9D-921D-C6E5-CE50FB060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11" y="2927878"/>
            <a:ext cx="2395415" cy="1536252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366853BA-5D35-5BE6-8EAC-D9BC5A426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4748085"/>
            <a:ext cx="1483828" cy="1122223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AE529EC-E28C-2CAC-7374-4B73062847EE}"/>
              </a:ext>
            </a:extLst>
          </p:cNvPr>
          <p:cNvCxnSpPr>
            <a:cxnSpLocks/>
          </p:cNvCxnSpPr>
          <p:nvPr/>
        </p:nvCxnSpPr>
        <p:spPr>
          <a:xfrm>
            <a:off x="372070" y="5919169"/>
            <a:ext cx="8549356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0.00718 L 0.74618 0.0071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3D6E68-9A94-7986-B6AD-56D91107BF9A}"/>
              </a:ext>
            </a:extLst>
          </p:cNvPr>
          <p:cNvSpPr txBox="1"/>
          <p:nvPr/>
        </p:nvSpPr>
        <p:spPr>
          <a:xfrm>
            <a:off x="428281" y="853491"/>
            <a:ext cx="50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如何求解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OSR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问题？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188B-A57A-2F39-D6E8-062DEEDEF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8" y="1684512"/>
            <a:ext cx="6985167" cy="367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C0BFED-4E19-C211-4533-38EDF3EECDDE}"/>
                  </a:ext>
                </a:extLst>
              </p:cNvPr>
              <p:cNvSpPr txBox="1"/>
              <p:nvPr/>
            </p:nvSpPr>
            <p:spPr>
              <a:xfrm>
                <a:off x="1231591" y="5604399"/>
                <a:ext cx="69811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supermarket  restaurant  gas station  hotel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C0BFED-4E19-C211-4533-38EDF3EE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91" y="5604399"/>
                <a:ext cx="6981146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6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65C06F8-C559-B36E-F5DB-D62590C30068}"/>
                  </a:ext>
                </a:extLst>
              </p:cNvPr>
              <p:cNvSpPr/>
              <p:nvPr/>
            </p:nvSpPr>
            <p:spPr>
              <a:xfrm>
                <a:off x="826801" y="4346038"/>
                <a:ext cx="6502359" cy="1903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考虑从起点到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supermarket 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US" altLang="zh-CN" sz="2000" b="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	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restaurant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路径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是否是最短路径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？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65C06F8-C559-B36E-F5DB-D62590C30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1" y="4346038"/>
                <a:ext cx="6502359" cy="1903213"/>
              </a:xfrm>
              <a:prstGeom prst="rect">
                <a:avLst/>
              </a:prstGeom>
              <a:blipFill>
                <a:blip r:embed="rId3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A2142F6-BC1A-7129-BAA9-4458E5173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5" y="947542"/>
            <a:ext cx="6732465" cy="33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2ADA59-4F72-CB15-8FAF-DA5C81D3920B}"/>
              </a:ext>
            </a:extLst>
          </p:cNvPr>
          <p:cNvSpPr/>
          <p:nvPr/>
        </p:nvSpPr>
        <p:spPr>
          <a:xfrm>
            <a:off x="225857" y="918783"/>
            <a:ext cx="6502359" cy="49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考虑其他算法</a:t>
            </a:r>
            <a:endParaRPr lang="en-US" altLang="zh-CN" sz="2000" b="0" dirty="0">
              <a:latin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5CB4EF-834F-AFAF-06B9-4109D8B8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4" y="1411931"/>
            <a:ext cx="6544292" cy="2748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D302C7-C090-A61C-5EEF-AB3709F586BF}"/>
                  </a:ext>
                </a:extLst>
              </p:cNvPr>
              <p:cNvSpPr/>
              <p:nvPr/>
            </p:nvSpPr>
            <p:spPr>
              <a:xfrm>
                <a:off x="1214763" y="4311138"/>
                <a:ext cx="6502359" cy="1424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D302C7-C090-A61C-5EEF-AB3709F58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63" y="4311138"/>
                <a:ext cx="6502359" cy="1424044"/>
              </a:xfrm>
              <a:prstGeom prst="rect">
                <a:avLst/>
              </a:prstGeom>
              <a:blipFill>
                <a:blip r:embed="rId5"/>
                <a:stretch>
                  <a:fillRect l="-937" b="-50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62B4030-762B-4DDE-05BA-DD01E942D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4" y="1411931"/>
            <a:ext cx="6732465" cy="3398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2A4974-AE42-5374-D211-B9E7B526D9C6}"/>
              </a:ext>
            </a:extLst>
          </p:cNvPr>
          <p:cNvSpPr txBox="1"/>
          <p:nvPr/>
        </p:nvSpPr>
        <p:spPr>
          <a:xfrm>
            <a:off x="4708113" y="4433849"/>
            <a:ext cx="4572000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多级图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考虑使用动态规划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问题背景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D9C801-E0D9-41FF-9D73-14B79ADA8585}"/>
              </a:ext>
            </a:extLst>
          </p:cNvPr>
          <p:cNvGrpSpPr/>
          <p:nvPr/>
        </p:nvGrpSpPr>
        <p:grpSpPr>
          <a:xfrm>
            <a:off x="370390" y="881026"/>
            <a:ext cx="8403220" cy="5463923"/>
            <a:chOff x="370390" y="1000294"/>
            <a:chExt cx="8403220" cy="62415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E202B0-90F8-40C5-937A-A6367B90CE96}"/>
                </a:ext>
              </a:extLst>
            </p:cNvPr>
            <p:cNvSpPr/>
            <p:nvPr/>
          </p:nvSpPr>
          <p:spPr>
            <a:xfrm>
              <a:off x="370390" y="1523513"/>
              <a:ext cx="8403220" cy="5534982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43F063-DE8D-42E5-8354-09F17B2CC489}"/>
                </a:ext>
              </a:extLst>
            </p:cNvPr>
            <p:cNvSpPr/>
            <p:nvPr/>
          </p:nvSpPr>
          <p:spPr>
            <a:xfrm>
              <a:off x="370390" y="1000294"/>
              <a:ext cx="3832334" cy="523220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/>
                <a:t>OSR</a:t>
              </a:r>
              <a:r>
                <a:rPr lang="zh-CN" altLang="en-US" b="1" dirty="0"/>
                <a:t>问题研究：</a:t>
              </a:r>
            </a:p>
          </p:txBody>
        </p:sp>
        <p:sp>
          <p:nvSpPr>
            <p:cNvPr id="12" name="页脚占位符 2">
              <a:extLst>
                <a:ext uri="{FF2B5EF4-FFF2-40B4-BE49-F238E27FC236}">
                  <a16:creationId xmlns:a16="http://schemas.microsoft.com/office/drawing/2014/main" id="{FD4D00DC-9679-47B0-8749-A82D9071C327}"/>
                </a:ext>
              </a:extLst>
            </p:cNvPr>
            <p:cNvSpPr txBox="1">
              <a:spLocks/>
            </p:cNvSpPr>
            <p:nvPr/>
          </p:nvSpPr>
          <p:spPr>
            <a:xfrm>
              <a:off x="402852" y="1914219"/>
              <a:ext cx="8209257" cy="5327657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OSR</a:t>
              </a:r>
            </a:p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[1] Mehdi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Sharifzadeh</a:t>
              </a:r>
              <a:r>
                <a:rPr lang="en-US" altLang="zh-CN" sz="1600" dirty="0">
                  <a:solidFill>
                    <a:schemeClr val="tx1"/>
                  </a:solidFill>
                </a:rPr>
                <a:t>,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Mohammad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Kolahdouzan</a:t>
              </a:r>
              <a:r>
                <a:rPr lang="en-US" altLang="zh-CN" sz="1600" dirty="0">
                  <a:solidFill>
                    <a:schemeClr val="tx1"/>
                  </a:solidFill>
                </a:rPr>
                <a:t> and Cyrus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Shahabi</a:t>
              </a:r>
              <a:r>
                <a:rPr lang="en-US" altLang="zh-CN" sz="1600" dirty="0">
                  <a:solidFill>
                    <a:schemeClr val="tx1"/>
                  </a:solidFill>
                </a:rPr>
                <a:t>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The optimal sequenced route query</a:t>
              </a:r>
              <a:r>
                <a:rPr lang="en-US" altLang="zh-CN" sz="1600" dirty="0">
                  <a:solidFill>
                    <a:schemeClr val="tx1"/>
                  </a:solidFill>
                </a:rPr>
                <a:t>. VLDB 2005.</a:t>
              </a:r>
            </a:p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[2] Michael N. Rice and Vassilis J.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Tsotras</a:t>
              </a:r>
              <a:r>
                <a:rPr lang="en-US" altLang="zh-CN" sz="1600" dirty="0">
                  <a:solidFill>
                    <a:schemeClr val="tx1"/>
                  </a:solidFill>
                </a:rPr>
                <a:t>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Engineering Generalized Shortest Path Queries</a:t>
              </a:r>
              <a:r>
                <a:rPr lang="en-US" altLang="zh-CN" sz="1600" dirty="0">
                  <a:solidFill>
                    <a:schemeClr val="tx1"/>
                  </a:solidFill>
                </a:rPr>
                <a:t>. ICDE 2013.</a:t>
              </a:r>
              <a:endParaRPr lang="en-US" altLang="zh-CN" sz="1600" b="1" dirty="0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KOSR</a:t>
              </a:r>
            </a:p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[3]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Huiping</a:t>
              </a:r>
              <a:r>
                <a:rPr lang="en-US" altLang="zh-CN" sz="1600" dirty="0">
                  <a:solidFill>
                    <a:schemeClr val="tx1"/>
                  </a:solidFill>
                </a:rPr>
                <a:t>  Liu,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Cheqing</a:t>
              </a: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Jin</a:t>
              </a:r>
              <a:r>
                <a:rPr lang="en-US" altLang="zh-CN" sz="1600" dirty="0">
                  <a:solidFill>
                    <a:schemeClr val="tx1"/>
                  </a:solidFill>
                </a:rPr>
                <a:t> and Bin Yang . </a:t>
              </a:r>
              <a:r>
                <a:rPr lang="en-US" altLang="zh-CN" sz="1600" b="1" dirty="0">
                  <a:solidFill>
                    <a:srgbClr val="02409A"/>
                  </a:solidFill>
                  <a:ea typeface="微软雅黑" panose="020B0503020204020204" pitchFamily="34" charset="-122"/>
                </a:rPr>
                <a:t>Finding Top-k Optimal Sequenced Routes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. </a:t>
              </a:r>
              <a:r>
                <a:rPr lang="en-US" altLang="zh-CN" sz="1600" dirty="0">
                  <a:solidFill>
                    <a:schemeClr val="tx1"/>
                  </a:solidFill>
                </a:rPr>
                <a:t>ICDE 2018.</a:t>
              </a:r>
            </a:p>
            <a:p>
              <a:pPr marL="234000" indent="-457200" algn="l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 sz="1600" b="1" dirty="0" err="1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SkySR</a:t>
              </a:r>
              <a:endParaRPr lang="en-US" altLang="zh-CN" sz="1600" b="1" dirty="0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[4]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Yuya</a:t>
              </a:r>
              <a:r>
                <a:rPr lang="en-US" altLang="zh-CN" sz="1600" dirty="0">
                  <a:solidFill>
                    <a:schemeClr val="tx1"/>
                  </a:solidFill>
                </a:rPr>
                <a:t> Sasaki, Yoshiharu Ishikawa and Yasuhiro Fujiwara.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Sequenced Route Query with Semantic Hierarchy. </a:t>
              </a:r>
              <a:r>
                <a:rPr lang="en-US" altLang="zh-CN" sz="1600" dirty="0">
                  <a:solidFill>
                    <a:schemeClr val="tx1"/>
                  </a:solidFill>
                </a:rPr>
                <a:t>EDBT 2018. </a:t>
              </a: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02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2708</TotalTime>
  <Words>2273</Words>
  <Application>Microsoft Office PowerPoint</Application>
  <PresentationFormat>全屏显示(4:3)</PresentationFormat>
  <Paragraphs>333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-apple-system</vt:lpstr>
      <vt:lpstr>等线</vt:lpstr>
      <vt:lpstr>黑体</vt:lpstr>
      <vt:lpstr>思源黑体 CN</vt:lpstr>
      <vt:lpstr>微软雅黑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369348603@qq.com</dc:creator>
  <cp:lastModifiedBy>369348603@qq.com</cp:lastModifiedBy>
  <cp:revision>26</cp:revision>
  <dcterms:created xsi:type="dcterms:W3CDTF">2022-10-03T06:59:30Z</dcterms:created>
  <dcterms:modified xsi:type="dcterms:W3CDTF">2022-10-05T05:28:10Z</dcterms:modified>
</cp:coreProperties>
</file>