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3" r:id="rId1"/>
  </p:sldMasterIdLst>
  <p:notesMasterIdLst>
    <p:notesMasterId r:id="rId27"/>
  </p:notesMasterIdLst>
  <p:handoutMasterIdLst>
    <p:handoutMasterId r:id="rId28"/>
  </p:handoutMasterIdLst>
  <p:sldIdLst>
    <p:sldId id="256" r:id="rId2"/>
    <p:sldId id="317" r:id="rId3"/>
    <p:sldId id="284" r:id="rId4"/>
    <p:sldId id="405" r:id="rId5"/>
    <p:sldId id="410" r:id="rId6"/>
    <p:sldId id="409" r:id="rId7"/>
    <p:sldId id="406" r:id="rId8"/>
    <p:sldId id="411" r:id="rId9"/>
    <p:sldId id="349" r:id="rId10"/>
    <p:sldId id="320" r:id="rId11"/>
    <p:sldId id="350" r:id="rId12"/>
    <p:sldId id="407" r:id="rId13"/>
    <p:sldId id="408" r:id="rId14"/>
    <p:sldId id="418" r:id="rId15"/>
    <p:sldId id="377" r:id="rId16"/>
    <p:sldId id="419" r:id="rId17"/>
    <p:sldId id="362" r:id="rId18"/>
    <p:sldId id="412" r:id="rId19"/>
    <p:sldId id="415" r:id="rId20"/>
    <p:sldId id="413" r:id="rId21"/>
    <p:sldId id="416" r:id="rId22"/>
    <p:sldId id="414" r:id="rId23"/>
    <p:sldId id="417" r:id="rId24"/>
    <p:sldId id="389" r:id="rId25"/>
    <p:sldId id="316" r:id="rId26"/>
  </p:sldIdLst>
  <p:sldSz cx="9144000" cy="6858000" type="screen4x3"/>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志鹏" initials="徐志鹏" lastIdx="3" clrIdx="0"/>
  <p:cmAuthor id="2" name="bai" initials="b"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2409A"/>
    <a:srgbClr val="F6AB00"/>
    <a:srgbClr val="6B2D0B"/>
    <a:srgbClr val="587558"/>
    <a:srgbClr val="FFCC00"/>
    <a:srgbClr val="3C3C8E"/>
    <a:srgbClr val="25331E"/>
    <a:srgbClr val="445437"/>
    <a:srgbClr val="5022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1" autoAdjust="0"/>
    <p:restoredTop sz="83143" autoAdjust="0"/>
  </p:normalViewPr>
  <p:slideViewPr>
    <p:cSldViewPr snapToGrid="0">
      <p:cViewPr varScale="1">
        <p:scale>
          <a:sx n="70" d="100"/>
          <a:sy n="70" d="100"/>
        </p:scale>
        <p:origin x="1594" y="62"/>
      </p:cViewPr>
      <p:guideLst>
        <p:guide orient="horz" pos="2141"/>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2022/10/13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2022/10/13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介绍利用索引进行社区搜索的过程</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クレPro by 宁静之雨，微信公众号njzyshare" panose="02000000000000000000" pitchFamily="2" charset="-122"/>
                <a:ea typeface="クレPro by 宁静之雨，微信公众号njzyshare" panose="02000000000000000000" pitchFamily="2" charset="-122"/>
              </a:rPr>
              <a:t>我的汇报将围绕问题背景、算法设计、实验分析展开。</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什么是社区搜索，社区搜索和社区探测的区别，社区搜索的应用场景</a:t>
            </a:r>
            <a:endParaRPr lang="en-US" altLang="zh-CN" dirty="0"/>
          </a:p>
          <a:p>
            <a:r>
              <a:rPr lang="zh-CN" altLang="en-US" dirty="0"/>
              <a:t>近年来，</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80681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818324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论文提出的算法要做的事</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Super-node</a:t>
            </a:r>
            <a:r>
              <a:rPr lang="zh-CN" altLang="en-US" dirty="0"/>
              <a:t>、</a:t>
            </a:r>
            <a:r>
              <a:rPr lang="en-US" altLang="zh-CN" dirty="0"/>
              <a:t>super-edge</a:t>
            </a:r>
            <a:r>
              <a:rPr lang="zh-CN" altLang="en-US" dirty="0"/>
              <a:t>的概念和索引建立的过程</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34602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5" name="Footer Placeholder 4"/>
          <p:cNvSpPr>
            <a:spLocks noGrp="1"/>
          </p:cNvSpPr>
          <p:nvPr>
            <p:ph type="ftr" sz="quarter" idx="11"/>
          </p:nvPr>
        </p:nvSpPr>
        <p:spPr/>
        <p:txBody>
          <a:bodyPr/>
          <a:lstStyle/>
          <a:p>
            <a:r>
              <a:rPr lang="en-US" altLang="zh-CN"/>
              <a:t>Southeast University</a:t>
            </a:r>
            <a:endParaRPr lang="zh-CN" altLang="en-US"/>
          </a:p>
        </p:txBody>
      </p:sp>
      <p:sp>
        <p:nvSpPr>
          <p:cNvPr id="6" name="Slide Number Placeholder 5"/>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412226954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5" name="Footer Placeholder 4"/>
          <p:cNvSpPr>
            <a:spLocks noGrp="1"/>
          </p:cNvSpPr>
          <p:nvPr>
            <p:ph type="ftr" sz="quarter" idx="11"/>
          </p:nvPr>
        </p:nvSpPr>
        <p:spPr/>
        <p:txBody>
          <a:bodyPr/>
          <a:lstStyle/>
          <a:p>
            <a:r>
              <a:rPr lang="en-US" altLang="zh-CN"/>
              <a:t>Southeast University</a:t>
            </a:r>
            <a:endParaRPr lang="zh-CN" altLang="en-US"/>
          </a:p>
        </p:txBody>
      </p:sp>
      <p:sp>
        <p:nvSpPr>
          <p:cNvPr id="6" name="Slide Number Placeholder 5"/>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91636307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5" name="Footer Placeholder 4"/>
          <p:cNvSpPr>
            <a:spLocks noGrp="1"/>
          </p:cNvSpPr>
          <p:nvPr>
            <p:ph type="ftr" sz="quarter" idx="11"/>
          </p:nvPr>
        </p:nvSpPr>
        <p:spPr/>
        <p:txBody>
          <a:bodyPr/>
          <a:lstStyle/>
          <a:p>
            <a:r>
              <a:rPr lang="en-US" altLang="zh-CN"/>
              <a:t>Southeast University</a:t>
            </a:r>
            <a:endParaRPr lang="zh-CN" altLang="en-US"/>
          </a:p>
        </p:txBody>
      </p:sp>
      <p:sp>
        <p:nvSpPr>
          <p:cNvPr id="6" name="Slide Number Placeholder 5"/>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276447078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Google Shape;10;p2"/>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2022/10/13</a:t>
            </a:fld>
            <a:endParaRPr lang="zh-CN" altLang="en-US" sz="1200" dirty="0">
              <a:solidFill>
                <a:schemeClr val="tx1"/>
              </a:solidFill>
              <a:latin typeface="+mn-lt"/>
            </a:endParaRPr>
          </a:p>
        </p:txBody>
      </p:sp>
    </p:spTree>
    <p:extLst>
      <p:ext uri="{BB962C8B-B14F-4D97-AF65-F5344CB8AC3E}">
        <p14:creationId xmlns:p14="http://schemas.microsoft.com/office/powerpoint/2010/main" val="1157737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8404974" y="202608"/>
              <a:ext cx="532800" cy="532800"/>
            </a:xfrm>
            <a:prstGeom prst="rect">
              <a:avLst/>
            </a:prstGeom>
          </p:spPr>
        </p:pic>
      </p:grpSp>
    </p:spTree>
    <p:extLst>
      <p:ext uri="{BB962C8B-B14F-4D97-AF65-F5344CB8AC3E}">
        <p14:creationId xmlns:p14="http://schemas.microsoft.com/office/powerpoint/2010/main" val="2450232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尾页">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Southeast University</a:t>
            </a:r>
            <a:endParaRPr lang="zh-CN" altLang="en-US"/>
          </a:p>
        </p:txBody>
      </p:sp>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p:cNvGrpSpPr/>
          <p:nvPr userDrawn="1"/>
        </p:nvGrpSpPr>
        <p:grpSpPr>
          <a:xfrm>
            <a:off x="2412000" y="1481369"/>
            <a:ext cx="4320000" cy="3254832"/>
            <a:chOff x="2412000" y="1481369"/>
            <a:chExt cx="4320000" cy="3254832"/>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文本框 8"/>
            <p:cNvSpPr txBox="1"/>
            <p:nvPr/>
          </p:nvSpPr>
          <p:spPr>
            <a:xfrm>
              <a:off x="3026404" y="2415871"/>
              <a:ext cx="3091192" cy="830997"/>
            </a:xfrm>
            <a:prstGeom prst="rect">
              <a:avLst/>
            </a:prstGeom>
            <a:noFill/>
          </p:spPr>
          <p:txBody>
            <a:bodyPr wrap="square" rtlCol="0">
              <a:spAutoFit/>
            </a:bodyPr>
            <a:lstStyle/>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欢迎指正</a:t>
              </a:r>
            </a:p>
          </p:txBody>
        </p:sp>
        <p:cxnSp>
          <p:nvCxnSpPr>
            <p:cNvPr id="10" name="直接连接符 9"/>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yuchen_seu@seu.edu.cn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Tree>
    <p:extLst>
      <p:ext uri="{BB962C8B-B14F-4D97-AF65-F5344CB8AC3E}">
        <p14:creationId xmlns:p14="http://schemas.microsoft.com/office/powerpoint/2010/main" val="378949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5" name="Footer Placeholder 4"/>
          <p:cNvSpPr>
            <a:spLocks noGrp="1"/>
          </p:cNvSpPr>
          <p:nvPr>
            <p:ph type="ftr" sz="quarter" idx="11"/>
          </p:nvPr>
        </p:nvSpPr>
        <p:spPr/>
        <p:txBody>
          <a:bodyPr/>
          <a:lstStyle/>
          <a:p>
            <a:r>
              <a:rPr lang="en-US" altLang="zh-CN"/>
              <a:t>Southeast University</a:t>
            </a:r>
            <a:endParaRPr lang="zh-CN" altLang="en-US"/>
          </a:p>
        </p:txBody>
      </p:sp>
      <p:sp>
        <p:nvSpPr>
          <p:cNvPr id="6" name="Slide Number Placeholder 5"/>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361587218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5" name="Footer Placeholder 4"/>
          <p:cNvSpPr>
            <a:spLocks noGrp="1"/>
          </p:cNvSpPr>
          <p:nvPr>
            <p:ph type="ftr" sz="quarter" idx="11"/>
          </p:nvPr>
        </p:nvSpPr>
        <p:spPr/>
        <p:txBody>
          <a:bodyPr/>
          <a:lstStyle/>
          <a:p>
            <a:r>
              <a:rPr lang="en-US" altLang="zh-CN"/>
              <a:t>Southeast University</a:t>
            </a:r>
            <a:endParaRPr lang="zh-CN" altLang="en-US"/>
          </a:p>
        </p:txBody>
      </p:sp>
      <p:sp>
        <p:nvSpPr>
          <p:cNvPr id="6" name="Slide Number Placeholder 5"/>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198144085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6" name="Footer Placeholder 5"/>
          <p:cNvSpPr>
            <a:spLocks noGrp="1"/>
          </p:cNvSpPr>
          <p:nvPr>
            <p:ph type="ftr" sz="quarter" idx="11"/>
          </p:nvPr>
        </p:nvSpPr>
        <p:spPr/>
        <p:txBody>
          <a:bodyPr/>
          <a:lstStyle/>
          <a:p>
            <a:r>
              <a:rPr lang="en-US" altLang="zh-CN"/>
              <a:t>Southeast University</a:t>
            </a:r>
            <a:endParaRPr lang="zh-CN" altLang="en-US"/>
          </a:p>
        </p:txBody>
      </p:sp>
      <p:sp>
        <p:nvSpPr>
          <p:cNvPr id="7" name="Slide Number Placeholder 6"/>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248729340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8" name="Footer Placeholder 7"/>
          <p:cNvSpPr>
            <a:spLocks noGrp="1"/>
          </p:cNvSpPr>
          <p:nvPr>
            <p:ph type="ftr" sz="quarter" idx="11"/>
          </p:nvPr>
        </p:nvSpPr>
        <p:spPr/>
        <p:txBody>
          <a:bodyPr/>
          <a:lstStyle/>
          <a:p>
            <a:r>
              <a:rPr lang="en-US" altLang="zh-CN"/>
              <a:t>Southeast University</a:t>
            </a:r>
            <a:endParaRPr lang="zh-CN" altLang="en-US"/>
          </a:p>
        </p:txBody>
      </p:sp>
      <p:sp>
        <p:nvSpPr>
          <p:cNvPr id="9" name="Slide Number Placeholder 8"/>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406492134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4" name="Footer Placeholder 3"/>
          <p:cNvSpPr>
            <a:spLocks noGrp="1"/>
          </p:cNvSpPr>
          <p:nvPr>
            <p:ph type="ftr" sz="quarter" idx="11"/>
          </p:nvPr>
        </p:nvSpPr>
        <p:spPr/>
        <p:txBody>
          <a:bodyPr/>
          <a:lstStyle/>
          <a:p>
            <a:r>
              <a:rPr lang="en-US" altLang="zh-CN"/>
              <a:t>Southeast University</a:t>
            </a:r>
            <a:endParaRPr lang="zh-CN" altLang="en-US"/>
          </a:p>
        </p:txBody>
      </p:sp>
      <p:sp>
        <p:nvSpPr>
          <p:cNvPr id="5" name="Slide Number Placeholder 4"/>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181797526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3" name="Footer Placeholder 2"/>
          <p:cNvSpPr>
            <a:spLocks noGrp="1"/>
          </p:cNvSpPr>
          <p:nvPr>
            <p:ph type="ftr" sz="quarter" idx="11"/>
          </p:nvPr>
        </p:nvSpPr>
        <p:spPr/>
        <p:txBody>
          <a:bodyPr/>
          <a:lstStyle/>
          <a:p>
            <a:r>
              <a:rPr lang="en-US" altLang="zh-CN"/>
              <a:t>Southeast University</a:t>
            </a:r>
            <a:endParaRPr lang="zh-CN" altLang="en-US"/>
          </a:p>
        </p:txBody>
      </p:sp>
      <p:sp>
        <p:nvSpPr>
          <p:cNvPr id="4" name="Slide Number Placeholder 3"/>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381967050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6" name="Footer Placeholder 5"/>
          <p:cNvSpPr>
            <a:spLocks noGrp="1"/>
          </p:cNvSpPr>
          <p:nvPr>
            <p:ph type="ftr" sz="quarter" idx="11"/>
          </p:nvPr>
        </p:nvSpPr>
        <p:spPr/>
        <p:txBody>
          <a:bodyPr/>
          <a:lstStyle/>
          <a:p>
            <a:r>
              <a:rPr lang="en-US" altLang="zh-CN"/>
              <a:t>Southeast University</a:t>
            </a:r>
            <a:endParaRPr lang="zh-CN" altLang="en-US"/>
          </a:p>
        </p:txBody>
      </p:sp>
      <p:sp>
        <p:nvSpPr>
          <p:cNvPr id="7" name="Slide Number Placeholder 6"/>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3447757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ECFFD6-F58A-4D20-9F2A-46EA578AFD1E}" type="datetime1">
              <a:rPr lang="zh-CN" altLang="en-US" smtClean="0"/>
              <a:t>2022/10/13</a:t>
            </a:fld>
            <a:endParaRPr lang="zh-CN" altLang="en-US"/>
          </a:p>
        </p:txBody>
      </p:sp>
      <p:sp>
        <p:nvSpPr>
          <p:cNvPr id="6" name="Footer Placeholder 5"/>
          <p:cNvSpPr>
            <a:spLocks noGrp="1"/>
          </p:cNvSpPr>
          <p:nvPr>
            <p:ph type="ftr" sz="quarter" idx="11"/>
          </p:nvPr>
        </p:nvSpPr>
        <p:spPr/>
        <p:txBody>
          <a:bodyPr/>
          <a:lstStyle/>
          <a:p>
            <a:r>
              <a:rPr lang="en-US" altLang="zh-CN"/>
              <a:t>Southeast University</a:t>
            </a:r>
            <a:endParaRPr lang="zh-CN" altLang="en-US"/>
          </a:p>
        </p:txBody>
      </p:sp>
      <p:sp>
        <p:nvSpPr>
          <p:cNvPr id="7" name="Slide Number Placeholder 6"/>
          <p:cNvSpPr>
            <a:spLocks noGrp="1"/>
          </p:cNvSpPr>
          <p:nvPr>
            <p:ph type="sldNum" sz="quarter" idx="12"/>
          </p:nvPr>
        </p:nvSpPr>
        <p:spPr/>
        <p:txBody>
          <a:body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186225550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2022/10/13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399689543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5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4708" y="4759441"/>
            <a:ext cx="2794570" cy="368300"/>
          </a:xfrm>
          <a:prstGeom prst="rect">
            <a:avLst/>
          </a:prstGeom>
          <a:noFill/>
        </p:spPr>
        <p:txBody>
          <a:bodyPr wrap="square" rtlCol="0">
            <a:spAutoFit/>
          </a:bodyPr>
          <a:lstStyle/>
          <a:p>
            <a:pPr algn="ctr"/>
            <a:r>
              <a:rPr lang="zh-CN" altLang="en-US" spc="140" dirty="0">
                <a:solidFill>
                  <a:srgbClr val="02409A"/>
                </a:solidFill>
                <a:latin typeface="微软雅黑" panose="020B0503020204020204" pitchFamily="34" charset="-122"/>
                <a:ea typeface="微软雅黑" panose="020B0503020204020204" pitchFamily="34" charset="-122"/>
              </a:rPr>
              <a:t>周星宇</a:t>
            </a:r>
          </a:p>
        </p:txBody>
      </p:sp>
      <p:sp>
        <p:nvSpPr>
          <p:cNvPr id="6" name="文本框 5"/>
          <p:cNvSpPr txBox="1"/>
          <p:nvPr/>
        </p:nvSpPr>
        <p:spPr>
          <a:xfrm>
            <a:off x="533018" y="2108647"/>
            <a:ext cx="7914985" cy="1013804"/>
          </a:xfrm>
          <a:prstGeom prst="rect">
            <a:avLst/>
          </a:prstGeom>
          <a:noFill/>
        </p:spPr>
        <p:txBody>
          <a:bodyPr wrap="square" rtlCol="0">
            <a:spAutoFit/>
          </a:bodyPr>
          <a:lstStyle/>
          <a:p>
            <a:pPr algn="ctr">
              <a:lnSpc>
                <a:spcPct val="130000"/>
              </a:lnSpc>
            </a:pPr>
            <a:r>
              <a:rPr lang="en-US" altLang="zh-CN" sz="2400" b="1">
                <a:solidFill>
                  <a:srgbClr val="02409A"/>
                </a:solidFill>
                <a:ea typeface="微软雅黑" panose="020B0503020204020204" pitchFamily="34" charset="-122"/>
              </a:rPr>
              <a:t>Truss-based Community Search:</a:t>
            </a:r>
          </a:p>
          <a:p>
            <a:pPr algn="ctr">
              <a:lnSpc>
                <a:spcPct val="130000"/>
              </a:lnSpc>
            </a:pPr>
            <a:r>
              <a:rPr lang="en-US" altLang="zh-CN" sz="2400" b="1">
                <a:solidFill>
                  <a:srgbClr val="02409A"/>
                </a:solidFill>
                <a:ea typeface="微软雅黑" panose="020B0503020204020204" pitchFamily="34" charset="-122"/>
              </a:rPr>
              <a:t>a Truss-equivalence Based Indexing Approach</a:t>
            </a:r>
            <a:endParaRPr lang="en-US" altLang="zh-CN" sz="2400" b="1" dirty="0">
              <a:solidFill>
                <a:srgbClr val="02409A"/>
              </a:solidFill>
              <a:ea typeface="微软雅黑" panose="020B0503020204020204" pitchFamily="34" charset="-122"/>
            </a:endParaRPr>
          </a:p>
        </p:txBody>
      </p:sp>
      <p:sp>
        <p:nvSpPr>
          <p:cNvPr id="7" name="文本框 6"/>
          <p:cNvSpPr txBox="1"/>
          <p:nvPr/>
        </p:nvSpPr>
        <p:spPr>
          <a:xfrm>
            <a:off x="695972" y="3348694"/>
            <a:ext cx="7752031" cy="810260"/>
          </a:xfrm>
          <a:prstGeom prst="rect">
            <a:avLst/>
          </a:prstGeom>
          <a:noFill/>
        </p:spPr>
        <p:txBody>
          <a:bodyPr wrap="square" rtlCol="0">
            <a:spAutoFit/>
          </a:bodyPr>
          <a:lstStyle/>
          <a:p>
            <a:pPr algn="ctr">
              <a:lnSpc>
                <a:spcPct val="130000"/>
              </a:lnSpc>
            </a:pPr>
            <a:r>
              <a:rPr lang="nl-NL" altLang="zh-CN" b="1" i="1" dirty="0">
                <a:solidFill>
                  <a:srgbClr val="6B2D0B"/>
                </a:solidFill>
                <a:ea typeface="微软雅黑" panose="020B0503020204020204" pitchFamily="34" charset="-122"/>
              </a:rPr>
              <a:t>Esra Akbas, Peixiang Zhao</a:t>
            </a:r>
            <a:endParaRPr lang="en-US" altLang="zh-CN" b="1" i="1" dirty="0">
              <a:solidFill>
                <a:srgbClr val="6B2D0B"/>
              </a:solidFill>
              <a:ea typeface="微软雅黑" panose="020B0503020204020204" pitchFamily="34" charset="-122"/>
            </a:endParaRPr>
          </a:p>
          <a:p>
            <a:pPr algn="ctr">
              <a:lnSpc>
                <a:spcPct val="130000"/>
              </a:lnSpc>
            </a:pPr>
            <a:r>
              <a:rPr lang="en-US" altLang="zh-CN" b="1" i="1" dirty="0">
                <a:solidFill>
                  <a:srgbClr val="6B2D0B"/>
                </a:solidFill>
                <a:ea typeface="微软雅黑" panose="020B0503020204020204" pitchFamily="34" charset="-122"/>
              </a:rPr>
              <a:t>VLDB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问题定义</a:t>
            </a:r>
          </a:p>
        </p:txBody>
      </p:sp>
      <p:sp>
        <p:nvSpPr>
          <p:cNvPr id="3" name="文本框 2">
            <a:extLst>
              <a:ext uri="{FF2B5EF4-FFF2-40B4-BE49-F238E27FC236}">
                <a16:creationId xmlns:a16="http://schemas.microsoft.com/office/drawing/2014/main" id="{13DFF615-E7D3-0C4C-B927-9A41EA99768D}"/>
              </a:ext>
            </a:extLst>
          </p:cNvPr>
          <p:cNvSpPr txBox="1"/>
          <p:nvPr/>
        </p:nvSpPr>
        <p:spPr>
          <a:xfrm>
            <a:off x="1045028" y="1402262"/>
            <a:ext cx="7384094" cy="830997"/>
          </a:xfrm>
          <a:prstGeom prst="rect">
            <a:avLst/>
          </a:prstGeom>
          <a:noFill/>
        </p:spPr>
        <p:txBody>
          <a:bodyPr wrap="square" rtlCol="0">
            <a:spAutoFit/>
          </a:bodyPr>
          <a:lstStyle/>
          <a:p>
            <a:r>
              <a:rPr lang="en-US" altLang="zh-CN" dirty="0"/>
              <a:t>	</a:t>
            </a:r>
            <a:r>
              <a:rPr lang="zh-CN" altLang="en-US" sz="2400" dirty="0"/>
              <a:t>给定一张图</a:t>
            </a:r>
            <a:r>
              <a:rPr lang="en-US" altLang="zh-CN" sz="2400" dirty="0"/>
              <a:t>G</a:t>
            </a:r>
            <a:r>
              <a:rPr lang="zh-CN" altLang="en-US" sz="2400" dirty="0"/>
              <a:t>，一个点</a:t>
            </a:r>
            <a:r>
              <a:rPr lang="en-US" altLang="zh-CN" sz="2400" dirty="0"/>
              <a:t>query vertex</a:t>
            </a:r>
            <a:r>
              <a:rPr lang="zh-CN" altLang="en-US" sz="2400" dirty="0"/>
              <a:t>，和一个参数</a:t>
            </a:r>
            <a:r>
              <a:rPr lang="en-US" altLang="zh-CN" sz="2400" dirty="0"/>
              <a:t>k</a:t>
            </a:r>
            <a:r>
              <a:rPr lang="zh-CN" altLang="en-US" sz="2400" dirty="0"/>
              <a:t>，要求返回所有包含</a:t>
            </a:r>
            <a:r>
              <a:rPr lang="en-US" altLang="zh-CN" sz="2400" dirty="0"/>
              <a:t>query vertex</a:t>
            </a:r>
            <a:r>
              <a:rPr lang="zh-CN" altLang="en-US" sz="2400" dirty="0"/>
              <a:t>的</a:t>
            </a:r>
            <a:r>
              <a:rPr lang="en-US" altLang="zh-CN" sz="2400" dirty="0"/>
              <a:t>k-truss community</a:t>
            </a:r>
            <a:r>
              <a:rPr lang="zh-CN" altLang="en-US" sz="2400" dirty="0"/>
              <a:t>。</a:t>
            </a:r>
            <a:endParaRPr lang="zh-CN" altLang="en-US" dirty="0"/>
          </a:p>
        </p:txBody>
      </p:sp>
      <p:sp>
        <p:nvSpPr>
          <p:cNvPr id="4" name="文本框 3">
            <a:extLst>
              <a:ext uri="{FF2B5EF4-FFF2-40B4-BE49-F238E27FC236}">
                <a16:creationId xmlns:a16="http://schemas.microsoft.com/office/drawing/2014/main" id="{C843FC95-ABB2-6B5F-06F6-2C9AA2FE382F}"/>
              </a:ext>
            </a:extLst>
          </p:cNvPr>
          <p:cNvSpPr txBox="1"/>
          <p:nvPr/>
        </p:nvSpPr>
        <p:spPr>
          <a:xfrm>
            <a:off x="1045028" y="2946774"/>
            <a:ext cx="7384094" cy="2127442"/>
          </a:xfrm>
          <a:prstGeom prst="rect">
            <a:avLst/>
          </a:prstGeom>
          <a:noFill/>
        </p:spPr>
        <p:txBody>
          <a:bodyPr wrap="square" rtlCol="0">
            <a:spAutoFit/>
          </a:bodyPr>
          <a:lstStyle/>
          <a:p>
            <a:pPr>
              <a:lnSpc>
                <a:spcPct val="150000"/>
              </a:lnSpc>
            </a:pPr>
            <a:r>
              <a:rPr lang="en-US" altLang="zh-CN" dirty="0"/>
              <a:t>	</a:t>
            </a:r>
            <a:r>
              <a:rPr lang="zh-CN" altLang="en-US" dirty="0"/>
              <a:t>在这个问题中，提高计算效率的一大瓶颈就是无法减少对边的重复计算。</a:t>
            </a:r>
            <a:endParaRPr lang="en-US" altLang="zh-CN" dirty="0"/>
          </a:p>
          <a:p>
            <a:pPr>
              <a:lnSpc>
                <a:spcPct val="150000"/>
              </a:lnSpc>
            </a:pPr>
            <a:r>
              <a:rPr lang="en-US" altLang="zh-CN" dirty="0"/>
              <a:t>	  </a:t>
            </a:r>
            <a:r>
              <a:rPr lang="zh-CN" altLang="en-US" dirty="0"/>
              <a:t>在现有的最优方法</a:t>
            </a:r>
            <a:r>
              <a:rPr lang="en-US" altLang="zh-CN" dirty="0"/>
              <a:t>TCP-Index</a:t>
            </a:r>
            <a:r>
              <a:rPr lang="zh-CN" altLang="en-US" dirty="0"/>
              <a:t>中，通过建立树状结构来提高计算效率。但是在这种方法中，一条边会被包含在多棵树中，最后建立的树状结构甚至会数倍大于原图，仍然无法避免大量的重复计算。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9" name="文本框 8"/>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建立索引</a:t>
            </a:r>
          </a:p>
        </p:txBody>
      </p:sp>
      <p:pic>
        <p:nvPicPr>
          <p:cNvPr id="4" name="图片 3">
            <a:extLst>
              <a:ext uri="{FF2B5EF4-FFF2-40B4-BE49-F238E27FC236}">
                <a16:creationId xmlns:a16="http://schemas.microsoft.com/office/drawing/2014/main" id="{22A7BD18-0ACA-85FE-CE30-7E32CF7E6D40}"/>
              </a:ext>
            </a:extLst>
          </p:cNvPr>
          <p:cNvPicPr>
            <a:picLocks noChangeAspect="1"/>
          </p:cNvPicPr>
          <p:nvPr/>
        </p:nvPicPr>
        <p:blipFill rotWithShape="1">
          <a:blip r:embed="rId3">
            <a:extLst>
              <a:ext uri="{28A0092B-C50C-407E-A947-70E740481C1C}">
                <a14:useLocalDpi xmlns:a14="http://schemas.microsoft.com/office/drawing/2010/main" val="0"/>
              </a:ext>
            </a:extLst>
          </a:blip>
          <a:srcRect l="5737" t="9762" r="12583"/>
          <a:stretch/>
        </p:blipFill>
        <p:spPr>
          <a:xfrm>
            <a:off x="2094373" y="2085916"/>
            <a:ext cx="4781263" cy="1847475"/>
          </a:xfrm>
          <a:prstGeom prst="rect">
            <a:avLst/>
          </a:prstGeom>
        </p:spPr>
      </p:pic>
      <p:pic>
        <p:nvPicPr>
          <p:cNvPr id="6" name="图片 5">
            <a:extLst>
              <a:ext uri="{FF2B5EF4-FFF2-40B4-BE49-F238E27FC236}">
                <a16:creationId xmlns:a16="http://schemas.microsoft.com/office/drawing/2014/main" id="{167E5B7B-2F5E-BD20-B0CB-809836849757}"/>
              </a:ext>
            </a:extLst>
          </p:cNvPr>
          <p:cNvPicPr>
            <a:picLocks noChangeAspect="1"/>
          </p:cNvPicPr>
          <p:nvPr/>
        </p:nvPicPr>
        <p:blipFill rotWithShape="1">
          <a:blip r:embed="rId4">
            <a:extLst>
              <a:ext uri="{28A0092B-C50C-407E-A947-70E740481C1C}">
                <a14:useLocalDpi xmlns:a14="http://schemas.microsoft.com/office/drawing/2010/main" val="0"/>
              </a:ext>
            </a:extLst>
          </a:blip>
          <a:srcRect l="3417" t="14066" r="9371"/>
          <a:stretch/>
        </p:blipFill>
        <p:spPr>
          <a:xfrm>
            <a:off x="2004340" y="4246892"/>
            <a:ext cx="5265948" cy="1906854"/>
          </a:xfrm>
          <a:prstGeom prst="rect">
            <a:avLst/>
          </a:prstGeom>
        </p:spPr>
      </p:pic>
      <p:sp>
        <p:nvSpPr>
          <p:cNvPr id="7" name="文本框 6">
            <a:extLst>
              <a:ext uri="{FF2B5EF4-FFF2-40B4-BE49-F238E27FC236}">
                <a16:creationId xmlns:a16="http://schemas.microsoft.com/office/drawing/2014/main" id="{1AFA30B7-D0BF-04DE-BEFD-DE4C4717AFE1}"/>
              </a:ext>
            </a:extLst>
          </p:cNvPr>
          <p:cNvSpPr txBox="1"/>
          <p:nvPr/>
        </p:nvSpPr>
        <p:spPr>
          <a:xfrm>
            <a:off x="740229" y="1121229"/>
            <a:ext cx="7794171" cy="923330"/>
          </a:xfrm>
          <a:prstGeom prst="rect">
            <a:avLst/>
          </a:prstGeom>
          <a:noFill/>
        </p:spPr>
        <p:txBody>
          <a:bodyPr wrap="square" rtlCol="0">
            <a:spAutoFit/>
          </a:bodyPr>
          <a:lstStyle/>
          <a:p>
            <a:r>
              <a:rPr lang="en-US" altLang="zh-CN" b="1" dirty="0"/>
              <a:t>super-node</a:t>
            </a:r>
            <a:r>
              <a:rPr lang="zh-CN" altLang="en-US" b="1" dirty="0"/>
              <a:t>：</a:t>
            </a:r>
            <a:r>
              <a:rPr lang="zh-CN" altLang="en-US" dirty="0"/>
              <a:t>将每个</a:t>
            </a:r>
            <a:r>
              <a:rPr lang="en-US" altLang="zh-CN" dirty="0"/>
              <a:t>k-equivalence</a:t>
            </a:r>
            <a:r>
              <a:rPr lang="zh-CN" altLang="en-US" dirty="0"/>
              <a:t>包含的边的集合称为一个</a:t>
            </a:r>
            <a:r>
              <a:rPr lang="en-US" altLang="zh-CN" dirty="0"/>
              <a:t>super-node</a:t>
            </a:r>
            <a:r>
              <a:rPr lang="zh-CN" altLang="en-US" dirty="0"/>
              <a:t>。</a:t>
            </a:r>
            <a:endParaRPr lang="en-US" altLang="zh-CN" dirty="0"/>
          </a:p>
          <a:p>
            <a:endParaRPr lang="en-US" altLang="zh-CN" dirty="0"/>
          </a:p>
          <a:p>
            <a:r>
              <a:rPr lang="en-US" altLang="zh-CN" b="1" dirty="0"/>
              <a:t>super-edge</a:t>
            </a:r>
            <a:r>
              <a:rPr lang="zh-CN" altLang="en-US" b="1" dirty="0"/>
              <a:t>：</a:t>
            </a:r>
            <a:r>
              <a:rPr lang="zh-CN" altLang="en-US" dirty="0"/>
              <a:t>将两个</a:t>
            </a:r>
            <a:r>
              <a:rPr lang="en-US" altLang="zh-CN" dirty="0"/>
              <a:t>triangle-connected</a:t>
            </a:r>
            <a:r>
              <a:rPr lang="zh-CN" altLang="en-US" dirty="0"/>
              <a:t>的</a:t>
            </a:r>
            <a:r>
              <a:rPr lang="en-US" altLang="zh-CN" dirty="0"/>
              <a:t>super-node</a:t>
            </a:r>
            <a:r>
              <a:rPr lang="zh-CN" altLang="en-US" dirty="0"/>
              <a:t>连接起来的边。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EE1D381-925C-F733-7D40-F5C1D77102DC}"/>
              </a:ext>
            </a:extLst>
          </p:cNvPr>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3" name="文本框 2">
            <a:extLst>
              <a:ext uri="{FF2B5EF4-FFF2-40B4-BE49-F238E27FC236}">
                <a16:creationId xmlns:a16="http://schemas.microsoft.com/office/drawing/2014/main" id="{BA958E64-C86C-E02E-D644-DCBB865E0E34}"/>
              </a:ext>
            </a:extLst>
          </p:cNvPr>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建立索引</a:t>
            </a:r>
          </a:p>
        </p:txBody>
      </p:sp>
      <p:sp>
        <p:nvSpPr>
          <p:cNvPr id="4" name="文本框 3">
            <a:extLst>
              <a:ext uri="{FF2B5EF4-FFF2-40B4-BE49-F238E27FC236}">
                <a16:creationId xmlns:a16="http://schemas.microsoft.com/office/drawing/2014/main" id="{FDF912FC-DDDD-D336-A8F7-5AF551415C63}"/>
              </a:ext>
            </a:extLst>
          </p:cNvPr>
          <p:cNvSpPr txBox="1"/>
          <p:nvPr/>
        </p:nvSpPr>
        <p:spPr>
          <a:xfrm>
            <a:off x="300132" y="915851"/>
            <a:ext cx="8543736" cy="4758931"/>
          </a:xfrm>
          <a:prstGeom prst="rect">
            <a:avLst/>
          </a:prstGeom>
          <a:noFill/>
        </p:spPr>
        <p:txBody>
          <a:bodyPr wrap="square" rtlCol="0">
            <a:spAutoFit/>
          </a:bodyPr>
          <a:lstStyle/>
          <a:p>
            <a:r>
              <a:rPr lang="en-US" altLang="zh-CN" dirty="0"/>
              <a:t>1</a:t>
            </a:r>
            <a:r>
              <a:rPr lang="zh-CN" altLang="en-US" dirty="0"/>
              <a:t>、计算出每条边的</a:t>
            </a:r>
            <a:r>
              <a:rPr lang="en-US" altLang="zh-CN" dirty="0"/>
              <a:t>Trussness</a:t>
            </a:r>
            <a:r>
              <a:rPr lang="zh-CN" altLang="en-US" dirty="0"/>
              <a:t>。</a:t>
            </a:r>
            <a:endParaRPr lang="en-US" altLang="zh-CN" dirty="0"/>
          </a:p>
          <a:p>
            <a:endParaRPr lang="en-US" altLang="zh-CN" dirty="0"/>
          </a:p>
          <a:p>
            <a:pPr>
              <a:lnSpc>
                <a:spcPct val="150000"/>
              </a:lnSpc>
            </a:pPr>
            <a:r>
              <a:rPr lang="en-US" altLang="zh-CN" dirty="0"/>
              <a:t>2</a:t>
            </a:r>
            <a:r>
              <a:rPr lang="zh-CN" altLang="en-US" dirty="0"/>
              <a:t>、从</a:t>
            </a:r>
            <a:r>
              <a:rPr lang="en-US" altLang="zh-CN" dirty="0"/>
              <a:t>k=3</a:t>
            </a:r>
            <a:r>
              <a:rPr lang="zh-CN" altLang="en-US" dirty="0"/>
              <a:t>开始，遍历所有</a:t>
            </a:r>
            <a:r>
              <a:rPr lang="en-US" altLang="zh-CN" dirty="0"/>
              <a:t>Trussness=k</a:t>
            </a:r>
            <a:r>
              <a:rPr lang="zh-CN" altLang="en-US" dirty="0"/>
              <a:t>的边</a:t>
            </a:r>
            <a:r>
              <a:rPr lang="en-US" altLang="zh-CN" dirty="0"/>
              <a:t>(u, v)</a:t>
            </a:r>
            <a:r>
              <a:rPr lang="zh-CN" altLang="en-US" dirty="0"/>
              <a:t>，并做如下操作：</a:t>
            </a:r>
            <a:endParaRPr lang="en-US" altLang="zh-CN" dirty="0"/>
          </a:p>
          <a:p>
            <a:pPr marL="800100" lvl="1" indent="-342900">
              <a:lnSpc>
                <a:spcPct val="150000"/>
              </a:lnSpc>
              <a:buAutoNum type="arabicPeriod"/>
            </a:pPr>
            <a:r>
              <a:rPr lang="zh-CN" altLang="en-US" dirty="0"/>
              <a:t>创建一个新的</a:t>
            </a:r>
            <a:r>
              <a:rPr lang="en-US" altLang="zh-CN" dirty="0"/>
              <a:t>super-node</a:t>
            </a:r>
            <a:r>
              <a:rPr lang="zh-CN" altLang="en-US" dirty="0"/>
              <a:t>和一个空队列</a:t>
            </a:r>
            <a:r>
              <a:rPr lang="en-US" altLang="zh-CN" dirty="0"/>
              <a:t>Q</a:t>
            </a:r>
            <a:r>
              <a:rPr lang="zh-CN" altLang="en-US" dirty="0"/>
              <a:t>，并将</a:t>
            </a:r>
            <a:r>
              <a:rPr lang="en-US" altLang="zh-CN" dirty="0"/>
              <a:t>(u, v)</a:t>
            </a:r>
            <a:r>
              <a:rPr lang="zh-CN" altLang="en-US" dirty="0"/>
              <a:t>加入队列。</a:t>
            </a:r>
            <a:endParaRPr lang="en-US" altLang="zh-CN" dirty="0"/>
          </a:p>
          <a:p>
            <a:pPr marL="800100" lvl="1" indent="-342900">
              <a:lnSpc>
                <a:spcPct val="150000"/>
              </a:lnSpc>
              <a:buAutoNum type="arabicPeriod"/>
            </a:pPr>
            <a:r>
              <a:rPr lang="zh-CN" altLang="en-US" dirty="0"/>
              <a:t>当队列非空时，重复</a:t>
            </a:r>
            <a:r>
              <a:rPr lang="en-US" altLang="zh-CN" dirty="0"/>
              <a:t>3-6</a:t>
            </a:r>
            <a:r>
              <a:rPr lang="zh-CN" altLang="en-US" dirty="0"/>
              <a:t>。</a:t>
            </a:r>
            <a:endParaRPr lang="en-US" altLang="zh-CN" dirty="0"/>
          </a:p>
          <a:p>
            <a:pPr marL="800100" lvl="1" indent="-342900">
              <a:lnSpc>
                <a:spcPct val="150000"/>
              </a:lnSpc>
              <a:buAutoNum type="arabicPeriod"/>
            </a:pPr>
            <a:r>
              <a:rPr lang="zh-CN" altLang="en-US" dirty="0"/>
              <a:t>弹出队头的边记为</a:t>
            </a:r>
            <a:r>
              <a:rPr lang="en-US" altLang="zh-CN" dirty="0"/>
              <a:t>(u, v)</a:t>
            </a:r>
            <a:r>
              <a:rPr lang="zh-CN" altLang="en-US" dirty="0"/>
              <a:t>，并将</a:t>
            </a:r>
            <a:r>
              <a:rPr lang="en-US" altLang="zh-CN" dirty="0"/>
              <a:t>(u, v)</a:t>
            </a:r>
            <a:r>
              <a:rPr lang="zh-CN" altLang="en-US" dirty="0"/>
              <a:t>加入</a:t>
            </a:r>
            <a:r>
              <a:rPr lang="en-US" altLang="zh-CN" dirty="0"/>
              <a:t>super-node</a:t>
            </a:r>
            <a:r>
              <a:rPr lang="zh-CN" altLang="en-US" dirty="0"/>
              <a:t>中。</a:t>
            </a:r>
            <a:endParaRPr lang="en-US" altLang="zh-CN" dirty="0"/>
          </a:p>
          <a:p>
            <a:pPr marL="800100" lvl="1" indent="-342900">
              <a:lnSpc>
                <a:spcPct val="150000"/>
              </a:lnSpc>
              <a:buAutoNum type="arabicPeriod"/>
            </a:pPr>
            <a:r>
              <a:rPr lang="zh-CN" altLang="en-US" dirty="0"/>
              <a:t>检查</a:t>
            </a:r>
            <a:r>
              <a:rPr lang="en-US" altLang="zh-CN" dirty="0"/>
              <a:t>(u, v)</a:t>
            </a:r>
            <a:r>
              <a:rPr lang="zh-CN" altLang="en-US" dirty="0"/>
              <a:t>中是否记录了其他的</a:t>
            </a:r>
            <a:r>
              <a:rPr lang="en-US" altLang="zh-CN" dirty="0"/>
              <a:t>super-node</a:t>
            </a:r>
            <a:r>
              <a:rPr lang="zh-CN" altLang="en-US" dirty="0"/>
              <a:t>，若有，则将当前</a:t>
            </a:r>
            <a:r>
              <a:rPr lang="en-US" altLang="zh-CN" dirty="0"/>
              <a:t>super-node</a:t>
            </a:r>
            <a:r>
              <a:rPr lang="zh-CN" altLang="en-US" dirty="0"/>
              <a:t>和记录下的</a:t>
            </a:r>
            <a:r>
              <a:rPr lang="en-US" altLang="zh-CN" dirty="0"/>
              <a:t>super-node</a:t>
            </a:r>
            <a:r>
              <a:rPr lang="zh-CN" altLang="en-US" dirty="0"/>
              <a:t>用</a:t>
            </a:r>
            <a:r>
              <a:rPr lang="en-US" altLang="zh-CN" dirty="0"/>
              <a:t>super-edge</a:t>
            </a:r>
            <a:r>
              <a:rPr lang="zh-CN" altLang="en-US" dirty="0"/>
              <a:t>相连。</a:t>
            </a:r>
            <a:endParaRPr lang="en-US" altLang="zh-CN" dirty="0"/>
          </a:p>
          <a:p>
            <a:pPr marL="800100" lvl="1" indent="-342900">
              <a:lnSpc>
                <a:spcPct val="150000"/>
              </a:lnSpc>
              <a:buAutoNum type="arabicPeriod"/>
            </a:pPr>
            <a:r>
              <a:rPr lang="zh-CN" altLang="en-US" dirty="0"/>
              <a:t>令</a:t>
            </a:r>
            <a:r>
              <a:rPr lang="en-US" altLang="zh-CN" dirty="0"/>
              <a:t>w</a:t>
            </a:r>
            <a:r>
              <a:rPr lang="zh-CN" altLang="en-US" dirty="0"/>
              <a:t>为和</a:t>
            </a:r>
            <a:r>
              <a:rPr lang="en-US" altLang="zh-CN" dirty="0"/>
              <a:t>u, v</a:t>
            </a:r>
            <a:r>
              <a:rPr lang="zh-CN" altLang="en-US" dirty="0"/>
              <a:t>都相邻的点，若</a:t>
            </a:r>
            <a:r>
              <a:rPr lang="en-US" altLang="zh-CN" dirty="0"/>
              <a:t>(u, w)</a:t>
            </a:r>
            <a:r>
              <a:rPr lang="zh-CN" altLang="en-US" dirty="0"/>
              <a:t>或</a:t>
            </a:r>
            <a:r>
              <a:rPr lang="en-US" altLang="zh-CN" dirty="0"/>
              <a:t>(v, w)</a:t>
            </a:r>
            <a:r>
              <a:rPr lang="zh-CN" altLang="en-US" dirty="0"/>
              <a:t>的</a:t>
            </a:r>
            <a:r>
              <a:rPr lang="en-US" altLang="zh-CN" dirty="0"/>
              <a:t>Trussness=k</a:t>
            </a:r>
            <a:r>
              <a:rPr lang="zh-CN" altLang="en-US" dirty="0"/>
              <a:t>，则将</a:t>
            </a:r>
            <a:r>
              <a:rPr lang="en-US" altLang="zh-CN" dirty="0"/>
              <a:t>(u, w)</a:t>
            </a:r>
            <a:r>
              <a:rPr lang="zh-CN" altLang="en-US" dirty="0"/>
              <a:t>或</a:t>
            </a:r>
            <a:r>
              <a:rPr lang="en-US" altLang="zh-CN" dirty="0"/>
              <a:t>(v, w)</a:t>
            </a:r>
            <a:r>
              <a:rPr lang="zh-CN" altLang="en-US" dirty="0"/>
              <a:t>加入到</a:t>
            </a:r>
            <a:r>
              <a:rPr lang="en-US" altLang="zh-CN" dirty="0"/>
              <a:t>Q</a:t>
            </a:r>
            <a:r>
              <a:rPr lang="zh-CN" altLang="en-US" dirty="0"/>
              <a:t>中；若对应的</a:t>
            </a:r>
            <a:r>
              <a:rPr lang="en-US" altLang="zh-CN" dirty="0"/>
              <a:t>Trussness&gt;k</a:t>
            </a:r>
            <a:r>
              <a:rPr lang="zh-CN" altLang="en-US" dirty="0"/>
              <a:t>，则在</a:t>
            </a:r>
            <a:r>
              <a:rPr lang="en-US" altLang="zh-CN" dirty="0"/>
              <a:t>(u, w)</a:t>
            </a:r>
            <a:r>
              <a:rPr lang="zh-CN" altLang="en-US" dirty="0"/>
              <a:t>或</a:t>
            </a:r>
            <a:r>
              <a:rPr lang="en-US" altLang="zh-CN" dirty="0"/>
              <a:t>(v, w)</a:t>
            </a:r>
            <a:r>
              <a:rPr lang="zh-CN" altLang="en-US" dirty="0"/>
              <a:t>上记录下</a:t>
            </a:r>
            <a:r>
              <a:rPr lang="en-US" altLang="zh-CN" dirty="0"/>
              <a:t>(u, v)</a:t>
            </a:r>
            <a:r>
              <a:rPr lang="zh-CN" altLang="en-US" dirty="0"/>
              <a:t>边所属的</a:t>
            </a:r>
            <a:r>
              <a:rPr lang="en-US" altLang="zh-CN" dirty="0"/>
              <a:t>super-node</a:t>
            </a:r>
            <a:r>
              <a:rPr lang="zh-CN" altLang="en-US" dirty="0"/>
              <a:t>，将来遍历到</a:t>
            </a:r>
            <a:r>
              <a:rPr lang="en-US" altLang="zh-CN" dirty="0"/>
              <a:t>(u, w)</a:t>
            </a:r>
            <a:r>
              <a:rPr lang="zh-CN" altLang="en-US" dirty="0"/>
              <a:t>或</a:t>
            </a:r>
            <a:r>
              <a:rPr lang="en-US" altLang="zh-CN" dirty="0"/>
              <a:t>(v, w)</a:t>
            </a:r>
            <a:r>
              <a:rPr lang="zh-CN" altLang="en-US" dirty="0"/>
              <a:t>时将双方用</a:t>
            </a:r>
            <a:r>
              <a:rPr lang="en-US" altLang="zh-CN" dirty="0"/>
              <a:t>super-edge</a:t>
            </a:r>
            <a:r>
              <a:rPr lang="zh-CN" altLang="en-US" dirty="0"/>
              <a:t>相连。</a:t>
            </a:r>
            <a:endParaRPr lang="en-US" altLang="zh-CN" dirty="0"/>
          </a:p>
          <a:p>
            <a:pPr marL="800100" lvl="1" indent="-342900">
              <a:lnSpc>
                <a:spcPct val="150000"/>
              </a:lnSpc>
              <a:buAutoNum type="arabicPeriod"/>
            </a:pPr>
            <a:r>
              <a:rPr lang="zh-CN" altLang="en-US" dirty="0"/>
              <a:t>将</a:t>
            </a:r>
            <a:r>
              <a:rPr lang="en-US" altLang="zh-CN" dirty="0"/>
              <a:t>(u, v)</a:t>
            </a:r>
            <a:r>
              <a:rPr lang="zh-CN" altLang="en-US" dirty="0"/>
              <a:t>从边的集合中删除。</a:t>
            </a:r>
            <a:endParaRPr lang="en-US" altLang="zh-CN" dirty="0"/>
          </a:p>
        </p:txBody>
      </p:sp>
    </p:spTree>
    <p:extLst>
      <p:ext uri="{BB962C8B-B14F-4D97-AF65-F5344CB8AC3E}">
        <p14:creationId xmlns:p14="http://schemas.microsoft.com/office/powerpoint/2010/main" val="213509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D97FDD-22BA-15A7-9791-8E40EF41EACF}"/>
              </a:ext>
            </a:extLst>
          </p:cNvPr>
          <p:cNvSpPr>
            <a:spLocks noGrp="1"/>
          </p:cNvSpPr>
          <p:nvPr>
            <p:ph type="sldNum" sz="quarter" idx="12"/>
          </p:nvPr>
        </p:nvSpPr>
        <p:spPr/>
        <p:txBody>
          <a:bodyPr/>
          <a:lstStyle/>
          <a:p>
            <a:fld id="{72A5E12F-523A-4D75-95A2-779F57F5D9E2}" type="slidenum">
              <a:rPr lang="zh-CN" altLang="en-US" smtClean="0"/>
              <a:t>13</a:t>
            </a:fld>
            <a:endParaRPr lang="zh-CN" altLang="en-US"/>
          </a:p>
        </p:txBody>
      </p:sp>
      <p:grpSp>
        <p:nvGrpSpPr>
          <p:cNvPr id="6" name="组合 5">
            <a:extLst>
              <a:ext uri="{FF2B5EF4-FFF2-40B4-BE49-F238E27FC236}">
                <a16:creationId xmlns:a16="http://schemas.microsoft.com/office/drawing/2014/main" id="{04F5C162-F741-D5FD-7E2B-0DCD872F8A80}"/>
              </a:ext>
            </a:extLst>
          </p:cNvPr>
          <p:cNvGrpSpPr/>
          <p:nvPr/>
        </p:nvGrpSpPr>
        <p:grpSpPr>
          <a:xfrm>
            <a:off x="372056" y="2764558"/>
            <a:ext cx="609600" cy="561566"/>
            <a:chOff x="1273629" y="2053165"/>
            <a:chExt cx="587829" cy="555171"/>
          </a:xfrm>
        </p:grpSpPr>
        <p:sp>
          <p:nvSpPr>
            <p:cNvPr id="4" name="椭圆 3">
              <a:extLst>
                <a:ext uri="{FF2B5EF4-FFF2-40B4-BE49-F238E27FC236}">
                  <a16:creationId xmlns:a16="http://schemas.microsoft.com/office/drawing/2014/main" id="{604DBB61-F863-8714-4418-02D0AE06A04D}"/>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13DB48C-71E3-231F-7022-E992C2771D01}"/>
                </a:ext>
              </a:extLst>
            </p:cNvPr>
            <p:cNvSpPr txBox="1"/>
            <p:nvPr/>
          </p:nvSpPr>
          <p:spPr>
            <a:xfrm>
              <a:off x="1426029" y="2144486"/>
              <a:ext cx="293914" cy="369332"/>
            </a:xfrm>
            <a:prstGeom prst="rect">
              <a:avLst/>
            </a:prstGeom>
            <a:noFill/>
          </p:spPr>
          <p:txBody>
            <a:bodyPr wrap="square" rtlCol="0">
              <a:spAutoFit/>
            </a:bodyPr>
            <a:lstStyle/>
            <a:p>
              <a:r>
                <a:rPr lang="en-US" altLang="zh-CN" dirty="0"/>
                <a:t>1</a:t>
              </a:r>
              <a:endParaRPr lang="zh-CN" altLang="en-US" dirty="0"/>
            </a:p>
          </p:txBody>
        </p:sp>
      </p:grpSp>
      <p:grpSp>
        <p:nvGrpSpPr>
          <p:cNvPr id="7" name="组合 6">
            <a:extLst>
              <a:ext uri="{FF2B5EF4-FFF2-40B4-BE49-F238E27FC236}">
                <a16:creationId xmlns:a16="http://schemas.microsoft.com/office/drawing/2014/main" id="{D8AC798B-E3C3-88B9-4C56-582C0E79FAA2}"/>
              </a:ext>
            </a:extLst>
          </p:cNvPr>
          <p:cNvGrpSpPr/>
          <p:nvPr/>
        </p:nvGrpSpPr>
        <p:grpSpPr>
          <a:xfrm>
            <a:off x="382942" y="4266413"/>
            <a:ext cx="587829" cy="555171"/>
            <a:chOff x="1273629" y="2053165"/>
            <a:chExt cx="587829" cy="555171"/>
          </a:xfrm>
        </p:grpSpPr>
        <p:sp>
          <p:nvSpPr>
            <p:cNvPr id="8" name="椭圆 7">
              <a:extLst>
                <a:ext uri="{FF2B5EF4-FFF2-40B4-BE49-F238E27FC236}">
                  <a16:creationId xmlns:a16="http://schemas.microsoft.com/office/drawing/2014/main" id="{D07A78B0-8052-E5C3-FF10-097CD7B52CB6}"/>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31C9D12-8D7D-6DC3-16AD-F45EC0320A99}"/>
                </a:ext>
              </a:extLst>
            </p:cNvPr>
            <p:cNvSpPr txBox="1"/>
            <p:nvPr/>
          </p:nvSpPr>
          <p:spPr>
            <a:xfrm>
              <a:off x="1426029" y="2144486"/>
              <a:ext cx="293914" cy="369332"/>
            </a:xfrm>
            <a:prstGeom prst="rect">
              <a:avLst/>
            </a:prstGeom>
            <a:noFill/>
          </p:spPr>
          <p:txBody>
            <a:bodyPr wrap="square" rtlCol="0">
              <a:spAutoFit/>
            </a:bodyPr>
            <a:lstStyle/>
            <a:p>
              <a:r>
                <a:rPr lang="en-US" altLang="zh-CN" dirty="0"/>
                <a:t>2</a:t>
              </a:r>
              <a:endParaRPr lang="zh-CN" altLang="en-US" dirty="0"/>
            </a:p>
          </p:txBody>
        </p:sp>
      </p:grpSp>
      <p:grpSp>
        <p:nvGrpSpPr>
          <p:cNvPr id="10" name="组合 9">
            <a:extLst>
              <a:ext uri="{FF2B5EF4-FFF2-40B4-BE49-F238E27FC236}">
                <a16:creationId xmlns:a16="http://schemas.microsoft.com/office/drawing/2014/main" id="{12ACD0A6-8F30-CD87-41BE-778486D8454D}"/>
              </a:ext>
            </a:extLst>
          </p:cNvPr>
          <p:cNvGrpSpPr/>
          <p:nvPr/>
        </p:nvGrpSpPr>
        <p:grpSpPr>
          <a:xfrm>
            <a:off x="1830740" y="4266413"/>
            <a:ext cx="587829" cy="555171"/>
            <a:chOff x="1273629" y="2053165"/>
            <a:chExt cx="587829" cy="555171"/>
          </a:xfrm>
        </p:grpSpPr>
        <p:sp>
          <p:nvSpPr>
            <p:cNvPr id="11" name="椭圆 10">
              <a:extLst>
                <a:ext uri="{FF2B5EF4-FFF2-40B4-BE49-F238E27FC236}">
                  <a16:creationId xmlns:a16="http://schemas.microsoft.com/office/drawing/2014/main" id="{2A68BDF0-48A3-4B1F-7647-624C5F24E144}"/>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72E49C9-1093-4936-66F7-13A7495137C5}"/>
                </a:ext>
              </a:extLst>
            </p:cNvPr>
            <p:cNvSpPr txBox="1"/>
            <p:nvPr/>
          </p:nvSpPr>
          <p:spPr>
            <a:xfrm>
              <a:off x="1426029" y="2144486"/>
              <a:ext cx="293914" cy="369332"/>
            </a:xfrm>
            <a:prstGeom prst="rect">
              <a:avLst/>
            </a:prstGeom>
            <a:noFill/>
          </p:spPr>
          <p:txBody>
            <a:bodyPr wrap="square" rtlCol="0">
              <a:spAutoFit/>
            </a:bodyPr>
            <a:lstStyle/>
            <a:p>
              <a:r>
                <a:rPr lang="en-US" altLang="zh-CN" dirty="0"/>
                <a:t>3</a:t>
              </a:r>
              <a:endParaRPr lang="zh-CN" altLang="en-US" dirty="0"/>
            </a:p>
          </p:txBody>
        </p:sp>
      </p:grpSp>
      <p:grpSp>
        <p:nvGrpSpPr>
          <p:cNvPr id="13" name="组合 12">
            <a:extLst>
              <a:ext uri="{FF2B5EF4-FFF2-40B4-BE49-F238E27FC236}">
                <a16:creationId xmlns:a16="http://schemas.microsoft.com/office/drawing/2014/main" id="{A1D95449-D10B-57E2-D85C-62B7CF04C3F0}"/>
              </a:ext>
            </a:extLst>
          </p:cNvPr>
          <p:cNvGrpSpPr/>
          <p:nvPr/>
        </p:nvGrpSpPr>
        <p:grpSpPr>
          <a:xfrm>
            <a:off x="1830740" y="2764558"/>
            <a:ext cx="587829" cy="555171"/>
            <a:chOff x="1273629" y="2053165"/>
            <a:chExt cx="587829" cy="555171"/>
          </a:xfrm>
        </p:grpSpPr>
        <p:sp>
          <p:nvSpPr>
            <p:cNvPr id="14" name="椭圆 13">
              <a:extLst>
                <a:ext uri="{FF2B5EF4-FFF2-40B4-BE49-F238E27FC236}">
                  <a16:creationId xmlns:a16="http://schemas.microsoft.com/office/drawing/2014/main" id="{2F85CE3A-E015-1A18-FEFC-1DBA6D5056F4}"/>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6022257-5E70-BF9E-BE89-61EEE43F20A1}"/>
                </a:ext>
              </a:extLst>
            </p:cNvPr>
            <p:cNvSpPr txBox="1"/>
            <p:nvPr/>
          </p:nvSpPr>
          <p:spPr>
            <a:xfrm>
              <a:off x="1426029" y="2144486"/>
              <a:ext cx="293914" cy="369332"/>
            </a:xfrm>
            <a:prstGeom prst="rect">
              <a:avLst/>
            </a:prstGeom>
            <a:noFill/>
          </p:spPr>
          <p:txBody>
            <a:bodyPr wrap="square" rtlCol="0">
              <a:spAutoFit/>
            </a:bodyPr>
            <a:lstStyle/>
            <a:p>
              <a:r>
                <a:rPr lang="en-US" altLang="zh-CN" dirty="0"/>
                <a:t>4</a:t>
              </a:r>
              <a:endParaRPr lang="zh-CN" altLang="en-US" dirty="0"/>
            </a:p>
          </p:txBody>
        </p:sp>
      </p:grpSp>
      <p:grpSp>
        <p:nvGrpSpPr>
          <p:cNvPr id="16" name="组合 15">
            <a:extLst>
              <a:ext uri="{FF2B5EF4-FFF2-40B4-BE49-F238E27FC236}">
                <a16:creationId xmlns:a16="http://schemas.microsoft.com/office/drawing/2014/main" id="{9B7F4C54-0C5E-8E88-421C-6134B8BD0E94}"/>
              </a:ext>
            </a:extLst>
          </p:cNvPr>
          <p:cNvGrpSpPr/>
          <p:nvPr/>
        </p:nvGrpSpPr>
        <p:grpSpPr>
          <a:xfrm>
            <a:off x="1830739" y="1262703"/>
            <a:ext cx="587829" cy="555171"/>
            <a:chOff x="1273629" y="2053165"/>
            <a:chExt cx="587829" cy="555171"/>
          </a:xfrm>
        </p:grpSpPr>
        <p:sp>
          <p:nvSpPr>
            <p:cNvPr id="17" name="椭圆 16">
              <a:extLst>
                <a:ext uri="{FF2B5EF4-FFF2-40B4-BE49-F238E27FC236}">
                  <a16:creationId xmlns:a16="http://schemas.microsoft.com/office/drawing/2014/main" id="{B30EA273-9477-4080-2C1C-3579742427ED}"/>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A7CCFDA-7CAC-270B-77E4-F51E9AD365BC}"/>
                </a:ext>
              </a:extLst>
            </p:cNvPr>
            <p:cNvSpPr txBox="1"/>
            <p:nvPr/>
          </p:nvSpPr>
          <p:spPr>
            <a:xfrm>
              <a:off x="1426029" y="2144486"/>
              <a:ext cx="293914" cy="369332"/>
            </a:xfrm>
            <a:prstGeom prst="rect">
              <a:avLst/>
            </a:prstGeom>
            <a:noFill/>
          </p:spPr>
          <p:txBody>
            <a:bodyPr wrap="square" rtlCol="0">
              <a:spAutoFit/>
            </a:bodyPr>
            <a:lstStyle/>
            <a:p>
              <a:r>
                <a:rPr lang="en-US" altLang="zh-CN" dirty="0"/>
                <a:t>5</a:t>
              </a:r>
              <a:endParaRPr lang="zh-CN" altLang="en-US" dirty="0"/>
            </a:p>
          </p:txBody>
        </p:sp>
      </p:grpSp>
      <p:grpSp>
        <p:nvGrpSpPr>
          <p:cNvPr id="19" name="组合 18">
            <a:extLst>
              <a:ext uri="{FF2B5EF4-FFF2-40B4-BE49-F238E27FC236}">
                <a16:creationId xmlns:a16="http://schemas.microsoft.com/office/drawing/2014/main" id="{9542CCDD-8AF4-C391-ECB1-A9248F13DA70}"/>
              </a:ext>
            </a:extLst>
          </p:cNvPr>
          <p:cNvGrpSpPr/>
          <p:nvPr/>
        </p:nvGrpSpPr>
        <p:grpSpPr>
          <a:xfrm>
            <a:off x="3267652" y="1261104"/>
            <a:ext cx="587829" cy="555171"/>
            <a:chOff x="1273629" y="2053165"/>
            <a:chExt cx="587829" cy="555171"/>
          </a:xfrm>
        </p:grpSpPr>
        <p:sp>
          <p:nvSpPr>
            <p:cNvPr id="20" name="椭圆 19">
              <a:extLst>
                <a:ext uri="{FF2B5EF4-FFF2-40B4-BE49-F238E27FC236}">
                  <a16:creationId xmlns:a16="http://schemas.microsoft.com/office/drawing/2014/main" id="{3C092857-B90B-6F8E-0BD1-4F4AC603045E}"/>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A9021C9-8299-F18E-6677-2284A9FA7D11}"/>
                </a:ext>
              </a:extLst>
            </p:cNvPr>
            <p:cNvSpPr txBox="1"/>
            <p:nvPr/>
          </p:nvSpPr>
          <p:spPr>
            <a:xfrm>
              <a:off x="1426029" y="2144486"/>
              <a:ext cx="293914" cy="369332"/>
            </a:xfrm>
            <a:prstGeom prst="rect">
              <a:avLst/>
            </a:prstGeom>
            <a:noFill/>
          </p:spPr>
          <p:txBody>
            <a:bodyPr wrap="square" rtlCol="0">
              <a:spAutoFit/>
            </a:bodyPr>
            <a:lstStyle/>
            <a:p>
              <a:r>
                <a:rPr lang="en-US" altLang="zh-CN" dirty="0"/>
                <a:t>6</a:t>
              </a:r>
              <a:endParaRPr lang="zh-CN" altLang="en-US" dirty="0"/>
            </a:p>
          </p:txBody>
        </p:sp>
      </p:grpSp>
      <p:grpSp>
        <p:nvGrpSpPr>
          <p:cNvPr id="22" name="组合 21">
            <a:extLst>
              <a:ext uri="{FF2B5EF4-FFF2-40B4-BE49-F238E27FC236}">
                <a16:creationId xmlns:a16="http://schemas.microsoft.com/office/drawing/2014/main" id="{11E5F111-BC5F-34B7-42ED-DC61EB144430}"/>
              </a:ext>
            </a:extLst>
          </p:cNvPr>
          <p:cNvGrpSpPr/>
          <p:nvPr/>
        </p:nvGrpSpPr>
        <p:grpSpPr>
          <a:xfrm>
            <a:off x="3267653" y="2762959"/>
            <a:ext cx="587829" cy="555171"/>
            <a:chOff x="1273629" y="2053165"/>
            <a:chExt cx="587829" cy="555171"/>
          </a:xfrm>
        </p:grpSpPr>
        <p:sp>
          <p:nvSpPr>
            <p:cNvPr id="23" name="椭圆 22">
              <a:extLst>
                <a:ext uri="{FF2B5EF4-FFF2-40B4-BE49-F238E27FC236}">
                  <a16:creationId xmlns:a16="http://schemas.microsoft.com/office/drawing/2014/main" id="{3E95B4D6-BE79-FC5E-097B-463473187338}"/>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E1FFDB75-549D-DEB1-FBA4-11A6C9F8C477}"/>
                </a:ext>
              </a:extLst>
            </p:cNvPr>
            <p:cNvSpPr txBox="1"/>
            <p:nvPr/>
          </p:nvSpPr>
          <p:spPr>
            <a:xfrm>
              <a:off x="1426029" y="2144486"/>
              <a:ext cx="293914" cy="369332"/>
            </a:xfrm>
            <a:prstGeom prst="rect">
              <a:avLst/>
            </a:prstGeom>
            <a:noFill/>
          </p:spPr>
          <p:txBody>
            <a:bodyPr wrap="square" rtlCol="0">
              <a:spAutoFit/>
            </a:bodyPr>
            <a:lstStyle/>
            <a:p>
              <a:r>
                <a:rPr lang="en-US" altLang="zh-CN" dirty="0"/>
                <a:t>7</a:t>
              </a:r>
              <a:endParaRPr lang="zh-CN" altLang="en-US" dirty="0"/>
            </a:p>
          </p:txBody>
        </p:sp>
      </p:grpSp>
      <p:cxnSp>
        <p:nvCxnSpPr>
          <p:cNvPr id="26" name="直接连接符 25">
            <a:extLst>
              <a:ext uri="{FF2B5EF4-FFF2-40B4-BE49-F238E27FC236}">
                <a16:creationId xmlns:a16="http://schemas.microsoft.com/office/drawing/2014/main" id="{84BD0AA5-AB3B-619E-388C-7F379F489B5F}"/>
              </a:ext>
            </a:extLst>
          </p:cNvPr>
          <p:cNvCxnSpPr>
            <a:stCxn id="17" idx="3"/>
            <a:endCxn id="4" idx="7"/>
          </p:cNvCxnSpPr>
          <p:nvPr/>
        </p:nvCxnSpPr>
        <p:spPr>
          <a:xfrm flipH="1">
            <a:off x="892382" y="1736571"/>
            <a:ext cx="1024443" cy="111022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 name="直接连接符 26">
            <a:extLst>
              <a:ext uri="{FF2B5EF4-FFF2-40B4-BE49-F238E27FC236}">
                <a16:creationId xmlns:a16="http://schemas.microsoft.com/office/drawing/2014/main" id="{26735FFE-FF27-9C2F-2B25-DFF2CCB56C0D}"/>
              </a:ext>
            </a:extLst>
          </p:cNvPr>
          <p:cNvCxnSpPr/>
          <p:nvPr/>
        </p:nvCxnSpPr>
        <p:spPr>
          <a:xfrm flipH="1">
            <a:off x="2391076" y="3314933"/>
            <a:ext cx="1024443" cy="111022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1" name="直接连接符 30">
            <a:extLst>
              <a:ext uri="{FF2B5EF4-FFF2-40B4-BE49-F238E27FC236}">
                <a16:creationId xmlns:a16="http://schemas.microsoft.com/office/drawing/2014/main" id="{FB1DD7EE-5D75-D00F-DBE6-07F92A3AABE3}"/>
              </a:ext>
            </a:extLst>
          </p:cNvPr>
          <p:cNvCxnSpPr>
            <a:stCxn id="17" idx="4"/>
            <a:endCxn id="14" idx="0"/>
          </p:cNvCxnSpPr>
          <p:nvPr/>
        </p:nvCxnSpPr>
        <p:spPr>
          <a:xfrm>
            <a:off x="2124654" y="1817874"/>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直接连接符 31">
            <a:extLst>
              <a:ext uri="{FF2B5EF4-FFF2-40B4-BE49-F238E27FC236}">
                <a16:creationId xmlns:a16="http://schemas.microsoft.com/office/drawing/2014/main" id="{F53E6D44-07E3-72F3-8246-A93796DC9F7E}"/>
              </a:ext>
            </a:extLst>
          </p:cNvPr>
          <p:cNvCxnSpPr/>
          <p:nvPr/>
        </p:nvCxnSpPr>
        <p:spPr>
          <a:xfrm>
            <a:off x="2110908" y="3314933"/>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直接连接符 32">
            <a:extLst>
              <a:ext uri="{FF2B5EF4-FFF2-40B4-BE49-F238E27FC236}">
                <a16:creationId xmlns:a16="http://schemas.microsoft.com/office/drawing/2014/main" id="{1B000A36-42AC-D9BE-01F8-BCCD3EDA152C}"/>
              </a:ext>
            </a:extLst>
          </p:cNvPr>
          <p:cNvCxnSpPr/>
          <p:nvPr/>
        </p:nvCxnSpPr>
        <p:spPr>
          <a:xfrm>
            <a:off x="3561565" y="1813078"/>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直接连接符 34">
            <a:extLst>
              <a:ext uri="{FF2B5EF4-FFF2-40B4-BE49-F238E27FC236}">
                <a16:creationId xmlns:a16="http://schemas.microsoft.com/office/drawing/2014/main" id="{3D1589C1-4184-5ECA-C4C1-467A6E25E80B}"/>
              </a:ext>
            </a:extLst>
          </p:cNvPr>
          <p:cNvCxnSpPr>
            <a:stCxn id="17" idx="6"/>
            <a:endCxn id="20" idx="2"/>
          </p:cNvCxnSpPr>
          <p:nvPr/>
        </p:nvCxnSpPr>
        <p:spPr>
          <a:xfrm flipV="1">
            <a:off x="2418568" y="1538690"/>
            <a:ext cx="849084" cy="1599"/>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id="{C8F378EB-1AB8-AE73-B431-8B13B4AA94DF}"/>
              </a:ext>
            </a:extLst>
          </p:cNvPr>
          <p:cNvCxnSpPr/>
          <p:nvPr/>
        </p:nvCxnSpPr>
        <p:spPr>
          <a:xfrm flipV="1">
            <a:off x="2418568" y="3057345"/>
            <a:ext cx="849084" cy="1599"/>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直接连接符 39">
            <a:extLst>
              <a:ext uri="{FF2B5EF4-FFF2-40B4-BE49-F238E27FC236}">
                <a16:creationId xmlns:a16="http://schemas.microsoft.com/office/drawing/2014/main" id="{06BC7C16-2FAE-9ECD-CB22-A9CD6F901B94}"/>
              </a:ext>
            </a:extLst>
          </p:cNvPr>
          <p:cNvCxnSpPr>
            <a:stCxn id="4" idx="4"/>
            <a:endCxn id="8" idx="0"/>
          </p:cNvCxnSpPr>
          <p:nvPr/>
        </p:nvCxnSpPr>
        <p:spPr>
          <a:xfrm>
            <a:off x="676856" y="3326124"/>
            <a:ext cx="1" cy="940289"/>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直接连接符 41">
            <a:extLst>
              <a:ext uri="{FF2B5EF4-FFF2-40B4-BE49-F238E27FC236}">
                <a16:creationId xmlns:a16="http://schemas.microsoft.com/office/drawing/2014/main" id="{94537239-3C93-AA75-2F79-5117FD8E2E19}"/>
              </a:ext>
            </a:extLst>
          </p:cNvPr>
          <p:cNvCxnSpPr>
            <a:stCxn id="4" idx="6"/>
            <a:endCxn id="14" idx="2"/>
          </p:cNvCxnSpPr>
          <p:nvPr/>
        </p:nvCxnSpPr>
        <p:spPr>
          <a:xfrm flipV="1">
            <a:off x="981656" y="3042144"/>
            <a:ext cx="849084" cy="3197"/>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直接连接符 43">
            <a:extLst>
              <a:ext uri="{FF2B5EF4-FFF2-40B4-BE49-F238E27FC236}">
                <a16:creationId xmlns:a16="http://schemas.microsoft.com/office/drawing/2014/main" id="{4A366543-B79F-6BA0-BDD2-C6ADCE48399F}"/>
              </a:ext>
            </a:extLst>
          </p:cNvPr>
          <p:cNvCxnSpPr>
            <a:stCxn id="8" idx="6"/>
            <a:endCxn id="11" idx="2"/>
          </p:cNvCxnSpPr>
          <p:nvPr/>
        </p:nvCxnSpPr>
        <p:spPr>
          <a:xfrm>
            <a:off x="970771" y="4543999"/>
            <a:ext cx="85996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直接连接符 45">
            <a:extLst>
              <a:ext uri="{FF2B5EF4-FFF2-40B4-BE49-F238E27FC236}">
                <a16:creationId xmlns:a16="http://schemas.microsoft.com/office/drawing/2014/main" id="{9780E5F7-EA0E-54F3-E566-62767286A397}"/>
              </a:ext>
            </a:extLst>
          </p:cNvPr>
          <p:cNvCxnSpPr>
            <a:stCxn id="4" idx="5"/>
            <a:endCxn id="11" idx="1"/>
          </p:cNvCxnSpPr>
          <p:nvPr/>
        </p:nvCxnSpPr>
        <p:spPr>
          <a:xfrm>
            <a:off x="892382" y="3243885"/>
            <a:ext cx="1024444" cy="1103831"/>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直接连接符 47">
            <a:extLst>
              <a:ext uri="{FF2B5EF4-FFF2-40B4-BE49-F238E27FC236}">
                <a16:creationId xmlns:a16="http://schemas.microsoft.com/office/drawing/2014/main" id="{9E41C9F5-98FB-62BB-5449-18568B35D70C}"/>
              </a:ext>
            </a:extLst>
          </p:cNvPr>
          <p:cNvCxnSpPr>
            <a:cxnSpLocks/>
            <a:stCxn id="17" idx="5"/>
            <a:endCxn id="23" idx="1"/>
          </p:cNvCxnSpPr>
          <p:nvPr/>
        </p:nvCxnSpPr>
        <p:spPr>
          <a:xfrm>
            <a:off x="2332482" y="1736571"/>
            <a:ext cx="1021257" cy="1107691"/>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直接连接符 49">
            <a:extLst>
              <a:ext uri="{FF2B5EF4-FFF2-40B4-BE49-F238E27FC236}">
                <a16:creationId xmlns:a16="http://schemas.microsoft.com/office/drawing/2014/main" id="{2129052D-F75B-CE31-3F57-31DDDE2A789F}"/>
              </a:ext>
            </a:extLst>
          </p:cNvPr>
          <p:cNvCxnSpPr>
            <a:endCxn id="8" idx="7"/>
          </p:cNvCxnSpPr>
          <p:nvPr/>
        </p:nvCxnSpPr>
        <p:spPr>
          <a:xfrm flipH="1">
            <a:off x="884685" y="3243885"/>
            <a:ext cx="1032140" cy="1103831"/>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直接连接符 51">
            <a:extLst>
              <a:ext uri="{FF2B5EF4-FFF2-40B4-BE49-F238E27FC236}">
                <a16:creationId xmlns:a16="http://schemas.microsoft.com/office/drawing/2014/main" id="{0A6C81AA-6818-84D7-C2CE-447265DF3A42}"/>
              </a:ext>
            </a:extLst>
          </p:cNvPr>
          <p:cNvCxnSpPr>
            <a:stCxn id="20" idx="3"/>
            <a:endCxn id="14" idx="7"/>
          </p:cNvCxnSpPr>
          <p:nvPr/>
        </p:nvCxnSpPr>
        <p:spPr>
          <a:xfrm flipH="1">
            <a:off x="2332483" y="1734972"/>
            <a:ext cx="1021255" cy="1110889"/>
          </a:xfrm>
          <a:prstGeom prst="line">
            <a:avLst/>
          </a:prstGeom>
        </p:spPr>
        <p:style>
          <a:lnRef idx="3">
            <a:schemeClr val="accent1"/>
          </a:lnRef>
          <a:fillRef idx="0">
            <a:schemeClr val="accent1"/>
          </a:fillRef>
          <a:effectRef idx="2">
            <a:schemeClr val="accent1"/>
          </a:effectRef>
          <a:fontRef idx="minor">
            <a:schemeClr val="tx1"/>
          </a:fontRef>
        </p:style>
      </p:cxnSp>
      <p:grpSp>
        <p:nvGrpSpPr>
          <p:cNvPr id="53" name="组合 52">
            <a:extLst>
              <a:ext uri="{FF2B5EF4-FFF2-40B4-BE49-F238E27FC236}">
                <a16:creationId xmlns:a16="http://schemas.microsoft.com/office/drawing/2014/main" id="{AC73FA3D-ADD8-E63F-B494-678CA7737318}"/>
              </a:ext>
            </a:extLst>
          </p:cNvPr>
          <p:cNvGrpSpPr/>
          <p:nvPr/>
        </p:nvGrpSpPr>
        <p:grpSpPr>
          <a:xfrm>
            <a:off x="4549051" y="3582377"/>
            <a:ext cx="609600" cy="561566"/>
            <a:chOff x="1273629" y="2053165"/>
            <a:chExt cx="587829" cy="555171"/>
          </a:xfrm>
        </p:grpSpPr>
        <p:sp>
          <p:nvSpPr>
            <p:cNvPr id="54" name="椭圆 53">
              <a:extLst>
                <a:ext uri="{FF2B5EF4-FFF2-40B4-BE49-F238E27FC236}">
                  <a16:creationId xmlns:a16="http://schemas.microsoft.com/office/drawing/2014/main" id="{B1FACA16-2426-026E-6C5B-678686AB518F}"/>
                </a:ext>
              </a:extLst>
            </p:cNvPr>
            <p:cNvSpPr/>
            <p:nvPr/>
          </p:nvSpPr>
          <p:spPr>
            <a:xfrm>
              <a:off x="1273629" y="2053165"/>
              <a:ext cx="587829"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1E23134A-5EF3-9729-4FF7-44A3062B83B8}"/>
                </a:ext>
              </a:extLst>
            </p:cNvPr>
            <p:cNvSpPr txBox="1"/>
            <p:nvPr/>
          </p:nvSpPr>
          <p:spPr>
            <a:xfrm>
              <a:off x="1426029" y="2144486"/>
              <a:ext cx="293914" cy="369332"/>
            </a:xfrm>
            <a:prstGeom prst="rect">
              <a:avLst/>
            </a:prstGeom>
            <a:noFill/>
          </p:spPr>
          <p:txBody>
            <a:bodyPr wrap="square" rtlCol="0">
              <a:spAutoFit/>
            </a:bodyPr>
            <a:lstStyle/>
            <a:p>
              <a:r>
                <a:rPr lang="en-US" altLang="zh-CN" dirty="0"/>
                <a:t>1</a:t>
              </a:r>
              <a:endParaRPr lang="zh-CN" altLang="en-US" dirty="0"/>
            </a:p>
          </p:txBody>
        </p:sp>
      </p:grpSp>
      <p:sp>
        <p:nvSpPr>
          <p:cNvPr id="56" name="文本框 55">
            <a:extLst>
              <a:ext uri="{FF2B5EF4-FFF2-40B4-BE49-F238E27FC236}">
                <a16:creationId xmlns:a16="http://schemas.microsoft.com/office/drawing/2014/main" id="{C4D46292-3C57-C6EB-E999-0C372D4AEDEC}"/>
              </a:ext>
            </a:extLst>
          </p:cNvPr>
          <p:cNvSpPr txBox="1"/>
          <p:nvPr/>
        </p:nvSpPr>
        <p:spPr>
          <a:xfrm>
            <a:off x="4853852" y="1223097"/>
            <a:ext cx="3575270" cy="369332"/>
          </a:xfrm>
          <a:prstGeom prst="rect">
            <a:avLst/>
          </a:prstGeom>
          <a:noFill/>
        </p:spPr>
        <p:txBody>
          <a:bodyPr wrap="square" rtlCol="0">
            <a:spAutoFit/>
          </a:bodyPr>
          <a:lstStyle/>
          <a:p>
            <a:r>
              <a:rPr lang="en-US" altLang="zh-CN" dirty="0"/>
              <a:t>(4, 5),</a:t>
            </a:r>
            <a:r>
              <a:rPr lang="zh-CN" altLang="en-US" dirty="0"/>
              <a:t> </a:t>
            </a:r>
            <a:r>
              <a:rPr lang="en-US" altLang="zh-CN" dirty="0"/>
              <a:t>(1, 4)</a:t>
            </a:r>
            <a:r>
              <a:rPr lang="zh-CN" altLang="en-US" dirty="0"/>
              <a:t>记录下</a:t>
            </a:r>
            <a:r>
              <a:rPr lang="en-US" altLang="zh-CN" dirty="0"/>
              <a:t>1</a:t>
            </a:r>
            <a:r>
              <a:rPr lang="zh-CN" altLang="en-US" dirty="0"/>
              <a:t>号</a:t>
            </a:r>
            <a:r>
              <a:rPr lang="en-US" altLang="zh-CN" dirty="0"/>
              <a:t>super-node</a:t>
            </a:r>
            <a:endParaRPr lang="zh-CN" altLang="en-US" dirty="0"/>
          </a:p>
        </p:txBody>
      </p:sp>
      <p:grpSp>
        <p:nvGrpSpPr>
          <p:cNvPr id="57" name="组合 56">
            <a:extLst>
              <a:ext uri="{FF2B5EF4-FFF2-40B4-BE49-F238E27FC236}">
                <a16:creationId xmlns:a16="http://schemas.microsoft.com/office/drawing/2014/main" id="{F7AAB20C-D58E-43DE-A3EB-4871CB249A68}"/>
              </a:ext>
            </a:extLst>
          </p:cNvPr>
          <p:cNvGrpSpPr/>
          <p:nvPr/>
        </p:nvGrpSpPr>
        <p:grpSpPr>
          <a:xfrm>
            <a:off x="6715483" y="5352503"/>
            <a:ext cx="609600" cy="561566"/>
            <a:chOff x="1273629" y="2053165"/>
            <a:chExt cx="587829" cy="555171"/>
          </a:xfrm>
        </p:grpSpPr>
        <p:sp>
          <p:nvSpPr>
            <p:cNvPr id="58" name="椭圆 57">
              <a:extLst>
                <a:ext uri="{FF2B5EF4-FFF2-40B4-BE49-F238E27FC236}">
                  <a16:creationId xmlns:a16="http://schemas.microsoft.com/office/drawing/2014/main" id="{A48761EC-153F-575F-F347-A202716B701D}"/>
                </a:ext>
              </a:extLst>
            </p:cNvPr>
            <p:cNvSpPr/>
            <p:nvPr/>
          </p:nvSpPr>
          <p:spPr>
            <a:xfrm>
              <a:off x="1273629" y="2053165"/>
              <a:ext cx="587829"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BF061D76-EA4B-5C82-72E9-906002A64344}"/>
                </a:ext>
              </a:extLst>
            </p:cNvPr>
            <p:cNvSpPr txBox="1"/>
            <p:nvPr/>
          </p:nvSpPr>
          <p:spPr>
            <a:xfrm>
              <a:off x="1426029" y="2144486"/>
              <a:ext cx="293914" cy="369332"/>
            </a:xfrm>
            <a:prstGeom prst="rect">
              <a:avLst/>
            </a:prstGeom>
            <a:noFill/>
          </p:spPr>
          <p:txBody>
            <a:bodyPr wrap="square" rtlCol="0">
              <a:spAutoFit/>
            </a:bodyPr>
            <a:lstStyle/>
            <a:p>
              <a:r>
                <a:rPr lang="en-US" altLang="zh-CN" dirty="0"/>
                <a:t>2</a:t>
              </a:r>
              <a:endParaRPr lang="zh-CN" altLang="en-US" dirty="0"/>
            </a:p>
          </p:txBody>
        </p:sp>
      </p:grpSp>
      <p:sp>
        <p:nvSpPr>
          <p:cNvPr id="60" name="文本框 59">
            <a:extLst>
              <a:ext uri="{FF2B5EF4-FFF2-40B4-BE49-F238E27FC236}">
                <a16:creationId xmlns:a16="http://schemas.microsoft.com/office/drawing/2014/main" id="{FF8C88AD-C632-BD4A-A74F-7E7C4B0DCE7C}"/>
              </a:ext>
            </a:extLst>
          </p:cNvPr>
          <p:cNvSpPr txBox="1"/>
          <p:nvPr/>
        </p:nvSpPr>
        <p:spPr>
          <a:xfrm>
            <a:off x="4853851" y="2031788"/>
            <a:ext cx="3575270" cy="369332"/>
          </a:xfrm>
          <a:prstGeom prst="rect">
            <a:avLst/>
          </a:prstGeom>
          <a:noFill/>
        </p:spPr>
        <p:txBody>
          <a:bodyPr wrap="square" rtlCol="0">
            <a:spAutoFit/>
          </a:bodyPr>
          <a:lstStyle/>
          <a:p>
            <a:r>
              <a:rPr lang="en-US" altLang="zh-CN" dirty="0"/>
              <a:t>(3, 4),</a:t>
            </a:r>
            <a:r>
              <a:rPr lang="zh-CN" altLang="en-US" dirty="0"/>
              <a:t> </a:t>
            </a:r>
            <a:r>
              <a:rPr lang="en-US" altLang="zh-CN" dirty="0"/>
              <a:t>(4, 7)</a:t>
            </a:r>
            <a:r>
              <a:rPr lang="zh-CN" altLang="en-US" dirty="0"/>
              <a:t>记录下</a:t>
            </a:r>
            <a:r>
              <a:rPr lang="en-US" altLang="zh-CN" dirty="0"/>
              <a:t>2</a:t>
            </a:r>
            <a:r>
              <a:rPr lang="zh-CN" altLang="en-US" dirty="0"/>
              <a:t>号</a:t>
            </a:r>
            <a:r>
              <a:rPr lang="en-US" altLang="zh-CN" dirty="0"/>
              <a:t>super-node</a:t>
            </a:r>
            <a:endParaRPr lang="zh-CN" altLang="en-US" dirty="0"/>
          </a:p>
        </p:txBody>
      </p:sp>
      <p:grpSp>
        <p:nvGrpSpPr>
          <p:cNvPr id="61" name="组合 60">
            <a:extLst>
              <a:ext uri="{FF2B5EF4-FFF2-40B4-BE49-F238E27FC236}">
                <a16:creationId xmlns:a16="http://schemas.microsoft.com/office/drawing/2014/main" id="{99F11F6D-2C1B-6D92-27A7-950CB4F1DC10}"/>
              </a:ext>
            </a:extLst>
          </p:cNvPr>
          <p:cNvGrpSpPr/>
          <p:nvPr/>
        </p:nvGrpSpPr>
        <p:grpSpPr>
          <a:xfrm>
            <a:off x="4549051" y="5354120"/>
            <a:ext cx="609600" cy="561566"/>
            <a:chOff x="1273629" y="2053165"/>
            <a:chExt cx="587829" cy="555171"/>
          </a:xfrm>
        </p:grpSpPr>
        <p:sp>
          <p:nvSpPr>
            <p:cNvPr id="62" name="椭圆 61">
              <a:extLst>
                <a:ext uri="{FF2B5EF4-FFF2-40B4-BE49-F238E27FC236}">
                  <a16:creationId xmlns:a16="http://schemas.microsoft.com/office/drawing/2014/main" id="{C3EF21BC-6B5F-45AD-E48C-ABD6BEEBFA8C}"/>
                </a:ext>
              </a:extLst>
            </p:cNvPr>
            <p:cNvSpPr/>
            <p:nvPr/>
          </p:nvSpPr>
          <p:spPr>
            <a:xfrm>
              <a:off x="1273629" y="2053165"/>
              <a:ext cx="587829"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91147621-6EA2-5306-CFC3-E07CFB111E19}"/>
                </a:ext>
              </a:extLst>
            </p:cNvPr>
            <p:cNvSpPr txBox="1"/>
            <p:nvPr/>
          </p:nvSpPr>
          <p:spPr>
            <a:xfrm>
              <a:off x="1426029" y="2144486"/>
              <a:ext cx="293914" cy="369332"/>
            </a:xfrm>
            <a:prstGeom prst="rect">
              <a:avLst/>
            </a:prstGeom>
            <a:noFill/>
          </p:spPr>
          <p:txBody>
            <a:bodyPr wrap="square" rtlCol="0">
              <a:spAutoFit/>
            </a:bodyPr>
            <a:lstStyle/>
            <a:p>
              <a:r>
                <a:rPr lang="en-US" altLang="zh-CN" dirty="0"/>
                <a:t>3</a:t>
              </a:r>
              <a:endParaRPr lang="zh-CN" altLang="en-US" dirty="0"/>
            </a:p>
          </p:txBody>
        </p:sp>
      </p:grpSp>
      <p:cxnSp>
        <p:nvCxnSpPr>
          <p:cNvPr id="65" name="直接连接符 64">
            <a:extLst>
              <a:ext uri="{FF2B5EF4-FFF2-40B4-BE49-F238E27FC236}">
                <a16:creationId xmlns:a16="http://schemas.microsoft.com/office/drawing/2014/main" id="{48E2586C-D38E-9A8B-ABC1-613F0669AE61}"/>
              </a:ext>
            </a:extLst>
          </p:cNvPr>
          <p:cNvCxnSpPr>
            <a:cxnSpLocks/>
            <a:stCxn id="54" idx="4"/>
            <a:endCxn id="62" idx="0"/>
          </p:cNvCxnSpPr>
          <p:nvPr/>
        </p:nvCxnSpPr>
        <p:spPr>
          <a:xfrm>
            <a:off x="4853851" y="4143943"/>
            <a:ext cx="0" cy="1210177"/>
          </a:xfrm>
          <a:prstGeom prst="line">
            <a:avLst/>
          </a:prstGeom>
        </p:spPr>
        <p:style>
          <a:lnRef idx="3">
            <a:schemeClr val="dk1"/>
          </a:lnRef>
          <a:fillRef idx="0">
            <a:schemeClr val="dk1"/>
          </a:fillRef>
          <a:effectRef idx="2">
            <a:schemeClr val="dk1"/>
          </a:effectRef>
          <a:fontRef idx="minor">
            <a:schemeClr val="tx1"/>
          </a:fontRef>
        </p:style>
      </p:cxnSp>
      <p:cxnSp>
        <p:nvCxnSpPr>
          <p:cNvPr id="67" name="直接连接符 66">
            <a:extLst>
              <a:ext uri="{FF2B5EF4-FFF2-40B4-BE49-F238E27FC236}">
                <a16:creationId xmlns:a16="http://schemas.microsoft.com/office/drawing/2014/main" id="{E8BFEEDE-CFBB-9868-834D-8297542B103D}"/>
              </a:ext>
            </a:extLst>
          </p:cNvPr>
          <p:cNvCxnSpPr>
            <a:stCxn id="62" idx="6"/>
            <a:endCxn id="58" idx="2"/>
          </p:cNvCxnSpPr>
          <p:nvPr/>
        </p:nvCxnSpPr>
        <p:spPr>
          <a:xfrm flipV="1">
            <a:off x="5158651" y="5633286"/>
            <a:ext cx="1556832" cy="1617"/>
          </a:xfrm>
          <a:prstGeom prst="line">
            <a:avLst/>
          </a:prstGeom>
        </p:spPr>
        <p:style>
          <a:lnRef idx="3">
            <a:schemeClr val="dk1"/>
          </a:lnRef>
          <a:fillRef idx="0">
            <a:schemeClr val="dk1"/>
          </a:fillRef>
          <a:effectRef idx="2">
            <a:schemeClr val="dk1"/>
          </a:effectRef>
          <a:fontRef idx="minor">
            <a:schemeClr val="tx1"/>
          </a:fontRef>
        </p:style>
      </p:cxnSp>
      <p:grpSp>
        <p:nvGrpSpPr>
          <p:cNvPr id="68" name="组合 67">
            <a:extLst>
              <a:ext uri="{FF2B5EF4-FFF2-40B4-BE49-F238E27FC236}">
                <a16:creationId xmlns:a16="http://schemas.microsoft.com/office/drawing/2014/main" id="{C62C1721-584A-E7D2-B8F2-4A66A0FC19B3}"/>
              </a:ext>
            </a:extLst>
          </p:cNvPr>
          <p:cNvGrpSpPr/>
          <p:nvPr/>
        </p:nvGrpSpPr>
        <p:grpSpPr>
          <a:xfrm>
            <a:off x="6715483" y="3580760"/>
            <a:ext cx="609600" cy="561566"/>
            <a:chOff x="1273629" y="2053165"/>
            <a:chExt cx="587829" cy="555171"/>
          </a:xfrm>
        </p:grpSpPr>
        <p:sp>
          <p:nvSpPr>
            <p:cNvPr id="69" name="椭圆 68">
              <a:extLst>
                <a:ext uri="{FF2B5EF4-FFF2-40B4-BE49-F238E27FC236}">
                  <a16:creationId xmlns:a16="http://schemas.microsoft.com/office/drawing/2014/main" id="{FB84EA48-B05F-B6DC-25F1-E108E6EB2877}"/>
                </a:ext>
              </a:extLst>
            </p:cNvPr>
            <p:cNvSpPr/>
            <p:nvPr/>
          </p:nvSpPr>
          <p:spPr>
            <a:xfrm>
              <a:off x="1273629" y="2053165"/>
              <a:ext cx="587829"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DEECAD6D-AD6D-A1EE-3F1A-86F4E475C1B2}"/>
                </a:ext>
              </a:extLst>
            </p:cNvPr>
            <p:cNvSpPr txBox="1"/>
            <p:nvPr/>
          </p:nvSpPr>
          <p:spPr>
            <a:xfrm>
              <a:off x="1426029" y="2144486"/>
              <a:ext cx="293914" cy="369332"/>
            </a:xfrm>
            <a:prstGeom prst="rect">
              <a:avLst/>
            </a:prstGeom>
            <a:noFill/>
          </p:spPr>
          <p:txBody>
            <a:bodyPr wrap="square" rtlCol="0">
              <a:spAutoFit/>
            </a:bodyPr>
            <a:lstStyle/>
            <a:p>
              <a:r>
                <a:rPr lang="en-US" altLang="zh-CN" dirty="0"/>
                <a:t>4</a:t>
              </a:r>
              <a:endParaRPr lang="zh-CN" altLang="en-US" dirty="0"/>
            </a:p>
          </p:txBody>
        </p:sp>
      </p:grpSp>
      <p:cxnSp>
        <p:nvCxnSpPr>
          <p:cNvPr id="74" name="直接连接符 73">
            <a:extLst>
              <a:ext uri="{FF2B5EF4-FFF2-40B4-BE49-F238E27FC236}">
                <a16:creationId xmlns:a16="http://schemas.microsoft.com/office/drawing/2014/main" id="{FC2B5D70-8663-FCD7-1FDD-A559193EDCC2}"/>
              </a:ext>
            </a:extLst>
          </p:cNvPr>
          <p:cNvCxnSpPr>
            <a:stCxn id="54" idx="6"/>
            <a:endCxn id="69" idx="2"/>
          </p:cNvCxnSpPr>
          <p:nvPr/>
        </p:nvCxnSpPr>
        <p:spPr>
          <a:xfrm flipV="1">
            <a:off x="5158651" y="3861543"/>
            <a:ext cx="1556832" cy="1617"/>
          </a:xfrm>
          <a:prstGeom prst="line">
            <a:avLst/>
          </a:prstGeom>
        </p:spPr>
        <p:style>
          <a:lnRef idx="3">
            <a:schemeClr val="dk1"/>
          </a:lnRef>
          <a:fillRef idx="0">
            <a:schemeClr val="dk1"/>
          </a:fillRef>
          <a:effectRef idx="2">
            <a:schemeClr val="dk1"/>
          </a:effectRef>
          <a:fontRef idx="minor">
            <a:schemeClr val="tx1"/>
          </a:fontRef>
        </p:style>
      </p:cxnSp>
      <p:cxnSp>
        <p:nvCxnSpPr>
          <p:cNvPr id="78" name="直接连接符 77">
            <a:extLst>
              <a:ext uri="{FF2B5EF4-FFF2-40B4-BE49-F238E27FC236}">
                <a16:creationId xmlns:a16="http://schemas.microsoft.com/office/drawing/2014/main" id="{DB5048B0-EA7C-AE88-A891-75884ADC7D4D}"/>
              </a:ext>
            </a:extLst>
          </p:cNvPr>
          <p:cNvCxnSpPr>
            <a:stCxn id="69" idx="4"/>
            <a:endCxn id="58" idx="0"/>
          </p:cNvCxnSpPr>
          <p:nvPr/>
        </p:nvCxnSpPr>
        <p:spPr>
          <a:xfrm>
            <a:off x="7020283" y="4142326"/>
            <a:ext cx="0" cy="1210177"/>
          </a:xfrm>
          <a:prstGeom prst="line">
            <a:avLst/>
          </a:prstGeom>
        </p:spPr>
        <p:style>
          <a:lnRef idx="3">
            <a:schemeClr val="dk1"/>
          </a:lnRef>
          <a:fillRef idx="0">
            <a:schemeClr val="dk1"/>
          </a:fillRef>
          <a:effectRef idx="2">
            <a:schemeClr val="dk1"/>
          </a:effectRef>
          <a:fontRef idx="minor">
            <a:schemeClr val="tx1"/>
          </a:fontRef>
        </p:style>
      </p:cxnSp>
      <p:sp>
        <p:nvSpPr>
          <p:cNvPr id="79" name="文本框 78">
            <a:extLst>
              <a:ext uri="{FF2B5EF4-FFF2-40B4-BE49-F238E27FC236}">
                <a16:creationId xmlns:a16="http://schemas.microsoft.com/office/drawing/2014/main" id="{D6CE867A-0A7C-6EA7-53F1-16DB2BE2ADF8}"/>
              </a:ext>
            </a:extLst>
          </p:cNvPr>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建立索引</a:t>
            </a:r>
          </a:p>
        </p:txBody>
      </p:sp>
    </p:spTree>
    <p:extLst>
      <p:ext uri="{BB962C8B-B14F-4D97-AF65-F5344CB8AC3E}">
        <p14:creationId xmlns:p14="http://schemas.microsoft.com/office/powerpoint/2010/main" val="268776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5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3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4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5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3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06E0DBB-D719-4EBE-FEBB-D369107B8EAC}"/>
              </a:ext>
            </a:extLst>
          </p:cNvPr>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3" name="文本框 2">
            <a:extLst>
              <a:ext uri="{FF2B5EF4-FFF2-40B4-BE49-F238E27FC236}">
                <a16:creationId xmlns:a16="http://schemas.microsoft.com/office/drawing/2014/main" id="{8C99B424-0728-3CCE-9D2E-71C63488821A}"/>
              </a:ext>
            </a:extLst>
          </p:cNvPr>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建立索引</a:t>
            </a:r>
          </a:p>
        </p:txBody>
      </p:sp>
      <p:sp>
        <p:nvSpPr>
          <p:cNvPr id="4" name="文本框 3">
            <a:extLst>
              <a:ext uri="{FF2B5EF4-FFF2-40B4-BE49-F238E27FC236}">
                <a16:creationId xmlns:a16="http://schemas.microsoft.com/office/drawing/2014/main" id="{6AF85402-2B52-0284-BA66-6567201421ED}"/>
              </a:ext>
            </a:extLst>
          </p:cNvPr>
          <p:cNvSpPr txBox="1"/>
          <p:nvPr/>
        </p:nvSpPr>
        <p:spPr>
          <a:xfrm>
            <a:off x="732699" y="1857009"/>
            <a:ext cx="7837714" cy="1200329"/>
          </a:xfrm>
          <a:prstGeom prst="rect">
            <a:avLst/>
          </a:prstGeom>
          <a:noFill/>
        </p:spPr>
        <p:txBody>
          <a:bodyPr wrap="square" rtlCol="0">
            <a:spAutoFit/>
          </a:bodyPr>
          <a:lstStyle/>
          <a:p>
            <a:r>
              <a:rPr lang="en-US" altLang="zh-CN" sz="2400" b="1" dirty="0"/>
              <a:t>1</a:t>
            </a:r>
            <a:r>
              <a:rPr lang="zh-CN" altLang="en-US" sz="2400" b="1" dirty="0"/>
              <a:t>、将每个</a:t>
            </a:r>
            <a:r>
              <a:rPr lang="en-US" altLang="zh-CN" sz="2400" b="1" dirty="0"/>
              <a:t>k-equivalence class</a:t>
            </a:r>
            <a:r>
              <a:rPr lang="zh-CN" altLang="en-US" sz="2400" b="1" dirty="0"/>
              <a:t>用一个</a:t>
            </a:r>
            <a:r>
              <a:rPr lang="en-US" altLang="zh-CN" sz="2400" b="1" dirty="0"/>
              <a:t>super-node</a:t>
            </a:r>
            <a:r>
              <a:rPr lang="zh-CN" altLang="en-US" sz="2400" b="1" dirty="0"/>
              <a:t>表示</a:t>
            </a:r>
            <a:endParaRPr lang="en-US" altLang="zh-CN" sz="2400" b="1" dirty="0"/>
          </a:p>
          <a:p>
            <a:endParaRPr lang="en-US" altLang="zh-CN" sz="2400" b="1" dirty="0"/>
          </a:p>
          <a:p>
            <a:r>
              <a:rPr lang="en-US" altLang="zh-CN" sz="2400" b="1" dirty="0"/>
              <a:t>2</a:t>
            </a:r>
            <a:r>
              <a:rPr lang="zh-CN" altLang="en-US" sz="2400" b="1" dirty="0"/>
              <a:t>、将不同</a:t>
            </a:r>
            <a:r>
              <a:rPr lang="en-US" altLang="zh-CN" sz="2400" b="1" dirty="0"/>
              <a:t>equivalence class</a:t>
            </a:r>
            <a:r>
              <a:rPr lang="zh-CN" altLang="en-US" sz="2400" b="1" dirty="0"/>
              <a:t>之间用</a:t>
            </a:r>
            <a:r>
              <a:rPr lang="en-US" altLang="zh-CN" sz="2400" b="1" dirty="0"/>
              <a:t>super-edge</a:t>
            </a:r>
            <a:r>
              <a:rPr lang="zh-CN" altLang="en-US" sz="2400" b="1" dirty="0"/>
              <a:t>连接</a:t>
            </a:r>
          </a:p>
        </p:txBody>
      </p:sp>
    </p:spTree>
    <p:extLst>
      <p:ext uri="{BB962C8B-B14F-4D97-AF65-F5344CB8AC3E}">
        <p14:creationId xmlns:p14="http://schemas.microsoft.com/office/powerpoint/2010/main" val="254972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利用索引进行搜索</a:t>
            </a:r>
          </a:p>
        </p:txBody>
      </p:sp>
      <p:sp>
        <p:nvSpPr>
          <p:cNvPr id="2" name="文本框 1">
            <a:extLst>
              <a:ext uri="{FF2B5EF4-FFF2-40B4-BE49-F238E27FC236}">
                <a16:creationId xmlns:a16="http://schemas.microsoft.com/office/drawing/2014/main" id="{D2C132CE-BA45-3AA1-B530-5CFCB0FC0175}"/>
              </a:ext>
            </a:extLst>
          </p:cNvPr>
          <p:cNvSpPr txBox="1"/>
          <p:nvPr/>
        </p:nvSpPr>
        <p:spPr>
          <a:xfrm>
            <a:off x="300132" y="915851"/>
            <a:ext cx="8543736" cy="1754326"/>
          </a:xfrm>
          <a:prstGeom prst="rect">
            <a:avLst/>
          </a:prstGeom>
          <a:noFill/>
        </p:spPr>
        <p:txBody>
          <a:bodyPr wrap="square" rtlCol="0">
            <a:spAutoFit/>
          </a:bodyPr>
          <a:lstStyle/>
          <a:p>
            <a:r>
              <a:rPr lang="en-US" altLang="zh-CN" dirty="0"/>
              <a:t>1</a:t>
            </a:r>
            <a:r>
              <a:rPr lang="zh-CN" altLang="en-US" dirty="0"/>
              <a:t>、在</a:t>
            </a:r>
            <a:r>
              <a:rPr lang="en-US" altLang="zh-CN" dirty="0"/>
              <a:t>H</a:t>
            </a:r>
            <a:r>
              <a:rPr lang="zh-CN" altLang="en-US" dirty="0"/>
              <a:t>中记录下包含</a:t>
            </a:r>
            <a:r>
              <a:rPr lang="en-US" altLang="zh-CN" dirty="0"/>
              <a:t>query vertex</a:t>
            </a:r>
            <a:r>
              <a:rPr lang="zh-CN" altLang="en-US" dirty="0"/>
              <a:t>的所有</a:t>
            </a:r>
            <a:r>
              <a:rPr lang="en-US" altLang="zh-CN" dirty="0"/>
              <a:t>super-node</a:t>
            </a:r>
          </a:p>
          <a:p>
            <a:endParaRPr lang="en-US" altLang="zh-CN" dirty="0"/>
          </a:p>
          <a:p>
            <a:r>
              <a:rPr lang="en-US" altLang="zh-CN" dirty="0"/>
              <a:t>2</a:t>
            </a:r>
            <a:r>
              <a:rPr lang="zh-CN" altLang="en-US" dirty="0"/>
              <a:t>、遍历</a:t>
            </a:r>
            <a:r>
              <a:rPr lang="en-US" altLang="zh-CN" dirty="0"/>
              <a:t>H</a:t>
            </a:r>
            <a:r>
              <a:rPr lang="zh-CN" altLang="en-US" dirty="0"/>
              <a:t>中的</a:t>
            </a:r>
            <a:r>
              <a:rPr lang="en-US" altLang="zh-CN" dirty="0"/>
              <a:t>super-node</a:t>
            </a:r>
            <a:r>
              <a:rPr lang="zh-CN" altLang="en-US" dirty="0"/>
              <a:t>，对每一个</a:t>
            </a:r>
            <a:r>
              <a:rPr lang="en-US" altLang="zh-CN" dirty="0"/>
              <a:t>super-node v</a:t>
            </a:r>
            <a:r>
              <a:rPr lang="zh-CN" altLang="en-US" dirty="0"/>
              <a:t>做如下操作：</a:t>
            </a:r>
            <a:endParaRPr lang="en-US" altLang="zh-CN" dirty="0"/>
          </a:p>
          <a:p>
            <a:r>
              <a:rPr lang="en-US" altLang="zh-CN" dirty="0"/>
              <a:t>	1. </a:t>
            </a:r>
            <a:r>
              <a:rPr lang="zh-CN" altLang="en-US" dirty="0"/>
              <a:t>若</a:t>
            </a:r>
            <a:r>
              <a:rPr lang="en-US" altLang="zh-CN" dirty="0"/>
              <a:t>v</a:t>
            </a:r>
            <a:r>
              <a:rPr lang="zh-CN" altLang="en-US" dirty="0"/>
              <a:t>的</a:t>
            </a:r>
            <a:r>
              <a:rPr lang="en-US" altLang="zh-CN" dirty="0"/>
              <a:t>trussness &gt;= k</a:t>
            </a:r>
            <a:r>
              <a:rPr lang="zh-CN" altLang="en-US" dirty="0"/>
              <a:t>，将</a:t>
            </a:r>
            <a:r>
              <a:rPr lang="en-US" altLang="zh-CN" dirty="0"/>
              <a:t>v</a:t>
            </a:r>
            <a:r>
              <a:rPr lang="zh-CN" altLang="en-US" dirty="0"/>
              <a:t>加入队列</a:t>
            </a:r>
            <a:r>
              <a:rPr lang="en-US" altLang="zh-CN" dirty="0"/>
              <a:t>Q</a:t>
            </a:r>
            <a:r>
              <a:rPr lang="zh-CN" altLang="en-US" dirty="0"/>
              <a:t>中</a:t>
            </a:r>
            <a:endParaRPr lang="en-US" altLang="zh-CN" dirty="0"/>
          </a:p>
          <a:p>
            <a:r>
              <a:rPr lang="en-US" altLang="zh-CN" dirty="0"/>
              <a:t>	2. </a:t>
            </a:r>
            <a:r>
              <a:rPr lang="zh-CN" altLang="en-US" dirty="0"/>
              <a:t>从</a:t>
            </a:r>
            <a:r>
              <a:rPr lang="en-US" altLang="zh-CN" dirty="0"/>
              <a:t>Q</a:t>
            </a:r>
            <a:r>
              <a:rPr lang="zh-CN" altLang="en-US" dirty="0"/>
              <a:t>中弹出一个结点记为</a:t>
            </a:r>
            <a:r>
              <a:rPr lang="en-US" altLang="zh-CN" dirty="0"/>
              <a:t>v</a:t>
            </a:r>
            <a:r>
              <a:rPr lang="zh-CN" altLang="en-US" dirty="0"/>
              <a:t>，将</a:t>
            </a:r>
            <a:r>
              <a:rPr lang="en-US" altLang="zh-CN" dirty="0"/>
              <a:t>v</a:t>
            </a:r>
            <a:r>
              <a:rPr lang="zh-CN" altLang="en-US" dirty="0"/>
              <a:t>中的所有边加入结果集合中</a:t>
            </a:r>
            <a:endParaRPr lang="en-US" altLang="zh-CN" dirty="0"/>
          </a:p>
          <a:p>
            <a:r>
              <a:rPr lang="en-US" altLang="zh-CN" dirty="0"/>
              <a:t>	3. </a:t>
            </a:r>
            <a:r>
              <a:rPr lang="zh-CN" altLang="en-US" dirty="0"/>
              <a:t>遍历和</a:t>
            </a:r>
            <a:r>
              <a:rPr lang="en-US" altLang="zh-CN" dirty="0"/>
              <a:t>v</a:t>
            </a:r>
            <a:r>
              <a:rPr lang="zh-CN" altLang="en-US" dirty="0"/>
              <a:t>相连的</a:t>
            </a:r>
            <a:r>
              <a:rPr lang="en-US" altLang="zh-CN" dirty="0"/>
              <a:t>super-node w</a:t>
            </a:r>
            <a:r>
              <a:rPr lang="zh-CN" altLang="en-US" dirty="0"/>
              <a:t>，若</a:t>
            </a:r>
            <a:r>
              <a:rPr lang="en-US" altLang="zh-CN" dirty="0"/>
              <a:t>w</a:t>
            </a:r>
            <a:r>
              <a:rPr lang="zh-CN" altLang="en-US" dirty="0"/>
              <a:t>的</a:t>
            </a:r>
            <a:r>
              <a:rPr lang="en-US" altLang="zh-CN" dirty="0"/>
              <a:t>trussness &gt;= k</a:t>
            </a:r>
            <a:r>
              <a:rPr lang="zh-CN" altLang="en-US" dirty="0"/>
              <a:t>，则将</a:t>
            </a:r>
            <a:r>
              <a:rPr lang="en-US" altLang="zh-CN" dirty="0"/>
              <a:t>w</a:t>
            </a:r>
            <a:r>
              <a:rPr lang="zh-CN" altLang="en-US" dirty="0"/>
              <a:t>加入队列中</a:t>
            </a:r>
            <a:endParaRPr lang="en-US" altLang="zh-CN" dirty="0"/>
          </a:p>
        </p:txBody>
      </p:sp>
      <p:pic>
        <p:nvPicPr>
          <p:cNvPr id="3" name="图片 2">
            <a:extLst>
              <a:ext uri="{FF2B5EF4-FFF2-40B4-BE49-F238E27FC236}">
                <a16:creationId xmlns:a16="http://schemas.microsoft.com/office/drawing/2014/main" id="{698D7D82-918D-B2CD-965F-A341FC6AE548}"/>
              </a:ext>
            </a:extLst>
          </p:cNvPr>
          <p:cNvPicPr>
            <a:picLocks noChangeAspect="1"/>
          </p:cNvPicPr>
          <p:nvPr/>
        </p:nvPicPr>
        <p:blipFill rotWithShape="1">
          <a:blip r:embed="rId3">
            <a:extLst>
              <a:ext uri="{28A0092B-C50C-407E-A947-70E740481C1C}">
                <a14:useLocalDpi xmlns:a14="http://schemas.microsoft.com/office/drawing/2010/main" val="0"/>
              </a:ext>
            </a:extLst>
          </a:blip>
          <a:srcRect l="3417" t="14066" r="9371"/>
          <a:stretch/>
        </p:blipFill>
        <p:spPr>
          <a:xfrm>
            <a:off x="300132" y="3640069"/>
            <a:ext cx="5265948" cy="1906854"/>
          </a:xfrm>
          <a:prstGeom prst="rect">
            <a:avLst/>
          </a:prstGeom>
        </p:spPr>
      </p:pic>
      <p:sp>
        <p:nvSpPr>
          <p:cNvPr id="4" name="文本框 3">
            <a:extLst>
              <a:ext uri="{FF2B5EF4-FFF2-40B4-BE49-F238E27FC236}">
                <a16:creationId xmlns:a16="http://schemas.microsoft.com/office/drawing/2014/main" id="{E4C792E8-DE89-57D5-01F4-CCF4B5262F70}"/>
              </a:ext>
            </a:extLst>
          </p:cNvPr>
          <p:cNvSpPr txBox="1"/>
          <p:nvPr/>
        </p:nvSpPr>
        <p:spPr>
          <a:xfrm>
            <a:off x="5974888" y="2800035"/>
            <a:ext cx="2668369" cy="369332"/>
          </a:xfrm>
          <a:prstGeom prst="rect">
            <a:avLst/>
          </a:prstGeom>
          <a:noFill/>
        </p:spPr>
        <p:txBody>
          <a:bodyPr wrap="square" rtlCol="0">
            <a:spAutoFit/>
          </a:bodyPr>
          <a:lstStyle/>
          <a:p>
            <a:r>
              <a:rPr lang="en-US" altLang="zh-CN" b="1" dirty="0"/>
              <a:t>query vertex = 6</a:t>
            </a:r>
            <a:r>
              <a:rPr lang="zh-CN" altLang="en-US" b="1" dirty="0"/>
              <a:t>，</a:t>
            </a:r>
            <a:r>
              <a:rPr lang="en-US" altLang="zh-CN" b="1" dirty="0"/>
              <a:t>k = 4</a:t>
            </a:r>
            <a:endParaRPr lang="zh-CN" altLang="en-US" b="1" dirty="0"/>
          </a:p>
        </p:txBody>
      </p:sp>
      <p:sp>
        <p:nvSpPr>
          <p:cNvPr id="5" name="文本框 4">
            <a:extLst>
              <a:ext uri="{FF2B5EF4-FFF2-40B4-BE49-F238E27FC236}">
                <a16:creationId xmlns:a16="http://schemas.microsoft.com/office/drawing/2014/main" id="{B2F79E84-B957-6866-4384-9A1F4A067DA3}"/>
              </a:ext>
            </a:extLst>
          </p:cNvPr>
          <p:cNvSpPr txBox="1"/>
          <p:nvPr/>
        </p:nvSpPr>
        <p:spPr>
          <a:xfrm>
            <a:off x="5974888" y="3362894"/>
            <a:ext cx="2868980" cy="646331"/>
          </a:xfrm>
          <a:prstGeom prst="rect">
            <a:avLst/>
          </a:prstGeom>
          <a:noFill/>
        </p:spPr>
        <p:txBody>
          <a:bodyPr wrap="square" rtlCol="0">
            <a:spAutoFit/>
          </a:bodyPr>
          <a:lstStyle/>
          <a:p>
            <a:r>
              <a:rPr lang="en-US" altLang="zh-CN" dirty="0"/>
              <a:t>1. v4</a:t>
            </a:r>
            <a:r>
              <a:rPr lang="zh-CN" altLang="en-US" dirty="0"/>
              <a:t>入队，</a:t>
            </a:r>
            <a:r>
              <a:rPr lang="en-US" altLang="zh-CN" dirty="0"/>
              <a:t>v4</a:t>
            </a:r>
            <a:r>
              <a:rPr lang="zh-CN" altLang="en-US" dirty="0"/>
              <a:t>中所有边加入结果集合</a:t>
            </a:r>
          </a:p>
        </p:txBody>
      </p:sp>
      <p:sp>
        <p:nvSpPr>
          <p:cNvPr id="6" name="文本框 5">
            <a:extLst>
              <a:ext uri="{FF2B5EF4-FFF2-40B4-BE49-F238E27FC236}">
                <a16:creationId xmlns:a16="http://schemas.microsoft.com/office/drawing/2014/main" id="{135C0A88-AF16-A67A-283A-F90477B59313}"/>
              </a:ext>
            </a:extLst>
          </p:cNvPr>
          <p:cNvSpPr txBox="1"/>
          <p:nvPr/>
        </p:nvSpPr>
        <p:spPr>
          <a:xfrm>
            <a:off x="5974888" y="4069628"/>
            <a:ext cx="2868980" cy="646331"/>
          </a:xfrm>
          <a:prstGeom prst="rect">
            <a:avLst/>
          </a:prstGeom>
          <a:noFill/>
        </p:spPr>
        <p:txBody>
          <a:bodyPr wrap="square" rtlCol="0">
            <a:spAutoFit/>
          </a:bodyPr>
          <a:lstStyle/>
          <a:p>
            <a:r>
              <a:rPr lang="en-US" altLang="zh-CN" dirty="0"/>
              <a:t>2. </a:t>
            </a:r>
            <a:r>
              <a:rPr lang="zh-CN" altLang="en-US" dirty="0"/>
              <a:t>检查发现</a:t>
            </a:r>
            <a:r>
              <a:rPr lang="en-US" altLang="zh-CN" dirty="0"/>
              <a:t>v1</a:t>
            </a:r>
            <a:r>
              <a:rPr lang="zh-CN" altLang="en-US" dirty="0"/>
              <a:t>和</a:t>
            </a:r>
            <a:r>
              <a:rPr lang="en-US" altLang="zh-CN" dirty="0"/>
              <a:t>v3</a:t>
            </a:r>
            <a:r>
              <a:rPr lang="zh-CN" altLang="en-US" dirty="0"/>
              <a:t>的</a:t>
            </a:r>
            <a:r>
              <a:rPr lang="en-US" altLang="zh-CN" dirty="0"/>
              <a:t>trussness &lt; 4</a:t>
            </a:r>
            <a:endParaRPr lang="zh-CN" altLang="en-US" dirty="0"/>
          </a:p>
        </p:txBody>
      </p:sp>
      <p:sp>
        <p:nvSpPr>
          <p:cNvPr id="7" name="文本框 6">
            <a:extLst>
              <a:ext uri="{FF2B5EF4-FFF2-40B4-BE49-F238E27FC236}">
                <a16:creationId xmlns:a16="http://schemas.microsoft.com/office/drawing/2014/main" id="{28011600-CD41-5700-4075-EAB19BDF3F23}"/>
              </a:ext>
            </a:extLst>
          </p:cNvPr>
          <p:cNvSpPr txBox="1"/>
          <p:nvPr/>
        </p:nvSpPr>
        <p:spPr>
          <a:xfrm>
            <a:off x="5974888" y="4776362"/>
            <a:ext cx="2868980" cy="646331"/>
          </a:xfrm>
          <a:prstGeom prst="rect">
            <a:avLst/>
          </a:prstGeom>
          <a:noFill/>
        </p:spPr>
        <p:txBody>
          <a:bodyPr wrap="square" rtlCol="0">
            <a:spAutoFit/>
          </a:bodyPr>
          <a:lstStyle/>
          <a:p>
            <a:r>
              <a:rPr lang="en-US" altLang="zh-CN" dirty="0"/>
              <a:t>3. v5</a:t>
            </a:r>
            <a:r>
              <a:rPr lang="zh-CN" altLang="en-US" dirty="0"/>
              <a:t>入队，</a:t>
            </a:r>
            <a:r>
              <a:rPr lang="en-US" altLang="zh-CN" dirty="0"/>
              <a:t>v5</a:t>
            </a:r>
            <a:r>
              <a:rPr lang="zh-CN" altLang="en-US" dirty="0"/>
              <a:t>中所有边加入结果集合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2E8FAE6-9E22-B3E7-49F9-2B354FFA7286}"/>
              </a:ext>
            </a:extLst>
          </p:cNvPr>
          <p:cNvSpPr>
            <a:spLocks noGrp="1"/>
          </p:cNvSpPr>
          <p:nvPr>
            <p:ph type="sldNum" sz="quarter" idx="12"/>
          </p:nvPr>
        </p:nvSpPr>
        <p:spPr/>
        <p:txBody>
          <a:bodyPr/>
          <a:lstStyle/>
          <a:p>
            <a:fld id="{72A5E12F-523A-4D75-95A2-779F57F5D9E2}" type="slidenum">
              <a:rPr lang="zh-CN" altLang="en-US" smtClean="0"/>
              <a:t>16</a:t>
            </a:fld>
            <a:endParaRPr lang="zh-CN" altLang="en-US"/>
          </a:p>
        </p:txBody>
      </p:sp>
      <p:grpSp>
        <p:nvGrpSpPr>
          <p:cNvPr id="38" name="组合 37">
            <a:extLst>
              <a:ext uri="{FF2B5EF4-FFF2-40B4-BE49-F238E27FC236}">
                <a16:creationId xmlns:a16="http://schemas.microsoft.com/office/drawing/2014/main" id="{3E4E2D28-8D27-9EBE-0F52-2671674A046D}"/>
              </a:ext>
            </a:extLst>
          </p:cNvPr>
          <p:cNvGrpSpPr/>
          <p:nvPr/>
        </p:nvGrpSpPr>
        <p:grpSpPr>
          <a:xfrm>
            <a:off x="5257243" y="1126695"/>
            <a:ext cx="609600" cy="561566"/>
            <a:chOff x="1273629" y="2053165"/>
            <a:chExt cx="587829" cy="555171"/>
          </a:xfrm>
        </p:grpSpPr>
        <p:sp>
          <p:nvSpPr>
            <p:cNvPr id="39" name="椭圆 38">
              <a:extLst>
                <a:ext uri="{FF2B5EF4-FFF2-40B4-BE49-F238E27FC236}">
                  <a16:creationId xmlns:a16="http://schemas.microsoft.com/office/drawing/2014/main" id="{31BD0813-E24C-2A0F-FDFA-BFC5D87D2F53}"/>
                </a:ext>
              </a:extLst>
            </p:cNvPr>
            <p:cNvSpPr/>
            <p:nvPr/>
          </p:nvSpPr>
          <p:spPr>
            <a:xfrm>
              <a:off x="1273629" y="2053165"/>
              <a:ext cx="587829"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EED603AA-3A2D-2187-5C7C-E6CEBEBE8935}"/>
                </a:ext>
              </a:extLst>
            </p:cNvPr>
            <p:cNvSpPr txBox="1"/>
            <p:nvPr/>
          </p:nvSpPr>
          <p:spPr>
            <a:xfrm>
              <a:off x="1426029" y="2144486"/>
              <a:ext cx="293914" cy="369332"/>
            </a:xfrm>
            <a:prstGeom prst="rect">
              <a:avLst/>
            </a:prstGeom>
            <a:noFill/>
          </p:spPr>
          <p:txBody>
            <a:bodyPr wrap="square" rtlCol="0">
              <a:spAutoFit/>
            </a:bodyPr>
            <a:lstStyle/>
            <a:p>
              <a:r>
                <a:rPr lang="en-US" altLang="zh-CN" dirty="0"/>
                <a:t>1</a:t>
              </a:r>
              <a:endParaRPr lang="zh-CN" altLang="en-US" dirty="0"/>
            </a:p>
          </p:txBody>
        </p:sp>
      </p:grpSp>
      <p:grpSp>
        <p:nvGrpSpPr>
          <p:cNvPr id="41" name="组合 40">
            <a:extLst>
              <a:ext uri="{FF2B5EF4-FFF2-40B4-BE49-F238E27FC236}">
                <a16:creationId xmlns:a16="http://schemas.microsoft.com/office/drawing/2014/main" id="{CACD5962-C35C-59E1-A855-5B7A965A7BC9}"/>
              </a:ext>
            </a:extLst>
          </p:cNvPr>
          <p:cNvGrpSpPr/>
          <p:nvPr/>
        </p:nvGrpSpPr>
        <p:grpSpPr>
          <a:xfrm>
            <a:off x="7423675" y="2896821"/>
            <a:ext cx="609600" cy="561566"/>
            <a:chOff x="1273629" y="2053165"/>
            <a:chExt cx="587829" cy="555171"/>
          </a:xfrm>
        </p:grpSpPr>
        <p:sp>
          <p:nvSpPr>
            <p:cNvPr id="42" name="椭圆 41">
              <a:extLst>
                <a:ext uri="{FF2B5EF4-FFF2-40B4-BE49-F238E27FC236}">
                  <a16:creationId xmlns:a16="http://schemas.microsoft.com/office/drawing/2014/main" id="{CDD91BBB-DA7D-F9E6-8037-AF41B5BEB51A}"/>
                </a:ext>
              </a:extLst>
            </p:cNvPr>
            <p:cNvSpPr/>
            <p:nvPr/>
          </p:nvSpPr>
          <p:spPr>
            <a:xfrm>
              <a:off x="1273629" y="2053165"/>
              <a:ext cx="587829"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2606CC55-80F0-20F0-080B-2F81A40CCFFE}"/>
                </a:ext>
              </a:extLst>
            </p:cNvPr>
            <p:cNvSpPr txBox="1"/>
            <p:nvPr/>
          </p:nvSpPr>
          <p:spPr>
            <a:xfrm>
              <a:off x="1426029" y="2144486"/>
              <a:ext cx="293914" cy="369332"/>
            </a:xfrm>
            <a:prstGeom prst="rect">
              <a:avLst/>
            </a:prstGeom>
            <a:noFill/>
          </p:spPr>
          <p:txBody>
            <a:bodyPr wrap="square" rtlCol="0">
              <a:spAutoFit/>
            </a:bodyPr>
            <a:lstStyle/>
            <a:p>
              <a:r>
                <a:rPr lang="en-US" altLang="zh-CN" dirty="0"/>
                <a:t>2</a:t>
              </a:r>
              <a:endParaRPr lang="zh-CN" altLang="en-US" dirty="0"/>
            </a:p>
          </p:txBody>
        </p:sp>
      </p:grpSp>
      <p:grpSp>
        <p:nvGrpSpPr>
          <p:cNvPr id="44" name="组合 43">
            <a:extLst>
              <a:ext uri="{FF2B5EF4-FFF2-40B4-BE49-F238E27FC236}">
                <a16:creationId xmlns:a16="http://schemas.microsoft.com/office/drawing/2014/main" id="{8CBD679E-DE69-9580-00A8-7B7077602BDE}"/>
              </a:ext>
            </a:extLst>
          </p:cNvPr>
          <p:cNvGrpSpPr/>
          <p:nvPr/>
        </p:nvGrpSpPr>
        <p:grpSpPr>
          <a:xfrm>
            <a:off x="5257243" y="2898438"/>
            <a:ext cx="609600" cy="561566"/>
            <a:chOff x="1273629" y="2053165"/>
            <a:chExt cx="587829" cy="555171"/>
          </a:xfrm>
        </p:grpSpPr>
        <p:sp>
          <p:nvSpPr>
            <p:cNvPr id="45" name="椭圆 44">
              <a:extLst>
                <a:ext uri="{FF2B5EF4-FFF2-40B4-BE49-F238E27FC236}">
                  <a16:creationId xmlns:a16="http://schemas.microsoft.com/office/drawing/2014/main" id="{6471DCC3-FB24-9D78-FAA0-1BC23D9759C5}"/>
                </a:ext>
              </a:extLst>
            </p:cNvPr>
            <p:cNvSpPr/>
            <p:nvPr/>
          </p:nvSpPr>
          <p:spPr>
            <a:xfrm>
              <a:off x="1273629" y="2053165"/>
              <a:ext cx="587829"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D7A893DE-876B-B2C0-747A-337A35475D42}"/>
                </a:ext>
              </a:extLst>
            </p:cNvPr>
            <p:cNvSpPr txBox="1"/>
            <p:nvPr/>
          </p:nvSpPr>
          <p:spPr>
            <a:xfrm>
              <a:off x="1426029" y="2144486"/>
              <a:ext cx="293914" cy="369332"/>
            </a:xfrm>
            <a:prstGeom prst="rect">
              <a:avLst/>
            </a:prstGeom>
            <a:noFill/>
          </p:spPr>
          <p:txBody>
            <a:bodyPr wrap="square" rtlCol="0">
              <a:spAutoFit/>
            </a:bodyPr>
            <a:lstStyle/>
            <a:p>
              <a:r>
                <a:rPr lang="en-US" altLang="zh-CN" dirty="0"/>
                <a:t>3</a:t>
              </a:r>
              <a:endParaRPr lang="zh-CN" altLang="en-US" dirty="0"/>
            </a:p>
          </p:txBody>
        </p:sp>
      </p:grpSp>
      <p:cxnSp>
        <p:nvCxnSpPr>
          <p:cNvPr id="47" name="直接连接符 46">
            <a:extLst>
              <a:ext uri="{FF2B5EF4-FFF2-40B4-BE49-F238E27FC236}">
                <a16:creationId xmlns:a16="http://schemas.microsoft.com/office/drawing/2014/main" id="{859FC4AA-0AC6-6369-D718-F2677190D409}"/>
              </a:ext>
            </a:extLst>
          </p:cNvPr>
          <p:cNvCxnSpPr>
            <a:cxnSpLocks/>
            <a:stCxn id="39" idx="4"/>
            <a:endCxn id="45" idx="0"/>
          </p:cNvCxnSpPr>
          <p:nvPr/>
        </p:nvCxnSpPr>
        <p:spPr>
          <a:xfrm>
            <a:off x="5562043" y="1688261"/>
            <a:ext cx="0" cy="1210177"/>
          </a:xfrm>
          <a:prstGeom prst="line">
            <a:avLst/>
          </a:prstGeom>
        </p:spPr>
        <p:style>
          <a:lnRef idx="3">
            <a:schemeClr val="dk1"/>
          </a:lnRef>
          <a:fillRef idx="0">
            <a:schemeClr val="dk1"/>
          </a:fillRef>
          <a:effectRef idx="2">
            <a:schemeClr val="dk1"/>
          </a:effectRef>
          <a:fontRef idx="minor">
            <a:schemeClr val="tx1"/>
          </a:fontRef>
        </p:style>
      </p:cxnSp>
      <p:cxnSp>
        <p:nvCxnSpPr>
          <p:cNvPr id="48" name="直接连接符 47">
            <a:extLst>
              <a:ext uri="{FF2B5EF4-FFF2-40B4-BE49-F238E27FC236}">
                <a16:creationId xmlns:a16="http://schemas.microsoft.com/office/drawing/2014/main" id="{4509B30C-3747-FB65-0C57-FD41E96505C1}"/>
              </a:ext>
            </a:extLst>
          </p:cNvPr>
          <p:cNvCxnSpPr>
            <a:stCxn id="45" idx="6"/>
            <a:endCxn id="42" idx="2"/>
          </p:cNvCxnSpPr>
          <p:nvPr/>
        </p:nvCxnSpPr>
        <p:spPr>
          <a:xfrm flipV="1">
            <a:off x="5866843" y="3177604"/>
            <a:ext cx="1556832" cy="1617"/>
          </a:xfrm>
          <a:prstGeom prst="line">
            <a:avLst/>
          </a:prstGeom>
        </p:spPr>
        <p:style>
          <a:lnRef idx="3">
            <a:schemeClr val="dk1"/>
          </a:lnRef>
          <a:fillRef idx="0">
            <a:schemeClr val="dk1"/>
          </a:fillRef>
          <a:effectRef idx="2">
            <a:schemeClr val="dk1"/>
          </a:effectRef>
          <a:fontRef idx="minor">
            <a:schemeClr val="tx1"/>
          </a:fontRef>
        </p:style>
      </p:cxnSp>
      <p:grpSp>
        <p:nvGrpSpPr>
          <p:cNvPr id="49" name="组合 48">
            <a:extLst>
              <a:ext uri="{FF2B5EF4-FFF2-40B4-BE49-F238E27FC236}">
                <a16:creationId xmlns:a16="http://schemas.microsoft.com/office/drawing/2014/main" id="{767C8FA1-367A-D597-DBCC-0016789312D5}"/>
              </a:ext>
            </a:extLst>
          </p:cNvPr>
          <p:cNvGrpSpPr/>
          <p:nvPr/>
        </p:nvGrpSpPr>
        <p:grpSpPr>
          <a:xfrm>
            <a:off x="7423675" y="1125078"/>
            <a:ext cx="609600" cy="561566"/>
            <a:chOff x="1273629" y="2053165"/>
            <a:chExt cx="587829" cy="555171"/>
          </a:xfrm>
        </p:grpSpPr>
        <p:sp>
          <p:nvSpPr>
            <p:cNvPr id="50" name="椭圆 49">
              <a:extLst>
                <a:ext uri="{FF2B5EF4-FFF2-40B4-BE49-F238E27FC236}">
                  <a16:creationId xmlns:a16="http://schemas.microsoft.com/office/drawing/2014/main" id="{52E9FF13-9D33-9453-B42C-12962D639E2A}"/>
                </a:ext>
              </a:extLst>
            </p:cNvPr>
            <p:cNvSpPr/>
            <p:nvPr/>
          </p:nvSpPr>
          <p:spPr>
            <a:xfrm>
              <a:off x="1273629" y="2053165"/>
              <a:ext cx="587829"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CD419976-D4DB-6D34-2BC6-F20AA7FD5B4F}"/>
                </a:ext>
              </a:extLst>
            </p:cNvPr>
            <p:cNvSpPr txBox="1"/>
            <p:nvPr/>
          </p:nvSpPr>
          <p:spPr>
            <a:xfrm>
              <a:off x="1426029" y="2144486"/>
              <a:ext cx="293914" cy="369332"/>
            </a:xfrm>
            <a:prstGeom prst="rect">
              <a:avLst/>
            </a:prstGeom>
            <a:noFill/>
          </p:spPr>
          <p:txBody>
            <a:bodyPr wrap="square" rtlCol="0">
              <a:spAutoFit/>
            </a:bodyPr>
            <a:lstStyle/>
            <a:p>
              <a:r>
                <a:rPr lang="en-US" altLang="zh-CN" dirty="0"/>
                <a:t>4</a:t>
              </a:r>
              <a:endParaRPr lang="zh-CN" altLang="en-US" dirty="0"/>
            </a:p>
          </p:txBody>
        </p:sp>
      </p:grpSp>
      <p:cxnSp>
        <p:nvCxnSpPr>
          <p:cNvPr id="52" name="直接连接符 51">
            <a:extLst>
              <a:ext uri="{FF2B5EF4-FFF2-40B4-BE49-F238E27FC236}">
                <a16:creationId xmlns:a16="http://schemas.microsoft.com/office/drawing/2014/main" id="{C65B36E8-0ABE-1768-0100-078F2DEE8B5C}"/>
              </a:ext>
            </a:extLst>
          </p:cNvPr>
          <p:cNvCxnSpPr>
            <a:stCxn id="39" idx="6"/>
            <a:endCxn id="50" idx="2"/>
          </p:cNvCxnSpPr>
          <p:nvPr/>
        </p:nvCxnSpPr>
        <p:spPr>
          <a:xfrm flipV="1">
            <a:off x="5866843" y="1405861"/>
            <a:ext cx="1556832" cy="1617"/>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a:extLst>
              <a:ext uri="{FF2B5EF4-FFF2-40B4-BE49-F238E27FC236}">
                <a16:creationId xmlns:a16="http://schemas.microsoft.com/office/drawing/2014/main" id="{4C01A7C0-01FB-C6A8-93C7-0B25D9B0F546}"/>
              </a:ext>
            </a:extLst>
          </p:cNvPr>
          <p:cNvCxnSpPr>
            <a:stCxn id="50" idx="4"/>
            <a:endCxn id="42" idx="0"/>
          </p:cNvCxnSpPr>
          <p:nvPr/>
        </p:nvCxnSpPr>
        <p:spPr>
          <a:xfrm>
            <a:off x="7728475" y="1686644"/>
            <a:ext cx="0" cy="1210177"/>
          </a:xfrm>
          <a:prstGeom prst="line">
            <a:avLst/>
          </a:prstGeom>
        </p:spPr>
        <p:style>
          <a:lnRef idx="3">
            <a:schemeClr val="dk1"/>
          </a:lnRef>
          <a:fillRef idx="0">
            <a:schemeClr val="dk1"/>
          </a:fillRef>
          <a:effectRef idx="2">
            <a:schemeClr val="dk1"/>
          </a:effectRef>
          <a:fontRef idx="minor">
            <a:schemeClr val="tx1"/>
          </a:fontRef>
        </p:style>
      </p:cxnSp>
      <p:sp>
        <p:nvSpPr>
          <p:cNvPr id="54" name="文本框 53">
            <a:extLst>
              <a:ext uri="{FF2B5EF4-FFF2-40B4-BE49-F238E27FC236}">
                <a16:creationId xmlns:a16="http://schemas.microsoft.com/office/drawing/2014/main" id="{4A9839E1-7C58-4640-C3AB-06C7128C26EA}"/>
              </a:ext>
            </a:extLst>
          </p:cNvPr>
          <p:cNvSpPr txBox="1"/>
          <p:nvPr/>
        </p:nvSpPr>
        <p:spPr>
          <a:xfrm>
            <a:off x="947474" y="3992361"/>
            <a:ext cx="7380097" cy="400110"/>
          </a:xfrm>
          <a:prstGeom prst="rect">
            <a:avLst/>
          </a:prstGeom>
          <a:noFill/>
        </p:spPr>
        <p:txBody>
          <a:bodyPr wrap="square" rtlCol="0">
            <a:spAutoFit/>
          </a:bodyPr>
          <a:lstStyle/>
          <a:p>
            <a:r>
              <a:rPr lang="en-US" altLang="zh-CN" sz="2000" b="1" dirty="0"/>
              <a:t>query vertex = 4, k = 4</a:t>
            </a:r>
            <a:r>
              <a:rPr lang="zh-CN" altLang="en-US" sz="2000" b="1" dirty="0"/>
              <a:t>，找出所有包含顶点</a:t>
            </a:r>
            <a:r>
              <a:rPr lang="en-US" altLang="zh-CN" sz="2000" b="1" dirty="0"/>
              <a:t>4</a:t>
            </a:r>
            <a:r>
              <a:rPr lang="zh-CN" altLang="en-US" sz="2000" b="1" dirty="0"/>
              <a:t>的</a:t>
            </a:r>
            <a:r>
              <a:rPr lang="en-US" altLang="zh-CN" sz="2000" b="1" dirty="0"/>
              <a:t>4-truss community</a:t>
            </a:r>
            <a:endParaRPr lang="zh-CN" altLang="en-US" sz="2000" b="1" dirty="0"/>
          </a:p>
        </p:txBody>
      </p:sp>
      <p:sp>
        <p:nvSpPr>
          <p:cNvPr id="55" name="文本框 54">
            <a:extLst>
              <a:ext uri="{FF2B5EF4-FFF2-40B4-BE49-F238E27FC236}">
                <a16:creationId xmlns:a16="http://schemas.microsoft.com/office/drawing/2014/main" id="{30180305-DDEB-1CC3-0A47-32BBB4BFE011}"/>
              </a:ext>
            </a:extLst>
          </p:cNvPr>
          <p:cNvSpPr txBox="1"/>
          <p:nvPr/>
        </p:nvSpPr>
        <p:spPr>
          <a:xfrm>
            <a:off x="947474" y="4451410"/>
            <a:ext cx="4173631" cy="369332"/>
          </a:xfrm>
          <a:prstGeom prst="rect">
            <a:avLst/>
          </a:prstGeom>
          <a:noFill/>
        </p:spPr>
        <p:txBody>
          <a:bodyPr wrap="square" rtlCol="0">
            <a:spAutoFit/>
          </a:bodyPr>
          <a:lstStyle/>
          <a:p>
            <a:r>
              <a:rPr lang="en-US" altLang="zh-CN" dirty="0"/>
              <a:t>H = {3, 4}</a:t>
            </a:r>
            <a:endParaRPr lang="zh-CN" altLang="en-US" dirty="0"/>
          </a:p>
        </p:txBody>
      </p:sp>
      <p:sp>
        <p:nvSpPr>
          <p:cNvPr id="56" name="文本框 55">
            <a:extLst>
              <a:ext uri="{FF2B5EF4-FFF2-40B4-BE49-F238E27FC236}">
                <a16:creationId xmlns:a16="http://schemas.microsoft.com/office/drawing/2014/main" id="{F9E79167-97A2-7703-4F20-36AF3D3C3417}"/>
              </a:ext>
            </a:extLst>
          </p:cNvPr>
          <p:cNvSpPr txBox="1"/>
          <p:nvPr/>
        </p:nvSpPr>
        <p:spPr>
          <a:xfrm>
            <a:off x="947474" y="4878206"/>
            <a:ext cx="4430825" cy="369332"/>
          </a:xfrm>
          <a:prstGeom prst="rect">
            <a:avLst/>
          </a:prstGeom>
          <a:noFill/>
        </p:spPr>
        <p:txBody>
          <a:bodyPr wrap="square" rtlCol="0">
            <a:spAutoFit/>
          </a:bodyPr>
          <a:lstStyle/>
          <a:p>
            <a:r>
              <a:rPr lang="zh-CN" altLang="en-US" dirty="0"/>
              <a:t>将子图</a:t>
            </a:r>
            <a:r>
              <a:rPr lang="en-US" altLang="zh-CN" dirty="0"/>
              <a:t>{1, 2, 3, 4}</a:t>
            </a:r>
            <a:r>
              <a:rPr lang="zh-CN" altLang="en-US" dirty="0"/>
              <a:t>加入结果集合</a:t>
            </a:r>
          </a:p>
        </p:txBody>
      </p:sp>
      <p:sp>
        <p:nvSpPr>
          <p:cNvPr id="57" name="文本框 56">
            <a:extLst>
              <a:ext uri="{FF2B5EF4-FFF2-40B4-BE49-F238E27FC236}">
                <a16:creationId xmlns:a16="http://schemas.microsoft.com/office/drawing/2014/main" id="{AAC1FD21-264B-D3E1-F4DF-23E666265012}"/>
              </a:ext>
            </a:extLst>
          </p:cNvPr>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利用索引进行搜索</a:t>
            </a:r>
          </a:p>
        </p:txBody>
      </p:sp>
      <p:grpSp>
        <p:nvGrpSpPr>
          <p:cNvPr id="59" name="组合 58">
            <a:extLst>
              <a:ext uri="{FF2B5EF4-FFF2-40B4-BE49-F238E27FC236}">
                <a16:creationId xmlns:a16="http://schemas.microsoft.com/office/drawing/2014/main" id="{F1D63DD1-7810-B42B-242E-AECEC734E037}"/>
              </a:ext>
            </a:extLst>
          </p:cNvPr>
          <p:cNvGrpSpPr/>
          <p:nvPr/>
        </p:nvGrpSpPr>
        <p:grpSpPr>
          <a:xfrm>
            <a:off x="310885" y="1003070"/>
            <a:ext cx="2966274" cy="2783716"/>
            <a:chOff x="791979" y="2779361"/>
            <a:chExt cx="3483426" cy="3560480"/>
          </a:xfrm>
        </p:grpSpPr>
        <p:grpSp>
          <p:nvGrpSpPr>
            <p:cNvPr id="60" name="组合 59">
              <a:extLst>
                <a:ext uri="{FF2B5EF4-FFF2-40B4-BE49-F238E27FC236}">
                  <a16:creationId xmlns:a16="http://schemas.microsoft.com/office/drawing/2014/main" id="{D98D0C99-C858-33C9-479C-F94EBADD914E}"/>
                </a:ext>
              </a:extLst>
            </p:cNvPr>
            <p:cNvGrpSpPr/>
            <p:nvPr/>
          </p:nvGrpSpPr>
          <p:grpSpPr>
            <a:xfrm>
              <a:off x="791979" y="4282815"/>
              <a:ext cx="609600" cy="561566"/>
              <a:chOff x="1273629" y="2053165"/>
              <a:chExt cx="587829" cy="555171"/>
            </a:xfrm>
          </p:grpSpPr>
          <p:sp>
            <p:nvSpPr>
              <p:cNvPr id="93" name="椭圆 92">
                <a:extLst>
                  <a:ext uri="{FF2B5EF4-FFF2-40B4-BE49-F238E27FC236}">
                    <a16:creationId xmlns:a16="http://schemas.microsoft.com/office/drawing/2014/main" id="{D54B915A-2072-2559-401A-D2B7001918A4}"/>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id="{CEBBDC76-A43C-CC0D-FFED-4480857DFB5B}"/>
                  </a:ext>
                </a:extLst>
              </p:cNvPr>
              <p:cNvSpPr txBox="1"/>
              <p:nvPr/>
            </p:nvSpPr>
            <p:spPr>
              <a:xfrm>
                <a:off x="1426029" y="2144486"/>
                <a:ext cx="293914" cy="369332"/>
              </a:xfrm>
              <a:prstGeom prst="rect">
                <a:avLst/>
              </a:prstGeom>
              <a:noFill/>
            </p:spPr>
            <p:txBody>
              <a:bodyPr wrap="square" rtlCol="0">
                <a:spAutoFit/>
              </a:bodyPr>
              <a:lstStyle/>
              <a:p>
                <a:r>
                  <a:rPr lang="en-US" altLang="zh-CN" dirty="0"/>
                  <a:t>1</a:t>
                </a:r>
                <a:endParaRPr lang="zh-CN" altLang="en-US" dirty="0"/>
              </a:p>
            </p:txBody>
          </p:sp>
        </p:grpSp>
        <p:grpSp>
          <p:nvGrpSpPr>
            <p:cNvPr id="61" name="组合 60">
              <a:extLst>
                <a:ext uri="{FF2B5EF4-FFF2-40B4-BE49-F238E27FC236}">
                  <a16:creationId xmlns:a16="http://schemas.microsoft.com/office/drawing/2014/main" id="{368AE193-4756-C00A-789D-F9B96E3F7F62}"/>
                </a:ext>
              </a:extLst>
            </p:cNvPr>
            <p:cNvGrpSpPr/>
            <p:nvPr/>
          </p:nvGrpSpPr>
          <p:grpSpPr>
            <a:xfrm>
              <a:off x="802865" y="5784670"/>
              <a:ext cx="587829" cy="555171"/>
              <a:chOff x="1273629" y="2053165"/>
              <a:chExt cx="587829" cy="555171"/>
            </a:xfrm>
          </p:grpSpPr>
          <p:sp>
            <p:nvSpPr>
              <p:cNvPr id="91" name="椭圆 90">
                <a:extLst>
                  <a:ext uri="{FF2B5EF4-FFF2-40B4-BE49-F238E27FC236}">
                    <a16:creationId xmlns:a16="http://schemas.microsoft.com/office/drawing/2014/main" id="{16C6F772-1F19-5C78-5479-13C7310385BF}"/>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6394377C-7818-ED49-F049-FEFCC80A962E}"/>
                  </a:ext>
                </a:extLst>
              </p:cNvPr>
              <p:cNvSpPr txBox="1"/>
              <p:nvPr/>
            </p:nvSpPr>
            <p:spPr>
              <a:xfrm>
                <a:off x="1426029" y="2144486"/>
                <a:ext cx="293914" cy="369332"/>
              </a:xfrm>
              <a:prstGeom prst="rect">
                <a:avLst/>
              </a:prstGeom>
              <a:noFill/>
            </p:spPr>
            <p:txBody>
              <a:bodyPr wrap="square" rtlCol="0">
                <a:spAutoFit/>
              </a:bodyPr>
              <a:lstStyle/>
              <a:p>
                <a:r>
                  <a:rPr lang="en-US" altLang="zh-CN" dirty="0"/>
                  <a:t>2</a:t>
                </a:r>
                <a:endParaRPr lang="zh-CN" altLang="en-US" dirty="0"/>
              </a:p>
            </p:txBody>
          </p:sp>
        </p:grpSp>
        <p:grpSp>
          <p:nvGrpSpPr>
            <p:cNvPr id="62" name="组合 61">
              <a:extLst>
                <a:ext uri="{FF2B5EF4-FFF2-40B4-BE49-F238E27FC236}">
                  <a16:creationId xmlns:a16="http://schemas.microsoft.com/office/drawing/2014/main" id="{FF0F4B7E-A0BB-C934-0ABA-F7C3D0C24281}"/>
                </a:ext>
              </a:extLst>
            </p:cNvPr>
            <p:cNvGrpSpPr/>
            <p:nvPr/>
          </p:nvGrpSpPr>
          <p:grpSpPr>
            <a:xfrm>
              <a:off x="2250663" y="5784670"/>
              <a:ext cx="587829" cy="555171"/>
              <a:chOff x="1273629" y="2053165"/>
              <a:chExt cx="587829" cy="555171"/>
            </a:xfrm>
          </p:grpSpPr>
          <p:sp>
            <p:nvSpPr>
              <p:cNvPr id="89" name="椭圆 88">
                <a:extLst>
                  <a:ext uri="{FF2B5EF4-FFF2-40B4-BE49-F238E27FC236}">
                    <a16:creationId xmlns:a16="http://schemas.microsoft.com/office/drawing/2014/main" id="{B765B60A-B5FB-BB68-A5BB-1D294D16F811}"/>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0756B321-F921-A09F-A852-B5DF3EC815B9}"/>
                  </a:ext>
                </a:extLst>
              </p:cNvPr>
              <p:cNvSpPr txBox="1"/>
              <p:nvPr/>
            </p:nvSpPr>
            <p:spPr>
              <a:xfrm>
                <a:off x="1426029" y="2144486"/>
                <a:ext cx="293914" cy="369332"/>
              </a:xfrm>
              <a:prstGeom prst="rect">
                <a:avLst/>
              </a:prstGeom>
              <a:noFill/>
            </p:spPr>
            <p:txBody>
              <a:bodyPr wrap="square" rtlCol="0">
                <a:spAutoFit/>
              </a:bodyPr>
              <a:lstStyle/>
              <a:p>
                <a:r>
                  <a:rPr lang="en-US" altLang="zh-CN" dirty="0"/>
                  <a:t>3</a:t>
                </a:r>
                <a:endParaRPr lang="zh-CN" altLang="en-US" dirty="0"/>
              </a:p>
            </p:txBody>
          </p:sp>
        </p:grpSp>
        <p:grpSp>
          <p:nvGrpSpPr>
            <p:cNvPr id="63" name="组合 62">
              <a:extLst>
                <a:ext uri="{FF2B5EF4-FFF2-40B4-BE49-F238E27FC236}">
                  <a16:creationId xmlns:a16="http://schemas.microsoft.com/office/drawing/2014/main" id="{9ACE995D-0BDC-6B91-4AA8-B3599C58C722}"/>
                </a:ext>
              </a:extLst>
            </p:cNvPr>
            <p:cNvGrpSpPr/>
            <p:nvPr/>
          </p:nvGrpSpPr>
          <p:grpSpPr>
            <a:xfrm>
              <a:off x="2250663" y="4282815"/>
              <a:ext cx="587829" cy="555171"/>
              <a:chOff x="1273629" y="2053165"/>
              <a:chExt cx="587829" cy="555171"/>
            </a:xfrm>
          </p:grpSpPr>
          <p:sp>
            <p:nvSpPr>
              <p:cNvPr id="87" name="椭圆 86">
                <a:extLst>
                  <a:ext uri="{FF2B5EF4-FFF2-40B4-BE49-F238E27FC236}">
                    <a16:creationId xmlns:a16="http://schemas.microsoft.com/office/drawing/2014/main" id="{4FE7F4A3-2D21-9D98-25A2-BA6723260A70}"/>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E5C986DF-1600-41C5-47E9-FEC8631AEE10}"/>
                  </a:ext>
                </a:extLst>
              </p:cNvPr>
              <p:cNvSpPr txBox="1"/>
              <p:nvPr/>
            </p:nvSpPr>
            <p:spPr>
              <a:xfrm>
                <a:off x="1426029" y="2144486"/>
                <a:ext cx="293914" cy="369332"/>
              </a:xfrm>
              <a:prstGeom prst="rect">
                <a:avLst/>
              </a:prstGeom>
              <a:noFill/>
            </p:spPr>
            <p:txBody>
              <a:bodyPr wrap="square" rtlCol="0">
                <a:spAutoFit/>
              </a:bodyPr>
              <a:lstStyle/>
              <a:p>
                <a:r>
                  <a:rPr lang="en-US" altLang="zh-CN" dirty="0"/>
                  <a:t>4</a:t>
                </a:r>
                <a:endParaRPr lang="zh-CN" altLang="en-US" dirty="0"/>
              </a:p>
            </p:txBody>
          </p:sp>
        </p:grpSp>
        <p:grpSp>
          <p:nvGrpSpPr>
            <p:cNvPr id="64" name="组合 63">
              <a:extLst>
                <a:ext uri="{FF2B5EF4-FFF2-40B4-BE49-F238E27FC236}">
                  <a16:creationId xmlns:a16="http://schemas.microsoft.com/office/drawing/2014/main" id="{33B9E199-A368-EA4C-4913-FEA39CDB8ABF}"/>
                </a:ext>
              </a:extLst>
            </p:cNvPr>
            <p:cNvGrpSpPr/>
            <p:nvPr/>
          </p:nvGrpSpPr>
          <p:grpSpPr>
            <a:xfrm>
              <a:off x="2250662" y="2780960"/>
              <a:ext cx="587829" cy="555171"/>
              <a:chOff x="1273629" y="2053165"/>
              <a:chExt cx="587829" cy="555171"/>
            </a:xfrm>
          </p:grpSpPr>
          <p:sp>
            <p:nvSpPr>
              <p:cNvPr id="85" name="椭圆 84">
                <a:extLst>
                  <a:ext uri="{FF2B5EF4-FFF2-40B4-BE49-F238E27FC236}">
                    <a16:creationId xmlns:a16="http://schemas.microsoft.com/office/drawing/2014/main" id="{86E1BAD9-A084-D82D-33D7-E7F8E507EA27}"/>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50C969D5-1F26-93B5-DCDE-CA519EF4C881}"/>
                  </a:ext>
                </a:extLst>
              </p:cNvPr>
              <p:cNvSpPr txBox="1"/>
              <p:nvPr/>
            </p:nvSpPr>
            <p:spPr>
              <a:xfrm>
                <a:off x="1426029" y="2144486"/>
                <a:ext cx="293914" cy="369332"/>
              </a:xfrm>
              <a:prstGeom prst="rect">
                <a:avLst/>
              </a:prstGeom>
              <a:noFill/>
            </p:spPr>
            <p:txBody>
              <a:bodyPr wrap="square" rtlCol="0">
                <a:spAutoFit/>
              </a:bodyPr>
              <a:lstStyle/>
              <a:p>
                <a:r>
                  <a:rPr lang="en-US" altLang="zh-CN" dirty="0"/>
                  <a:t>5</a:t>
                </a:r>
                <a:endParaRPr lang="zh-CN" altLang="en-US" dirty="0"/>
              </a:p>
            </p:txBody>
          </p:sp>
        </p:grpSp>
        <p:grpSp>
          <p:nvGrpSpPr>
            <p:cNvPr id="65" name="组合 64">
              <a:extLst>
                <a:ext uri="{FF2B5EF4-FFF2-40B4-BE49-F238E27FC236}">
                  <a16:creationId xmlns:a16="http://schemas.microsoft.com/office/drawing/2014/main" id="{D531311E-2791-0444-0A4B-000DB40637C2}"/>
                </a:ext>
              </a:extLst>
            </p:cNvPr>
            <p:cNvGrpSpPr/>
            <p:nvPr/>
          </p:nvGrpSpPr>
          <p:grpSpPr>
            <a:xfrm>
              <a:off x="3687575" y="2779361"/>
              <a:ext cx="587829" cy="555171"/>
              <a:chOff x="1273629" y="2053165"/>
              <a:chExt cx="587829" cy="555171"/>
            </a:xfrm>
          </p:grpSpPr>
          <p:sp>
            <p:nvSpPr>
              <p:cNvPr id="83" name="椭圆 82">
                <a:extLst>
                  <a:ext uri="{FF2B5EF4-FFF2-40B4-BE49-F238E27FC236}">
                    <a16:creationId xmlns:a16="http://schemas.microsoft.com/office/drawing/2014/main" id="{45D032E7-0194-EABC-3297-67475B3D8E05}"/>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06C072AB-EAE1-5647-7FF6-3E577D125EAB}"/>
                  </a:ext>
                </a:extLst>
              </p:cNvPr>
              <p:cNvSpPr txBox="1"/>
              <p:nvPr/>
            </p:nvSpPr>
            <p:spPr>
              <a:xfrm>
                <a:off x="1426029" y="2144486"/>
                <a:ext cx="293914" cy="369332"/>
              </a:xfrm>
              <a:prstGeom prst="rect">
                <a:avLst/>
              </a:prstGeom>
              <a:noFill/>
            </p:spPr>
            <p:txBody>
              <a:bodyPr wrap="square" rtlCol="0">
                <a:spAutoFit/>
              </a:bodyPr>
              <a:lstStyle/>
              <a:p>
                <a:r>
                  <a:rPr lang="en-US" altLang="zh-CN" dirty="0"/>
                  <a:t>6</a:t>
                </a:r>
                <a:endParaRPr lang="zh-CN" altLang="en-US" dirty="0"/>
              </a:p>
            </p:txBody>
          </p:sp>
        </p:grpSp>
        <p:grpSp>
          <p:nvGrpSpPr>
            <p:cNvPr id="66" name="组合 65">
              <a:extLst>
                <a:ext uri="{FF2B5EF4-FFF2-40B4-BE49-F238E27FC236}">
                  <a16:creationId xmlns:a16="http://schemas.microsoft.com/office/drawing/2014/main" id="{31E6BE4E-C083-5769-CA1D-B33DF8ACD9BF}"/>
                </a:ext>
              </a:extLst>
            </p:cNvPr>
            <p:cNvGrpSpPr/>
            <p:nvPr/>
          </p:nvGrpSpPr>
          <p:grpSpPr>
            <a:xfrm>
              <a:off x="3687576" y="4281216"/>
              <a:ext cx="587829" cy="555171"/>
              <a:chOff x="1273629" y="2053165"/>
              <a:chExt cx="587829" cy="555171"/>
            </a:xfrm>
          </p:grpSpPr>
          <p:sp>
            <p:nvSpPr>
              <p:cNvPr id="81" name="椭圆 80">
                <a:extLst>
                  <a:ext uri="{FF2B5EF4-FFF2-40B4-BE49-F238E27FC236}">
                    <a16:creationId xmlns:a16="http://schemas.microsoft.com/office/drawing/2014/main" id="{00AD382B-B021-9596-9DE2-C66D86AFF6F1}"/>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26F21A64-1B06-BCFB-F2D4-7CB21D778E84}"/>
                  </a:ext>
                </a:extLst>
              </p:cNvPr>
              <p:cNvSpPr txBox="1"/>
              <p:nvPr/>
            </p:nvSpPr>
            <p:spPr>
              <a:xfrm>
                <a:off x="1426029" y="2144486"/>
                <a:ext cx="293914" cy="369332"/>
              </a:xfrm>
              <a:prstGeom prst="rect">
                <a:avLst/>
              </a:prstGeom>
              <a:noFill/>
            </p:spPr>
            <p:txBody>
              <a:bodyPr wrap="square" rtlCol="0">
                <a:spAutoFit/>
              </a:bodyPr>
              <a:lstStyle/>
              <a:p>
                <a:r>
                  <a:rPr lang="en-US" altLang="zh-CN" dirty="0"/>
                  <a:t>7</a:t>
                </a:r>
                <a:endParaRPr lang="zh-CN" altLang="en-US" dirty="0"/>
              </a:p>
            </p:txBody>
          </p:sp>
        </p:grpSp>
        <p:cxnSp>
          <p:nvCxnSpPr>
            <p:cNvPr id="67" name="直接连接符 66">
              <a:extLst>
                <a:ext uri="{FF2B5EF4-FFF2-40B4-BE49-F238E27FC236}">
                  <a16:creationId xmlns:a16="http://schemas.microsoft.com/office/drawing/2014/main" id="{6103CA2C-3FA2-13EB-4B4A-FC459D6D5786}"/>
                </a:ext>
              </a:extLst>
            </p:cNvPr>
            <p:cNvCxnSpPr>
              <a:stCxn id="85" idx="3"/>
              <a:endCxn id="93" idx="7"/>
            </p:cNvCxnSpPr>
            <p:nvPr/>
          </p:nvCxnSpPr>
          <p:spPr>
            <a:xfrm flipH="1">
              <a:off x="1312305" y="3254828"/>
              <a:ext cx="1024443" cy="111022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8" name="直接连接符 67">
              <a:extLst>
                <a:ext uri="{FF2B5EF4-FFF2-40B4-BE49-F238E27FC236}">
                  <a16:creationId xmlns:a16="http://schemas.microsoft.com/office/drawing/2014/main" id="{C7203C93-A58E-248F-262E-4717C4224FCD}"/>
                </a:ext>
              </a:extLst>
            </p:cNvPr>
            <p:cNvCxnSpPr>
              <a:cxnSpLocks/>
            </p:cNvCxnSpPr>
            <p:nvPr/>
          </p:nvCxnSpPr>
          <p:spPr>
            <a:xfrm flipH="1">
              <a:off x="2810999" y="4833190"/>
              <a:ext cx="1024443" cy="111022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9" name="直接连接符 68">
              <a:extLst>
                <a:ext uri="{FF2B5EF4-FFF2-40B4-BE49-F238E27FC236}">
                  <a16:creationId xmlns:a16="http://schemas.microsoft.com/office/drawing/2014/main" id="{A309FB33-67DE-4965-5C94-AA4DB54B4A4E}"/>
                </a:ext>
              </a:extLst>
            </p:cNvPr>
            <p:cNvCxnSpPr>
              <a:stCxn id="85" idx="4"/>
              <a:endCxn id="87" idx="0"/>
            </p:cNvCxnSpPr>
            <p:nvPr/>
          </p:nvCxnSpPr>
          <p:spPr>
            <a:xfrm>
              <a:off x="2544577" y="3336131"/>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直接连接符 69">
              <a:extLst>
                <a:ext uri="{FF2B5EF4-FFF2-40B4-BE49-F238E27FC236}">
                  <a16:creationId xmlns:a16="http://schemas.microsoft.com/office/drawing/2014/main" id="{3BCF20CF-2782-462C-997A-CCD1814CB6AB}"/>
                </a:ext>
              </a:extLst>
            </p:cNvPr>
            <p:cNvCxnSpPr>
              <a:cxnSpLocks/>
            </p:cNvCxnSpPr>
            <p:nvPr/>
          </p:nvCxnSpPr>
          <p:spPr>
            <a:xfrm>
              <a:off x="2530831" y="4833190"/>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71" name="直接连接符 70">
              <a:extLst>
                <a:ext uri="{FF2B5EF4-FFF2-40B4-BE49-F238E27FC236}">
                  <a16:creationId xmlns:a16="http://schemas.microsoft.com/office/drawing/2014/main" id="{98F3264A-0989-66A7-CB53-9DF94A70641B}"/>
                </a:ext>
              </a:extLst>
            </p:cNvPr>
            <p:cNvCxnSpPr>
              <a:cxnSpLocks/>
            </p:cNvCxnSpPr>
            <p:nvPr/>
          </p:nvCxnSpPr>
          <p:spPr>
            <a:xfrm>
              <a:off x="3981488" y="3331335"/>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直接连接符 71">
              <a:extLst>
                <a:ext uri="{FF2B5EF4-FFF2-40B4-BE49-F238E27FC236}">
                  <a16:creationId xmlns:a16="http://schemas.microsoft.com/office/drawing/2014/main" id="{0E195A97-15A2-5B8F-BC90-2BEFCFA08571}"/>
                </a:ext>
              </a:extLst>
            </p:cNvPr>
            <p:cNvCxnSpPr>
              <a:stCxn id="85" idx="6"/>
              <a:endCxn id="83" idx="2"/>
            </p:cNvCxnSpPr>
            <p:nvPr/>
          </p:nvCxnSpPr>
          <p:spPr>
            <a:xfrm flipV="1">
              <a:off x="2838491" y="3056947"/>
              <a:ext cx="849084" cy="1599"/>
            </a:xfrm>
            <a:prstGeom prst="line">
              <a:avLst/>
            </a:prstGeom>
          </p:spPr>
          <p:style>
            <a:lnRef idx="3">
              <a:schemeClr val="accent1"/>
            </a:lnRef>
            <a:fillRef idx="0">
              <a:schemeClr val="accent1"/>
            </a:fillRef>
            <a:effectRef idx="2">
              <a:schemeClr val="accent1"/>
            </a:effectRef>
            <a:fontRef idx="minor">
              <a:schemeClr val="tx1"/>
            </a:fontRef>
          </p:style>
        </p:cxnSp>
        <p:cxnSp>
          <p:nvCxnSpPr>
            <p:cNvPr id="73" name="直接连接符 72">
              <a:extLst>
                <a:ext uri="{FF2B5EF4-FFF2-40B4-BE49-F238E27FC236}">
                  <a16:creationId xmlns:a16="http://schemas.microsoft.com/office/drawing/2014/main" id="{5EC5E1CA-D283-917F-7F48-64ED72C35F42}"/>
                </a:ext>
              </a:extLst>
            </p:cNvPr>
            <p:cNvCxnSpPr>
              <a:cxnSpLocks/>
            </p:cNvCxnSpPr>
            <p:nvPr/>
          </p:nvCxnSpPr>
          <p:spPr>
            <a:xfrm flipV="1">
              <a:off x="2838491" y="4575602"/>
              <a:ext cx="849084" cy="1599"/>
            </a:xfrm>
            <a:prstGeom prst="line">
              <a:avLst/>
            </a:prstGeom>
          </p:spPr>
          <p:style>
            <a:lnRef idx="3">
              <a:schemeClr val="accent1"/>
            </a:lnRef>
            <a:fillRef idx="0">
              <a:schemeClr val="accent1"/>
            </a:fillRef>
            <a:effectRef idx="2">
              <a:schemeClr val="accent1"/>
            </a:effectRef>
            <a:fontRef idx="minor">
              <a:schemeClr val="tx1"/>
            </a:fontRef>
          </p:style>
        </p:cxnSp>
        <p:cxnSp>
          <p:nvCxnSpPr>
            <p:cNvPr id="74" name="直接连接符 73">
              <a:extLst>
                <a:ext uri="{FF2B5EF4-FFF2-40B4-BE49-F238E27FC236}">
                  <a16:creationId xmlns:a16="http://schemas.microsoft.com/office/drawing/2014/main" id="{56C40C79-3311-4658-979B-D33060C2F50D}"/>
                </a:ext>
              </a:extLst>
            </p:cNvPr>
            <p:cNvCxnSpPr>
              <a:stCxn id="93" idx="4"/>
              <a:endCxn id="91" idx="0"/>
            </p:cNvCxnSpPr>
            <p:nvPr/>
          </p:nvCxnSpPr>
          <p:spPr>
            <a:xfrm>
              <a:off x="1096779" y="4844381"/>
              <a:ext cx="1" cy="940289"/>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直接连接符 74">
              <a:extLst>
                <a:ext uri="{FF2B5EF4-FFF2-40B4-BE49-F238E27FC236}">
                  <a16:creationId xmlns:a16="http://schemas.microsoft.com/office/drawing/2014/main" id="{D8C4F0E9-D7FE-FCC0-EBCD-ABFA388EBCD8}"/>
                </a:ext>
              </a:extLst>
            </p:cNvPr>
            <p:cNvCxnSpPr>
              <a:stCxn id="93" idx="6"/>
              <a:endCxn id="87" idx="2"/>
            </p:cNvCxnSpPr>
            <p:nvPr/>
          </p:nvCxnSpPr>
          <p:spPr>
            <a:xfrm flipV="1">
              <a:off x="1401579" y="4560401"/>
              <a:ext cx="849084" cy="3197"/>
            </a:xfrm>
            <a:prstGeom prst="line">
              <a:avLst/>
            </a:prstGeom>
          </p:spPr>
          <p:style>
            <a:lnRef idx="3">
              <a:schemeClr val="accent1"/>
            </a:lnRef>
            <a:fillRef idx="0">
              <a:schemeClr val="accent1"/>
            </a:fillRef>
            <a:effectRef idx="2">
              <a:schemeClr val="accent1"/>
            </a:effectRef>
            <a:fontRef idx="minor">
              <a:schemeClr val="tx1"/>
            </a:fontRef>
          </p:style>
        </p:cxnSp>
        <p:cxnSp>
          <p:nvCxnSpPr>
            <p:cNvPr id="76" name="直接连接符 75">
              <a:extLst>
                <a:ext uri="{FF2B5EF4-FFF2-40B4-BE49-F238E27FC236}">
                  <a16:creationId xmlns:a16="http://schemas.microsoft.com/office/drawing/2014/main" id="{83EF9334-8EDD-F2F9-2E26-907166BD2C05}"/>
                </a:ext>
              </a:extLst>
            </p:cNvPr>
            <p:cNvCxnSpPr>
              <a:stCxn id="91" idx="6"/>
              <a:endCxn id="89" idx="2"/>
            </p:cNvCxnSpPr>
            <p:nvPr/>
          </p:nvCxnSpPr>
          <p:spPr>
            <a:xfrm>
              <a:off x="1390694" y="6062256"/>
              <a:ext cx="85996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直接连接符 76">
              <a:extLst>
                <a:ext uri="{FF2B5EF4-FFF2-40B4-BE49-F238E27FC236}">
                  <a16:creationId xmlns:a16="http://schemas.microsoft.com/office/drawing/2014/main" id="{CAA76FB6-47B2-B0CF-03CC-47AEAFBF3905}"/>
                </a:ext>
              </a:extLst>
            </p:cNvPr>
            <p:cNvCxnSpPr>
              <a:stCxn id="93" idx="5"/>
              <a:endCxn id="89" idx="1"/>
            </p:cNvCxnSpPr>
            <p:nvPr/>
          </p:nvCxnSpPr>
          <p:spPr>
            <a:xfrm>
              <a:off x="1312305" y="4762142"/>
              <a:ext cx="1024444" cy="1103831"/>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直接连接符 77">
              <a:extLst>
                <a:ext uri="{FF2B5EF4-FFF2-40B4-BE49-F238E27FC236}">
                  <a16:creationId xmlns:a16="http://schemas.microsoft.com/office/drawing/2014/main" id="{93B11EED-EF5C-E430-8C11-EACF13BE13AD}"/>
                </a:ext>
              </a:extLst>
            </p:cNvPr>
            <p:cNvCxnSpPr>
              <a:cxnSpLocks/>
              <a:stCxn id="85" idx="5"/>
              <a:endCxn id="81" idx="1"/>
            </p:cNvCxnSpPr>
            <p:nvPr/>
          </p:nvCxnSpPr>
          <p:spPr>
            <a:xfrm>
              <a:off x="2752405" y="3254828"/>
              <a:ext cx="1021257" cy="1107691"/>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直接连接符 78">
              <a:extLst>
                <a:ext uri="{FF2B5EF4-FFF2-40B4-BE49-F238E27FC236}">
                  <a16:creationId xmlns:a16="http://schemas.microsoft.com/office/drawing/2014/main" id="{EA16F4F0-FBA6-460E-686D-4D531775F7CF}"/>
                </a:ext>
              </a:extLst>
            </p:cNvPr>
            <p:cNvCxnSpPr>
              <a:endCxn id="91" idx="7"/>
            </p:cNvCxnSpPr>
            <p:nvPr/>
          </p:nvCxnSpPr>
          <p:spPr>
            <a:xfrm flipH="1">
              <a:off x="1304608" y="4762142"/>
              <a:ext cx="1032140" cy="1103831"/>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直接连接符 79">
              <a:extLst>
                <a:ext uri="{FF2B5EF4-FFF2-40B4-BE49-F238E27FC236}">
                  <a16:creationId xmlns:a16="http://schemas.microsoft.com/office/drawing/2014/main" id="{6CC5D32F-6CB7-2C9D-7283-3DA9F71D7DD7}"/>
                </a:ext>
              </a:extLst>
            </p:cNvPr>
            <p:cNvCxnSpPr>
              <a:stCxn id="83" idx="3"/>
              <a:endCxn id="87" idx="7"/>
            </p:cNvCxnSpPr>
            <p:nvPr/>
          </p:nvCxnSpPr>
          <p:spPr>
            <a:xfrm flipH="1">
              <a:off x="2752406" y="3253229"/>
              <a:ext cx="1021255" cy="1110889"/>
            </a:xfrm>
            <a:prstGeom prst="line">
              <a:avLst/>
            </a:prstGeom>
          </p:spPr>
          <p:style>
            <a:lnRef idx="3">
              <a:schemeClr val="accent1"/>
            </a:lnRef>
            <a:fillRef idx="0">
              <a:schemeClr val="accent1"/>
            </a:fillRef>
            <a:effectRef idx="2">
              <a:schemeClr val="accent1"/>
            </a:effectRef>
            <a:fontRef idx="minor">
              <a:schemeClr val="tx1"/>
            </a:fontRef>
          </p:style>
        </p:cxnSp>
      </p:grpSp>
      <p:sp>
        <p:nvSpPr>
          <p:cNvPr id="96" name="文本框 95">
            <a:extLst>
              <a:ext uri="{FF2B5EF4-FFF2-40B4-BE49-F238E27FC236}">
                <a16:creationId xmlns:a16="http://schemas.microsoft.com/office/drawing/2014/main" id="{1F2C70F2-3E74-A669-F945-3C20D0F7B5C1}"/>
              </a:ext>
            </a:extLst>
          </p:cNvPr>
          <p:cNvSpPr txBox="1"/>
          <p:nvPr/>
        </p:nvSpPr>
        <p:spPr>
          <a:xfrm>
            <a:off x="947474" y="5338759"/>
            <a:ext cx="4430825" cy="369332"/>
          </a:xfrm>
          <a:prstGeom prst="rect">
            <a:avLst/>
          </a:prstGeom>
          <a:noFill/>
        </p:spPr>
        <p:txBody>
          <a:bodyPr wrap="square" rtlCol="0">
            <a:spAutoFit/>
          </a:bodyPr>
          <a:lstStyle/>
          <a:p>
            <a:r>
              <a:rPr lang="en-US" altLang="zh-CN" dirty="0"/>
              <a:t>Super-node 1</a:t>
            </a:r>
            <a:r>
              <a:rPr lang="zh-CN" altLang="en-US" dirty="0"/>
              <a:t>和</a:t>
            </a:r>
            <a:r>
              <a:rPr lang="en-US" altLang="zh-CN" dirty="0"/>
              <a:t>2</a:t>
            </a:r>
            <a:r>
              <a:rPr lang="zh-CN" altLang="en-US" dirty="0"/>
              <a:t>的</a:t>
            </a:r>
            <a:r>
              <a:rPr lang="en-US" altLang="zh-CN" dirty="0" err="1"/>
              <a:t>trussness</a:t>
            </a:r>
            <a:r>
              <a:rPr lang="en-US" altLang="zh-CN" dirty="0"/>
              <a:t> &lt; 4</a:t>
            </a:r>
            <a:endParaRPr lang="zh-CN" altLang="en-US" dirty="0"/>
          </a:p>
        </p:txBody>
      </p:sp>
      <p:sp>
        <p:nvSpPr>
          <p:cNvPr id="98" name="文本框 97">
            <a:extLst>
              <a:ext uri="{FF2B5EF4-FFF2-40B4-BE49-F238E27FC236}">
                <a16:creationId xmlns:a16="http://schemas.microsoft.com/office/drawing/2014/main" id="{1626A96C-1EB7-CE4A-D5AB-3A3C48D5C360}"/>
              </a:ext>
            </a:extLst>
          </p:cNvPr>
          <p:cNvSpPr txBox="1"/>
          <p:nvPr/>
        </p:nvSpPr>
        <p:spPr>
          <a:xfrm>
            <a:off x="5626975" y="4451410"/>
            <a:ext cx="4430825" cy="369332"/>
          </a:xfrm>
          <a:prstGeom prst="rect">
            <a:avLst/>
          </a:prstGeom>
          <a:noFill/>
        </p:spPr>
        <p:txBody>
          <a:bodyPr wrap="square" rtlCol="0">
            <a:spAutoFit/>
          </a:bodyPr>
          <a:lstStyle/>
          <a:p>
            <a:r>
              <a:rPr lang="zh-CN" altLang="en-US" dirty="0"/>
              <a:t>将子图</a:t>
            </a:r>
            <a:r>
              <a:rPr lang="en-US" altLang="zh-CN" dirty="0"/>
              <a:t>{4,</a:t>
            </a:r>
            <a:r>
              <a:rPr lang="zh-CN" altLang="en-US" dirty="0"/>
              <a:t> </a:t>
            </a:r>
            <a:r>
              <a:rPr lang="en-US" altLang="zh-CN" dirty="0"/>
              <a:t>5,</a:t>
            </a:r>
            <a:r>
              <a:rPr lang="zh-CN" altLang="en-US" dirty="0"/>
              <a:t> </a:t>
            </a:r>
            <a:r>
              <a:rPr lang="en-US" altLang="zh-CN" dirty="0"/>
              <a:t>6,</a:t>
            </a:r>
            <a:r>
              <a:rPr lang="zh-CN" altLang="en-US" dirty="0"/>
              <a:t> </a:t>
            </a:r>
            <a:r>
              <a:rPr lang="en-US" altLang="zh-CN" dirty="0"/>
              <a:t>7}</a:t>
            </a:r>
            <a:r>
              <a:rPr lang="zh-CN" altLang="en-US" dirty="0"/>
              <a:t>加入结果集合</a:t>
            </a:r>
          </a:p>
        </p:txBody>
      </p:sp>
      <p:sp>
        <p:nvSpPr>
          <p:cNvPr id="99" name="文本框 98">
            <a:extLst>
              <a:ext uri="{FF2B5EF4-FFF2-40B4-BE49-F238E27FC236}">
                <a16:creationId xmlns:a16="http://schemas.microsoft.com/office/drawing/2014/main" id="{FDD81CAE-1D28-B989-C4DA-784090194662}"/>
              </a:ext>
            </a:extLst>
          </p:cNvPr>
          <p:cNvSpPr txBox="1"/>
          <p:nvPr/>
        </p:nvSpPr>
        <p:spPr>
          <a:xfrm>
            <a:off x="5626975" y="4908413"/>
            <a:ext cx="4173631" cy="369332"/>
          </a:xfrm>
          <a:prstGeom prst="rect">
            <a:avLst/>
          </a:prstGeom>
          <a:noFill/>
        </p:spPr>
        <p:txBody>
          <a:bodyPr wrap="square" rtlCol="0">
            <a:spAutoFit/>
          </a:bodyPr>
          <a:lstStyle/>
          <a:p>
            <a:r>
              <a:rPr lang="en-US" altLang="zh-CN" dirty="0"/>
              <a:t>A = {{1, 2, 3, 4}, {4, 5, 6, 7}}</a:t>
            </a:r>
            <a:endParaRPr lang="zh-CN" altLang="en-US" dirty="0"/>
          </a:p>
        </p:txBody>
      </p:sp>
    </p:spTree>
    <p:extLst>
      <p:ext uri="{BB962C8B-B14F-4D97-AF65-F5344CB8AC3E}">
        <p14:creationId xmlns:p14="http://schemas.microsoft.com/office/powerpoint/2010/main" val="14206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96" grpId="0"/>
      <p:bldP spid="98" grpId="0"/>
      <p:bldP spid="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48" name="文本框 47"/>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p:cNvGrpSpPr/>
          <p:nvPr/>
        </p:nvGrpSpPr>
        <p:grpSpPr>
          <a:xfrm>
            <a:off x="2122163" y="2348556"/>
            <a:ext cx="5357035" cy="2233913"/>
            <a:chOff x="1549246" y="2331574"/>
            <a:chExt cx="5357035" cy="2233913"/>
          </a:xfrm>
        </p:grpSpPr>
        <p:grpSp>
          <p:nvGrpSpPr>
            <p:cNvPr id="26" name="组合 25"/>
            <p:cNvGrpSpPr/>
            <p:nvPr/>
          </p:nvGrpSpPr>
          <p:grpSpPr>
            <a:xfrm>
              <a:off x="1549246" y="3167389"/>
              <a:ext cx="2520169" cy="523220"/>
              <a:chOff x="1104898" y="1549242"/>
              <a:chExt cx="2520169" cy="523220"/>
            </a:xfrm>
          </p:grpSpPr>
          <p:sp>
            <p:nvSpPr>
              <p:cNvPr id="27" name="文本框 26"/>
              <p:cNvSpPr txBox="1"/>
              <p:nvPr/>
            </p:nvSpPr>
            <p:spPr>
              <a:xfrm>
                <a:off x="1463656" y="1549242"/>
                <a:ext cx="2161411"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实验分析</a:t>
                </a:r>
              </a:p>
            </p:txBody>
          </p:sp>
          <p:grpSp>
            <p:nvGrpSpPr>
              <p:cNvPr id="28" name="Google Shape;1483;p78"/>
              <p:cNvGrpSpPr/>
              <p:nvPr/>
            </p:nvGrpSpPr>
            <p:grpSpPr>
              <a:xfrm>
                <a:off x="1104898" y="1661974"/>
                <a:ext cx="206582" cy="297757"/>
                <a:chOff x="5083925" y="2066350"/>
                <a:chExt cx="28825" cy="41550"/>
              </a:xfrm>
            </p:grpSpPr>
            <p:sp>
              <p:nvSpPr>
                <p:cNvPr id="29"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p:cNvSpPr txBox="1"/>
            <p:nvPr/>
          </p:nvSpPr>
          <p:spPr>
            <a:xfrm>
              <a:off x="4543913" y="2510318"/>
              <a:ext cx="2362368"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实验数据</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116830" y="3202305"/>
            <a:ext cx="2545080"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建立索引开销</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116830" y="3877310"/>
            <a:ext cx="2545715"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搜索开销</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C2B7CF-449A-8CF5-ACC7-6521F5DE076E}"/>
              </a:ext>
            </a:extLst>
          </p:cNvPr>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3" name="文本框 2">
            <a:extLst>
              <a:ext uri="{FF2B5EF4-FFF2-40B4-BE49-F238E27FC236}">
                <a16:creationId xmlns:a16="http://schemas.microsoft.com/office/drawing/2014/main" id="{0B07D192-92B5-46D8-557A-ECCD99CD1F03}"/>
              </a:ext>
            </a:extLst>
          </p:cNvPr>
          <p:cNvSpPr txBox="1"/>
          <p:nvPr/>
        </p:nvSpPr>
        <p:spPr>
          <a:xfrm>
            <a:off x="598714" y="1164772"/>
            <a:ext cx="5889172" cy="461665"/>
          </a:xfrm>
          <a:prstGeom prst="rect">
            <a:avLst/>
          </a:prstGeom>
          <a:noFill/>
        </p:spPr>
        <p:txBody>
          <a:bodyPr wrap="square" rtlCol="0">
            <a:spAutoFit/>
          </a:bodyPr>
          <a:lstStyle/>
          <a:p>
            <a:r>
              <a:rPr lang="zh-CN" altLang="en-US" sz="2400" dirty="0"/>
              <a:t>实验采用的五个数据集均为真实数据集</a:t>
            </a:r>
          </a:p>
        </p:txBody>
      </p:sp>
      <p:graphicFrame>
        <p:nvGraphicFramePr>
          <p:cNvPr id="4" name="表格 4">
            <a:extLst>
              <a:ext uri="{FF2B5EF4-FFF2-40B4-BE49-F238E27FC236}">
                <a16:creationId xmlns:a16="http://schemas.microsoft.com/office/drawing/2014/main" id="{BB77B70D-1DD1-4926-6417-7AFBC4033A67}"/>
              </a:ext>
            </a:extLst>
          </p:cNvPr>
          <p:cNvGraphicFramePr>
            <a:graphicFrameLocks noGrp="1"/>
          </p:cNvGraphicFramePr>
          <p:nvPr>
            <p:extLst>
              <p:ext uri="{D42A27DB-BD31-4B8C-83A1-F6EECF244321}">
                <p14:modId xmlns:p14="http://schemas.microsoft.com/office/powerpoint/2010/main" val="3999260596"/>
              </p:ext>
            </p:extLst>
          </p:nvPr>
        </p:nvGraphicFramePr>
        <p:xfrm>
          <a:off x="892629" y="1796141"/>
          <a:ext cx="7075714" cy="4196716"/>
        </p:xfrm>
        <a:graphic>
          <a:graphicData uri="http://schemas.openxmlformats.org/drawingml/2006/table">
            <a:tbl>
              <a:tblPr firstRow="1" bandRow="1">
                <a:tableStyleId>{5C22544A-7EE6-4342-B048-85BDC9FD1C3A}</a:tableStyleId>
              </a:tblPr>
              <a:tblGrid>
                <a:gridCol w="1296998">
                  <a:extLst>
                    <a:ext uri="{9D8B030D-6E8A-4147-A177-3AD203B41FA5}">
                      <a16:colId xmlns:a16="http://schemas.microsoft.com/office/drawing/2014/main" val="1045493390"/>
                    </a:ext>
                  </a:extLst>
                </a:gridCol>
                <a:gridCol w="1322719">
                  <a:extLst>
                    <a:ext uri="{9D8B030D-6E8A-4147-A177-3AD203B41FA5}">
                      <a16:colId xmlns:a16="http://schemas.microsoft.com/office/drawing/2014/main" val="2078991734"/>
                    </a:ext>
                  </a:extLst>
                </a:gridCol>
                <a:gridCol w="1755248">
                  <a:extLst>
                    <a:ext uri="{9D8B030D-6E8A-4147-A177-3AD203B41FA5}">
                      <a16:colId xmlns:a16="http://schemas.microsoft.com/office/drawing/2014/main" val="3340513966"/>
                    </a:ext>
                  </a:extLst>
                </a:gridCol>
                <a:gridCol w="1466923">
                  <a:extLst>
                    <a:ext uri="{9D8B030D-6E8A-4147-A177-3AD203B41FA5}">
                      <a16:colId xmlns:a16="http://schemas.microsoft.com/office/drawing/2014/main" val="2781089161"/>
                    </a:ext>
                  </a:extLst>
                </a:gridCol>
                <a:gridCol w="1233826">
                  <a:extLst>
                    <a:ext uri="{9D8B030D-6E8A-4147-A177-3AD203B41FA5}">
                      <a16:colId xmlns:a16="http://schemas.microsoft.com/office/drawing/2014/main" val="1417587627"/>
                    </a:ext>
                  </a:extLst>
                </a:gridCol>
              </a:tblGrid>
              <a:tr h="825577">
                <a:tc>
                  <a:txBody>
                    <a:bodyPr/>
                    <a:lstStyle/>
                    <a:p>
                      <a:r>
                        <a:rPr lang="zh-CN" altLang="en-US" dirty="0"/>
                        <a:t>名称</a:t>
                      </a:r>
                    </a:p>
                  </a:txBody>
                  <a:tcPr/>
                </a:tc>
                <a:tc>
                  <a:txBody>
                    <a:bodyPr/>
                    <a:lstStyle/>
                    <a:p>
                      <a:r>
                        <a:rPr lang="zh-CN" altLang="en-US" dirty="0"/>
                        <a:t>大小（</a:t>
                      </a:r>
                      <a:r>
                        <a:rPr lang="en-US" altLang="zh-CN" dirty="0"/>
                        <a:t>MB</a:t>
                      </a:r>
                      <a:r>
                        <a:rPr lang="zh-CN" altLang="en-US" dirty="0"/>
                        <a:t>）</a:t>
                      </a:r>
                    </a:p>
                  </a:txBody>
                  <a:tcPr/>
                </a:tc>
                <a:tc>
                  <a:txBody>
                    <a:bodyPr/>
                    <a:lstStyle/>
                    <a:p>
                      <a:r>
                        <a:rPr lang="zh-CN" altLang="en-US" dirty="0"/>
                        <a:t>顶点数量</a:t>
                      </a:r>
                    </a:p>
                  </a:txBody>
                  <a:tcPr/>
                </a:tc>
                <a:tc>
                  <a:txBody>
                    <a:bodyPr/>
                    <a:lstStyle/>
                    <a:p>
                      <a:r>
                        <a:rPr lang="zh-CN" altLang="en-US" dirty="0"/>
                        <a:t>边的数量</a:t>
                      </a:r>
                    </a:p>
                  </a:txBody>
                  <a:tcPr/>
                </a:tc>
                <a:tc>
                  <a:txBody>
                    <a:bodyPr/>
                    <a:lstStyle/>
                    <a:p>
                      <a:r>
                        <a:rPr lang="en-US" altLang="zh-CN" dirty="0"/>
                        <a:t>K</a:t>
                      </a:r>
                      <a:r>
                        <a:rPr lang="zh-CN" altLang="en-US" dirty="0"/>
                        <a:t>最大值</a:t>
                      </a:r>
                      <a:endParaRPr lang="en-US" altLang="zh-CN" dirty="0"/>
                    </a:p>
                    <a:p>
                      <a:endParaRPr lang="zh-CN" altLang="en-US" dirty="0"/>
                    </a:p>
                  </a:txBody>
                  <a:tcPr/>
                </a:tc>
                <a:extLst>
                  <a:ext uri="{0D108BD9-81ED-4DB2-BD59-A6C34878D82A}">
                    <a16:rowId xmlns:a16="http://schemas.microsoft.com/office/drawing/2014/main" val="2666564611"/>
                  </a:ext>
                </a:extLst>
              </a:tr>
              <a:tr h="669427">
                <a:tc>
                  <a:txBody>
                    <a:bodyPr/>
                    <a:lstStyle/>
                    <a:p>
                      <a:r>
                        <a:rPr lang="en-US" altLang="zh-CN" dirty="0"/>
                        <a:t>Amazon</a:t>
                      </a:r>
                      <a:endParaRPr lang="zh-CN" altLang="en-US" dirty="0"/>
                    </a:p>
                  </a:txBody>
                  <a:tcPr/>
                </a:tc>
                <a:tc>
                  <a:txBody>
                    <a:bodyPr/>
                    <a:lstStyle/>
                    <a:p>
                      <a:r>
                        <a:rPr lang="en-US" altLang="zh-CN" dirty="0"/>
                        <a:t>17.50</a:t>
                      </a:r>
                      <a:endParaRPr lang="zh-CN" altLang="en-US" dirty="0"/>
                    </a:p>
                  </a:txBody>
                  <a:tcPr/>
                </a:tc>
                <a:tc>
                  <a:txBody>
                    <a:bodyPr/>
                    <a:lstStyle/>
                    <a:p>
                      <a:r>
                        <a:rPr lang="en-US" altLang="zh-CN" dirty="0"/>
                        <a:t>335K</a:t>
                      </a:r>
                      <a:endParaRPr lang="zh-CN" altLang="en-US" dirty="0"/>
                    </a:p>
                  </a:txBody>
                  <a:tcPr/>
                </a:tc>
                <a:tc>
                  <a:txBody>
                    <a:bodyPr/>
                    <a:lstStyle/>
                    <a:p>
                      <a:r>
                        <a:rPr lang="en-US" altLang="zh-CN" dirty="0"/>
                        <a:t>926K</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3795758481"/>
                  </a:ext>
                </a:extLst>
              </a:tr>
              <a:tr h="561177">
                <a:tc>
                  <a:txBody>
                    <a:bodyPr/>
                    <a:lstStyle/>
                    <a:p>
                      <a:r>
                        <a:rPr lang="en-US" altLang="zh-CN" dirty="0"/>
                        <a:t>DBLP</a:t>
                      </a:r>
                      <a:endParaRPr lang="zh-CN" altLang="en-US" dirty="0"/>
                    </a:p>
                  </a:txBody>
                  <a:tcPr/>
                </a:tc>
                <a:tc>
                  <a:txBody>
                    <a:bodyPr/>
                    <a:lstStyle/>
                    <a:p>
                      <a:r>
                        <a:rPr lang="en-US" altLang="zh-CN" dirty="0"/>
                        <a:t>18.54</a:t>
                      </a:r>
                      <a:endParaRPr lang="zh-CN" altLang="en-US" dirty="0"/>
                    </a:p>
                  </a:txBody>
                  <a:tcPr/>
                </a:tc>
                <a:tc>
                  <a:txBody>
                    <a:bodyPr/>
                    <a:lstStyle/>
                    <a:p>
                      <a:r>
                        <a:rPr lang="en-US" altLang="zh-CN" dirty="0"/>
                        <a:t>317K</a:t>
                      </a:r>
                      <a:endParaRPr lang="zh-CN" altLang="en-US" dirty="0"/>
                    </a:p>
                  </a:txBody>
                  <a:tcPr/>
                </a:tc>
                <a:tc>
                  <a:txBody>
                    <a:bodyPr/>
                    <a:lstStyle/>
                    <a:p>
                      <a:r>
                        <a:rPr lang="en-US" altLang="zh-CN" dirty="0"/>
                        <a:t>1M</a:t>
                      </a:r>
                      <a:endParaRPr lang="zh-CN" altLang="en-US" dirty="0"/>
                    </a:p>
                  </a:txBody>
                  <a:tcPr/>
                </a:tc>
                <a:tc>
                  <a:txBody>
                    <a:bodyPr/>
                    <a:lstStyle/>
                    <a:p>
                      <a:r>
                        <a:rPr lang="en-US" altLang="zh-CN" dirty="0"/>
                        <a:t>114</a:t>
                      </a:r>
                      <a:endParaRPr lang="zh-CN" altLang="en-US" dirty="0"/>
                    </a:p>
                  </a:txBody>
                  <a:tcPr/>
                </a:tc>
                <a:extLst>
                  <a:ext uri="{0D108BD9-81ED-4DB2-BD59-A6C34878D82A}">
                    <a16:rowId xmlns:a16="http://schemas.microsoft.com/office/drawing/2014/main" val="388038088"/>
                  </a:ext>
                </a:extLst>
              </a:tr>
              <a:tr h="801681">
                <a:tc>
                  <a:txBody>
                    <a:bodyPr/>
                    <a:lstStyle/>
                    <a:p>
                      <a:r>
                        <a:rPr lang="en-US" altLang="zh-CN" dirty="0"/>
                        <a:t>LiveJournal</a:t>
                      </a:r>
                      <a:endParaRPr lang="zh-CN" altLang="en-US" dirty="0"/>
                    </a:p>
                  </a:txBody>
                  <a:tcPr/>
                </a:tc>
                <a:tc>
                  <a:txBody>
                    <a:bodyPr/>
                    <a:lstStyle/>
                    <a:p>
                      <a:r>
                        <a:rPr lang="en-US" altLang="zh-CN" dirty="0"/>
                        <a:t>598.40</a:t>
                      </a:r>
                      <a:endParaRPr lang="zh-CN" altLang="en-US" dirty="0"/>
                    </a:p>
                  </a:txBody>
                  <a:tcPr/>
                </a:tc>
                <a:tc>
                  <a:txBody>
                    <a:bodyPr/>
                    <a:lstStyle/>
                    <a:p>
                      <a:r>
                        <a:rPr lang="en-US" altLang="zh-CN" dirty="0"/>
                        <a:t>4M</a:t>
                      </a:r>
                      <a:endParaRPr lang="zh-CN" altLang="en-US" dirty="0"/>
                    </a:p>
                  </a:txBody>
                  <a:tcPr/>
                </a:tc>
                <a:tc>
                  <a:txBody>
                    <a:bodyPr/>
                    <a:lstStyle/>
                    <a:p>
                      <a:r>
                        <a:rPr lang="en-US" altLang="zh-CN" dirty="0"/>
                        <a:t>35M</a:t>
                      </a:r>
                      <a:endParaRPr lang="zh-CN" altLang="en-US" dirty="0"/>
                    </a:p>
                  </a:txBody>
                  <a:tcPr/>
                </a:tc>
                <a:tc>
                  <a:txBody>
                    <a:bodyPr/>
                    <a:lstStyle/>
                    <a:p>
                      <a:r>
                        <a:rPr lang="en-US" altLang="zh-CN" dirty="0"/>
                        <a:t>352</a:t>
                      </a:r>
                      <a:endParaRPr lang="zh-CN" altLang="en-US" dirty="0"/>
                    </a:p>
                  </a:txBody>
                  <a:tcPr/>
                </a:tc>
                <a:extLst>
                  <a:ext uri="{0D108BD9-81ED-4DB2-BD59-A6C34878D82A}">
                    <a16:rowId xmlns:a16="http://schemas.microsoft.com/office/drawing/2014/main" val="1994807470"/>
                  </a:ext>
                </a:extLst>
              </a:tr>
              <a:tr h="669427">
                <a:tc>
                  <a:txBody>
                    <a:bodyPr/>
                    <a:lstStyle/>
                    <a:p>
                      <a:r>
                        <a:rPr lang="en-US" altLang="zh-CN" dirty="0"/>
                        <a:t>Orkut</a:t>
                      </a:r>
                      <a:endParaRPr lang="zh-CN" altLang="en-US" dirty="0"/>
                    </a:p>
                  </a:txBody>
                  <a:tcPr/>
                </a:tc>
                <a:tc>
                  <a:txBody>
                    <a:bodyPr/>
                    <a:lstStyle/>
                    <a:p>
                      <a:r>
                        <a:rPr lang="en-US" altLang="zh-CN" dirty="0"/>
                        <a:t>1896.80</a:t>
                      </a:r>
                      <a:endParaRPr lang="zh-CN" altLang="en-US" dirty="0"/>
                    </a:p>
                  </a:txBody>
                  <a:tcPr/>
                </a:tc>
                <a:tc>
                  <a:txBody>
                    <a:bodyPr/>
                    <a:lstStyle/>
                    <a:p>
                      <a:r>
                        <a:rPr lang="en-US" altLang="zh-CN" dirty="0"/>
                        <a:t>3.1M</a:t>
                      </a:r>
                      <a:endParaRPr lang="zh-CN" altLang="en-US" dirty="0"/>
                    </a:p>
                  </a:txBody>
                  <a:tcPr/>
                </a:tc>
                <a:tc>
                  <a:txBody>
                    <a:bodyPr/>
                    <a:lstStyle/>
                    <a:p>
                      <a:r>
                        <a:rPr lang="en-US" altLang="zh-CN" dirty="0"/>
                        <a:t>117M</a:t>
                      </a:r>
                      <a:endParaRPr lang="zh-CN" altLang="en-US" dirty="0"/>
                    </a:p>
                  </a:txBody>
                  <a:tcPr/>
                </a:tc>
                <a:tc>
                  <a:txBody>
                    <a:bodyPr/>
                    <a:lstStyle/>
                    <a:p>
                      <a:r>
                        <a:rPr lang="en-US" altLang="zh-CN" dirty="0"/>
                        <a:t>78</a:t>
                      </a:r>
                      <a:endParaRPr lang="zh-CN" altLang="en-US" dirty="0"/>
                    </a:p>
                  </a:txBody>
                  <a:tcPr/>
                </a:tc>
                <a:extLst>
                  <a:ext uri="{0D108BD9-81ED-4DB2-BD59-A6C34878D82A}">
                    <a16:rowId xmlns:a16="http://schemas.microsoft.com/office/drawing/2014/main" val="407364968"/>
                  </a:ext>
                </a:extLst>
              </a:tr>
              <a:tr h="669427">
                <a:tc>
                  <a:txBody>
                    <a:bodyPr/>
                    <a:lstStyle/>
                    <a:p>
                      <a:r>
                        <a:rPr lang="en-US" altLang="zh-CN" dirty="0"/>
                        <a:t>UK-2002</a:t>
                      </a:r>
                      <a:endParaRPr lang="zh-CN" altLang="en-US" dirty="0"/>
                    </a:p>
                  </a:txBody>
                  <a:tcPr/>
                </a:tc>
                <a:tc>
                  <a:txBody>
                    <a:bodyPr/>
                    <a:lstStyle/>
                    <a:p>
                      <a:r>
                        <a:rPr lang="en-US" altLang="zh-CN" dirty="0"/>
                        <a:t>4336.46</a:t>
                      </a:r>
                      <a:endParaRPr lang="zh-CN" altLang="en-US" dirty="0"/>
                    </a:p>
                  </a:txBody>
                  <a:tcPr/>
                </a:tc>
                <a:tc>
                  <a:txBody>
                    <a:bodyPr/>
                    <a:lstStyle/>
                    <a:p>
                      <a:r>
                        <a:rPr lang="en-US" altLang="zh-CN" dirty="0"/>
                        <a:t>18.6M</a:t>
                      </a:r>
                      <a:endParaRPr lang="zh-CN" altLang="en-US" dirty="0"/>
                    </a:p>
                  </a:txBody>
                  <a:tcPr/>
                </a:tc>
                <a:tc>
                  <a:txBody>
                    <a:bodyPr/>
                    <a:lstStyle/>
                    <a:p>
                      <a:r>
                        <a:rPr lang="en-US" altLang="zh-CN" dirty="0"/>
                        <a:t>298.1M</a:t>
                      </a:r>
                      <a:endParaRPr lang="zh-CN" altLang="en-US" dirty="0"/>
                    </a:p>
                  </a:txBody>
                  <a:tcPr/>
                </a:tc>
                <a:tc>
                  <a:txBody>
                    <a:bodyPr/>
                    <a:lstStyle/>
                    <a:p>
                      <a:r>
                        <a:rPr lang="en-US" altLang="zh-CN" dirty="0"/>
                        <a:t>944</a:t>
                      </a:r>
                      <a:endParaRPr lang="zh-CN" altLang="en-US" dirty="0"/>
                    </a:p>
                  </a:txBody>
                  <a:tcPr/>
                </a:tc>
                <a:extLst>
                  <a:ext uri="{0D108BD9-81ED-4DB2-BD59-A6C34878D82A}">
                    <a16:rowId xmlns:a16="http://schemas.microsoft.com/office/drawing/2014/main" val="4164075218"/>
                  </a:ext>
                </a:extLst>
              </a:tr>
            </a:tbl>
          </a:graphicData>
        </a:graphic>
      </p:graphicFrame>
      <p:sp>
        <p:nvSpPr>
          <p:cNvPr id="5" name="文本框 4">
            <a:extLst>
              <a:ext uri="{FF2B5EF4-FFF2-40B4-BE49-F238E27FC236}">
                <a16:creationId xmlns:a16="http://schemas.microsoft.com/office/drawing/2014/main" id="{DEC8F744-6FBB-E694-ED25-83AEE0C0DAA8}"/>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实验数据</a:t>
            </a:r>
          </a:p>
        </p:txBody>
      </p:sp>
    </p:spTree>
    <p:extLst>
      <p:ext uri="{BB962C8B-B14F-4D97-AF65-F5344CB8AC3E}">
        <p14:creationId xmlns:p14="http://schemas.microsoft.com/office/powerpoint/2010/main" val="33466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06EFA9F-8C53-1A12-2F32-0068DD22C9BB}"/>
              </a:ext>
            </a:extLst>
          </p:cNvPr>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3" name="文本框 2">
            <a:extLst>
              <a:ext uri="{FF2B5EF4-FFF2-40B4-BE49-F238E27FC236}">
                <a16:creationId xmlns:a16="http://schemas.microsoft.com/office/drawing/2014/main" id="{DF683F0D-9EAD-240B-D1F3-F1F80CA0B4DD}"/>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实验数据</a:t>
            </a:r>
          </a:p>
        </p:txBody>
      </p:sp>
      <p:sp>
        <p:nvSpPr>
          <p:cNvPr id="5" name="文本框 4">
            <a:extLst>
              <a:ext uri="{FF2B5EF4-FFF2-40B4-BE49-F238E27FC236}">
                <a16:creationId xmlns:a16="http://schemas.microsoft.com/office/drawing/2014/main" id="{62541E3C-B952-A2B7-CB1A-926CCA4EF462}"/>
              </a:ext>
            </a:extLst>
          </p:cNvPr>
          <p:cNvSpPr txBox="1"/>
          <p:nvPr/>
        </p:nvSpPr>
        <p:spPr>
          <a:xfrm>
            <a:off x="642258" y="1121229"/>
            <a:ext cx="3929742" cy="523220"/>
          </a:xfrm>
          <a:prstGeom prst="rect">
            <a:avLst/>
          </a:prstGeom>
          <a:noFill/>
        </p:spPr>
        <p:txBody>
          <a:bodyPr wrap="square" rtlCol="0">
            <a:spAutoFit/>
          </a:bodyPr>
          <a:lstStyle/>
          <a:p>
            <a:r>
              <a:rPr lang="zh-CN" altLang="en-US" sz="2800" b="1" dirty="0"/>
              <a:t>构建索引开销对比</a:t>
            </a:r>
          </a:p>
        </p:txBody>
      </p:sp>
      <p:graphicFrame>
        <p:nvGraphicFramePr>
          <p:cNvPr id="6" name="表格 6">
            <a:extLst>
              <a:ext uri="{FF2B5EF4-FFF2-40B4-BE49-F238E27FC236}">
                <a16:creationId xmlns:a16="http://schemas.microsoft.com/office/drawing/2014/main" id="{B155697D-98E9-EC9A-F51D-8B007DB734A1}"/>
              </a:ext>
            </a:extLst>
          </p:cNvPr>
          <p:cNvGraphicFramePr>
            <a:graphicFrameLocks noGrp="1"/>
          </p:cNvGraphicFramePr>
          <p:nvPr>
            <p:extLst>
              <p:ext uri="{D42A27DB-BD31-4B8C-83A1-F6EECF244321}">
                <p14:modId xmlns:p14="http://schemas.microsoft.com/office/powerpoint/2010/main" val="1059025316"/>
              </p:ext>
            </p:extLst>
          </p:nvPr>
        </p:nvGraphicFramePr>
        <p:xfrm>
          <a:off x="1073219" y="1785256"/>
          <a:ext cx="6291944" cy="1458686"/>
        </p:xfrm>
        <a:graphic>
          <a:graphicData uri="http://schemas.openxmlformats.org/drawingml/2006/table">
            <a:tbl>
              <a:tblPr firstRow="1" bandRow="1">
                <a:tableStyleId>{5C22544A-7EE6-4342-B048-85BDC9FD1C3A}</a:tableStyleId>
              </a:tblPr>
              <a:tblGrid>
                <a:gridCol w="3145972">
                  <a:extLst>
                    <a:ext uri="{9D8B030D-6E8A-4147-A177-3AD203B41FA5}">
                      <a16:colId xmlns:a16="http://schemas.microsoft.com/office/drawing/2014/main" val="1964864660"/>
                    </a:ext>
                  </a:extLst>
                </a:gridCol>
                <a:gridCol w="3145972">
                  <a:extLst>
                    <a:ext uri="{9D8B030D-6E8A-4147-A177-3AD203B41FA5}">
                      <a16:colId xmlns:a16="http://schemas.microsoft.com/office/drawing/2014/main" val="3446853536"/>
                    </a:ext>
                  </a:extLst>
                </a:gridCol>
              </a:tblGrid>
              <a:tr h="481768">
                <a:tc>
                  <a:txBody>
                    <a:bodyPr/>
                    <a:lstStyle/>
                    <a:p>
                      <a:r>
                        <a:rPr lang="zh-CN" altLang="en-US" dirty="0"/>
                        <a:t>方法</a:t>
                      </a:r>
                    </a:p>
                  </a:txBody>
                  <a:tcPr/>
                </a:tc>
                <a:tc>
                  <a:txBody>
                    <a:bodyPr/>
                    <a:lstStyle/>
                    <a:p>
                      <a:r>
                        <a:rPr lang="zh-CN" altLang="en-US" dirty="0"/>
                        <a:t>说明</a:t>
                      </a:r>
                    </a:p>
                  </a:txBody>
                  <a:tcPr/>
                </a:tc>
                <a:extLst>
                  <a:ext uri="{0D108BD9-81ED-4DB2-BD59-A6C34878D82A}">
                    <a16:rowId xmlns:a16="http://schemas.microsoft.com/office/drawing/2014/main" val="1326196826"/>
                  </a:ext>
                </a:extLst>
              </a:tr>
              <a:tr h="488459">
                <a:tc>
                  <a:txBody>
                    <a:bodyPr/>
                    <a:lstStyle/>
                    <a:p>
                      <a:r>
                        <a:rPr lang="en-US" altLang="zh-CN" dirty="0"/>
                        <a:t>TCP-Index</a:t>
                      </a:r>
                      <a:endParaRPr lang="zh-CN" altLang="en-US" dirty="0"/>
                    </a:p>
                  </a:txBody>
                  <a:tcPr/>
                </a:tc>
                <a:tc>
                  <a:txBody>
                    <a:bodyPr/>
                    <a:lstStyle/>
                    <a:p>
                      <a:r>
                        <a:rPr lang="zh-CN" altLang="en-US" dirty="0"/>
                        <a:t>当前最优方法</a:t>
                      </a:r>
                    </a:p>
                  </a:txBody>
                  <a:tcPr/>
                </a:tc>
                <a:extLst>
                  <a:ext uri="{0D108BD9-81ED-4DB2-BD59-A6C34878D82A}">
                    <a16:rowId xmlns:a16="http://schemas.microsoft.com/office/drawing/2014/main" val="238805645"/>
                  </a:ext>
                </a:extLst>
              </a:tr>
              <a:tr h="4884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EquiTruss</a:t>
                      </a:r>
                      <a:endParaRPr lang="zh-CN" altLang="en-US" dirty="0"/>
                    </a:p>
                  </a:txBody>
                  <a:tcPr/>
                </a:tc>
                <a:tc>
                  <a:txBody>
                    <a:bodyPr/>
                    <a:lstStyle/>
                    <a:p>
                      <a:r>
                        <a:rPr lang="zh-CN" altLang="en-US" dirty="0"/>
                        <a:t>论文提出的方法</a:t>
                      </a:r>
                    </a:p>
                  </a:txBody>
                  <a:tcPr/>
                </a:tc>
                <a:extLst>
                  <a:ext uri="{0D108BD9-81ED-4DB2-BD59-A6C34878D82A}">
                    <a16:rowId xmlns:a16="http://schemas.microsoft.com/office/drawing/2014/main" val="4207181395"/>
                  </a:ext>
                </a:extLst>
              </a:tr>
            </a:tbl>
          </a:graphicData>
        </a:graphic>
      </p:graphicFrame>
      <p:sp>
        <p:nvSpPr>
          <p:cNvPr id="7" name="文本框 6">
            <a:extLst>
              <a:ext uri="{FF2B5EF4-FFF2-40B4-BE49-F238E27FC236}">
                <a16:creationId xmlns:a16="http://schemas.microsoft.com/office/drawing/2014/main" id="{C920DE12-83AB-9D94-4404-15F1F95310D9}"/>
              </a:ext>
            </a:extLst>
          </p:cNvPr>
          <p:cNvSpPr txBox="1"/>
          <p:nvPr/>
        </p:nvSpPr>
        <p:spPr>
          <a:xfrm>
            <a:off x="642257" y="3429000"/>
            <a:ext cx="2819399" cy="523220"/>
          </a:xfrm>
          <a:prstGeom prst="rect">
            <a:avLst/>
          </a:prstGeom>
          <a:noFill/>
        </p:spPr>
        <p:txBody>
          <a:bodyPr wrap="square" rtlCol="0">
            <a:spAutoFit/>
          </a:bodyPr>
          <a:lstStyle/>
          <a:p>
            <a:r>
              <a:rPr lang="zh-CN" altLang="en-US" sz="2800" b="1" dirty="0"/>
              <a:t>搜索开销对比</a:t>
            </a:r>
          </a:p>
        </p:txBody>
      </p:sp>
      <p:graphicFrame>
        <p:nvGraphicFramePr>
          <p:cNvPr id="8" name="表格 8">
            <a:extLst>
              <a:ext uri="{FF2B5EF4-FFF2-40B4-BE49-F238E27FC236}">
                <a16:creationId xmlns:a16="http://schemas.microsoft.com/office/drawing/2014/main" id="{32FB4271-FA80-A241-5A69-8B9DA01A66A1}"/>
              </a:ext>
            </a:extLst>
          </p:cNvPr>
          <p:cNvGraphicFramePr>
            <a:graphicFrameLocks noGrp="1"/>
          </p:cNvGraphicFramePr>
          <p:nvPr>
            <p:extLst>
              <p:ext uri="{D42A27DB-BD31-4B8C-83A1-F6EECF244321}">
                <p14:modId xmlns:p14="http://schemas.microsoft.com/office/powerpoint/2010/main" val="855339386"/>
              </p:ext>
            </p:extLst>
          </p:nvPr>
        </p:nvGraphicFramePr>
        <p:xfrm>
          <a:off x="1073219" y="4137277"/>
          <a:ext cx="6291944" cy="1686580"/>
        </p:xfrm>
        <a:graphic>
          <a:graphicData uri="http://schemas.openxmlformats.org/drawingml/2006/table">
            <a:tbl>
              <a:tblPr firstRow="1" bandRow="1">
                <a:tableStyleId>{5C22544A-7EE6-4342-B048-85BDC9FD1C3A}</a:tableStyleId>
              </a:tblPr>
              <a:tblGrid>
                <a:gridCol w="3145972">
                  <a:extLst>
                    <a:ext uri="{9D8B030D-6E8A-4147-A177-3AD203B41FA5}">
                      <a16:colId xmlns:a16="http://schemas.microsoft.com/office/drawing/2014/main" val="4257258929"/>
                    </a:ext>
                  </a:extLst>
                </a:gridCol>
                <a:gridCol w="3145972">
                  <a:extLst>
                    <a:ext uri="{9D8B030D-6E8A-4147-A177-3AD203B41FA5}">
                      <a16:colId xmlns:a16="http://schemas.microsoft.com/office/drawing/2014/main" val="3789569879"/>
                    </a:ext>
                  </a:extLst>
                </a:gridCol>
              </a:tblGrid>
              <a:tr h="421645">
                <a:tc>
                  <a:txBody>
                    <a:bodyPr/>
                    <a:lstStyle/>
                    <a:p>
                      <a:r>
                        <a:rPr lang="zh-CN" altLang="en-US" dirty="0"/>
                        <a:t>方法</a:t>
                      </a:r>
                    </a:p>
                  </a:txBody>
                  <a:tcPr/>
                </a:tc>
                <a:tc>
                  <a:txBody>
                    <a:bodyPr/>
                    <a:lstStyle/>
                    <a:p>
                      <a:r>
                        <a:rPr lang="zh-CN" altLang="en-US" dirty="0"/>
                        <a:t>说明</a:t>
                      </a:r>
                    </a:p>
                  </a:txBody>
                  <a:tcPr/>
                </a:tc>
                <a:extLst>
                  <a:ext uri="{0D108BD9-81ED-4DB2-BD59-A6C34878D82A}">
                    <a16:rowId xmlns:a16="http://schemas.microsoft.com/office/drawing/2014/main" val="1198456891"/>
                  </a:ext>
                </a:extLst>
              </a:tr>
              <a:tr h="421645">
                <a:tc>
                  <a:txBody>
                    <a:bodyPr/>
                    <a:lstStyle/>
                    <a:p>
                      <a:r>
                        <a:rPr lang="en-US" altLang="zh-CN" dirty="0"/>
                        <a:t>Index-Free</a:t>
                      </a:r>
                      <a:endParaRPr lang="zh-CN" altLang="en-US" dirty="0"/>
                    </a:p>
                  </a:txBody>
                  <a:tcPr/>
                </a:tc>
                <a:tc>
                  <a:txBody>
                    <a:bodyPr/>
                    <a:lstStyle/>
                    <a:p>
                      <a:r>
                        <a:rPr lang="zh-CN" altLang="en-US" dirty="0"/>
                        <a:t>无索引的暴力算法</a:t>
                      </a:r>
                    </a:p>
                  </a:txBody>
                  <a:tcPr/>
                </a:tc>
                <a:extLst>
                  <a:ext uri="{0D108BD9-81ED-4DB2-BD59-A6C34878D82A}">
                    <a16:rowId xmlns:a16="http://schemas.microsoft.com/office/drawing/2014/main" val="3039171527"/>
                  </a:ext>
                </a:extLst>
              </a:tr>
              <a:tr h="421645">
                <a:tc>
                  <a:txBody>
                    <a:bodyPr/>
                    <a:lstStyle/>
                    <a:p>
                      <a:r>
                        <a:rPr lang="en-US" altLang="zh-CN" dirty="0"/>
                        <a:t>TCP-Index</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当前最优方法</a:t>
                      </a:r>
                    </a:p>
                  </a:txBody>
                  <a:tcPr/>
                </a:tc>
                <a:extLst>
                  <a:ext uri="{0D108BD9-81ED-4DB2-BD59-A6C34878D82A}">
                    <a16:rowId xmlns:a16="http://schemas.microsoft.com/office/drawing/2014/main" val="2642626385"/>
                  </a:ext>
                </a:extLst>
              </a:tr>
              <a:tr h="421645">
                <a:tc>
                  <a:txBody>
                    <a:bodyPr/>
                    <a:lstStyle/>
                    <a:p>
                      <a:r>
                        <a:rPr lang="en-US" altLang="zh-CN" dirty="0"/>
                        <a:t>EquiTruss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论文提出的方法</a:t>
                      </a:r>
                    </a:p>
                  </a:txBody>
                  <a:tcPr/>
                </a:tc>
                <a:extLst>
                  <a:ext uri="{0D108BD9-81ED-4DB2-BD59-A6C34878D82A}">
                    <a16:rowId xmlns:a16="http://schemas.microsoft.com/office/drawing/2014/main" val="4058012050"/>
                  </a:ext>
                </a:extLst>
              </a:tr>
            </a:tbl>
          </a:graphicData>
        </a:graphic>
      </p:graphicFrame>
    </p:spTree>
    <p:extLst>
      <p:ext uri="{BB962C8B-B14F-4D97-AF65-F5344CB8AC3E}">
        <p14:creationId xmlns:p14="http://schemas.microsoft.com/office/powerpoint/2010/main" val="36145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82" name="组合 81"/>
          <p:cNvGrpSpPr/>
          <p:nvPr/>
        </p:nvGrpSpPr>
        <p:grpSpPr>
          <a:xfrm>
            <a:off x="2128594" y="1936877"/>
            <a:ext cx="4880196" cy="2984245"/>
            <a:chOff x="2128594" y="1936877"/>
            <a:chExt cx="4880196" cy="2984245"/>
          </a:xfrm>
        </p:grpSpPr>
        <p:grpSp>
          <p:nvGrpSpPr>
            <p:cNvPr id="64" name="组合 63"/>
            <p:cNvGrpSpPr/>
            <p:nvPr/>
          </p:nvGrpSpPr>
          <p:grpSpPr>
            <a:xfrm>
              <a:off x="2128594" y="1936877"/>
              <a:ext cx="4880195" cy="461665"/>
              <a:chOff x="2318742" y="2198492"/>
              <a:chExt cx="4880195" cy="461665"/>
            </a:xfrm>
          </p:grpSpPr>
          <p:sp>
            <p:nvSpPr>
              <p:cNvPr id="53" name="文本框 52"/>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问题背景</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组合 64"/>
            <p:cNvGrpSpPr/>
            <p:nvPr/>
          </p:nvGrpSpPr>
          <p:grpSpPr>
            <a:xfrm>
              <a:off x="2128595" y="3198167"/>
              <a:ext cx="4880195" cy="538474"/>
              <a:chOff x="2318742" y="2198492"/>
              <a:chExt cx="4880195" cy="538474"/>
            </a:xfrm>
          </p:grpSpPr>
          <p:sp>
            <p:nvSpPr>
              <p:cNvPr id="66" name="文本框 65"/>
              <p:cNvSpPr txBox="1"/>
              <p:nvPr/>
            </p:nvSpPr>
            <p:spPr>
              <a:xfrm>
                <a:off x="2692418" y="2198492"/>
                <a:ext cx="4132835" cy="538474"/>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算法设计</a:t>
                </a:r>
              </a:p>
            </p:txBody>
          </p:sp>
          <p:grpSp>
            <p:nvGrpSpPr>
              <p:cNvPr id="67" name="Google Shape;863;p65"/>
              <p:cNvGrpSpPr>
                <a:grpSpLocks noChangeAspect="1"/>
              </p:cNvGrpSpPr>
              <p:nvPr/>
            </p:nvGrpSpPr>
            <p:grpSpPr>
              <a:xfrm>
                <a:off x="2318742" y="2339325"/>
                <a:ext cx="190147" cy="180000"/>
                <a:chOff x="4660325" y="1866850"/>
                <a:chExt cx="68350" cy="58100"/>
              </a:xfrm>
            </p:grpSpPr>
            <p:sp>
              <p:nvSpPr>
                <p:cNvPr id="7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63;p65"/>
              <p:cNvGrpSpPr>
                <a:grpSpLocks noChangeAspect="1"/>
              </p:cNvGrpSpPr>
              <p:nvPr/>
            </p:nvGrpSpPr>
            <p:grpSpPr>
              <a:xfrm flipH="1">
                <a:off x="7008790" y="2339325"/>
                <a:ext cx="190147" cy="180000"/>
                <a:chOff x="4660325" y="1866850"/>
                <a:chExt cx="68350" cy="58100"/>
              </a:xfrm>
            </p:grpSpPr>
            <p:sp>
              <p:nvSpPr>
                <p:cNvPr id="69"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组合 73"/>
            <p:cNvGrpSpPr/>
            <p:nvPr/>
          </p:nvGrpSpPr>
          <p:grpSpPr>
            <a:xfrm>
              <a:off x="2128595" y="4459457"/>
              <a:ext cx="4880195" cy="461665"/>
              <a:chOff x="2318742" y="2198492"/>
              <a:chExt cx="4880195" cy="461665"/>
            </a:xfrm>
          </p:grpSpPr>
          <p:sp>
            <p:nvSpPr>
              <p:cNvPr id="75" name="文本框 74"/>
              <p:cNvSpPr txBox="1"/>
              <p:nvPr/>
            </p:nvSpPr>
            <p:spPr>
              <a:xfrm>
                <a:off x="2692417"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实验分析</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76" name="Google Shape;863;p65"/>
              <p:cNvGrpSpPr>
                <a:grpSpLocks noChangeAspect="1"/>
              </p:cNvGrpSpPr>
              <p:nvPr/>
            </p:nvGrpSpPr>
            <p:grpSpPr>
              <a:xfrm>
                <a:off x="2318742" y="2339325"/>
                <a:ext cx="190147" cy="180000"/>
                <a:chOff x="4660325" y="1866850"/>
                <a:chExt cx="68350" cy="58100"/>
              </a:xfrm>
            </p:grpSpPr>
            <p:sp>
              <p:nvSpPr>
                <p:cNvPr id="80"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863;p65"/>
              <p:cNvGrpSpPr>
                <a:grpSpLocks noChangeAspect="1"/>
              </p:cNvGrpSpPr>
              <p:nvPr/>
            </p:nvGrpSpPr>
            <p:grpSpPr>
              <a:xfrm flipH="1">
                <a:off x="7008790" y="2339325"/>
                <a:ext cx="190147" cy="180000"/>
                <a:chOff x="4660325" y="1866850"/>
                <a:chExt cx="68350" cy="58100"/>
              </a:xfrm>
            </p:grpSpPr>
            <p:sp>
              <p:nvSpPr>
                <p:cNvPr id="78"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8" name="文本框 27"/>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6E66AC-EE40-E526-D74B-E6EAF2171A73}"/>
              </a:ext>
            </a:extLst>
          </p:cNvPr>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3" name="文本框 2">
            <a:extLst>
              <a:ext uri="{FF2B5EF4-FFF2-40B4-BE49-F238E27FC236}">
                <a16:creationId xmlns:a16="http://schemas.microsoft.com/office/drawing/2014/main" id="{FE26BACC-4062-3738-8029-A2277F2A1E1E}"/>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建立索引开销</a:t>
            </a:r>
          </a:p>
        </p:txBody>
      </p:sp>
      <p:graphicFrame>
        <p:nvGraphicFramePr>
          <p:cNvPr id="4" name="表格 4">
            <a:extLst>
              <a:ext uri="{FF2B5EF4-FFF2-40B4-BE49-F238E27FC236}">
                <a16:creationId xmlns:a16="http://schemas.microsoft.com/office/drawing/2014/main" id="{B5C7284A-249F-ADD2-FBA8-10F49EE8F353}"/>
              </a:ext>
            </a:extLst>
          </p:cNvPr>
          <p:cNvGraphicFramePr>
            <a:graphicFrameLocks noGrp="1"/>
          </p:cNvGraphicFramePr>
          <p:nvPr>
            <p:extLst>
              <p:ext uri="{D42A27DB-BD31-4B8C-83A1-F6EECF244321}">
                <p14:modId xmlns:p14="http://schemas.microsoft.com/office/powerpoint/2010/main" val="2347453397"/>
              </p:ext>
            </p:extLst>
          </p:nvPr>
        </p:nvGraphicFramePr>
        <p:xfrm>
          <a:off x="685763" y="1545770"/>
          <a:ext cx="7772473" cy="4553903"/>
        </p:xfrm>
        <a:graphic>
          <a:graphicData uri="http://schemas.openxmlformats.org/drawingml/2006/table">
            <a:tbl>
              <a:tblPr firstRow="1" bandRow="1">
                <a:tableStyleId>{5C22544A-7EE6-4342-B048-85BDC9FD1C3A}</a:tableStyleId>
              </a:tblPr>
              <a:tblGrid>
                <a:gridCol w="1234322">
                  <a:extLst>
                    <a:ext uri="{9D8B030D-6E8A-4147-A177-3AD203B41FA5}">
                      <a16:colId xmlns:a16="http://schemas.microsoft.com/office/drawing/2014/main" val="3772505177"/>
                    </a:ext>
                  </a:extLst>
                </a:gridCol>
                <a:gridCol w="2117575">
                  <a:extLst>
                    <a:ext uri="{9D8B030D-6E8A-4147-A177-3AD203B41FA5}">
                      <a16:colId xmlns:a16="http://schemas.microsoft.com/office/drawing/2014/main" val="4237277862"/>
                    </a:ext>
                  </a:extLst>
                </a:gridCol>
                <a:gridCol w="1123032">
                  <a:extLst>
                    <a:ext uri="{9D8B030D-6E8A-4147-A177-3AD203B41FA5}">
                      <a16:colId xmlns:a16="http://schemas.microsoft.com/office/drawing/2014/main" val="3274567546"/>
                    </a:ext>
                  </a:extLst>
                </a:gridCol>
                <a:gridCol w="1123032">
                  <a:extLst>
                    <a:ext uri="{9D8B030D-6E8A-4147-A177-3AD203B41FA5}">
                      <a16:colId xmlns:a16="http://schemas.microsoft.com/office/drawing/2014/main" val="1433535200"/>
                    </a:ext>
                  </a:extLst>
                </a:gridCol>
                <a:gridCol w="1060442">
                  <a:extLst>
                    <a:ext uri="{9D8B030D-6E8A-4147-A177-3AD203B41FA5}">
                      <a16:colId xmlns:a16="http://schemas.microsoft.com/office/drawing/2014/main" val="3170180205"/>
                    </a:ext>
                  </a:extLst>
                </a:gridCol>
                <a:gridCol w="1114070">
                  <a:extLst>
                    <a:ext uri="{9D8B030D-6E8A-4147-A177-3AD203B41FA5}">
                      <a16:colId xmlns:a16="http://schemas.microsoft.com/office/drawing/2014/main" val="884865687"/>
                    </a:ext>
                  </a:extLst>
                </a:gridCol>
              </a:tblGrid>
              <a:tr h="493594">
                <a:tc rowSpan="2">
                  <a:txBody>
                    <a:bodyPr/>
                    <a:lstStyle/>
                    <a:p>
                      <a:pPr algn="ctr"/>
                      <a:r>
                        <a:rPr lang="zh-CN" altLang="en-US" dirty="0"/>
                        <a:t>名称</a:t>
                      </a:r>
                    </a:p>
                  </a:txBody>
                  <a:tcPr/>
                </a:tc>
                <a:tc rowSpan="2">
                  <a:txBody>
                    <a:bodyPr/>
                    <a:lstStyle/>
                    <a:p>
                      <a:pPr algn="ctr"/>
                      <a:r>
                        <a:rPr lang="zh-CN" altLang="en-US" dirty="0"/>
                        <a:t>图的大小（</a:t>
                      </a:r>
                      <a:r>
                        <a:rPr lang="en-US" altLang="zh-CN" dirty="0"/>
                        <a:t>MB</a:t>
                      </a:r>
                      <a:r>
                        <a:rPr lang="zh-CN" altLang="en-US" dirty="0"/>
                        <a:t>）</a:t>
                      </a:r>
                    </a:p>
                  </a:txBody>
                  <a:tcPr/>
                </a:tc>
                <a:tc gridSpan="2">
                  <a:txBody>
                    <a:bodyPr/>
                    <a:lstStyle/>
                    <a:p>
                      <a:pPr algn="ctr"/>
                      <a:r>
                        <a:rPr lang="zh-CN" altLang="en-US" dirty="0"/>
                        <a:t>索引大小（</a:t>
                      </a:r>
                      <a:r>
                        <a:rPr lang="en-US" altLang="zh-CN" dirty="0"/>
                        <a:t>MB</a:t>
                      </a:r>
                      <a:r>
                        <a:rPr lang="zh-CN" altLang="en-US" dirty="0"/>
                        <a:t>）</a:t>
                      </a:r>
                    </a:p>
                  </a:txBody>
                  <a:tcPr/>
                </a:tc>
                <a:tc hMerge="1">
                  <a:txBody>
                    <a:bodyPr/>
                    <a:lstStyle/>
                    <a:p>
                      <a:endParaRPr lang="zh-CN" altLang="en-US"/>
                    </a:p>
                  </a:txBody>
                  <a:tcPr/>
                </a:tc>
                <a:tc gridSpan="2">
                  <a:txBody>
                    <a:bodyPr/>
                    <a:lstStyle/>
                    <a:p>
                      <a:pPr algn="ctr"/>
                      <a:r>
                        <a:rPr lang="zh-CN" altLang="en-US" dirty="0"/>
                        <a:t>构建时间（</a:t>
                      </a:r>
                      <a:r>
                        <a:rPr lang="en-US" altLang="zh-CN" dirty="0"/>
                        <a:t>Sec.</a:t>
                      </a:r>
                      <a:r>
                        <a:rPr lang="zh-CN" altLang="en-US" dirty="0"/>
                        <a:t>）</a:t>
                      </a:r>
                    </a:p>
                  </a:txBody>
                  <a:tcPr/>
                </a:tc>
                <a:tc hMerge="1">
                  <a:txBody>
                    <a:bodyPr/>
                    <a:lstStyle/>
                    <a:p>
                      <a:endParaRPr lang="zh-CN" altLang="en-US"/>
                    </a:p>
                  </a:txBody>
                  <a:tcPr/>
                </a:tc>
                <a:extLst>
                  <a:ext uri="{0D108BD9-81ED-4DB2-BD59-A6C34878D82A}">
                    <a16:rowId xmlns:a16="http://schemas.microsoft.com/office/drawing/2014/main" val="797011104"/>
                  </a:ext>
                </a:extLst>
              </a:tr>
              <a:tr h="643154">
                <a:tc vMerge="1">
                  <a:txBody>
                    <a:bodyPr/>
                    <a:lstStyle/>
                    <a:p>
                      <a:endParaRPr lang="zh-CN" altLang="en-US"/>
                    </a:p>
                  </a:txBody>
                  <a:tcPr/>
                </a:tc>
                <a:tc vMerge="1">
                  <a:txBody>
                    <a:bodyPr/>
                    <a:lstStyle/>
                    <a:p>
                      <a:endParaRPr lang="zh-CN" altLang="en-US"/>
                    </a:p>
                  </a:txBody>
                  <a:tcPr/>
                </a:tc>
                <a:tc>
                  <a:txBody>
                    <a:bodyPr/>
                    <a:lstStyle/>
                    <a:p>
                      <a:r>
                        <a:rPr lang="en-US" altLang="zh-CN" dirty="0">
                          <a:solidFill>
                            <a:schemeClr val="bg1"/>
                          </a:solidFill>
                        </a:rPr>
                        <a:t>EquiTruss</a:t>
                      </a:r>
                      <a:endParaRPr lang="zh-CN" altLang="en-US" dirty="0"/>
                    </a:p>
                  </a:txBody>
                  <a:tcPr>
                    <a:solidFill>
                      <a:schemeClr val="accent1"/>
                    </a:solidFill>
                  </a:tcPr>
                </a:tc>
                <a:tc>
                  <a:txBody>
                    <a:bodyPr/>
                    <a:lstStyle/>
                    <a:p>
                      <a:r>
                        <a:rPr lang="en-US" altLang="zh-CN" dirty="0">
                          <a:solidFill>
                            <a:schemeClr val="bg1"/>
                          </a:solidFill>
                        </a:rPr>
                        <a:t>TCP-Index</a:t>
                      </a:r>
                      <a:endParaRPr lang="zh-CN" altLang="en-US" dirty="0"/>
                    </a:p>
                  </a:txBody>
                  <a:tcPr>
                    <a:solidFill>
                      <a:schemeClr val="accent1"/>
                    </a:solidFill>
                  </a:tcPr>
                </a:tc>
                <a:tc>
                  <a:txBody>
                    <a:bodyPr/>
                    <a:lstStyle/>
                    <a:p>
                      <a:r>
                        <a:rPr lang="en-US" altLang="zh-CN" dirty="0">
                          <a:solidFill>
                            <a:schemeClr val="bg1"/>
                          </a:solidFill>
                        </a:rPr>
                        <a:t>EquiTruss</a:t>
                      </a:r>
                      <a:endParaRPr lang="zh-CN" altLang="en-US" dirty="0"/>
                    </a:p>
                  </a:txBody>
                  <a:tcPr>
                    <a:solidFill>
                      <a:schemeClr val="accent1"/>
                    </a:solidFill>
                  </a:tcPr>
                </a:tc>
                <a:tc>
                  <a:txBody>
                    <a:bodyPr/>
                    <a:lstStyle/>
                    <a:p>
                      <a:r>
                        <a:rPr lang="en-US" altLang="zh-CN" dirty="0">
                          <a:solidFill>
                            <a:schemeClr val="bg1"/>
                          </a:solidFill>
                        </a:rPr>
                        <a:t>TCP-Index</a:t>
                      </a:r>
                      <a:endParaRPr lang="zh-CN" altLang="en-US" dirty="0"/>
                    </a:p>
                  </a:txBody>
                  <a:tcPr>
                    <a:solidFill>
                      <a:schemeClr val="accent1"/>
                    </a:solidFill>
                  </a:tcPr>
                </a:tc>
                <a:extLst>
                  <a:ext uri="{0D108BD9-81ED-4DB2-BD59-A6C34878D82A}">
                    <a16:rowId xmlns:a16="http://schemas.microsoft.com/office/drawing/2014/main" val="1816909594"/>
                  </a:ext>
                </a:extLst>
              </a:tr>
              <a:tr h="683431">
                <a:tc>
                  <a:txBody>
                    <a:bodyPr/>
                    <a:lstStyle/>
                    <a:p>
                      <a:r>
                        <a:rPr lang="en-US" altLang="zh-CN" dirty="0"/>
                        <a:t>Amazon</a:t>
                      </a:r>
                      <a:endParaRPr lang="zh-CN" altLang="en-US" dirty="0"/>
                    </a:p>
                  </a:txBody>
                  <a:tcPr/>
                </a:tc>
                <a:tc>
                  <a:txBody>
                    <a:bodyPr/>
                    <a:lstStyle/>
                    <a:p>
                      <a:r>
                        <a:rPr lang="en-US" altLang="zh-CN" dirty="0"/>
                        <a:t>17.50</a:t>
                      </a:r>
                      <a:endParaRPr lang="zh-CN" altLang="en-US" dirty="0"/>
                    </a:p>
                  </a:txBody>
                  <a:tcPr/>
                </a:tc>
                <a:tc>
                  <a:txBody>
                    <a:bodyPr/>
                    <a:lstStyle/>
                    <a:p>
                      <a:r>
                        <a:rPr lang="en-US" altLang="zh-CN" dirty="0"/>
                        <a:t>7.60</a:t>
                      </a:r>
                      <a:endParaRPr lang="zh-CN" altLang="en-US" dirty="0"/>
                    </a:p>
                  </a:txBody>
                  <a:tcPr/>
                </a:tc>
                <a:tc>
                  <a:txBody>
                    <a:bodyPr/>
                    <a:lstStyle/>
                    <a:p>
                      <a:r>
                        <a:rPr lang="en-US" altLang="zh-CN" dirty="0"/>
                        <a:t>32.86</a:t>
                      </a:r>
                      <a:endParaRPr lang="zh-CN" altLang="en-US" dirty="0"/>
                    </a:p>
                  </a:txBody>
                  <a:tcPr/>
                </a:tc>
                <a:tc>
                  <a:txBody>
                    <a:bodyPr/>
                    <a:lstStyle/>
                    <a:p>
                      <a:r>
                        <a:rPr lang="en-US" altLang="zh-CN" dirty="0"/>
                        <a:t>1.7</a:t>
                      </a:r>
                      <a:endParaRPr lang="zh-CN" altLang="en-US" dirty="0"/>
                    </a:p>
                  </a:txBody>
                  <a:tcPr/>
                </a:tc>
                <a:tc>
                  <a:txBody>
                    <a:bodyPr/>
                    <a:lstStyle/>
                    <a:p>
                      <a:r>
                        <a:rPr lang="en-US" altLang="zh-CN" dirty="0"/>
                        <a:t>5.72</a:t>
                      </a:r>
                      <a:endParaRPr lang="zh-CN" altLang="en-US" dirty="0"/>
                    </a:p>
                  </a:txBody>
                  <a:tcPr/>
                </a:tc>
                <a:extLst>
                  <a:ext uri="{0D108BD9-81ED-4DB2-BD59-A6C34878D82A}">
                    <a16:rowId xmlns:a16="http://schemas.microsoft.com/office/drawing/2014/main" val="300222643"/>
                  </a:ext>
                </a:extLst>
              </a:tr>
              <a:tr h="683431">
                <a:tc>
                  <a:txBody>
                    <a:bodyPr/>
                    <a:lstStyle/>
                    <a:p>
                      <a:r>
                        <a:rPr lang="en-US" altLang="zh-CN" dirty="0"/>
                        <a:t>DBLP</a:t>
                      </a:r>
                      <a:endParaRPr lang="zh-CN" altLang="en-US" dirty="0"/>
                    </a:p>
                  </a:txBody>
                  <a:tcPr/>
                </a:tc>
                <a:tc>
                  <a:txBody>
                    <a:bodyPr/>
                    <a:lstStyle/>
                    <a:p>
                      <a:r>
                        <a:rPr lang="en-US" altLang="zh-CN" dirty="0"/>
                        <a:t>18.54</a:t>
                      </a:r>
                      <a:endParaRPr lang="zh-CN" altLang="en-US" dirty="0"/>
                    </a:p>
                  </a:txBody>
                  <a:tcPr/>
                </a:tc>
                <a:tc>
                  <a:txBody>
                    <a:bodyPr/>
                    <a:lstStyle/>
                    <a:p>
                      <a:r>
                        <a:rPr lang="en-US" altLang="zh-CN" dirty="0"/>
                        <a:t>9.93</a:t>
                      </a:r>
                      <a:endParaRPr lang="zh-CN" altLang="en-US" dirty="0"/>
                    </a:p>
                  </a:txBody>
                  <a:tcPr/>
                </a:tc>
                <a:tc>
                  <a:txBody>
                    <a:bodyPr/>
                    <a:lstStyle/>
                    <a:p>
                      <a:r>
                        <a:rPr lang="en-US" altLang="zh-CN" dirty="0"/>
                        <a:t>44.64</a:t>
                      </a:r>
                      <a:endParaRPr lang="zh-CN" altLang="en-US" dirty="0"/>
                    </a:p>
                  </a:txBody>
                  <a:tcPr/>
                </a:tc>
                <a:tc>
                  <a:txBody>
                    <a:bodyPr/>
                    <a:lstStyle/>
                    <a:p>
                      <a:r>
                        <a:rPr lang="en-US" altLang="zh-CN" dirty="0"/>
                        <a:t>2.5</a:t>
                      </a:r>
                      <a:endParaRPr lang="zh-CN" altLang="en-US" dirty="0"/>
                    </a:p>
                  </a:txBody>
                  <a:tcPr/>
                </a:tc>
                <a:tc>
                  <a:txBody>
                    <a:bodyPr/>
                    <a:lstStyle/>
                    <a:p>
                      <a:r>
                        <a:rPr lang="en-US" altLang="zh-CN" dirty="0"/>
                        <a:t>15.34</a:t>
                      </a:r>
                      <a:endParaRPr lang="zh-CN" altLang="en-US" dirty="0"/>
                    </a:p>
                  </a:txBody>
                  <a:tcPr/>
                </a:tc>
                <a:extLst>
                  <a:ext uri="{0D108BD9-81ED-4DB2-BD59-A6C34878D82A}">
                    <a16:rowId xmlns:a16="http://schemas.microsoft.com/office/drawing/2014/main" val="3439675645"/>
                  </a:ext>
                </a:extLst>
              </a:tr>
              <a:tr h="683431">
                <a:tc>
                  <a:txBody>
                    <a:bodyPr/>
                    <a:lstStyle/>
                    <a:p>
                      <a:r>
                        <a:rPr lang="en-US" altLang="zh-CN" dirty="0"/>
                        <a:t>LiveJournal</a:t>
                      </a:r>
                      <a:endParaRPr lang="zh-CN" altLang="en-US" dirty="0"/>
                    </a:p>
                  </a:txBody>
                  <a:tcPr/>
                </a:tc>
                <a:tc>
                  <a:txBody>
                    <a:bodyPr/>
                    <a:lstStyle/>
                    <a:p>
                      <a:r>
                        <a:rPr lang="en-US" altLang="zh-CN" dirty="0"/>
                        <a:t>598.40</a:t>
                      </a:r>
                      <a:endParaRPr lang="zh-CN" altLang="en-US" dirty="0"/>
                    </a:p>
                  </a:txBody>
                  <a:tcPr/>
                </a:tc>
                <a:tc>
                  <a:txBody>
                    <a:bodyPr/>
                    <a:lstStyle/>
                    <a:p>
                      <a:r>
                        <a:rPr lang="en-US" altLang="zh-CN" dirty="0"/>
                        <a:t>428</a:t>
                      </a:r>
                      <a:endParaRPr lang="zh-CN" altLang="en-US" dirty="0"/>
                    </a:p>
                  </a:txBody>
                  <a:tcPr/>
                </a:tc>
                <a:tc>
                  <a:txBody>
                    <a:bodyPr/>
                    <a:lstStyle/>
                    <a:p>
                      <a:r>
                        <a:rPr lang="en-US" altLang="zh-CN" dirty="0"/>
                        <a:t>1367.40</a:t>
                      </a:r>
                      <a:endParaRPr lang="zh-CN" altLang="en-US" dirty="0"/>
                    </a:p>
                  </a:txBody>
                  <a:tcPr/>
                </a:tc>
                <a:tc>
                  <a:txBody>
                    <a:bodyPr/>
                    <a:lstStyle/>
                    <a:p>
                      <a:r>
                        <a:rPr lang="en-US" altLang="zh-CN" dirty="0"/>
                        <a:t>345.4</a:t>
                      </a:r>
                      <a:endParaRPr lang="zh-CN" altLang="en-US" dirty="0"/>
                    </a:p>
                  </a:txBody>
                  <a:tcPr/>
                </a:tc>
                <a:tc>
                  <a:txBody>
                    <a:bodyPr/>
                    <a:lstStyle/>
                    <a:p>
                      <a:r>
                        <a:rPr lang="en-US" altLang="zh-CN" dirty="0"/>
                        <a:t>1496.24</a:t>
                      </a:r>
                      <a:endParaRPr lang="zh-CN" altLang="en-US" dirty="0"/>
                    </a:p>
                  </a:txBody>
                  <a:tcPr/>
                </a:tc>
                <a:extLst>
                  <a:ext uri="{0D108BD9-81ED-4DB2-BD59-A6C34878D82A}">
                    <a16:rowId xmlns:a16="http://schemas.microsoft.com/office/drawing/2014/main" val="3021397388"/>
                  </a:ext>
                </a:extLst>
              </a:tr>
              <a:tr h="683431">
                <a:tc>
                  <a:txBody>
                    <a:bodyPr/>
                    <a:lstStyle/>
                    <a:p>
                      <a:r>
                        <a:rPr lang="en-US" altLang="zh-CN" dirty="0"/>
                        <a:t>Orkut</a:t>
                      </a:r>
                      <a:endParaRPr lang="zh-CN" altLang="en-US" dirty="0"/>
                    </a:p>
                  </a:txBody>
                  <a:tcPr/>
                </a:tc>
                <a:tc>
                  <a:txBody>
                    <a:bodyPr/>
                    <a:lstStyle/>
                    <a:p>
                      <a:r>
                        <a:rPr lang="en-US" altLang="zh-CN" dirty="0"/>
                        <a:t>1896.80</a:t>
                      </a:r>
                      <a:endParaRPr lang="zh-CN" altLang="en-US" dirty="0"/>
                    </a:p>
                  </a:txBody>
                  <a:tcPr/>
                </a:tc>
                <a:tc>
                  <a:txBody>
                    <a:bodyPr/>
                    <a:lstStyle/>
                    <a:p>
                      <a:r>
                        <a:rPr lang="en-US" altLang="zh-CN" dirty="0"/>
                        <a:t>1687</a:t>
                      </a:r>
                      <a:endParaRPr lang="zh-CN" altLang="en-US" dirty="0"/>
                    </a:p>
                  </a:txBody>
                  <a:tcPr/>
                </a:tc>
                <a:tc>
                  <a:txBody>
                    <a:bodyPr/>
                    <a:lstStyle/>
                    <a:p>
                      <a:r>
                        <a:rPr lang="en-US" altLang="zh-CN" dirty="0"/>
                        <a:t>3164.72</a:t>
                      </a:r>
                      <a:endParaRPr lang="zh-CN" altLang="en-US" dirty="0"/>
                    </a:p>
                  </a:txBody>
                  <a:tcPr/>
                </a:tc>
                <a:tc>
                  <a:txBody>
                    <a:bodyPr/>
                    <a:lstStyle/>
                    <a:p>
                      <a:r>
                        <a:rPr lang="en-US" altLang="zh-CN" dirty="0"/>
                        <a:t>2160</a:t>
                      </a:r>
                      <a:endParaRPr lang="zh-CN" altLang="en-US" dirty="0"/>
                    </a:p>
                  </a:txBody>
                  <a:tcPr/>
                </a:tc>
                <a:tc>
                  <a:txBody>
                    <a:bodyPr/>
                    <a:lstStyle/>
                    <a:p>
                      <a:r>
                        <a:rPr lang="en-US" altLang="zh-CN" dirty="0"/>
                        <a:t>31558</a:t>
                      </a:r>
                      <a:endParaRPr lang="zh-CN" altLang="en-US" dirty="0"/>
                    </a:p>
                  </a:txBody>
                  <a:tcPr/>
                </a:tc>
                <a:extLst>
                  <a:ext uri="{0D108BD9-81ED-4DB2-BD59-A6C34878D82A}">
                    <a16:rowId xmlns:a16="http://schemas.microsoft.com/office/drawing/2014/main" val="1748804527"/>
                  </a:ext>
                </a:extLst>
              </a:tr>
              <a:tr h="683431">
                <a:tc>
                  <a:txBody>
                    <a:bodyPr/>
                    <a:lstStyle/>
                    <a:p>
                      <a:r>
                        <a:rPr lang="en-US" altLang="zh-CN" dirty="0"/>
                        <a:t>UK-2002</a:t>
                      </a:r>
                      <a:endParaRPr lang="zh-CN" altLang="en-US" dirty="0"/>
                    </a:p>
                  </a:txBody>
                  <a:tcPr/>
                </a:tc>
                <a:tc>
                  <a:txBody>
                    <a:bodyPr/>
                    <a:lstStyle/>
                    <a:p>
                      <a:r>
                        <a:rPr lang="en-US" altLang="zh-CN" dirty="0"/>
                        <a:t>4336.46</a:t>
                      </a:r>
                      <a:endParaRPr lang="zh-CN" altLang="en-US" dirty="0"/>
                    </a:p>
                  </a:txBody>
                  <a:tcPr/>
                </a:tc>
                <a:tc>
                  <a:txBody>
                    <a:bodyPr/>
                    <a:lstStyle/>
                    <a:p>
                      <a:r>
                        <a:rPr lang="en-US" altLang="zh-CN" dirty="0"/>
                        <a:t>1484.90</a:t>
                      </a:r>
                      <a:endParaRPr lang="zh-CN" altLang="en-US" dirty="0"/>
                    </a:p>
                  </a:txBody>
                  <a:tcPr/>
                </a:tc>
                <a:tc>
                  <a:txBody>
                    <a:bodyPr/>
                    <a:lstStyle/>
                    <a:p>
                      <a:r>
                        <a:rPr lang="en-US" altLang="zh-CN" dirty="0"/>
                        <a:t>16324.54</a:t>
                      </a:r>
                      <a:endParaRPr lang="zh-CN" altLang="en-US" dirty="0"/>
                    </a:p>
                  </a:txBody>
                  <a:tcPr/>
                </a:tc>
                <a:tc>
                  <a:txBody>
                    <a:bodyPr/>
                    <a:lstStyle/>
                    <a:p>
                      <a:r>
                        <a:rPr lang="en-US" altLang="zh-CN" dirty="0"/>
                        <a:t>2288</a:t>
                      </a:r>
                      <a:endParaRPr lang="zh-CN" altLang="en-US" dirty="0"/>
                    </a:p>
                  </a:txBody>
                  <a:tcPr/>
                </a:tc>
                <a:tc>
                  <a:txBody>
                    <a:bodyPr/>
                    <a:lstStyle/>
                    <a:p>
                      <a:r>
                        <a:rPr lang="en-US" altLang="zh-CN" dirty="0"/>
                        <a:t>26632</a:t>
                      </a:r>
                      <a:endParaRPr lang="zh-CN" altLang="en-US" dirty="0"/>
                    </a:p>
                  </a:txBody>
                  <a:tcPr/>
                </a:tc>
                <a:extLst>
                  <a:ext uri="{0D108BD9-81ED-4DB2-BD59-A6C34878D82A}">
                    <a16:rowId xmlns:a16="http://schemas.microsoft.com/office/drawing/2014/main" val="1801160612"/>
                  </a:ext>
                </a:extLst>
              </a:tr>
            </a:tbl>
          </a:graphicData>
        </a:graphic>
      </p:graphicFrame>
      <p:sp>
        <p:nvSpPr>
          <p:cNvPr id="5" name="文本框 4">
            <a:extLst>
              <a:ext uri="{FF2B5EF4-FFF2-40B4-BE49-F238E27FC236}">
                <a16:creationId xmlns:a16="http://schemas.microsoft.com/office/drawing/2014/main" id="{06E0EA79-55BB-ABAA-8FE4-560BD1F90885}"/>
              </a:ext>
            </a:extLst>
          </p:cNvPr>
          <p:cNvSpPr txBox="1"/>
          <p:nvPr/>
        </p:nvSpPr>
        <p:spPr>
          <a:xfrm>
            <a:off x="685763" y="872602"/>
            <a:ext cx="6966894" cy="523220"/>
          </a:xfrm>
          <a:prstGeom prst="rect">
            <a:avLst/>
          </a:prstGeom>
          <a:noFill/>
        </p:spPr>
        <p:txBody>
          <a:bodyPr wrap="square" rtlCol="0">
            <a:spAutoFit/>
          </a:bodyPr>
          <a:lstStyle/>
          <a:p>
            <a:r>
              <a:rPr lang="zh-CN" altLang="en-US" sz="2800" b="1" dirty="0"/>
              <a:t>对比论文方法和传统方法建立索引时的开销</a:t>
            </a:r>
          </a:p>
        </p:txBody>
      </p:sp>
    </p:spTree>
    <p:extLst>
      <p:ext uri="{BB962C8B-B14F-4D97-AF65-F5344CB8AC3E}">
        <p14:creationId xmlns:p14="http://schemas.microsoft.com/office/powerpoint/2010/main" val="115733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78A56D5-87EA-539C-4889-0C3A6641363D}"/>
              </a:ext>
            </a:extLst>
          </p:cNvPr>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3" name="文本框 2">
            <a:extLst>
              <a:ext uri="{FF2B5EF4-FFF2-40B4-BE49-F238E27FC236}">
                <a16:creationId xmlns:a16="http://schemas.microsoft.com/office/drawing/2014/main" id="{AE019FC0-2FF5-0090-EC42-EDE458BFC732}"/>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搜索开销</a:t>
            </a:r>
          </a:p>
        </p:txBody>
      </p:sp>
      <p:sp>
        <p:nvSpPr>
          <p:cNvPr id="4" name="文本框 3">
            <a:extLst>
              <a:ext uri="{FF2B5EF4-FFF2-40B4-BE49-F238E27FC236}">
                <a16:creationId xmlns:a16="http://schemas.microsoft.com/office/drawing/2014/main" id="{AB72C459-E31D-A8D1-387C-BD6717CF5DFC}"/>
              </a:ext>
            </a:extLst>
          </p:cNvPr>
          <p:cNvSpPr txBox="1"/>
          <p:nvPr/>
        </p:nvSpPr>
        <p:spPr>
          <a:xfrm>
            <a:off x="685800" y="1099104"/>
            <a:ext cx="6672943" cy="523220"/>
          </a:xfrm>
          <a:prstGeom prst="rect">
            <a:avLst/>
          </a:prstGeom>
          <a:noFill/>
        </p:spPr>
        <p:txBody>
          <a:bodyPr wrap="square" rtlCol="0">
            <a:spAutoFit/>
          </a:bodyPr>
          <a:lstStyle/>
          <a:p>
            <a:r>
              <a:rPr lang="zh-CN" altLang="en-US" sz="2800" b="1" dirty="0"/>
              <a:t>实验设计</a:t>
            </a:r>
          </a:p>
        </p:txBody>
      </p:sp>
      <p:sp>
        <p:nvSpPr>
          <p:cNvPr id="5" name="文本框 4">
            <a:extLst>
              <a:ext uri="{FF2B5EF4-FFF2-40B4-BE49-F238E27FC236}">
                <a16:creationId xmlns:a16="http://schemas.microsoft.com/office/drawing/2014/main" id="{55707010-1AD0-1B16-9851-A903D2E76190}"/>
              </a:ext>
            </a:extLst>
          </p:cNvPr>
          <p:cNvSpPr txBox="1"/>
          <p:nvPr/>
        </p:nvSpPr>
        <p:spPr>
          <a:xfrm>
            <a:off x="794657" y="1905000"/>
            <a:ext cx="7532914" cy="3373937"/>
          </a:xfrm>
          <a:prstGeom prst="rect">
            <a:avLst/>
          </a:prstGeom>
          <a:noFill/>
        </p:spPr>
        <p:txBody>
          <a:bodyPr wrap="square" rtlCol="0">
            <a:spAutoFit/>
          </a:bodyPr>
          <a:lstStyle/>
          <a:p>
            <a:pPr>
              <a:lnSpc>
                <a:spcPct val="150000"/>
              </a:lnSpc>
            </a:pPr>
            <a:r>
              <a:rPr lang="zh-CN" altLang="en-US" b="1" dirty="0"/>
              <a:t>实验一：</a:t>
            </a:r>
            <a:r>
              <a:rPr lang="zh-CN" altLang="en-US" dirty="0"/>
              <a:t>对比算法在不同稠密度的图中的效果</a:t>
            </a:r>
            <a:endParaRPr lang="en-US" altLang="zh-CN" dirty="0"/>
          </a:p>
          <a:p>
            <a:pPr>
              <a:lnSpc>
                <a:spcPct val="150000"/>
              </a:lnSpc>
            </a:pPr>
            <a:r>
              <a:rPr lang="zh-CN" altLang="en-US" dirty="0"/>
              <a:t>方法：将每个数据集按照顶点的度由大到小分成</a:t>
            </a:r>
            <a:r>
              <a:rPr lang="en-US" altLang="zh-CN" dirty="0"/>
              <a:t>10</a:t>
            </a:r>
            <a:r>
              <a:rPr lang="zh-CN" altLang="en-US" dirty="0"/>
              <a:t>个子集，每个子集中随机选取</a:t>
            </a:r>
            <a:r>
              <a:rPr lang="en-US" altLang="zh-CN" dirty="0"/>
              <a:t>100</a:t>
            </a:r>
            <a:r>
              <a:rPr lang="zh-CN" altLang="en-US" dirty="0"/>
              <a:t>个点运行算法，计算平均搜索时间。</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b="1" dirty="0"/>
              <a:t>实验二：</a:t>
            </a:r>
            <a:r>
              <a:rPr lang="zh-CN" altLang="en-US" dirty="0"/>
              <a:t>对比算法在不同</a:t>
            </a:r>
            <a:r>
              <a:rPr lang="en-US" altLang="zh-CN" dirty="0"/>
              <a:t>k</a:t>
            </a:r>
            <a:r>
              <a:rPr lang="zh-CN" altLang="en-US" dirty="0"/>
              <a:t>值下的效果</a:t>
            </a:r>
            <a:endParaRPr lang="en-US" altLang="zh-CN" dirty="0"/>
          </a:p>
          <a:p>
            <a:pPr>
              <a:lnSpc>
                <a:spcPct val="150000"/>
              </a:lnSpc>
            </a:pPr>
            <a:r>
              <a:rPr lang="zh-CN" altLang="en-US" dirty="0"/>
              <a:t>方法：把一个数据集根据顶点度的大小分成前</a:t>
            </a:r>
            <a:r>
              <a:rPr lang="en-US" altLang="zh-CN" dirty="0"/>
              <a:t>30%</a:t>
            </a:r>
            <a:r>
              <a:rPr lang="zh-CN" altLang="en-US" dirty="0"/>
              <a:t>和后</a:t>
            </a:r>
            <a:r>
              <a:rPr lang="en-US" altLang="zh-CN" dirty="0"/>
              <a:t>70%</a:t>
            </a:r>
            <a:r>
              <a:rPr lang="zh-CN" altLang="en-US" dirty="0"/>
              <a:t>两个部分，对每个数据集的各个部分随机选取</a:t>
            </a:r>
            <a:r>
              <a:rPr lang="en-US" altLang="zh-CN" dirty="0"/>
              <a:t>100</a:t>
            </a:r>
            <a:r>
              <a:rPr lang="zh-CN" altLang="en-US" dirty="0"/>
              <a:t>个点，比较</a:t>
            </a:r>
            <a:r>
              <a:rPr lang="en-US" altLang="zh-CN" dirty="0"/>
              <a:t>k</a:t>
            </a:r>
            <a:r>
              <a:rPr lang="zh-CN" altLang="en-US" dirty="0"/>
              <a:t>值不同时的平均搜索时间。</a:t>
            </a:r>
          </a:p>
        </p:txBody>
      </p:sp>
    </p:spTree>
    <p:extLst>
      <p:ext uri="{BB962C8B-B14F-4D97-AF65-F5344CB8AC3E}">
        <p14:creationId xmlns:p14="http://schemas.microsoft.com/office/powerpoint/2010/main" val="75931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33F9D3-CACD-DCDE-DEA8-768B2767B3E1}"/>
              </a:ext>
            </a:extLst>
          </p:cNvPr>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3" name="文本框 2">
            <a:extLst>
              <a:ext uri="{FF2B5EF4-FFF2-40B4-BE49-F238E27FC236}">
                <a16:creationId xmlns:a16="http://schemas.microsoft.com/office/drawing/2014/main" id="{8FA9D097-E9A1-17CB-1192-119063CFFDF1}"/>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搜索开销</a:t>
            </a:r>
          </a:p>
        </p:txBody>
      </p:sp>
      <p:pic>
        <p:nvPicPr>
          <p:cNvPr id="5" name="图片 4">
            <a:extLst>
              <a:ext uri="{FF2B5EF4-FFF2-40B4-BE49-F238E27FC236}">
                <a16:creationId xmlns:a16="http://schemas.microsoft.com/office/drawing/2014/main" id="{26111618-4974-C923-08B4-78977B085CCC}"/>
              </a:ext>
            </a:extLst>
          </p:cNvPr>
          <p:cNvPicPr>
            <a:picLocks noChangeAspect="1"/>
          </p:cNvPicPr>
          <p:nvPr/>
        </p:nvPicPr>
        <p:blipFill rotWithShape="1">
          <a:blip r:embed="rId2">
            <a:extLst>
              <a:ext uri="{28A0092B-C50C-407E-A947-70E740481C1C}">
                <a14:useLocalDpi xmlns:a14="http://schemas.microsoft.com/office/drawing/2010/main" val="0"/>
              </a:ext>
            </a:extLst>
          </a:blip>
          <a:srcRect t="13484" r="6547" b="1941"/>
          <a:stretch/>
        </p:blipFill>
        <p:spPr>
          <a:xfrm>
            <a:off x="299357" y="4720203"/>
            <a:ext cx="8545286" cy="1386693"/>
          </a:xfrm>
          <a:prstGeom prst="rect">
            <a:avLst/>
          </a:prstGeom>
        </p:spPr>
      </p:pic>
      <p:sp>
        <p:nvSpPr>
          <p:cNvPr id="6" name="文本框 5">
            <a:extLst>
              <a:ext uri="{FF2B5EF4-FFF2-40B4-BE49-F238E27FC236}">
                <a16:creationId xmlns:a16="http://schemas.microsoft.com/office/drawing/2014/main" id="{A977E3BE-B68C-E517-00BF-F832BC0FBBE8}"/>
              </a:ext>
            </a:extLst>
          </p:cNvPr>
          <p:cNvSpPr txBox="1"/>
          <p:nvPr/>
        </p:nvSpPr>
        <p:spPr>
          <a:xfrm>
            <a:off x="685800" y="1099104"/>
            <a:ext cx="7336971" cy="523220"/>
          </a:xfrm>
          <a:prstGeom prst="rect">
            <a:avLst/>
          </a:prstGeom>
          <a:noFill/>
        </p:spPr>
        <p:txBody>
          <a:bodyPr wrap="square" rtlCol="0">
            <a:spAutoFit/>
          </a:bodyPr>
          <a:lstStyle/>
          <a:p>
            <a:r>
              <a:rPr lang="zh-CN" altLang="en-US" sz="2800" b="1" dirty="0"/>
              <a:t>实验一：对比算法在不同稠密度的图中的效果</a:t>
            </a:r>
          </a:p>
        </p:txBody>
      </p:sp>
      <p:sp>
        <p:nvSpPr>
          <p:cNvPr id="7" name="文本框 6">
            <a:extLst>
              <a:ext uri="{FF2B5EF4-FFF2-40B4-BE49-F238E27FC236}">
                <a16:creationId xmlns:a16="http://schemas.microsoft.com/office/drawing/2014/main" id="{8054C808-B03C-FEAE-793E-ABA95C5981FE}"/>
              </a:ext>
            </a:extLst>
          </p:cNvPr>
          <p:cNvSpPr txBox="1"/>
          <p:nvPr/>
        </p:nvSpPr>
        <p:spPr>
          <a:xfrm>
            <a:off x="685800" y="1730829"/>
            <a:ext cx="7641771" cy="400110"/>
          </a:xfrm>
          <a:prstGeom prst="rect">
            <a:avLst/>
          </a:prstGeom>
          <a:noFill/>
        </p:spPr>
        <p:txBody>
          <a:bodyPr wrap="square" rtlCol="0">
            <a:spAutoFit/>
          </a:bodyPr>
          <a:lstStyle/>
          <a:p>
            <a:r>
              <a:rPr lang="zh-CN" altLang="en-US" sz="2000" b="1" dirty="0">
                <a:solidFill>
                  <a:schemeClr val="accent6"/>
                </a:solidFill>
              </a:rPr>
              <a:t>绿色：</a:t>
            </a:r>
            <a:r>
              <a:rPr lang="en-US" altLang="zh-CN" sz="2000" b="1" dirty="0">
                <a:solidFill>
                  <a:schemeClr val="accent6"/>
                </a:solidFill>
              </a:rPr>
              <a:t>Index-Free</a:t>
            </a:r>
            <a:r>
              <a:rPr lang="en-US" altLang="zh-CN" sz="2000" b="1" dirty="0"/>
              <a:t>		</a:t>
            </a:r>
            <a:r>
              <a:rPr lang="zh-CN" altLang="en-US" sz="2000" b="1" dirty="0">
                <a:solidFill>
                  <a:srgbClr val="FF0066"/>
                </a:solidFill>
              </a:rPr>
              <a:t>粉色：</a:t>
            </a:r>
            <a:r>
              <a:rPr lang="en-US" altLang="zh-CN" sz="2000" b="1" dirty="0">
                <a:solidFill>
                  <a:srgbClr val="FF0066"/>
                </a:solidFill>
              </a:rPr>
              <a:t>TCP-Index</a:t>
            </a:r>
            <a:r>
              <a:rPr lang="en-US" altLang="zh-CN" sz="2000" b="1" dirty="0"/>
              <a:t>			</a:t>
            </a:r>
            <a:r>
              <a:rPr lang="zh-CN" altLang="en-US" sz="2000" b="1" dirty="0">
                <a:solidFill>
                  <a:schemeClr val="accent5"/>
                </a:solidFill>
              </a:rPr>
              <a:t>蓝色：</a:t>
            </a:r>
            <a:r>
              <a:rPr lang="en-US" altLang="zh-CN" sz="2000" b="1" dirty="0">
                <a:solidFill>
                  <a:schemeClr val="accent5"/>
                </a:solidFill>
              </a:rPr>
              <a:t>EquiTruss</a:t>
            </a:r>
            <a:endParaRPr lang="zh-CN" altLang="en-US" sz="2000" b="1" dirty="0">
              <a:solidFill>
                <a:schemeClr val="accent5"/>
              </a:solidFill>
            </a:endParaRPr>
          </a:p>
        </p:txBody>
      </p:sp>
      <p:sp>
        <p:nvSpPr>
          <p:cNvPr id="8" name="文本框 7">
            <a:extLst>
              <a:ext uri="{FF2B5EF4-FFF2-40B4-BE49-F238E27FC236}">
                <a16:creationId xmlns:a16="http://schemas.microsoft.com/office/drawing/2014/main" id="{1EA8ED8D-F77F-5D19-25C3-95AC33910D41}"/>
              </a:ext>
            </a:extLst>
          </p:cNvPr>
          <p:cNvSpPr txBox="1"/>
          <p:nvPr/>
        </p:nvSpPr>
        <p:spPr>
          <a:xfrm>
            <a:off x="751114" y="2239444"/>
            <a:ext cx="7641771" cy="2308324"/>
          </a:xfrm>
          <a:prstGeom prst="rect">
            <a:avLst/>
          </a:prstGeom>
          <a:noFill/>
        </p:spPr>
        <p:txBody>
          <a:bodyPr wrap="square" rtlCol="0">
            <a:spAutoFit/>
          </a:bodyPr>
          <a:lstStyle/>
          <a:p>
            <a:r>
              <a:rPr lang="zh-CN" altLang="en-US" dirty="0"/>
              <a:t>实验结果如下图所示，可以发现</a:t>
            </a:r>
            <a:endParaRPr lang="en-US" altLang="zh-CN" dirty="0"/>
          </a:p>
          <a:p>
            <a:endParaRPr lang="en-US" altLang="zh-CN" dirty="0"/>
          </a:p>
          <a:p>
            <a:r>
              <a:rPr lang="en-US" altLang="zh-CN" dirty="0"/>
              <a:t>1</a:t>
            </a:r>
            <a:r>
              <a:rPr lang="zh-CN" altLang="en-US" dirty="0"/>
              <a:t>、</a:t>
            </a:r>
            <a:r>
              <a:rPr lang="en-US" altLang="zh-CN" dirty="0"/>
              <a:t>Index-Free</a:t>
            </a:r>
            <a:r>
              <a:rPr lang="zh-CN" altLang="en-US" dirty="0"/>
              <a:t>是最低效的搜索方法，在</a:t>
            </a:r>
            <a:r>
              <a:rPr lang="en-US" altLang="zh-CN" dirty="0"/>
              <a:t>Orkut</a:t>
            </a:r>
            <a:r>
              <a:rPr lang="zh-CN" altLang="en-US" dirty="0"/>
              <a:t>数据集中，顶点度数前</a:t>
            </a:r>
            <a:r>
              <a:rPr lang="en-US" altLang="zh-CN" dirty="0"/>
              <a:t>70%</a:t>
            </a:r>
            <a:r>
              <a:rPr lang="zh-CN" altLang="en-US" dirty="0"/>
              <a:t>的点计算时间超过了</a:t>
            </a:r>
            <a:r>
              <a:rPr lang="en-US" altLang="zh-CN" dirty="0"/>
              <a:t>3</a:t>
            </a:r>
            <a:r>
              <a:rPr lang="zh-CN" altLang="en-US" dirty="0"/>
              <a:t>小时。</a:t>
            </a:r>
            <a:endParaRPr lang="en-US" altLang="zh-CN" dirty="0"/>
          </a:p>
          <a:p>
            <a:endParaRPr lang="en-US" altLang="zh-CN" dirty="0"/>
          </a:p>
          <a:p>
            <a:r>
              <a:rPr lang="en-US" altLang="zh-CN" dirty="0"/>
              <a:t>2</a:t>
            </a:r>
            <a:r>
              <a:rPr lang="zh-CN" altLang="en-US" dirty="0"/>
              <a:t>、图的稠密度越低，时间开销越小。</a:t>
            </a:r>
            <a:endParaRPr lang="en-US" altLang="zh-CN" dirty="0"/>
          </a:p>
          <a:p>
            <a:endParaRPr lang="en-US" altLang="zh-CN" dirty="0"/>
          </a:p>
          <a:p>
            <a:r>
              <a:rPr lang="en-US" altLang="zh-CN" dirty="0"/>
              <a:t>3</a:t>
            </a:r>
            <a:r>
              <a:rPr lang="zh-CN" altLang="en-US" dirty="0"/>
              <a:t>、</a:t>
            </a:r>
            <a:r>
              <a:rPr lang="en-US" altLang="zh-CN" dirty="0"/>
              <a:t>EquiTruss</a:t>
            </a:r>
            <a:r>
              <a:rPr lang="zh-CN" altLang="en-US" dirty="0"/>
              <a:t>比</a:t>
            </a:r>
            <a:r>
              <a:rPr lang="en-US" altLang="zh-CN" dirty="0"/>
              <a:t>TCP-Index</a:t>
            </a:r>
            <a:r>
              <a:rPr lang="zh-CN" altLang="en-US" dirty="0"/>
              <a:t>有数量级上的提升。</a:t>
            </a:r>
          </a:p>
        </p:txBody>
      </p:sp>
    </p:spTree>
    <p:extLst>
      <p:ext uri="{BB962C8B-B14F-4D97-AF65-F5344CB8AC3E}">
        <p14:creationId xmlns:p14="http://schemas.microsoft.com/office/powerpoint/2010/main" val="2662031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0683FC-B303-499C-04A4-AC26124F96E4}"/>
              </a:ext>
            </a:extLst>
          </p:cNvPr>
          <p:cNvSpPr>
            <a:spLocks noGrp="1"/>
          </p:cNvSpPr>
          <p:nvPr>
            <p:ph type="sldNum" sz="quarter" idx="12"/>
          </p:nvPr>
        </p:nvSpPr>
        <p:spPr/>
        <p:txBody>
          <a:bodyPr/>
          <a:lstStyle/>
          <a:p>
            <a:fld id="{72A5E12F-523A-4D75-95A2-779F57F5D9E2}" type="slidenum">
              <a:rPr lang="zh-CN" altLang="en-US" smtClean="0"/>
              <a:t>23</a:t>
            </a:fld>
            <a:endParaRPr lang="zh-CN" altLang="en-US"/>
          </a:p>
        </p:txBody>
      </p:sp>
      <p:pic>
        <p:nvPicPr>
          <p:cNvPr id="4" name="图片 3">
            <a:extLst>
              <a:ext uri="{FF2B5EF4-FFF2-40B4-BE49-F238E27FC236}">
                <a16:creationId xmlns:a16="http://schemas.microsoft.com/office/drawing/2014/main" id="{C73C2525-E72A-99F8-9526-D3659D8C7981}"/>
              </a:ext>
            </a:extLst>
          </p:cNvPr>
          <p:cNvPicPr>
            <a:picLocks noChangeAspect="1"/>
          </p:cNvPicPr>
          <p:nvPr/>
        </p:nvPicPr>
        <p:blipFill rotWithShape="1">
          <a:blip r:embed="rId2">
            <a:extLst>
              <a:ext uri="{28A0092B-C50C-407E-A947-70E740481C1C}">
                <a14:useLocalDpi xmlns:a14="http://schemas.microsoft.com/office/drawing/2010/main" val="0"/>
              </a:ext>
            </a:extLst>
          </a:blip>
          <a:srcRect l="1191" r="4404"/>
          <a:stretch/>
        </p:blipFill>
        <p:spPr>
          <a:xfrm>
            <a:off x="255814" y="4480961"/>
            <a:ext cx="8632371" cy="1444817"/>
          </a:xfrm>
          <a:prstGeom prst="rect">
            <a:avLst/>
          </a:prstGeom>
        </p:spPr>
      </p:pic>
      <p:sp>
        <p:nvSpPr>
          <p:cNvPr id="5" name="文本框 4">
            <a:extLst>
              <a:ext uri="{FF2B5EF4-FFF2-40B4-BE49-F238E27FC236}">
                <a16:creationId xmlns:a16="http://schemas.microsoft.com/office/drawing/2014/main" id="{98614207-EA7E-4148-734C-11AB2DE8646F}"/>
              </a:ext>
            </a:extLst>
          </p:cNvPr>
          <p:cNvSpPr txBox="1"/>
          <p:nvPr/>
        </p:nvSpPr>
        <p:spPr>
          <a:xfrm>
            <a:off x="685800" y="1099104"/>
            <a:ext cx="7336971" cy="523220"/>
          </a:xfrm>
          <a:prstGeom prst="rect">
            <a:avLst/>
          </a:prstGeom>
          <a:noFill/>
        </p:spPr>
        <p:txBody>
          <a:bodyPr wrap="square" rtlCol="0">
            <a:spAutoFit/>
          </a:bodyPr>
          <a:lstStyle/>
          <a:p>
            <a:r>
              <a:rPr lang="zh-CN" altLang="en-US" sz="2800" b="1" dirty="0"/>
              <a:t>实验二：对比算法在不同</a:t>
            </a:r>
            <a:r>
              <a:rPr lang="en-US" altLang="zh-CN" sz="2800" b="1" dirty="0"/>
              <a:t>k</a:t>
            </a:r>
            <a:r>
              <a:rPr lang="zh-CN" altLang="en-US" sz="2800" b="1" dirty="0"/>
              <a:t>值下的效果</a:t>
            </a:r>
          </a:p>
        </p:txBody>
      </p:sp>
      <p:sp>
        <p:nvSpPr>
          <p:cNvPr id="6" name="文本框 5">
            <a:extLst>
              <a:ext uri="{FF2B5EF4-FFF2-40B4-BE49-F238E27FC236}">
                <a16:creationId xmlns:a16="http://schemas.microsoft.com/office/drawing/2014/main" id="{F18DEF88-1EA2-CDA0-7F64-602B3114DF94}"/>
              </a:ext>
            </a:extLst>
          </p:cNvPr>
          <p:cNvSpPr txBox="1"/>
          <p:nvPr/>
        </p:nvSpPr>
        <p:spPr>
          <a:xfrm>
            <a:off x="685800" y="2377039"/>
            <a:ext cx="7656236" cy="1477328"/>
          </a:xfrm>
          <a:prstGeom prst="rect">
            <a:avLst/>
          </a:prstGeom>
          <a:noFill/>
        </p:spPr>
        <p:txBody>
          <a:bodyPr wrap="square" rtlCol="0">
            <a:spAutoFit/>
          </a:bodyPr>
          <a:lstStyle/>
          <a:p>
            <a:r>
              <a:rPr lang="zh-CN" altLang="en-US" dirty="0"/>
              <a:t>实验结果如下图所示，可以发现</a:t>
            </a:r>
            <a:endParaRPr lang="en-US" altLang="zh-CN" dirty="0"/>
          </a:p>
          <a:p>
            <a:endParaRPr lang="en-US" altLang="zh-CN" dirty="0"/>
          </a:p>
          <a:p>
            <a:r>
              <a:rPr lang="en-US" altLang="zh-CN" dirty="0"/>
              <a:t>1</a:t>
            </a:r>
            <a:r>
              <a:rPr lang="zh-CN" altLang="en-US" dirty="0"/>
              <a:t>、</a:t>
            </a:r>
            <a:r>
              <a:rPr lang="en-US" altLang="zh-CN" dirty="0"/>
              <a:t>EquiTruss</a:t>
            </a:r>
            <a:r>
              <a:rPr lang="zh-CN" altLang="en-US" dirty="0"/>
              <a:t>比</a:t>
            </a:r>
            <a:r>
              <a:rPr lang="en-US" altLang="zh-CN" dirty="0"/>
              <a:t>TCP-Index</a:t>
            </a:r>
            <a:r>
              <a:rPr lang="zh-CN" altLang="en-US" dirty="0"/>
              <a:t>至少快一个数量级。</a:t>
            </a:r>
            <a:endParaRPr lang="en-US" altLang="zh-CN" dirty="0"/>
          </a:p>
          <a:p>
            <a:endParaRPr lang="en-US" altLang="zh-CN" dirty="0"/>
          </a:p>
          <a:p>
            <a:r>
              <a:rPr lang="en-US" altLang="zh-CN" dirty="0"/>
              <a:t>2</a:t>
            </a:r>
            <a:r>
              <a:rPr lang="zh-CN" altLang="en-US" dirty="0"/>
              <a:t>、</a:t>
            </a:r>
            <a:r>
              <a:rPr lang="en-US" altLang="zh-CN" dirty="0"/>
              <a:t>k</a:t>
            </a:r>
            <a:r>
              <a:rPr lang="zh-CN" altLang="en-US" dirty="0"/>
              <a:t>值越大或图的数据量越大，</a:t>
            </a:r>
            <a:r>
              <a:rPr lang="en-US" altLang="zh-CN" dirty="0"/>
              <a:t>EquiTruss</a:t>
            </a:r>
            <a:r>
              <a:rPr lang="zh-CN" altLang="en-US" dirty="0"/>
              <a:t>方法的优势往往越明显。</a:t>
            </a:r>
          </a:p>
        </p:txBody>
      </p:sp>
      <p:sp>
        <p:nvSpPr>
          <p:cNvPr id="8" name="文本框 7">
            <a:extLst>
              <a:ext uri="{FF2B5EF4-FFF2-40B4-BE49-F238E27FC236}">
                <a16:creationId xmlns:a16="http://schemas.microsoft.com/office/drawing/2014/main" id="{30488B1A-2ECF-B4B3-4A68-26C376297066}"/>
              </a:ext>
            </a:extLst>
          </p:cNvPr>
          <p:cNvSpPr txBox="1"/>
          <p:nvPr/>
        </p:nvSpPr>
        <p:spPr>
          <a:xfrm>
            <a:off x="685800" y="1730829"/>
            <a:ext cx="7641771" cy="400110"/>
          </a:xfrm>
          <a:prstGeom prst="rect">
            <a:avLst/>
          </a:prstGeom>
          <a:noFill/>
        </p:spPr>
        <p:txBody>
          <a:bodyPr wrap="square" rtlCol="0">
            <a:spAutoFit/>
          </a:bodyPr>
          <a:lstStyle/>
          <a:p>
            <a:r>
              <a:rPr lang="zh-CN" altLang="en-US" sz="2000" b="1" dirty="0">
                <a:solidFill>
                  <a:schemeClr val="accent6"/>
                </a:solidFill>
              </a:rPr>
              <a:t>绿色：</a:t>
            </a:r>
            <a:r>
              <a:rPr lang="en-US" altLang="zh-CN" sz="2000" b="1" dirty="0">
                <a:solidFill>
                  <a:schemeClr val="accent6"/>
                </a:solidFill>
              </a:rPr>
              <a:t>Index-Free</a:t>
            </a:r>
            <a:r>
              <a:rPr lang="en-US" altLang="zh-CN" sz="2000" b="1" dirty="0"/>
              <a:t>		</a:t>
            </a:r>
            <a:r>
              <a:rPr lang="zh-CN" altLang="en-US" sz="2000" b="1" dirty="0">
                <a:solidFill>
                  <a:srgbClr val="FF0066"/>
                </a:solidFill>
              </a:rPr>
              <a:t>粉色：</a:t>
            </a:r>
            <a:r>
              <a:rPr lang="en-US" altLang="zh-CN" sz="2000" b="1" dirty="0">
                <a:solidFill>
                  <a:srgbClr val="FF0066"/>
                </a:solidFill>
              </a:rPr>
              <a:t>TCP-Index</a:t>
            </a:r>
            <a:r>
              <a:rPr lang="en-US" altLang="zh-CN" sz="2000" b="1" dirty="0"/>
              <a:t>			</a:t>
            </a:r>
            <a:r>
              <a:rPr lang="zh-CN" altLang="en-US" sz="2000" b="1" dirty="0">
                <a:solidFill>
                  <a:schemeClr val="accent5"/>
                </a:solidFill>
              </a:rPr>
              <a:t>蓝色：</a:t>
            </a:r>
            <a:r>
              <a:rPr lang="en-US" altLang="zh-CN" sz="2000" b="1" dirty="0">
                <a:solidFill>
                  <a:schemeClr val="accent5"/>
                </a:solidFill>
              </a:rPr>
              <a:t>EquiTruss</a:t>
            </a:r>
            <a:endParaRPr lang="zh-CN" altLang="en-US" sz="2000" b="1" dirty="0">
              <a:solidFill>
                <a:schemeClr val="accent5"/>
              </a:solidFill>
            </a:endParaRPr>
          </a:p>
        </p:txBody>
      </p:sp>
    </p:spTree>
    <p:extLst>
      <p:ext uri="{BB962C8B-B14F-4D97-AF65-F5344CB8AC3E}">
        <p14:creationId xmlns:p14="http://schemas.microsoft.com/office/powerpoint/2010/main" val="177029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a:t>
            </a:r>
          </a:p>
        </p:txBody>
      </p:sp>
      <p:sp>
        <p:nvSpPr>
          <p:cNvPr id="17" name="文本框 16"/>
          <p:cNvSpPr txBox="1"/>
          <p:nvPr/>
        </p:nvSpPr>
        <p:spPr>
          <a:xfrm>
            <a:off x="428281" y="1897988"/>
            <a:ext cx="8294379" cy="2862322"/>
          </a:xfrm>
          <a:prstGeom prst="rect">
            <a:avLst/>
          </a:prstGeom>
          <a:noFill/>
        </p:spPr>
        <p:txBody>
          <a:bodyPr wrap="square" rtlCol="0">
            <a:spAutoFit/>
          </a:bodyPr>
          <a:lstStyle/>
          <a:p>
            <a:pPr marL="342900" indent="-342900">
              <a:lnSpc>
                <a:spcPct val="160000"/>
              </a:lnSpc>
              <a:buFont typeface="Arial" panose="020B0604020202020204" pitchFamily="34" charset="0"/>
              <a:buChar char="•"/>
            </a:pPr>
            <a:r>
              <a:rPr lang="zh-CN" altLang="en-US" sz="2000" dirty="0">
                <a:latin typeface="Calibri" panose="020F0502020204030204" pitchFamily="34" charset="0"/>
                <a:ea typeface="微软雅黑" panose="020B0503020204020204" pitchFamily="34" charset="-122"/>
              </a:rPr>
              <a:t>本文提出了一种新基于</a:t>
            </a:r>
            <a:r>
              <a:rPr lang="en-US" altLang="zh-CN" sz="2000" dirty="0">
                <a:latin typeface="Calibri" panose="020F0502020204030204" pitchFamily="34" charset="0"/>
                <a:ea typeface="微软雅黑" panose="020B0503020204020204" pitchFamily="34" charset="-122"/>
              </a:rPr>
              <a:t>truss</a:t>
            </a:r>
            <a:r>
              <a:rPr lang="zh-CN" altLang="en-US" sz="2000" dirty="0">
                <a:latin typeface="Calibri" panose="020F0502020204030204" pitchFamily="34" charset="0"/>
                <a:ea typeface="微软雅黑" panose="020B0503020204020204" pitchFamily="34" charset="-122"/>
              </a:rPr>
              <a:t>的社区搜索算法，算法通过建立索引的方式避免重复计算，提高了搜索的效率。</a:t>
            </a:r>
            <a:endParaRPr lang="en-US" altLang="zh-CN" sz="2000" dirty="0">
              <a:latin typeface="Calibri" panose="020F0502020204030204" pitchFamily="34" charset="0"/>
              <a:ea typeface="微软雅黑" panose="020B0503020204020204" pitchFamily="34" charset="-122"/>
            </a:endParaRPr>
          </a:p>
          <a:p>
            <a:pPr marL="342900" indent="-342900">
              <a:lnSpc>
                <a:spcPct val="160000"/>
              </a:lnSpc>
              <a:buFont typeface="Arial" panose="020B0604020202020204" pitchFamily="34" charset="0"/>
              <a:buChar char="•"/>
            </a:pPr>
            <a:endParaRPr lang="zh-CN" sz="2000" dirty="0">
              <a:latin typeface="Calibri" panose="020F0502020204030204" pitchFamily="34" charset="0"/>
              <a:ea typeface="微软雅黑" panose="020B0503020204020204" pitchFamily="34" charset="-122"/>
            </a:endParaRPr>
          </a:p>
          <a:p>
            <a:pPr marL="342900" indent="-342900">
              <a:lnSpc>
                <a:spcPct val="160000"/>
              </a:lnSpc>
              <a:buFont typeface="Arial" panose="020B0604020202020204" pitchFamily="34" charset="0"/>
              <a:buChar char="•"/>
            </a:pPr>
            <a:r>
              <a:rPr lang="zh-CN" altLang="en-US" sz="2000" dirty="0">
                <a:latin typeface="Calibri" panose="020F0502020204030204" pitchFamily="34" charset="0"/>
                <a:ea typeface="微软雅黑" panose="020B0503020204020204" pitchFamily="34" charset="-122"/>
              </a:rPr>
              <a:t>根据实验结果，本文提出的算法在时间和空间上比传统方法都有较大的数量级上的提升，特别是在稠密图中的提升尤为明显。</a:t>
            </a:r>
            <a:endParaRPr lang="zh-CN" sz="2000" dirty="0">
              <a:latin typeface="Calibri" panose="020F0502020204030204" pitchFamily="34" charset="0"/>
              <a:ea typeface="微软雅黑" panose="020B0503020204020204" pitchFamily="34" charset="-122"/>
            </a:endParaRPr>
          </a:p>
          <a:p>
            <a:pPr marL="342900" indent="-342900">
              <a:buFont typeface="Arial" panose="020B0604020202020204" pitchFamily="34" charset="0"/>
              <a:buChar char="•"/>
            </a:pPr>
            <a:endParaRPr lang="en-US" altLang="zh-CN" sz="2000" dirty="0">
              <a:latin typeface="Calibri" panose="020F0502020204030204" pitchFamily="34" charset="0"/>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25</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48" name="文本框 47"/>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p:cNvGrpSpPr/>
          <p:nvPr/>
        </p:nvGrpSpPr>
        <p:grpSpPr>
          <a:xfrm>
            <a:off x="1386840" y="2316480"/>
            <a:ext cx="6800850" cy="2225040"/>
            <a:chOff x="1549246" y="2295061"/>
            <a:chExt cx="6380795" cy="2233913"/>
          </a:xfrm>
        </p:grpSpPr>
        <p:grpSp>
          <p:nvGrpSpPr>
            <p:cNvPr id="26" name="组合 25"/>
            <p:cNvGrpSpPr/>
            <p:nvPr/>
          </p:nvGrpSpPr>
          <p:grpSpPr>
            <a:xfrm>
              <a:off x="1549246" y="3167389"/>
              <a:ext cx="2323652" cy="524052"/>
              <a:chOff x="1104898" y="1549242"/>
              <a:chExt cx="2323652" cy="524052"/>
            </a:xfrm>
          </p:grpSpPr>
          <p:sp>
            <p:nvSpPr>
              <p:cNvPr id="27" name="文本框 26"/>
              <p:cNvSpPr txBox="1"/>
              <p:nvPr/>
            </p:nvSpPr>
            <p:spPr>
              <a:xfrm>
                <a:off x="1463657" y="1549242"/>
                <a:ext cx="1964893" cy="524052"/>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问题背景</a:t>
                </a:r>
              </a:p>
            </p:txBody>
          </p:sp>
          <p:grpSp>
            <p:nvGrpSpPr>
              <p:cNvPr id="28" name="Google Shape;1483;p78"/>
              <p:cNvGrpSpPr/>
              <p:nvPr/>
            </p:nvGrpSpPr>
            <p:grpSpPr>
              <a:xfrm>
                <a:off x="1104898" y="1661974"/>
                <a:ext cx="206582" cy="297757"/>
                <a:chOff x="5083925" y="2066350"/>
                <a:chExt cx="28825" cy="41550"/>
              </a:xfrm>
            </p:grpSpPr>
            <p:sp>
              <p:nvSpPr>
                <p:cNvPr id="29"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p:cNvSpPr txBox="1"/>
            <p:nvPr/>
          </p:nvSpPr>
          <p:spPr>
            <a:xfrm>
              <a:off x="4271361" y="3924029"/>
              <a:ext cx="3658680" cy="46221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重要概念</a:t>
              </a:r>
            </a:p>
          </p:txBody>
        </p:sp>
        <p:cxnSp>
          <p:nvCxnSpPr>
            <p:cNvPr id="5" name="直接连接符 4"/>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4288155" y="2441757"/>
            <a:ext cx="3366135"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什么是社区搜索</a:t>
            </a:r>
            <a:endParaRPr lang="zh-CN"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A3893F20-ACC6-1293-5A6C-47D6C67DA882}"/>
              </a:ext>
            </a:extLst>
          </p:cNvPr>
          <p:cNvSpPr txBox="1"/>
          <p:nvPr/>
        </p:nvSpPr>
        <p:spPr>
          <a:xfrm>
            <a:off x="4288155" y="3185343"/>
            <a:ext cx="3366135"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社区搜索的应用</a:t>
            </a:r>
            <a:endParaRPr lang="zh-CN"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7E1E8BF-6E51-741D-71FB-15C7F5EF2EE7}"/>
              </a:ext>
            </a:extLst>
          </p:cNvPr>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3" name="文本框 2">
            <a:extLst>
              <a:ext uri="{FF2B5EF4-FFF2-40B4-BE49-F238E27FC236}">
                <a16:creationId xmlns:a16="http://schemas.microsoft.com/office/drawing/2014/main" id="{A8CE7277-CB53-DA7B-0287-77309E7048DD}"/>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什么是社区搜索</a:t>
            </a:r>
          </a:p>
        </p:txBody>
      </p:sp>
      <p:pic>
        <p:nvPicPr>
          <p:cNvPr id="5" name="图片 4">
            <a:extLst>
              <a:ext uri="{FF2B5EF4-FFF2-40B4-BE49-F238E27FC236}">
                <a16:creationId xmlns:a16="http://schemas.microsoft.com/office/drawing/2014/main" id="{BD072C51-99B6-F84C-7B83-4BE29D4AF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272" y="2010879"/>
            <a:ext cx="2873933" cy="2836242"/>
          </a:xfrm>
          <a:prstGeom prst="rect">
            <a:avLst/>
          </a:prstGeom>
        </p:spPr>
      </p:pic>
      <p:sp>
        <p:nvSpPr>
          <p:cNvPr id="7" name="文本框 6">
            <a:extLst>
              <a:ext uri="{FF2B5EF4-FFF2-40B4-BE49-F238E27FC236}">
                <a16:creationId xmlns:a16="http://schemas.microsoft.com/office/drawing/2014/main" id="{3C614428-5AE2-778D-0B07-9502BA5CDD14}"/>
              </a:ext>
            </a:extLst>
          </p:cNvPr>
          <p:cNvSpPr txBox="1"/>
          <p:nvPr/>
        </p:nvSpPr>
        <p:spPr>
          <a:xfrm>
            <a:off x="711309" y="3614056"/>
            <a:ext cx="4492062" cy="1710084"/>
          </a:xfrm>
          <a:prstGeom prst="rect">
            <a:avLst/>
          </a:prstGeom>
          <a:noFill/>
        </p:spPr>
        <p:txBody>
          <a:bodyPr wrap="square" rtlCol="0">
            <a:spAutoFit/>
          </a:bodyPr>
          <a:lstStyle/>
          <a:p>
            <a:pPr>
              <a:lnSpc>
                <a:spcPct val="150000"/>
              </a:lnSpc>
            </a:pPr>
            <a:r>
              <a:rPr lang="en-US" altLang="zh-CN" dirty="0"/>
              <a:t>	</a:t>
            </a:r>
            <a:r>
              <a:rPr lang="zh-CN" altLang="en-US" dirty="0"/>
              <a:t>社区探测</a:t>
            </a:r>
            <a:r>
              <a:rPr lang="en-US" altLang="zh-CN" dirty="0"/>
              <a:t>(community detection)</a:t>
            </a:r>
            <a:r>
              <a:rPr lang="zh-CN" altLang="en-US" dirty="0"/>
              <a:t>是在图的基础上发展出的一类问题。它要解决的问题是给定一张图，找出图中所有紧密连接的子图，这样的子图就称为一个社区。</a:t>
            </a:r>
          </a:p>
        </p:txBody>
      </p:sp>
      <p:sp>
        <p:nvSpPr>
          <p:cNvPr id="4" name="文本框 3">
            <a:extLst>
              <a:ext uri="{FF2B5EF4-FFF2-40B4-BE49-F238E27FC236}">
                <a16:creationId xmlns:a16="http://schemas.microsoft.com/office/drawing/2014/main" id="{CCD84B9C-76B4-447A-81FA-D614810FB86C}"/>
              </a:ext>
            </a:extLst>
          </p:cNvPr>
          <p:cNvSpPr txBox="1"/>
          <p:nvPr/>
        </p:nvSpPr>
        <p:spPr>
          <a:xfrm>
            <a:off x="711309" y="1532000"/>
            <a:ext cx="4492062" cy="1711944"/>
          </a:xfrm>
          <a:prstGeom prst="rect">
            <a:avLst/>
          </a:prstGeom>
          <a:noFill/>
        </p:spPr>
        <p:txBody>
          <a:bodyPr wrap="square" rtlCol="0">
            <a:spAutoFit/>
          </a:bodyPr>
          <a:lstStyle/>
          <a:p>
            <a:pPr>
              <a:lnSpc>
                <a:spcPct val="150000"/>
              </a:lnSpc>
            </a:pPr>
            <a:r>
              <a:rPr lang="en-US" altLang="zh-CN" dirty="0"/>
              <a:t>	</a:t>
            </a:r>
            <a:r>
              <a:rPr lang="zh-CN" altLang="en-US" dirty="0"/>
              <a:t>在许多网络应用中，图是一种非常合适的数据结构。随着互联网和信息技术的发展，图变得越来越大，其中蕴含的信息也越来越多。</a:t>
            </a:r>
          </a:p>
        </p:txBody>
      </p:sp>
    </p:spTree>
    <p:extLst>
      <p:ext uri="{BB962C8B-B14F-4D97-AF65-F5344CB8AC3E}">
        <p14:creationId xmlns:p14="http://schemas.microsoft.com/office/powerpoint/2010/main" val="411127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4B48EFC-BB49-3A2B-B0E8-C6F40AB01354}"/>
              </a:ext>
            </a:extLst>
          </p:cNvPr>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3" name="文本框 2">
            <a:extLst>
              <a:ext uri="{FF2B5EF4-FFF2-40B4-BE49-F238E27FC236}">
                <a16:creationId xmlns:a16="http://schemas.microsoft.com/office/drawing/2014/main" id="{9B32BD4B-7055-E220-9B3E-2AA452582E43}"/>
              </a:ext>
            </a:extLst>
          </p:cNvPr>
          <p:cNvSpPr txBox="1"/>
          <p:nvPr/>
        </p:nvSpPr>
        <p:spPr>
          <a:xfrm>
            <a:off x="816428" y="1066800"/>
            <a:ext cx="7511143" cy="2125582"/>
          </a:xfrm>
          <a:prstGeom prst="rect">
            <a:avLst/>
          </a:prstGeom>
          <a:noFill/>
        </p:spPr>
        <p:txBody>
          <a:bodyPr wrap="square" rtlCol="0">
            <a:spAutoFit/>
          </a:bodyPr>
          <a:lstStyle/>
          <a:p>
            <a:pPr>
              <a:lnSpc>
                <a:spcPct val="150000"/>
              </a:lnSpc>
            </a:pPr>
            <a:r>
              <a:rPr lang="en-US" altLang="zh-CN" dirty="0"/>
              <a:t>	</a:t>
            </a:r>
            <a:r>
              <a:rPr lang="zh-CN" altLang="en-US" dirty="0"/>
              <a:t>社区探测的方法会在整张图中进行搜索，这需要大量的计算资源和很高的复杂度，但是在实际应用中，用户往往只对图的一部分感兴趣，因此社区探测的方法显得有些浪费，由此诞生了社区搜索</a:t>
            </a:r>
            <a:r>
              <a:rPr lang="en-US" altLang="zh-CN" dirty="0"/>
              <a:t>(community search)</a:t>
            </a:r>
            <a:r>
              <a:rPr lang="zh-CN" altLang="en-US" dirty="0"/>
              <a:t>问题，社区搜索是在特定的子图中进行搜索。社区搜索的一个典型问题是：给定一个点</a:t>
            </a:r>
            <a:r>
              <a:rPr lang="en-US" altLang="zh-CN" dirty="0"/>
              <a:t>(query vertex)</a:t>
            </a:r>
            <a:r>
              <a:rPr lang="zh-CN" altLang="en-US" dirty="0"/>
              <a:t>，找出包含该点的社区。</a:t>
            </a:r>
          </a:p>
        </p:txBody>
      </p:sp>
      <p:sp>
        <p:nvSpPr>
          <p:cNvPr id="4" name="文本框 3">
            <a:extLst>
              <a:ext uri="{FF2B5EF4-FFF2-40B4-BE49-F238E27FC236}">
                <a16:creationId xmlns:a16="http://schemas.microsoft.com/office/drawing/2014/main" id="{D23BAA07-F965-256C-916A-421A4B0F29AC}"/>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什么是社区搜索</a:t>
            </a:r>
          </a:p>
        </p:txBody>
      </p:sp>
      <p:sp>
        <p:nvSpPr>
          <p:cNvPr id="5" name="文本框 4">
            <a:extLst>
              <a:ext uri="{FF2B5EF4-FFF2-40B4-BE49-F238E27FC236}">
                <a16:creationId xmlns:a16="http://schemas.microsoft.com/office/drawing/2014/main" id="{D7EC2C48-E921-2C05-933F-7F04728AF271}"/>
              </a:ext>
            </a:extLst>
          </p:cNvPr>
          <p:cNvSpPr txBox="1"/>
          <p:nvPr/>
        </p:nvSpPr>
        <p:spPr>
          <a:xfrm>
            <a:off x="1409699" y="4158342"/>
            <a:ext cx="6324600" cy="1015663"/>
          </a:xfrm>
          <a:prstGeom prst="rect">
            <a:avLst/>
          </a:prstGeom>
          <a:noFill/>
        </p:spPr>
        <p:txBody>
          <a:bodyPr wrap="square" rtlCol="0">
            <a:spAutoFit/>
          </a:bodyPr>
          <a:lstStyle/>
          <a:p>
            <a:r>
              <a:rPr lang="zh-CN" altLang="en-US" sz="2000" b="1" dirty="0"/>
              <a:t>社区探测：找出所有社区</a:t>
            </a:r>
            <a:endParaRPr lang="en-US" altLang="zh-CN" sz="2000" b="1" dirty="0"/>
          </a:p>
          <a:p>
            <a:endParaRPr lang="en-US" altLang="zh-CN" sz="2000" b="1" dirty="0"/>
          </a:p>
          <a:p>
            <a:r>
              <a:rPr lang="zh-CN" altLang="en-US" sz="2000" b="1" dirty="0"/>
              <a:t>社区搜索：找出特定的社区</a:t>
            </a:r>
          </a:p>
        </p:txBody>
      </p:sp>
    </p:spTree>
    <p:extLst>
      <p:ext uri="{BB962C8B-B14F-4D97-AF65-F5344CB8AC3E}">
        <p14:creationId xmlns:p14="http://schemas.microsoft.com/office/powerpoint/2010/main" val="44654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358431-19A9-6B3B-8B46-198B73EB0D5C}"/>
              </a:ext>
            </a:extLst>
          </p:cNvPr>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4" name="文本框 3">
            <a:extLst>
              <a:ext uri="{FF2B5EF4-FFF2-40B4-BE49-F238E27FC236}">
                <a16:creationId xmlns:a16="http://schemas.microsoft.com/office/drawing/2014/main" id="{1A23919B-D4C2-6378-91E6-B8268AADC034}"/>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社区搜索的应用</a:t>
            </a:r>
          </a:p>
        </p:txBody>
      </p:sp>
      <p:sp>
        <p:nvSpPr>
          <p:cNvPr id="5" name="文本框 4">
            <a:extLst>
              <a:ext uri="{FF2B5EF4-FFF2-40B4-BE49-F238E27FC236}">
                <a16:creationId xmlns:a16="http://schemas.microsoft.com/office/drawing/2014/main" id="{8C395E97-5041-BA32-E88C-737EFB1D64E4}"/>
              </a:ext>
            </a:extLst>
          </p:cNvPr>
          <p:cNvSpPr txBox="1"/>
          <p:nvPr/>
        </p:nvSpPr>
        <p:spPr>
          <a:xfrm>
            <a:off x="631371" y="1545771"/>
            <a:ext cx="4332515" cy="2862322"/>
          </a:xfrm>
          <a:prstGeom prst="rect">
            <a:avLst/>
          </a:prstGeom>
          <a:noFill/>
        </p:spPr>
        <p:txBody>
          <a:bodyPr wrap="square" rtlCol="0">
            <a:spAutoFit/>
          </a:bodyPr>
          <a:lstStyle/>
          <a:p>
            <a:r>
              <a:rPr lang="en-US" altLang="zh-CN" sz="2000" b="1" dirty="0"/>
              <a:t>1</a:t>
            </a:r>
            <a:r>
              <a:rPr lang="zh-CN" altLang="en-US" sz="2000" b="1" dirty="0"/>
              <a:t>、推荐相关（例如：朋友推荐）</a:t>
            </a:r>
            <a:endParaRPr lang="en-US" altLang="zh-CN" sz="2000" b="1" dirty="0"/>
          </a:p>
          <a:p>
            <a:endParaRPr lang="en-US" altLang="zh-CN" sz="2000" b="1" dirty="0"/>
          </a:p>
          <a:p>
            <a:r>
              <a:rPr lang="en-US" altLang="zh-CN" sz="2000" b="1" dirty="0"/>
              <a:t>2</a:t>
            </a:r>
            <a:r>
              <a:rPr lang="zh-CN" altLang="en-US" sz="2000" b="1" dirty="0"/>
              <a:t>、活动组织</a:t>
            </a:r>
            <a:endParaRPr lang="en-US" altLang="zh-CN" sz="2000" b="1" dirty="0"/>
          </a:p>
          <a:p>
            <a:endParaRPr lang="en-US" altLang="zh-CN" sz="2000" b="1" dirty="0"/>
          </a:p>
          <a:p>
            <a:r>
              <a:rPr lang="en-US" altLang="zh-CN" sz="2000" b="1" dirty="0"/>
              <a:t>3</a:t>
            </a:r>
            <a:r>
              <a:rPr lang="zh-CN" altLang="en-US" sz="2000" b="1" dirty="0"/>
              <a:t>、电子广告推送</a:t>
            </a:r>
            <a:endParaRPr lang="en-US" altLang="zh-CN" sz="2000" b="1" dirty="0"/>
          </a:p>
          <a:p>
            <a:endParaRPr lang="en-US" altLang="zh-CN" sz="2000" b="1" dirty="0"/>
          </a:p>
          <a:p>
            <a:r>
              <a:rPr lang="en-US" altLang="zh-CN" sz="2000" b="1" dirty="0"/>
              <a:t>4</a:t>
            </a:r>
            <a:r>
              <a:rPr lang="zh-CN" altLang="en-US" sz="2000" b="1" dirty="0"/>
              <a:t>、社会传播</a:t>
            </a:r>
            <a:endParaRPr lang="en-US" altLang="zh-CN" sz="2000" b="1" dirty="0"/>
          </a:p>
          <a:p>
            <a:endParaRPr lang="en-US" altLang="zh-CN" sz="2000" b="1" dirty="0"/>
          </a:p>
          <a:p>
            <a:r>
              <a:rPr lang="en-US" altLang="zh-CN" sz="2000" b="1" dirty="0"/>
              <a:t>5</a:t>
            </a:r>
            <a:r>
              <a:rPr lang="zh-CN" altLang="en-US" sz="2000" b="1" dirty="0"/>
              <a:t>、生物学（例如：蛋白质识别）</a:t>
            </a:r>
            <a:endParaRPr lang="zh-CN" altLang="en-US" dirty="0"/>
          </a:p>
        </p:txBody>
      </p:sp>
    </p:spTree>
    <p:extLst>
      <p:ext uri="{BB962C8B-B14F-4D97-AF65-F5344CB8AC3E}">
        <p14:creationId xmlns:p14="http://schemas.microsoft.com/office/powerpoint/2010/main" val="276844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C589D13-5D42-FB14-C7E4-11719E6FC88F}"/>
              </a:ext>
            </a:extLst>
          </p:cNvPr>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3" name="文本框 2">
            <a:extLst>
              <a:ext uri="{FF2B5EF4-FFF2-40B4-BE49-F238E27FC236}">
                <a16:creationId xmlns:a16="http://schemas.microsoft.com/office/drawing/2014/main" id="{EE10906C-D6B0-DC6D-3FE7-68B3DE1B834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重要概念</a:t>
            </a:r>
          </a:p>
        </p:txBody>
      </p:sp>
      <p:sp>
        <p:nvSpPr>
          <p:cNvPr id="5" name="文本框 4">
            <a:extLst>
              <a:ext uri="{FF2B5EF4-FFF2-40B4-BE49-F238E27FC236}">
                <a16:creationId xmlns:a16="http://schemas.microsoft.com/office/drawing/2014/main" id="{54B119A0-2910-2712-133C-FDA975355BEA}"/>
              </a:ext>
            </a:extLst>
          </p:cNvPr>
          <p:cNvSpPr txBox="1"/>
          <p:nvPr/>
        </p:nvSpPr>
        <p:spPr>
          <a:xfrm>
            <a:off x="709372" y="874625"/>
            <a:ext cx="8088086" cy="2862322"/>
          </a:xfrm>
          <a:prstGeom prst="rect">
            <a:avLst/>
          </a:prstGeom>
          <a:noFill/>
        </p:spPr>
        <p:txBody>
          <a:bodyPr wrap="square" rtlCol="0">
            <a:spAutoFit/>
          </a:bodyPr>
          <a:lstStyle/>
          <a:p>
            <a:r>
              <a:rPr lang="en-US" altLang="zh-CN" b="1" dirty="0"/>
              <a:t>edge-support</a:t>
            </a:r>
            <a:r>
              <a:rPr lang="zh-CN" altLang="en-US" b="1" dirty="0"/>
              <a:t>：</a:t>
            </a:r>
            <a:r>
              <a:rPr lang="zh-CN" altLang="en-US" dirty="0"/>
              <a:t>边的支持度等于包含这条边的三角形的个数。</a:t>
            </a:r>
            <a:endParaRPr lang="en-US" altLang="zh-CN" dirty="0"/>
          </a:p>
          <a:p>
            <a:endParaRPr lang="en-US" altLang="zh-CN" dirty="0"/>
          </a:p>
          <a:p>
            <a:r>
              <a:rPr lang="en-US" altLang="zh-CN" b="1" dirty="0"/>
              <a:t>subgraph-</a:t>
            </a:r>
            <a:r>
              <a:rPr lang="en-US" altLang="zh-CN" b="1" dirty="0" err="1"/>
              <a:t>trussness</a:t>
            </a:r>
            <a:r>
              <a:rPr lang="zh-CN" altLang="en-US" b="1" dirty="0"/>
              <a:t>：</a:t>
            </a:r>
            <a:r>
              <a:rPr lang="zh-CN" altLang="en-US" dirty="0"/>
              <a:t>子图的</a:t>
            </a:r>
            <a:r>
              <a:rPr lang="en-US" altLang="zh-CN" dirty="0" err="1"/>
              <a:t>trussness</a:t>
            </a:r>
            <a:r>
              <a:rPr lang="zh-CN" altLang="en-US" dirty="0"/>
              <a:t>等于子图中支持度最小的边的支持度加</a:t>
            </a:r>
            <a:r>
              <a:rPr lang="en-US" altLang="zh-CN" dirty="0"/>
              <a:t>2</a:t>
            </a:r>
            <a:r>
              <a:rPr lang="zh-CN" altLang="en-US" dirty="0"/>
              <a:t>。</a:t>
            </a:r>
            <a:endParaRPr lang="en-US" altLang="zh-CN" dirty="0"/>
          </a:p>
          <a:p>
            <a:endParaRPr lang="en-US" altLang="zh-CN" dirty="0"/>
          </a:p>
          <a:p>
            <a:r>
              <a:rPr lang="en-US" altLang="zh-CN" b="1" dirty="0"/>
              <a:t>edge-</a:t>
            </a:r>
            <a:r>
              <a:rPr lang="en-US" altLang="zh-CN" b="1" dirty="0" err="1"/>
              <a:t>trussness</a:t>
            </a:r>
            <a:r>
              <a:rPr lang="zh-CN" altLang="en-US" b="1" dirty="0"/>
              <a:t>：</a:t>
            </a:r>
            <a:r>
              <a:rPr lang="zh-CN" altLang="en-US" dirty="0"/>
              <a:t>边的</a:t>
            </a:r>
            <a:r>
              <a:rPr lang="en-US" altLang="zh-CN" dirty="0" err="1"/>
              <a:t>trussness</a:t>
            </a:r>
            <a:r>
              <a:rPr lang="zh-CN" altLang="en-US" dirty="0"/>
              <a:t>等于包含这条边的所有子图中</a:t>
            </a:r>
            <a:r>
              <a:rPr lang="en-US" altLang="zh-CN" dirty="0" err="1"/>
              <a:t>trussness</a:t>
            </a:r>
            <a:r>
              <a:rPr lang="zh-CN" altLang="en-US" dirty="0"/>
              <a:t>的最大值。</a:t>
            </a:r>
            <a:endParaRPr lang="en-US" altLang="zh-CN" dirty="0"/>
          </a:p>
          <a:p>
            <a:endParaRPr lang="en-US" altLang="zh-CN" dirty="0"/>
          </a:p>
          <a:p>
            <a:r>
              <a:rPr lang="en-US" altLang="zh-CN" b="1" dirty="0"/>
              <a:t>k-triangle connectivity</a:t>
            </a:r>
            <a:r>
              <a:rPr lang="zh-CN" altLang="en-US" b="1" dirty="0"/>
              <a:t>：</a:t>
            </a:r>
            <a:r>
              <a:rPr lang="zh-CN" altLang="en-US" dirty="0"/>
              <a:t>两个三角形通过一系列三角形相连，且</a:t>
            </a:r>
            <a:endParaRPr lang="en-US" altLang="zh-CN" dirty="0"/>
          </a:p>
          <a:p>
            <a:r>
              <a:rPr lang="zh-CN" altLang="en-US" dirty="0"/>
              <a:t>（</a:t>
            </a:r>
            <a:r>
              <a:rPr lang="en-US" altLang="zh-CN" dirty="0"/>
              <a:t>1</a:t>
            </a:r>
            <a:r>
              <a:rPr lang="zh-CN" altLang="en-US" dirty="0"/>
              <a:t>）三角形每条边的</a:t>
            </a:r>
            <a:r>
              <a:rPr lang="en-US" altLang="zh-CN" dirty="0" err="1"/>
              <a:t>trussness</a:t>
            </a:r>
            <a:r>
              <a:rPr lang="zh-CN" altLang="en-US" dirty="0"/>
              <a:t>至少为</a:t>
            </a:r>
            <a:r>
              <a:rPr lang="en-US" altLang="zh-CN" dirty="0"/>
              <a:t>k    </a:t>
            </a:r>
            <a:r>
              <a:rPr lang="zh-CN" altLang="en-US" dirty="0"/>
              <a:t>（</a:t>
            </a:r>
            <a:r>
              <a:rPr lang="en-US" altLang="zh-CN" dirty="0"/>
              <a:t>2</a:t>
            </a:r>
            <a:r>
              <a:rPr lang="zh-CN" altLang="en-US" dirty="0"/>
              <a:t>）共享的边的</a:t>
            </a:r>
            <a:r>
              <a:rPr lang="en-US" altLang="zh-CN" dirty="0" err="1"/>
              <a:t>trussness</a:t>
            </a:r>
            <a:r>
              <a:rPr lang="zh-CN" altLang="en-US" dirty="0"/>
              <a:t>都为</a:t>
            </a:r>
            <a:r>
              <a:rPr lang="en-US" altLang="zh-CN" dirty="0"/>
              <a:t>k</a:t>
            </a:r>
          </a:p>
          <a:p>
            <a:endParaRPr lang="en-US" altLang="zh-CN" dirty="0"/>
          </a:p>
          <a:p>
            <a:endParaRPr lang="en-US" altLang="zh-CN" dirty="0"/>
          </a:p>
        </p:txBody>
      </p:sp>
      <p:grpSp>
        <p:nvGrpSpPr>
          <p:cNvPr id="45" name="组合 44">
            <a:extLst>
              <a:ext uri="{FF2B5EF4-FFF2-40B4-BE49-F238E27FC236}">
                <a16:creationId xmlns:a16="http://schemas.microsoft.com/office/drawing/2014/main" id="{C4CEDAAC-71B1-FA05-D282-CD5B300E17E8}"/>
              </a:ext>
            </a:extLst>
          </p:cNvPr>
          <p:cNvGrpSpPr/>
          <p:nvPr/>
        </p:nvGrpSpPr>
        <p:grpSpPr>
          <a:xfrm>
            <a:off x="574791" y="3287485"/>
            <a:ext cx="2966274" cy="2783716"/>
            <a:chOff x="791979" y="2779361"/>
            <a:chExt cx="3483426" cy="3560480"/>
          </a:xfrm>
        </p:grpSpPr>
        <p:grpSp>
          <p:nvGrpSpPr>
            <p:cNvPr id="4" name="组合 3">
              <a:extLst>
                <a:ext uri="{FF2B5EF4-FFF2-40B4-BE49-F238E27FC236}">
                  <a16:creationId xmlns:a16="http://schemas.microsoft.com/office/drawing/2014/main" id="{649AE9B1-645B-779B-78E5-5D4027E184F0}"/>
                </a:ext>
              </a:extLst>
            </p:cNvPr>
            <p:cNvGrpSpPr/>
            <p:nvPr/>
          </p:nvGrpSpPr>
          <p:grpSpPr>
            <a:xfrm>
              <a:off x="791979" y="4282815"/>
              <a:ext cx="609600" cy="561566"/>
              <a:chOff x="1273629" y="2053165"/>
              <a:chExt cx="587829" cy="555171"/>
            </a:xfrm>
          </p:grpSpPr>
          <p:sp>
            <p:nvSpPr>
              <p:cNvPr id="6" name="椭圆 5">
                <a:extLst>
                  <a:ext uri="{FF2B5EF4-FFF2-40B4-BE49-F238E27FC236}">
                    <a16:creationId xmlns:a16="http://schemas.microsoft.com/office/drawing/2014/main" id="{56BC6D74-30BF-A44D-149E-F3FE51052757}"/>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B2E0F2-13D8-2E33-278C-43B9BC5E1857}"/>
                  </a:ext>
                </a:extLst>
              </p:cNvPr>
              <p:cNvSpPr txBox="1"/>
              <p:nvPr/>
            </p:nvSpPr>
            <p:spPr>
              <a:xfrm>
                <a:off x="1426029" y="2144486"/>
                <a:ext cx="293914" cy="369332"/>
              </a:xfrm>
              <a:prstGeom prst="rect">
                <a:avLst/>
              </a:prstGeom>
              <a:noFill/>
            </p:spPr>
            <p:txBody>
              <a:bodyPr wrap="square" rtlCol="0">
                <a:spAutoFit/>
              </a:bodyPr>
              <a:lstStyle/>
              <a:p>
                <a:r>
                  <a:rPr lang="en-US" altLang="zh-CN" dirty="0"/>
                  <a:t>1</a:t>
                </a:r>
                <a:endParaRPr lang="zh-CN" altLang="en-US" dirty="0"/>
              </a:p>
            </p:txBody>
          </p:sp>
        </p:grpSp>
        <p:grpSp>
          <p:nvGrpSpPr>
            <p:cNvPr id="9" name="组合 8">
              <a:extLst>
                <a:ext uri="{FF2B5EF4-FFF2-40B4-BE49-F238E27FC236}">
                  <a16:creationId xmlns:a16="http://schemas.microsoft.com/office/drawing/2014/main" id="{390FF4DA-9392-717E-58C1-D871208FD354}"/>
                </a:ext>
              </a:extLst>
            </p:cNvPr>
            <p:cNvGrpSpPr/>
            <p:nvPr/>
          </p:nvGrpSpPr>
          <p:grpSpPr>
            <a:xfrm>
              <a:off x="802865" y="5784670"/>
              <a:ext cx="587829" cy="555171"/>
              <a:chOff x="1273629" y="2053165"/>
              <a:chExt cx="587829" cy="555171"/>
            </a:xfrm>
          </p:grpSpPr>
          <p:sp>
            <p:nvSpPr>
              <p:cNvPr id="10" name="椭圆 9">
                <a:extLst>
                  <a:ext uri="{FF2B5EF4-FFF2-40B4-BE49-F238E27FC236}">
                    <a16:creationId xmlns:a16="http://schemas.microsoft.com/office/drawing/2014/main" id="{A8B21544-1138-79C6-F014-EDCD385643FD}"/>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1C514BE-1583-2E5E-090B-F0300753DC96}"/>
                  </a:ext>
                </a:extLst>
              </p:cNvPr>
              <p:cNvSpPr txBox="1"/>
              <p:nvPr/>
            </p:nvSpPr>
            <p:spPr>
              <a:xfrm>
                <a:off x="1426029" y="2144486"/>
                <a:ext cx="293914" cy="369332"/>
              </a:xfrm>
              <a:prstGeom prst="rect">
                <a:avLst/>
              </a:prstGeom>
              <a:noFill/>
            </p:spPr>
            <p:txBody>
              <a:bodyPr wrap="square" rtlCol="0">
                <a:spAutoFit/>
              </a:bodyPr>
              <a:lstStyle/>
              <a:p>
                <a:r>
                  <a:rPr lang="en-US" altLang="zh-CN" dirty="0"/>
                  <a:t>2</a:t>
                </a:r>
                <a:endParaRPr lang="zh-CN" altLang="en-US" dirty="0"/>
              </a:p>
            </p:txBody>
          </p:sp>
        </p:grpSp>
        <p:grpSp>
          <p:nvGrpSpPr>
            <p:cNvPr id="12" name="组合 11">
              <a:extLst>
                <a:ext uri="{FF2B5EF4-FFF2-40B4-BE49-F238E27FC236}">
                  <a16:creationId xmlns:a16="http://schemas.microsoft.com/office/drawing/2014/main" id="{658A41A3-E79C-56EE-4831-EEC49DFE4A4D}"/>
                </a:ext>
              </a:extLst>
            </p:cNvPr>
            <p:cNvGrpSpPr/>
            <p:nvPr/>
          </p:nvGrpSpPr>
          <p:grpSpPr>
            <a:xfrm>
              <a:off x="2250663" y="5784670"/>
              <a:ext cx="587829" cy="555171"/>
              <a:chOff x="1273629" y="2053165"/>
              <a:chExt cx="587829" cy="555171"/>
            </a:xfrm>
          </p:grpSpPr>
          <p:sp>
            <p:nvSpPr>
              <p:cNvPr id="13" name="椭圆 12">
                <a:extLst>
                  <a:ext uri="{FF2B5EF4-FFF2-40B4-BE49-F238E27FC236}">
                    <a16:creationId xmlns:a16="http://schemas.microsoft.com/office/drawing/2014/main" id="{8B2AA2D4-97E6-6417-8477-9B4A096DBB14}"/>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7CD9915-2A9E-6A51-8BE4-2AAD7C1B45AB}"/>
                  </a:ext>
                </a:extLst>
              </p:cNvPr>
              <p:cNvSpPr txBox="1"/>
              <p:nvPr/>
            </p:nvSpPr>
            <p:spPr>
              <a:xfrm>
                <a:off x="1426029" y="2144486"/>
                <a:ext cx="293914" cy="369332"/>
              </a:xfrm>
              <a:prstGeom prst="rect">
                <a:avLst/>
              </a:prstGeom>
              <a:noFill/>
            </p:spPr>
            <p:txBody>
              <a:bodyPr wrap="square" rtlCol="0">
                <a:spAutoFit/>
              </a:bodyPr>
              <a:lstStyle/>
              <a:p>
                <a:r>
                  <a:rPr lang="en-US" altLang="zh-CN" dirty="0"/>
                  <a:t>3</a:t>
                </a:r>
                <a:endParaRPr lang="zh-CN" altLang="en-US" dirty="0"/>
              </a:p>
            </p:txBody>
          </p:sp>
        </p:grpSp>
        <p:grpSp>
          <p:nvGrpSpPr>
            <p:cNvPr id="15" name="组合 14">
              <a:extLst>
                <a:ext uri="{FF2B5EF4-FFF2-40B4-BE49-F238E27FC236}">
                  <a16:creationId xmlns:a16="http://schemas.microsoft.com/office/drawing/2014/main" id="{87BED31E-B963-4731-E055-8D0F1304CFEE}"/>
                </a:ext>
              </a:extLst>
            </p:cNvPr>
            <p:cNvGrpSpPr/>
            <p:nvPr/>
          </p:nvGrpSpPr>
          <p:grpSpPr>
            <a:xfrm>
              <a:off x="2250663" y="4282815"/>
              <a:ext cx="587829" cy="555171"/>
              <a:chOff x="1273629" y="2053165"/>
              <a:chExt cx="587829" cy="555171"/>
            </a:xfrm>
          </p:grpSpPr>
          <p:sp>
            <p:nvSpPr>
              <p:cNvPr id="16" name="椭圆 15">
                <a:extLst>
                  <a:ext uri="{FF2B5EF4-FFF2-40B4-BE49-F238E27FC236}">
                    <a16:creationId xmlns:a16="http://schemas.microsoft.com/office/drawing/2014/main" id="{07817390-C4F2-CF50-FD63-E259EB0FE2DB}"/>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95999384-7A3C-94BF-626F-86F0BFE16232}"/>
                  </a:ext>
                </a:extLst>
              </p:cNvPr>
              <p:cNvSpPr txBox="1"/>
              <p:nvPr/>
            </p:nvSpPr>
            <p:spPr>
              <a:xfrm>
                <a:off x="1426029" y="2144486"/>
                <a:ext cx="293914" cy="369332"/>
              </a:xfrm>
              <a:prstGeom prst="rect">
                <a:avLst/>
              </a:prstGeom>
              <a:noFill/>
            </p:spPr>
            <p:txBody>
              <a:bodyPr wrap="square" rtlCol="0">
                <a:spAutoFit/>
              </a:bodyPr>
              <a:lstStyle/>
              <a:p>
                <a:r>
                  <a:rPr lang="en-US" altLang="zh-CN" dirty="0"/>
                  <a:t>4</a:t>
                </a:r>
                <a:endParaRPr lang="zh-CN" altLang="en-US" dirty="0"/>
              </a:p>
            </p:txBody>
          </p:sp>
        </p:grpSp>
        <p:grpSp>
          <p:nvGrpSpPr>
            <p:cNvPr id="18" name="组合 17">
              <a:extLst>
                <a:ext uri="{FF2B5EF4-FFF2-40B4-BE49-F238E27FC236}">
                  <a16:creationId xmlns:a16="http://schemas.microsoft.com/office/drawing/2014/main" id="{80E40BA3-76B3-3D1C-553C-9BAEE806D3DF}"/>
                </a:ext>
              </a:extLst>
            </p:cNvPr>
            <p:cNvGrpSpPr/>
            <p:nvPr/>
          </p:nvGrpSpPr>
          <p:grpSpPr>
            <a:xfrm>
              <a:off x="2250662" y="2780960"/>
              <a:ext cx="587829" cy="555171"/>
              <a:chOff x="1273629" y="2053165"/>
              <a:chExt cx="587829" cy="555171"/>
            </a:xfrm>
          </p:grpSpPr>
          <p:sp>
            <p:nvSpPr>
              <p:cNvPr id="19" name="椭圆 18">
                <a:extLst>
                  <a:ext uri="{FF2B5EF4-FFF2-40B4-BE49-F238E27FC236}">
                    <a16:creationId xmlns:a16="http://schemas.microsoft.com/office/drawing/2014/main" id="{B3DD6759-110E-5262-682A-CE5FEA067716}"/>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3C0C11B-7B38-675E-AF12-CC93A1A51FF3}"/>
                  </a:ext>
                </a:extLst>
              </p:cNvPr>
              <p:cNvSpPr txBox="1"/>
              <p:nvPr/>
            </p:nvSpPr>
            <p:spPr>
              <a:xfrm>
                <a:off x="1426029" y="2144486"/>
                <a:ext cx="293914" cy="369332"/>
              </a:xfrm>
              <a:prstGeom prst="rect">
                <a:avLst/>
              </a:prstGeom>
              <a:noFill/>
            </p:spPr>
            <p:txBody>
              <a:bodyPr wrap="square" rtlCol="0">
                <a:spAutoFit/>
              </a:bodyPr>
              <a:lstStyle/>
              <a:p>
                <a:r>
                  <a:rPr lang="en-US" altLang="zh-CN" dirty="0"/>
                  <a:t>5</a:t>
                </a:r>
                <a:endParaRPr lang="zh-CN" altLang="en-US" dirty="0"/>
              </a:p>
            </p:txBody>
          </p:sp>
        </p:grpSp>
        <p:grpSp>
          <p:nvGrpSpPr>
            <p:cNvPr id="21" name="组合 20">
              <a:extLst>
                <a:ext uri="{FF2B5EF4-FFF2-40B4-BE49-F238E27FC236}">
                  <a16:creationId xmlns:a16="http://schemas.microsoft.com/office/drawing/2014/main" id="{6337B015-EFC3-493A-E01E-8A16301470C0}"/>
                </a:ext>
              </a:extLst>
            </p:cNvPr>
            <p:cNvGrpSpPr/>
            <p:nvPr/>
          </p:nvGrpSpPr>
          <p:grpSpPr>
            <a:xfrm>
              <a:off x="3687575" y="2779361"/>
              <a:ext cx="587829" cy="555171"/>
              <a:chOff x="1273629" y="2053165"/>
              <a:chExt cx="587829" cy="555171"/>
            </a:xfrm>
          </p:grpSpPr>
          <p:sp>
            <p:nvSpPr>
              <p:cNvPr id="22" name="椭圆 21">
                <a:extLst>
                  <a:ext uri="{FF2B5EF4-FFF2-40B4-BE49-F238E27FC236}">
                    <a16:creationId xmlns:a16="http://schemas.microsoft.com/office/drawing/2014/main" id="{04FE6D54-B423-5258-E38E-F151C83221B2}"/>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7D3F260C-DA0B-51C0-9A10-313E2BBD5EB2}"/>
                  </a:ext>
                </a:extLst>
              </p:cNvPr>
              <p:cNvSpPr txBox="1"/>
              <p:nvPr/>
            </p:nvSpPr>
            <p:spPr>
              <a:xfrm>
                <a:off x="1426029" y="2144486"/>
                <a:ext cx="293914" cy="369332"/>
              </a:xfrm>
              <a:prstGeom prst="rect">
                <a:avLst/>
              </a:prstGeom>
              <a:noFill/>
            </p:spPr>
            <p:txBody>
              <a:bodyPr wrap="square" rtlCol="0">
                <a:spAutoFit/>
              </a:bodyPr>
              <a:lstStyle/>
              <a:p>
                <a:r>
                  <a:rPr lang="en-US" altLang="zh-CN" dirty="0"/>
                  <a:t>6</a:t>
                </a:r>
                <a:endParaRPr lang="zh-CN" altLang="en-US" dirty="0"/>
              </a:p>
            </p:txBody>
          </p:sp>
        </p:grpSp>
        <p:grpSp>
          <p:nvGrpSpPr>
            <p:cNvPr id="24" name="组合 23">
              <a:extLst>
                <a:ext uri="{FF2B5EF4-FFF2-40B4-BE49-F238E27FC236}">
                  <a16:creationId xmlns:a16="http://schemas.microsoft.com/office/drawing/2014/main" id="{BD622635-E088-986D-D44B-5C286689777B}"/>
                </a:ext>
              </a:extLst>
            </p:cNvPr>
            <p:cNvGrpSpPr/>
            <p:nvPr/>
          </p:nvGrpSpPr>
          <p:grpSpPr>
            <a:xfrm>
              <a:off x="3687576" y="4281216"/>
              <a:ext cx="587829" cy="555171"/>
              <a:chOff x="1273629" y="2053165"/>
              <a:chExt cx="587829" cy="555171"/>
            </a:xfrm>
          </p:grpSpPr>
          <p:sp>
            <p:nvSpPr>
              <p:cNvPr id="25" name="椭圆 24">
                <a:extLst>
                  <a:ext uri="{FF2B5EF4-FFF2-40B4-BE49-F238E27FC236}">
                    <a16:creationId xmlns:a16="http://schemas.microsoft.com/office/drawing/2014/main" id="{1287267C-43A0-316B-C5A3-C0B053ABDFA0}"/>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B1D7282-4EBA-851C-BC31-BA374713BA20}"/>
                  </a:ext>
                </a:extLst>
              </p:cNvPr>
              <p:cNvSpPr txBox="1"/>
              <p:nvPr/>
            </p:nvSpPr>
            <p:spPr>
              <a:xfrm>
                <a:off x="1426029" y="2144486"/>
                <a:ext cx="293914" cy="369332"/>
              </a:xfrm>
              <a:prstGeom prst="rect">
                <a:avLst/>
              </a:prstGeom>
              <a:noFill/>
            </p:spPr>
            <p:txBody>
              <a:bodyPr wrap="square" rtlCol="0">
                <a:spAutoFit/>
              </a:bodyPr>
              <a:lstStyle/>
              <a:p>
                <a:r>
                  <a:rPr lang="en-US" altLang="zh-CN" dirty="0"/>
                  <a:t>7</a:t>
                </a:r>
                <a:endParaRPr lang="zh-CN" altLang="en-US" dirty="0"/>
              </a:p>
            </p:txBody>
          </p:sp>
        </p:grpSp>
        <p:cxnSp>
          <p:nvCxnSpPr>
            <p:cNvPr id="27" name="直接连接符 26">
              <a:extLst>
                <a:ext uri="{FF2B5EF4-FFF2-40B4-BE49-F238E27FC236}">
                  <a16:creationId xmlns:a16="http://schemas.microsoft.com/office/drawing/2014/main" id="{A8215689-976F-9274-1ADC-7A4F5FB09C1B}"/>
                </a:ext>
              </a:extLst>
            </p:cNvPr>
            <p:cNvCxnSpPr>
              <a:stCxn id="19" idx="3"/>
              <a:endCxn id="6" idx="7"/>
            </p:cNvCxnSpPr>
            <p:nvPr/>
          </p:nvCxnSpPr>
          <p:spPr>
            <a:xfrm flipH="1">
              <a:off x="1312305" y="3254828"/>
              <a:ext cx="1024443" cy="111022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 name="直接连接符 27">
              <a:extLst>
                <a:ext uri="{FF2B5EF4-FFF2-40B4-BE49-F238E27FC236}">
                  <a16:creationId xmlns:a16="http://schemas.microsoft.com/office/drawing/2014/main" id="{88E94503-24F0-17FE-CFA7-73446AE39B45}"/>
                </a:ext>
              </a:extLst>
            </p:cNvPr>
            <p:cNvCxnSpPr>
              <a:cxnSpLocks/>
            </p:cNvCxnSpPr>
            <p:nvPr/>
          </p:nvCxnSpPr>
          <p:spPr>
            <a:xfrm flipH="1">
              <a:off x="2810999" y="4833190"/>
              <a:ext cx="1024443" cy="111022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 name="直接连接符 28">
              <a:extLst>
                <a:ext uri="{FF2B5EF4-FFF2-40B4-BE49-F238E27FC236}">
                  <a16:creationId xmlns:a16="http://schemas.microsoft.com/office/drawing/2014/main" id="{C1F81AD3-9D52-AE61-2381-444FB3D0B72B}"/>
                </a:ext>
              </a:extLst>
            </p:cNvPr>
            <p:cNvCxnSpPr>
              <a:stCxn id="19" idx="4"/>
              <a:endCxn id="16" idx="0"/>
            </p:cNvCxnSpPr>
            <p:nvPr/>
          </p:nvCxnSpPr>
          <p:spPr>
            <a:xfrm>
              <a:off x="2544577" y="3336131"/>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直接连接符 29">
              <a:extLst>
                <a:ext uri="{FF2B5EF4-FFF2-40B4-BE49-F238E27FC236}">
                  <a16:creationId xmlns:a16="http://schemas.microsoft.com/office/drawing/2014/main" id="{B4BE542F-252E-E6B8-0132-D96BD0AAD2A0}"/>
                </a:ext>
              </a:extLst>
            </p:cNvPr>
            <p:cNvCxnSpPr>
              <a:cxnSpLocks/>
            </p:cNvCxnSpPr>
            <p:nvPr/>
          </p:nvCxnSpPr>
          <p:spPr>
            <a:xfrm>
              <a:off x="2530831" y="4833190"/>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直接连接符 30">
              <a:extLst>
                <a:ext uri="{FF2B5EF4-FFF2-40B4-BE49-F238E27FC236}">
                  <a16:creationId xmlns:a16="http://schemas.microsoft.com/office/drawing/2014/main" id="{1568255D-57DB-1628-0AE0-F5FCB23068EC}"/>
                </a:ext>
              </a:extLst>
            </p:cNvPr>
            <p:cNvCxnSpPr>
              <a:cxnSpLocks/>
            </p:cNvCxnSpPr>
            <p:nvPr/>
          </p:nvCxnSpPr>
          <p:spPr>
            <a:xfrm>
              <a:off x="3981488" y="3331335"/>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直接连接符 31">
              <a:extLst>
                <a:ext uri="{FF2B5EF4-FFF2-40B4-BE49-F238E27FC236}">
                  <a16:creationId xmlns:a16="http://schemas.microsoft.com/office/drawing/2014/main" id="{80DC4358-941A-3741-9D00-8FB33A1D07BD}"/>
                </a:ext>
              </a:extLst>
            </p:cNvPr>
            <p:cNvCxnSpPr>
              <a:stCxn id="19" idx="6"/>
              <a:endCxn id="22" idx="2"/>
            </p:cNvCxnSpPr>
            <p:nvPr/>
          </p:nvCxnSpPr>
          <p:spPr>
            <a:xfrm flipV="1">
              <a:off x="2838491" y="3056947"/>
              <a:ext cx="849084" cy="1599"/>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直接连接符 32">
              <a:extLst>
                <a:ext uri="{FF2B5EF4-FFF2-40B4-BE49-F238E27FC236}">
                  <a16:creationId xmlns:a16="http://schemas.microsoft.com/office/drawing/2014/main" id="{62C83879-3BC6-C030-BB22-F4335B3417F9}"/>
                </a:ext>
              </a:extLst>
            </p:cNvPr>
            <p:cNvCxnSpPr>
              <a:cxnSpLocks/>
            </p:cNvCxnSpPr>
            <p:nvPr/>
          </p:nvCxnSpPr>
          <p:spPr>
            <a:xfrm flipV="1">
              <a:off x="2838491" y="4575602"/>
              <a:ext cx="849084" cy="1599"/>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直接连接符 33">
              <a:extLst>
                <a:ext uri="{FF2B5EF4-FFF2-40B4-BE49-F238E27FC236}">
                  <a16:creationId xmlns:a16="http://schemas.microsoft.com/office/drawing/2014/main" id="{B0A31B36-4CBA-6F00-F10F-AFB9A392B6C9}"/>
                </a:ext>
              </a:extLst>
            </p:cNvPr>
            <p:cNvCxnSpPr>
              <a:stCxn id="6" idx="4"/>
              <a:endCxn id="10" idx="0"/>
            </p:cNvCxnSpPr>
            <p:nvPr/>
          </p:nvCxnSpPr>
          <p:spPr>
            <a:xfrm>
              <a:off x="1096779" y="4844381"/>
              <a:ext cx="1" cy="9402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直接连接符 34">
              <a:extLst>
                <a:ext uri="{FF2B5EF4-FFF2-40B4-BE49-F238E27FC236}">
                  <a16:creationId xmlns:a16="http://schemas.microsoft.com/office/drawing/2014/main" id="{3A3C63F3-1F80-85BC-4B4E-C9C49D8B7C8D}"/>
                </a:ext>
              </a:extLst>
            </p:cNvPr>
            <p:cNvCxnSpPr>
              <a:stCxn id="6" idx="6"/>
              <a:endCxn id="16" idx="2"/>
            </p:cNvCxnSpPr>
            <p:nvPr/>
          </p:nvCxnSpPr>
          <p:spPr>
            <a:xfrm flipV="1">
              <a:off x="1401579" y="4560401"/>
              <a:ext cx="849084" cy="3197"/>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直接连接符 35">
              <a:extLst>
                <a:ext uri="{FF2B5EF4-FFF2-40B4-BE49-F238E27FC236}">
                  <a16:creationId xmlns:a16="http://schemas.microsoft.com/office/drawing/2014/main" id="{5628D51A-2D18-DC10-5550-47D5E1AE43DD}"/>
                </a:ext>
              </a:extLst>
            </p:cNvPr>
            <p:cNvCxnSpPr>
              <a:stCxn id="10" idx="6"/>
              <a:endCxn id="13" idx="2"/>
            </p:cNvCxnSpPr>
            <p:nvPr/>
          </p:nvCxnSpPr>
          <p:spPr>
            <a:xfrm>
              <a:off x="1390694" y="6062256"/>
              <a:ext cx="85996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直接连接符 36">
              <a:extLst>
                <a:ext uri="{FF2B5EF4-FFF2-40B4-BE49-F238E27FC236}">
                  <a16:creationId xmlns:a16="http://schemas.microsoft.com/office/drawing/2014/main" id="{17519709-11A2-E5F3-14AE-8C4A8096975B}"/>
                </a:ext>
              </a:extLst>
            </p:cNvPr>
            <p:cNvCxnSpPr>
              <a:stCxn id="6" idx="5"/>
              <a:endCxn id="13" idx="1"/>
            </p:cNvCxnSpPr>
            <p:nvPr/>
          </p:nvCxnSpPr>
          <p:spPr>
            <a:xfrm>
              <a:off x="1312305" y="4762142"/>
              <a:ext cx="1024444" cy="1103831"/>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直接连接符 37">
              <a:extLst>
                <a:ext uri="{FF2B5EF4-FFF2-40B4-BE49-F238E27FC236}">
                  <a16:creationId xmlns:a16="http://schemas.microsoft.com/office/drawing/2014/main" id="{38DE0840-643C-1B4C-DD04-AEAC6C1DA43A}"/>
                </a:ext>
              </a:extLst>
            </p:cNvPr>
            <p:cNvCxnSpPr>
              <a:cxnSpLocks/>
              <a:stCxn id="19" idx="5"/>
              <a:endCxn id="25" idx="1"/>
            </p:cNvCxnSpPr>
            <p:nvPr/>
          </p:nvCxnSpPr>
          <p:spPr>
            <a:xfrm>
              <a:off x="2752405" y="3254828"/>
              <a:ext cx="1021257" cy="1107691"/>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直接连接符 38">
              <a:extLst>
                <a:ext uri="{FF2B5EF4-FFF2-40B4-BE49-F238E27FC236}">
                  <a16:creationId xmlns:a16="http://schemas.microsoft.com/office/drawing/2014/main" id="{170C2D82-7472-B9AD-F95C-45F30E7C3356}"/>
                </a:ext>
              </a:extLst>
            </p:cNvPr>
            <p:cNvCxnSpPr>
              <a:endCxn id="10" idx="7"/>
            </p:cNvCxnSpPr>
            <p:nvPr/>
          </p:nvCxnSpPr>
          <p:spPr>
            <a:xfrm flipH="1">
              <a:off x="1304608" y="4762142"/>
              <a:ext cx="1032140" cy="1103831"/>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直接连接符 39">
              <a:extLst>
                <a:ext uri="{FF2B5EF4-FFF2-40B4-BE49-F238E27FC236}">
                  <a16:creationId xmlns:a16="http://schemas.microsoft.com/office/drawing/2014/main" id="{D754CF6D-EC21-FE10-8498-C6DA37F9E777}"/>
                </a:ext>
              </a:extLst>
            </p:cNvPr>
            <p:cNvCxnSpPr>
              <a:stCxn id="22" idx="3"/>
              <a:endCxn id="16" idx="7"/>
            </p:cNvCxnSpPr>
            <p:nvPr/>
          </p:nvCxnSpPr>
          <p:spPr>
            <a:xfrm flipH="1">
              <a:off x="2752406" y="3253229"/>
              <a:ext cx="1021255" cy="1110889"/>
            </a:xfrm>
            <a:prstGeom prst="line">
              <a:avLst/>
            </a:prstGeom>
          </p:spPr>
          <p:style>
            <a:lnRef idx="3">
              <a:schemeClr val="accent1"/>
            </a:lnRef>
            <a:fillRef idx="0">
              <a:schemeClr val="accent1"/>
            </a:fillRef>
            <a:effectRef idx="2">
              <a:schemeClr val="accent1"/>
            </a:effectRef>
            <a:fontRef idx="minor">
              <a:schemeClr val="tx1"/>
            </a:fontRef>
          </p:style>
        </p:cxnSp>
      </p:grpSp>
      <p:sp>
        <p:nvSpPr>
          <p:cNvPr id="7" name="文本框 6">
            <a:extLst>
              <a:ext uri="{FF2B5EF4-FFF2-40B4-BE49-F238E27FC236}">
                <a16:creationId xmlns:a16="http://schemas.microsoft.com/office/drawing/2014/main" id="{1D70031C-FF8F-7E58-20BD-BC3CB1F007EA}"/>
              </a:ext>
            </a:extLst>
          </p:cNvPr>
          <p:cNvSpPr txBox="1"/>
          <p:nvPr/>
        </p:nvSpPr>
        <p:spPr>
          <a:xfrm>
            <a:off x="3794577" y="3418114"/>
            <a:ext cx="5216507"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edge-support((1, 5)) = 1</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subgraph-</a:t>
            </a:r>
            <a:r>
              <a:rPr lang="en-US" altLang="zh-CN" dirty="0" err="1"/>
              <a:t>trussness</a:t>
            </a:r>
            <a:r>
              <a:rPr lang="en-US" altLang="zh-CN" dirty="0"/>
              <a:t>({1, 2, 3, 4}) = 4</a:t>
            </a:r>
          </a:p>
          <a:p>
            <a:endParaRPr lang="en-US" altLang="zh-CN" dirty="0"/>
          </a:p>
          <a:p>
            <a:pPr marL="285750" indent="-285750">
              <a:buFont typeface="Arial" panose="020B0604020202020204" pitchFamily="34" charset="0"/>
              <a:buChar char="•"/>
            </a:pPr>
            <a:r>
              <a:rPr lang="en-US" altLang="zh-CN" dirty="0"/>
              <a:t>edge-</a:t>
            </a:r>
            <a:r>
              <a:rPr lang="en-US" altLang="zh-CN" dirty="0" err="1"/>
              <a:t>trussness</a:t>
            </a:r>
            <a:r>
              <a:rPr lang="en-US" altLang="zh-CN" dirty="0"/>
              <a:t>((1, 4)) = 4</a:t>
            </a:r>
          </a:p>
          <a:p>
            <a:endParaRPr lang="en-US" altLang="zh-CN" dirty="0"/>
          </a:p>
          <a:p>
            <a:pPr marL="285750" indent="-285750">
              <a:buFont typeface="Arial" panose="020B0604020202020204" pitchFamily="34" charset="0"/>
              <a:buChar char="•"/>
            </a:pPr>
            <a:r>
              <a:rPr lang="zh-CN" altLang="en-US" dirty="0"/>
              <a:t>三角形</a:t>
            </a:r>
            <a:r>
              <a:rPr lang="en-US" altLang="zh-CN" dirty="0"/>
              <a:t>(1, 2, 3)</a:t>
            </a:r>
            <a:r>
              <a:rPr lang="zh-CN" altLang="en-US" dirty="0"/>
              <a:t>和三角形</a:t>
            </a:r>
            <a:r>
              <a:rPr lang="en-US" altLang="zh-CN" dirty="0"/>
              <a:t>(4, 5, 7)</a:t>
            </a:r>
            <a:r>
              <a:rPr lang="zh-CN" altLang="en-US" dirty="0"/>
              <a:t>是</a:t>
            </a:r>
            <a:r>
              <a:rPr lang="en-US" altLang="zh-CN" dirty="0"/>
              <a:t>4-triangle connected</a:t>
            </a:r>
            <a:r>
              <a:rPr lang="zh-CN" altLang="en-US" dirty="0"/>
              <a:t>的；三角形</a:t>
            </a:r>
            <a:r>
              <a:rPr lang="en-US" altLang="zh-CN" dirty="0"/>
              <a:t>(1, 2, 3)</a:t>
            </a:r>
            <a:r>
              <a:rPr lang="zh-CN" altLang="en-US" dirty="0"/>
              <a:t>和三角形</a:t>
            </a:r>
            <a:r>
              <a:rPr lang="en-US" altLang="zh-CN" dirty="0"/>
              <a:t>(4, 5, 7)</a:t>
            </a:r>
            <a:r>
              <a:rPr lang="zh-CN" altLang="en-US" dirty="0"/>
              <a:t>不相连</a:t>
            </a:r>
            <a:endParaRPr lang="en-US" altLang="zh-CN" dirty="0"/>
          </a:p>
          <a:p>
            <a:pPr marL="285750" indent="-285750">
              <a:buFont typeface="Arial" panose="020B0604020202020204" pitchFamily="34" charset="0"/>
              <a:buChar char="•"/>
            </a:pPr>
            <a:endParaRPr lang="en-US" altLang="zh-CN" dirty="0"/>
          </a:p>
          <a:p>
            <a:endParaRPr lang="zh-CN" altLang="en-US" dirty="0"/>
          </a:p>
        </p:txBody>
      </p:sp>
    </p:spTree>
    <p:extLst>
      <p:ext uri="{BB962C8B-B14F-4D97-AF65-F5344CB8AC3E}">
        <p14:creationId xmlns:p14="http://schemas.microsoft.com/office/powerpoint/2010/main" val="390245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5967B95-795F-8192-F68B-BF894B582DF2}"/>
              </a:ext>
            </a:extLst>
          </p:cNvPr>
          <p:cNvSpPr>
            <a:spLocks noGrp="1"/>
          </p:cNvSpPr>
          <p:nvPr>
            <p:ph type="sldNum" sz="quarter" idx="12"/>
          </p:nvPr>
        </p:nvSpPr>
        <p:spPr/>
        <p:txBody>
          <a:bodyPr/>
          <a:lstStyle/>
          <a:p>
            <a:fld id="{72A5E12F-523A-4D75-95A2-779F57F5D9E2}" type="slidenum">
              <a:rPr lang="zh-CN" altLang="en-US" smtClean="0"/>
              <a:t>8</a:t>
            </a:fld>
            <a:endParaRPr lang="zh-CN" altLang="en-US" dirty="0"/>
          </a:p>
        </p:txBody>
      </p:sp>
      <p:sp>
        <p:nvSpPr>
          <p:cNvPr id="4" name="文本框 3">
            <a:extLst>
              <a:ext uri="{FF2B5EF4-FFF2-40B4-BE49-F238E27FC236}">
                <a16:creationId xmlns:a16="http://schemas.microsoft.com/office/drawing/2014/main" id="{2141B8FF-3506-132D-42DC-A9D9FD63A081}"/>
              </a:ext>
            </a:extLst>
          </p:cNvPr>
          <p:cNvSpPr txBox="1"/>
          <p:nvPr/>
        </p:nvSpPr>
        <p:spPr>
          <a:xfrm>
            <a:off x="612337" y="846274"/>
            <a:ext cx="8281291" cy="2308324"/>
          </a:xfrm>
          <a:prstGeom prst="rect">
            <a:avLst/>
          </a:prstGeom>
          <a:noFill/>
        </p:spPr>
        <p:txBody>
          <a:bodyPr wrap="square" rtlCol="0">
            <a:spAutoFit/>
          </a:bodyPr>
          <a:lstStyle/>
          <a:p>
            <a:r>
              <a:rPr lang="en-US" altLang="zh-CN" b="1" dirty="0"/>
              <a:t>k-edge connectivity</a:t>
            </a:r>
            <a:r>
              <a:rPr lang="zh-CN" altLang="en-US" b="1" dirty="0"/>
              <a:t>：</a:t>
            </a:r>
            <a:r>
              <a:rPr lang="zh-CN" altLang="en-US" dirty="0"/>
              <a:t>两条边的</a:t>
            </a:r>
            <a:r>
              <a:rPr lang="en-US" altLang="zh-CN" dirty="0" err="1"/>
              <a:t>trussness</a:t>
            </a:r>
            <a:r>
              <a:rPr lang="zh-CN" altLang="en-US" dirty="0"/>
              <a:t>都为</a:t>
            </a:r>
            <a:r>
              <a:rPr lang="en-US" altLang="zh-CN" dirty="0"/>
              <a:t>k</a:t>
            </a:r>
            <a:r>
              <a:rPr lang="zh-CN" altLang="en-US" dirty="0"/>
              <a:t>且满足下列条件之一</a:t>
            </a:r>
            <a:endParaRPr lang="en-US" altLang="zh-CN" dirty="0"/>
          </a:p>
          <a:p>
            <a:r>
              <a:rPr lang="zh-CN" altLang="en-US" dirty="0"/>
              <a:t>（</a:t>
            </a:r>
            <a:r>
              <a:rPr lang="en-US" altLang="zh-CN" dirty="0"/>
              <a:t>1</a:t>
            </a:r>
            <a:r>
              <a:rPr lang="zh-CN" altLang="en-US" dirty="0"/>
              <a:t>）两条边属于同一个三角形     （</a:t>
            </a:r>
            <a:r>
              <a:rPr lang="en-US" altLang="zh-CN" dirty="0"/>
              <a:t>2</a:t>
            </a:r>
            <a:r>
              <a:rPr lang="zh-CN" altLang="en-US" dirty="0"/>
              <a:t>）两条边所属的三角形是</a:t>
            </a:r>
            <a:r>
              <a:rPr lang="en-US" altLang="zh-CN" dirty="0"/>
              <a:t>k-connected</a:t>
            </a:r>
            <a:r>
              <a:rPr lang="zh-CN" altLang="en-US" dirty="0"/>
              <a:t>的</a:t>
            </a:r>
            <a:endParaRPr lang="en-US" altLang="zh-CN" dirty="0"/>
          </a:p>
          <a:p>
            <a:endParaRPr lang="en-US" altLang="zh-CN" dirty="0"/>
          </a:p>
          <a:p>
            <a:r>
              <a:rPr lang="en-US" altLang="zh-CN" b="1" dirty="0"/>
              <a:t>k-truss community</a:t>
            </a:r>
            <a:r>
              <a:rPr lang="zh-CN" altLang="en-US" b="1" dirty="0"/>
              <a:t>：</a:t>
            </a:r>
            <a:r>
              <a:rPr lang="zh-CN" altLang="en-US" dirty="0"/>
              <a:t>满足如下条件的子图</a:t>
            </a:r>
            <a:endParaRPr lang="en-US" altLang="zh-CN" dirty="0"/>
          </a:p>
          <a:p>
            <a:r>
              <a:rPr lang="zh-CN" altLang="en-US" dirty="0"/>
              <a:t>（</a:t>
            </a:r>
            <a:r>
              <a:rPr lang="en-US" altLang="zh-CN" dirty="0"/>
              <a:t>1</a:t>
            </a:r>
            <a:r>
              <a:rPr lang="zh-CN" altLang="en-US" dirty="0"/>
              <a:t>）图中每条边的</a:t>
            </a:r>
            <a:r>
              <a:rPr lang="en-US" altLang="zh-CN" dirty="0" err="1"/>
              <a:t>trussness</a:t>
            </a:r>
            <a:r>
              <a:rPr lang="zh-CN" altLang="en-US" dirty="0"/>
              <a:t>至少为</a:t>
            </a:r>
            <a:r>
              <a:rPr lang="en-US" altLang="zh-CN" dirty="0"/>
              <a:t>k    </a:t>
            </a:r>
            <a:r>
              <a:rPr lang="zh-CN" altLang="en-US" dirty="0"/>
              <a:t>（</a:t>
            </a:r>
            <a:r>
              <a:rPr lang="en-US" altLang="zh-CN" dirty="0"/>
              <a:t>2</a:t>
            </a:r>
            <a:r>
              <a:rPr lang="zh-CN" altLang="en-US" dirty="0"/>
              <a:t>）子图中任意两边之间相连</a:t>
            </a:r>
            <a:endParaRPr lang="en-US" altLang="zh-CN" dirty="0"/>
          </a:p>
          <a:p>
            <a:endParaRPr lang="en-US" altLang="zh-CN" dirty="0"/>
          </a:p>
          <a:p>
            <a:r>
              <a:rPr lang="en-US" altLang="zh-CN" b="1" dirty="0"/>
              <a:t>k-truss equivalence class</a:t>
            </a:r>
            <a:r>
              <a:rPr lang="zh-CN" altLang="en-US" b="1" dirty="0"/>
              <a:t>：</a:t>
            </a:r>
            <a:r>
              <a:rPr lang="zh-CN" altLang="en-US" dirty="0"/>
              <a:t>所有满足如下条件的边称为一个</a:t>
            </a:r>
            <a:r>
              <a:rPr lang="en-US" altLang="zh-CN" dirty="0"/>
              <a:t>k-truss equivalence class</a:t>
            </a:r>
          </a:p>
          <a:p>
            <a:r>
              <a:rPr lang="zh-CN" altLang="en-US" dirty="0"/>
              <a:t>（</a:t>
            </a:r>
            <a:r>
              <a:rPr lang="en-US" altLang="zh-CN" dirty="0"/>
              <a:t>1</a:t>
            </a:r>
            <a:r>
              <a:rPr lang="zh-CN" altLang="en-US" dirty="0"/>
              <a:t>）边的</a:t>
            </a:r>
            <a:r>
              <a:rPr lang="en-US" altLang="zh-CN" dirty="0" err="1"/>
              <a:t>trussness</a:t>
            </a:r>
            <a:r>
              <a:rPr lang="zh-CN" altLang="en-US" dirty="0"/>
              <a:t>为</a:t>
            </a:r>
            <a:r>
              <a:rPr lang="en-US" altLang="zh-CN" dirty="0"/>
              <a:t>k    </a:t>
            </a:r>
            <a:r>
              <a:rPr lang="zh-CN" altLang="en-US" dirty="0"/>
              <a:t>（</a:t>
            </a:r>
            <a:r>
              <a:rPr lang="en-US" altLang="zh-CN" dirty="0"/>
              <a:t>2</a:t>
            </a:r>
            <a:r>
              <a:rPr lang="zh-CN" altLang="en-US" dirty="0"/>
              <a:t>）边与边之间是</a:t>
            </a:r>
            <a:r>
              <a:rPr lang="en-US" altLang="zh-CN" dirty="0"/>
              <a:t>k-connected</a:t>
            </a:r>
            <a:r>
              <a:rPr lang="zh-CN" altLang="en-US" dirty="0"/>
              <a:t>的</a:t>
            </a:r>
            <a:endParaRPr lang="en-US" altLang="zh-CN" dirty="0"/>
          </a:p>
        </p:txBody>
      </p:sp>
      <p:sp>
        <p:nvSpPr>
          <p:cNvPr id="5" name="文本框 4">
            <a:extLst>
              <a:ext uri="{FF2B5EF4-FFF2-40B4-BE49-F238E27FC236}">
                <a16:creationId xmlns:a16="http://schemas.microsoft.com/office/drawing/2014/main" id="{BB34F9DF-716E-2AAC-A460-EBCAB2245C1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重要概念</a:t>
            </a:r>
          </a:p>
        </p:txBody>
      </p:sp>
      <p:grpSp>
        <p:nvGrpSpPr>
          <p:cNvPr id="6" name="组合 5">
            <a:extLst>
              <a:ext uri="{FF2B5EF4-FFF2-40B4-BE49-F238E27FC236}">
                <a16:creationId xmlns:a16="http://schemas.microsoft.com/office/drawing/2014/main" id="{465AA50B-B92C-0F31-C3FE-D3E607847BD7}"/>
              </a:ext>
            </a:extLst>
          </p:cNvPr>
          <p:cNvGrpSpPr/>
          <p:nvPr/>
        </p:nvGrpSpPr>
        <p:grpSpPr>
          <a:xfrm>
            <a:off x="428281" y="3438309"/>
            <a:ext cx="2966274" cy="2783716"/>
            <a:chOff x="791979" y="2779361"/>
            <a:chExt cx="3483426" cy="3560480"/>
          </a:xfrm>
        </p:grpSpPr>
        <p:grpSp>
          <p:nvGrpSpPr>
            <p:cNvPr id="7" name="组合 6">
              <a:extLst>
                <a:ext uri="{FF2B5EF4-FFF2-40B4-BE49-F238E27FC236}">
                  <a16:creationId xmlns:a16="http://schemas.microsoft.com/office/drawing/2014/main" id="{DDBEF316-1D73-8E6E-F9D9-9F049172EC48}"/>
                </a:ext>
              </a:extLst>
            </p:cNvPr>
            <p:cNvGrpSpPr/>
            <p:nvPr/>
          </p:nvGrpSpPr>
          <p:grpSpPr>
            <a:xfrm>
              <a:off x="791979" y="4282815"/>
              <a:ext cx="609600" cy="561566"/>
              <a:chOff x="1273629" y="2053165"/>
              <a:chExt cx="587829" cy="555171"/>
            </a:xfrm>
          </p:grpSpPr>
          <p:sp>
            <p:nvSpPr>
              <p:cNvPr id="40" name="椭圆 39">
                <a:extLst>
                  <a:ext uri="{FF2B5EF4-FFF2-40B4-BE49-F238E27FC236}">
                    <a16:creationId xmlns:a16="http://schemas.microsoft.com/office/drawing/2014/main" id="{2874B6E6-A807-7EF8-B0E3-33006DAFB52F}"/>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3F4B15AA-1810-330D-E6FC-513EA5BA1F84}"/>
                  </a:ext>
                </a:extLst>
              </p:cNvPr>
              <p:cNvSpPr txBox="1"/>
              <p:nvPr/>
            </p:nvSpPr>
            <p:spPr>
              <a:xfrm>
                <a:off x="1426029" y="2144486"/>
                <a:ext cx="293914" cy="369332"/>
              </a:xfrm>
              <a:prstGeom prst="rect">
                <a:avLst/>
              </a:prstGeom>
              <a:noFill/>
            </p:spPr>
            <p:txBody>
              <a:bodyPr wrap="square" rtlCol="0">
                <a:spAutoFit/>
              </a:bodyPr>
              <a:lstStyle/>
              <a:p>
                <a:r>
                  <a:rPr lang="en-US" altLang="zh-CN" dirty="0"/>
                  <a:t>1</a:t>
                </a:r>
                <a:endParaRPr lang="zh-CN" altLang="en-US" dirty="0"/>
              </a:p>
            </p:txBody>
          </p:sp>
        </p:grpSp>
        <p:grpSp>
          <p:nvGrpSpPr>
            <p:cNvPr id="8" name="组合 7">
              <a:extLst>
                <a:ext uri="{FF2B5EF4-FFF2-40B4-BE49-F238E27FC236}">
                  <a16:creationId xmlns:a16="http://schemas.microsoft.com/office/drawing/2014/main" id="{47E49454-0C1A-7A26-1A7C-A666B6FAE135}"/>
                </a:ext>
              </a:extLst>
            </p:cNvPr>
            <p:cNvGrpSpPr/>
            <p:nvPr/>
          </p:nvGrpSpPr>
          <p:grpSpPr>
            <a:xfrm>
              <a:off x="802865" y="5784670"/>
              <a:ext cx="587829" cy="555171"/>
              <a:chOff x="1273629" y="2053165"/>
              <a:chExt cx="587829" cy="555171"/>
            </a:xfrm>
          </p:grpSpPr>
          <p:sp>
            <p:nvSpPr>
              <p:cNvPr id="38" name="椭圆 37">
                <a:extLst>
                  <a:ext uri="{FF2B5EF4-FFF2-40B4-BE49-F238E27FC236}">
                    <a16:creationId xmlns:a16="http://schemas.microsoft.com/office/drawing/2014/main" id="{472CB144-5FFE-D065-53D8-B1778A2E8165}"/>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551818BB-AA99-DFE3-E43F-98E6FA277724}"/>
                  </a:ext>
                </a:extLst>
              </p:cNvPr>
              <p:cNvSpPr txBox="1"/>
              <p:nvPr/>
            </p:nvSpPr>
            <p:spPr>
              <a:xfrm>
                <a:off x="1426029" y="2144486"/>
                <a:ext cx="293914" cy="369332"/>
              </a:xfrm>
              <a:prstGeom prst="rect">
                <a:avLst/>
              </a:prstGeom>
              <a:noFill/>
            </p:spPr>
            <p:txBody>
              <a:bodyPr wrap="square" rtlCol="0">
                <a:spAutoFit/>
              </a:bodyPr>
              <a:lstStyle/>
              <a:p>
                <a:r>
                  <a:rPr lang="en-US" altLang="zh-CN" dirty="0"/>
                  <a:t>2</a:t>
                </a:r>
                <a:endParaRPr lang="zh-CN" altLang="en-US" dirty="0"/>
              </a:p>
            </p:txBody>
          </p:sp>
        </p:grpSp>
        <p:grpSp>
          <p:nvGrpSpPr>
            <p:cNvPr id="9" name="组合 8">
              <a:extLst>
                <a:ext uri="{FF2B5EF4-FFF2-40B4-BE49-F238E27FC236}">
                  <a16:creationId xmlns:a16="http://schemas.microsoft.com/office/drawing/2014/main" id="{2DC878CF-449E-76F7-A454-E72A4F46BFC3}"/>
                </a:ext>
              </a:extLst>
            </p:cNvPr>
            <p:cNvGrpSpPr/>
            <p:nvPr/>
          </p:nvGrpSpPr>
          <p:grpSpPr>
            <a:xfrm>
              <a:off x="2250663" y="5784670"/>
              <a:ext cx="587829" cy="555171"/>
              <a:chOff x="1273629" y="2053165"/>
              <a:chExt cx="587829" cy="555171"/>
            </a:xfrm>
          </p:grpSpPr>
          <p:sp>
            <p:nvSpPr>
              <p:cNvPr id="36" name="椭圆 35">
                <a:extLst>
                  <a:ext uri="{FF2B5EF4-FFF2-40B4-BE49-F238E27FC236}">
                    <a16:creationId xmlns:a16="http://schemas.microsoft.com/office/drawing/2014/main" id="{96CACFE8-EA34-CB51-D323-4336E76DB239}"/>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351503DD-93A3-D537-AF8A-3670B41118D8}"/>
                  </a:ext>
                </a:extLst>
              </p:cNvPr>
              <p:cNvSpPr txBox="1"/>
              <p:nvPr/>
            </p:nvSpPr>
            <p:spPr>
              <a:xfrm>
                <a:off x="1426029" y="2144486"/>
                <a:ext cx="293914" cy="369332"/>
              </a:xfrm>
              <a:prstGeom prst="rect">
                <a:avLst/>
              </a:prstGeom>
              <a:noFill/>
            </p:spPr>
            <p:txBody>
              <a:bodyPr wrap="square" rtlCol="0">
                <a:spAutoFit/>
              </a:bodyPr>
              <a:lstStyle/>
              <a:p>
                <a:r>
                  <a:rPr lang="en-US" altLang="zh-CN" dirty="0"/>
                  <a:t>3</a:t>
                </a:r>
                <a:endParaRPr lang="zh-CN" altLang="en-US" dirty="0"/>
              </a:p>
            </p:txBody>
          </p:sp>
        </p:grpSp>
        <p:grpSp>
          <p:nvGrpSpPr>
            <p:cNvPr id="10" name="组合 9">
              <a:extLst>
                <a:ext uri="{FF2B5EF4-FFF2-40B4-BE49-F238E27FC236}">
                  <a16:creationId xmlns:a16="http://schemas.microsoft.com/office/drawing/2014/main" id="{DCAED333-020A-7293-B843-00080D4FC169}"/>
                </a:ext>
              </a:extLst>
            </p:cNvPr>
            <p:cNvGrpSpPr/>
            <p:nvPr/>
          </p:nvGrpSpPr>
          <p:grpSpPr>
            <a:xfrm>
              <a:off x="2250663" y="4282815"/>
              <a:ext cx="587829" cy="555171"/>
              <a:chOff x="1273629" y="2053165"/>
              <a:chExt cx="587829" cy="555171"/>
            </a:xfrm>
          </p:grpSpPr>
          <p:sp>
            <p:nvSpPr>
              <p:cNvPr id="34" name="椭圆 33">
                <a:extLst>
                  <a:ext uri="{FF2B5EF4-FFF2-40B4-BE49-F238E27FC236}">
                    <a16:creationId xmlns:a16="http://schemas.microsoft.com/office/drawing/2014/main" id="{00F4C5BC-ABD8-0E59-AA19-2A7258E28940}"/>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5BCB3AA0-E58F-DF73-0109-2F84264DB177}"/>
                  </a:ext>
                </a:extLst>
              </p:cNvPr>
              <p:cNvSpPr txBox="1"/>
              <p:nvPr/>
            </p:nvSpPr>
            <p:spPr>
              <a:xfrm>
                <a:off x="1426029" y="2144486"/>
                <a:ext cx="293914" cy="369332"/>
              </a:xfrm>
              <a:prstGeom prst="rect">
                <a:avLst/>
              </a:prstGeom>
              <a:noFill/>
            </p:spPr>
            <p:txBody>
              <a:bodyPr wrap="square" rtlCol="0">
                <a:spAutoFit/>
              </a:bodyPr>
              <a:lstStyle/>
              <a:p>
                <a:r>
                  <a:rPr lang="en-US" altLang="zh-CN" dirty="0"/>
                  <a:t>4</a:t>
                </a:r>
                <a:endParaRPr lang="zh-CN" altLang="en-US" dirty="0"/>
              </a:p>
            </p:txBody>
          </p:sp>
        </p:grpSp>
        <p:grpSp>
          <p:nvGrpSpPr>
            <p:cNvPr id="11" name="组合 10">
              <a:extLst>
                <a:ext uri="{FF2B5EF4-FFF2-40B4-BE49-F238E27FC236}">
                  <a16:creationId xmlns:a16="http://schemas.microsoft.com/office/drawing/2014/main" id="{B1F1D860-E078-31EF-22B0-A04E1FE96CD4}"/>
                </a:ext>
              </a:extLst>
            </p:cNvPr>
            <p:cNvGrpSpPr/>
            <p:nvPr/>
          </p:nvGrpSpPr>
          <p:grpSpPr>
            <a:xfrm>
              <a:off x="2250662" y="2780960"/>
              <a:ext cx="587829" cy="555171"/>
              <a:chOff x="1273629" y="2053165"/>
              <a:chExt cx="587829" cy="555171"/>
            </a:xfrm>
          </p:grpSpPr>
          <p:sp>
            <p:nvSpPr>
              <p:cNvPr id="32" name="椭圆 31">
                <a:extLst>
                  <a:ext uri="{FF2B5EF4-FFF2-40B4-BE49-F238E27FC236}">
                    <a16:creationId xmlns:a16="http://schemas.microsoft.com/office/drawing/2014/main" id="{56909819-653F-653B-C3E7-901791C038A1}"/>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198C7241-500A-C667-3D11-DD3282E36A8A}"/>
                  </a:ext>
                </a:extLst>
              </p:cNvPr>
              <p:cNvSpPr txBox="1"/>
              <p:nvPr/>
            </p:nvSpPr>
            <p:spPr>
              <a:xfrm>
                <a:off x="1426029" y="2144486"/>
                <a:ext cx="293914" cy="369332"/>
              </a:xfrm>
              <a:prstGeom prst="rect">
                <a:avLst/>
              </a:prstGeom>
              <a:noFill/>
            </p:spPr>
            <p:txBody>
              <a:bodyPr wrap="square" rtlCol="0">
                <a:spAutoFit/>
              </a:bodyPr>
              <a:lstStyle/>
              <a:p>
                <a:r>
                  <a:rPr lang="en-US" altLang="zh-CN" dirty="0"/>
                  <a:t>5</a:t>
                </a:r>
                <a:endParaRPr lang="zh-CN" altLang="en-US" dirty="0"/>
              </a:p>
            </p:txBody>
          </p:sp>
        </p:grpSp>
        <p:grpSp>
          <p:nvGrpSpPr>
            <p:cNvPr id="12" name="组合 11">
              <a:extLst>
                <a:ext uri="{FF2B5EF4-FFF2-40B4-BE49-F238E27FC236}">
                  <a16:creationId xmlns:a16="http://schemas.microsoft.com/office/drawing/2014/main" id="{FCA1A65A-3257-AD39-B14E-2D37D9A7AE96}"/>
                </a:ext>
              </a:extLst>
            </p:cNvPr>
            <p:cNvGrpSpPr/>
            <p:nvPr/>
          </p:nvGrpSpPr>
          <p:grpSpPr>
            <a:xfrm>
              <a:off x="3687575" y="2779361"/>
              <a:ext cx="587829" cy="555171"/>
              <a:chOff x="1273629" y="2053165"/>
              <a:chExt cx="587829" cy="555171"/>
            </a:xfrm>
          </p:grpSpPr>
          <p:sp>
            <p:nvSpPr>
              <p:cNvPr id="30" name="椭圆 29">
                <a:extLst>
                  <a:ext uri="{FF2B5EF4-FFF2-40B4-BE49-F238E27FC236}">
                    <a16:creationId xmlns:a16="http://schemas.microsoft.com/office/drawing/2014/main" id="{3F813FED-4E9E-05F1-769C-540BE06C3962}"/>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238E0EE7-63D6-90AA-E364-9B8513624223}"/>
                  </a:ext>
                </a:extLst>
              </p:cNvPr>
              <p:cNvSpPr txBox="1"/>
              <p:nvPr/>
            </p:nvSpPr>
            <p:spPr>
              <a:xfrm>
                <a:off x="1426029" y="2144486"/>
                <a:ext cx="293914" cy="369332"/>
              </a:xfrm>
              <a:prstGeom prst="rect">
                <a:avLst/>
              </a:prstGeom>
              <a:noFill/>
            </p:spPr>
            <p:txBody>
              <a:bodyPr wrap="square" rtlCol="0">
                <a:spAutoFit/>
              </a:bodyPr>
              <a:lstStyle/>
              <a:p>
                <a:r>
                  <a:rPr lang="en-US" altLang="zh-CN" dirty="0"/>
                  <a:t>6</a:t>
                </a:r>
                <a:endParaRPr lang="zh-CN" altLang="en-US" dirty="0"/>
              </a:p>
            </p:txBody>
          </p:sp>
        </p:grpSp>
        <p:grpSp>
          <p:nvGrpSpPr>
            <p:cNvPr id="13" name="组合 12">
              <a:extLst>
                <a:ext uri="{FF2B5EF4-FFF2-40B4-BE49-F238E27FC236}">
                  <a16:creationId xmlns:a16="http://schemas.microsoft.com/office/drawing/2014/main" id="{F80765DE-C1DE-7383-C004-5E4128E82E60}"/>
                </a:ext>
              </a:extLst>
            </p:cNvPr>
            <p:cNvGrpSpPr/>
            <p:nvPr/>
          </p:nvGrpSpPr>
          <p:grpSpPr>
            <a:xfrm>
              <a:off x="3687576" y="4281216"/>
              <a:ext cx="587829" cy="555171"/>
              <a:chOff x="1273629" y="2053165"/>
              <a:chExt cx="587829" cy="555171"/>
            </a:xfrm>
          </p:grpSpPr>
          <p:sp>
            <p:nvSpPr>
              <p:cNvPr id="28" name="椭圆 27">
                <a:extLst>
                  <a:ext uri="{FF2B5EF4-FFF2-40B4-BE49-F238E27FC236}">
                    <a16:creationId xmlns:a16="http://schemas.microsoft.com/office/drawing/2014/main" id="{D450F004-FE42-BC06-B567-BBA0609A71C7}"/>
                  </a:ext>
                </a:extLst>
              </p:cNvPr>
              <p:cNvSpPr/>
              <p:nvPr/>
            </p:nvSpPr>
            <p:spPr>
              <a:xfrm>
                <a:off x="1273629" y="2053165"/>
                <a:ext cx="587829" cy="555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3D00D012-B34B-32EE-78A3-D8AB289C5F27}"/>
                  </a:ext>
                </a:extLst>
              </p:cNvPr>
              <p:cNvSpPr txBox="1"/>
              <p:nvPr/>
            </p:nvSpPr>
            <p:spPr>
              <a:xfrm>
                <a:off x="1426029" y="2144486"/>
                <a:ext cx="293914" cy="369332"/>
              </a:xfrm>
              <a:prstGeom prst="rect">
                <a:avLst/>
              </a:prstGeom>
              <a:noFill/>
            </p:spPr>
            <p:txBody>
              <a:bodyPr wrap="square" rtlCol="0">
                <a:spAutoFit/>
              </a:bodyPr>
              <a:lstStyle/>
              <a:p>
                <a:r>
                  <a:rPr lang="en-US" altLang="zh-CN" dirty="0"/>
                  <a:t>7</a:t>
                </a:r>
                <a:endParaRPr lang="zh-CN" altLang="en-US" dirty="0"/>
              </a:p>
            </p:txBody>
          </p:sp>
        </p:grpSp>
        <p:cxnSp>
          <p:nvCxnSpPr>
            <p:cNvPr id="14" name="直接连接符 13">
              <a:extLst>
                <a:ext uri="{FF2B5EF4-FFF2-40B4-BE49-F238E27FC236}">
                  <a16:creationId xmlns:a16="http://schemas.microsoft.com/office/drawing/2014/main" id="{39103BEF-56A2-7F8B-15FB-18B374FC7C3E}"/>
                </a:ext>
              </a:extLst>
            </p:cNvPr>
            <p:cNvCxnSpPr>
              <a:stCxn id="32" idx="3"/>
              <a:endCxn id="40" idx="7"/>
            </p:cNvCxnSpPr>
            <p:nvPr/>
          </p:nvCxnSpPr>
          <p:spPr>
            <a:xfrm flipH="1">
              <a:off x="1312305" y="3254828"/>
              <a:ext cx="1024443" cy="111022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93F2B863-10A7-B7BE-B737-14208252C7F1}"/>
                </a:ext>
              </a:extLst>
            </p:cNvPr>
            <p:cNvCxnSpPr>
              <a:cxnSpLocks/>
            </p:cNvCxnSpPr>
            <p:nvPr/>
          </p:nvCxnSpPr>
          <p:spPr>
            <a:xfrm flipH="1">
              <a:off x="2810999" y="4833190"/>
              <a:ext cx="1024443" cy="111022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284CEEB3-7885-B87E-1614-FCA3F31B7BB4}"/>
                </a:ext>
              </a:extLst>
            </p:cNvPr>
            <p:cNvCxnSpPr>
              <a:stCxn id="32" idx="4"/>
              <a:endCxn id="34" idx="0"/>
            </p:cNvCxnSpPr>
            <p:nvPr/>
          </p:nvCxnSpPr>
          <p:spPr>
            <a:xfrm>
              <a:off x="2544577" y="3336131"/>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直接连接符 16">
              <a:extLst>
                <a:ext uri="{FF2B5EF4-FFF2-40B4-BE49-F238E27FC236}">
                  <a16:creationId xmlns:a16="http://schemas.microsoft.com/office/drawing/2014/main" id="{03934C8F-196B-FB4C-32C1-586456EFEF9E}"/>
                </a:ext>
              </a:extLst>
            </p:cNvPr>
            <p:cNvCxnSpPr>
              <a:cxnSpLocks/>
            </p:cNvCxnSpPr>
            <p:nvPr/>
          </p:nvCxnSpPr>
          <p:spPr>
            <a:xfrm>
              <a:off x="2530831" y="4833190"/>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直接连接符 17">
              <a:extLst>
                <a:ext uri="{FF2B5EF4-FFF2-40B4-BE49-F238E27FC236}">
                  <a16:creationId xmlns:a16="http://schemas.microsoft.com/office/drawing/2014/main" id="{C80674D7-EFF1-A74C-E30F-B9A10A9A1A51}"/>
                </a:ext>
              </a:extLst>
            </p:cNvPr>
            <p:cNvCxnSpPr>
              <a:cxnSpLocks/>
            </p:cNvCxnSpPr>
            <p:nvPr/>
          </p:nvCxnSpPr>
          <p:spPr>
            <a:xfrm>
              <a:off x="3981488" y="3331335"/>
              <a:ext cx="1" cy="946684"/>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直接连接符 18">
              <a:extLst>
                <a:ext uri="{FF2B5EF4-FFF2-40B4-BE49-F238E27FC236}">
                  <a16:creationId xmlns:a16="http://schemas.microsoft.com/office/drawing/2014/main" id="{04B5A2F6-02CE-9D86-491A-0F30CE833819}"/>
                </a:ext>
              </a:extLst>
            </p:cNvPr>
            <p:cNvCxnSpPr>
              <a:stCxn id="32" idx="6"/>
              <a:endCxn id="30" idx="2"/>
            </p:cNvCxnSpPr>
            <p:nvPr/>
          </p:nvCxnSpPr>
          <p:spPr>
            <a:xfrm flipV="1">
              <a:off x="2838491" y="3056947"/>
              <a:ext cx="849084" cy="1599"/>
            </a:xfrm>
            <a:prstGeom prst="line">
              <a:avLst/>
            </a:prstGeom>
          </p:spPr>
          <p:style>
            <a:lnRef idx="3">
              <a:schemeClr val="accent1"/>
            </a:lnRef>
            <a:fillRef idx="0">
              <a:schemeClr val="accent1"/>
            </a:fillRef>
            <a:effectRef idx="2">
              <a:schemeClr val="accent1"/>
            </a:effectRef>
            <a:fontRef idx="minor">
              <a:schemeClr val="tx1"/>
            </a:fontRef>
          </p:style>
        </p:cxnSp>
        <p:cxnSp>
          <p:nvCxnSpPr>
            <p:cNvPr id="20" name="直接连接符 19">
              <a:extLst>
                <a:ext uri="{FF2B5EF4-FFF2-40B4-BE49-F238E27FC236}">
                  <a16:creationId xmlns:a16="http://schemas.microsoft.com/office/drawing/2014/main" id="{8B7C5023-F39D-C0CE-EF8C-E70F74B689D7}"/>
                </a:ext>
              </a:extLst>
            </p:cNvPr>
            <p:cNvCxnSpPr>
              <a:cxnSpLocks/>
            </p:cNvCxnSpPr>
            <p:nvPr/>
          </p:nvCxnSpPr>
          <p:spPr>
            <a:xfrm flipV="1">
              <a:off x="2838491" y="4575602"/>
              <a:ext cx="849084" cy="1599"/>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直接连接符 20">
              <a:extLst>
                <a:ext uri="{FF2B5EF4-FFF2-40B4-BE49-F238E27FC236}">
                  <a16:creationId xmlns:a16="http://schemas.microsoft.com/office/drawing/2014/main" id="{18F37011-C3B8-576F-A01B-174C4BA63810}"/>
                </a:ext>
              </a:extLst>
            </p:cNvPr>
            <p:cNvCxnSpPr>
              <a:stCxn id="40" idx="4"/>
              <a:endCxn id="38" idx="0"/>
            </p:cNvCxnSpPr>
            <p:nvPr/>
          </p:nvCxnSpPr>
          <p:spPr>
            <a:xfrm>
              <a:off x="1096779" y="4844381"/>
              <a:ext cx="1" cy="940289"/>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直接连接符 21">
              <a:extLst>
                <a:ext uri="{FF2B5EF4-FFF2-40B4-BE49-F238E27FC236}">
                  <a16:creationId xmlns:a16="http://schemas.microsoft.com/office/drawing/2014/main" id="{4F243604-1F1E-4F15-21F8-6B5E61A7D374}"/>
                </a:ext>
              </a:extLst>
            </p:cNvPr>
            <p:cNvCxnSpPr>
              <a:stCxn id="40" idx="6"/>
              <a:endCxn id="34" idx="2"/>
            </p:cNvCxnSpPr>
            <p:nvPr/>
          </p:nvCxnSpPr>
          <p:spPr>
            <a:xfrm flipV="1">
              <a:off x="1401579" y="4560401"/>
              <a:ext cx="849084" cy="3197"/>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直接连接符 22">
              <a:extLst>
                <a:ext uri="{FF2B5EF4-FFF2-40B4-BE49-F238E27FC236}">
                  <a16:creationId xmlns:a16="http://schemas.microsoft.com/office/drawing/2014/main" id="{4CCCAB1D-20EA-97FF-0458-13CC6502DC9C}"/>
                </a:ext>
              </a:extLst>
            </p:cNvPr>
            <p:cNvCxnSpPr>
              <a:stCxn id="38" idx="6"/>
              <a:endCxn id="36" idx="2"/>
            </p:cNvCxnSpPr>
            <p:nvPr/>
          </p:nvCxnSpPr>
          <p:spPr>
            <a:xfrm>
              <a:off x="1390694" y="6062256"/>
              <a:ext cx="85996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直接连接符 23">
              <a:extLst>
                <a:ext uri="{FF2B5EF4-FFF2-40B4-BE49-F238E27FC236}">
                  <a16:creationId xmlns:a16="http://schemas.microsoft.com/office/drawing/2014/main" id="{3D29068C-81BC-BA35-D032-D41A465B0BAC}"/>
                </a:ext>
              </a:extLst>
            </p:cNvPr>
            <p:cNvCxnSpPr>
              <a:stCxn id="40" idx="5"/>
              <a:endCxn id="36" idx="1"/>
            </p:cNvCxnSpPr>
            <p:nvPr/>
          </p:nvCxnSpPr>
          <p:spPr>
            <a:xfrm>
              <a:off x="1312305" y="4762142"/>
              <a:ext cx="1024444" cy="1103831"/>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直接连接符 24">
              <a:extLst>
                <a:ext uri="{FF2B5EF4-FFF2-40B4-BE49-F238E27FC236}">
                  <a16:creationId xmlns:a16="http://schemas.microsoft.com/office/drawing/2014/main" id="{7616B50B-2C36-7BA6-908C-47D80B44EA94}"/>
                </a:ext>
              </a:extLst>
            </p:cNvPr>
            <p:cNvCxnSpPr>
              <a:cxnSpLocks/>
              <a:stCxn id="32" idx="5"/>
              <a:endCxn id="28" idx="1"/>
            </p:cNvCxnSpPr>
            <p:nvPr/>
          </p:nvCxnSpPr>
          <p:spPr>
            <a:xfrm>
              <a:off x="2752405" y="3254828"/>
              <a:ext cx="1021257" cy="1107691"/>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直接连接符 25">
              <a:extLst>
                <a:ext uri="{FF2B5EF4-FFF2-40B4-BE49-F238E27FC236}">
                  <a16:creationId xmlns:a16="http://schemas.microsoft.com/office/drawing/2014/main" id="{02DF02B3-51ED-CC8C-8CF1-C6F056B67199}"/>
                </a:ext>
              </a:extLst>
            </p:cNvPr>
            <p:cNvCxnSpPr>
              <a:endCxn id="38" idx="7"/>
            </p:cNvCxnSpPr>
            <p:nvPr/>
          </p:nvCxnSpPr>
          <p:spPr>
            <a:xfrm flipH="1">
              <a:off x="1304608" y="4762142"/>
              <a:ext cx="1032140" cy="1103831"/>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直接连接符 26">
              <a:extLst>
                <a:ext uri="{FF2B5EF4-FFF2-40B4-BE49-F238E27FC236}">
                  <a16:creationId xmlns:a16="http://schemas.microsoft.com/office/drawing/2014/main" id="{BD44FA11-C1E3-286F-E23C-5641D1753EA6}"/>
                </a:ext>
              </a:extLst>
            </p:cNvPr>
            <p:cNvCxnSpPr>
              <a:stCxn id="30" idx="3"/>
              <a:endCxn id="34" idx="7"/>
            </p:cNvCxnSpPr>
            <p:nvPr/>
          </p:nvCxnSpPr>
          <p:spPr>
            <a:xfrm flipH="1">
              <a:off x="2752406" y="3253229"/>
              <a:ext cx="1021255" cy="1110889"/>
            </a:xfrm>
            <a:prstGeom prst="line">
              <a:avLst/>
            </a:prstGeom>
          </p:spPr>
          <p:style>
            <a:lnRef idx="3">
              <a:schemeClr val="accent1"/>
            </a:lnRef>
            <a:fillRef idx="0">
              <a:schemeClr val="accent1"/>
            </a:fillRef>
            <a:effectRef idx="2">
              <a:schemeClr val="accent1"/>
            </a:effectRef>
            <a:fontRef idx="minor">
              <a:schemeClr val="tx1"/>
            </a:fontRef>
          </p:style>
        </p:cxnSp>
      </p:grpSp>
      <p:sp>
        <p:nvSpPr>
          <p:cNvPr id="42" name="文本框 41">
            <a:extLst>
              <a:ext uri="{FF2B5EF4-FFF2-40B4-BE49-F238E27FC236}">
                <a16:creationId xmlns:a16="http://schemas.microsoft.com/office/drawing/2014/main" id="{7A2F7305-A06F-CC91-57C3-EB71BDCB7337}"/>
              </a:ext>
            </a:extLst>
          </p:cNvPr>
          <p:cNvSpPr txBox="1"/>
          <p:nvPr/>
        </p:nvSpPr>
        <p:spPr>
          <a:xfrm>
            <a:off x="3763635" y="3511193"/>
            <a:ext cx="5380365" cy="2031325"/>
          </a:xfrm>
          <a:prstGeom prst="rect">
            <a:avLst/>
          </a:prstGeom>
          <a:noFill/>
        </p:spPr>
        <p:txBody>
          <a:bodyPr wrap="square" rtlCol="0">
            <a:spAutoFit/>
          </a:bodyPr>
          <a:lstStyle/>
          <a:p>
            <a:endParaRPr lang="en-US" altLang="zh-CN" dirty="0"/>
          </a:p>
          <a:p>
            <a:pPr marL="285750" indent="-285750">
              <a:buFont typeface="Arial" panose="020B0604020202020204" pitchFamily="34" charset="0"/>
              <a:buChar char="•"/>
            </a:pPr>
            <a:r>
              <a:rPr lang="zh-CN" altLang="en-US" dirty="0"/>
              <a:t>边</a:t>
            </a:r>
            <a:r>
              <a:rPr lang="en-US" altLang="zh-CN" dirty="0"/>
              <a:t>(1, 2)</a:t>
            </a:r>
            <a:r>
              <a:rPr lang="zh-CN" altLang="en-US" dirty="0"/>
              <a:t>和边</a:t>
            </a:r>
            <a:r>
              <a:rPr lang="en-US" altLang="zh-CN" dirty="0"/>
              <a:t>(3, 4)</a:t>
            </a:r>
            <a:r>
              <a:rPr lang="zh-CN" altLang="en-US" dirty="0"/>
              <a:t>是</a:t>
            </a:r>
            <a:r>
              <a:rPr lang="en-US" altLang="zh-CN" dirty="0"/>
              <a:t>4-connected</a:t>
            </a:r>
            <a:r>
              <a:rPr lang="zh-CN" altLang="en-US" dirty="0"/>
              <a:t>的</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子图</a:t>
            </a:r>
            <a:r>
              <a:rPr lang="en-US" altLang="zh-CN" dirty="0"/>
              <a:t>{1, 2, 3, 4}</a:t>
            </a:r>
            <a:r>
              <a:rPr lang="zh-CN" altLang="en-US" dirty="0"/>
              <a:t>是一个</a:t>
            </a:r>
            <a:r>
              <a:rPr lang="en-US" altLang="zh-CN" dirty="0"/>
              <a:t>4-truss community</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点</a:t>
            </a:r>
            <a:r>
              <a:rPr lang="en-US" altLang="zh-CN" dirty="0"/>
              <a:t>1, 2,</a:t>
            </a:r>
            <a:r>
              <a:rPr lang="zh-CN" altLang="en-US" dirty="0"/>
              <a:t> </a:t>
            </a:r>
            <a:r>
              <a:rPr lang="en-US" altLang="zh-CN" dirty="0"/>
              <a:t>3,</a:t>
            </a:r>
            <a:r>
              <a:rPr lang="zh-CN" altLang="en-US" dirty="0"/>
              <a:t> </a:t>
            </a:r>
            <a:r>
              <a:rPr lang="en-US" altLang="zh-CN" dirty="0"/>
              <a:t>4</a:t>
            </a:r>
            <a:r>
              <a:rPr lang="zh-CN" altLang="en-US" dirty="0"/>
              <a:t>之间的边是一个</a:t>
            </a:r>
            <a:r>
              <a:rPr lang="en-US" altLang="zh-CN" dirty="0"/>
              <a:t>4-truss equivalence class</a:t>
            </a:r>
            <a:endParaRPr lang="zh-CN" altLang="en-US" dirty="0"/>
          </a:p>
        </p:txBody>
      </p:sp>
    </p:spTree>
    <p:extLst>
      <p:ext uri="{BB962C8B-B14F-4D97-AF65-F5344CB8AC3E}">
        <p14:creationId xmlns:p14="http://schemas.microsoft.com/office/powerpoint/2010/main" val="175805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48" name="文本框 47"/>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p:cNvGrpSpPr/>
          <p:nvPr/>
        </p:nvGrpSpPr>
        <p:grpSpPr>
          <a:xfrm>
            <a:off x="2057393" y="2312043"/>
            <a:ext cx="5786755" cy="2357755"/>
            <a:chOff x="1549246" y="2295061"/>
            <a:chExt cx="5786755" cy="2357755"/>
          </a:xfrm>
        </p:grpSpPr>
        <p:grpSp>
          <p:nvGrpSpPr>
            <p:cNvPr id="26" name="组合 25"/>
            <p:cNvGrpSpPr/>
            <p:nvPr/>
          </p:nvGrpSpPr>
          <p:grpSpPr>
            <a:xfrm>
              <a:off x="1549246" y="3167389"/>
              <a:ext cx="2323652" cy="521970"/>
              <a:chOff x="1104898" y="1549242"/>
              <a:chExt cx="2323652" cy="521970"/>
            </a:xfrm>
          </p:grpSpPr>
          <p:sp>
            <p:nvSpPr>
              <p:cNvPr id="27" name="文本框 26"/>
              <p:cNvSpPr txBox="1"/>
              <p:nvPr/>
            </p:nvSpPr>
            <p:spPr>
              <a:xfrm>
                <a:off x="1463657" y="1549242"/>
                <a:ext cx="1964893" cy="52197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算法设计</a:t>
                </a:r>
              </a:p>
            </p:txBody>
          </p:sp>
          <p:grpSp>
            <p:nvGrpSpPr>
              <p:cNvPr id="28" name="Google Shape;1483;p78"/>
              <p:cNvGrpSpPr/>
              <p:nvPr/>
            </p:nvGrpSpPr>
            <p:grpSpPr>
              <a:xfrm>
                <a:off x="1104898" y="1661974"/>
                <a:ext cx="206582" cy="297757"/>
                <a:chOff x="5083925" y="2066350"/>
                <a:chExt cx="28825" cy="41550"/>
              </a:xfrm>
            </p:grpSpPr>
            <p:sp>
              <p:nvSpPr>
                <p:cNvPr id="29"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p:cNvSpPr txBox="1"/>
            <p:nvPr/>
          </p:nvSpPr>
          <p:spPr>
            <a:xfrm>
              <a:off x="4129886" y="3224379"/>
              <a:ext cx="3206115"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建立索引</a:t>
              </a:r>
            </a:p>
          </p:txBody>
        </p:sp>
        <p:cxnSp>
          <p:nvCxnSpPr>
            <p:cNvPr id="5" name="直接连接符 4"/>
            <p:cNvCxnSpPr/>
            <p:nvPr/>
          </p:nvCxnSpPr>
          <p:spPr>
            <a:xfrm flipH="1">
              <a:off x="3998336" y="2295061"/>
              <a:ext cx="10795" cy="2357755"/>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638040" y="4170680"/>
            <a:ext cx="3983990"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利用索引进行搜索</a:t>
            </a:r>
            <a:endParaRPr 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38033" y="2312043"/>
            <a:ext cx="3206115"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问题定义</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QwMWIyZGUzMDVjOTk0Nzk0YTMyMzZiYTAzZWM1ODMifQ=="/>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2371</TotalTime>
  <Words>1887</Words>
  <Application>Microsoft Office PowerPoint</Application>
  <PresentationFormat>全屏显示(4:3)</PresentationFormat>
  <Paragraphs>312</Paragraphs>
  <Slides>25</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クレPro by 宁静之雨，微信公众号njzyshare</vt:lpstr>
      <vt:lpstr>等线</vt:lpstr>
      <vt:lpstr>思源黑体 CN</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周 星宇</cp:lastModifiedBy>
  <cp:revision>2378</cp:revision>
  <dcterms:created xsi:type="dcterms:W3CDTF">2021-05-16T02:35:00Z</dcterms:created>
  <dcterms:modified xsi:type="dcterms:W3CDTF">2022-10-13T08:38:41Z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B72C09C2B83A49BFB7EB022D0C6857D7</vt:lpwstr>
  </property>
  <property fmtid="{D5CDD505-2E9C-101B-9397-08002B2CF9AE}" pid="3" name="KSOProductBuildVer">
    <vt:lpwstr>2052-11.1.0.12358</vt:lpwstr>
  </property>
</Properties>
</file>