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317" r:id="rId5"/>
    <p:sldId id="349" r:id="rId6"/>
    <p:sldId id="368" r:id="rId7"/>
    <p:sldId id="351" r:id="rId8"/>
    <p:sldId id="388" r:id="rId9"/>
    <p:sldId id="367" r:id="rId10"/>
    <p:sldId id="369" r:id="rId11"/>
    <p:sldId id="332" r:id="rId12"/>
    <p:sldId id="286" r:id="rId13"/>
    <p:sldId id="355" r:id="rId14"/>
    <p:sldId id="353" r:id="rId15"/>
    <p:sldId id="352" r:id="rId16"/>
    <p:sldId id="366" r:id="rId17"/>
    <p:sldId id="406" r:id="rId18"/>
    <p:sldId id="287" r:id="rId19"/>
    <p:sldId id="300" r:id="rId20"/>
    <p:sldId id="312" r:id="rId21"/>
    <p:sldId id="357" r:id="rId22"/>
    <p:sldId id="329" r:id="rId23"/>
    <p:sldId id="315" r:id="rId24"/>
    <p:sldId id="316" r:id="rId25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  <a:srgbClr val="FFE6CC"/>
    <a:srgbClr val="FFF2CC"/>
    <a:srgbClr val="FFFF00"/>
    <a:srgbClr val="02409A"/>
    <a:srgbClr val="F6AB00"/>
    <a:srgbClr val="6B2D0B"/>
    <a:srgbClr val="587558"/>
    <a:srgbClr val="FFCC00"/>
    <a:srgbClr val="3C3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7" autoAdjust="0"/>
    <p:restoredTop sz="81166" autoAdjust="0"/>
  </p:normalViewPr>
  <p:slideViewPr>
    <p:cSldViewPr snapToGrid="0">
      <p:cViewPr varScale="1">
        <p:scale>
          <a:sx n="97" d="100"/>
          <a:sy n="97" d="100"/>
        </p:scale>
        <p:origin x="1992" y="78"/>
      </p:cViewPr>
      <p:guideLst>
        <p:guide orient="horz" pos="2143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クレPro by 宁静之雨，微信公众号njzyshare" panose="02000000000000000000" pitchFamily="2" charset="-122"/>
                <a:ea typeface="クレPro by 宁静之雨，微信公众号njzyshare" panose="02000000000000000000" pitchFamily="2" charset="-122"/>
              </a:rPr>
              <a:t>我将会从问题背景、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ea"/>
              </a:rPr>
              <a:t>模型设计</a:t>
            </a:r>
            <a:r>
              <a:rPr lang="zh-CN" altLang="en-US" dirty="0">
                <a:latin typeface="クレPro by 宁静之雨，微信公众号njzyshare" panose="02000000000000000000" pitchFamily="2" charset="-122"/>
                <a:ea typeface="クレPro by 宁静之雨，微信公众号njzyshare" panose="02000000000000000000" pitchFamily="2" charset="-122"/>
              </a:rPr>
              <a:t>和实验分析三个方面进行介绍</a:t>
            </a:r>
            <a:endParaRPr lang="zh-CN" altLang="en-US" dirty="0">
              <a:latin typeface="クレPro by 宁静之雨，微信公众号njzyshare" panose="02000000000000000000" pitchFamily="2" charset="-122"/>
              <a:ea typeface="クレPro by 宁静之雨，微信公众号njzyshare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/>
          <p:cNvSpPr txBox="1"/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FFD6-F58A-4D20-9F2A-46EA578AFD1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4708" y="4777221"/>
            <a:ext cx="279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汪瀚诚</a:t>
            </a:r>
            <a:endParaRPr lang="zh-CN" altLang="en-US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022" y="2319038"/>
            <a:ext cx="7305929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Time2Graph: Revisting Time Series Modeling with Dynamic Shapelets</a:t>
            </a:r>
            <a:endParaRPr lang="en-US" altLang="zh-CN" sz="2400" b="1" dirty="0">
              <a:solidFill>
                <a:srgbClr val="02409A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972" y="3348694"/>
            <a:ext cx="7752031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>
                <a:solidFill>
                  <a:srgbClr val="6B2D0B"/>
                </a:solidFill>
                <a:ea typeface="微软雅黑" panose="020B0503020204020204" pitchFamily="34" charset="-122"/>
              </a:rPr>
              <a:t>Ziqiang Cheng, Yang Yang, Wei Wang,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et al. </a:t>
            </a:r>
            <a:endParaRPr lang="en-US" altLang="zh-CN" b="1" i="1" dirty="0">
              <a:solidFill>
                <a:srgbClr val="6B2D0B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AAAI 2020</a:t>
            </a:r>
            <a:endParaRPr lang="en-US" altLang="zh-CN" b="1" i="1" dirty="0">
              <a:solidFill>
                <a:srgbClr val="6B2D0B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模型设计</a:t>
            </a:r>
            <a:endParaRPr lang="zh-CN" altLang="en-US" sz="2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/>
            <p:cNvGrpSpPr/>
            <p:nvPr/>
          </p:nvGrpSpPr>
          <p:grpSpPr>
            <a:xfrm>
              <a:off x="1549246" y="3167389"/>
              <a:ext cx="2449830" cy="953135"/>
              <a:chOff x="1104898" y="1549242"/>
              <a:chExt cx="2449830" cy="95313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463673" y="1549242"/>
                <a:ext cx="2091055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模型设计</a:t>
                </a:r>
                <a:endPara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oogle Shape;1483;p78"/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/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" name="Google Shape;1485;p78"/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54321" y="3014199"/>
              <a:ext cx="299339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time2graph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990" y="199390"/>
            <a:ext cx="6296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模型设计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时间感知shapelet的提取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165" y="100012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双层时序因子</a:t>
            </a:r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68401" y="2102888"/>
                <a:ext cx="8386762" cy="53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25000"/>
                  </a:lnSpc>
                </a:pPr>
                <a:r>
                  <a:rPr lang="en-US" altLang="zh-CN" sz="1800" b="1" i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𝜔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,</m:t>
                        </m:r>
                        <m:r>
                          <a:rPr lang="zh-CN" altLang="en-US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 = 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sym typeface="+mn-ea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  <m:t>𝜶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  <m:t>𝜶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b="1" i="1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1" y="2102888"/>
                <a:ext cx="8386762" cy="533400"/>
              </a:xfrm>
              <a:prstGeom prst="rect">
                <a:avLst/>
              </a:prstGeom>
              <a:blipFill rotWithShape="1">
                <a:blip r:embed="rId1"/>
                <a:stretch>
                  <a:fillRect t="-76" r="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55650" y="1549400"/>
            <a:ext cx="765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局部因子</a:t>
            </a:r>
            <a:r>
              <a:rPr lang="en-US" altLang="zh-CN"/>
              <a:t>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</a:rPr>
              <a:t>ω：一个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Shapelet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中每个元素的重要程度，用参数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ω表示；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3039110"/>
            <a:ext cx="765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全局因子</a:t>
            </a:r>
            <a:r>
              <a:rPr lang="en-US" altLang="zh-CN"/>
              <a:t>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</a:rPr>
              <a:t>：整个 Shapelet片段对于不同时间段的重要程度，用参数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表示； </a:t>
            </a:r>
            <a:endParaRPr lang="zh-CN" altLang="en-US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1855" y="2261870"/>
            <a:ext cx="732790" cy="374650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47725" y="3867785"/>
                <a:ext cx="6172835" cy="4279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𝒔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zh-CN" altLang="en-US" i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+mn-ea"/>
                            </a:rPr>
                            <m:t>𝜔</m:t>
                          </m:r>
                          <m:r>
                            <a:rPr lang="en-US" altLang="zh-CN" i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+mn-ea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i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+mn-ea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 =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𝒅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zh-CN" altLang="en-US" i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+mn-ea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,  </m:t>
                      </m:r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𝑘</m:t>
                      </m:r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 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 </m:t>
                      </m:r>
                      <m:sPre>
                        <m:sPre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𝒗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sym typeface="+mn-ea"/>
                                </a:rPr>
                                <m:t>𝜔</m:t>
                              </m:r>
                            </m:e>
                          </m:d>
                        </m:e>
                      </m:sPre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 </m:t>
                      </m:r>
                    </m:oMath>
                  </m:oMathPara>
                </a14:m>
                <a:endParaRPr lang="zh-CN" altLang="en-US" i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5" y="3867785"/>
                <a:ext cx="6172835" cy="4279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787015" y="3921125"/>
            <a:ext cx="358775" cy="374650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9845" y="2261870"/>
            <a:ext cx="909955" cy="374650"/>
          </a:xfrm>
          <a:prstGeom prst="rect">
            <a:avLst/>
          </a:prstGeom>
          <a:noFill/>
          <a:ln w="28575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96920" y="3921125"/>
            <a:ext cx="1132205" cy="374650"/>
          </a:xfrm>
          <a:prstGeom prst="rect">
            <a:avLst/>
          </a:prstGeom>
          <a:noFill/>
          <a:ln w="28575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28800" y="2636520"/>
            <a:ext cx="1854835" cy="121920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46760" y="4479290"/>
                <a:ext cx="7650480" cy="69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Wingdings" panose="05000000000000000000" charset="0"/>
                  <a:buChar char="u"/>
                </a:pPr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损失函数：</a:t>
                </a:r>
                <a:endParaRPr lang="zh-CN" altLang="en-US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𝑲𝑳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𝑝𝑜𝑠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𝒗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sym typeface="+mn-ea"/>
                                </a:rPr>
                                <m:t>𝜔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𝜇</m:t>
                      </m:r>
                      <m:r>
                        <a:rPr lang="en-US" altLang="zh-CN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4479290"/>
                <a:ext cx="7650480" cy="6997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847725" y="5362575"/>
            <a:ext cx="8066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学习了时序因素之后，从shapelet候选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池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中选择损失最小的前K个shapelets。 </a:t>
            </a: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990" y="199390"/>
            <a:ext cx="5480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模型设计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Shapelet演化图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07695" y="1021080"/>
            <a:ext cx="335026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Shapelet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演化图构建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38505" y="1303020"/>
                <a:ext cx="4773295" cy="447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endParaRPr lang="zh-CN" altLang="en-US" b="1" dirty="0">
                  <a:sym typeface="+mn-ea"/>
                </a:endParaRPr>
              </a:p>
              <a:p>
                <a:pPr marL="285750" lvl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结点</a:t>
                </a:r>
                <a:r>
                  <a:rPr lang="zh-CN" altLang="en-US" b="1" dirty="0">
                    <a:sym typeface="+mn-ea"/>
                  </a:rPr>
                  <a:t>：</a:t>
                </a:r>
                <a:r>
                  <a:rPr lang="zh-CN" altLang="en-US" dirty="0">
                    <a:sym typeface="+mn-ea"/>
                  </a:rPr>
                  <a:t>时序感知的</a:t>
                </a:r>
                <a:r>
                  <a:rPr lang="en-US" altLang="zh-CN" dirty="0">
                    <a:sym typeface="+mn-ea"/>
                  </a:rPr>
                  <a:t>shapelets.</a:t>
                </a:r>
                <a:endParaRPr lang="en-US" altLang="zh-CN" dirty="0">
                  <a:sym typeface="+mn-ea"/>
                </a:endParaRPr>
              </a:p>
              <a:p>
                <a:pPr marL="285750" lvl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有向边</a:t>
                </a:r>
                <a:r>
                  <a:rPr lang="zh-CN" altLang="en-US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sym typeface="+mn-ea"/>
                  </a:rPr>
                  <a:t>一个 Shapelets紧跟着另一个shapelet的组合出现在同一个时序样本中.</a:t>
                </a:r>
                <a:endParaRPr lang="zh-CN" altLang="en-US" dirty="0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 algn="l">
                  <a:buFont typeface="Arial" panose="020B0604020202020204" pitchFamily="34" charset="0"/>
                  <a:buChar char="•"/>
                </a:pPr>
                <a:endParaRPr lang="zh-CN" altLang="en-US" b="1" dirty="0">
                  <a:solidFill>
                    <a:schemeClr val="tx1"/>
                  </a:solidFill>
                  <a:sym typeface="+mn-ea"/>
                </a:endParaRPr>
              </a:p>
              <a:p>
                <a:pPr marL="1028700" lvl="1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sym typeface="+mn-ea"/>
                  </a:rPr>
                  <a:t>对于时间序列中每一对相邻的子序列</a:t>
                </a:r>
                <a:r>
                  <a:rPr lang="zh-CN" altLang="en-US" b="1" dirty="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dirty="0"/>
                        </m:ctrlPr>
                      </m:sSubPr>
                      <m:e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zh-CN" altLang="en-US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b="1" dirty="0"/>
                        </m:ctrlPr>
                      </m:sSubPr>
                      <m:e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sym typeface="+mn-ea"/>
                  </a:rPr>
                  <a:t>, </a:t>
                </a:r>
                <a:r>
                  <a:rPr lang="zh-CN" altLang="en-US" sz="1600" dirty="0">
                    <a:solidFill>
                      <a:schemeClr val="tx1"/>
                    </a:solidFill>
                    <a:sym typeface="+mn-ea"/>
                  </a:rPr>
                  <a:t>分配一些距离接近的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+mn-ea"/>
                  </a:rPr>
                  <a:t>shapelets</a:t>
                </a:r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zh-CN" altLang="en-US" sz="1600" dirty="0"/>
                  <a:t>和</a:t>
                </a:r>
                <a:r>
                  <a:rPr lang="en-US" altLang="zh-CN" sz="160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,∗</m:t>
                        </m:r>
                      </m:sub>
                    </m:sSub>
                  </m:oMath>
                </a14:m>
                <a:endParaRPr lang="en-US" altLang="zh-CN" b="1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marL="1028700" lvl="1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sym typeface="+mn-ea"/>
                  </a:rPr>
                  <a:t>为其中每一对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 ,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1600" dirty="0"/>
                  <a:t>添加一条有向边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sym typeface="+mn-ea"/>
                  </a:rPr>
                  <a:t>,</a:t>
                </a:r>
                <a:r>
                  <a:rPr lang="zh-CN" altLang="en-US" sz="1600" dirty="0">
                    <a:solidFill>
                      <a:schemeClr val="tx1"/>
                    </a:solidFill>
                    <a:sym typeface="+mn-ea"/>
                  </a:rPr>
                  <a:t>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1"/>
                  </a:solidFill>
                  <a:sym typeface="+mn-ea"/>
                </a:endParaRPr>
              </a:p>
              <a:p>
                <a:pPr marL="742950" lvl="1" indent="0" algn="l">
                  <a:buFont typeface="Arial" panose="020B0604020202020204" pitchFamily="34" charset="0"/>
                  <a:buNone/>
                </a:pPr>
                <a:endParaRPr lang="en-US" altLang="zh-CN" b="1" dirty="0">
                  <a:solidFill>
                    <a:schemeClr val="tx1"/>
                  </a:solidFill>
                  <a:sym typeface="+mn-ea"/>
                </a:endParaRPr>
              </a:p>
              <a:p>
                <a:pPr marL="0" lv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,∗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,∗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400" i="1">
                  <a:latin typeface="Cambria Math" panose="02040503050406030204" pitchFamily="18" charset="0"/>
                </a:endParaRP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sym typeface="+mn-ea"/>
                  </a:rPr>
                  <a:t>最后将来自每个节点的边缘权重归一化</a:t>
                </a:r>
                <a:endParaRPr lang="zh-CN" altLang="en-US" sz="1600" dirty="0">
                  <a:solidFill>
                    <a:schemeClr val="tx1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5" y="1303020"/>
                <a:ext cx="4773295" cy="4478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60" y="1864360"/>
            <a:ext cx="3216275" cy="335534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990" y="199390"/>
            <a:ext cx="6323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模型设计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time2Graph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模型应用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算例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071" r="4277"/>
          <a:stretch>
            <a:fillRect/>
          </a:stretch>
        </p:blipFill>
        <p:spPr>
          <a:xfrm>
            <a:off x="427990" y="908050"/>
            <a:ext cx="8311515" cy="474599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990" y="199390"/>
            <a:ext cx="561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模型设计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图表示学习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1066800"/>
            <a:ext cx="3162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表示学习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759460" y="1664970"/>
                <a:ext cx="8016240" cy="32581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1800" b="0"/>
                  <a:t>采用</a:t>
                </a:r>
                <a:r>
                  <a:rPr lang="en-US" altLang="zh-CN">
                    <a:sym typeface="+mn-ea"/>
                  </a:rPr>
                  <a:t>DeepWalk</a:t>
                </a:r>
                <a:r>
                  <a:rPr lang="zh-CN" altLang="en-US">
                    <a:sym typeface="+mn-ea"/>
                  </a:rPr>
                  <a:t>等</a:t>
                </a:r>
                <a:r>
                  <a:rPr lang="zh-CN" altLang="en-US" sz="1800" b="0"/>
                  <a:t>图嵌入算法得出每个节点的</a:t>
                </a:r>
                <a:r>
                  <a:rPr lang="zh-CN" altLang="en-US" sz="1800" b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向量表示</a:t>
                </a:r>
                <a:r>
                  <a:rPr lang="zh-CN" altLang="en-US" sz="1800" b="0"/>
                  <a:t>，即每个 shapelet</a:t>
                </a:r>
                <a:r>
                  <a:rPr lang="en-US" altLang="zh-CN" sz="1800" b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的表示向量</a:t>
                </a:r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/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/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一个</a:t>
                </a:r>
                <a:r>
                  <a:rPr lang="en-US" altLang="zh-CN">
                    <a:sym typeface="+mn-ea"/>
                  </a:rPr>
                  <a:t>shapelets</a:t>
                </a:r>
                <a:r>
                  <a:rPr lang="zh-CN" altLang="en-US">
                    <a:solidFill>
                      <a:schemeClr val="tx1"/>
                    </a:solidFill>
                  </a:rPr>
                  <a:t>演化路径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ym typeface="+mn-ea"/>
                  </a:rPr>
                  <a:t>与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演化图上的一次</a:t>
                </a:r>
                <a:r>
                  <a:rPr lang="zh-CN" altLang="en-US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随机游走</a:t>
                </a:r>
                <a:r>
                  <a:rPr lang="zh-CN" altLang="en-US">
                    <a:solidFill>
                      <a:schemeClr val="tx1"/>
                    </a:solidFill>
                  </a:rPr>
                  <a:t>相关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假设经过学习，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 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被表示为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 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i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Cambria Math" panose="02040503050406030204" pitchFamily="18" charset="0"/>
                  </a:rPr>
                  <a:t>对一个时间序列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 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,...,  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，它被表示</a:t>
                </a:r>
                <a:r>
                  <a:rPr lang="zh-CN" altLang="en-US">
                    <a:latin typeface="Cambria Math" panose="02040503050406030204" pitchFamily="18" charset="0"/>
                  </a:rPr>
                  <a:t>为</a:t>
                </a:r>
                <a:endParaRPr lang="zh-CN" altLang="en-US">
                  <a:latin typeface="Cambria Math" panose="02040503050406030204" pitchFamily="18" charset="0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φ</m:t>
                      </m:r>
                      <m:r>
                        <a:rPr lang="en-US" altLang="zh-CN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μ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 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,...,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把表示向量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送到外部分类器，如xgboost等，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完成下游任务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" y="1664970"/>
                <a:ext cx="8016240" cy="3258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990" y="199390"/>
            <a:ext cx="561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模型设计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图表示学习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1066800"/>
            <a:ext cx="3990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表示学习 --</a:t>
            </a:r>
            <a:r>
              <a:rPr lang="en-US" altLang="zh-CN" sz="2000">
                <a:sym typeface="+mn-ea"/>
              </a:rPr>
              <a:t>DeepWalk</a:t>
            </a:r>
            <a:r>
              <a:rPr lang="zh-CN" altLang="en-US" sz="2000">
                <a:sym typeface="+mn-ea"/>
              </a:rPr>
              <a:t>图嵌入算法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737360"/>
            <a:ext cx="72618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 b="0"/>
              <a:t>图嵌入的目的是将给定图中的每个节点映射为一个实值向量表示，保留原图中节点的关键信息。</a:t>
            </a:r>
            <a:endParaRPr lang="zh-CN" altLang="en-US" sz="1600" b="0"/>
          </a:p>
          <a:p>
            <a:pPr indent="0"/>
            <a:r>
              <a:rPr lang="zh-CN" altLang="en-US" sz="1600" b="0"/>
              <a:t>经典算法Deepwalk希望嵌入域中的节点表示能够很好地重构出节点的共现关系，通过最小化重构误差来学习图嵌入映射。</a:t>
            </a:r>
            <a:endParaRPr lang="zh-CN" altLang="en-US" sz="1600" b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2813685"/>
            <a:ext cx="4229100" cy="342074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endParaRPr lang="zh-CN" altLang="en-US" sz="2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/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endPara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oogle Shape;1483;p78"/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/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" name="Google Shape;1485;p78"/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990" y="1005840"/>
            <a:ext cx="768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为了验证 Time2Graph 的性能，在五个不同的数据集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进行</a:t>
            </a: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了实验</a:t>
            </a:r>
            <a:endParaRPr lang="en-US" altLang="zh-CN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6000" y="3246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657350"/>
            <a:ext cx="5219700" cy="1543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3181350"/>
            <a:ext cx="766635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400"/>
          </a:p>
          <a:p>
            <a:r>
              <a:rPr lang="zh-CN" altLang="en-US" sz="1400"/>
              <a:t>前三个数据集是从 UCR 上获取的公开时序数据集。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「ECR」数据集</a:t>
            </a:r>
            <a:r>
              <a:rPr lang="zh-CN" altLang="en-US" sz="1400"/>
              <a:t>是作者与国家电网合作，历时一年收集到的用户用电量数据，用它来判断用户是否存在窃电行为。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「NTF」数据集</a:t>
            </a:r>
            <a:r>
              <a:rPr lang="zh-CN" altLang="en-US" sz="1400"/>
              <a:t>是作者与中国电信合作收集到的数据集，他们通过电信的服务器流量数据，判断某个服务器端口是否发生异常。目前，该数据集中有383 (6.4%) 服务器产生</a:t>
            </a:r>
            <a:r>
              <a:rPr lang="zh-CN" altLang="en-US" sz="1400"/>
              <a:t>过异常流量</a:t>
            </a:r>
            <a:r>
              <a:rPr lang="zh-CN" altLang="en-US" sz="1400"/>
              <a:t>序列。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451209" y="4502411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评价指标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28281" y="5055044"/>
                <a:ext cx="2663711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latin typeface="+mn-ea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altLang="zh-CN">
                          <a:latin typeface="+mn-ea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zh-CN" dirty="0">
                  <a:latin typeface="+mn-ea"/>
                </a:endParaRP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5055044"/>
                <a:ext cx="2663711" cy="892488"/>
              </a:xfrm>
              <a:prstGeom prst="rect">
                <a:avLst/>
              </a:prstGeom>
              <a:blipFill rotWithShape="1">
                <a:blip r:embed="rId2"/>
                <a:stretch>
                  <a:fillRect l="-11" t="-50" r="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847806" y="5055044"/>
                <a:ext cx="2385670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kern="100" smtClean="0">
                          <a:effectLst/>
                          <a:latin typeface="+mn-ea"/>
                          <a:cs typeface="Arial" panose="020B0604020202020204" pitchFamily="34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altLang="zh-CN" sz="1800" kern="100" smtClean="0">
                          <a:effectLst/>
                          <a:latin typeface="+mn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+mn-ea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06" y="5055044"/>
                <a:ext cx="2385670" cy="892488"/>
              </a:xfrm>
              <a:prstGeom prst="rect">
                <a:avLst/>
              </a:prstGeom>
              <a:blipFill rotWithShape="1">
                <a:blip r:embed="rId3"/>
                <a:stretch>
                  <a:fillRect l="-20" t="-50" r="1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33670" y="5073650"/>
                <a:ext cx="2806700" cy="6927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kern="100" smtClean="0">
                          <a:effectLst/>
                          <a:latin typeface="+mn-ea"/>
                          <a:cs typeface="Arial" panose="020B0604020202020204" pitchFamily="34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kern="100" smtClean="0">
                          <a:effectLst/>
                          <a:latin typeface="+mn-ea"/>
                          <a:cs typeface="Arial" panose="020B060402020202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kern="100" smtClean="0">
                          <a:effectLst/>
                          <a:latin typeface="+mn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>
                              <a:latin typeface="+mn-ea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+mn-ea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kern="100" smtClean="0">
                              <a:effectLst/>
                              <a:latin typeface="+mn-ea"/>
                              <a:cs typeface="Arial" panose="020B0604020202020204" pitchFamily="34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>
                              <a:latin typeface="+mn-ea"/>
                            </a:rPr>
                            <m:t>precision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kern="100" smtClean="0">
                              <a:effectLst/>
                              <a:latin typeface="+mn-ea"/>
                              <a:cs typeface="Arial" panose="020B0604020202020204" pitchFamily="34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70" y="5073650"/>
                <a:ext cx="2806700" cy="692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281" y="1090508"/>
            <a:ext cx="16079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比较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082" t="4767" r="-2626"/>
          <a:stretch>
            <a:fillRect/>
          </a:stretch>
        </p:blipFill>
        <p:spPr>
          <a:xfrm>
            <a:off x="163830" y="1489075"/>
            <a:ext cx="7774305" cy="4262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0710" y="1790065"/>
            <a:ext cx="22618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</a:t>
            </a:r>
            <a:endParaRPr lang="en-US" altLang="zh-CN"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Distance-based method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Feature-based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method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Shapelet-based method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Deep learning model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Time2Graph model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700" y="4792345"/>
            <a:ext cx="1516380" cy="590550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090" y="986790"/>
            <a:ext cx="836739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说明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Time2Graph 在各个任务上都取得了很好的性能，在一些公开数据上面，它相较于一些对比基线的性能提升仍然较为有限，而在两个</a:t>
            </a:r>
            <a:r>
              <a:rPr lang="zh-CN" altLang="en-US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</a:rPr>
              <a:t>真实数据集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上，Time2Graph 性能相较于对比基线有非常明显的提升。</a:t>
            </a:r>
            <a:endParaRPr lang="zh-CN" altLang="en-US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异常样本的量很小，所以图中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</a:rPr>
              <a:t>不存在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与其相对应的路径</a:t>
            </a: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或路径权值低</a:t>
            </a: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), 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使异常样本的区分度更加明显。</a:t>
            </a:r>
            <a:endParaRPr lang="zh-CN" altLang="en-US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4730" y="5016738"/>
            <a:ext cx="448413" cy="216816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082" t="7302" r="-2626" b="9003"/>
          <a:stretch>
            <a:fillRect/>
          </a:stretch>
        </p:blipFill>
        <p:spPr>
          <a:xfrm>
            <a:off x="684530" y="3141980"/>
            <a:ext cx="7774305" cy="31584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52595" y="3070860"/>
            <a:ext cx="3378200" cy="287655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/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1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问题背景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1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5" name="组合 64"/>
            <p:cNvGrpSpPr/>
            <p:nvPr/>
          </p:nvGrpSpPr>
          <p:grpSpPr>
            <a:xfrm>
              <a:off x="2128595" y="3198167"/>
              <a:ext cx="4880195" cy="460375"/>
              <a:chOff x="2318742" y="2198492"/>
              <a:chExt cx="4880195" cy="460375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692418" y="2198492"/>
                <a:ext cx="4132835" cy="46037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2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模型设计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8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692417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3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实验分析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7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8" name="文本框 27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2800" b="1" spc="2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/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oogle Shape;1483;p78"/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/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" name="Google Shape;1485;p78"/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4388110" y="3659941"/>
              <a:ext cx="2362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2800" b="1" spc="2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366" y="1563608"/>
            <a:ext cx="7475026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优点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指出了传统的基于 Shapelets 的时间序列特征建模方法存在的缺陷</a:t>
            </a:r>
            <a:endParaRPr lang="zh-CN" altLang="en-US" sz="16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提出通过</a:t>
            </a:r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图</a:t>
            </a:r>
            <a:r>
              <a:rPr lang="zh-CN" altLang="en-US" sz="1600" b="1" dirty="0">
                <a:latin typeface="+mn-ea"/>
              </a:rPr>
              <a:t>的方式来改进此类方法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使模型</a:t>
            </a:r>
            <a:r>
              <a:rPr lang="en-US" altLang="zh-CN" sz="1600" b="1" dirty="0">
                <a:latin typeface="+mn-ea"/>
              </a:rPr>
              <a:t>具有较强的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可解释性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latin typeface="+mn-ea"/>
              </a:rPr>
              <a:t>思考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  <a:sym typeface="+mn-ea"/>
              </a:rPr>
              <a:t>Shapelets 演化图中</a:t>
            </a:r>
            <a:r>
              <a:rPr lang="zh-CN" altLang="en-US" sz="1600" b="1" dirty="0"/>
              <a:t>边权小的不一定是不正常，可能指向独特的转换模式</a:t>
            </a:r>
            <a:endParaRPr lang="zh-CN" altLang="en-US" sz="16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/>
              <a:t>演化图构建好之后，图结构不会再发生变化</a:t>
            </a:r>
            <a:r>
              <a:rPr lang="zh-CN" altLang="en-US" sz="1600" b="1" dirty="0"/>
              <a:t>。</a:t>
            </a:r>
            <a:endParaRPr lang="zh-CN" altLang="en-US" sz="1600" b="1" dirty="0"/>
          </a:p>
        </p:txBody>
      </p:sp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问题背景</a:t>
            </a:r>
            <a:endParaRPr lang="zh-CN" altLang="en-US" sz="2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2163" y="2312043"/>
            <a:ext cx="5573824" cy="2233913"/>
            <a:chOff x="1549246" y="2295061"/>
            <a:chExt cx="5573824" cy="2233913"/>
          </a:xfrm>
        </p:grpSpPr>
        <p:grpSp>
          <p:nvGrpSpPr>
            <p:cNvPr id="26" name="组合 25"/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问题背景</a:t>
                </a:r>
                <a:endPara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oogle Shape;1483;p78"/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/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" name="Google Shape;1485;p78"/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4279479" y="3199599"/>
              <a:ext cx="284359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时序序列</a:t>
              </a:r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的表征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0" y="4435475"/>
            <a:ext cx="178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2.Shapelets</a:t>
            </a:r>
            <a:endParaRPr lang="en-US" altLang="zh-CN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3400" y="4435475"/>
            <a:ext cx="2218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隐式变量的学习</a:t>
            </a:r>
            <a:endParaRPr lang="zh-CN" altLang="en-US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440" y="891540"/>
            <a:ext cx="26974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获取时间序列的表征</a:t>
            </a:r>
            <a:endParaRPr lang="zh-CN" altLang="en-US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1130" t="5779" r="1130" b="2752"/>
          <a:stretch>
            <a:fillRect/>
          </a:stretch>
        </p:blipFill>
        <p:spPr>
          <a:xfrm>
            <a:off x="1098550" y="1285875"/>
            <a:ext cx="7078345" cy="29546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80490" y="4926965"/>
            <a:ext cx="3001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HMM,RNN</a:t>
            </a:r>
            <a:r>
              <a:rPr lang="zh-CN" altLang="en-US"/>
              <a:t>的变种</a:t>
            </a:r>
            <a:r>
              <a:rPr lang="zh-CN" altLang="en-US"/>
              <a:t>等来学习时间序列隐藏的表征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2215" y="4926965"/>
            <a:ext cx="303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表示有代表性的一段子序列</a:t>
            </a:r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0930" y="1331595"/>
            <a:ext cx="6962140" cy="3062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996950"/>
            <a:ext cx="3677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关于shapelets</a:t>
            </a:r>
            <a:r>
              <a:rPr lang="zh-CN" altLang="en-US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55" y="4218305"/>
            <a:ext cx="252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endParaRPr lang="en-US" altLang="zh-CN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386840" y="4218305"/>
          <a:ext cx="4561205" cy="39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6605" y="421830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t_2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1372870" y="5537835"/>
          <a:ext cx="4561205" cy="39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76605" y="5537835"/>
            <a:ext cx="702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t_|T|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1386840" y="1720850"/>
          <a:ext cx="6400165" cy="381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9415"/>
                <a:gridCol w="435610"/>
                <a:gridCol w="363220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ν</a:t>
                      </a:r>
                      <a:r>
                        <a:rPr lang="en-US" altLang="zh-CN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endParaRPr lang="en-US" altLang="zh-CN" sz="1400" i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ν</a:t>
                      </a:r>
                      <a:r>
                        <a:rPr lang="en-US" altLang="zh-CN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endParaRPr lang="en-US" altLang="zh-CN" sz="1400" i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76605" y="4637405"/>
            <a:ext cx="459740" cy="481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. .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39445" y="3196590"/>
            <a:ext cx="187325" cy="2868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1433830" y="2294890"/>
            <a:ext cx="338455" cy="85534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68500" y="2303780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在前人的工作中，我们首先找到一些候选的 Shapelets，计算每一个候选 Shapelet和样本</a:t>
            </a:r>
            <a:r>
              <a:rPr lang="zh-CN" altLang="en-US" sz="1600">
                <a:sym typeface="+mn-ea"/>
              </a:rPr>
              <a:t>时序子段</a:t>
            </a:r>
            <a:r>
              <a:rPr lang="zh-CN" altLang="en-US" sz="1600"/>
              <a:t>之间的距离（</a:t>
            </a:r>
            <a:r>
              <a:rPr lang="en-US" altLang="zh-CN" sz="1600"/>
              <a:t>dtw</a:t>
            </a:r>
            <a:r>
              <a:rPr lang="zh-CN" altLang="en-US" sz="1600"/>
              <a:t>距离）。</a:t>
            </a:r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994400" y="2616200"/>
                <a:ext cx="2900680" cy="1806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		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𝒅𝒕𝒘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b="1" i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b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∈Å</m:t>
                            </m:r>
                            <m:d>
                              <m:d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𝒑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rad>
                      </m:e>
                    </m:func>
                    <m:r>
                      <a:rPr lang="en-US" altLang="zh-CN" sz="1600" b="1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lang="en-US" altLang="zh-CN" b="1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1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0" y="2616200"/>
                <a:ext cx="2900680" cy="1806575"/>
              </a:xfrm>
              <a:prstGeom prst="rect">
                <a:avLst/>
              </a:prstGeom>
              <a:blipFill rotWithShape="1">
                <a:blip r:embed="rId1"/>
                <a:stretch>
                  <a:fillRect r="-3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152515" y="4422775"/>
            <a:ext cx="2610485" cy="164211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6770" y="3218180"/>
                <a:ext cx="22771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 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,...,  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" y="3218180"/>
                <a:ext cx="22771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/>
          <p:nvPr/>
        </p:nvGraphicFramePr>
        <p:xfrm>
          <a:off x="1386840" y="3670935"/>
          <a:ext cx="4561205" cy="39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76605" y="3670935"/>
            <a:ext cx="610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t_1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39445" y="3196590"/>
            <a:ext cx="187325" cy="2868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386840" y="4197985"/>
          <a:ext cx="4561205" cy="39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6605" y="419798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t_2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86840" y="1700530"/>
          <a:ext cx="6400165" cy="381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9415"/>
                <a:gridCol w="435610"/>
                <a:gridCol w="363220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ν</a:t>
                      </a:r>
                      <a:r>
                        <a:rPr lang="en-US" altLang="zh-CN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endParaRPr lang="en-US" altLang="zh-CN" sz="1400" i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ν</a:t>
                      </a:r>
                      <a:r>
                        <a:rPr lang="en-US" altLang="zh-CN" sz="14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endParaRPr lang="en-US" altLang="zh-CN" sz="1400" i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76605" y="4617085"/>
            <a:ext cx="459740" cy="481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. .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5895" y="1578610"/>
            <a:ext cx="13036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shapelet</a:t>
            </a:r>
            <a:r>
              <a:rPr lang="zh-CN" altLang="en-US" sz="16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候选池</a:t>
            </a:r>
            <a:endParaRPr lang="zh-CN" altLang="en-US" sz="1600" b="1" spc="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433830" y="2274570"/>
            <a:ext cx="338455" cy="85534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386840" y="3650615"/>
          <a:ext cx="4561205" cy="39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  <a:gridCol w="41465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76605" y="3650615"/>
            <a:ext cx="610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t_1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94400" y="3032760"/>
            <a:ext cx="2929890" cy="311594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990" y="3863975"/>
            <a:ext cx="4772025" cy="216090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996950"/>
            <a:ext cx="3571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关于shapelets</a:t>
            </a:r>
            <a:r>
              <a:rPr lang="zh-CN" altLang="en-US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910" y="1395730"/>
            <a:ext cx="7580630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希望 Shapelets 与所有的正样本之间的距离和负样本之间的距离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差异</a:t>
            </a:r>
            <a:r>
              <a:rPr lang="zh-CN" altLang="en-US"/>
              <a:t>尽可能的大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Shapelet v是代表某个类别的段。T表示很多个时间序列的集合，它可以将T分为两个较小的集合，一个集合接近v，另一个集合远离v，从而可以将正样本和负样本分为不同的组.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484120" y="3060700"/>
                <a:ext cx="4040505" cy="7366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indent="0" algn="l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ℒ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 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b="1" i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 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𝒈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 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𝑛𝑒𝑔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indent="0" algn="l">
                  <a:buFont typeface="Wingdings" panose="05000000000000000000" charset="0"/>
                  <a:buNone/>
                </a:pPr>
                <a:r>
                  <a:rPr lang="en-US" altLang="zh-CN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 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𝑲𝑳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 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𝑛𝑒𝑔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20" y="3060700"/>
                <a:ext cx="4040505" cy="736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200015" y="3945255"/>
            <a:ext cx="35496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从所有子序列中选择shapelet的候选池，</a:t>
            </a:r>
            <a:r>
              <a:rPr lang="zh-CN" altLang="en-US" sz="1600">
                <a:sym typeface="+mn-ea"/>
              </a:rPr>
              <a:t>距离度量，</a:t>
            </a:r>
            <a:r>
              <a:rPr lang="en-US" altLang="zh-CN" sz="1600">
                <a:sym typeface="+mn-ea"/>
              </a:rPr>
              <a:t>以及一组带有标签的时间序列T。这便于我们建立监督学习方法，来选择最重要的一些shapelets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950085"/>
            <a:ext cx="6063615" cy="2512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990" y="935355"/>
            <a:ext cx="803783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动态Shapelet</a:t>
            </a:r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时间感知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1800"/>
              <a:t>--</a:t>
            </a:r>
            <a:r>
              <a:rPr lang="zh-CN" altLang="en-US">
                <a:sym typeface="+mn-ea"/>
              </a:rPr>
              <a:t>在不同时间段出现的</a:t>
            </a:r>
            <a:r>
              <a:rPr lang="zh-CN" altLang="en-US">
                <a:sym typeface="+mn-ea"/>
              </a:rPr>
              <a:t>相似的模式有可能代表不同的含义</a:t>
            </a:r>
            <a:endParaRPr lang="zh-CN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5610" y="2251710"/>
            <a:ext cx="480695" cy="172021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08325" y="2251710"/>
            <a:ext cx="365760" cy="172021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5400000" flipV="1">
            <a:off x="1960880" y="4006215"/>
            <a:ext cx="650240" cy="58102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751455" y="3983990"/>
            <a:ext cx="659130" cy="634365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38705" y="4631055"/>
            <a:ext cx="105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相似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8260" y="4977130"/>
            <a:ext cx="74129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传统的基于 Shapelets 的工作存在一些缺陷。举例而言，通过一户人家 365 天的用电量数据和训练样本</a:t>
            </a:r>
            <a:r>
              <a:rPr lang="zh-CN" altLang="en-US" sz="1600"/>
              <a:t>数据，来判定是否发生了窃电行为。</a:t>
            </a:r>
            <a:endParaRPr lang="zh-CN" altLang="en-US" sz="16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990" y="935355"/>
            <a:ext cx="2567940" cy="983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动态Shapelet</a:t>
            </a:r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0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Shapelets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演化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0024"/>
          <a:stretch>
            <a:fillRect/>
          </a:stretch>
        </p:blipFill>
        <p:spPr>
          <a:xfrm>
            <a:off x="1866265" y="1936750"/>
            <a:ext cx="6200775" cy="19989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5725" y="3935730"/>
            <a:ext cx="39433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72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2625725" y="416115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87</a:t>
            </a:r>
            <a:endParaRPr lang="en-US" altLang="zh-CN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5725" y="437705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33345" y="502094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26</a:t>
            </a:r>
            <a:endParaRPr lang="en-US" altLang="zh-CN" sz="1400">
              <a:sym typeface="+mn-ea"/>
            </a:endParaRPr>
          </a:p>
          <a:p>
            <a:pPr algn="ctr"/>
            <a:endParaRPr lang="en-US" altLang="zh-CN" sz="1400">
              <a:sym typeface="+mn-ea"/>
            </a:endParaRPr>
          </a:p>
        </p:txBody>
      </p:sp>
      <p:cxnSp>
        <p:nvCxnSpPr>
          <p:cNvPr id="18" name="直接连接符 17"/>
          <p:cNvCxnSpPr>
            <a:stCxn id="17" idx="1"/>
          </p:cNvCxnSpPr>
          <p:nvPr/>
        </p:nvCxnSpPr>
        <p:spPr>
          <a:xfrm flipV="1">
            <a:off x="2633345" y="4485005"/>
            <a:ext cx="0" cy="64389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3"/>
          </p:cNvCxnSpPr>
          <p:nvPr/>
        </p:nvCxnSpPr>
        <p:spPr>
          <a:xfrm>
            <a:off x="3027680" y="4485005"/>
            <a:ext cx="0" cy="64389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</p:cNvCxnSpPr>
          <p:nvPr/>
        </p:nvCxnSpPr>
        <p:spPr>
          <a:xfrm flipH="1" flipV="1">
            <a:off x="2296795" y="3888740"/>
            <a:ext cx="328930" cy="1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/>
          <p:nvPr/>
        </p:nvGraphicFramePr>
        <p:xfrm>
          <a:off x="427990" y="3509010"/>
          <a:ext cx="1860550" cy="108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" imgW="2529840" imgH="1402080" progId="Paint.Picture">
                  <p:embed/>
                </p:oleObj>
              </mc:Choice>
              <mc:Fallback>
                <p:oleObj name="" r:id="rId2" imgW="2529840" imgH="1402080" progId="Paint.Picture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990" y="3509010"/>
                        <a:ext cx="1860550" cy="108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H="1">
            <a:off x="2289175" y="5128895"/>
            <a:ext cx="328930" cy="6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/>
          <p:nvPr/>
        </p:nvGraphicFramePr>
        <p:xfrm>
          <a:off x="427990" y="4808855"/>
          <a:ext cx="1861185" cy="100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4" imgW="2529840" imgH="1402080" progId="Paint.Picture">
                  <p:embed/>
                </p:oleObj>
              </mc:Choice>
              <mc:Fallback>
                <p:oleObj name="" r:id="rId4" imgW="2529840" imgH="1402080" progId="Paint.Picture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" y="4808855"/>
                        <a:ext cx="1861185" cy="100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293110" y="3938270"/>
            <a:ext cx="39433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293110" y="416369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49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93110" y="437959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00730" y="5023485"/>
            <a:ext cx="394335" cy="21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82</a:t>
            </a:r>
            <a:endParaRPr lang="en-US" altLang="zh-CN" sz="1400">
              <a:sym typeface="+mn-ea"/>
            </a:endParaRPr>
          </a:p>
        </p:txBody>
      </p:sp>
      <p:cxnSp>
        <p:nvCxnSpPr>
          <p:cNvPr id="23" name="直接连接符 22"/>
          <p:cNvCxnSpPr>
            <a:stCxn id="21" idx="1"/>
          </p:cNvCxnSpPr>
          <p:nvPr/>
        </p:nvCxnSpPr>
        <p:spPr>
          <a:xfrm flipV="1">
            <a:off x="3300730" y="4487545"/>
            <a:ext cx="0" cy="64389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1" idx="3"/>
          </p:cNvCxnSpPr>
          <p:nvPr/>
        </p:nvCxnSpPr>
        <p:spPr>
          <a:xfrm>
            <a:off x="3695065" y="4487545"/>
            <a:ext cx="0" cy="64389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5400000" flipV="1">
            <a:off x="3254375" y="3546475"/>
            <a:ext cx="473710" cy="210185"/>
          </a:xfrm>
          <a:prstGeom prst="curvedConnector3">
            <a:avLst>
              <a:gd name="adj1" fmla="val 50067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右箭头 33"/>
          <p:cNvSpPr/>
          <p:nvPr/>
        </p:nvSpPr>
        <p:spPr>
          <a:xfrm>
            <a:off x="3042285" y="4290695"/>
            <a:ext cx="2362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3891915" y="4048760"/>
                <a:ext cx="5018405" cy="2230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确定</a:t>
                </a:r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shapelets</a:t>
                </a:r>
                <a:r>
                  <a:rPr 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的演变方式对于充分理解时间序列至关重要</a:t>
                </a:r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.</a:t>
                </a:r>
                <a:endParaRPr lang="en-US" altLang="zh-CN" sz="16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当每一段子序列对应多个 Shapelets 时，想要枚举出这些不同的 Shapelets 的组合序列，效率</a:t>
                </a:r>
                <a:r>
                  <a:rPr lang="zh-CN" altLang="en-US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很</a:t>
                </a:r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低。其时间复杂度为O(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>
                            <a:solidFill>
                              <a:srgbClr val="15192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solidFill>
                              <a:srgbClr val="15192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>
                            <a:solidFill>
                              <a:srgbClr val="15192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) </a:t>
                </a:r>
                <a:endParaRPr lang="en-US" altLang="zh-CN" sz="16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600" b="0">
                    <a:solidFill>
                      <a:srgbClr val="151920"/>
                    </a:solidFill>
                    <a:ea typeface="宋体" panose="02010600030101010101" pitchFamily="2" charset="-122"/>
                  </a:rPr>
                  <a:t>      (m是片段的数量，K是可能采用的shapelet的数量)</a:t>
                </a:r>
                <a:endParaRPr lang="en-US" altLang="zh-CN" sz="16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  <a:p>
                <a:pPr marL="285750" indent="-285750"/>
                <a:endParaRPr lang="en-US" altLang="zh-CN" sz="1400" b="0">
                  <a:solidFill>
                    <a:srgbClr val="15192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15" y="4048760"/>
                <a:ext cx="5018405" cy="22307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482080" y="3304540"/>
            <a:ext cx="676910" cy="61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67030" y="1179195"/>
            <a:ext cx="8409940" cy="1831340"/>
            <a:chOff x="370390" y="1000293"/>
            <a:chExt cx="8403220" cy="3378500"/>
          </a:xfrm>
        </p:grpSpPr>
        <p:sp>
          <p:nvSpPr>
            <p:cNvPr id="14" name="矩形 13"/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挑战</a:t>
              </a:r>
              <a:r>
                <a:rPr lang="en-US" altLang="zh-CN" b="1" dirty="0"/>
                <a:t>1</a:t>
              </a:r>
              <a:endParaRPr lang="en-US" altLang="zh-CN" b="1" dirty="0"/>
            </a:p>
          </p:txBody>
        </p:sp>
        <p:sp>
          <p:nvSpPr>
            <p:cNvPr id="17" name="页脚占位符 2"/>
            <p:cNvSpPr txBox="1"/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315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50595" y="2001520"/>
            <a:ext cx="767334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时间感知的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shapelets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还未被明确定义，传统的基于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shapelets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的方法区分力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7030" y="3639185"/>
            <a:ext cx="8409940" cy="1831340"/>
            <a:chOff x="370390" y="1000293"/>
            <a:chExt cx="8403220" cy="3378500"/>
          </a:xfrm>
        </p:grpSpPr>
        <p:sp>
          <p:nvSpPr>
            <p:cNvPr id="4" name="矩形 3"/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挑战</a:t>
              </a:r>
              <a:r>
                <a:rPr lang="en-US" altLang="zh-CN" b="1" dirty="0"/>
                <a:t>2</a:t>
              </a:r>
              <a:endParaRPr lang="en-US" altLang="zh-CN" b="1" dirty="0"/>
            </a:p>
          </p:txBody>
        </p:sp>
        <p:sp>
          <p:nvSpPr>
            <p:cNvPr id="6" name="页脚占位符 2"/>
            <p:cNvSpPr txBox="1"/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315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0595" y="4269105"/>
            <a:ext cx="665861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shapelets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演变方式，之前的方法所耗时间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过高。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225,&quot;width&quot;:15480}"/>
</p:tagLst>
</file>

<file path=ppt/tags/tag2.xml><?xml version="1.0" encoding="utf-8"?>
<p:tagLst xmlns:p="http://schemas.openxmlformats.org/presentationml/2006/main">
  <p:tag name="COMMONDATA" val="eyJoZGlkIjoiYTA5Nzc3ZjdiNDUxN2U4NTFjY2VkZDVlMTczZTZjZD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3380</Words>
  <Application>WPS 演示</Application>
  <PresentationFormat>全屏显示(4:3)</PresentationFormat>
  <Paragraphs>360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思源黑体 CN</vt:lpstr>
      <vt:lpstr>黑体</vt:lpstr>
      <vt:lpstr>Calibri</vt:lpstr>
      <vt:lpstr>クレPro by 宁静之雨，微信公众号njzyshare</vt:lpstr>
      <vt:lpstr>Cambria Math</vt:lpstr>
      <vt:lpstr>MS Mincho</vt:lpstr>
      <vt:lpstr>AMGDT</vt:lpstr>
      <vt:lpstr>Wingdings</vt:lpstr>
      <vt:lpstr>Arial Unicode MS</vt:lpstr>
      <vt:lpstr>等线</vt:lpstr>
      <vt:lpstr>Office 主题​​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唐俊</dc:creator>
  <cp:lastModifiedBy>prayer是我</cp:lastModifiedBy>
  <cp:revision>1663</cp:revision>
  <dcterms:created xsi:type="dcterms:W3CDTF">2021-05-16T02:35:00Z</dcterms:created>
  <dcterms:modified xsi:type="dcterms:W3CDTF">2022-10-13T09:06:14Z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A4FA5F95F5844E7AA2A11AD3874AA819</vt:lpwstr>
  </property>
  <property fmtid="{D5CDD505-2E9C-101B-9397-08002B2CF9AE}" pid="3" name="KSOProductBuildVer">
    <vt:lpwstr>2052-11.1.0.12598</vt:lpwstr>
  </property>
</Properties>
</file>