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2.jpg" ContentType="image/gif"/>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5.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6.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7.xml" ContentType="application/vnd.openxmlformats-officedocument.themeOverr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359" r:id="rId2"/>
    <p:sldId id="342" r:id="rId3"/>
    <p:sldId id="322" r:id="rId4"/>
    <p:sldId id="397" r:id="rId5"/>
    <p:sldId id="439" r:id="rId6"/>
    <p:sldId id="433" r:id="rId7"/>
    <p:sldId id="445" r:id="rId8"/>
    <p:sldId id="321" r:id="rId9"/>
    <p:sldId id="411" r:id="rId10"/>
    <p:sldId id="412" r:id="rId11"/>
    <p:sldId id="442" r:id="rId12"/>
    <p:sldId id="444" r:id="rId13"/>
    <p:sldId id="441" r:id="rId14"/>
    <p:sldId id="413" r:id="rId15"/>
    <p:sldId id="440" r:id="rId16"/>
    <p:sldId id="357" r:id="rId17"/>
    <p:sldId id="398" r:id="rId18"/>
    <p:sldId id="410" r:id="rId19"/>
    <p:sldId id="408" r:id="rId20"/>
    <p:sldId id="320" r:id="rId21"/>
    <p:sldId id="406" r:id="rId22"/>
    <p:sldId id="435" r:id="rId23"/>
    <p:sldId id="318" r:id="rId24"/>
  </p:sldIdLst>
  <p:sldSz cx="9144000" cy="5143500" type="screen16x9"/>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2">
          <p15:clr>
            <a:srgbClr val="A4A3A4"/>
          </p15:clr>
        </p15:guide>
        <p15:guide id="2" pos="2858">
          <p15:clr>
            <a:srgbClr val="A4A3A4"/>
          </p15:clr>
        </p15:guide>
      </p15:sldGuideLst>
    </p:ext>
    <p:ext uri="{2D200454-40CA-4A62-9FC3-DE9A4176ACB9}">
      <p15:notesGuideLst xmlns:p15="http://schemas.microsoft.com/office/powerpoint/2012/main">
        <p15:guide id="1" orient="horz" pos="3003">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142"/>
    <a:srgbClr val="E8E8E9"/>
    <a:srgbClr val="0083B4"/>
    <a:srgbClr val="3B4761"/>
    <a:srgbClr val="BFBFBF"/>
    <a:srgbClr val="2C394C"/>
    <a:srgbClr val="F1F1F1"/>
    <a:srgbClr val="D78668"/>
    <a:srgbClr val="D88769"/>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72600" autoAdjust="0"/>
  </p:normalViewPr>
  <p:slideViewPr>
    <p:cSldViewPr>
      <p:cViewPr varScale="1">
        <p:scale>
          <a:sx n="68" d="100"/>
          <a:sy n="68" d="100"/>
        </p:scale>
        <p:origin x="462" y="72"/>
      </p:cViewPr>
      <p:guideLst>
        <p:guide orient="horz" pos="1032"/>
        <p:guide pos="28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6" d="100"/>
        <a:sy n="186" d="100"/>
      </p:scale>
      <p:origin x="0" y="0"/>
    </p:cViewPr>
  </p:sorterViewPr>
  <p:notesViewPr>
    <p:cSldViewPr>
      <p:cViewPr varScale="1">
        <p:scale>
          <a:sx n="86" d="100"/>
          <a:sy n="86" d="100"/>
        </p:scale>
        <p:origin x="-3810" y="-90"/>
      </p:cViewPr>
      <p:guideLst>
        <p:guide orient="horz" pos="3003"/>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2020/9/11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2020/9/11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大家好，我是苗子佳，我今天组会的</a:t>
            </a:r>
            <a:r>
              <a:rPr lang="zh-CN" altLang="en-US" sz="1200" kern="1200" dirty="0">
                <a:solidFill>
                  <a:schemeClr val="tx1"/>
                </a:solidFill>
                <a:latin typeface="+mn-lt"/>
                <a:ea typeface="+mn-ea"/>
                <a:cs typeface="+mn-cs"/>
              </a:rPr>
              <a:t>主题是连锁店推荐，接下来将以这篇文章为例，为大家进行介绍。</a:t>
            </a: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sym typeface="+mn-lt"/>
              </a:rPr>
              <a:t>这篇文章是</a:t>
            </a:r>
            <a:r>
              <a:rPr lang="en-US" altLang="zh-CN" sz="1200" b="0" dirty="0">
                <a:solidFill>
                  <a:prstClr val="white"/>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rPr>
              <a:t>Ubicomp2017</a:t>
            </a:r>
            <a:r>
              <a:rPr lang="zh-CN" altLang="en-US" sz="1200" b="0" dirty="0">
                <a:solidFill>
                  <a:prstClr val="white"/>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rPr>
              <a:t>年的文章，</a:t>
            </a:r>
            <a:r>
              <a:rPr lang="zh-CN" altLang="en-US" b="0" i="0" u="none" strike="noStrike" dirty="0">
                <a:effectLst/>
                <a:latin typeface="&amp;quot"/>
              </a:rPr>
              <a:t>作者是郭斌老师，西北工业大学的</a:t>
            </a:r>
            <a:r>
              <a:rPr lang="zh-CN" altLang="en-US" b="0" i="0" u="none" strike="noStrike" dirty="0">
                <a:solidFill>
                  <a:srgbClr val="333333"/>
                </a:solidFill>
                <a:effectLst/>
                <a:latin typeface="Helvetica" panose="020B0604020202020204" pitchFamily="34" charset="0"/>
              </a:rPr>
              <a:t>计算机学院教授，博导，</a:t>
            </a:r>
            <a:r>
              <a:rPr lang="zh-CN" altLang="en-US" b="0" i="0" u="none" strike="noStrike" dirty="0">
                <a:effectLst/>
                <a:latin typeface="&amp;quot"/>
              </a:rPr>
              <a:t>主要从事普适计算、移动群智感知和大数据等方面研究。在国内外重要期刊和会议如</a:t>
            </a:r>
            <a:r>
              <a:rPr lang="en-US" altLang="zh-CN" b="0" i="0" u="none" strike="noStrike" dirty="0">
                <a:effectLst/>
                <a:latin typeface="&amp;quot"/>
              </a:rPr>
              <a:t>IEEE</a:t>
            </a:r>
            <a:r>
              <a:rPr lang="zh-CN" altLang="en-US" b="0" i="0" u="none" strike="noStrike" dirty="0">
                <a:effectLst/>
                <a:latin typeface="&amp;quot"/>
              </a:rPr>
              <a:t>，</a:t>
            </a:r>
            <a:r>
              <a:rPr lang="en-US" altLang="zh-CN" b="0" i="0" u="none" strike="noStrike" dirty="0">
                <a:effectLst/>
                <a:latin typeface="&amp;quot"/>
              </a:rPr>
              <a:t> ACM TKDD, </a:t>
            </a:r>
            <a:r>
              <a:rPr lang="en-US" altLang="zh-CN" b="0" i="0" u="none" strike="noStrike" dirty="0" err="1">
                <a:effectLst/>
                <a:latin typeface="&amp;quot"/>
              </a:rPr>
              <a:t>UbiComp</a:t>
            </a:r>
            <a:r>
              <a:rPr lang="en-US" altLang="zh-CN" b="0" i="0" u="none" strike="noStrike" dirty="0">
                <a:effectLst/>
                <a:latin typeface="&amp;quot"/>
              </a:rPr>
              <a:t>, INFOCOM</a:t>
            </a:r>
            <a:r>
              <a:rPr lang="zh-CN" altLang="en-US" b="0" i="0" u="none" strike="noStrike" dirty="0">
                <a:effectLst/>
                <a:latin typeface="&amp;quot"/>
              </a:rPr>
              <a:t>等上面发表学术论文</a:t>
            </a:r>
            <a:r>
              <a:rPr lang="en-US" altLang="zh-CN" b="0" i="0" u="none" strike="noStrike" dirty="0">
                <a:effectLst/>
                <a:latin typeface="&amp;quot"/>
              </a:rPr>
              <a:t>130</a:t>
            </a:r>
            <a:r>
              <a:rPr lang="zh-CN" altLang="en-US" b="0" i="0" u="none" strike="noStrike" dirty="0">
                <a:effectLst/>
                <a:latin typeface="&amp;quot"/>
              </a:rPr>
              <a:t>余篇，这里专门介绍他呢，是因为这位老师本周六将在计算机楼</a:t>
            </a:r>
            <a:r>
              <a:rPr lang="en-US" altLang="zh-CN" b="0" i="0" u="none" strike="noStrike" dirty="0">
                <a:effectLst/>
                <a:latin typeface="&amp;quot"/>
              </a:rPr>
              <a:t>313</a:t>
            </a:r>
            <a:r>
              <a:rPr lang="zh-CN" altLang="en-US" b="0" i="0" u="none" strike="noStrike" dirty="0">
                <a:effectLst/>
                <a:latin typeface="&amp;quot"/>
              </a:rPr>
              <a:t>进行学术报告，感兴趣的同学可以去听一听</a:t>
            </a:r>
            <a:r>
              <a:rPr lang="en-US" altLang="zh-CN" b="0" i="0" u="none" strike="noStrike" dirty="0" err="1">
                <a:effectLst/>
                <a:latin typeface="&amp;quot"/>
              </a:rPr>
              <a:t>hhh</a:t>
            </a:r>
            <a:endParaRPr lang="en-US" altLang="zh-CN" b="0" i="0" u="none" strike="noStrike" dirty="0">
              <a:effectLst/>
              <a:latin typeface="&amp;quo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amp;quot"/>
                <a:ea typeface="+mn-ea"/>
                <a:cs typeface="+mn-cs"/>
              </a:rPr>
              <a:t>回到</a:t>
            </a:r>
            <a:r>
              <a:rPr lang="zh-CN" altLang="en-US" sz="1200" b="0" dirty="0">
                <a:solidFill>
                  <a:prstClr val="white"/>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rPr>
              <a:t>文章，首先看一下这篇文章的标题：</a:t>
            </a:r>
            <a:r>
              <a:rPr lang="en-US" altLang="zh-CN" sz="1200" b="1" dirty="0">
                <a:solidFill>
                  <a:schemeClr val="bg1"/>
                </a:solidFill>
                <a:latin typeface="微软雅黑 Light" panose="020B0502040204020203" charset="-122"/>
                <a:ea typeface="微软雅黑 Light" panose="020B0502040204020203" charset="-122"/>
                <a:cs typeface="+mn-ea"/>
                <a:sym typeface="+mn-lt"/>
              </a:rPr>
              <a:t>Chain Store Site Recommendation </a:t>
            </a:r>
            <a:r>
              <a:rPr lang="zh-CN" altLang="en-US" sz="1200" b="0" dirty="0">
                <a:solidFill>
                  <a:schemeClr val="bg1"/>
                </a:solidFill>
                <a:latin typeface="微软雅黑 Light" panose="020B0502040204020203" charset="-122"/>
                <a:ea typeface="微软雅黑 Light" panose="020B0502040204020203" charset="-122"/>
                <a:cs typeface="+mn-ea"/>
                <a:sym typeface="+mn-lt"/>
              </a:rPr>
              <a:t>就是连锁店推荐</a:t>
            </a:r>
            <a:r>
              <a:rPr lang="zh-CN" altLang="en-US" sz="1200" b="1" dirty="0">
                <a:solidFill>
                  <a:schemeClr val="bg1"/>
                </a:solidFill>
                <a:latin typeface="微软雅黑 Light" panose="020B0502040204020203" charset="-122"/>
                <a:ea typeface="微软雅黑 Light" panose="020B0502040204020203" charset="-122"/>
                <a:cs typeface="+mn-ea"/>
                <a:sym typeface="+mn-lt"/>
              </a:rPr>
              <a:t>，</a:t>
            </a:r>
            <a:r>
              <a:rPr lang="en-US" altLang="zh-CN" sz="1200" b="1" dirty="0">
                <a:solidFill>
                  <a:schemeClr val="bg1"/>
                </a:solidFill>
                <a:latin typeface="微软雅黑 Light" panose="020B0502040204020203" charset="-122"/>
                <a:ea typeface="微软雅黑 Light" panose="020B0502040204020203" charset="-122"/>
                <a:cs typeface="+mn-ea"/>
                <a:sym typeface="+mn-lt"/>
              </a:rPr>
              <a:t>based on Multi-Source Urban Data</a:t>
            </a:r>
            <a:r>
              <a:rPr lang="zh-CN" altLang="en-US" sz="1200" b="1" dirty="0">
                <a:solidFill>
                  <a:schemeClr val="bg1"/>
                </a:solidFill>
                <a:latin typeface="微软雅黑 Light" panose="020B0502040204020203" charset="-122"/>
                <a:ea typeface="微软雅黑 Light" panose="020B0502040204020203" charset="-122"/>
                <a:cs typeface="+mn-ea"/>
                <a:sym typeface="+mn-lt"/>
              </a:rPr>
              <a:t>就是</a:t>
            </a:r>
            <a:r>
              <a:rPr lang="zh-CN" altLang="en-US" b="0" i="0" u="none" strike="noStrike" dirty="0">
                <a:effectLst/>
                <a:latin typeface="Roboto"/>
              </a:rPr>
              <a:t>基于多源城市数据，也就是说这篇文章的数据集有好几个 </a:t>
            </a:r>
            <a:r>
              <a:rPr lang="en-US" altLang="zh-CN" sz="1200" b="1" dirty="0" err="1">
                <a:solidFill>
                  <a:schemeClr val="bg1"/>
                </a:solidFill>
                <a:latin typeface="微软雅黑 Light" panose="020B0502040204020203" charset="-122"/>
                <a:ea typeface="微软雅黑 Light" panose="020B0502040204020203" charset="-122"/>
                <a:cs typeface="+mn-ea"/>
                <a:sym typeface="+mn-lt"/>
              </a:rPr>
              <a:t>CityTransfer</a:t>
            </a:r>
            <a:r>
              <a:rPr lang="zh-CN" altLang="en-US" sz="1200" b="0" dirty="0">
                <a:solidFill>
                  <a:schemeClr val="bg1"/>
                </a:solidFill>
                <a:latin typeface="微软雅黑 Light" panose="020B0502040204020203" charset="-122"/>
                <a:ea typeface="微软雅黑 Light" panose="020B0502040204020203" charset="-122"/>
                <a:cs typeface="+mn-ea"/>
                <a:sym typeface="+mn-lt"/>
              </a:rPr>
              <a:t>是这篇文章提出的框架，以此实现</a:t>
            </a:r>
            <a:r>
              <a:rPr lang="zh-CN" altLang="en-US" b="0" i="0" u="none" strike="noStrike" dirty="0">
                <a:effectLst/>
                <a:latin typeface="Roboto"/>
              </a:rPr>
              <a:t>城市内部和城市之间知识的迁移</a:t>
            </a:r>
            <a:r>
              <a:rPr lang="en-US" altLang="zh-CN" sz="1200" b="1" dirty="0">
                <a:solidFill>
                  <a:schemeClr val="bg1"/>
                </a:solidFill>
                <a:latin typeface="微软雅黑 Light" panose="020B0502040204020203" charset="-122"/>
                <a:ea typeface="微软雅黑 Light" panose="020B0502040204020203" charset="-122"/>
                <a:cs typeface="+mn-ea"/>
                <a:sym typeface="+mn-lt"/>
              </a:rPr>
              <a:t>Transferring Inter- and Intra-City Knowledge </a:t>
            </a:r>
            <a:r>
              <a:rPr lang="zh-CN" altLang="en-US" sz="1200" b="1" dirty="0">
                <a:solidFill>
                  <a:schemeClr val="bg1"/>
                </a:solidFill>
                <a:latin typeface="微软雅黑 Light" panose="020B0502040204020203" charset="-122"/>
                <a:ea typeface="微软雅黑 Light" panose="020B0502040204020203" charset="-122"/>
                <a:cs typeface="+mn-ea"/>
                <a:sym typeface="+mn-lt"/>
              </a:rPr>
              <a:t> </a:t>
            </a:r>
            <a:endParaRPr lang="en-US" altLang="zh-CN" sz="1200" b="0" dirty="0">
              <a:solidFill>
                <a:prstClr val="white"/>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sym typeface="+mn-lt"/>
              </a:rPr>
              <a:t>接下来从以下几个方面为大家进行介绍</a:t>
            </a:r>
            <a:endParaRPr lang="en-US" altLang="zh-CN" dirty="0"/>
          </a:p>
          <a:p>
            <a:endParaRPr lang="en-US" altLang="zh-CN" dirty="0"/>
          </a:p>
          <a:p>
            <a:r>
              <a:rPr lang="zh-CN" altLang="en-US" b="0" i="0" u="none" strike="noStrike" dirty="0">
                <a:effectLst/>
                <a:latin typeface="Roboto"/>
              </a:rPr>
              <a:t>基于多源城市数据的城市间和城市间知识的转移，以进行连锁店推荐</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首先，我们将城市划分为一组位置网格，并提取一组特征来表征每个网格。网格划分我上次组会讲过，不知道大家还有没有印象，这里简单提一下，就是</a:t>
            </a:r>
            <a:r>
              <a:rPr lang="zh-CN" altLang="en-US" sz="1200" b="0" i="0" u="none" strike="noStrike" kern="1200" dirty="0">
                <a:solidFill>
                  <a:schemeClr val="tx1"/>
                </a:solidFill>
                <a:effectLst/>
                <a:latin typeface="+mn-lt"/>
                <a:ea typeface="+mn-ea"/>
                <a:cs typeface="+mn-cs"/>
              </a:rPr>
              <a:t>将电子地图划分成若干个固定大小的网格，每个网格就作为一个区域。这样划分出来的区域是静态的，固定不变的。</a:t>
            </a:r>
            <a:endParaRPr lang="zh-CN" altLang="en-US" dirty="0"/>
          </a:p>
          <a:p>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具体来说，提取的特征分为两类</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地理特征</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如多样性、人流量、交通便利性、</a:t>
            </a:r>
            <a:r>
              <a:rPr lang="en-US" altLang="zh-CN" b="0" i="0" dirty="0">
                <a:solidFill>
                  <a:srgbClr val="333333"/>
                </a:solidFill>
                <a:effectLst/>
                <a:latin typeface="Arial" panose="020B0604020202020204" pitchFamily="34" charset="0"/>
              </a:rPr>
              <a:t>POI set)</a:t>
            </a:r>
            <a:r>
              <a:rPr lang="zh-CN" altLang="en-US" b="0" i="0" dirty="0">
                <a:solidFill>
                  <a:srgbClr val="333333"/>
                </a:solidFill>
                <a:effectLst/>
                <a:latin typeface="Arial" panose="020B0604020202020204" pitchFamily="34" charset="0"/>
              </a:rPr>
              <a:t>和商业特征</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密度、竞争力、互补性、房价</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多样性就是用网格存在的</a:t>
            </a:r>
            <a:r>
              <a:rPr lang="en-US" altLang="zh-CN" b="0" i="0" dirty="0">
                <a:solidFill>
                  <a:srgbClr val="333333"/>
                </a:solidFill>
                <a:effectLst/>
                <a:latin typeface="Arial" panose="020B0604020202020204" pitchFamily="34" charset="0"/>
              </a:rPr>
              <a:t>POI</a:t>
            </a:r>
            <a:r>
              <a:rPr lang="zh-CN" altLang="en-US" b="0" i="0" dirty="0">
                <a:solidFill>
                  <a:srgbClr val="333333"/>
                </a:solidFill>
                <a:effectLst/>
                <a:latin typeface="Arial" panose="020B0604020202020204" pitchFamily="34" charset="0"/>
              </a:rPr>
              <a:t>的种类个数除以全部的种类个数，表示这个网格内的</a:t>
            </a:r>
            <a:r>
              <a:rPr lang="en-US" altLang="zh-CN" b="0" i="0" dirty="0">
                <a:solidFill>
                  <a:srgbClr val="333333"/>
                </a:solidFill>
                <a:effectLst/>
                <a:latin typeface="Arial" panose="020B0604020202020204" pitchFamily="34" charset="0"/>
              </a:rPr>
              <a:t>POI</a:t>
            </a:r>
            <a:r>
              <a:rPr lang="zh-CN" altLang="en-US" b="0" i="0" dirty="0">
                <a:solidFill>
                  <a:srgbClr val="333333"/>
                </a:solidFill>
                <a:effectLst/>
                <a:latin typeface="Arial" panose="020B0604020202020204" pitchFamily="34" charset="0"/>
              </a:rPr>
              <a:t>的多样性。</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人流量反映了网格的区域受欢迎程度，用这个网格内所有</a:t>
            </a:r>
            <a:r>
              <a:rPr lang="en-US" altLang="zh-CN" b="0" i="0" dirty="0">
                <a:solidFill>
                  <a:srgbClr val="333333"/>
                </a:solidFill>
                <a:effectLst/>
                <a:latin typeface="Arial" panose="020B0604020202020204" pitchFamily="34" charset="0"/>
              </a:rPr>
              <a:t>POI</a:t>
            </a:r>
            <a:r>
              <a:rPr lang="zh-CN" altLang="en-US" b="0" i="0" dirty="0">
                <a:solidFill>
                  <a:srgbClr val="333333"/>
                </a:solidFill>
                <a:effectLst/>
                <a:latin typeface="Arial" panose="020B0604020202020204" pitchFamily="34" charset="0"/>
              </a:rPr>
              <a:t>的签到总数来反映。</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33333"/>
                </a:solidFill>
                <a:latin typeface="Arial" panose="020B0604020202020204" pitchFamily="34" charset="0"/>
              </a:rPr>
              <a:t>交通便利性</a:t>
            </a:r>
            <a:r>
              <a:rPr lang="zh-CN" altLang="en-US" b="0" i="0" dirty="0">
                <a:solidFill>
                  <a:srgbClr val="333333"/>
                </a:solidFill>
                <a:effectLst/>
                <a:latin typeface="Arial" panose="020B0604020202020204" pitchFamily="34" charset="0"/>
              </a:rPr>
              <a:t>用这个网格内所有公交车站、停车场、地铁站的数量来反映。</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Arial" panose="020B0604020202020204" pitchFamily="34" charset="0"/>
              </a:rPr>
              <a:t>POI</a:t>
            </a:r>
            <a:r>
              <a:rPr lang="zh-CN" altLang="en-US" b="0" i="0" dirty="0">
                <a:solidFill>
                  <a:srgbClr val="333333"/>
                </a:solidFill>
                <a:effectLst/>
                <a:latin typeface="Arial" panose="020B0604020202020204" pitchFamily="34" charset="0"/>
              </a:rPr>
              <a:t>集是指这个网格内每种</a:t>
            </a:r>
            <a:r>
              <a:rPr lang="en-US" altLang="zh-CN" b="0" i="0" dirty="0">
                <a:solidFill>
                  <a:srgbClr val="333333"/>
                </a:solidFill>
                <a:effectLst/>
                <a:latin typeface="Arial" panose="020B0604020202020204" pitchFamily="34" charset="0"/>
              </a:rPr>
              <a:t>POI</a:t>
            </a:r>
            <a:r>
              <a:rPr lang="zh-CN" altLang="en-US" b="0" i="0" dirty="0">
                <a:solidFill>
                  <a:srgbClr val="333333"/>
                </a:solidFill>
                <a:effectLst/>
                <a:latin typeface="Arial" panose="020B0604020202020204" pitchFamily="34" charset="0"/>
              </a:rPr>
              <a:t>类型的数量集合。比如</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酒店</a:t>
            </a:r>
            <a:r>
              <a:rPr lang="en-US" altLang="zh-CN" b="0" i="0" dirty="0">
                <a:solidFill>
                  <a:srgbClr val="333333"/>
                </a:solidFill>
                <a:effectLst/>
                <a:latin typeface="Arial" panose="020B0604020202020204" pitchFamily="34" charset="0"/>
              </a:rPr>
              <a:t>15</a:t>
            </a:r>
            <a:r>
              <a:rPr lang="zh-CN" altLang="en-US" b="0" i="0" dirty="0">
                <a:solidFill>
                  <a:srgbClr val="333333"/>
                </a:solidFill>
                <a:effectLst/>
                <a:latin typeface="Arial" panose="020B0604020202020204" pitchFamily="34" charset="0"/>
              </a:rPr>
              <a:t>所、餐饮店</a:t>
            </a:r>
            <a:r>
              <a:rPr lang="en-US" altLang="zh-CN" b="0" i="0" dirty="0">
                <a:solidFill>
                  <a:srgbClr val="333333"/>
                </a:solidFill>
                <a:effectLst/>
                <a:latin typeface="Arial" panose="020B0604020202020204" pitchFamily="34" charset="0"/>
              </a:rPr>
              <a:t>40</a:t>
            </a:r>
            <a:r>
              <a:rPr lang="zh-CN" altLang="en-US" b="0" i="0" dirty="0">
                <a:solidFill>
                  <a:srgbClr val="333333"/>
                </a:solidFill>
                <a:effectLst/>
                <a:latin typeface="Arial" panose="020B0604020202020204" pitchFamily="34" charset="0"/>
              </a:rPr>
              <a:t>所、超市</a:t>
            </a:r>
            <a:r>
              <a:rPr lang="en-US" altLang="zh-CN" b="0" i="0" dirty="0">
                <a:solidFill>
                  <a:srgbClr val="333333"/>
                </a:solidFill>
                <a:effectLst/>
                <a:latin typeface="Arial" panose="020B0604020202020204" pitchFamily="34" charset="0"/>
              </a:rPr>
              <a:t>2</a:t>
            </a:r>
            <a:r>
              <a:rPr lang="zh-CN" altLang="en-US" b="0" i="0" dirty="0">
                <a:solidFill>
                  <a:srgbClr val="333333"/>
                </a:solidFill>
                <a:effectLst/>
                <a:latin typeface="Arial" panose="020B0604020202020204" pitchFamily="34" charset="0"/>
              </a:rPr>
              <a:t>所等等</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（功能性 ，没事别提）</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密度，它是一个目标连锁企业知名度的指标，用在网格中该企业的门店数计算</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竞争力。</a:t>
            </a:r>
            <a:r>
              <a:rPr lang="zh-CN" altLang="en-US" b="0" i="0" dirty="0">
                <a:solidFill>
                  <a:srgbClr val="4A90E2"/>
                </a:solidFill>
                <a:effectLst/>
                <a:latin typeface="Arial" panose="020B0604020202020204" pitchFamily="34" charset="0"/>
              </a:rPr>
              <a:t>这里假设竞争主要来自网格内相同的类别的店铺，用同类型店铺数量计算</a:t>
            </a:r>
            <a:endParaRPr lang="en-US" altLang="zh-CN" b="0" i="0" dirty="0">
              <a:solidFill>
                <a:srgbClr val="4A90E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房价也很好理解 就是对于每个位置网格，我们使用该网格内收集的所有住房点的平均价格作为其房价特征。</a:t>
            </a:r>
            <a:endParaRPr lang="en-US" altLang="zh-CN" b="0" i="0" dirty="0">
              <a:solidFill>
                <a:srgbClr val="4A90E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互补性 不是很好理解比如餐厅和影院之间可能就相互促进， 首先定义不同</a:t>
            </a:r>
            <a:r>
              <a:rPr lang="en-US" altLang="zh-CN" b="0" i="0" dirty="0">
                <a:solidFill>
                  <a:srgbClr val="333333"/>
                </a:solidFill>
                <a:effectLst/>
                <a:latin typeface="Arial" panose="020B0604020202020204" pitchFamily="34" charset="0"/>
              </a:rPr>
              <a:t>POI</a:t>
            </a:r>
            <a:r>
              <a:rPr lang="zh-CN" altLang="en-US" b="0" i="0" dirty="0">
                <a:solidFill>
                  <a:srgbClr val="333333"/>
                </a:solidFill>
                <a:effectLst/>
                <a:latin typeface="Arial" panose="020B0604020202020204" pitchFamily="34" charset="0"/>
              </a:rPr>
              <a:t>类别对之间的互补系数，然后根据位置网格的</a:t>
            </a:r>
            <a:r>
              <a:rPr lang="en-US" altLang="zh-CN" b="0" i="0" dirty="0">
                <a:solidFill>
                  <a:srgbClr val="333333"/>
                </a:solidFill>
                <a:effectLst/>
                <a:latin typeface="Arial" panose="020B0604020202020204" pitchFamily="34" charset="0"/>
              </a:rPr>
              <a:t>POI</a:t>
            </a:r>
            <a:r>
              <a:rPr lang="zh-CN" altLang="en-US" b="0" i="0" dirty="0">
                <a:solidFill>
                  <a:srgbClr val="333333"/>
                </a:solidFill>
                <a:effectLst/>
                <a:latin typeface="Arial" panose="020B0604020202020204" pitchFamily="34" charset="0"/>
              </a:rPr>
              <a:t>类别和数量进行互补性聚合运算。就是计算网格内所有</a:t>
            </a:r>
            <a:r>
              <a:rPr lang="en-US" altLang="zh-CN" b="0" i="0" dirty="0">
                <a:solidFill>
                  <a:srgbClr val="333333"/>
                </a:solidFill>
                <a:effectLst/>
                <a:latin typeface="Arial" panose="020B0604020202020204" pitchFamily="34" charset="0"/>
              </a:rPr>
              <a:t>POI</a:t>
            </a:r>
            <a:r>
              <a:rPr lang="zh-CN" altLang="en-US" b="0" i="0" dirty="0">
                <a:solidFill>
                  <a:srgbClr val="333333"/>
                </a:solidFill>
                <a:effectLst/>
                <a:latin typeface="Arial" panose="020B0604020202020204" pitchFamily="34" charset="0"/>
              </a:rPr>
              <a:t>类别对的互补系数，然后根据数量分配权重，最后做一个聚合运算。</a:t>
            </a:r>
            <a:endParaRPr lang="en-US" altLang="zh-CN" b="0" i="0" dirty="0">
              <a:solidFill>
                <a:srgbClr val="333333"/>
              </a:solidFill>
              <a:effectLst/>
              <a:latin typeface="Arial" panose="020B0604020202020204" pitchFamily="34" charset="0"/>
            </a:endParaRPr>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3652714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第二</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步是城市迁移学习模</a:t>
            </a:r>
            <a:r>
              <a:rPr lang="zh-CN" altLang="en-US" b="0" i="0" dirty="0">
                <a:solidFill>
                  <a:srgbClr val="333333"/>
                </a:solidFill>
                <a:effectLst/>
                <a:latin typeface="Arial" panose="020B0604020202020204" pitchFamily="34" charset="0"/>
              </a:rPr>
              <a:t>型。它由三个主要部分组成</a:t>
            </a:r>
            <a:r>
              <a:rPr lang="en-US" altLang="zh-CN" b="0" i="0" dirty="0">
                <a:solidFill>
                  <a:srgbClr val="333333"/>
                </a:solidFill>
                <a:effectLst/>
                <a:latin typeface="Arial" panose="020B0604020202020204" pitchFamily="34" charset="0"/>
              </a:rPr>
              <a:t>:1)</a:t>
            </a:r>
            <a:r>
              <a:rPr lang="zh-CN" altLang="en-US" b="0" i="0" dirty="0">
                <a:solidFill>
                  <a:srgbClr val="333333"/>
                </a:solidFill>
                <a:effectLst/>
                <a:latin typeface="Arial" panose="020B0604020202020204" pitchFamily="34" charset="0"/>
              </a:rPr>
              <a:t>同一城市内的语义提取。</a:t>
            </a:r>
            <a:r>
              <a:rPr lang="en-US" altLang="zh-CN" b="0" i="0" dirty="0">
                <a:solidFill>
                  <a:srgbClr val="333333"/>
                </a:solidFill>
                <a:effectLst/>
                <a:latin typeface="Arial" panose="020B0604020202020204" pitchFamily="34" charset="0"/>
              </a:rPr>
              <a:t>2)</a:t>
            </a:r>
            <a:r>
              <a:rPr lang="zh-CN" altLang="en-US" b="0" i="0" dirty="0">
                <a:solidFill>
                  <a:srgbClr val="333333"/>
                </a:solidFill>
                <a:effectLst/>
                <a:latin typeface="Arial" panose="020B0604020202020204" pitchFamily="34" charset="0"/>
              </a:rPr>
              <a:t>不同城市间知识协同。</a:t>
            </a:r>
            <a:r>
              <a:rPr lang="en-US" altLang="zh-CN" b="0" i="0" dirty="0">
                <a:solidFill>
                  <a:srgbClr val="333333"/>
                </a:solidFill>
                <a:effectLst/>
                <a:latin typeface="Arial" panose="020B0604020202020204" pitchFamily="34" charset="0"/>
              </a:rPr>
              <a:t>3)</a:t>
            </a:r>
            <a:r>
              <a:rPr lang="zh-CN" altLang="en-US" b="0" i="0" dirty="0">
                <a:solidFill>
                  <a:srgbClr val="333333"/>
                </a:solidFill>
                <a:effectLst/>
                <a:latin typeface="Arial" panose="020B0604020202020204" pitchFamily="34" charset="0"/>
              </a:rPr>
              <a:t>迁移评分预测模型</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首先，根据刚刚所提的地理特征和商业特征，构造网格特征</a:t>
            </a:r>
            <a:endParaRPr lang="en-US" altLang="zh-CN"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464094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得到初始网格特征</a:t>
            </a:r>
            <a:r>
              <a:rPr lang="en-US" altLang="zh-CN" b="0" i="0" dirty="0">
                <a:solidFill>
                  <a:srgbClr val="333333"/>
                </a:solidFill>
                <a:effectLst/>
                <a:latin typeface="Arial" panose="020B0604020202020204" pitchFamily="34" charset="0"/>
              </a:rPr>
              <a:t>Fj</a:t>
            </a:r>
            <a:r>
              <a:rPr lang="zh-CN" altLang="en-US" b="0" i="0" dirty="0">
                <a:solidFill>
                  <a:srgbClr val="333333"/>
                </a:solidFill>
                <a:effectLst/>
                <a:latin typeface="Arial" panose="020B0604020202020204" pitchFamily="34" charset="0"/>
              </a:rPr>
              <a:t>，然而，直接从多源数据集中提取网格特征会冗余且无法体现特征间的相关性，</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比如交通便利性和人流量可能存在相关性，比如</a:t>
            </a:r>
            <a:r>
              <a:rPr lang="en-US" altLang="zh-CN" b="0" i="0" dirty="0">
                <a:solidFill>
                  <a:srgbClr val="333333"/>
                </a:solidFill>
                <a:effectLst/>
                <a:latin typeface="Arial" panose="020B0604020202020204" pitchFamily="34" charset="0"/>
              </a:rPr>
              <a:t>POI</a:t>
            </a:r>
            <a:r>
              <a:rPr lang="zh-CN" altLang="en-US" b="0" i="0" dirty="0">
                <a:solidFill>
                  <a:srgbClr val="333333"/>
                </a:solidFill>
                <a:effectLst/>
                <a:latin typeface="Arial" panose="020B0604020202020204" pitchFamily="34" charset="0"/>
              </a:rPr>
              <a:t>集和多样性可能存在冗余。</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因此文中提出利用自编码器对语义进行提取，如图是一个简单的自编码器模型，这里是输入是初始网格特征</a:t>
            </a:r>
            <a:r>
              <a:rPr lang="en-US" altLang="zh-CN" b="0" i="0" dirty="0">
                <a:solidFill>
                  <a:srgbClr val="333333"/>
                </a:solidFill>
                <a:effectLst/>
                <a:latin typeface="Arial" panose="020B0604020202020204" pitchFamily="34" charset="0"/>
              </a:rPr>
              <a:t>Fj</a:t>
            </a:r>
            <a:r>
              <a:rPr lang="zh-CN" altLang="en-US" b="0" i="0" dirty="0">
                <a:solidFill>
                  <a:srgbClr val="333333"/>
                </a:solidFill>
                <a:effectLst/>
                <a:latin typeface="Arial" panose="020B0604020202020204" pitchFamily="34" charset="0"/>
              </a:rPr>
              <a:t>，通过编码得到高度表达的网格特征</a:t>
            </a:r>
            <a:r>
              <a:rPr lang="en-US" altLang="zh-CN" b="0" i="0" dirty="0" err="1">
                <a:solidFill>
                  <a:srgbClr val="333333"/>
                </a:solidFill>
                <a:effectLst/>
                <a:latin typeface="Arial" panose="020B0604020202020204" pitchFamily="34" charset="0"/>
              </a:rPr>
              <a:t>Vj</a:t>
            </a:r>
            <a:r>
              <a:rPr lang="zh-CN" altLang="en-US" b="0" i="0" dirty="0">
                <a:solidFill>
                  <a:srgbClr val="333333"/>
                </a:solidFill>
                <a:effectLst/>
                <a:latin typeface="Arial" panose="020B0604020202020204" pitchFamily="34" charset="0"/>
              </a:rPr>
              <a:t>，解码输出</a:t>
            </a:r>
            <a:r>
              <a:rPr lang="en-US" altLang="zh-CN" b="0" i="0" dirty="0">
                <a:solidFill>
                  <a:srgbClr val="333333"/>
                </a:solidFill>
                <a:effectLst/>
                <a:latin typeface="Arial" panose="020B0604020202020204" pitchFamily="34" charset="0"/>
              </a:rPr>
              <a:t>Fj</a:t>
            </a:r>
            <a:r>
              <a:rPr lang="zh-CN" altLang="en-US" b="0" i="0" dirty="0">
                <a:solidFill>
                  <a:srgbClr val="333333"/>
                </a:solidFill>
                <a:effectLst/>
                <a:latin typeface="Arial" panose="020B0604020202020204" pitchFamily="34" charset="0"/>
              </a:rPr>
              <a:t>（</a:t>
            </a:r>
            <a:r>
              <a:rPr lang="en-US" altLang="zh-CN" b="0" i="0" dirty="0">
                <a:solidFill>
                  <a:srgbClr val="333333"/>
                </a:solidFill>
                <a:effectLst/>
                <a:latin typeface="Arial" panose="020B0604020202020204" pitchFamily="34" charset="0"/>
              </a:rPr>
              <a:t>hat</a:t>
            </a:r>
            <a:r>
              <a:rPr lang="zh-CN" altLang="en-US" b="0" i="0" dirty="0">
                <a:solidFill>
                  <a:srgbClr val="333333"/>
                </a:solidFill>
                <a:effectLst/>
                <a:latin typeface="Arial" panose="020B0604020202020204" pitchFamily="34" charset="0"/>
              </a:rPr>
              <a:t>）。通过</a:t>
            </a:r>
            <a:r>
              <a:rPr lang="zh-CN" altLang="en-US" b="0" i="0" u="none" strike="noStrike" dirty="0">
                <a:solidFill>
                  <a:srgbClr val="333333"/>
                </a:solidFill>
                <a:effectLst/>
                <a:latin typeface="Verdana" panose="020B0604030504040204" pitchFamily="34" charset="0"/>
              </a:rPr>
              <a:t>对比输入与输出求出预测误差进行反向传递，逐步提升自编码的准确性。也就是</a:t>
            </a:r>
            <a:r>
              <a:rPr lang="en-US" altLang="zh-CN" b="0" i="0" u="none" strike="noStrike" dirty="0">
                <a:solidFill>
                  <a:srgbClr val="333333"/>
                </a:solidFill>
                <a:effectLst/>
                <a:latin typeface="Verdana" panose="020B0604030504040204" pitchFamily="34" charset="0"/>
              </a:rPr>
              <a:t>O3</a:t>
            </a:r>
            <a:r>
              <a:rPr lang="zh-CN" altLang="en-US" b="0" i="0" u="none" strike="noStrike" dirty="0">
                <a:solidFill>
                  <a:srgbClr val="333333"/>
                </a:solidFill>
                <a:effectLst/>
                <a:latin typeface="Verdana" panose="020B0604030504040204" pitchFamily="34" charset="0"/>
              </a:rPr>
              <a:t>的优化函数。</a:t>
            </a:r>
            <a:endParaRPr lang="en-US" altLang="zh-CN" b="0" i="0" u="none" strike="noStrike" dirty="0">
              <a:solidFill>
                <a:srgbClr val="333333"/>
              </a:solidFill>
              <a:effectLst/>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333333"/>
                </a:solidFill>
                <a:effectLst/>
                <a:latin typeface="Verdana" panose="020B0604030504040204" pitchFamily="34" charset="0"/>
              </a:rPr>
              <a:t>前者是对于源城市的网格特征提取，后者是对于目标城市的网格特征提取。</a:t>
            </a:r>
            <a:endParaRPr lang="en-US" altLang="zh-CN" b="0" i="0" u="none" strike="noStrike" dirty="0">
              <a:solidFill>
                <a:srgbClr val="333333"/>
              </a:solidFill>
              <a:effectLst/>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333333"/>
                </a:solidFill>
                <a:effectLst/>
                <a:latin typeface="Verdana" panose="020B0604030504040204" pitchFamily="34" charset="0"/>
              </a:rPr>
              <a:t>这一模块的作用是得到高质量的网格特征</a:t>
            </a:r>
            <a:r>
              <a:rPr lang="en-US" altLang="zh-CN" b="0" i="0" dirty="0" err="1">
                <a:solidFill>
                  <a:srgbClr val="333333"/>
                </a:solidFill>
                <a:effectLst/>
                <a:latin typeface="Arial" panose="020B0604020202020204" pitchFamily="34" charset="0"/>
              </a:rPr>
              <a:t>Vj</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u="none" strike="noStrike"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936246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第二个模块是不同城市间的知识协同。由于源城市与目标城市之间存在差异，即特征和评分的分布多样性。因此，我们不能直接比较不同城市的两个位置网格。为了使位置网格在不同城市之间具有可比性，我们需要在两个城市之间构建对应关系，并将它们表示在一个共享的语义空间中。</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具体来说，为了建立源城市网格和目标城市网格之间的对应关系，我们首先计算两个城市网格间的皮尔逊相关系数。对于源城市的每个网格，计算目标城市所有网格与它的相关系数，然后选出相关性最高的</a:t>
            </a:r>
            <a:r>
              <a:rPr lang="en-US" altLang="zh-CN" b="0" i="0" dirty="0">
                <a:solidFill>
                  <a:srgbClr val="333333"/>
                </a:solidFill>
                <a:effectLst/>
                <a:latin typeface="Arial" panose="020B0604020202020204" pitchFamily="34" charset="0"/>
              </a:rPr>
              <a:t>k</a:t>
            </a:r>
            <a:r>
              <a:rPr lang="zh-CN" altLang="en-US" b="0" i="0" dirty="0">
                <a:solidFill>
                  <a:srgbClr val="333333"/>
                </a:solidFill>
                <a:effectLst/>
                <a:latin typeface="Arial" panose="020B0604020202020204" pitchFamily="34" charset="0"/>
              </a:rPr>
              <a:t>个网格记为</a:t>
            </a:r>
            <a:r>
              <a:rPr lang="en-US" altLang="zh-CN" b="0" i="0" dirty="0" err="1">
                <a:solidFill>
                  <a:srgbClr val="333333"/>
                </a:solidFill>
                <a:effectLst/>
                <a:latin typeface="Arial" panose="020B0604020202020204" pitchFamily="34" charset="0"/>
              </a:rPr>
              <a:t>Gjt</a:t>
            </a:r>
            <a:r>
              <a:rPr lang="zh-CN" altLang="en-US" b="0" i="0" dirty="0">
                <a:solidFill>
                  <a:srgbClr val="333333"/>
                </a:solidFill>
                <a:effectLst/>
                <a:latin typeface="Arial" panose="020B0604020202020204" pitchFamily="34" charset="0"/>
              </a:rPr>
              <a:t>。同理，对于目标城市的每个网格，也选出源城市中相关性最高的</a:t>
            </a:r>
            <a:r>
              <a:rPr lang="en-US" altLang="zh-CN" b="0" i="0" dirty="0">
                <a:solidFill>
                  <a:srgbClr val="333333"/>
                </a:solidFill>
                <a:effectLst/>
                <a:latin typeface="Arial" panose="020B0604020202020204" pitchFamily="34" charset="0"/>
              </a:rPr>
              <a:t>k</a:t>
            </a:r>
            <a:r>
              <a:rPr lang="zh-CN" altLang="en-US" b="0" i="0" dirty="0">
                <a:solidFill>
                  <a:srgbClr val="333333"/>
                </a:solidFill>
                <a:effectLst/>
                <a:latin typeface="Arial" panose="020B0604020202020204" pitchFamily="34" charset="0"/>
              </a:rPr>
              <a:t>个网格</a:t>
            </a:r>
            <a:r>
              <a:rPr lang="en-US" altLang="zh-CN" b="0" i="0" dirty="0" err="1">
                <a:solidFill>
                  <a:srgbClr val="333333"/>
                </a:solidFill>
                <a:effectLst/>
                <a:latin typeface="Arial" panose="020B0604020202020204" pitchFamily="34" charset="0"/>
              </a:rPr>
              <a:t>Gjs</a:t>
            </a:r>
            <a:r>
              <a:rPr lang="zh-CN" altLang="en-US" b="0" i="0" dirty="0">
                <a:solidFill>
                  <a:srgbClr val="333333"/>
                </a:solidFill>
                <a:effectLst/>
                <a:latin typeface="Arial" panose="020B0604020202020204" pitchFamily="34" charset="0"/>
              </a:rPr>
              <a:t>。然后构成网格对集合</a:t>
            </a:r>
            <a:r>
              <a:rPr lang="en-US" altLang="zh-CN" b="0" i="0" dirty="0">
                <a:solidFill>
                  <a:srgbClr val="333333"/>
                </a:solidFill>
                <a:effectLst/>
                <a:latin typeface="Arial" panose="020B0604020202020204" pitchFamily="34" charset="0"/>
              </a:rPr>
              <a:t>Δ</a:t>
            </a:r>
            <a:r>
              <a:rPr lang="zh-CN" altLang="en-US" b="0" i="0" dirty="0">
                <a:solidFill>
                  <a:srgbClr val="333333"/>
                </a:solidFill>
                <a:effectLst/>
                <a:latin typeface="Arial" panose="020B0604020202020204" pitchFamily="34" charset="0"/>
              </a:rPr>
              <a:t>。对于集合中的每组网格对，我们定义其损失为网格对特征向量的距离，分配权重为网格对的皮尔逊相关系数；然后最小化损失函数，使得网格对的特征向量尽可能相似。</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Arial" panose="020B0604020202020204" pitchFamily="34" charset="0"/>
                <a:ea typeface="微软雅黑" panose="020B0503020204020204" pitchFamily="34" charset="-122"/>
                <a:sym typeface="+mn-ea"/>
              </a:rPr>
              <a:t>1</a:t>
            </a:r>
            <a:r>
              <a:rPr lang="zh-CN" altLang="en-US" b="0" i="0" dirty="0">
                <a:solidFill>
                  <a:srgbClr val="333333"/>
                </a:solidFill>
                <a:effectLst/>
                <a:latin typeface="Arial" panose="020B0604020202020204" pitchFamily="34" charset="0"/>
                <a:ea typeface="微软雅黑" panose="020B0503020204020204" pitchFamily="34" charset="-122"/>
                <a:sym typeface="+mn-ea"/>
              </a:rPr>
              <a:t>、</a:t>
            </a:r>
            <a:r>
              <a:rPr lang="zh-CN" altLang="en-US" b="0" i="0" dirty="0">
                <a:solidFill>
                  <a:srgbClr val="333333"/>
                </a:solidFill>
                <a:effectLst/>
                <a:latin typeface="Arial" panose="020B0604020202020204" pitchFamily="34" charset="0"/>
              </a:rPr>
              <a:t>皮尔逊相关系数</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333333"/>
              </a:solidFill>
              <a:effectLst/>
              <a:latin typeface="Arial" panose="020B0604020202020204" pitchFamily="34" charset="0"/>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转换后，两者变得具有可比性，我们可以将知识从源头转移到目标城市。</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322682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迁移评分预测模型</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我们用</a:t>
            </a:r>
            <a:r>
              <a:rPr lang="en-US" altLang="zh-CN" b="0" i="0" dirty="0" err="1">
                <a:solidFill>
                  <a:srgbClr val="333333"/>
                </a:solidFill>
                <a:effectLst/>
                <a:latin typeface="Arial" panose="020B0604020202020204" pitchFamily="34" charset="0"/>
              </a:rPr>
              <a:t>ui</a:t>
            </a:r>
            <a:r>
              <a:rPr lang="zh-CN" altLang="en-US" b="0" i="0" dirty="0">
                <a:solidFill>
                  <a:srgbClr val="333333"/>
                </a:solidFill>
                <a:effectLst/>
                <a:latin typeface="Arial" panose="020B0604020202020204" pitchFamily="34" charset="0"/>
              </a:rPr>
              <a:t>向量表示连锁</a:t>
            </a:r>
            <a:r>
              <a:rPr lang="zh-CN" altLang="en-US" b="0" i="0" dirty="0">
                <a:solidFill>
                  <a:srgbClr val="333333"/>
                </a:solidFill>
                <a:effectLst/>
                <a:latin typeface="Arial" panose="020B0604020202020204" pitchFamily="34" charset="0"/>
                <a:ea typeface="+mn-ea"/>
              </a:rPr>
              <a:t>企业</a:t>
            </a:r>
            <a:r>
              <a:rPr lang="en-US" altLang="zh-CN" b="0" i="0" dirty="0" err="1">
                <a:solidFill>
                  <a:srgbClr val="333333"/>
                </a:solidFill>
                <a:effectLst/>
                <a:latin typeface="Arial" panose="020B0604020202020204" pitchFamily="34" charset="0"/>
                <a:ea typeface="+mn-ea"/>
              </a:rPr>
              <a:t>i</a:t>
            </a:r>
            <a:r>
              <a:rPr lang="en-US" altLang="zh-CN" b="0" i="0" dirty="0">
                <a:solidFill>
                  <a:srgbClr val="333333"/>
                </a:solidFill>
                <a:effectLst/>
                <a:latin typeface="Arial" panose="020B0604020202020204" pitchFamily="34" charset="0"/>
                <a:ea typeface="+mn-ea"/>
              </a:rPr>
              <a:t> </a:t>
            </a:r>
            <a:r>
              <a:rPr lang="zh-CN" altLang="en-US" b="0" i="0" dirty="0">
                <a:solidFill>
                  <a:srgbClr val="333333"/>
                </a:solidFill>
                <a:effectLst/>
                <a:latin typeface="Arial" panose="020B0604020202020204" pitchFamily="34" charset="0"/>
                <a:ea typeface="+mn-ea"/>
              </a:rPr>
              <a:t>的特征，用</a:t>
            </a:r>
            <a:r>
              <a:rPr lang="en-US" altLang="zh-CN" b="0" i="0" dirty="0" err="1">
                <a:solidFill>
                  <a:srgbClr val="333333"/>
                </a:solidFill>
                <a:effectLst/>
                <a:latin typeface="Arial" panose="020B0604020202020204" pitchFamily="34" charset="0"/>
                <a:ea typeface="+mn-ea"/>
              </a:rPr>
              <a:t>vj</a:t>
            </a:r>
            <a:r>
              <a:rPr lang="zh-CN" altLang="en-US" b="0" i="0" dirty="0">
                <a:solidFill>
                  <a:srgbClr val="333333"/>
                </a:solidFill>
                <a:effectLst/>
                <a:latin typeface="Arial" panose="020B0604020202020204" pitchFamily="34" charset="0"/>
                <a:ea typeface="+mn-ea"/>
              </a:rPr>
              <a:t>向量表示网格</a:t>
            </a:r>
            <a:r>
              <a:rPr lang="en-US" altLang="zh-CN" b="0" i="0" dirty="0">
                <a:solidFill>
                  <a:srgbClr val="333333"/>
                </a:solidFill>
                <a:effectLst/>
                <a:latin typeface="Arial" panose="020B0604020202020204" pitchFamily="34" charset="0"/>
                <a:ea typeface="+mn-ea"/>
              </a:rPr>
              <a:t>j</a:t>
            </a:r>
            <a:r>
              <a:rPr lang="zh-CN" altLang="en-US" b="0" i="0" dirty="0">
                <a:solidFill>
                  <a:srgbClr val="333333"/>
                </a:solidFill>
                <a:effectLst/>
                <a:latin typeface="Arial" panose="020B0604020202020204" pitchFamily="34" charset="0"/>
                <a:ea typeface="+mn-ea"/>
              </a:rPr>
              <a:t>的特征。</a:t>
            </a:r>
            <a:endParaRPr lang="en-US" altLang="zh-CN" b="0" i="0" dirty="0">
              <a:solidFill>
                <a:srgbClr val="333333"/>
              </a:solidFill>
              <a:effectLst/>
              <a:latin typeface="Arial" panose="020B0604020202020204" pitchFamily="34" charset="0"/>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ea typeface="+mn-ea"/>
                <a:sym typeface="+mn-ea"/>
              </a:rPr>
              <a:t>所以</a:t>
            </a:r>
            <a:r>
              <a:rPr lang="en-US" altLang="zh-CN" b="0" i="0" dirty="0" err="1">
                <a:solidFill>
                  <a:srgbClr val="333333"/>
                </a:solidFill>
                <a:effectLst/>
                <a:latin typeface="Arial" panose="020B0604020202020204" pitchFamily="34" charset="0"/>
                <a:ea typeface="+mn-ea"/>
                <a:sym typeface="+mn-ea"/>
              </a:rPr>
              <a:t>ui</a:t>
            </a:r>
            <a:r>
              <a:rPr lang="zh-CN" altLang="en-US" b="0" i="0" dirty="0">
                <a:solidFill>
                  <a:srgbClr val="333333"/>
                </a:solidFill>
                <a:effectLst/>
                <a:latin typeface="Arial" panose="020B0604020202020204" pitchFamily="34" charset="0"/>
                <a:ea typeface="+mn-ea"/>
                <a:sym typeface="+mn-ea"/>
              </a:rPr>
              <a:t>*</a:t>
            </a:r>
            <a:r>
              <a:rPr lang="en-US" altLang="zh-CN" b="0" i="0" dirty="0" err="1">
                <a:solidFill>
                  <a:srgbClr val="333333"/>
                </a:solidFill>
                <a:effectLst/>
                <a:latin typeface="Arial" panose="020B0604020202020204" pitchFamily="34" charset="0"/>
                <a:ea typeface="+mn-ea"/>
                <a:sym typeface="+mn-ea"/>
              </a:rPr>
              <a:t>vj</a:t>
            </a:r>
            <a:r>
              <a:rPr lang="zh-CN" altLang="en-US" b="0" i="0" dirty="0">
                <a:solidFill>
                  <a:srgbClr val="333333"/>
                </a:solidFill>
                <a:effectLst/>
                <a:latin typeface="Arial" panose="020B0604020202020204" pitchFamily="34" charset="0"/>
                <a:ea typeface="微软雅黑" panose="020B0503020204020204" pitchFamily="34" charset="-122"/>
                <a:sym typeface="+mn-ea"/>
              </a:rPr>
              <a:t>表示连锁店</a:t>
            </a:r>
            <a:r>
              <a:rPr lang="en-US" altLang="zh-CN" b="0" i="0" dirty="0" err="1">
                <a:solidFill>
                  <a:srgbClr val="333333"/>
                </a:solidFill>
                <a:effectLst/>
                <a:latin typeface="Arial" panose="020B0604020202020204" pitchFamily="34" charset="0"/>
                <a:ea typeface="微软雅黑" panose="020B0503020204020204" pitchFamily="34" charset="-122"/>
                <a:sym typeface="+mn-ea"/>
              </a:rPr>
              <a:t>i</a:t>
            </a:r>
            <a:r>
              <a:rPr lang="zh-CN" altLang="en-US" b="0" i="0" dirty="0">
                <a:solidFill>
                  <a:srgbClr val="333333"/>
                </a:solidFill>
                <a:effectLst/>
                <a:latin typeface="Arial" panose="020B0604020202020204" pitchFamily="34" charset="0"/>
                <a:ea typeface="微软雅黑" panose="020B0503020204020204" pitchFamily="34" charset="-122"/>
                <a:sym typeface="+mn-ea"/>
              </a:rPr>
              <a:t>与区域</a:t>
            </a:r>
            <a:r>
              <a:rPr lang="en-US" altLang="zh-CN" b="0" i="0" dirty="0">
                <a:solidFill>
                  <a:srgbClr val="333333"/>
                </a:solidFill>
                <a:effectLst/>
                <a:latin typeface="Arial" panose="020B0604020202020204" pitchFamily="34" charset="0"/>
                <a:ea typeface="微软雅黑" panose="020B0503020204020204" pitchFamily="34" charset="-122"/>
                <a:sym typeface="+mn-ea"/>
              </a:rPr>
              <a:t>j</a:t>
            </a:r>
            <a:r>
              <a:rPr lang="zh-CN" altLang="en-US" b="0" i="0" dirty="0">
                <a:solidFill>
                  <a:srgbClr val="333333"/>
                </a:solidFill>
                <a:effectLst/>
                <a:latin typeface="Arial" panose="020B0604020202020204" pitchFamily="34" charset="0"/>
                <a:ea typeface="微软雅黑" panose="020B0503020204020204" pitchFamily="34" charset="-122"/>
                <a:sym typeface="+mn-ea"/>
              </a:rPr>
              <a:t>的匹配度，再此基础上考虑连锁企业</a:t>
            </a:r>
            <a:r>
              <a:rPr lang="en-US" altLang="zh-CN" b="0" i="0" dirty="0" err="1">
                <a:solidFill>
                  <a:srgbClr val="333333"/>
                </a:solidFill>
                <a:effectLst/>
                <a:latin typeface="Arial" panose="020B0604020202020204" pitchFamily="34" charset="0"/>
                <a:ea typeface="微软雅黑" panose="020B0503020204020204" pitchFamily="34" charset="-122"/>
                <a:sym typeface="+mn-ea"/>
              </a:rPr>
              <a:t>i</a:t>
            </a:r>
            <a:r>
              <a:rPr lang="zh-CN" altLang="en-US" b="0" i="0" dirty="0">
                <a:solidFill>
                  <a:srgbClr val="333333"/>
                </a:solidFill>
                <a:effectLst/>
                <a:latin typeface="Arial" panose="020B0604020202020204" pitchFamily="34" charset="0"/>
                <a:ea typeface="微软雅黑" panose="020B0503020204020204" pitchFamily="34" charset="-122"/>
                <a:sym typeface="+mn-ea"/>
              </a:rPr>
              <a:t>的偏好</a:t>
            </a:r>
            <a:r>
              <a:rPr lang="en-US" altLang="zh-CN" b="0" i="0" dirty="0">
                <a:solidFill>
                  <a:srgbClr val="333333"/>
                </a:solidFill>
                <a:effectLst/>
                <a:latin typeface="Arial" panose="020B0604020202020204" pitchFamily="34" charset="0"/>
                <a:ea typeface="微软雅黑" panose="020B0503020204020204" pitchFamily="34" charset="-122"/>
                <a:sym typeface="+mn-ea"/>
              </a:rPr>
              <a:t>bi</a:t>
            </a:r>
            <a:r>
              <a:rPr lang="zh-CN" altLang="en-US" b="0" i="0" dirty="0">
                <a:solidFill>
                  <a:srgbClr val="333333"/>
                </a:solidFill>
                <a:effectLst/>
                <a:latin typeface="Arial" panose="020B0604020202020204" pitchFamily="34" charset="0"/>
                <a:ea typeface="微软雅黑" panose="020B0503020204020204" pitchFamily="34" charset="-122"/>
                <a:sym typeface="+mn-ea"/>
              </a:rPr>
              <a:t>，区域</a:t>
            </a:r>
            <a:r>
              <a:rPr lang="en-US" altLang="zh-CN" b="0" i="0" dirty="0">
                <a:solidFill>
                  <a:srgbClr val="333333"/>
                </a:solidFill>
                <a:effectLst/>
                <a:latin typeface="Arial" panose="020B0604020202020204" pitchFamily="34" charset="0"/>
                <a:ea typeface="微软雅黑" panose="020B0503020204020204" pitchFamily="34" charset="-122"/>
                <a:sym typeface="+mn-ea"/>
              </a:rPr>
              <a:t>j</a:t>
            </a:r>
            <a:r>
              <a:rPr lang="zh-CN" altLang="en-US" b="0" i="0" dirty="0">
                <a:solidFill>
                  <a:srgbClr val="333333"/>
                </a:solidFill>
                <a:effectLst/>
                <a:latin typeface="Arial" panose="020B0604020202020204" pitchFamily="34" charset="0"/>
                <a:ea typeface="微软雅黑" panose="020B0503020204020204" pitchFamily="34" charset="-122"/>
                <a:sym typeface="+mn-ea"/>
              </a:rPr>
              <a:t>的偏好</a:t>
            </a:r>
            <a:r>
              <a:rPr lang="en-US" altLang="zh-CN" b="0" i="0" dirty="0" err="1">
                <a:solidFill>
                  <a:srgbClr val="333333"/>
                </a:solidFill>
                <a:effectLst/>
                <a:latin typeface="Arial" panose="020B0604020202020204" pitchFamily="34" charset="0"/>
                <a:ea typeface="微软雅黑" panose="020B0503020204020204" pitchFamily="34" charset="-122"/>
                <a:sym typeface="+mn-ea"/>
              </a:rPr>
              <a:t>ej</a:t>
            </a:r>
            <a:r>
              <a:rPr lang="zh-CN" altLang="en-US" b="0" i="0" dirty="0">
                <a:solidFill>
                  <a:srgbClr val="333333"/>
                </a:solidFill>
                <a:effectLst/>
                <a:latin typeface="Arial" panose="020B0604020202020204" pitchFamily="34" charset="0"/>
                <a:ea typeface="微软雅黑" panose="020B0503020204020204" pitchFamily="34" charset="-122"/>
                <a:sym typeface="+mn-ea"/>
              </a:rPr>
              <a:t>，这两个向量是训练得到的，</a:t>
            </a:r>
            <a:r>
              <a:rPr lang="en-US" altLang="zh-CN" b="0" i="0" dirty="0" err="1">
                <a:solidFill>
                  <a:srgbClr val="333333"/>
                </a:solidFill>
                <a:effectLst/>
                <a:latin typeface="Arial" panose="020B0604020202020204" pitchFamily="34" charset="0"/>
                <a:ea typeface="微软雅黑" panose="020B0503020204020204" pitchFamily="34" charset="-122"/>
                <a:sym typeface="+mn-ea"/>
              </a:rPr>
              <a:t>rij</a:t>
            </a:r>
            <a:r>
              <a:rPr lang="zh-CN" altLang="en-US" b="0" i="0" dirty="0">
                <a:solidFill>
                  <a:srgbClr val="333333"/>
                </a:solidFill>
                <a:effectLst/>
                <a:latin typeface="Arial" panose="020B0604020202020204" pitchFamily="34" charset="0"/>
                <a:ea typeface="微软雅黑" panose="020B0503020204020204" pitchFamily="34" charset="-122"/>
                <a:sym typeface="+mn-ea"/>
              </a:rPr>
              <a:t>代表连锁店</a:t>
            </a:r>
            <a:r>
              <a:rPr lang="en-US" altLang="zh-CN" b="0" i="0" dirty="0" err="1">
                <a:solidFill>
                  <a:srgbClr val="333333"/>
                </a:solidFill>
                <a:effectLst/>
                <a:latin typeface="Arial" panose="020B0604020202020204" pitchFamily="34" charset="0"/>
                <a:ea typeface="微软雅黑" panose="020B0503020204020204" pitchFamily="34" charset="-122"/>
                <a:sym typeface="+mn-ea"/>
              </a:rPr>
              <a:t>i</a:t>
            </a:r>
            <a:r>
              <a:rPr lang="zh-CN" altLang="en-US" b="0" i="0" dirty="0">
                <a:solidFill>
                  <a:srgbClr val="333333"/>
                </a:solidFill>
                <a:effectLst/>
                <a:latin typeface="Arial" panose="020B0604020202020204" pitchFamily="34" charset="0"/>
                <a:ea typeface="微软雅黑" panose="020B0503020204020204" pitchFamily="34" charset="-122"/>
                <a:sym typeface="+mn-ea"/>
              </a:rPr>
              <a:t>在区域</a:t>
            </a:r>
            <a:r>
              <a:rPr lang="en-US" altLang="zh-CN" b="0" i="0" dirty="0">
                <a:solidFill>
                  <a:srgbClr val="333333"/>
                </a:solidFill>
                <a:effectLst/>
                <a:latin typeface="Arial" panose="020B0604020202020204" pitchFamily="34" charset="0"/>
                <a:ea typeface="微软雅黑" panose="020B0503020204020204" pitchFamily="34" charset="-122"/>
                <a:sym typeface="+mn-ea"/>
              </a:rPr>
              <a:t>j</a:t>
            </a:r>
            <a:r>
              <a:rPr lang="zh-CN" altLang="en-US" b="0" i="0" dirty="0">
                <a:solidFill>
                  <a:srgbClr val="333333"/>
                </a:solidFill>
                <a:effectLst/>
                <a:latin typeface="Arial" panose="020B0604020202020204" pitchFamily="34" charset="0"/>
                <a:ea typeface="微软雅黑" panose="020B0503020204020204" pitchFamily="34" charset="-122"/>
                <a:sym typeface="+mn-ea"/>
              </a:rPr>
              <a:t>的打分。</a:t>
            </a:r>
            <a:endParaRPr lang="en-US" altLang="zh-CN" b="0" i="0" dirty="0">
              <a:solidFill>
                <a:srgbClr val="333333"/>
              </a:solidFill>
              <a:effectLst/>
              <a:latin typeface="Arial" panose="020B0604020202020204" pitchFamily="34" charset="0"/>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ea typeface="微软雅黑" panose="020B0503020204020204" pitchFamily="34" charset="-122"/>
                <a:sym typeface="+mn-ea"/>
              </a:rPr>
              <a:t>前面的是我们计算出来的 后面的是区域内连锁企业</a:t>
            </a:r>
            <a:r>
              <a:rPr lang="en-US" altLang="zh-CN" b="0" i="0" dirty="0" err="1">
                <a:solidFill>
                  <a:srgbClr val="333333"/>
                </a:solidFill>
                <a:effectLst/>
                <a:latin typeface="Arial" panose="020B0604020202020204" pitchFamily="34" charset="0"/>
                <a:ea typeface="微软雅黑" panose="020B0503020204020204" pitchFamily="34" charset="-122"/>
                <a:sym typeface="+mn-ea"/>
              </a:rPr>
              <a:t>i</a:t>
            </a:r>
            <a:r>
              <a:rPr lang="zh-CN" altLang="en-US" b="0" i="0" dirty="0">
                <a:solidFill>
                  <a:srgbClr val="333333"/>
                </a:solidFill>
                <a:effectLst/>
                <a:latin typeface="Arial" panose="020B0604020202020204" pitchFamily="34" charset="0"/>
                <a:ea typeface="微软雅黑" panose="020B0503020204020204" pitchFamily="34" charset="-122"/>
                <a:sym typeface="+mn-ea"/>
              </a:rPr>
              <a:t>的评论数，就是前面提到的</a:t>
            </a:r>
            <a:r>
              <a:rPr lang="en-US" altLang="zh-CN" b="0" i="0" dirty="0">
                <a:solidFill>
                  <a:srgbClr val="333333"/>
                </a:solidFill>
                <a:effectLst/>
                <a:latin typeface="Arial" panose="020B0604020202020204" pitchFamily="34" charset="0"/>
                <a:ea typeface="微软雅黑" panose="020B0503020204020204" pitchFamily="34" charset="-122"/>
                <a:sym typeface="+mn-ea"/>
              </a:rPr>
              <a:t>ground truth label</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ea typeface="微软雅黑" panose="020B0503020204020204" pitchFamily="34" charset="-122"/>
                <a:sym typeface="+mn-ea"/>
              </a:rPr>
              <a:t>通过拟合两者的差异进行优化。后面的同理。</a:t>
            </a:r>
            <a:endParaRPr lang="en-US" altLang="zh-CN" b="0" i="0" dirty="0">
              <a:solidFill>
                <a:srgbClr val="333333"/>
              </a:solidFill>
              <a:effectLst/>
              <a:latin typeface="Arial" panose="020B0604020202020204" pitchFamily="34" charset="0"/>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这里的Transfer，也就是迁移指的是将源城市与目标城市的连锁店打分联合优化。</a:t>
            </a:r>
            <a:endParaRPr lang="en-US" altLang="zh-CN" b="0" i="0" dirty="0">
              <a:solidFill>
                <a:srgbClr val="333333"/>
              </a:solidFill>
              <a:effectLst/>
              <a:latin typeface="Arial" panose="020B0604020202020204" pitchFamily="34" charset="0"/>
              <a:ea typeface="微软雅黑" panose="020B0503020204020204" pitchFamily="34" charset="-122"/>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将前面三个模块的损失函数</a:t>
            </a:r>
            <a:r>
              <a:rPr lang="en-US" altLang="zh-CN" b="0" i="0" dirty="0">
                <a:solidFill>
                  <a:srgbClr val="333333"/>
                </a:solidFill>
                <a:effectLst/>
                <a:latin typeface="Arial" panose="020B0604020202020204" pitchFamily="34" charset="0"/>
              </a:rPr>
              <a:t>O123</a:t>
            </a:r>
            <a:r>
              <a:rPr lang="zh-CN" altLang="en-US" b="0" i="0" dirty="0">
                <a:solidFill>
                  <a:srgbClr val="333333"/>
                </a:solidFill>
                <a:effectLst/>
                <a:latin typeface="Arial" panose="020B0604020202020204" pitchFamily="34" charset="0"/>
              </a:rPr>
              <a:t>联合进行优化，训练得到连锁店的特征向量和目标城市的网格向量。然后对于目标城市的所有网格进行评分预测，将排名前</a:t>
            </a:r>
            <a:r>
              <a:rPr lang="en-US" altLang="zh-CN" b="0" i="0" dirty="0">
                <a:solidFill>
                  <a:srgbClr val="333333"/>
                </a:solidFill>
                <a:effectLst/>
                <a:latin typeface="Arial" panose="020B0604020202020204" pitchFamily="34" charset="0"/>
              </a:rPr>
              <a:t>k</a:t>
            </a:r>
            <a:r>
              <a:rPr lang="zh-CN" altLang="en-US" b="0" i="0" dirty="0">
                <a:solidFill>
                  <a:srgbClr val="333333"/>
                </a:solidFill>
                <a:effectLst/>
                <a:latin typeface="Arial" panose="020B0604020202020204" pitchFamily="34" charset="0"/>
              </a:rPr>
              <a:t>个网格作为该连锁店的选址推荐。</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再回顾一下模型，第一部分输入是数据集，输出是网格的原始特征向量和连锁企业在网格内的评分，这里的输出作为第二部分的输入，第二部分中训练阶段的输出是连锁店的特征向量和目标城市的网格向量，作为测试阶段的输入。第二部分的输出为连锁企业对于所有网格的评分，最后推荐阶段的输出就是排名前</a:t>
            </a:r>
            <a:r>
              <a:rPr lang="en-US" altLang="zh-CN" b="0" i="0" dirty="0">
                <a:solidFill>
                  <a:srgbClr val="333333"/>
                </a:solidFill>
                <a:effectLst/>
                <a:latin typeface="Arial" panose="020B0604020202020204" pitchFamily="34" charset="0"/>
              </a:rPr>
              <a:t>k</a:t>
            </a:r>
            <a:r>
              <a:rPr lang="zh-CN" altLang="en-US" b="0" i="0" dirty="0">
                <a:solidFill>
                  <a:srgbClr val="333333"/>
                </a:solidFill>
                <a:effectLst/>
                <a:latin typeface="Arial" panose="020B0604020202020204" pitchFamily="34" charset="0"/>
              </a:rPr>
              <a:t>个网格。</a:t>
            </a:r>
            <a:endParaRPr lang="en-US" altLang="zh-CN"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3951494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lvl="0" indent="0" algn="just">
              <a:buFont typeface="+mj-lt"/>
              <a:buNone/>
            </a:pP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Jensen</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特性</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：连锁店与场所类型的匹配性</a:t>
            </a:r>
          </a:p>
          <a:p>
            <a:pPr marL="0" lvl="0" indent="0" algn="just">
              <a:buFont typeface="+mj-lt"/>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区域流行度：签到总数</a:t>
            </a:r>
          </a:p>
          <a:p>
            <a:pPr marL="0" lvl="0" indent="0" algn="just">
              <a:buFont typeface="+mj-lt"/>
              <a:buNone/>
            </a:pP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传入流</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：从其他区域传入至该区域，即吸引远程用户</a:t>
            </a:r>
          </a:p>
          <a:p>
            <a:pPr marL="0" marR="0" lvl="0" indent="0" algn="just" defTabSz="914400" rtl="0" eaLnBrk="1" fontAlgn="auto" latinLnBrk="0" hangingPunct="1">
              <a:lnSpc>
                <a:spcPct val="100000"/>
              </a:lnSpc>
              <a:spcBef>
                <a:spcPts val="0"/>
              </a:spcBef>
              <a:spcAft>
                <a:spcPts val="0"/>
              </a:spcAft>
              <a:buClrTx/>
              <a:buSzTx/>
              <a:buFont typeface="+mj-lt"/>
              <a:buNone/>
              <a:tabLst/>
              <a:defRPr/>
            </a:pP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转移率</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：其他类型场所转移到该类型场所的可能性</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，通过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POI</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签到的顺序，比如吃完饭去看电影这种。</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mj-lt"/>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夜间光强度。反映一个地区的人口密度和商业繁荣程度</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mj-lt"/>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可见和红外辐射数据。显示一个地区的植被或建筑的比例</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mj-lt"/>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卫星图片。体现主要运输基础设施</a:t>
            </a:r>
          </a:p>
          <a:p>
            <a:pPr marL="0" lvl="0" indent="0" algn="just">
              <a:buFont typeface="+mj-lt"/>
              <a:buNone/>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sz="1200" b="0" i="0" kern="1200" dirty="0">
              <a:solidFill>
                <a:schemeClr val="tx1"/>
              </a:solidFill>
              <a:effectLst/>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缺点 本文仅评论数作为</a:t>
            </a:r>
            <a:r>
              <a:rPr lang="en-US" altLang="zh-CN" dirty="0"/>
              <a:t>ground truth label</a:t>
            </a:r>
            <a:r>
              <a:rPr lang="zh-CN" altLang="en-US" dirty="0"/>
              <a:t>，应该结合店铺评分、运营数据等其他信息共同构建。</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3895175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35946015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pitchFamily="34" charset="-122"/>
                <a:ea typeface="微软雅黑" panose="020B0503020204020204" pitchFamily="34" charset="-122"/>
                <a:sym typeface="+mn-ea"/>
              </a:rPr>
              <a:t>相信大家对于连锁店都不陌生，生活中我们会接触到各种连锁店。</a:t>
            </a:r>
            <a:r>
              <a:rPr lang="zh-CN" altLang="en-US" b="0" dirty="0">
                <a:latin typeface="微软雅黑" panose="020B0503020204020204" pitchFamily="34" charset="-122"/>
                <a:ea typeface="微软雅黑" panose="020B0503020204020204" pitchFamily="34" charset="-122"/>
                <a:sym typeface="+mn-ea"/>
              </a:rPr>
              <a:t>比如连锁餐饮店有金拱门和星巴克等，连锁酒店有</a:t>
            </a:r>
            <a:r>
              <a:rPr lang="en-US" altLang="zh-CN" b="0" dirty="0">
                <a:latin typeface="微软雅黑" panose="020B0503020204020204" pitchFamily="34" charset="-122"/>
                <a:ea typeface="微软雅黑" panose="020B0503020204020204" pitchFamily="34" charset="-122"/>
                <a:sym typeface="+mn-ea"/>
              </a:rPr>
              <a:t>7</a:t>
            </a:r>
            <a:r>
              <a:rPr lang="zh-CN" altLang="en-US" b="0" dirty="0">
                <a:latin typeface="微软雅黑" panose="020B0503020204020204" pitchFamily="34" charset="-122"/>
                <a:ea typeface="微软雅黑" panose="020B0503020204020204" pitchFamily="34" charset="-122"/>
                <a:sym typeface="+mn-ea"/>
              </a:rPr>
              <a:t>天和如家，连锁便利店有</a:t>
            </a:r>
            <a:r>
              <a:rPr lang="en-US" altLang="zh-CN" b="0" dirty="0">
                <a:latin typeface="微软雅黑" panose="020B0503020204020204" pitchFamily="34" charset="-122"/>
                <a:ea typeface="微软雅黑" panose="020B0503020204020204" pitchFamily="34" charset="-122"/>
                <a:sym typeface="+mn-ea"/>
              </a:rPr>
              <a:t>711</a:t>
            </a:r>
            <a:r>
              <a:rPr lang="zh-CN" altLang="en-US" b="0" dirty="0">
                <a:latin typeface="微软雅黑" panose="020B0503020204020204" pitchFamily="34" charset="-122"/>
                <a:ea typeface="微软雅黑" panose="020B0503020204020204" pitchFamily="34" charset="-122"/>
                <a:sym typeface="+mn-ea"/>
              </a:rPr>
              <a:t>和罗森，还有连锁超市、连锁服装店等等。</a:t>
            </a:r>
            <a:endParaRPr lang="en-US" altLang="zh-CN" b="0" dirty="0">
              <a:latin typeface="微软雅黑" panose="020B0503020204020204" pitchFamily="34" charset="-122"/>
              <a:ea typeface="微软雅黑" panose="020B0503020204020204" pitchFamily="34" charset="-122"/>
              <a:sym typeface="+mn-ea"/>
            </a:endParaRPr>
          </a:p>
          <a:p>
            <a:r>
              <a:rPr lang="zh-CN" altLang="en-US" b="0" dirty="0">
                <a:latin typeface="微软雅黑" panose="020B0503020204020204" pitchFamily="34" charset="-122"/>
                <a:ea typeface="微软雅黑" panose="020B0503020204020204" pitchFamily="34" charset="-122"/>
                <a:sym typeface="+mn-ea"/>
              </a:rPr>
              <a:t>连锁店有什么特点呢？首先肯定是规模很大，</a:t>
            </a:r>
            <a:r>
              <a:rPr lang="zh-CN" altLang="en-US" b="0" i="0" dirty="0">
                <a:solidFill>
                  <a:srgbClr val="333333"/>
                </a:solidFill>
                <a:effectLst/>
                <a:latin typeface="Arial" panose="020B0604020202020204" pitchFamily="34" charset="0"/>
              </a:rPr>
              <a:t>连锁经营已成为现代社会一种重要的商业形式，对市场起着主导作用。</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ea typeface="微软雅黑" panose="020B0503020204020204" pitchFamily="34" charset="-122"/>
                <a:sym typeface="+mn-ea"/>
              </a:rPr>
              <a:t>其次，同一连锁企业在市场定位、商品与服务等方面具有一致性，</a:t>
            </a:r>
            <a:endParaRPr lang="en-US" altLang="zh-CN" b="0" i="0" dirty="0">
              <a:solidFill>
                <a:srgbClr val="333333"/>
              </a:solidFill>
              <a:effectLst/>
              <a:latin typeface="Arial" panose="020B0604020202020204" pitchFamily="34" charset="0"/>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为了提升</a:t>
            </a:r>
            <a:r>
              <a:rPr lang="zh-CN" altLang="en-US" b="0" i="0" dirty="0">
                <a:solidFill>
                  <a:srgbClr val="333333"/>
                </a:solidFill>
                <a:effectLst/>
                <a:latin typeface="Arial" panose="020B0604020202020204" pitchFamily="34" charset="0"/>
                <a:ea typeface="微软雅黑" panose="020B0503020204020204" pitchFamily="34" charset="-122"/>
                <a:sym typeface="+mn-ea"/>
              </a:rPr>
              <a:t>企业的</a:t>
            </a:r>
            <a:r>
              <a:rPr lang="zh-CN" altLang="en-US" b="0" i="0" dirty="0">
                <a:solidFill>
                  <a:srgbClr val="333333"/>
                </a:solidFill>
                <a:effectLst/>
                <a:latin typeface="Arial" panose="020B0604020202020204" pitchFamily="34" charset="0"/>
              </a:rPr>
              <a:t>知名度、扩大收益，另一方面也是更好的为不同城市不同地区的市民提供优质服务，</a:t>
            </a:r>
            <a:endParaRPr lang="zh-CN" altLang="zh-CN" sz="120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333333"/>
                </a:solidFill>
                <a:effectLst/>
                <a:latin typeface="Arial" panose="020B0604020202020204" pitchFamily="34" charset="0"/>
              </a:rPr>
              <a:t>连锁</a:t>
            </a:r>
            <a:r>
              <a:rPr lang="zh-CN" altLang="en-US" b="0" i="0">
                <a:solidFill>
                  <a:srgbClr val="333333"/>
                </a:solidFill>
                <a:effectLst/>
                <a:latin typeface="Arial" panose="020B0604020202020204" pitchFamily="34" charset="0"/>
              </a:rPr>
              <a:t>企业通常位于</a:t>
            </a:r>
            <a:r>
              <a:rPr lang="zh-CN" altLang="en-US" b="0" i="0" dirty="0">
                <a:solidFill>
                  <a:srgbClr val="333333"/>
                </a:solidFill>
                <a:effectLst/>
                <a:latin typeface="Arial" panose="020B0604020202020204" pitchFamily="34" charset="0"/>
              </a:rPr>
              <a:t>城市的不同区。</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因此，连锁经营中最关键的问题之一就是连锁企业的新门店选址问题，</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因为这不仅会影响到连锁企业的利润，也会影响到连锁企业的未来发展。</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因此，确定新连锁店的最佳位置是很重要的。</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近年来，人们对连锁店选址推荐进行了大量的研究。</a:t>
            </a:r>
            <a:endParaRPr lang="zh-CN" altLang="zh-CN" b="0" dirty="0">
              <a:latin typeface="微软雅黑" panose="020B0503020204020204" pitchFamily="34" charset="-122"/>
              <a:ea typeface="微软雅黑" panose="020B0503020204020204" pitchFamily="34" charset="-122"/>
              <a:sym typeface="+mn-ea"/>
            </a:endParaRPr>
          </a:p>
          <a:p>
            <a:endParaRPr lang="en-US" altLang="zh-CN" b="0" i="0" dirty="0">
              <a:solidFill>
                <a:srgbClr val="333333"/>
              </a:solidFill>
              <a:effectLst/>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333333"/>
                </a:solidFill>
                <a:effectLst/>
                <a:latin typeface="Arial" panose="020B0604020202020204" pitchFamily="34" charset="0"/>
              </a:rPr>
              <a:t>传统上，运营商要想提出有价值的建议，需要进行问卷调查，了解人们的需求，并对所有候选地点进行详细的调查，了解他们的特点，如交通便利性，人流量等。但是这种方法非常耗费人力物力资源，并且人们的配合度不高，推荐效果不佳。</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随着技术的发展和数据的激增，研究人员开始利用数据挖掘的方法来解决城市环境中的连锁店选址推荐问题，他们中的大多数人通常会根据同一城市现有连锁店的特点来学习模型，进行推荐。比如，星巴克往往都开在购物广场，那么给一家新的星巴克进行选址推荐时，往往也会选择购物广场进行推荐。</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然而，当连锁企业计划在一个新的城市进行市场扩张时，往往缺乏足够的可直接参考的数据，</a:t>
            </a:r>
            <a:r>
              <a:rPr lang="zh-CN" altLang="en-US" sz="1200" b="0" i="0" kern="1200" dirty="0">
                <a:solidFill>
                  <a:schemeClr val="tx1"/>
                </a:solidFill>
                <a:effectLst/>
                <a:latin typeface="+mn-lt"/>
                <a:ea typeface="+mn-ea"/>
                <a:cs typeface="+mn-cs"/>
              </a:rPr>
              <a:t>因此无法进行准确地建模和推荐，</a:t>
            </a:r>
            <a:r>
              <a:rPr lang="zh-CN" altLang="en-US" b="0" i="0" dirty="0">
                <a:solidFill>
                  <a:srgbClr val="333333"/>
                </a:solidFill>
                <a:effectLst/>
                <a:latin typeface="Arial" panose="020B0604020202020204" pitchFamily="34" charset="0"/>
              </a:rPr>
              <a:t>这被称为冷启动问题。</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这个问题应该很好理解，我举个栗子：假设如家快捷酒店想要在西安拓展市场。目前西安没有如家快捷酒店，那么这时候该怎么进行推荐呢</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大家可以自行思考一下。</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333333"/>
              </a:solidFill>
              <a:effectLst/>
              <a:latin typeface="Arial" panose="020B0604020202020204" pitchFamily="34" charset="0"/>
            </a:endParaRPr>
          </a:p>
          <a:p>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这篇文章的解决方法是这样的：虽然西安没有如家，但是有很多类似的经济型酒店企业，如</a:t>
            </a:r>
            <a:r>
              <a:rPr lang="en-US" altLang="zh-CN" b="0" i="0" dirty="0">
                <a:solidFill>
                  <a:srgbClr val="333333"/>
                </a:solidFill>
                <a:effectLst/>
                <a:latin typeface="Arial" panose="020B0604020202020204" pitchFamily="34" charset="0"/>
              </a:rPr>
              <a:t>7</a:t>
            </a:r>
            <a:r>
              <a:rPr lang="zh-CN" altLang="en-US" b="0" i="0" dirty="0">
                <a:solidFill>
                  <a:srgbClr val="333333"/>
                </a:solidFill>
                <a:effectLst/>
                <a:latin typeface="Arial" panose="020B0604020202020204" pitchFamily="34" charset="0"/>
              </a:rPr>
              <a:t>天酒店、汉庭酒店等。同时。虽然西安没有如家酒店，但在北京有很多如家快捷酒店。那么我们就可以利用从北京的如家快捷酒店和西安其他经济型酒店（也就是</a:t>
            </a:r>
            <a:r>
              <a:rPr lang="en-US" altLang="zh-CN" b="0" i="0" dirty="0">
                <a:solidFill>
                  <a:srgbClr val="333333"/>
                </a:solidFill>
                <a:effectLst/>
                <a:latin typeface="Arial" panose="020B0604020202020204" pitchFamily="34" charset="0"/>
              </a:rPr>
              <a:t>7</a:t>
            </a:r>
            <a:r>
              <a:rPr lang="zh-CN" altLang="en-US" b="0" i="0" dirty="0">
                <a:solidFill>
                  <a:srgbClr val="333333"/>
                </a:solidFill>
                <a:effectLst/>
                <a:latin typeface="Arial" panose="020B0604020202020204" pitchFamily="34" charset="0"/>
              </a:rPr>
              <a:t>天、汉庭）学到的知识来确定如家快捷酒店在西安选址的最佳地点。 </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在从其他城市转移知识时，存在训练和测试数据可能具有不同的特征和评分分布</a:t>
            </a:r>
            <a:r>
              <a:rPr lang="en-US" altLang="zh-CN" b="0" i="0" dirty="0">
                <a:solidFill>
                  <a:srgbClr val="333333"/>
                </a:solidFill>
                <a:effectLst/>
                <a:latin typeface="Arial" panose="020B0604020202020204" pitchFamily="34" charset="0"/>
              </a:rPr>
              <a:t>[37]</a:t>
            </a:r>
            <a:r>
              <a:rPr lang="zh-CN" altLang="en-US" b="0" i="0" dirty="0">
                <a:solidFill>
                  <a:srgbClr val="333333"/>
                </a:solidFill>
                <a:effectLst/>
                <a:latin typeface="Arial" panose="020B0604020202020204" pitchFamily="34" charset="0"/>
              </a:rPr>
              <a:t>的问题，使用传统的机器学习方法不能获得好的结果。而迁移学习则是一种有效的跨领域知识迁移方法。</a:t>
            </a:r>
            <a:endParaRPr lang="en-US" altLang="zh-CN" b="0" i="0" dirty="0">
              <a:solidFill>
                <a:srgbClr val="333333"/>
              </a:solidFill>
              <a:effectLst/>
              <a:latin typeface="Arial" panose="020B0604020202020204" pitchFamily="34" charset="0"/>
            </a:endParaRPr>
          </a:p>
          <a:p>
            <a:endParaRPr lang="en-US" altLang="zh-CN" b="0" i="0" u="none" strike="noStrike" dirty="0">
              <a:solidFill>
                <a:srgbClr val="000000"/>
              </a:solidFill>
              <a:effectLst/>
              <a:latin typeface="Verdana" panose="020B0604030504040204" pitchFamily="34" charset="0"/>
            </a:endParaRPr>
          </a:p>
          <a:p>
            <a:r>
              <a:rPr lang="zh-CN" altLang="en-US" b="0" i="0" u="none" strike="noStrike" dirty="0">
                <a:solidFill>
                  <a:srgbClr val="000000"/>
                </a:solidFill>
                <a:effectLst/>
                <a:latin typeface="Verdana" panose="020B0604030504040204" pitchFamily="34" charset="0"/>
              </a:rPr>
              <a:t>迁移学习对人类来说很常见，例如，学习弹奏电子琴可能有助于学习钢琴。因为电子琴和钢琴是很相似的。</a:t>
            </a:r>
            <a:endParaRPr lang="en-US" altLang="zh-CN" b="0" i="0" u="none" strike="noStrike" dirty="0">
              <a:solidFill>
                <a:srgbClr val="000000"/>
              </a:solidFill>
              <a:effectLst/>
              <a:latin typeface="Verdana" panose="020B0604030504040204" pitchFamily="34" charset="0"/>
            </a:endParaRPr>
          </a:p>
          <a:p>
            <a:r>
              <a:rPr lang="zh-CN" altLang="en-US" b="0" i="0" u="none" strike="noStrike" dirty="0">
                <a:solidFill>
                  <a:srgbClr val="000000"/>
                </a:solidFill>
                <a:effectLst/>
                <a:latin typeface="Verdana" panose="020B0604030504040204" pitchFamily="34" charset="0"/>
              </a:rPr>
              <a:t>迁移学习任务就是从相似性出发，将</a:t>
            </a:r>
            <a:r>
              <a:rPr lang="zh-CN" altLang="en-US" sz="1200" dirty="0">
                <a:solidFill>
                  <a:srgbClr val="121212"/>
                </a:solidFill>
                <a:latin typeface="微软雅黑" panose="020B0503020204020204" pitchFamily="34" charset="-122"/>
                <a:ea typeface="微软雅黑" panose="020B0503020204020204" pitchFamily="34" charset="-122"/>
              </a:rPr>
              <a:t>源域</a:t>
            </a:r>
            <a:r>
              <a:rPr lang="zh-CN" altLang="en-US" b="0" i="0" u="none" strike="noStrike" dirty="0">
                <a:solidFill>
                  <a:srgbClr val="000000"/>
                </a:solidFill>
                <a:effectLst/>
                <a:latin typeface="Verdana" panose="020B0604030504040204" pitchFamily="34" charset="0"/>
              </a:rPr>
              <a:t>学习过的模型应用在</a:t>
            </a:r>
            <a:r>
              <a:rPr lang="zh-CN" altLang="en-US" sz="1200" dirty="0">
                <a:solidFill>
                  <a:srgbClr val="121212"/>
                </a:solidFill>
                <a:latin typeface="微软雅黑" panose="020B0503020204020204" pitchFamily="34" charset="-122"/>
                <a:ea typeface="微软雅黑" panose="020B0503020204020204" pitchFamily="34" charset="-122"/>
              </a:rPr>
              <a:t>目标域</a:t>
            </a:r>
            <a:r>
              <a:rPr lang="zh-CN" altLang="en-US" b="0" i="0" u="none" strike="noStrike" dirty="0">
                <a:solidFill>
                  <a:srgbClr val="000000"/>
                </a:solidFill>
                <a:effectLst/>
                <a:latin typeface="Verdana" panose="020B0604030504040204" pitchFamily="34" charset="0"/>
              </a:rPr>
              <a:t>上。</a:t>
            </a:r>
            <a:endParaRPr lang="en-US" altLang="zh-CN" b="0" i="0" u="none" strike="noStrike" dirty="0">
              <a:solidFill>
                <a:srgbClr val="000000"/>
              </a:solidFill>
              <a:effectLst/>
              <a:latin typeface="Verdana" panose="020B0604030504040204" pitchFamily="34" charset="0"/>
            </a:endParaRPr>
          </a:p>
          <a:p>
            <a:r>
              <a:rPr lang="zh-CN" altLang="en-US" b="0" i="0" u="none" strike="noStrike" dirty="0">
                <a:solidFill>
                  <a:srgbClr val="000000"/>
                </a:solidFill>
                <a:effectLst/>
                <a:latin typeface="Verdana" panose="020B0604030504040204" pitchFamily="34" charset="0"/>
              </a:rPr>
              <a:t>对于本文的应用背景来说，就是从两个区域之间的相似性出发，将源城市（即北京）学习到的连锁酒店特征（即如家）应用到目标城市（西安）中。</a:t>
            </a:r>
            <a:endParaRPr lang="zh-CN" altLang="en-US" dirty="0"/>
          </a:p>
        </p:txBody>
      </p:sp>
    </p:spTree>
    <p:extLst>
      <p:ext uri="{BB962C8B-B14F-4D97-AF65-F5344CB8AC3E}">
        <p14:creationId xmlns:p14="http://schemas.microsoft.com/office/powerpoint/2010/main" val="1770470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bg1"/>
                </a:solidFill>
                <a:cs typeface="+mn-ea"/>
                <a:sym typeface="+mn-lt"/>
              </a:rPr>
              <a:t>为了解决冷启动问题，这篇文章提出了</a:t>
            </a:r>
            <a:r>
              <a:rPr lang="en-US" altLang="zh-CN" sz="1200" b="1" dirty="0">
                <a:solidFill>
                  <a:schemeClr val="bg1"/>
                </a:solidFill>
                <a:cs typeface="+mn-ea"/>
                <a:sym typeface="+mn-lt"/>
              </a:rPr>
              <a:t>CityTransfer</a:t>
            </a:r>
            <a:r>
              <a:rPr lang="zh-CN" altLang="en-US" sz="1200" b="1" dirty="0">
                <a:solidFill>
                  <a:schemeClr val="bg1"/>
                </a:solidFill>
                <a:cs typeface="+mn-ea"/>
                <a:sym typeface="+mn-lt"/>
              </a:rPr>
              <a:t>框架，其中分为三个部分，分别是</a:t>
            </a:r>
            <a:r>
              <a:rPr lang="en-US" altLang="zh-CN" dirty="0">
                <a:solidFill>
                  <a:srgbClr val="2C394C"/>
                </a:solidFill>
                <a:latin typeface="微软雅黑" panose="020B0503020204020204" pitchFamily="34" charset="-122"/>
                <a:ea typeface="微软雅黑" panose="020B0503020204020204" pitchFamily="34" charset="-122"/>
              </a:rPr>
              <a:t>Data Preparation</a:t>
            </a:r>
            <a:r>
              <a:rPr lang="zh-CN" altLang="en-US" sz="1200" b="1" dirty="0">
                <a:solidFill>
                  <a:schemeClr val="bg1"/>
                </a:solidFill>
                <a:cs typeface="+mn-ea"/>
                <a:sym typeface="+mn-lt"/>
              </a:rPr>
              <a:t>、</a:t>
            </a:r>
            <a:r>
              <a:rPr lang="en-US" altLang="zh-CN" dirty="0" err="1">
                <a:solidFill>
                  <a:srgbClr val="2C394C"/>
                </a:solidFill>
                <a:latin typeface="微软雅黑" panose="020B0503020204020204" pitchFamily="34" charset="-122"/>
                <a:ea typeface="微软雅黑" panose="020B0503020204020204" pitchFamily="34" charset="-122"/>
              </a:rPr>
              <a:t>CityTransfer</a:t>
            </a:r>
            <a:r>
              <a:rPr lang="en-US" altLang="zh-CN" dirty="0">
                <a:solidFill>
                  <a:srgbClr val="2C394C"/>
                </a:solidFill>
                <a:latin typeface="微软雅黑" panose="020B0503020204020204" pitchFamily="34" charset="-122"/>
                <a:ea typeface="微软雅黑" panose="020B0503020204020204" pitchFamily="34" charset="-122"/>
              </a:rPr>
              <a:t> Learning Model</a:t>
            </a:r>
            <a:r>
              <a:rPr lang="zh-CN" altLang="en-US" sz="1200" b="1" dirty="0">
                <a:solidFill>
                  <a:schemeClr val="bg1"/>
                </a:solidFill>
                <a:cs typeface="+mn-ea"/>
                <a:sym typeface="+mn-lt"/>
              </a:rPr>
              <a:t>和</a:t>
            </a:r>
            <a:r>
              <a:rPr lang="en-US" altLang="zh-CN" dirty="0">
                <a:solidFill>
                  <a:srgbClr val="2C394C"/>
                </a:solidFill>
                <a:latin typeface="微软雅黑" panose="020B0503020204020204" pitchFamily="34" charset="-122"/>
                <a:ea typeface="微软雅黑" panose="020B0503020204020204" pitchFamily="34" charset="-122"/>
              </a:rPr>
              <a:t>Recommendation</a:t>
            </a:r>
            <a:endParaRPr lang="zh-CN" altLang="en-US" dirty="0">
              <a:solidFill>
                <a:srgbClr val="2C394C"/>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a:solidFill>
                <a:schemeClr val="bg1"/>
              </a:solidFill>
              <a:cs typeface="+mn-ea"/>
              <a:sym typeface="+mn-lt"/>
            </a:endParaRPr>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我们先大概看一下这个框架</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第一步是数据准备，首先需要这些连锁酒店的数据，</a:t>
            </a:r>
            <a:r>
              <a:rPr lang="zh-CN" altLang="en-US" b="0" i="0" dirty="0">
                <a:solidFill>
                  <a:srgbClr val="333333"/>
                </a:solidFill>
                <a:effectLst/>
                <a:latin typeface="Arial" panose="020B0604020202020204" pitchFamily="34" charset="0"/>
              </a:rPr>
              <a:t>包括酒店的简介信息</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如名称、位置、类别等</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和消费者对每个连锁酒店的评论。需要注意的是，连锁商店的评论数量在一定程度上可以反映其受欢迎程度，因此我们将其作为评价预测结果的</a:t>
            </a:r>
            <a:r>
              <a:rPr lang="en-US" altLang="zh-CN" b="0" i="0" dirty="0">
                <a:solidFill>
                  <a:srgbClr val="333333"/>
                </a:solidFill>
                <a:effectLst/>
                <a:latin typeface="Arial" panose="020B0604020202020204" pitchFamily="34" charset="0"/>
              </a:rPr>
              <a:t>ground truth label</a:t>
            </a:r>
            <a:r>
              <a:rPr lang="zh-CN" altLang="en-US" b="0" i="0" dirty="0">
                <a:solidFill>
                  <a:srgbClr val="333333"/>
                </a:solidFill>
                <a:effectLst/>
                <a:latin typeface="Arial" panose="020B0604020202020204" pitchFamily="34" charset="0"/>
              </a:rPr>
              <a:t>（目标）。其次，我们需要城市数据来提取特征，包括</a:t>
            </a:r>
            <a:r>
              <a:rPr lang="en-US" altLang="zh-CN" b="0" i="0" dirty="0">
                <a:solidFill>
                  <a:srgbClr val="333333"/>
                </a:solidFill>
                <a:effectLst/>
                <a:latin typeface="Arial" panose="020B0604020202020204" pitchFamily="34" charset="0"/>
              </a:rPr>
              <a:t>POIs, check-in</a:t>
            </a:r>
            <a:r>
              <a:rPr lang="zh-CN" altLang="en-US" b="0" i="0" dirty="0">
                <a:solidFill>
                  <a:srgbClr val="333333"/>
                </a:solidFill>
                <a:effectLst/>
                <a:latin typeface="Arial" panose="020B0604020202020204" pitchFamily="34" charset="0"/>
              </a:rPr>
              <a:t>，房价等，用来表征一个城市不同区域的特征，进一步了解企业偏好和城市特征对连锁企业选址的影响。</a:t>
            </a:r>
            <a:endParaRPr lang="en-US" altLang="zh-CN" b="0" i="0" dirty="0">
              <a:solidFill>
                <a:srgbClr val="333333"/>
              </a:solidFill>
              <a:effectLst/>
              <a:latin typeface="Arial" panose="020B0604020202020204" pitchFamily="34" charset="0"/>
            </a:endParaRPr>
          </a:p>
          <a:p>
            <a:r>
              <a:rPr lang="en-US" altLang="zh-CN" b="0" i="0" dirty="0">
                <a:solidFill>
                  <a:srgbClr val="333333"/>
                </a:solidFill>
                <a:effectLst/>
                <a:latin typeface="Arial" panose="020B0604020202020204" pitchFamily="34" charset="0"/>
              </a:rPr>
              <a:t>POI</a:t>
            </a:r>
            <a:r>
              <a:rPr lang="zh-CN" altLang="en-US" b="0" i="0" dirty="0">
                <a:solidFill>
                  <a:srgbClr val="333333"/>
                </a:solidFill>
                <a:effectLst/>
                <a:latin typeface="Arial" panose="020B0604020202020204" pitchFamily="34" charset="0"/>
              </a:rPr>
              <a:t>数据集里包括名称、类型、地点等信息。</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第二</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步是城市迁移学习模</a:t>
            </a:r>
            <a:r>
              <a:rPr lang="zh-CN" altLang="en-US" b="0" i="0" dirty="0">
                <a:solidFill>
                  <a:srgbClr val="333333"/>
                </a:solidFill>
                <a:effectLst/>
                <a:latin typeface="Arial" panose="020B0604020202020204" pitchFamily="34" charset="0"/>
              </a:rPr>
              <a:t>型。它由三个主要部分组成</a:t>
            </a:r>
            <a:r>
              <a:rPr lang="en-US" altLang="zh-CN" b="0" i="0" dirty="0">
                <a:solidFill>
                  <a:srgbClr val="333333"/>
                </a:solidFill>
                <a:effectLst/>
                <a:latin typeface="Arial" panose="020B0604020202020204" pitchFamily="34" charset="0"/>
              </a:rPr>
              <a:t>:1)</a:t>
            </a:r>
            <a:r>
              <a:rPr lang="zh-CN" altLang="en-US" b="0" i="0" dirty="0">
                <a:solidFill>
                  <a:srgbClr val="333333"/>
                </a:solidFill>
                <a:effectLst/>
                <a:latin typeface="Arial" panose="020B0604020202020204" pitchFamily="34" charset="0"/>
              </a:rPr>
              <a:t>同一城市内的语义提取。从第一步的数据准备可以看出，我们使用的数据集很多，因此我们需要从多源数据集提取的有效的、高质量的特征。</a:t>
            </a:r>
            <a:r>
              <a:rPr lang="en-US" altLang="zh-CN" b="0" i="0" dirty="0">
                <a:solidFill>
                  <a:srgbClr val="333333"/>
                </a:solidFill>
                <a:effectLst/>
                <a:latin typeface="Arial" panose="020B0604020202020204" pitchFamily="34" charset="0"/>
              </a:rPr>
              <a:t>2)</a:t>
            </a:r>
            <a:r>
              <a:rPr lang="zh-CN" altLang="en-US" b="0" i="0" dirty="0">
                <a:solidFill>
                  <a:srgbClr val="333333"/>
                </a:solidFill>
                <a:effectLst/>
                <a:latin typeface="Arial" panose="020B0604020202020204" pitchFamily="34" charset="0"/>
              </a:rPr>
              <a:t>不同城市间知识协同。就像之前的例子中说的，我们需要利用北京的如家快捷酒店的一些特征，为西安推荐如家酒店的选址。但是这两个城市的发展程度、地理位置、城市内的</a:t>
            </a:r>
            <a:r>
              <a:rPr lang="en-US" altLang="zh-CN" b="0" i="0" dirty="0">
                <a:solidFill>
                  <a:srgbClr val="333333"/>
                </a:solidFill>
                <a:effectLst/>
                <a:latin typeface="Arial" panose="020B0604020202020204" pitchFamily="34" charset="0"/>
              </a:rPr>
              <a:t>POI</a:t>
            </a:r>
            <a:r>
              <a:rPr lang="zh-CN" altLang="en-US" b="0" i="0" dirty="0">
                <a:solidFill>
                  <a:srgbClr val="333333"/>
                </a:solidFill>
                <a:effectLst/>
                <a:latin typeface="Arial" panose="020B0604020202020204" pitchFamily="34" charset="0"/>
              </a:rPr>
              <a:t>分布等等都不一样，所以我们不能直接进行推荐，需要先解决不同城市位置网格之间的不可比性问题，也就是进行城市间的知识协同处理。</a:t>
            </a:r>
            <a:r>
              <a:rPr lang="en-US" altLang="zh-CN" b="0" i="0" dirty="0">
                <a:solidFill>
                  <a:srgbClr val="333333"/>
                </a:solidFill>
                <a:effectLst/>
                <a:latin typeface="Arial" panose="020B0604020202020204" pitchFamily="34" charset="0"/>
              </a:rPr>
              <a:t>3</a:t>
            </a:r>
            <a:r>
              <a:rPr lang="zh-CN" altLang="en-US" b="0" i="0" dirty="0">
                <a:solidFill>
                  <a:srgbClr val="333333"/>
                </a:solidFill>
                <a:effectLst/>
                <a:latin typeface="Arial" panose="020B0604020202020204" pitchFamily="34" charset="0"/>
              </a:rPr>
              <a:t>）迁移评分预测模型。这个模型的目的是预测连锁企业与区域的匹配度。</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最后，我们将以上三个方面联合优化，对目标城市中的目标企业进行评分预测。</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第三步就是进行推荐。我们对目标城市中目标企业的所有位置网格进行排名，并据此推荐前</a:t>
            </a:r>
            <a:r>
              <a:rPr lang="en-US" altLang="zh-CN" b="0" i="0" dirty="0">
                <a:solidFill>
                  <a:srgbClr val="333333"/>
                </a:solidFill>
                <a:effectLst/>
                <a:latin typeface="Arial" panose="020B0604020202020204" pitchFamily="34" charset="0"/>
              </a:rPr>
              <a:t>N</a:t>
            </a:r>
            <a:r>
              <a:rPr lang="zh-CN" altLang="en-US" b="0" i="0" dirty="0">
                <a:solidFill>
                  <a:srgbClr val="333333"/>
                </a:solidFill>
                <a:effectLst/>
                <a:latin typeface="Arial" panose="020B0604020202020204" pitchFamily="34" charset="0"/>
              </a:rPr>
              <a:t>个最佳位置。</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这样大家对大致的框架有所了解了，接下来我们就一步一步详细看一下他是怎么做的</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Master" Target="../slideMasters/slideMaster1.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a:off x="521637" y="555120"/>
            <a:ext cx="8154820" cy="45719"/>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314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4" name="Title 1"/>
          <p:cNvSpPr txBox="1"/>
          <p:nvPr userDrawn="1"/>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en-GB" altLang="zh-CN" sz="1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male-university-graduate-silhouette-with-the-cap_46143"/>
          <p:cNvSpPr>
            <a:spLocks noChangeAspect="1"/>
          </p:cNvSpPr>
          <p:nvPr userDrawn="1"/>
        </p:nvSpPr>
        <p:spPr bwMode="auto">
          <a:xfrm>
            <a:off x="100490" y="167365"/>
            <a:ext cx="388445" cy="418480"/>
          </a:xfrm>
          <a:custGeom>
            <a:avLst/>
            <a:gdLst>
              <a:gd name="T0" fmla="*/ 233 w 238"/>
              <a:gd name="T1" fmla="*/ 236 h 256"/>
              <a:gd name="T2" fmla="*/ 173 w 238"/>
              <a:gd name="T3" fmla="*/ 210 h 256"/>
              <a:gd name="T4" fmla="*/ 168 w 238"/>
              <a:gd name="T5" fmla="*/ 207 h 256"/>
              <a:gd name="T6" fmla="*/ 164 w 238"/>
              <a:gd name="T7" fmla="*/ 195 h 256"/>
              <a:gd name="T8" fmla="*/ 159 w 238"/>
              <a:gd name="T9" fmla="*/ 189 h 256"/>
              <a:gd name="T10" fmla="*/ 157 w 238"/>
              <a:gd name="T11" fmla="*/ 186 h 256"/>
              <a:gd name="T12" fmla="*/ 158 w 238"/>
              <a:gd name="T13" fmla="*/ 167 h 256"/>
              <a:gd name="T14" fmla="*/ 167 w 238"/>
              <a:gd name="T15" fmla="*/ 149 h 256"/>
              <a:gd name="T16" fmla="*/ 178 w 238"/>
              <a:gd name="T17" fmla="*/ 113 h 256"/>
              <a:gd name="T18" fmla="*/ 172 w 238"/>
              <a:gd name="T19" fmla="*/ 109 h 256"/>
              <a:gd name="T20" fmla="*/ 179 w 238"/>
              <a:gd name="T21" fmla="*/ 77 h 256"/>
              <a:gd name="T22" fmla="*/ 180 w 238"/>
              <a:gd name="T23" fmla="*/ 84 h 256"/>
              <a:gd name="T24" fmla="*/ 180 w 238"/>
              <a:gd name="T25" fmla="*/ 86 h 256"/>
              <a:gd name="T26" fmla="*/ 216 w 238"/>
              <a:gd name="T27" fmla="*/ 63 h 256"/>
              <a:gd name="T28" fmla="*/ 119 w 238"/>
              <a:gd name="T29" fmla="*/ 0 h 256"/>
              <a:gd name="T30" fmla="*/ 21 w 238"/>
              <a:gd name="T31" fmla="*/ 63 h 256"/>
              <a:gd name="T32" fmla="*/ 30 w 238"/>
              <a:gd name="T33" fmla="*/ 69 h 256"/>
              <a:gd name="T34" fmla="*/ 30 w 238"/>
              <a:gd name="T35" fmla="*/ 82 h 256"/>
              <a:gd name="T36" fmla="*/ 27 w 238"/>
              <a:gd name="T37" fmla="*/ 85 h 256"/>
              <a:gd name="T38" fmla="*/ 29 w 238"/>
              <a:gd name="T39" fmla="*/ 89 h 256"/>
              <a:gd name="T40" fmla="*/ 21 w 238"/>
              <a:gd name="T41" fmla="*/ 133 h 256"/>
              <a:gd name="T42" fmla="*/ 41 w 238"/>
              <a:gd name="T43" fmla="*/ 133 h 256"/>
              <a:gd name="T44" fmla="*/ 33 w 238"/>
              <a:gd name="T45" fmla="*/ 89 h 256"/>
              <a:gd name="T46" fmla="*/ 35 w 238"/>
              <a:gd name="T47" fmla="*/ 85 h 256"/>
              <a:gd name="T48" fmla="*/ 32 w 238"/>
              <a:gd name="T49" fmla="*/ 82 h 256"/>
              <a:gd name="T50" fmla="*/ 32 w 238"/>
              <a:gd name="T51" fmla="*/ 70 h 256"/>
              <a:gd name="T52" fmla="*/ 57 w 238"/>
              <a:gd name="T53" fmla="*/ 86 h 256"/>
              <a:gd name="T54" fmla="*/ 57 w 238"/>
              <a:gd name="T55" fmla="*/ 85 h 256"/>
              <a:gd name="T56" fmla="*/ 58 w 238"/>
              <a:gd name="T57" fmla="*/ 92 h 256"/>
              <a:gd name="T58" fmla="*/ 67 w 238"/>
              <a:gd name="T59" fmla="*/ 109 h 256"/>
              <a:gd name="T60" fmla="*/ 67 w 238"/>
              <a:gd name="T61" fmla="*/ 110 h 256"/>
              <a:gd name="T62" fmla="*/ 67 w 238"/>
              <a:gd name="T63" fmla="*/ 110 h 256"/>
              <a:gd name="T64" fmla="*/ 65 w 238"/>
              <a:gd name="T65" fmla="*/ 113 h 256"/>
              <a:gd name="T66" fmla="*/ 62 w 238"/>
              <a:gd name="T67" fmla="*/ 118 h 256"/>
              <a:gd name="T68" fmla="*/ 66 w 238"/>
              <a:gd name="T69" fmla="*/ 138 h 256"/>
              <a:gd name="T70" fmla="*/ 70 w 238"/>
              <a:gd name="T71" fmla="*/ 148 h 256"/>
              <a:gd name="T72" fmla="*/ 80 w 238"/>
              <a:gd name="T73" fmla="*/ 166 h 256"/>
              <a:gd name="T74" fmla="*/ 82 w 238"/>
              <a:gd name="T75" fmla="*/ 170 h 256"/>
              <a:gd name="T76" fmla="*/ 80 w 238"/>
              <a:gd name="T77" fmla="*/ 186 h 256"/>
              <a:gd name="T78" fmla="*/ 77 w 238"/>
              <a:gd name="T79" fmla="*/ 189 h 256"/>
              <a:gd name="T80" fmla="*/ 71 w 238"/>
              <a:gd name="T81" fmla="*/ 195 h 256"/>
              <a:gd name="T82" fmla="*/ 67 w 238"/>
              <a:gd name="T83" fmla="*/ 206 h 256"/>
              <a:gd name="T84" fmla="*/ 64 w 238"/>
              <a:gd name="T85" fmla="*/ 209 h 256"/>
              <a:gd name="T86" fmla="*/ 41 w 238"/>
              <a:gd name="T87" fmla="*/ 217 h 256"/>
              <a:gd name="T88" fmla="*/ 4 w 238"/>
              <a:gd name="T89" fmla="*/ 237 h 256"/>
              <a:gd name="T90" fmla="*/ 2 w 238"/>
              <a:gd name="T91" fmla="*/ 256 h 256"/>
              <a:gd name="T92" fmla="*/ 235 w 238"/>
              <a:gd name="T93" fmla="*/ 256 h 256"/>
              <a:gd name="T94" fmla="*/ 233 w 238"/>
              <a:gd name="T95" fmla="*/ 23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56">
                <a:moveTo>
                  <a:pt x="233" y="236"/>
                </a:moveTo>
                <a:cubicBezTo>
                  <a:pt x="210" y="226"/>
                  <a:pt x="197" y="218"/>
                  <a:pt x="173" y="210"/>
                </a:cubicBezTo>
                <a:cubicBezTo>
                  <a:pt x="171" y="209"/>
                  <a:pt x="169" y="208"/>
                  <a:pt x="168" y="207"/>
                </a:cubicBezTo>
                <a:cubicBezTo>
                  <a:pt x="166" y="203"/>
                  <a:pt x="165" y="199"/>
                  <a:pt x="164" y="195"/>
                </a:cubicBezTo>
                <a:cubicBezTo>
                  <a:pt x="163" y="193"/>
                  <a:pt x="162" y="190"/>
                  <a:pt x="159" y="189"/>
                </a:cubicBezTo>
                <a:cubicBezTo>
                  <a:pt x="158" y="189"/>
                  <a:pt x="157" y="187"/>
                  <a:pt x="157" y="186"/>
                </a:cubicBezTo>
                <a:cubicBezTo>
                  <a:pt x="157" y="177"/>
                  <a:pt x="154" y="171"/>
                  <a:pt x="158" y="167"/>
                </a:cubicBezTo>
                <a:cubicBezTo>
                  <a:pt x="165" y="161"/>
                  <a:pt x="164" y="153"/>
                  <a:pt x="167" y="149"/>
                </a:cubicBezTo>
                <a:cubicBezTo>
                  <a:pt x="171" y="145"/>
                  <a:pt x="180" y="117"/>
                  <a:pt x="178" y="113"/>
                </a:cubicBezTo>
                <a:cubicBezTo>
                  <a:pt x="176" y="109"/>
                  <a:pt x="170" y="111"/>
                  <a:pt x="172" y="109"/>
                </a:cubicBezTo>
                <a:cubicBezTo>
                  <a:pt x="177" y="102"/>
                  <a:pt x="179" y="89"/>
                  <a:pt x="179" y="77"/>
                </a:cubicBezTo>
                <a:cubicBezTo>
                  <a:pt x="180" y="79"/>
                  <a:pt x="180" y="81"/>
                  <a:pt x="180" y="84"/>
                </a:cubicBezTo>
                <a:cubicBezTo>
                  <a:pt x="180" y="86"/>
                  <a:pt x="180" y="86"/>
                  <a:pt x="180" y="86"/>
                </a:cubicBezTo>
                <a:cubicBezTo>
                  <a:pt x="216" y="63"/>
                  <a:pt x="216" y="63"/>
                  <a:pt x="216" y="63"/>
                </a:cubicBezTo>
                <a:cubicBezTo>
                  <a:pt x="119" y="0"/>
                  <a:pt x="119" y="0"/>
                  <a:pt x="119" y="0"/>
                </a:cubicBezTo>
                <a:cubicBezTo>
                  <a:pt x="21" y="63"/>
                  <a:pt x="21" y="63"/>
                  <a:pt x="21" y="63"/>
                </a:cubicBezTo>
                <a:cubicBezTo>
                  <a:pt x="30" y="69"/>
                  <a:pt x="30" y="69"/>
                  <a:pt x="30" y="69"/>
                </a:cubicBezTo>
                <a:cubicBezTo>
                  <a:pt x="30" y="82"/>
                  <a:pt x="30" y="82"/>
                  <a:pt x="30" y="82"/>
                </a:cubicBezTo>
                <a:cubicBezTo>
                  <a:pt x="29" y="82"/>
                  <a:pt x="27" y="84"/>
                  <a:pt x="27" y="85"/>
                </a:cubicBezTo>
                <a:cubicBezTo>
                  <a:pt x="27" y="87"/>
                  <a:pt x="28" y="88"/>
                  <a:pt x="29" y="89"/>
                </a:cubicBezTo>
                <a:cubicBezTo>
                  <a:pt x="21" y="133"/>
                  <a:pt x="21" y="133"/>
                  <a:pt x="21" y="133"/>
                </a:cubicBezTo>
                <a:cubicBezTo>
                  <a:pt x="41" y="133"/>
                  <a:pt x="41" y="133"/>
                  <a:pt x="41" y="133"/>
                </a:cubicBezTo>
                <a:cubicBezTo>
                  <a:pt x="33" y="89"/>
                  <a:pt x="33" y="89"/>
                  <a:pt x="33" y="89"/>
                </a:cubicBezTo>
                <a:cubicBezTo>
                  <a:pt x="34" y="88"/>
                  <a:pt x="35" y="87"/>
                  <a:pt x="35" y="85"/>
                </a:cubicBezTo>
                <a:cubicBezTo>
                  <a:pt x="35" y="84"/>
                  <a:pt x="34" y="82"/>
                  <a:pt x="32" y="82"/>
                </a:cubicBezTo>
                <a:cubicBezTo>
                  <a:pt x="32" y="70"/>
                  <a:pt x="32" y="70"/>
                  <a:pt x="32" y="70"/>
                </a:cubicBezTo>
                <a:cubicBezTo>
                  <a:pt x="57" y="86"/>
                  <a:pt x="57" y="86"/>
                  <a:pt x="57" y="86"/>
                </a:cubicBezTo>
                <a:cubicBezTo>
                  <a:pt x="57" y="85"/>
                  <a:pt x="57" y="85"/>
                  <a:pt x="57" y="85"/>
                </a:cubicBezTo>
                <a:cubicBezTo>
                  <a:pt x="57" y="87"/>
                  <a:pt x="57" y="89"/>
                  <a:pt x="58" y="92"/>
                </a:cubicBezTo>
                <a:cubicBezTo>
                  <a:pt x="60" y="100"/>
                  <a:pt x="64" y="100"/>
                  <a:pt x="67" y="109"/>
                </a:cubicBezTo>
                <a:cubicBezTo>
                  <a:pt x="67" y="109"/>
                  <a:pt x="67" y="110"/>
                  <a:pt x="67" y="110"/>
                </a:cubicBezTo>
                <a:cubicBezTo>
                  <a:pt x="67" y="110"/>
                  <a:pt x="67" y="110"/>
                  <a:pt x="67" y="110"/>
                </a:cubicBezTo>
                <a:cubicBezTo>
                  <a:pt x="66" y="111"/>
                  <a:pt x="66" y="113"/>
                  <a:pt x="65" y="113"/>
                </a:cubicBezTo>
                <a:cubicBezTo>
                  <a:pt x="61" y="114"/>
                  <a:pt x="61" y="116"/>
                  <a:pt x="62" y="118"/>
                </a:cubicBezTo>
                <a:cubicBezTo>
                  <a:pt x="62" y="120"/>
                  <a:pt x="65" y="133"/>
                  <a:pt x="66" y="138"/>
                </a:cubicBezTo>
                <a:cubicBezTo>
                  <a:pt x="67" y="141"/>
                  <a:pt x="70" y="144"/>
                  <a:pt x="70" y="148"/>
                </a:cubicBezTo>
                <a:cubicBezTo>
                  <a:pt x="72" y="155"/>
                  <a:pt x="75" y="161"/>
                  <a:pt x="80" y="166"/>
                </a:cubicBezTo>
                <a:cubicBezTo>
                  <a:pt x="81" y="167"/>
                  <a:pt x="82" y="169"/>
                  <a:pt x="82" y="170"/>
                </a:cubicBezTo>
                <a:cubicBezTo>
                  <a:pt x="81" y="175"/>
                  <a:pt x="81" y="181"/>
                  <a:pt x="80" y="186"/>
                </a:cubicBezTo>
                <a:cubicBezTo>
                  <a:pt x="80" y="187"/>
                  <a:pt x="78" y="189"/>
                  <a:pt x="77" y="189"/>
                </a:cubicBezTo>
                <a:cubicBezTo>
                  <a:pt x="73" y="190"/>
                  <a:pt x="72" y="193"/>
                  <a:pt x="71" y="195"/>
                </a:cubicBezTo>
                <a:cubicBezTo>
                  <a:pt x="70" y="199"/>
                  <a:pt x="69" y="203"/>
                  <a:pt x="67" y="206"/>
                </a:cubicBezTo>
                <a:cubicBezTo>
                  <a:pt x="67" y="207"/>
                  <a:pt x="65" y="209"/>
                  <a:pt x="64" y="209"/>
                </a:cubicBezTo>
                <a:cubicBezTo>
                  <a:pt x="56" y="212"/>
                  <a:pt x="49" y="214"/>
                  <a:pt x="41" y="217"/>
                </a:cubicBezTo>
                <a:cubicBezTo>
                  <a:pt x="33" y="220"/>
                  <a:pt x="12" y="233"/>
                  <a:pt x="4" y="237"/>
                </a:cubicBezTo>
                <a:cubicBezTo>
                  <a:pt x="0" y="239"/>
                  <a:pt x="2" y="256"/>
                  <a:pt x="2" y="256"/>
                </a:cubicBezTo>
                <a:cubicBezTo>
                  <a:pt x="235" y="256"/>
                  <a:pt x="235" y="256"/>
                  <a:pt x="235" y="256"/>
                </a:cubicBezTo>
                <a:cubicBezTo>
                  <a:pt x="235" y="256"/>
                  <a:pt x="238" y="238"/>
                  <a:pt x="233" y="236"/>
                </a:cubicBezTo>
                <a:close/>
              </a:path>
            </a:pathLst>
          </a:custGeom>
          <a:solidFill>
            <a:srgbClr val="003142"/>
          </a:solidFill>
          <a:ln>
            <a:noFill/>
          </a:ln>
        </p:spPr>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矩形 8"/>
          <p:cNvSpPr/>
          <p:nvPr userDrawn="1"/>
        </p:nvSpPr>
        <p:spPr>
          <a:xfrm>
            <a:off x="6228184" y="17117366"/>
            <a:ext cx="827801" cy="36802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PPT</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模板下载：</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2"/>
              </a:rPr>
              <a:t>www.1ppt.com/moban/</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行业</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PPT</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模板：</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3"/>
              </a:rPr>
              <a:t>www.1ppt.com/hangye/</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节日</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PPT</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模板：</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4"/>
              </a:rPr>
              <a:t>www.1ppt.com/jieri/</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PPT</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素材下载：</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5"/>
              </a:rPr>
              <a:t>www.1ppt.com/sucai/</a:t>
            </a:r>
            <a:endPar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PPT</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背景图片：</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6"/>
              </a:rPr>
              <a:t>www.1ppt.com/beijing/</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PPT</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图表下载：</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7"/>
              </a:rPr>
              <a:t>www.1ppt.com/tubiao/</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优秀</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PPT</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下载：</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8"/>
              </a:rPr>
              <a:t>www.1ppt.com/xiazai/</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PPT</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教程： </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9"/>
              </a:rPr>
              <a:t>www.1ppt.com/powerpoint/</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Word</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教程： </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10"/>
              </a:rPr>
              <a:t>www.1ppt.com/word/</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Excel</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教程：</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11"/>
              </a:rPr>
              <a:t>www.1ppt.com/excel/</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资料下载：</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12"/>
              </a:rPr>
              <a:t>www.1ppt.com/ziliao/</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PPT</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课件下载：</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13"/>
              </a:rPr>
              <a:t>www.1ppt.com/kejian/</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范文下载：</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14"/>
              </a:rPr>
              <a:t>www.1ppt.com/fanwen/</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试卷下载：</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15"/>
              </a:rPr>
              <a:t>www.1ppt.com/shiti/</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教案下载：</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16"/>
              </a:rPr>
              <a:t>www.1ppt.com/jiaoan/</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字体下载：</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17"/>
              </a:rPr>
              <a:t>www.1ppt.com/ziti/</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a:t>
            </a:r>
            <a:endPar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2020/9/11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2020/9/11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8" name="图片 7"/>
          <p:cNvPicPr>
            <a:picLocks noChangeAspect="1"/>
          </p:cNvPicPr>
          <p:nvPr userDrawn="1"/>
        </p:nvPicPr>
        <p:blipFill>
          <a:blip r:embed="rId12" cstate="screen">
            <a:extLst>
              <a:ext uri="{BEBA8EAE-BF5A-486C-A8C5-ECC9F3942E4B}">
                <a14:imgProps xmlns:a14="http://schemas.microsoft.com/office/drawing/2010/main">
                  <a14:imgLayer r:embed="rId13">
                    <a14:imgEffect>
                      <a14:brightnessContrast contrast="-20000"/>
                    </a14:imgEffect>
                  </a14:imgLayer>
                </a14:imgProps>
              </a:ext>
            </a:extLst>
          </a:blip>
          <a:stretch>
            <a:fillRect/>
          </a:stretch>
        </p:blipFill>
        <p:spPr>
          <a:xfrm>
            <a:off x="0" y="0"/>
            <a:ext cx="9145588" cy="5145088"/>
          </a:xfrm>
          <a:prstGeom prst="rect">
            <a:avLst/>
          </a:prstGeom>
        </p:spPr>
      </p:pic>
      <p:sp>
        <p:nvSpPr>
          <p:cNvPr id="9" name="矩形 8"/>
          <p:cNvSpPr/>
          <p:nvPr userDrawn="1"/>
        </p:nvSpPr>
        <p:spPr>
          <a:xfrm>
            <a:off x="0" y="0"/>
            <a:ext cx="9145588" cy="5145088"/>
          </a:xfrm>
          <a:prstGeom prst="rect">
            <a:avLst/>
          </a:prstGeom>
          <a:gradFill flip="none" rotWithShape="1">
            <a:gsLst>
              <a:gs pos="0">
                <a:schemeClr val="bg1">
                  <a:alpha val="55000"/>
                </a:schemeClr>
              </a:gs>
              <a:gs pos="71000">
                <a:schemeClr val="bg1">
                  <a:lumMod val="9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2" tIns="45726" rIns="91452" bIns="45726" numCol="1" spcCol="0" rtlCol="0" fromWordArt="0" anchor="ctr" anchorCtr="0" forceAA="0" compatLnSpc="1">
            <a:noAutofit/>
          </a:bodyP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hemeOverride" Target="../theme/themeOverride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hemeOverride" Target="../theme/themeOverride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themeOverride" Target="../theme/themeOverride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gif"/><Relationship Id="rId11" Type="http://schemas.openxmlformats.org/officeDocument/2006/relationships/image" Target="../media/image12.jpg"/><Relationship Id="rId5" Type="http://schemas.openxmlformats.org/officeDocument/2006/relationships/image" Target="../media/image6.jpg"/><Relationship Id="rId10" Type="http://schemas.openxmlformats.org/officeDocument/2006/relationships/image" Target="../media/image11.jpg"/><Relationship Id="rId4" Type="http://schemas.openxmlformats.org/officeDocument/2006/relationships/image" Target="../media/image5.jp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1455626"/>
            <a:ext cx="8352928" cy="2052228"/>
          </a:xfrm>
          <a:prstGeom prst="rect">
            <a:avLst/>
          </a:prstGeom>
          <a:solidFill>
            <a:srgbClr val="2C394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3142"/>
              </a:solidFill>
              <a:cs typeface="+mn-ea"/>
              <a:sym typeface="+mn-lt"/>
            </a:endParaRPr>
          </a:p>
        </p:txBody>
      </p:sp>
      <p:sp>
        <p:nvSpPr>
          <p:cNvPr id="16" name="TextBox 26"/>
          <p:cNvSpPr txBox="1"/>
          <p:nvPr/>
        </p:nvSpPr>
        <p:spPr>
          <a:xfrm>
            <a:off x="1284799" y="2571750"/>
            <a:ext cx="6574401" cy="584775"/>
          </a:xfrm>
          <a:prstGeom prst="rect">
            <a:avLst/>
          </a:prstGeom>
          <a:noFill/>
        </p:spPr>
        <p:txBody>
          <a:bodyPr wrap="square" rtlCol="0">
            <a:spAutoFit/>
          </a:bodyPr>
          <a:lstStyle/>
          <a:p>
            <a:r>
              <a:rPr lang="en-US" sz="1600" b="1" dirty="0">
                <a:solidFill>
                  <a:schemeClr val="bg1"/>
                </a:solidFill>
                <a:latin typeface="微软雅黑 Light" panose="020B0502040204020203" charset="-122"/>
                <a:ea typeface="微软雅黑 Light" panose="020B0502040204020203" charset="-122"/>
                <a:cs typeface="+mn-ea"/>
                <a:sym typeface="+mn-lt"/>
              </a:rPr>
              <a:t>CityTransfer: Transferring Inter- and Intra-City Knowledge for Chain Store Site Recommendation based on Multi-Source Urban Data</a:t>
            </a:r>
          </a:p>
        </p:txBody>
      </p:sp>
      <p:sp>
        <p:nvSpPr>
          <p:cNvPr id="25" name="矩形 24"/>
          <p:cNvSpPr/>
          <p:nvPr/>
        </p:nvSpPr>
        <p:spPr>
          <a:xfrm>
            <a:off x="1127753" y="1950134"/>
            <a:ext cx="7010400" cy="646331"/>
          </a:xfrm>
          <a:prstGeom prst="rect">
            <a:avLst/>
          </a:prstGeom>
        </p:spPr>
        <p:txBody>
          <a:bodyPr wrap="square">
            <a:spAutoFit/>
          </a:bodyPr>
          <a:lstStyle/>
          <a:p>
            <a:pPr algn="ctr" fontAlgn="auto">
              <a:spcBef>
                <a:spcPts val="0"/>
              </a:spcBef>
              <a:spcAft>
                <a:spcPts val="0"/>
              </a:spcAft>
              <a:defRPr/>
            </a:pPr>
            <a:r>
              <a:rPr lang="zh-CN" altLang="en-US" sz="3600" b="1" spc="300" dirty="0">
                <a:solidFill>
                  <a:schemeClr val="bg1"/>
                </a:solidFill>
                <a:cs typeface="+mn-ea"/>
                <a:sym typeface="+mn-lt"/>
              </a:rPr>
              <a:t>连锁店铺推荐</a:t>
            </a:r>
            <a:endParaRPr sz="3600" b="1" spc="300" dirty="0">
              <a:solidFill>
                <a:schemeClr val="bg1"/>
              </a:solidFill>
              <a:cs typeface="+mn-ea"/>
              <a:sym typeface="+mn-lt"/>
            </a:endParaRPr>
          </a:p>
        </p:txBody>
      </p:sp>
      <p:grpSp>
        <p:nvGrpSpPr>
          <p:cNvPr id="8" name="组合 7"/>
          <p:cNvGrpSpPr/>
          <p:nvPr/>
        </p:nvGrpSpPr>
        <p:grpSpPr>
          <a:xfrm>
            <a:off x="4427984" y="3181144"/>
            <a:ext cx="3528392" cy="531310"/>
            <a:chOff x="3563888" y="3453828"/>
            <a:chExt cx="2016224" cy="531310"/>
          </a:xfrm>
        </p:grpSpPr>
        <p:sp>
          <p:nvSpPr>
            <p:cNvPr id="11" name="矩形 10"/>
            <p:cNvSpPr/>
            <p:nvPr/>
          </p:nvSpPr>
          <p:spPr>
            <a:xfrm>
              <a:off x="3563888" y="3453828"/>
              <a:ext cx="2016224" cy="531310"/>
            </a:xfrm>
            <a:prstGeom prst="rect">
              <a:avLst/>
            </a:prstGeom>
            <a:solidFill>
              <a:srgbClr val="0083B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3803383" y="3555222"/>
              <a:ext cx="1379682" cy="369332"/>
            </a:xfrm>
            <a:prstGeom prst="rect">
              <a:avLst/>
            </a:prstGeom>
            <a:noFill/>
          </p:spPr>
          <p:txBody>
            <a:bodyPr wrap="none" rtlCol="0">
              <a:spAutoFit/>
            </a:bodyPr>
            <a:lstStyle/>
            <a:p>
              <a:r>
                <a:rPr lang="zh-CN" altLang="en-US" dirty="0">
                  <a:solidFill>
                    <a:schemeClr val="bg1"/>
                  </a:solidFill>
                  <a:latin typeface="+mn-ea"/>
                  <a:cs typeface="+mn-ea"/>
                  <a:sym typeface="+mn-lt"/>
                </a:rPr>
                <a:t>苗子佳       </a:t>
              </a:r>
              <a:r>
                <a:rPr lang="en-US" altLang="zh-CN" dirty="0">
                  <a:solidFill>
                    <a:schemeClr val="bg1"/>
                  </a:solidFill>
                  <a:latin typeface="+mn-ea"/>
                  <a:cs typeface="+mn-ea"/>
                  <a:sym typeface="+mn-lt"/>
                </a:rPr>
                <a:t>20</a:t>
              </a:r>
              <a:r>
                <a:rPr lang="en-US" dirty="0">
                  <a:solidFill>
                    <a:schemeClr val="bg1"/>
                  </a:solidFill>
                  <a:latin typeface="+mn-ea"/>
                  <a:cs typeface="+mn-ea"/>
                  <a:sym typeface="+mn-lt"/>
                </a:rPr>
                <a:t>20.</a:t>
              </a:r>
              <a:r>
                <a:rPr lang="en-US" altLang="zh-CN" dirty="0">
                  <a:solidFill>
                    <a:schemeClr val="bg1"/>
                  </a:solidFill>
                  <a:latin typeface="+mn-ea"/>
                  <a:cs typeface="+mn-ea"/>
                  <a:sym typeface="+mn-lt"/>
                </a:rPr>
                <a:t>9</a:t>
              </a:r>
              <a:r>
                <a:rPr lang="en-US" dirty="0">
                  <a:solidFill>
                    <a:schemeClr val="bg1"/>
                  </a:solidFill>
                  <a:latin typeface="+mn-ea"/>
                  <a:cs typeface="+mn-ea"/>
                  <a:sym typeface="+mn-lt"/>
                </a:rPr>
                <a:t>.</a:t>
              </a:r>
              <a:r>
                <a:rPr lang="en-US" altLang="zh-CN" dirty="0">
                  <a:solidFill>
                    <a:schemeClr val="bg1"/>
                  </a:solidFill>
                  <a:latin typeface="+mn-ea"/>
                  <a:cs typeface="+mn-ea"/>
                  <a:sym typeface="+mn-lt"/>
                </a:rPr>
                <a:t>11</a:t>
              </a:r>
              <a:endParaRPr lang="en-US" dirty="0">
                <a:solidFill>
                  <a:schemeClr val="bg1"/>
                </a:solidFill>
                <a:latin typeface="+mn-ea"/>
                <a:cs typeface="+mn-ea"/>
                <a:sym typeface="+mn-lt"/>
              </a:endParaRPr>
            </a:p>
          </p:txBody>
        </p:sp>
      </p:grpSp>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0165" y="569595"/>
            <a:ext cx="1336040" cy="13360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250" fill="hold"/>
                                        <p:tgtEl>
                                          <p:spTgt spid="8"/>
                                        </p:tgtEl>
                                        <p:attrNameLst>
                                          <p:attrName>ppt_w</p:attrName>
                                        </p:attrNameLst>
                                      </p:cBhvr>
                                      <p:tavLst>
                                        <p:tav tm="0">
                                          <p:val>
                                            <p:fltVal val="0"/>
                                          </p:val>
                                        </p:tav>
                                        <p:tav tm="100000">
                                          <p:val>
                                            <p:strVal val="#ppt_w"/>
                                          </p:val>
                                        </p:tav>
                                      </p:tavLst>
                                    </p:anim>
                                    <p:anim calcmode="lin" valueType="num">
                                      <p:cBhvr>
                                        <p:cTn id="20" dur="250" fill="hold"/>
                                        <p:tgtEl>
                                          <p:spTgt spid="8"/>
                                        </p:tgtEl>
                                        <p:attrNameLst>
                                          <p:attrName>ppt_h</p:attrName>
                                        </p:attrNameLst>
                                      </p:cBhvr>
                                      <p:tavLst>
                                        <p:tav tm="0">
                                          <p:val>
                                            <p:fltVal val="0"/>
                                          </p:val>
                                        </p:tav>
                                        <p:tav tm="100000">
                                          <p:val>
                                            <p:strVal val="#ppt_h"/>
                                          </p:val>
                                        </p:tav>
                                      </p:tavLst>
                                    </p:anim>
                                    <p:animEffect transition="in" filter="fade">
                                      <p:cBhvr>
                                        <p:cTn id="21"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6" grpId="0"/>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4" cstate="screen">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620257" y="172303"/>
            <a:ext cx="3062057" cy="437043"/>
          </a:xfrm>
          <a:prstGeom prst="rect">
            <a:avLst/>
          </a:prstGeom>
        </p:spPr>
        <p:txBody>
          <a:bodyPr wrap="none">
            <a:spAutoFit/>
          </a:bodyPr>
          <a:lstStyle/>
          <a:p>
            <a:pPr>
              <a:lnSpc>
                <a:spcPct val="80000"/>
              </a:lnSpc>
            </a:pPr>
            <a:r>
              <a:rPr lang="en-US" altLang="zh-CN" sz="2800" b="1" dirty="0">
                <a:solidFill>
                  <a:srgbClr val="2C394C"/>
                </a:solidFill>
                <a:cs typeface="+mn-ea"/>
              </a:rPr>
              <a:t>Data Preparation</a:t>
            </a:r>
          </a:p>
        </p:txBody>
      </p:sp>
      <p:pic>
        <p:nvPicPr>
          <p:cNvPr id="6" name="图片 5">
            <a:extLst>
              <a:ext uri="{FF2B5EF4-FFF2-40B4-BE49-F238E27FC236}">
                <a16:creationId xmlns:a16="http://schemas.microsoft.com/office/drawing/2014/main" id="{B77A05FD-2692-403E-B883-F7AB5193764D}"/>
              </a:ext>
            </a:extLst>
          </p:cNvPr>
          <p:cNvPicPr>
            <a:picLocks noChangeAspect="1"/>
          </p:cNvPicPr>
          <p:nvPr/>
        </p:nvPicPr>
        <p:blipFill>
          <a:blip r:embed="rId5"/>
          <a:stretch>
            <a:fillRect/>
          </a:stretch>
        </p:blipFill>
        <p:spPr>
          <a:xfrm>
            <a:off x="1835696" y="743032"/>
            <a:ext cx="4876800" cy="1323975"/>
          </a:xfrm>
          <a:prstGeom prst="rect">
            <a:avLst/>
          </a:prstGeom>
        </p:spPr>
      </p:pic>
      <p:pic>
        <p:nvPicPr>
          <p:cNvPr id="10" name="图片 9">
            <a:extLst>
              <a:ext uri="{FF2B5EF4-FFF2-40B4-BE49-F238E27FC236}">
                <a16:creationId xmlns:a16="http://schemas.microsoft.com/office/drawing/2014/main" id="{9781367A-90A4-440D-B4CF-B4E5A442265A}"/>
              </a:ext>
            </a:extLst>
          </p:cNvPr>
          <p:cNvPicPr>
            <a:picLocks noChangeAspect="1"/>
          </p:cNvPicPr>
          <p:nvPr/>
        </p:nvPicPr>
        <p:blipFill rotWithShape="1">
          <a:blip r:embed="rId6">
            <a:extLst>
              <a:ext uri="{28A0092B-C50C-407E-A947-70E740481C1C}">
                <a14:useLocalDpi xmlns:a14="http://schemas.microsoft.com/office/drawing/2010/main" val="0"/>
              </a:ext>
            </a:extLst>
          </a:blip>
          <a:srcRect l="20512" t="4984" r="3573" b="5773"/>
          <a:stretch/>
        </p:blipFill>
        <p:spPr>
          <a:xfrm>
            <a:off x="324764" y="2232347"/>
            <a:ext cx="3632680" cy="2456194"/>
          </a:xfrm>
          <a:prstGeom prst="rect">
            <a:avLst/>
          </a:prstGeom>
        </p:spPr>
      </p:pic>
      <p:grpSp>
        <p:nvGrpSpPr>
          <p:cNvPr id="21" name="组合 20">
            <a:extLst>
              <a:ext uri="{FF2B5EF4-FFF2-40B4-BE49-F238E27FC236}">
                <a16:creationId xmlns:a16="http://schemas.microsoft.com/office/drawing/2014/main" id="{5EB26018-C492-4D0F-BE1B-203F77932AF5}"/>
              </a:ext>
            </a:extLst>
          </p:cNvPr>
          <p:cNvGrpSpPr/>
          <p:nvPr/>
        </p:nvGrpSpPr>
        <p:grpSpPr>
          <a:xfrm>
            <a:off x="4524025" y="2397800"/>
            <a:ext cx="4376941" cy="2290741"/>
            <a:chOff x="78411" y="1486754"/>
            <a:chExt cx="8404250" cy="3584827"/>
          </a:xfrm>
        </p:grpSpPr>
        <p:sp>
          <p:nvSpPr>
            <p:cNvPr id="11" name="箭头3">
              <a:extLst>
                <a:ext uri="{FF2B5EF4-FFF2-40B4-BE49-F238E27FC236}">
                  <a16:creationId xmlns:a16="http://schemas.microsoft.com/office/drawing/2014/main" id="{3BC06F95-3E3B-4775-A49A-928FF4B84A05}"/>
                </a:ext>
              </a:extLst>
            </p:cNvPr>
            <p:cNvSpPr>
              <a:spLocks/>
            </p:cNvSpPr>
            <p:nvPr/>
          </p:nvSpPr>
          <p:spPr bwMode="gray">
            <a:xfrm flipV="1">
              <a:off x="1249377" y="3112385"/>
              <a:ext cx="1218220" cy="168824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cs typeface="+mn-cs"/>
              </a:endParaRPr>
            </a:p>
          </p:txBody>
        </p:sp>
        <p:sp>
          <p:nvSpPr>
            <p:cNvPr id="13" name="箭头1">
              <a:extLst>
                <a:ext uri="{FF2B5EF4-FFF2-40B4-BE49-F238E27FC236}">
                  <a16:creationId xmlns:a16="http://schemas.microsoft.com/office/drawing/2014/main" id="{E97F254B-9D41-492A-A5B8-B6B47937850A}"/>
                </a:ext>
              </a:extLst>
            </p:cNvPr>
            <p:cNvSpPr>
              <a:spLocks/>
            </p:cNvSpPr>
            <p:nvPr/>
          </p:nvSpPr>
          <p:spPr bwMode="gray">
            <a:xfrm>
              <a:off x="1201101" y="1850661"/>
              <a:ext cx="1227797" cy="171021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cs typeface="+mn-cs"/>
              </a:endParaRPr>
            </a:p>
          </p:txBody>
        </p:sp>
        <p:sp>
          <p:nvSpPr>
            <p:cNvPr id="14" name="文本1">
              <a:extLst>
                <a:ext uri="{FF2B5EF4-FFF2-40B4-BE49-F238E27FC236}">
                  <a16:creationId xmlns:a16="http://schemas.microsoft.com/office/drawing/2014/main" id="{304D31BA-9B50-439F-BB96-6AC5E0745B7C}"/>
                </a:ext>
              </a:extLst>
            </p:cNvPr>
            <p:cNvSpPr>
              <a:spLocks noChangeArrowheads="1"/>
            </p:cNvSpPr>
            <p:nvPr/>
          </p:nvSpPr>
          <p:spPr bwMode="gray">
            <a:xfrm>
              <a:off x="3917594" y="1486754"/>
              <a:ext cx="4565067" cy="1201169"/>
            </a:xfrm>
            <a:prstGeom prst="roundRect">
              <a:avLst>
                <a:gd name="adj" fmla="val 11505"/>
              </a:avLst>
            </a:prstGeom>
            <a:gradFill>
              <a:gsLst>
                <a:gs pos="33000">
                  <a:srgbClr val="F9F9F9"/>
                </a:gs>
                <a:gs pos="100000">
                  <a:srgbClr val="D7D7D7"/>
                </a:gs>
              </a:gsLst>
              <a:lin ang="5400000" scaled="0"/>
            </a:gradFill>
            <a:ln w="25400" cap="flat" cmpd="sng" algn="ctr">
              <a:noFill/>
              <a:prstDash val="solid"/>
            </a:ln>
            <a:effectLst>
              <a:outerShdw blurRad="50800" dist="38100" dir="2700000" algn="tl" rotWithShape="0">
                <a:prstClr val="black">
                  <a:alpha val="40000"/>
                </a:prstClr>
              </a:outerShdw>
            </a:effectLst>
            <a:extLst>
              <a:ext uri="{91240B29-F687-4F45-9708-019B960494DF}">
                <a14:hiddenLine xmlns:a14="http://schemas.microsoft.com/office/drawing/2010/main" w="6350" algn="ctr">
                  <a:solidFill>
                    <a:schemeClr val="tx1"/>
                  </a:solidFill>
                  <a:prstDash val="sysDot"/>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dirty="0">
                  <a:solidFill>
                    <a:srgbClr val="333333"/>
                  </a:solidFill>
                  <a:latin typeface="Arial" panose="020B0604020202020204" pitchFamily="34" charset="0"/>
                </a:rPr>
                <a:t>多样性、人流量、交通便利性、</a:t>
              </a:r>
              <a:r>
                <a:rPr lang="en-US" altLang="zh-CN" dirty="0">
                  <a:solidFill>
                    <a:srgbClr val="333333"/>
                  </a:solidFill>
                  <a:latin typeface="Arial" panose="020B0604020202020204" pitchFamily="34" charset="0"/>
                </a:rPr>
                <a:t>POI </a:t>
              </a:r>
              <a:r>
                <a:rPr lang="zh-CN" altLang="en-US" dirty="0">
                  <a:solidFill>
                    <a:srgbClr val="333333"/>
                  </a:solidFill>
                  <a:latin typeface="Arial" panose="020B0604020202020204" pitchFamily="34" charset="0"/>
                </a:rPr>
                <a:t>集</a:t>
              </a:r>
              <a:endParaRPr lang="en-US" altLang="zh-CN" dirty="0">
                <a:latin typeface="黑体" panose="02010609060101010101" pitchFamily="49" charset="-122"/>
                <a:ea typeface="黑体" panose="02010609060101010101" pitchFamily="49" charset="-122"/>
              </a:endParaRPr>
            </a:p>
          </p:txBody>
        </p:sp>
        <p:sp>
          <p:nvSpPr>
            <p:cNvPr id="15" name="文本2">
              <a:extLst>
                <a:ext uri="{FF2B5EF4-FFF2-40B4-BE49-F238E27FC236}">
                  <a16:creationId xmlns:a16="http://schemas.microsoft.com/office/drawing/2014/main" id="{3246817F-5FCF-44AC-904F-B55B2C4EF4D7}"/>
                </a:ext>
              </a:extLst>
            </p:cNvPr>
            <p:cNvSpPr>
              <a:spLocks noChangeArrowheads="1"/>
            </p:cNvSpPr>
            <p:nvPr/>
          </p:nvSpPr>
          <p:spPr bwMode="gray">
            <a:xfrm>
              <a:off x="4164661" y="3902104"/>
              <a:ext cx="4317999" cy="1119941"/>
            </a:xfrm>
            <a:prstGeom prst="roundRect">
              <a:avLst>
                <a:gd name="adj" fmla="val 11505"/>
              </a:avLst>
            </a:prstGeom>
            <a:gradFill>
              <a:gsLst>
                <a:gs pos="33000">
                  <a:srgbClr val="F9F9F9"/>
                </a:gs>
                <a:gs pos="100000">
                  <a:srgbClr val="D7D7D7"/>
                </a:gs>
              </a:gsLst>
              <a:lin ang="5400000" scaled="0"/>
            </a:gradFill>
            <a:ln w="25400" cap="flat" cmpd="sng" algn="ctr">
              <a:noFill/>
              <a:prstDash val="solid"/>
            </a:ln>
            <a:effectLst>
              <a:outerShdw blurRad="50800" dist="38100" dir="2700000" algn="tl" rotWithShape="0">
                <a:prstClr val="black">
                  <a:alpha val="40000"/>
                </a:prstClr>
              </a:outerShdw>
            </a:effectLst>
            <a:extLst>
              <a:ext uri="{91240B29-F687-4F45-9708-019B960494DF}">
                <a14:hiddenLine xmlns:a14="http://schemas.microsoft.com/office/drawing/2010/main" w="6350" algn="ctr">
                  <a:solidFill>
                    <a:schemeClr val="tx1"/>
                  </a:solidFill>
                  <a:prstDash val="sysDot"/>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dirty="0">
                  <a:solidFill>
                    <a:srgbClr val="333333"/>
                  </a:solidFill>
                  <a:latin typeface="Arial" panose="020B0604020202020204" pitchFamily="34" charset="0"/>
                </a:rPr>
                <a:t>POI</a:t>
              </a:r>
              <a:r>
                <a:rPr lang="zh-CN" altLang="en-US" dirty="0">
                  <a:solidFill>
                    <a:srgbClr val="333333"/>
                  </a:solidFill>
                  <a:latin typeface="Arial" panose="020B0604020202020204" pitchFamily="34" charset="0"/>
                </a:rPr>
                <a:t>密度、竞争力、房价、互补性</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标题2">
              <a:extLst>
                <a:ext uri="{FF2B5EF4-FFF2-40B4-BE49-F238E27FC236}">
                  <a16:creationId xmlns:a16="http://schemas.microsoft.com/office/drawing/2014/main" id="{ACDB96F2-8811-4CEE-8B2B-F093D4F1CA50}"/>
                </a:ext>
              </a:extLst>
            </p:cNvPr>
            <p:cNvSpPr>
              <a:spLocks noChangeArrowheads="1"/>
            </p:cNvSpPr>
            <p:nvPr/>
          </p:nvSpPr>
          <p:spPr bwMode="gray">
            <a:xfrm>
              <a:off x="2535887" y="3852569"/>
              <a:ext cx="1628774" cy="1219012"/>
            </a:xfrm>
            <a:prstGeom prst="roundRect">
              <a:avLst>
                <a:gd name="adj" fmla="val 11921"/>
              </a:avLst>
            </a:prstGeom>
            <a:solidFill>
              <a:srgbClr val="003142"/>
            </a:solidFill>
            <a:ln w="25400" cap="flat" cmpd="sng" algn="ctr">
              <a:noFill/>
              <a:prstDash val="solid"/>
            </a:ln>
            <a:effectLst>
              <a:outerShdw blurRad="50800" dist="38100" dir="2700000" algn="tl" rotWithShape="0">
                <a:prstClr val="black">
                  <a:alpha val="40000"/>
                </a:prstClr>
              </a:outerShdw>
            </a:effectLst>
          </p:spPr>
          <p:txBody>
            <a:bodyPr anchor="ctr"/>
            <a:lstStyle/>
            <a:p>
              <a:pPr lvl="0" algn="ctr" defTabSz="914400" fontAlgn="base">
                <a:lnSpc>
                  <a:spcPct val="120000"/>
                </a:lnSpc>
                <a:spcBef>
                  <a:spcPct val="0"/>
                </a:spcBef>
                <a:spcAft>
                  <a:spcPct val="0"/>
                </a:spcAft>
                <a:defRPr/>
              </a:pPr>
              <a:r>
                <a:rPr lang="zh-CN" altLang="en-US" sz="2000" b="1" dirty="0">
                  <a:solidFill>
                    <a:sysClr val="window" lastClr="FFFFFF">
                      <a:lumMod val="95000"/>
                    </a:sysClr>
                  </a:solidFill>
                  <a:latin typeface="黑体" panose="02010609060101010101" pitchFamily="49" charset="-122"/>
                  <a:ea typeface="黑体" panose="02010609060101010101" pitchFamily="49" charset="-122"/>
                </a:rPr>
                <a:t>商业特征</a:t>
              </a:r>
              <a:endParaRPr lang="zh-CN" altLang="zh-CN" sz="2000" b="1" dirty="0">
                <a:solidFill>
                  <a:sysClr val="window" lastClr="FFFFFF">
                    <a:lumMod val="95000"/>
                  </a:sysClr>
                </a:solidFill>
                <a:latin typeface="黑体" panose="02010609060101010101" pitchFamily="49" charset="-122"/>
                <a:ea typeface="黑体" panose="02010609060101010101" pitchFamily="49" charset="-122"/>
              </a:endParaRPr>
            </a:p>
          </p:txBody>
        </p:sp>
        <p:sp>
          <p:nvSpPr>
            <p:cNvPr id="17" name="Oval 19">
              <a:extLst>
                <a:ext uri="{FF2B5EF4-FFF2-40B4-BE49-F238E27FC236}">
                  <a16:creationId xmlns:a16="http://schemas.microsoft.com/office/drawing/2014/main" id="{3C4B3C5C-F71C-41F6-B319-338E6E80C264}"/>
                </a:ext>
              </a:extLst>
            </p:cNvPr>
            <p:cNvSpPr>
              <a:spLocks noChangeArrowheads="1"/>
            </p:cNvSpPr>
            <p:nvPr/>
          </p:nvSpPr>
          <p:spPr bwMode="auto">
            <a:xfrm>
              <a:off x="78411" y="2652886"/>
              <a:ext cx="2014649" cy="1419863"/>
            </a:xfrm>
            <a:prstGeom prst="ellipse">
              <a:avLst/>
            </a:prstGeom>
            <a:solidFill>
              <a:srgbClr val="003142"/>
            </a:solidFill>
            <a:ln w="9525">
              <a:solidFill>
                <a:srgbClr val="F9F9F9"/>
              </a:solidFill>
              <a:round/>
              <a:headEnd/>
              <a:tailEnd/>
            </a:ln>
            <a:effectLst/>
          </p:spPr>
          <p:txBody>
            <a:bodyPr anchor="ctr"/>
            <a:lstStyle/>
            <a:p>
              <a:pPr algn="ctr" fontAlgn="base">
                <a:lnSpc>
                  <a:spcPct val="120000"/>
                </a:lnSpc>
                <a:spcBef>
                  <a:spcPct val="0"/>
                </a:spcBef>
                <a:spcAft>
                  <a:spcPct val="0"/>
                </a:spcAft>
                <a:defRPr/>
              </a:pPr>
              <a:r>
                <a:rPr lang="zh-CN" altLang="en-US" sz="2000" b="1" dirty="0">
                  <a:solidFill>
                    <a:sysClr val="window" lastClr="FFFFFF">
                      <a:lumMod val="95000"/>
                    </a:sysClr>
                  </a:solidFill>
                  <a:latin typeface="黑体" panose="02010609060101010101" pitchFamily="49" charset="-122"/>
                  <a:ea typeface="黑体" panose="02010609060101010101" pitchFamily="49" charset="-122"/>
                </a:rPr>
                <a:t>特征提取</a:t>
              </a:r>
              <a:endParaRPr lang="en-US" altLang="zh-CN" sz="2000" b="1" dirty="0">
                <a:solidFill>
                  <a:sysClr val="window" lastClr="FFFFFF">
                    <a:lumMod val="95000"/>
                  </a:sysClr>
                </a:solidFill>
                <a:latin typeface="黑体" panose="02010609060101010101" pitchFamily="49" charset="-122"/>
                <a:ea typeface="黑体" panose="02010609060101010101" pitchFamily="49" charset="-122"/>
              </a:endParaRPr>
            </a:p>
          </p:txBody>
        </p:sp>
        <p:sp>
          <p:nvSpPr>
            <p:cNvPr id="18" name="标题1">
              <a:extLst>
                <a:ext uri="{FF2B5EF4-FFF2-40B4-BE49-F238E27FC236}">
                  <a16:creationId xmlns:a16="http://schemas.microsoft.com/office/drawing/2014/main" id="{FB5BEB21-271E-4A87-A27C-70B1C29362B1}"/>
                </a:ext>
              </a:extLst>
            </p:cNvPr>
            <p:cNvSpPr>
              <a:spLocks noChangeArrowheads="1"/>
            </p:cNvSpPr>
            <p:nvPr/>
          </p:nvSpPr>
          <p:spPr bwMode="gray">
            <a:xfrm>
              <a:off x="2467597" y="1486754"/>
              <a:ext cx="1622424" cy="1219012"/>
            </a:xfrm>
            <a:prstGeom prst="roundRect">
              <a:avLst>
                <a:gd name="adj" fmla="val 11921"/>
              </a:avLst>
            </a:prstGeom>
            <a:solidFill>
              <a:srgbClr val="003142"/>
            </a:solidFill>
            <a:ln w="25400" cap="flat" cmpd="sng" algn="ctr">
              <a:noFill/>
              <a:prstDash val="solid"/>
            </a:ln>
            <a:effectLst>
              <a:outerShdw blurRad="50800" dist="38100" dir="2700000" algn="t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ysClr val="window" lastClr="FFFFFF">
                      <a:lumMod val="95000"/>
                    </a:sysClr>
                  </a:solidFill>
                  <a:effectLst/>
                  <a:uLnTx/>
                  <a:uFillTx/>
                  <a:latin typeface="黑体" panose="02010609060101010101" pitchFamily="49" charset="-122"/>
                  <a:ea typeface="黑体" panose="02010609060101010101" pitchFamily="49" charset="-122"/>
                </a:rPr>
                <a:t>地理特征</a:t>
              </a:r>
              <a:endParaRPr kumimoji="0" lang="en-US" altLang="zh-CN" sz="2000" b="1" i="0" u="none" strike="noStrike" kern="1200" cap="none" spc="0" normalizeH="0" baseline="0" noProof="0" dirty="0">
                <a:ln>
                  <a:noFill/>
                </a:ln>
                <a:solidFill>
                  <a:sysClr val="window" lastClr="FFFFFF">
                    <a:lumMod val="95000"/>
                  </a:sysClr>
                </a:solidFill>
                <a:effectLst/>
                <a:uLnTx/>
                <a:uFillTx/>
                <a:latin typeface="黑体" panose="02010609060101010101" pitchFamily="49" charset="-122"/>
                <a:ea typeface="黑体" panose="02010609060101010101" pitchFamily="49" charset="-122"/>
              </a:endParaRPr>
            </a:p>
          </p:txBody>
        </p: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0257" y="172303"/>
            <a:ext cx="4960012" cy="437043"/>
          </a:xfrm>
          <a:prstGeom prst="rect">
            <a:avLst/>
          </a:prstGeom>
        </p:spPr>
        <p:txBody>
          <a:bodyPr wrap="none">
            <a:spAutoFit/>
          </a:bodyPr>
          <a:lstStyle/>
          <a:p>
            <a:pPr>
              <a:lnSpc>
                <a:spcPct val="80000"/>
              </a:lnSpc>
            </a:pPr>
            <a:r>
              <a:rPr lang="en-US" altLang="zh-CN" sz="2800" b="1" dirty="0" err="1">
                <a:solidFill>
                  <a:srgbClr val="2C394C"/>
                </a:solidFill>
                <a:cs typeface="+mn-ea"/>
              </a:rPr>
              <a:t>Citytransfer</a:t>
            </a:r>
            <a:r>
              <a:rPr lang="en-US" altLang="zh-CN" sz="2800" b="1" dirty="0">
                <a:solidFill>
                  <a:srgbClr val="2C394C"/>
                </a:solidFill>
                <a:cs typeface="+mn-ea"/>
              </a:rPr>
              <a:t> Learning Model</a:t>
            </a:r>
          </a:p>
        </p:txBody>
      </p:sp>
      <p:pic>
        <p:nvPicPr>
          <p:cNvPr id="8" name="图片 7">
            <a:extLst>
              <a:ext uri="{FF2B5EF4-FFF2-40B4-BE49-F238E27FC236}">
                <a16:creationId xmlns:a16="http://schemas.microsoft.com/office/drawing/2014/main" id="{2780D4FC-08CF-446E-B8F0-F1A1BF09367C}"/>
              </a:ext>
            </a:extLst>
          </p:cNvPr>
          <p:cNvPicPr>
            <a:picLocks noChangeAspect="1"/>
          </p:cNvPicPr>
          <p:nvPr/>
        </p:nvPicPr>
        <p:blipFill rotWithShape="1">
          <a:blip r:embed="rId3"/>
          <a:srcRect l="5856" t="25838" r="2085" b="36430"/>
          <a:stretch/>
        </p:blipFill>
        <p:spPr>
          <a:xfrm>
            <a:off x="371533" y="1270611"/>
            <a:ext cx="8400933" cy="2880320"/>
          </a:xfrm>
          <a:prstGeom prst="rect">
            <a:avLst/>
          </a:prstGeom>
        </p:spPr>
      </p:pic>
    </p:spTree>
    <p:extLst>
      <p:ext uri="{BB962C8B-B14F-4D97-AF65-F5344CB8AC3E}">
        <p14:creationId xmlns:p14="http://schemas.microsoft.com/office/powerpoint/2010/main" val="365859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0257" y="172303"/>
            <a:ext cx="5418471" cy="437043"/>
          </a:xfrm>
          <a:prstGeom prst="rect">
            <a:avLst/>
          </a:prstGeom>
        </p:spPr>
        <p:txBody>
          <a:bodyPr wrap="none">
            <a:spAutoFit/>
          </a:bodyPr>
          <a:lstStyle/>
          <a:p>
            <a:pPr>
              <a:lnSpc>
                <a:spcPct val="80000"/>
              </a:lnSpc>
            </a:pPr>
            <a:r>
              <a:rPr lang="en-US" altLang="zh-CN" sz="2800" b="1" dirty="0">
                <a:solidFill>
                  <a:srgbClr val="2C394C"/>
                </a:solidFill>
                <a:cs typeface="+mn-ea"/>
              </a:rPr>
              <a:t>Intra-City Semantic Extraction </a:t>
            </a:r>
          </a:p>
        </p:txBody>
      </p:sp>
      <p:pic>
        <p:nvPicPr>
          <p:cNvPr id="4" name="图片 3">
            <a:extLst>
              <a:ext uri="{FF2B5EF4-FFF2-40B4-BE49-F238E27FC236}">
                <a16:creationId xmlns:a16="http://schemas.microsoft.com/office/drawing/2014/main" id="{2808FAD0-AAC7-4A60-AC9B-3A414459D9DF}"/>
              </a:ext>
            </a:extLst>
          </p:cNvPr>
          <p:cNvPicPr>
            <a:picLocks noChangeAspect="1"/>
          </p:cNvPicPr>
          <p:nvPr/>
        </p:nvPicPr>
        <p:blipFill rotWithShape="1">
          <a:blip r:embed="rId3"/>
          <a:srcRect l="11988" t="5082" r="16323" b="13504"/>
          <a:stretch/>
        </p:blipFill>
        <p:spPr>
          <a:xfrm>
            <a:off x="2051720" y="4227934"/>
            <a:ext cx="4752528" cy="1008112"/>
          </a:xfrm>
          <a:prstGeom prst="rect">
            <a:avLst/>
          </a:prstGeom>
        </p:spPr>
      </p:pic>
      <p:pic>
        <p:nvPicPr>
          <p:cNvPr id="6" name="图片 5">
            <a:extLst>
              <a:ext uri="{FF2B5EF4-FFF2-40B4-BE49-F238E27FC236}">
                <a16:creationId xmlns:a16="http://schemas.microsoft.com/office/drawing/2014/main" id="{928E429A-E25D-4A8A-9C84-59B90682F4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45558" y="699542"/>
            <a:ext cx="4752528" cy="3527055"/>
          </a:xfrm>
          <a:prstGeom prst="rect">
            <a:avLst/>
          </a:prstGeom>
        </p:spPr>
      </p:pic>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52FC033E-D240-4F4D-828A-C726905A2D99}"/>
                  </a:ext>
                </a:extLst>
              </p:cNvPr>
              <p:cNvSpPr txBox="1"/>
              <p:nvPr/>
            </p:nvSpPr>
            <p:spPr>
              <a:xfrm>
                <a:off x="4139952" y="2787774"/>
                <a:ext cx="648072" cy="39164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smtClean="0">
                              <a:latin typeface="Cambria Math" panose="02040503050406030204" pitchFamily="18" charset="0"/>
                            </a:rPr>
                            <m:t>V</m:t>
                          </m:r>
                        </m:e>
                        <m:sub>
                          <m:r>
                            <a:rPr lang="en-US" altLang="zh-CN" b="0" i="1" smtClean="0">
                              <a:latin typeface="Cambria Math" panose="02040503050406030204" pitchFamily="18" charset="0"/>
                            </a:rPr>
                            <m:t>𝑗</m:t>
                          </m:r>
                        </m:sub>
                      </m:sSub>
                    </m:oMath>
                  </m:oMathPara>
                </a14:m>
                <a:endParaRPr lang="en-US" altLang="zh-CN" b="0" dirty="0"/>
              </a:p>
            </p:txBody>
          </p:sp>
        </mc:Choice>
        <mc:Fallback>
          <p:sp>
            <p:nvSpPr>
              <p:cNvPr id="7" name="文本框 6">
                <a:extLst>
                  <a:ext uri="{FF2B5EF4-FFF2-40B4-BE49-F238E27FC236}">
                    <a16:creationId xmlns:a16="http://schemas.microsoft.com/office/drawing/2014/main" id="{52FC033E-D240-4F4D-828A-C726905A2D99}"/>
                  </a:ext>
                </a:extLst>
              </p:cNvPr>
              <p:cNvSpPr txBox="1">
                <a:spLocks noRot="1" noChangeAspect="1" noMove="1" noResize="1" noEditPoints="1" noAdjustHandles="1" noChangeArrowheads="1" noChangeShapeType="1" noTextEdit="1"/>
              </p:cNvSpPr>
              <p:nvPr/>
            </p:nvSpPr>
            <p:spPr>
              <a:xfrm>
                <a:off x="4139952" y="2787774"/>
                <a:ext cx="648072" cy="391646"/>
              </a:xfrm>
              <a:prstGeom prst="rect">
                <a:avLst/>
              </a:prstGeom>
              <a:blipFill>
                <a:blip r:embed="rId5"/>
                <a:stretch>
                  <a:fillRect b="-769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D6612B1F-28D4-43D8-9993-88C823726435}"/>
                  </a:ext>
                </a:extLst>
              </p:cNvPr>
              <p:cNvSpPr txBox="1"/>
              <p:nvPr/>
            </p:nvSpPr>
            <p:spPr>
              <a:xfrm>
                <a:off x="1907704" y="2222817"/>
                <a:ext cx="648072"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𝑗</m:t>
                          </m:r>
                        </m:sub>
                      </m:sSub>
                    </m:oMath>
                  </m:oMathPara>
                </a14:m>
                <a:endParaRPr lang="en-US" altLang="zh-CN" b="0" dirty="0"/>
              </a:p>
            </p:txBody>
          </p:sp>
        </mc:Choice>
        <mc:Fallback>
          <p:sp>
            <p:nvSpPr>
              <p:cNvPr id="5" name="文本框 4">
                <a:extLst>
                  <a:ext uri="{FF2B5EF4-FFF2-40B4-BE49-F238E27FC236}">
                    <a16:creationId xmlns:a16="http://schemas.microsoft.com/office/drawing/2014/main" id="{D6612B1F-28D4-43D8-9993-88C823726435}"/>
                  </a:ext>
                </a:extLst>
              </p:cNvPr>
              <p:cNvSpPr txBox="1">
                <a:spLocks noRot="1" noChangeAspect="1" noMove="1" noResize="1" noEditPoints="1" noAdjustHandles="1" noChangeArrowheads="1" noChangeShapeType="1" noTextEdit="1"/>
              </p:cNvSpPr>
              <p:nvPr/>
            </p:nvSpPr>
            <p:spPr>
              <a:xfrm>
                <a:off x="1907704" y="2222817"/>
                <a:ext cx="648072" cy="391646"/>
              </a:xfrm>
              <a:prstGeom prst="rect">
                <a:avLst/>
              </a:prstGeom>
              <a:blipFill>
                <a:blip r:embed="rId6"/>
                <a:stretch>
                  <a:fillRect b="-78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22E89F68-86D0-4A52-B555-3EFF1AB3A9D4}"/>
                  </a:ext>
                </a:extLst>
              </p:cNvPr>
              <p:cNvSpPr txBox="1"/>
              <p:nvPr/>
            </p:nvSpPr>
            <p:spPr>
              <a:xfrm>
                <a:off x="6372200" y="2256281"/>
                <a:ext cx="648072" cy="4135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dirty="0" smtClean="0">
                              <a:latin typeface="Cambria Math" panose="02040503050406030204" pitchFamily="18" charset="0"/>
                            </a:rPr>
                          </m:ctrlPr>
                        </m:sSubPr>
                        <m:e>
                          <m:acc>
                            <m:accPr>
                              <m:chr m:val="̂"/>
                              <m:ctrlPr>
                                <a:rPr lang="en-US" altLang="zh-CN" b="0" dirty="0">
                                  <a:latin typeface="Cambria Math" panose="02040503050406030204" pitchFamily="18" charset="0"/>
                                </a:rPr>
                              </m:ctrlPr>
                            </m:accPr>
                            <m:e>
                              <m:r>
                                <a:rPr lang="en-US" altLang="zh-CN" b="0" i="1" dirty="0">
                                  <a:latin typeface="Cambria Math" panose="02040503050406030204" pitchFamily="18" charset="0"/>
                                </a:rPr>
                                <m:t>𝑓</m:t>
                              </m:r>
                            </m:e>
                          </m:acc>
                        </m:e>
                        <m:sub>
                          <m:r>
                            <a:rPr lang="en-US" altLang="zh-CN" b="0" i="1" dirty="0">
                              <a:latin typeface="Cambria Math" panose="02040503050406030204" pitchFamily="18" charset="0"/>
                            </a:rPr>
                            <m:t>𝑗</m:t>
                          </m:r>
                        </m:sub>
                      </m:sSub>
                    </m:oMath>
                  </m:oMathPara>
                </a14:m>
                <a:endParaRPr lang="en-US" altLang="zh-CN" b="0" dirty="0"/>
              </a:p>
            </p:txBody>
          </p:sp>
        </mc:Choice>
        <mc:Fallback>
          <p:sp>
            <p:nvSpPr>
              <p:cNvPr id="10" name="文本框 9">
                <a:extLst>
                  <a:ext uri="{FF2B5EF4-FFF2-40B4-BE49-F238E27FC236}">
                    <a16:creationId xmlns:a16="http://schemas.microsoft.com/office/drawing/2014/main" id="{22E89F68-86D0-4A52-B555-3EFF1AB3A9D4}"/>
                  </a:ext>
                </a:extLst>
              </p:cNvPr>
              <p:cNvSpPr txBox="1">
                <a:spLocks noRot="1" noChangeAspect="1" noMove="1" noResize="1" noEditPoints="1" noAdjustHandles="1" noChangeArrowheads="1" noChangeShapeType="1" noTextEdit="1"/>
              </p:cNvSpPr>
              <p:nvPr/>
            </p:nvSpPr>
            <p:spPr>
              <a:xfrm>
                <a:off x="6372200" y="2256281"/>
                <a:ext cx="648072" cy="413575"/>
              </a:xfrm>
              <a:prstGeom prst="rect">
                <a:avLst/>
              </a:prstGeom>
              <a:blipFill>
                <a:blip r:embed="rId7"/>
                <a:stretch>
                  <a:fillRect t="-5882" r="-3738" b="-73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025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0257" y="172303"/>
            <a:ext cx="5905271" cy="437043"/>
          </a:xfrm>
          <a:prstGeom prst="rect">
            <a:avLst/>
          </a:prstGeom>
        </p:spPr>
        <p:txBody>
          <a:bodyPr wrap="none">
            <a:spAutoFit/>
          </a:bodyPr>
          <a:lstStyle/>
          <a:p>
            <a:pPr>
              <a:lnSpc>
                <a:spcPct val="80000"/>
              </a:lnSpc>
            </a:pPr>
            <a:r>
              <a:rPr lang="en-US" altLang="zh-CN" sz="2800" b="1" dirty="0">
                <a:solidFill>
                  <a:srgbClr val="2C394C"/>
                </a:solidFill>
                <a:cs typeface="+mn-ea"/>
              </a:rPr>
              <a:t>Inter-City Knowledge Association</a:t>
            </a:r>
          </a:p>
        </p:txBody>
      </p:sp>
      <p:sp>
        <p:nvSpPr>
          <p:cNvPr id="7" name="文本框 6">
            <a:extLst>
              <a:ext uri="{FF2B5EF4-FFF2-40B4-BE49-F238E27FC236}">
                <a16:creationId xmlns:a16="http://schemas.microsoft.com/office/drawing/2014/main" id="{A85A1FDA-9FC0-460E-B170-D419186FBA3B}"/>
              </a:ext>
            </a:extLst>
          </p:cNvPr>
          <p:cNvSpPr txBox="1"/>
          <p:nvPr/>
        </p:nvSpPr>
        <p:spPr>
          <a:xfrm>
            <a:off x="1331640" y="2766499"/>
            <a:ext cx="5616624" cy="873957"/>
          </a:xfrm>
          <a:prstGeom prst="rect">
            <a:avLst/>
          </a:prstGeom>
          <a:noFill/>
        </p:spPr>
        <p:txBody>
          <a:bodyPr wrap="square">
            <a:spAutoFit/>
          </a:bodyPr>
          <a:lstStyle/>
          <a:p>
            <a:pPr>
              <a:lnSpc>
                <a:spcPct val="150000"/>
              </a:lnSpc>
            </a:pPr>
            <a:r>
              <a:rPr lang="en-US" altLang="zh-CN" dirty="0"/>
              <a:t>1</a:t>
            </a:r>
            <a:r>
              <a:rPr lang="zh-CN" altLang="en-US" dirty="0"/>
              <a:t>、计算两个城市之间的相关系数</a:t>
            </a:r>
            <a:endParaRPr lang="en-US" altLang="zh-CN" dirty="0"/>
          </a:p>
          <a:p>
            <a:pPr>
              <a:lnSpc>
                <a:spcPct val="150000"/>
              </a:lnSpc>
            </a:pPr>
            <a:r>
              <a:rPr lang="en-US" altLang="zh-CN" dirty="0"/>
              <a:t>2</a:t>
            </a:r>
            <a:r>
              <a:rPr lang="zh-CN" altLang="en-US" dirty="0"/>
              <a:t>、让两个城市的位置网格对共享语义空间</a:t>
            </a:r>
          </a:p>
        </p:txBody>
      </p:sp>
      <p:pic>
        <p:nvPicPr>
          <p:cNvPr id="9" name="图片 8">
            <a:extLst>
              <a:ext uri="{FF2B5EF4-FFF2-40B4-BE49-F238E27FC236}">
                <a16:creationId xmlns:a16="http://schemas.microsoft.com/office/drawing/2014/main" id="{6CC49F14-1C7D-4383-B47A-874023458B7B}"/>
              </a:ext>
            </a:extLst>
          </p:cNvPr>
          <p:cNvPicPr>
            <a:picLocks noChangeAspect="1"/>
          </p:cNvPicPr>
          <p:nvPr/>
        </p:nvPicPr>
        <p:blipFill>
          <a:blip r:embed="rId3"/>
          <a:stretch>
            <a:fillRect/>
          </a:stretch>
        </p:blipFill>
        <p:spPr>
          <a:xfrm>
            <a:off x="1907704" y="771550"/>
            <a:ext cx="4895850" cy="1657350"/>
          </a:xfrm>
          <a:prstGeom prst="rect">
            <a:avLst/>
          </a:prstGeom>
        </p:spPr>
      </p:pic>
      <p:pic>
        <p:nvPicPr>
          <p:cNvPr id="5" name="图片 4">
            <a:extLst>
              <a:ext uri="{FF2B5EF4-FFF2-40B4-BE49-F238E27FC236}">
                <a16:creationId xmlns:a16="http://schemas.microsoft.com/office/drawing/2014/main" id="{40D35487-F294-4886-A79F-B5EA00AFD000}"/>
              </a:ext>
            </a:extLst>
          </p:cNvPr>
          <p:cNvPicPr>
            <a:picLocks noChangeAspect="1"/>
          </p:cNvPicPr>
          <p:nvPr/>
        </p:nvPicPr>
        <p:blipFill>
          <a:blip r:embed="rId4"/>
          <a:stretch>
            <a:fillRect/>
          </a:stretch>
        </p:blipFill>
        <p:spPr>
          <a:xfrm>
            <a:off x="1811072" y="3941516"/>
            <a:ext cx="4657759" cy="752481"/>
          </a:xfrm>
          <a:prstGeom prst="rect">
            <a:avLst/>
          </a:prstGeom>
        </p:spPr>
      </p:pic>
    </p:spTree>
    <p:extLst>
      <p:ext uri="{BB962C8B-B14F-4D97-AF65-F5344CB8AC3E}">
        <p14:creationId xmlns:p14="http://schemas.microsoft.com/office/powerpoint/2010/main" val="127379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0257" y="172303"/>
            <a:ext cx="5817042" cy="437043"/>
          </a:xfrm>
          <a:prstGeom prst="rect">
            <a:avLst/>
          </a:prstGeom>
        </p:spPr>
        <p:txBody>
          <a:bodyPr wrap="none">
            <a:spAutoFit/>
          </a:bodyPr>
          <a:lstStyle/>
          <a:p>
            <a:pPr>
              <a:lnSpc>
                <a:spcPct val="80000"/>
              </a:lnSpc>
            </a:pPr>
            <a:r>
              <a:rPr lang="en-US" altLang="zh-CN" sz="2800" b="1" dirty="0">
                <a:solidFill>
                  <a:srgbClr val="2C394C"/>
                </a:solidFill>
                <a:cs typeface="+mn-ea"/>
              </a:rPr>
              <a:t>Transfer Rating Prediction Model</a:t>
            </a:r>
          </a:p>
        </p:txBody>
      </p:sp>
      <p:pic>
        <p:nvPicPr>
          <p:cNvPr id="9" name="图片 8">
            <a:extLst>
              <a:ext uri="{FF2B5EF4-FFF2-40B4-BE49-F238E27FC236}">
                <a16:creationId xmlns:a16="http://schemas.microsoft.com/office/drawing/2014/main" id="{6CC49F14-1C7D-4383-B47A-874023458B7B}"/>
              </a:ext>
            </a:extLst>
          </p:cNvPr>
          <p:cNvPicPr>
            <a:picLocks noChangeAspect="1"/>
          </p:cNvPicPr>
          <p:nvPr/>
        </p:nvPicPr>
        <p:blipFill>
          <a:blip r:embed="rId3"/>
          <a:stretch>
            <a:fillRect/>
          </a:stretch>
        </p:blipFill>
        <p:spPr>
          <a:xfrm>
            <a:off x="1864110" y="818057"/>
            <a:ext cx="5415780" cy="1833358"/>
          </a:xfrm>
          <a:prstGeom prst="rect">
            <a:avLst/>
          </a:prstGeom>
        </p:spPr>
      </p:pic>
      <p:grpSp>
        <p:nvGrpSpPr>
          <p:cNvPr id="14" name="组合 13">
            <a:extLst>
              <a:ext uri="{FF2B5EF4-FFF2-40B4-BE49-F238E27FC236}">
                <a16:creationId xmlns:a16="http://schemas.microsoft.com/office/drawing/2014/main" id="{EDB57BA9-2EE7-4BCE-BCC1-734DA27BEC3E}"/>
              </a:ext>
            </a:extLst>
          </p:cNvPr>
          <p:cNvGrpSpPr/>
          <p:nvPr/>
        </p:nvGrpSpPr>
        <p:grpSpPr>
          <a:xfrm>
            <a:off x="827584" y="2931789"/>
            <a:ext cx="7406233" cy="1885540"/>
            <a:chOff x="827584" y="2931789"/>
            <a:chExt cx="7406233" cy="1885540"/>
          </a:xfrm>
        </p:grpSpPr>
        <p:pic>
          <p:nvPicPr>
            <p:cNvPr id="13" name="图片 12">
              <a:extLst>
                <a:ext uri="{FF2B5EF4-FFF2-40B4-BE49-F238E27FC236}">
                  <a16:creationId xmlns:a16="http://schemas.microsoft.com/office/drawing/2014/main" id="{FE4C4EBE-D743-40AB-AFE7-BC82D529124D}"/>
                </a:ext>
              </a:extLst>
            </p:cNvPr>
            <p:cNvPicPr>
              <a:picLocks noChangeAspect="1"/>
            </p:cNvPicPr>
            <p:nvPr/>
          </p:nvPicPr>
          <p:blipFill>
            <a:blip r:embed="rId4"/>
            <a:stretch>
              <a:fillRect/>
            </a:stretch>
          </p:blipFill>
          <p:spPr>
            <a:xfrm>
              <a:off x="837962" y="3795885"/>
              <a:ext cx="1510415" cy="1021443"/>
            </a:xfrm>
            <a:prstGeom prst="rect">
              <a:avLst/>
            </a:prstGeom>
          </p:spPr>
        </p:pic>
        <p:pic>
          <p:nvPicPr>
            <p:cNvPr id="11" name="图片 10">
              <a:extLst>
                <a:ext uri="{FF2B5EF4-FFF2-40B4-BE49-F238E27FC236}">
                  <a16:creationId xmlns:a16="http://schemas.microsoft.com/office/drawing/2014/main" id="{CDFCF2E5-0A6C-4008-A35C-08F100722521}"/>
                </a:ext>
              </a:extLst>
            </p:cNvPr>
            <p:cNvPicPr>
              <a:picLocks noChangeAspect="1"/>
            </p:cNvPicPr>
            <p:nvPr/>
          </p:nvPicPr>
          <p:blipFill rotWithShape="1">
            <a:blip r:embed="rId5"/>
            <a:srcRect b="7541"/>
            <a:stretch/>
          </p:blipFill>
          <p:spPr>
            <a:xfrm>
              <a:off x="1763688" y="3879643"/>
              <a:ext cx="5534025" cy="924701"/>
            </a:xfrm>
            <a:prstGeom prst="rect">
              <a:avLst/>
            </a:prstGeom>
          </p:spPr>
        </p:pic>
        <p:pic>
          <p:nvPicPr>
            <p:cNvPr id="5" name="图片 4">
              <a:extLst>
                <a:ext uri="{FF2B5EF4-FFF2-40B4-BE49-F238E27FC236}">
                  <a16:creationId xmlns:a16="http://schemas.microsoft.com/office/drawing/2014/main" id="{5395AA9D-0F93-419E-9852-5D8CA694AFC1}"/>
                </a:ext>
              </a:extLst>
            </p:cNvPr>
            <p:cNvPicPr>
              <a:picLocks noChangeAspect="1"/>
            </p:cNvPicPr>
            <p:nvPr/>
          </p:nvPicPr>
          <p:blipFill>
            <a:blip r:embed="rId6"/>
            <a:stretch>
              <a:fillRect/>
            </a:stretch>
          </p:blipFill>
          <p:spPr>
            <a:xfrm>
              <a:off x="827584" y="2931789"/>
              <a:ext cx="4165873" cy="947853"/>
            </a:xfrm>
            <a:prstGeom prst="rect">
              <a:avLst/>
            </a:prstGeom>
          </p:spPr>
        </p:pic>
        <p:pic>
          <p:nvPicPr>
            <p:cNvPr id="10" name="图片 9">
              <a:extLst>
                <a:ext uri="{FF2B5EF4-FFF2-40B4-BE49-F238E27FC236}">
                  <a16:creationId xmlns:a16="http://schemas.microsoft.com/office/drawing/2014/main" id="{EDD50987-6341-490D-AA95-0E24BD2C4550}"/>
                </a:ext>
              </a:extLst>
            </p:cNvPr>
            <p:cNvPicPr>
              <a:picLocks noChangeAspect="1"/>
            </p:cNvPicPr>
            <p:nvPr/>
          </p:nvPicPr>
          <p:blipFill>
            <a:blip r:embed="rId4"/>
            <a:stretch>
              <a:fillRect/>
            </a:stretch>
          </p:blipFill>
          <p:spPr>
            <a:xfrm>
              <a:off x="6723402" y="3795886"/>
              <a:ext cx="1510415" cy="1021443"/>
            </a:xfrm>
            <a:prstGeom prst="rect">
              <a:avLst/>
            </a:prstGeom>
          </p:spPr>
        </p:pic>
        <p:pic>
          <p:nvPicPr>
            <p:cNvPr id="8" name="图片 7">
              <a:extLst>
                <a:ext uri="{FF2B5EF4-FFF2-40B4-BE49-F238E27FC236}">
                  <a16:creationId xmlns:a16="http://schemas.microsoft.com/office/drawing/2014/main" id="{64942C03-DA6B-4BD3-B82D-98134075668D}"/>
                </a:ext>
              </a:extLst>
            </p:cNvPr>
            <p:cNvPicPr>
              <a:picLocks noChangeAspect="1"/>
            </p:cNvPicPr>
            <p:nvPr/>
          </p:nvPicPr>
          <p:blipFill>
            <a:blip r:embed="rId7"/>
            <a:stretch>
              <a:fillRect/>
            </a:stretch>
          </p:blipFill>
          <p:spPr>
            <a:xfrm>
              <a:off x="4310190" y="2933623"/>
              <a:ext cx="3923627" cy="964333"/>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0257" y="172303"/>
            <a:ext cx="3201517" cy="437043"/>
          </a:xfrm>
          <a:prstGeom prst="rect">
            <a:avLst/>
          </a:prstGeom>
        </p:spPr>
        <p:txBody>
          <a:bodyPr wrap="none">
            <a:spAutoFit/>
          </a:bodyPr>
          <a:lstStyle/>
          <a:p>
            <a:pPr>
              <a:lnSpc>
                <a:spcPct val="80000"/>
              </a:lnSpc>
            </a:pPr>
            <a:r>
              <a:rPr lang="en-US" altLang="zh-CN" sz="2800" b="1" dirty="0">
                <a:solidFill>
                  <a:srgbClr val="2C394C"/>
                </a:solidFill>
                <a:cs typeface="+mn-ea"/>
              </a:rPr>
              <a:t>Recommendation</a:t>
            </a:r>
          </a:p>
        </p:txBody>
      </p:sp>
      <p:pic>
        <p:nvPicPr>
          <p:cNvPr id="11" name="图片 10">
            <a:extLst>
              <a:ext uri="{FF2B5EF4-FFF2-40B4-BE49-F238E27FC236}">
                <a16:creationId xmlns:a16="http://schemas.microsoft.com/office/drawing/2014/main" id="{D98A2435-E55B-4E6C-AD8B-349C433D223F}"/>
              </a:ext>
            </a:extLst>
          </p:cNvPr>
          <p:cNvPicPr>
            <a:picLocks noChangeAspect="1"/>
          </p:cNvPicPr>
          <p:nvPr/>
        </p:nvPicPr>
        <p:blipFill rotWithShape="1">
          <a:blip r:embed="rId3"/>
          <a:srcRect l="5856" t="4651" r="2800" b="2907"/>
          <a:stretch/>
        </p:blipFill>
        <p:spPr>
          <a:xfrm>
            <a:off x="1331640" y="600851"/>
            <a:ext cx="5472608" cy="4632845"/>
          </a:xfrm>
          <a:prstGeom prst="rect">
            <a:avLst/>
          </a:prstGeom>
        </p:spPr>
      </p:pic>
    </p:spTree>
    <p:extLst>
      <p:ext uri="{BB962C8B-B14F-4D97-AF65-F5344CB8AC3E}">
        <p14:creationId xmlns:p14="http://schemas.microsoft.com/office/powerpoint/2010/main" val="145279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52890" y="-1"/>
            <a:ext cx="3261981" cy="5143501"/>
          </a:xfrm>
          <a:prstGeom prst="rect">
            <a:avLst/>
          </a:prstGeom>
          <a:solidFill>
            <a:srgbClr val="2C394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 name="组合 1"/>
          <p:cNvGrpSpPr/>
          <p:nvPr/>
        </p:nvGrpSpPr>
        <p:grpSpPr>
          <a:xfrm>
            <a:off x="1367259" y="1707654"/>
            <a:ext cx="3863316" cy="1440160"/>
            <a:chOff x="1367259" y="1643352"/>
            <a:chExt cx="3863316" cy="1554462"/>
          </a:xfrm>
        </p:grpSpPr>
        <p:sp>
          <p:nvSpPr>
            <p:cNvPr id="8" name="矩形 7"/>
            <p:cNvSpPr/>
            <p:nvPr/>
          </p:nvSpPr>
          <p:spPr>
            <a:xfrm>
              <a:off x="1367259" y="1643352"/>
              <a:ext cx="3838047" cy="1554462"/>
            </a:xfrm>
            <a:prstGeom prst="rect">
              <a:avLst/>
            </a:prstGeom>
            <a:solidFill>
              <a:srgbClr val="0083B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TextBox 48"/>
            <p:cNvSpPr txBox="1"/>
            <p:nvPr/>
          </p:nvSpPr>
          <p:spPr>
            <a:xfrm>
              <a:off x="1774191" y="2055159"/>
              <a:ext cx="3456384" cy="730848"/>
            </a:xfrm>
            <a:prstGeom prst="rect">
              <a:avLst/>
            </a:prstGeom>
            <a:noFill/>
          </p:spPr>
          <p:txBody>
            <a:bodyPr wrap="square" lIns="0" tIns="0" rIns="0" bIns="0" rtlCol="0">
              <a:spAutoFit/>
            </a:bodyPr>
            <a:lstStyle/>
            <a:p>
              <a:r>
                <a:rPr lang="zh-CN" altLang="en-US" sz="4400" b="1" dirty="0">
                  <a:solidFill>
                    <a:schemeClr val="bg1"/>
                  </a:solidFill>
                  <a:cs typeface="+mn-ea"/>
                  <a:sym typeface="+mn-lt"/>
                </a:rPr>
                <a:t>相关文章对比</a:t>
              </a:r>
            </a:p>
          </p:txBody>
        </p:sp>
      </p:grpSp>
      <p:sp>
        <p:nvSpPr>
          <p:cNvPr id="32" name="TextBox 48"/>
          <p:cNvSpPr txBox="1"/>
          <p:nvPr/>
        </p:nvSpPr>
        <p:spPr>
          <a:xfrm>
            <a:off x="1441587" y="166024"/>
            <a:ext cx="1484586" cy="1477328"/>
          </a:xfrm>
          <a:prstGeom prst="rect">
            <a:avLst/>
          </a:prstGeom>
          <a:noFill/>
        </p:spPr>
        <p:txBody>
          <a:bodyPr wrap="square" lIns="0" tIns="0" rIns="0" bIns="0" rtlCol="0">
            <a:spAutoFit/>
          </a:bodyPr>
          <a:lstStyle/>
          <a:p>
            <a:r>
              <a:rPr lang="en-US" altLang="zh-CN" sz="9600" dirty="0">
                <a:solidFill>
                  <a:schemeClr val="bg1"/>
                </a:solidFill>
                <a:cs typeface="+mn-ea"/>
                <a:sym typeface="+mn-lt"/>
              </a:rPr>
              <a:t>03</a:t>
            </a:r>
            <a:endParaRPr lang="en-GB" altLang="zh-CN" sz="9600" dirty="0">
              <a:solidFill>
                <a:schemeClr val="bg1"/>
              </a:solidFill>
              <a:cs typeface="+mn-ea"/>
              <a:sym typeface="+mn-lt"/>
            </a:endParaRPr>
          </a:p>
        </p:txBody>
      </p:sp>
      <p:sp>
        <p:nvSpPr>
          <p:cNvPr id="11" name="矩形 10">
            <a:extLst>
              <a:ext uri="{FF2B5EF4-FFF2-40B4-BE49-F238E27FC236}">
                <a16:creationId xmlns:a16="http://schemas.microsoft.com/office/drawing/2014/main" id="{7552165A-9DFE-4DA0-B339-973A11E0AB13}"/>
              </a:ext>
            </a:extLst>
          </p:cNvPr>
          <p:cNvSpPr/>
          <p:nvPr/>
        </p:nvSpPr>
        <p:spPr>
          <a:xfrm>
            <a:off x="4716016" y="3291830"/>
            <a:ext cx="4029115" cy="458908"/>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rgbClr val="2C394C"/>
                </a:solidFill>
                <a:latin typeface="微软雅黑" panose="020B0503020204020204" pitchFamily="34" charset="-122"/>
                <a:ea typeface="微软雅黑" panose="020B0503020204020204" pitchFamily="34" charset="-122"/>
              </a:rPr>
              <a:t>Comparison of Related Articles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Horizontal)">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30000"/>
                                  </p:iterate>
                                  <p:childTnLst>
                                    <p:set>
                                      <p:cBhvr>
                                        <p:cTn id="10" dur="1" fill="hold">
                                          <p:stCondLst>
                                            <p:cond delay="0"/>
                                          </p:stCondLst>
                                        </p:cTn>
                                        <p:tgtEl>
                                          <p:spTgt spid="32"/>
                                        </p:tgtEl>
                                        <p:attrNameLst>
                                          <p:attrName>style.visibility</p:attrName>
                                        </p:attrNameLst>
                                      </p:cBhvr>
                                      <p:to>
                                        <p:strVal val="visible"/>
                                      </p:to>
                                    </p:set>
                                    <p:animEffect transition="in" filter="wipe(left)">
                                      <p:cBhvr>
                                        <p:cTn id="11" dur="200"/>
                                        <p:tgtEl>
                                          <p:spTgt spid="32"/>
                                        </p:tgtEl>
                                      </p:cBhvr>
                                    </p:animEffect>
                                  </p:childTnLst>
                                </p:cTn>
                              </p:par>
                            </p:childTnLst>
                          </p:cTn>
                        </p:par>
                        <p:par>
                          <p:cTn id="12" fill="hold">
                            <p:stCondLst>
                              <p:cond delay="76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26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2"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0257" y="172303"/>
            <a:ext cx="2339102" cy="437043"/>
          </a:xfrm>
          <a:prstGeom prst="rect">
            <a:avLst/>
          </a:prstGeom>
        </p:spPr>
        <p:txBody>
          <a:bodyPr wrap="none">
            <a:spAutoFit/>
          </a:bodyPr>
          <a:lstStyle/>
          <a:p>
            <a:pPr algn="l">
              <a:lnSpc>
                <a:spcPct val="8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相关文章对比</a:t>
            </a:r>
          </a:p>
        </p:txBody>
      </p:sp>
      <p:graphicFrame>
        <p:nvGraphicFramePr>
          <p:cNvPr id="4" name="表格 3">
            <a:extLst>
              <a:ext uri="{FF2B5EF4-FFF2-40B4-BE49-F238E27FC236}">
                <a16:creationId xmlns:a16="http://schemas.microsoft.com/office/drawing/2014/main" id="{1D48718E-6EAB-4469-930E-A18A074FDA78}"/>
              </a:ext>
            </a:extLst>
          </p:cNvPr>
          <p:cNvGraphicFramePr>
            <a:graphicFrameLocks noGrp="1"/>
          </p:cNvGraphicFramePr>
          <p:nvPr>
            <p:extLst>
              <p:ext uri="{D42A27DB-BD31-4B8C-83A1-F6EECF244321}">
                <p14:modId xmlns:p14="http://schemas.microsoft.com/office/powerpoint/2010/main" val="4088055404"/>
              </p:ext>
            </p:extLst>
          </p:nvPr>
        </p:nvGraphicFramePr>
        <p:xfrm>
          <a:off x="467544" y="882869"/>
          <a:ext cx="8064895" cy="4046278"/>
        </p:xfrm>
        <a:graphic>
          <a:graphicData uri="http://schemas.openxmlformats.org/drawingml/2006/table">
            <a:tbl>
              <a:tblPr firstRow="1" firstCol="1" bandRow="1">
                <a:tableStyleId>{5C22544A-7EE6-4342-B048-85BDC9FD1C3A}</a:tableStyleId>
              </a:tblPr>
              <a:tblGrid>
                <a:gridCol w="841438">
                  <a:extLst>
                    <a:ext uri="{9D8B030D-6E8A-4147-A177-3AD203B41FA5}">
                      <a16:colId xmlns:a16="http://schemas.microsoft.com/office/drawing/2014/main" val="2948425665"/>
                    </a:ext>
                  </a:extLst>
                </a:gridCol>
                <a:gridCol w="1131010">
                  <a:extLst>
                    <a:ext uri="{9D8B030D-6E8A-4147-A177-3AD203B41FA5}">
                      <a16:colId xmlns:a16="http://schemas.microsoft.com/office/drawing/2014/main" val="3577290330"/>
                    </a:ext>
                  </a:extLst>
                </a:gridCol>
                <a:gridCol w="1407644">
                  <a:extLst>
                    <a:ext uri="{9D8B030D-6E8A-4147-A177-3AD203B41FA5}">
                      <a16:colId xmlns:a16="http://schemas.microsoft.com/office/drawing/2014/main" val="3011794496"/>
                    </a:ext>
                  </a:extLst>
                </a:gridCol>
                <a:gridCol w="1490894">
                  <a:extLst>
                    <a:ext uri="{9D8B030D-6E8A-4147-A177-3AD203B41FA5}">
                      <a16:colId xmlns:a16="http://schemas.microsoft.com/office/drawing/2014/main" val="933920658"/>
                    </a:ext>
                  </a:extLst>
                </a:gridCol>
                <a:gridCol w="1549618">
                  <a:extLst>
                    <a:ext uri="{9D8B030D-6E8A-4147-A177-3AD203B41FA5}">
                      <a16:colId xmlns:a16="http://schemas.microsoft.com/office/drawing/2014/main" val="3763568493"/>
                    </a:ext>
                  </a:extLst>
                </a:gridCol>
                <a:gridCol w="1644291">
                  <a:extLst>
                    <a:ext uri="{9D8B030D-6E8A-4147-A177-3AD203B41FA5}">
                      <a16:colId xmlns:a16="http://schemas.microsoft.com/office/drawing/2014/main" val="1428406051"/>
                    </a:ext>
                  </a:extLst>
                </a:gridCol>
              </a:tblGrid>
              <a:tr h="497517">
                <a:tc>
                  <a:txBody>
                    <a:bodyPr/>
                    <a:lstStyle/>
                    <a:p>
                      <a:pPr algn="ctr">
                        <a:lnSpc>
                          <a:spcPct val="120000"/>
                        </a:lnSpc>
                      </a:pPr>
                      <a:r>
                        <a:rPr lang="zh-CN" sz="1200" kern="100" dirty="0">
                          <a:effectLst/>
                        </a:rPr>
                        <a:t>会议</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688" marR="26688" marT="0" marB="0" anchor="ctr"/>
                </a:tc>
                <a:tc>
                  <a:txBody>
                    <a:bodyPr/>
                    <a:lstStyle/>
                    <a:p>
                      <a:pPr algn="ctr">
                        <a:lnSpc>
                          <a:spcPct val="120000"/>
                        </a:lnSpc>
                      </a:pPr>
                      <a:r>
                        <a:rPr lang="en-US" sz="1200" kern="100" dirty="0">
                          <a:effectLst/>
                        </a:rPr>
                        <a:t>KDD2013</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688" marR="26688" marT="0" marB="0" anchor="ctr"/>
                </a:tc>
                <a:tc>
                  <a:txBody>
                    <a:bodyPr/>
                    <a:lstStyle/>
                    <a:p>
                      <a:pPr algn="ctr">
                        <a:lnSpc>
                          <a:spcPct val="120000"/>
                        </a:lnSpc>
                      </a:pPr>
                      <a:r>
                        <a:rPr lang="en-US" sz="1200" kern="100" dirty="0">
                          <a:effectLst/>
                        </a:rPr>
                        <a:t>Ubicomp2016</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688" marR="26688" marT="0" marB="0" anchor="ctr"/>
                </a:tc>
                <a:tc>
                  <a:txBody>
                    <a:bodyPr/>
                    <a:lstStyle/>
                    <a:p>
                      <a:pPr algn="ctr">
                        <a:lnSpc>
                          <a:spcPct val="120000"/>
                        </a:lnSpc>
                      </a:pPr>
                      <a:r>
                        <a:rPr lang="en-US" sz="1200" kern="100" dirty="0">
                          <a:effectLst/>
                        </a:rPr>
                        <a:t>Ubicomp2017</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688" marR="26688" marT="0" marB="0" anchor="ctr"/>
                </a:tc>
                <a:tc>
                  <a:txBody>
                    <a:bodyPr/>
                    <a:lstStyle/>
                    <a:p>
                      <a:pPr algn="ctr">
                        <a:lnSpc>
                          <a:spcPct val="120000"/>
                        </a:lnSpc>
                      </a:pPr>
                      <a:r>
                        <a:rPr lang="en-US" sz="1200" kern="100" dirty="0">
                          <a:effectLst/>
                        </a:rPr>
                        <a:t>INFOCOMM2019</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688" marR="26688" marT="0" marB="0" anchor="ctr"/>
                </a:tc>
                <a:tc>
                  <a:txBody>
                    <a:bodyPr/>
                    <a:lstStyle/>
                    <a:p>
                      <a:pPr algn="ctr">
                        <a:lnSpc>
                          <a:spcPct val="120000"/>
                        </a:lnSpc>
                      </a:pPr>
                      <a:r>
                        <a:rPr lang="en-US" sz="1200" kern="100" dirty="0">
                          <a:effectLst/>
                        </a:rPr>
                        <a:t>TKDD2020</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688" marR="26688" marT="0" marB="0" anchor="ctr"/>
                </a:tc>
                <a:extLst>
                  <a:ext uri="{0D108BD9-81ED-4DB2-BD59-A6C34878D82A}">
                    <a16:rowId xmlns:a16="http://schemas.microsoft.com/office/drawing/2014/main" val="1752192817"/>
                  </a:ext>
                </a:extLst>
              </a:tr>
              <a:tr h="2452631">
                <a:tc>
                  <a:txBody>
                    <a:bodyPr/>
                    <a:lstStyle/>
                    <a:p>
                      <a:pPr algn="ctr">
                        <a:lnSpc>
                          <a:spcPct val="120000"/>
                        </a:lnSpc>
                      </a:pPr>
                      <a:r>
                        <a:rPr lang="zh-CN" sz="1200" kern="100" dirty="0">
                          <a:effectLst/>
                        </a:rPr>
                        <a:t>数据集</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688" marR="26688" marT="0" marB="0" anchor="ctr"/>
                </a:tc>
                <a:tc>
                  <a:txBody>
                    <a:bodyPr/>
                    <a:lstStyle/>
                    <a:p>
                      <a:pPr algn="l">
                        <a:lnSpc>
                          <a:spcPct val="120000"/>
                        </a:lnSpc>
                      </a:pPr>
                      <a:r>
                        <a:rPr lang="en-US" sz="1400" kern="100" dirty="0">
                          <a:effectLst/>
                        </a:rPr>
                        <a:t>Foursquare</a:t>
                      </a:r>
                    </a:p>
                    <a:p>
                      <a:pPr algn="l">
                        <a:lnSpc>
                          <a:spcPct val="120000"/>
                        </a:lnSpc>
                      </a:pPr>
                      <a:r>
                        <a:rPr lang="zh-CN" sz="1400" kern="100" dirty="0">
                          <a:effectLst/>
                        </a:rPr>
                        <a:t>（纽约地区的星巴克</a:t>
                      </a:r>
                      <a:r>
                        <a:rPr lang="zh-CN" altLang="en-US" sz="1400" kern="100" dirty="0">
                          <a:effectLst/>
                        </a:rPr>
                        <a:t>、</a:t>
                      </a:r>
                      <a:r>
                        <a:rPr lang="zh-CN" sz="1400" kern="100" dirty="0">
                          <a:effectLst/>
                        </a:rPr>
                        <a:t> 唐恩都乐</a:t>
                      </a:r>
                      <a:r>
                        <a:rPr lang="zh-CN" altLang="en-US" sz="1400" kern="100" dirty="0">
                          <a:effectLst/>
                        </a:rPr>
                        <a:t>、</a:t>
                      </a:r>
                      <a:r>
                        <a:rPr lang="zh-CN" sz="1400" kern="100" dirty="0">
                          <a:effectLst/>
                        </a:rPr>
                        <a:t>麦当劳</a:t>
                      </a:r>
                      <a:r>
                        <a:rPr lang="zh-CN" altLang="en-US" sz="1400" kern="100" dirty="0">
                          <a:effectLst/>
                        </a:rPr>
                        <a:t>数据</a:t>
                      </a:r>
                      <a:r>
                        <a:rPr lang="zh-CN" sz="1400" kern="100" dirty="0">
                          <a:effectLst/>
                        </a:rPr>
                        <a: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688" marR="26688" marT="0" marB="0" anchor="ctr">
                    <a:solidFill>
                      <a:srgbClr val="E8E8E9"/>
                    </a:solidFill>
                  </a:tcPr>
                </a:tc>
                <a:tc>
                  <a:txBody>
                    <a:bodyPr/>
                    <a:lstStyle/>
                    <a:p>
                      <a:pPr algn="l">
                        <a:lnSpc>
                          <a:spcPct val="120000"/>
                        </a:lnSpc>
                      </a:pPr>
                      <a:r>
                        <a:rPr lang="zh-CN" sz="1400" kern="100" dirty="0">
                          <a:effectLst/>
                        </a:rPr>
                        <a:t>高德</a:t>
                      </a:r>
                      <a:r>
                        <a:rPr lang="en-US" sz="1400" kern="100" dirty="0">
                          <a:effectLst/>
                        </a:rPr>
                        <a:t>API</a:t>
                      </a:r>
                      <a:r>
                        <a:rPr lang="zh-CN" sz="1400" kern="100" dirty="0">
                          <a:effectLst/>
                        </a:rPr>
                        <a:t>的</a:t>
                      </a:r>
                      <a:r>
                        <a:rPr lang="en-US" sz="1400" kern="100" dirty="0">
                          <a:effectLst/>
                        </a:rPr>
                        <a:t>POI</a:t>
                      </a:r>
                      <a:r>
                        <a:rPr lang="zh-CN" sz="1400" kern="100" dirty="0">
                          <a:effectLst/>
                        </a:rPr>
                        <a:t>数据</a:t>
                      </a:r>
                    </a:p>
                    <a:p>
                      <a:pPr algn="l">
                        <a:lnSpc>
                          <a:spcPct val="120000"/>
                        </a:lnSpc>
                      </a:pPr>
                      <a:r>
                        <a:rPr lang="zh-CN" sz="1400" kern="100" dirty="0">
                          <a:effectLst/>
                        </a:rPr>
                        <a:t>基站的呼叫记录</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688" marR="26688" marT="0" marB="0" anchor="ctr">
                    <a:solidFill>
                      <a:srgbClr val="E8E8E9"/>
                    </a:solidFill>
                  </a:tcPr>
                </a:tc>
                <a:tc>
                  <a:txBody>
                    <a:bodyPr/>
                    <a:lstStyle/>
                    <a:p>
                      <a:pPr marL="228600" indent="-228600" algn="l">
                        <a:lnSpc>
                          <a:spcPct val="120000"/>
                        </a:lnSpc>
                        <a:buFont typeface="+mj-lt"/>
                        <a:buAutoNum type="arabicPeriod"/>
                      </a:pPr>
                      <a:r>
                        <a:rPr lang="zh-CN" sz="1400" kern="100" dirty="0">
                          <a:effectLst/>
                        </a:rPr>
                        <a:t>携程的连锁酒店企业</a:t>
                      </a:r>
                      <a:r>
                        <a:rPr lang="zh-CN" altLang="en-US" sz="1400" kern="100" dirty="0">
                          <a:effectLst/>
                        </a:rPr>
                        <a:t>（</a:t>
                      </a:r>
                      <a:r>
                        <a:rPr lang="zh-CN" sz="1400" kern="100" dirty="0">
                          <a:effectLst/>
                        </a:rPr>
                        <a:t>汉庭、</a:t>
                      </a:r>
                      <a:r>
                        <a:rPr lang="en-US" sz="1400" kern="100" dirty="0">
                          <a:effectLst/>
                        </a:rPr>
                        <a:t>7</a:t>
                      </a:r>
                      <a:r>
                        <a:rPr lang="zh-CN" sz="1400" kern="100" dirty="0">
                          <a:effectLst/>
                        </a:rPr>
                        <a:t>天和如家</a:t>
                      </a:r>
                      <a:r>
                        <a:rPr lang="zh-CN" altLang="en-US" sz="1400" kern="100" dirty="0">
                          <a:effectLst/>
                        </a:rPr>
                        <a:t>）</a:t>
                      </a:r>
                      <a:endParaRPr lang="en-US" altLang="zh-CN" sz="1400" kern="100" dirty="0">
                        <a:effectLst/>
                      </a:endParaRPr>
                    </a:p>
                    <a:p>
                      <a:pPr marL="228600" indent="-228600" algn="l">
                        <a:lnSpc>
                          <a:spcPct val="120000"/>
                        </a:lnSpc>
                        <a:buFont typeface="+mj-lt"/>
                        <a:buAutoNum type="arabicPeriod"/>
                      </a:pPr>
                      <a:r>
                        <a:rPr lang="zh-CN" altLang="zh-CN" sz="1400" kern="100" dirty="0">
                          <a:effectLst/>
                        </a:rPr>
                        <a:t>高德</a:t>
                      </a:r>
                      <a:r>
                        <a:rPr lang="en-US" altLang="zh-CN" sz="1400" kern="100" dirty="0">
                          <a:effectLst/>
                        </a:rPr>
                        <a:t>API</a:t>
                      </a:r>
                      <a:r>
                        <a:rPr lang="zh-CN" altLang="zh-CN" sz="1400" kern="100" dirty="0">
                          <a:effectLst/>
                        </a:rPr>
                        <a:t>的</a:t>
                      </a:r>
                      <a:r>
                        <a:rPr lang="en-US" altLang="zh-CN" sz="1400" kern="100" dirty="0">
                          <a:effectLst/>
                        </a:rPr>
                        <a:t>POI</a:t>
                      </a:r>
                      <a:r>
                        <a:rPr lang="zh-CN" altLang="zh-CN" sz="1400" kern="100" dirty="0">
                          <a:effectLst/>
                        </a:rPr>
                        <a:t>数据</a:t>
                      </a:r>
                    </a:p>
                    <a:p>
                      <a:pPr marL="228600" indent="-228600" algn="l">
                        <a:lnSpc>
                          <a:spcPct val="120000"/>
                        </a:lnSpc>
                        <a:buFont typeface="+mj-lt"/>
                        <a:buAutoNum type="arabicPeriod"/>
                      </a:pPr>
                      <a:r>
                        <a:rPr lang="zh-CN" sz="1400" kern="100" dirty="0">
                          <a:effectLst/>
                        </a:rPr>
                        <a:t>微博签到数据</a:t>
                      </a:r>
                    </a:p>
                    <a:p>
                      <a:pPr marL="228600" indent="-228600" algn="l">
                        <a:lnSpc>
                          <a:spcPct val="120000"/>
                        </a:lnSpc>
                        <a:buFont typeface="+mj-lt"/>
                        <a:buAutoNum type="arabicPeriod"/>
                      </a:pPr>
                      <a:r>
                        <a:rPr lang="zh-CN" sz="1400" kern="100" dirty="0">
                          <a:effectLst/>
                        </a:rPr>
                        <a:t>搜房网中的城市房价</a:t>
                      </a:r>
                      <a:r>
                        <a:rPr lang="zh-CN" altLang="en-US" sz="1400" kern="100" dirty="0">
                          <a:effectLst/>
                        </a:rPr>
                        <a:t>数据</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688" marR="26688" marT="0" marB="0" anchor="ctr">
                    <a:solidFill>
                      <a:srgbClr val="E8E8E9"/>
                    </a:solidFill>
                  </a:tcPr>
                </a:tc>
                <a:tc>
                  <a:txBody>
                    <a:bodyPr/>
                    <a:lstStyle/>
                    <a:p>
                      <a:pPr algn="l">
                        <a:lnSpc>
                          <a:spcPct val="120000"/>
                        </a:lnSpc>
                      </a:pPr>
                      <a:r>
                        <a:rPr lang="en-US" sz="1400" kern="100" dirty="0">
                          <a:effectLst/>
                        </a:rPr>
                        <a:t>MFRs</a:t>
                      </a:r>
                      <a:r>
                        <a:rPr lang="en-US" altLang="zh-CN" sz="1400" kern="100" dirty="0">
                          <a:effectLst/>
                        </a:rPr>
                        <a:t>——</a:t>
                      </a:r>
                      <a:r>
                        <a:rPr lang="zh-CN" sz="1400" kern="100" dirty="0">
                          <a:effectLst/>
                        </a:rPr>
                        <a:t>蜂窝网络的系统日志</a:t>
                      </a:r>
                    </a:p>
                    <a:p>
                      <a:pPr algn="l">
                        <a:lnSpc>
                          <a:spcPct val="120000"/>
                        </a:lnSpc>
                      </a:pPr>
                      <a:r>
                        <a:rPr lang="zh-CN" sz="1400" kern="100" dirty="0">
                          <a:effectLst/>
                        </a:rPr>
                        <a:t>通过百度</a:t>
                      </a:r>
                      <a:r>
                        <a:rPr lang="en-US" sz="1400" kern="100" dirty="0">
                          <a:effectLst/>
                        </a:rPr>
                        <a:t>Map API</a:t>
                      </a:r>
                      <a:r>
                        <a:rPr lang="zh-CN" sz="1400" kern="100" dirty="0">
                          <a:effectLst/>
                        </a:rPr>
                        <a:t>收集</a:t>
                      </a:r>
                      <a:r>
                        <a:rPr lang="en-US" sz="1400" kern="100" dirty="0">
                          <a:effectLst/>
                        </a:rPr>
                        <a:t>POI</a:t>
                      </a:r>
                      <a:r>
                        <a:rPr lang="zh-CN" sz="1400" kern="100" dirty="0">
                          <a:effectLst/>
                        </a:rPr>
                        <a:t>数据</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688" marR="26688" marT="0" marB="0" anchor="ctr">
                    <a:solidFill>
                      <a:srgbClr val="E8E8E9"/>
                    </a:solidFill>
                  </a:tcPr>
                </a:tc>
                <a:tc>
                  <a:txBody>
                    <a:bodyPr/>
                    <a:lstStyle/>
                    <a:p>
                      <a:pPr algn="l">
                        <a:lnSpc>
                          <a:spcPct val="120000"/>
                        </a:lnSpc>
                      </a:pPr>
                      <a:r>
                        <a:rPr lang="zh-CN" sz="1400" kern="100" dirty="0">
                          <a:effectLst/>
                        </a:rPr>
                        <a:t>城市数据</a:t>
                      </a:r>
                    </a:p>
                    <a:p>
                      <a:pPr marL="228600" lvl="0" indent="-228600" algn="l">
                        <a:lnSpc>
                          <a:spcPct val="120000"/>
                        </a:lnSpc>
                        <a:buFont typeface="+mj-lt"/>
                        <a:buAutoNum type="arabicPeriod"/>
                      </a:pPr>
                      <a:r>
                        <a:rPr lang="en-US" sz="1400" kern="100" dirty="0">
                          <a:effectLst/>
                        </a:rPr>
                        <a:t>POI</a:t>
                      </a:r>
                      <a:r>
                        <a:rPr lang="zh-CN" sz="1400" kern="100" dirty="0">
                          <a:effectLst/>
                        </a:rPr>
                        <a:t>数据集</a:t>
                      </a:r>
                      <a:endParaRPr lang="en-US" altLang="zh-CN" sz="1400" kern="100" dirty="0">
                        <a:effectLst/>
                      </a:endParaRPr>
                    </a:p>
                    <a:p>
                      <a:pPr marL="228600" lvl="0" indent="-228600" algn="l">
                        <a:lnSpc>
                          <a:spcPct val="120000"/>
                        </a:lnSpc>
                        <a:buFont typeface="+mj-lt"/>
                        <a:buAutoNum type="arabicPeriod"/>
                      </a:pPr>
                      <a:r>
                        <a:rPr lang="zh-CN" sz="1400" kern="100" dirty="0">
                          <a:effectLst/>
                        </a:rPr>
                        <a:t>道路网络</a:t>
                      </a:r>
                      <a:r>
                        <a:rPr lang="zh-CN" altLang="en-US" sz="1400" kern="100" dirty="0">
                          <a:effectLst/>
                        </a:rPr>
                        <a:t>数据</a:t>
                      </a:r>
                      <a:endParaRPr lang="en-US" altLang="zh-CN" sz="1400" kern="100" dirty="0">
                        <a:effectLst/>
                      </a:endParaRPr>
                    </a:p>
                    <a:p>
                      <a:pPr marL="228600" lvl="0" indent="-228600" algn="l">
                        <a:lnSpc>
                          <a:spcPct val="120000"/>
                        </a:lnSpc>
                        <a:buFont typeface="+mj-lt"/>
                        <a:buAutoNum type="arabicPeriod"/>
                      </a:pPr>
                      <a:r>
                        <a:rPr lang="zh-CN" sz="1400" kern="100" dirty="0">
                          <a:effectLst/>
                        </a:rPr>
                        <a:t>大众点评</a:t>
                      </a:r>
                      <a:r>
                        <a:rPr lang="zh-CN" altLang="en-US" sz="1400" kern="100" dirty="0">
                          <a:effectLst/>
                        </a:rPr>
                        <a:t>的</a:t>
                      </a:r>
                      <a:r>
                        <a:rPr lang="zh-CN" altLang="zh-CN" sz="1400" kern="100" dirty="0">
                          <a:effectLst/>
                        </a:rPr>
                        <a:t>签到数据</a:t>
                      </a:r>
                      <a:endParaRPr lang="en-US" altLang="zh-CN" sz="1400" kern="100" dirty="0">
                        <a:effectLst/>
                      </a:endParaRPr>
                    </a:p>
                    <a:p>
                      <a:pPr marL="0" marR="0" lvl="0" indent="0" algn="l" defTabSz="914400" rtl="0" eaLnBrk="1" fontAlgn="auto" latinLnBrk="0" hangingPunct="1">
                        <a:lnSpc>
                          <a:spcPct val="120000"/>
                        </a:lnSpc>
                        <a:spcBef>
                          <a:spcPts val="0"/>
                        </a:spcBef>
                        <a:spcAft>
                          <a:spcPts val="0"/>
                        </a:spcAft>
                        <a:buClrTx/>
                        <a:buSzTx/>
                        <a:buFont typeface="+mj-lt"/>
                        <a:buNone/>
                        <a:tabLst/>
                        <a:defRPr/>
                      </a:pPr>
                      <a:r>
                        <a:rPr lang="zh-CN" altLang="zh-CN" sz="1400" kern="100" dirty="0">
                          <a:effectLst/>
                        </a:rPr>
                        <a:t>卫星数据</a:t>
                      </a:r>
                      <a:endParaRPr lang="zh-CN" sz="1400" kern="100" dirty="0">
                        <a:effectLst/>
                      </a:endParaRPr>
                    </a:p>
                    <a:p>
                      <a:pPr marL="228600" lvl="0" indent="-228600" algn="l">
                        <a:lnSpc>
                          <a:spcPct val="120000"/>
                        </a:lnSpc>
                        <a:buFont typeface="+mj-lt"/>
                        <a:buAutoNum type="arabicPeriod"/>
                      </a:pPr>
                      <a:r>
                        <a:rPr lang="zh-CN" sz="1400" kern="100" dirty="0">
                          <a:effectLst/>
                        </a:rPr>
                        <a:t>卫星图片数据</a:t>
                      </a:r>
                    </a:p>
                    <a:p>
                      <a:pPr marL="228600" lvl="0" indent="-228600" algn="l">
                        <a:lnSpc>
                          <a:spcPct val="120000"/>
                        </a:lnSpc>
                        <a:buFont typeface="+mj-lt"/>
                        <a:buAutoNum type="arabicPeriod"/>
                      </a:pPr>
                      <a:r>
                        <a:rPr lang="zh-CN" sz="1400" kern="100" dirty="0">
                          <a:effectLst/>
                        </a:rPr>
                        <a:t>夜间灯光数据</a:t>
                      </a:r>
                    </a:p>
                    <a:p>
                      <a:pPr marL="228600" lvl="0" indent="-228600" algn="l">
                        <a:lnSpc>
                          <a:spcPct val="120000"/>
                        </a:lnSpc>
                        <a:buFont typeface="+mj-lt"/>
                        <a:buAutoNum type="arabicPeriod"/>
                      </a:pPr>
                      <a:r>
                        <a:rPr lang="zh-CN" sz="1400" kern="100" dirty="0">
                          <a:effectLst/>
                        </a:rPr>
                        <a:t>红外与辐射数据</a:t>
                      </a:r>
                    </a:p>
                    <a:p>
                      <a:pPr algn="l">
                        <a:lnSpc>
                          <a:spcPct val="120000"/>
                        </a:lnSpc>
                      </a:pPr>
                      <a:r>
                        <a:rPr lang="en-US" sz="1400" kern="10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688" marR="26688" marT="0" marB="0" anchor="ctr">
                    <a:solidFill>
                      <a:srgbClr val="E8E8E9"/>
                    </a:solidFill>
                  </a:tcPr>
                </a:tc>
                <a:extLst>
                  <a:ext uri="{0D108BD9-81ED-4DB2-BD59-A6C34878D82A}">
                    <a16:rowId xmlns:a16="http://schemas.microsoft.com/office/drawing/2014/main" val="182542110"/>
                  </a:ext>
                </a:extLst>
              </a:tr>
              <a:tr h="970981">
                <a:tc>
                  <a:txBody>
                    <a:bodyPr/>
                    <a:lstStyle/>
                    <a:p>
                      <a:pPr algn="ctr">
                        <a:lnSpc>
                          <a:spcPct val="120000"/>
                        </a:lnSpc>
                      </a:pPr>
                      <a:r>
                        <a:rPr lang="zh-CN" sz="1200" kern="100" dirty="0">
                          <a:effectLst/>
                        </a:rPr>
                        <a:t>目标</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688" marR="26688" marT="0" marB="0" anchor="ctr"/>
                </a:tc>
                <a:tc>
                  <a:txBody>
                    <a:bodyPr/>
                    <a:lstStyle/>
                    <a:p>
                      <a:pPr algn="l">
                        <a:lnSpc>
                          <a:spcPct val="120000"/>
                        </a:lnSpc>
                      </a:pPr>
                      <a:r>
                        <a:rPr lang="zh-CN" sz="1400" kern="100" dirty="0">
                          <a:effectLst/>
                        </a:rPr>
                        <a:t>在一组候选区域中寻找最受欢迎的区域</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688" marR="26688" marT="0" marB="0" anchor="ctr"/>
                </a:tc>
                <a:tc>
                  <a:txBody>
                    <a:bodyPr/>
                    <a:lstStyle/>
                    <a:p>
                      <a:pPr algn="l">
                        <a:lnSpc>
                          <a:spcPct val="120000"/>
                        </a:lnSpc>
                      </a:pPr>
                      <a:r>
                        <a:rPr lang="zh-CN" sz="1400" kern="100" dirty="0">
                          <a:effectLst/>
                        </a:rPr>
                        <a:t>连锁店推荐（除了位置外，还要推荐规模）</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688" marR="26688" marT="0" marB="0" anchor="ctr"/>
                </a:tc>
                <a:tc>
                  <a:txBody>
                    <a:bodyPr/>
                    <a:lstStyle/>
                    <a:p>
                      <a:pPr algn="l">
                        <a:lnSpc>
                          <a:spcPct val="120000"/>
                        </a:lnSpc>
                      </a:pPr>
                      <a:r>
                        <a:rPr lang="zh-CN" sz="1400" kern="100" dirty="0">
                          <a:effectLst/>
                        </a:rPr>
                        <a:t>解决冷启动问题（类似异地推荐）</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688" marR="26688" marT="0" marB="0" anchor="ctr"/>
                </a:tc>
                <a:tc>
                  <a:txBody>
                    <a:bodyPr/>
                    <a:lstStyle/>
                    <a:p>
                      <a:pPr algn="l">
                        <a:lnSpc>
                          <a:spcPct val="120000"/>
                        </a:lnSpc>
                      </a:pPr>
                      <a:r>
                        <a:rPr lang="zh-CN" sz="1400" kern="100" dirty="0">
                          <a:effectLst/>
                        </a:rPr>
                        <a:t>验证蜂窝数据应用于商业区域分析的有效性（不是直接应用于连锁店推荐）</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688" marR="26688" marT="0" marB="0" anchor="ctr"/>
                </a:tc>
                <a:tc>
                  <a:txBody>
                    <a:bodyPr/>
                    <a:lstStyle/>
                    <a:p>
                      <a:pPr algn="l">
                        <a:lnSpc>
                          <a:spcPct val="120000"/>
                        </a:lnSpc>
                      </a:pPr>
                      <a:r>
                        <a:rPr lang="zh-CN" sz="1400" kern="100" dirty="0">
                          <a:effectLst/>
                        </a:rPr>
                        <a:t>预测一个城市中任何地方各种商业的受欢迎程度（按照店铺类型推荐）</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688" marR="26688" marT="0" marB="0" anchor="ctr"/>
                </a:tc>
                <a:extLst>
                  <a:ext uri="{0D108BD9-81ED-4DB2-BD59-A6C34878D82A}">
                    <a16:rowId xmlns:a16="http://schemas.microsoft.com/office/drawing/2014/main" val="95686943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0257" y="172303"/>
            <a:ext cx="2339102" cy="437043"/>
          </a:xfrm>
          <a:prstGeom prst="rect">
            <a:avLst/>
          </a:prstGeom>
        </p:spPr>
        <p:txBody>
          <a:bodyPr wrap="none">
            <a:spAutoFit/>
          </a:bodyPr>
          <a:lstStyle/>
          <a:p>
            <a:pPr>
              <a:lnSpc>
                <a:spcPct val="80000"/>
              </a:lnSpc>
            </a:pPr>
            <a:r>
              <a:rPr lang="zh-CN" altLang="en-US" sz="2800" b="1" dirty="0">
                <a:solidFill>
                  <a:srgbClr val="2C394C"/>
                </a:solidFill>
                <a:cs typeface="+mn-ea"/>
              </a:rPr>
              <a:t>相关文章对比</a:t>
            </a:r>
          </a:p>
        </p:txBody>
      </p:sp>
      <p:graphicFrame>
        <p:nvGraphicFramePr>
          <p:cNvPr id="4" name="表格 3">
            <a:extLst>
              <a:ext uri="{FF2B5EF4-FFF2-40B4-BE49-F238E27FC236}">
                <a16:creationId xmlns:a16="http://schemas.microsoft.com/office/drawing/2014/main" id="{C9D37820-FEAB-4350-9818-49CA58AA1957}"/>
              </a:ext>
            </a:extLst>
          </p:cNvPr>
          <p:cNvGraphicFramePr>
            <a:graphicFrameLocks noGrp="1"/>
          </p:cNvGraphicFramePr>
          <p:nvPr>
            <p:extLst>
              <p:ext uri="{D42A27DB-BD31-4B8C-83A1-F6EECF244321}">
                <p14:modId xmlns:p14="http://schemas.microsoft.com/office/powerpoint/2010/main" val="3419383626"/>
              </p:ext>
            </p:extLst>
          </p:nvPr>
        </p:nvGraphicFramePr>
        <p:xfrm>
          <a:off x="467544" y="915566"/>
          <a:ext cx="8496945" cy="3954390"/>
        </p:xfrm>
        <a:graphic>
          <a:graphicData uri="http://schemas.openxmlformats.org/drawingml/2006/table">
            <a:tbl>
              <a:tblPr firstRow="1" firstCol="1" bandRow="1">
                <a:tableStyleId>{5C22544A-7EE6-4342-B048-85BDC9FD1C3A}</a:tableStyleId>
              </a:tblPr>
              <a:tblGrid>
                <a:gridCol w="871055">
                  <a:extLst>
                    <a:ext uri="{9D8B030D-6E8A-4147-A177-3AD203B41FA5}">
                      <a16:colId xmlns:a16="http://schemas.microsoft.com/office/drawing/2014/main" val="3010913823"/>
                    </a:ext>
                  </a:extLst>
                </a:gridCol>
                <a:gridCol w="1246540">
                  <a:extLst>
                    <a:ext uri="{9D8B030D-6E8A-4147-A177-3AD203B41FA5}">
                      <a16:colId xmlns:a16="http://schemas.microsoft.com/office/drawing/2014/main" val="3590161393"/>
                    </a:ext>
                  </a:extLst>
                </a:gridCol>
                <a:gridCol w="1596167">
                  <a:extLst>
                    <a:ext uri="{9D8B030D-6E8A-4147-A177-3AD203B41FA5}">
                      <a16:colId xmlns:a16="http://schemas.microsoft.com/office/drawing/2014/main" val="4093429232"/>
                    </a:ext>
                  </a:extLst>
                </a:gridCol>
                <a:gridCol w="1437204">
                  <a:extLst>
                    <a:ext uri="{9D8B030D-6E8A-4147-A177-3AD203B41FA5}">
                      <a16:colId xmlns:a16="http://schemas.microsoft.com/office/drawing/2014/main" val="1112382051"/>
                    </a:ext>
                  </a:extLst>
                </a:gridCol>
                <a:gridCol w="1667157">
                  <a:extLst>
                    <a:ext uri="{9D8B030D-6E8A-4147-A177-3AD203B41FA5}">
                      <a16:colId xmlns:a16="http://schemas.microsoft.com/office/drawing/2014/main" val="3165701543"/>
                    </a:ext>
                  </a:extLst>
                </a:gridCol>
                <a:gridCol w="1678822">
                  <a:extLst>
                    <a:ext uri="{9D8B030D-6E8A-4147-A177-3AD203B41FA5}">
                      <a16:colId xmlns:a16="http://schemas.microsoft.com/office/drawing/2014/main" val="1479481177"/>
                    </a:ext>
                  </a:extLst>
                </a:gridCol>
              </a:tblGrid>
              <a:tr h="648072">
                <a:tc>
                  <a:txBody>
                    <a:bodyPr/>
                    <a:lstStyle/>
                    <a:p>
                      <a:pPr algn="ctr">
                        <a:lnSpc>
                          <a:spcPct val="120000"/>
                        </a:lnSpc>
                      </a:pPr>
                      <a:r>
                        <a:rPr lang="zh-CN" sz="1400" kern="100">
                          <a:effectLst/>
                        </a:rPr>
                        <a:t>会议</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pPr>
                      <a:r>
                        <a:rPr lang="en-US" sz="1400" kern="100">
                          <a:effectLst/>
                        </a:rPr>
                        <a:t>KDD2013</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pPr>
                      <a:r>
                        <a:rPr lang="en-US" sz="1400" kern="100">
                          <a:effectLst/>
                        </a:rPr>
                        <a:t>Ubicomp2016</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pPr>
                      <a:r>
                        <a:rPr lang="en-US" sz="1400" kern="100">
                          <a:effectLst/>
                        </a:rPr>
                        <a:t>Ubicomp2017</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pPr>
                      <a:r>
                        <a:rPr lang="en-US" sz="1400" kern="100">
                          <a:effectLst/>
                        </a:rPr>
                        <a:t>INFOCOMM2019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pPr>
                      <a:r>
                        <a:rPr lang="en-US" sz="1400" kern="100" dirty="0">
                          <a:effectLst/>
                        </a:rPr>
                        <a:t>TKDD2020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94723563"/>
                  </a:ext>
                </a:extLst>
              </a:tr>
              <a:tr h="3107540">
                <a:tc>
                  <a:txBody>
                    <a:bodyPr/>
                    <a:lstStyle/>
                    <a:p>
                      <a:pPr algn="ctr">
                        <a:lnSpc>
                          <a:spcPct val="120000"/>
                        </a:lnSpc>
                      </a:pPr>
                      <a:r>
                        <a:rPr lang="zh-CN" sz="1400" kern="100" dirty="0">
                          <a:effectLst/>
                        </a:rPr>
                        <a:t>方法</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lnSpc>
                          <a:spcPct val="120000"/>
                        </a:lnSpc>
                      </a:pPr>
                      <a:r>
                        <a:rPr lang="zh-CN" altLang="en-US" sz="1400" kern="100" dirty="0">
                          <a:solidFill>
                            <a:schemeClr val="dk1"/>
                          </a:solidFill>
                          <a:effectLst/>
                          <a:latin typeface="+mn-lt"/>
                          <a:ea typeface="+mn-ea"/>
                          <a:cs typeface="+mn-cs"/>
                        </a:rPr>
                        <a:t>利用不同的监督学习模型将特征向量与预测区域的分数相关联</a:t>
                      </a:r>
                    </a:p>
                  </a:txBody>
                  <a:tcPr marL="68580" marR="68580" marT="0" marB="0" anchor="ctr"/>
                </a:tc>
                <a:tc>
                  <a:txBody>
                    <a:bodyPr/>
                    <a:lstStyle/>
                    <a:p>
                      <a:pPr algn="just">
                        <a:lnSpc>
                          <a:spcPct val="120000"/>
                        </a:lnSpc>
                      </a:pPr>
                      <a:r>
                        <a:rPr lang="zh-CN" altLang="en-US" sz="1400" kern="100" dirty="0">
                          <a:solidFill>
                            <a:schemeClr val="dk1"/>
                          </a:solidFill>
                          <a:effectLst/>
                          <a:latin typeface="+mn-lt"/>
                          <a:ea typeface="+mn-ea"/>
                          <a:cs typeface="+mn-cs"/>
                        </a:rPr>
                        <a:t>提出</a:t>
                      </a:r>
                      <a:r>
                        <a:rPr lang="en-US" sz="1400" kern="100" dirty="0" err="1">
                          <a:solidFill>
                            <a:schemeClr val="dk1"/>
                          </a:solidFill>
                          <a:effectLst/>
                          <a:latin typeface="+mn-lt"/>
                          <a:ea typeface="+mn-ea"/>
                          <a:cs typeface="+mn-cs"/>
                        </a:rPr>
                        <a:t>chainRec</a:t>
                      </a:r>
                      <a:r>
                        <a:rPr lang="zh-CN" altLang="en-US" sz="1400" kern="100" dirty="0">
                          <a:solidFill>
                            <a:schemeClr val="dk1"/>
                          </a:solidFill>
                          <a:effectLst/>
                          <a:latin typeface="+mn-lt"/>
                          <a:ea typeface="+mn-ea"/>
                          <a:cs typeface="+mn-cs"/>
                        </a:rPr>
                        <a:t>模型</a:t>
                      </a:r>
                      <a:endParaRPr lang="en-US" altLang="zh-CN" sz="1400" kern="100" dirty="0">
                        <a:solidFill>
                          <a:schemeClr val="dk1"/>
                        </a:solidFill>
                        <a:effectLst/>
                        <a:latin typeface="+mn-lt"/>
                        <a:ea typeface="+mn-ea"/>
                        <a:cs typeface="+mn-cs"/>
                      </a:endParaRPr>
                    </a:p>
                    <a:p>
                      <a:pPr algn="just">
                        <a:lnSpc>
                          <a:spcPct val="120000"/>
                        </a:lnSpc>
                      </a:pPr>
                      <a:endParaRPr lang="zh-CN" altLang="en-US" sz="1400" kern="100" dirty="0">
                        <a:solidFill>
                          <a:schemeClr val="dk1"/>
                        </a:solidFill>
                        <a:effectLst/>
                        <a:latin typeface="+mn-lt"/>
                        <a:ea typeface="+mn-ea"/>
                        <a:cs typeface="+mn-cs"/>
                      </a:endParaRPr>
                    </a:p>
                    <a:p>
                      <a:pPr algn="just">
                        <a:lnSpc>
                          <a:spcPct val="120000"/>
                        </a:lnSpc>
                      </a:pPr>
                      <a:r>
                        <a:rPr lang="en-US" sz="1400" kern="100" dirty="0">
                          <a:solidFill>
                            <a:schemeClr val="dk1"/>
                          </a:solidFill>
                          <a:effectLst/>
                          <a:latin typeface="+mn-lt"/>
                          <a:ea typeface="+mn-ea"/>
                          <a:cs typeface="+mn-cs"/>
                        </a:rPr>
                        <a:t>1</a:t>
                      </a:r>
                      <a:r>
                        <a:rPr lang="zh-CN" altLang="en-US" sz="1400" kern="100" dirty="0">
                          <a:solidFill>
                            <a:schemeClr val="dk1"/>
                          </a:solidFill>
                          <a:effectLst/>
                          <a:latin typeface="+mn-lt"/>
                          <a:ea typeface="+mn-ea"/>
                          <a:cs typeface="+mn-cs"/>
                        </a:rPr>
                        <a:t>、离线学习阶段，提取三类特征，作为监督回归问题 </a:t>
                      </a:r>
                      <a:endParaRPr lang="en-US" altLang="zh-CN" sz="1400" kern="100" dirty="0">
                        <a:solidFill>
                          <a:schemeClr val="dk1"/>
                        </a:solidFill>
                        <a:effectLst/>
                        <a:latin typeface="+mn-lt"/>
                        <a:ea typeface="+mn-ea"/>
                        <a:cs typeface="+mn-cs"/>
                      </a:endParaRPr>
                    </a:p>
                    <a:p>
                      <a:pPr algn="just">
                        <a:lnSpc>
                          <a:spcPct val="120000"/>
                        </a:lnSpc>
                      </a:pPr>
                      <a:endParaRPr lang="zh-CN" altLang="en-US" sz="1400" kern="100" dirty="0">
                        <a:solidFill>
                          <a:schemeClr val="dk1"/>
                        </a:solidFill>
                        <a:effectLst/>
                        <a:latin typeface="+mn-lt"/>
                        <a:ea typeface="+mn-ea"/>
                        <a:cs typeface="+mn-cs"/>
                      </a:endParaRPr>
                    </a:p>
                    <a:p>
                      <a:pPr algn="just">
                        <a:lnSpc>
                          <a:spcPct val="120000"/>
                        </a:lnSpc>
                      </a:pPr>
                      <a:r>
                        <a:rPr lang="en-US" sz="1400" kern="100" dirty="0">
                          <a:solidFill>
                            <a:schemeClr val="dk1"/>
                          </a:solidFill>
                          <a:effectLst/>
                          <a:latin typeface="+mn-lt"/>
                          <a:ea typeface="+mn-ea"/>
                          <a:cs typeface="+mn-cs"/>
                        </a:rPr>
                        <a:t>2</a:t>
                      </a:r>
                      <a:r>
                        <a:rPr lang="zh-CN" altLang="en-US" sz="1400" kern="100" dirty="0">
                          <a:solidFill>
                            <a:schemeClr val="dk1"/>
                          </a:solidFill>
                          <a:effectLst/>
                          <a:latin typeface="+mn-lt"/>
                          <a:ea typeface="+mn-ea"/>
                          <a:cs typeface="+mn-cs"/>
                        </a:rPr>
                        <a:t>、在线推荐阶段，提取候选地的特征，使用训练模型进行推荐</a:t>
                      </a:r>
                    </a:p>
                    <a:p>
                      <a:pPr algn="just">
                        <a:lnSpc>
                          <a:spcPct val="120000"/>
                        </a:lnSpc>
                      </a:pPr>
                      <a:r>
                        <a:rPr lang="en-US" sz="1400" kern="100" dirty="0">
                          <a:solidFill>
                            <a:schemeClr val="dk1"/>
                          </a:solidFill>
                          <a:effectLst/>
                          <a:latin typeface="+mn-lt"/>
                          <a:ea typeface="+mn-ea"/>
                          <a:cs typeface="+mn-cs"/>
                        </a:rPr>
                        <a:t> </a:t>
                      </a:r>
                      <a:endParaRPr lang="zh-CN" altLang="en-US" sz="1400" kern="100" dirty="0">
                        <a:solidFill>
                          <a:schemeClr val="dk1"/>
                        </a:solidFill>
                        <a:effectLst/>
                        <a:latin typeface="+mn-lt"/>
                        <a:ea typeface="+mn-ea"/>
                        <a:cs typeface="+mn-cs"/>
                      </a:endParaRPr>
                    </a:p>
                  </a:txBody>
                  <a:tcPr marL="68580" marR="68580" marT="0" marB="0" anchor="ctr"/>
                </a:tc>
                <a:tc>
                  <a:txBody>
                    <a:bodyPr/>
                    <a:lstStyle/>
                    <a:p>
                      <a:pPr marL="0" marR="0" lvl="0" indent="0" algn="just" defTabSz="914400" rtl="0" eaLnBrk="1" fontAlgn="auto" latinLnBrk="0" hangingPunct="1">
                        <a:lnSpc>
                          <a:spcPct val="120000"/>
                        </a:lnSpc>
                        <a:spcBef>
                          <a:spcPts val="0"/>
                        </a:spcBef>
                        <a:spcAft>
                          <a:spcPts val="0"/>
                        </a:spcAft>
                        <a:buClrTx/>
                        <a:buSzTx/>
                        <a:buFont typeface="+mj-lt"/>
                        <a:buNone/>
                        <a:tabLst/>
                        <a:defRPr/>
                      </a:pPr>
                      <a:r>
                        <a:rPr lang="en-US" altLang="zh-CN" sz="1400" kern="100" dirty="0">
                          <a:solidFill>
                            <a:schemeClr val="dk1"/>
                          </a:solidFill>
                          <a:effectLst/>
                          <a:latin typeface="+mn-lt"/>
                          <a:ea typeface="+mn-ea"/>
                          <a:cs typeface="+mn-cs"/>
                        </a:rPr>
                        <a:t>1</a:t>
                      </a:r>
                      <a:r>
                        <a:rPr lang="zh-CN" altLang="en-US" sz="1400" kern="100" dirty="0">
                          <a:solidFill>
                            <a:schemeClr val="dk1"/>
                          </a:solidFill>
                          <a:effectLst/>
                          <a:latin typeface="+mn-lt"/>
                          <a:ea typeface="+mn-ea"/>
                          <a:cs typeface="+mn-cs"/>
                        </a:rPr>
                        <a:t>、城市内语义提取（地理特征和商业特征）</a:t>
                      </a:r>
                      <a:endParaRPr lang="en-US" altLang="zh-CN" sz="1400" kern="100" dirty="0">
                        <a:solidFill>
                          <a:schemeClr val="dk1"/>
                        </a:solidFill>
                        <a:effectLst/>
                        <a:latin typeface="+mn-lt"/>
                        <a:ea typeface="+mn-ea"/>
                        <a:cs typeface="+mn-cs"/>
                      </a:endParaRPr>
                    </a:p>
                    <a:p>
                      <a:pPr marL="0" marR="0" lvl="0" indent="0" algn="just" defTabSz="914400" rtl="0" eaLnBrk="1" fontAlgn="auto" latinLnBrk="0" hangingPunct="1">
                        <a:lnSpc>
                          <a:spcPct val="120000"/>
                        </a:lnSpc>
                        <a:spcBef>
                          <a:spcPts val="0"/>
                        </a:spcBef>
                        <a:spcAft>
                          <a:spcPts val="0"/>
                        </a:spcAft>
                        <a:buClrTx/>
                        <a:buSzTx/>
                        <a:buFont typeface="+mj-lt"/>
                        <a:buNone/>
                        <a:tabLst/>
                        <a:defRPr/>
                      </a:pPr>
                      <a:r>
                        <a:rPr lang="en-US" altLang="zh-CN" sz="1400" kern="100" dirty="0">
                          <a:solidFill>
                            <a:schemeClr val="dk1"/>
                          </a:solidFill>
                          <a:effectLst/>
                          <a:latin typeface="+mn-lt"/>
                          <a:ea typeface="+mn-ea"/>
                          <a:cs typeface="+mn-cs"/>
                        </a:rPr>
                        <a:t>2</a:t>
                      </a:r>
                      <a:r>
                        <a:rPr lang="zh-CN" altLang="en-US" sz="1400" kern="100" dirty="0">
                          <a:solidFill>
                            <a:schemeClr val="dk1"/>
                          </a:solidFill>
                          <a:effectLst/>
                          <a:latin typeface="+mn-lt"/>
                          <a:ea typeface="+mn-ea"/>
                          <a:cs typeface="+mn-cs"/>
                        </a:rPr>
                        <a:t>、城市间知识转移，通过共享语义空间解决不同城市网格之间的不可比问题</a:t>
                      </a:r>
                      <a:endParaRPr lang="en-US" altLang="zh-CN" sz="1400" kern="100" dirty="0">
                        <a:solidFill>
                          <a:schemeClr val="dk1"/>
                        </a:solidFill>
                        <a:effectLst/>
                        <a:latin typeface="+mn-lt"/>
                        <a:ea typeface="+mn-ea"/>
                        <a:cs typeface="+mn-cs"/>
                      </a:endParaRPr>
                    </a:p>
                    <a:p>
                      <a:pPr marL="0" lvl="0" indent="0" algn="just">
                        <a:lnSpc>
                          <a:spcPct val="120000"/>
                        </a:lnSpc>
                        <a:buFont typeface="+mj-lt"/>
                        <a:buNone/>
                      </a:pPr>
                      <a:r>
                        <a:rPr lang="en-US" altLang="zh-CN" sz="1400" kern="100" dirty="0">
                          <a:solidFill>
                            <a:schemeClr val="dk1"/>
                          </a:solidFill>
                          <a:effectLst/>
                          <a:latin typeface="+mn-lt"/>
                          <a:ea typeface="+mn-ea"/>
                          <a:cs typeface="+mn-cs"/>
                        </a:rPr>
                        <a:t>3</a:t>
                      </a:r>
                      <a:r>
                        <a:rPr lang="zh-CN" altLang="en-US" sz="1400" kern="100" dirty="0">
                          <a:solidFill>
                            <a:schemeClr val="dk1"/>
                          </a:solidFill>
                          <a:effectLst/>
                          <a:latin typeface="+mn-lt"/>
                          <a:ea typeface="+mn-ea"/>
                          <a:cs typeface="+mn-cs"/>
                        </a:rPr>
                        <a:t>、迁移学习</a:t>
                      </a:r>
                      <a:r>
                        <a:rPr lang="zh-CN" altLang="en-US" sz="1400" dirty="0"/>
                        <a:t>源城市与目标城市的连锁店打分</a:t>
                      </a:r>
                      <a:endParaRPr lang="zh-CN" altLang="en-US" sz="1400" kern="100" dirty="0">
                        <a:solidFill>
                          <a:schemeClr val="dk1"/>
                        </a:solidFill>
                        <a:effectLst/>
                        <a:latin typeface="+mn-lt"/>
                        <a:ea typeface="+mn-ea"/>
                        <a:cs typeface="+mn-cs"/>
                      </a:endParaRPr>
                    </a:p>
                  </a:txBody>
                  <a:tcPr marL="68580" marR="68580" marT="0" marB="0" anchor="ctr"/>
                </a:tc>
                <a:tc>
                  <a:txBody>
                    <a:bodyPr/>
                    <a:lstStyle/>
                    <a:p>
                      <a:pPr algn="l">
                        <a:lnSpc>
                          <a:spcPct val="120000"/>
                        </a:lnSpc>
                      </a:pPr>
                      <a:r>
                        <a:rPr lang="en-US" altLang="zh-CN" sz="1400" kern="100" dirty="0">
                          <a:solidFill>
                            <a:schemeClr val="dk1"/>
                          </a:solidFill>
                          <a:effectLst/>
                          <a:latin typeface="+mn-lt"/>
                          <a:ea typeface="+mn-ea"/>
                          <a:cs typeface="+mn-cs"/>
                        </a:rPr>
                        <a:t>1</a:t>
                      </a:r>
                      <a:r>
                        <a:rPr lang="zh-CN" altLang="en-US" sz="1400" kern="100" dirty="0">
                          <a:solidFill>
                            <a:schemeClr val="dk1"/>
                          </a:solidFill>
                          <a:effectLst/>
                          <a:latin typeface="+mn-lt"/>
                          <a:ea typeface="+mn-ea"/>
                          <a:cs typeface="+mn-cs"/>
                        </a:rPr>
                        <a:t>、从</a:t>
                      </a:r>
                      <a:r>
                        <a:rPr lang="en-US" sz="1400" kern="100" dirty="0">
                          <a:solidFill>
                            <a:schemeClr val="dk1"/>
                          </a:solidFill>
                          <a:effectLst/>
                          <a:latin typeface="+mn-lt"/>
                          <a:ea typeface="+mn-ea"/>
                          <a:cs typeface="+mn-cs"/>
                        </a:rPr>
                        <a:t>MFRs</a:t>
                      </a:r>
                      <a:r>
                        <a:rPr lang="zh-CN" altLang="en-US" sz="1400" kern="100" dirty="0">
                          <a:solidFill>
                            <a:schemeClr val="dk1"/>
                          </a:solidFill>
                          <a:effectLst/>
                          <a:latin typeface="+mn-lt"/>
                          <a:ea typeface="+mn-ea"/>
                          <a:cs typeface="+mn-cs"/>
                        </a:rPr>
                        <a:t>数据集中提取手机用户停留点和持续时间</a:t>
                      </a:r>
                    </a:p>
                    <a:p>
                      <a:pPr algn="l">
                        <a:lnSpc>
                          <a:spcPct val="120000"/>
                        </a:lnSpc>
                      </a:pPr>
                      <a:r>
                        <a:rPr lang="en-US" sz="1400" kern="100" dirty="0">
                          <a:solidFill>
                            <a:schemeClr val="dk1"/>
                          </a:solidFill>
                          <a:effectLst/>
                          <a:latin typeface="+mn-lt"/>
                          <a:ea typeface="+mn-ea"/>
                          <a:cs typeface="+mn-cs"/>
                        </a:rPr>
                        <a:t>2</a:t>
                      </a:r>
                      <a:r>
                        <a:rPr lang="zh-CN" altLang="en-US" sz="1400" kern="100" dirty="0">
                          <a:solidFill>
                            <a:schemeClr val="dk1"/>
                          </a:solidFill>
                          <a:effectLst/>
                          <a:latin typeface="+mn-lt"/>
                          <a:ea typeface="+mn-ea"/>
                          <a:cs typeface="+mn-cs"/>
                        </a:rPr>
                        <a:t>、将</a:t>
                      </a:r>
                      <a:r>
                        <a:rPr lang="en-US" sz="1400" kern="100" dirty="0">
                          <a:solidFill>
                            <a:schemeClr val="dk1"/>
                          </a:solidFill>
                          <a:effectLst/>
                          <a:latin typeface="+mn-lt"/>
                          <a:ea typeface="+mn-ea"/>
                          <a:cs typeface="+mn-cs"/>
                        </a:rPr>
                        <a:t>POI</a:t>
                      </a:r>
                      <a:r>
                        <a:rPr lang="zh-CN" altLang="en-US" sz="1400" kern="100" dirty="0">
                          <a:solidFill>
                            <a:schemeClr val="dk1"/>
                          </a:solidFill>
                          <a:effectLst/>
                          <a:latin typeface="+mn-lt"/>
                          <a:ea typeface="+mn-ea"/>
                          <a:cs typeface="+mn-cs"/>
                        </a:rPr>
                        <a:t>聚类得到贸易区，根据</a:t>
                      </a:r>
                      <a:r>
                        <a:rPr lang="en-US" sz="1400" kern="100" dirty="0">
                          <a:solidFill>
                            <a:schemeClr val="dk1"/>
                          </a:solidFill>
                          <a:effectLst/>
                          <a:latin typeface="+mn-lt"/>
                          <a:ea typeface="+mn-ea"/>
                          <a:cs typeface="+mn-cs"/>
                        </a:rPr>
                        <a:t>MFR</a:t>
                      </a:r>
                      <a:r>
                        <a:rPr lang="zh-CN" altLang="en-US" sz="1400" kern="100" dirty="0">
                          <a:solidFill>
                            <a:schemeClr val="dk1"/>
                          </a:solidFill>
                          <a:effectLst/>
                          <a:latin typeface="+mn-lt"/>
                          <a:ea typeface="+mn-ea"/>
                          <a:cs typeface="+mn-cs"/>
                        </a:rPr>
                        <a:t>数据得到住宅区，预测用户对商业区的访问概率</a:t>
                      </a:r>
                    </a:p>
                    <a:p>
                      <a:pPr algn="l">
                        <a:lnSpc>
                          <a:spcPct val="120000"/>
                        </a:lnSpc>
                      </a:pPr>
                      <a:r>
                        <a:rPr lang="en-US" sz="1400" kern="100" dirty="0">
                          <a:solidFill>
                            <a:schemeClr val="dk1"/>
                          </a:solidFill>
                          <a:effectLst/>
                          <a:latin typeface="+mn-lt"/>
                          <a:ea typeface="+mn-ea"/>
                          <a:cs typeface="+mn-cs"/>
                        </a:rPr>
                        <a:t>3</a:t>
                      </a:r>
                      <a:r>
                        <a:rPr lang="zh-CN" altLang="en-US" sz="1400" kern="100" dirty="0">
                          <a:solidFill>
                            <a:schemeClr val="dk1"/>
                          </a:solidFill>
                          <a:effectLst/>
                          <a:latin typeface="+mn-lt"/>
                          <a:ea typeface="+mn-ea"/>
                          <a:cs typeface="+mn-cs"/>
                        </a:rPr>
                        <a:t>、从</a:t>
                      </a:r>
                      <a:r>
                        <a:rPr lang="en-US" sz="1400" kern="100" dirty="0">
                          <a:solidFill>
                            <a:schemeClr val="dk1"/>
                          </a:solidFill>
                          <a:effectLst/>
                          <a:latin typeface="+mn-lt"/>
                          <a:ea typeface="+mn-ea"/>
                          <a:cs typeface="+mn-cs"/>
                        </a:rPr>
                        <a:t>MFRs</a:t>
                      </a:r>
                      <a:r>
                        <a:rPr lang="zh-CN" altLang="en-US" sz="1400" kern="100" dirty="0">
                          <a:solidFill>
                            <a:schemeClr val="dk1"/>
                          </a:solidFill>
                          <a:effectLst/>
                          <a:latin typeface="+mn-lt"/>
                          <a:ea typeface="+mn-ea"/>
                          <a:cs typeface="+mn-cs"/>
                        </a:rPr>
                        <a:t>和</a:t>
                      </a:r>
                      <a:r>
                        <a:rPr lang="en-US" sz="1400" kern="100" dirty="0">
                          <a:solidFill>
                            <a:schemeClr val="dk1"/>
                          </a:solidFill>
                          <a:effectLst/>
                          <a:latin typeface="+mn-lt"/>
                          <a:ea typeface="+mn-ea"/>
                          <a:cs typeface="+mn-cs"/>
                        </a:rPr>
                        <a:t>POIs</a:t>
                      </a:r>
                      <a:r>
                        <a:rPr lang="zh-CN" altLang="en-US" sz="1400" kern="100" dirty="0">
                          <a:solidFill>
                            <a:schemeClr val="dk1"/>
                          </a:solidFill>
                          <a:effectLst/>
                          <a:latin typeface="+mn-lt"/>
                          <a:ea typeface="+mn-ea"/>
                          <a:cs typeface="+mn-cs"/>
                        </a:rPr>
                        <a:t>中提取新的指标来量化吸引力，评估每个指标对吸引力的贡献</a:t>
                      </a:r>
                    </a:p>
                  </a:txBody>
                  <a:tcPr marL="68580" marR="68580" marT="0" marB="0" anchor="ctr"/>
                </a:tc>
                <a:tc>
                  <a:txBody>
                    <a:bodyPr/>
                    <a:lstStyle/>
                    <a:p>
                      <a:pPr algn="l">
                        <a:lnSpc>
                          <a:spcPct val="120000"/>
                        </a:lnSpc>
                      </a:pPr>
                      <a:r>
                        <a:rPr lang="zh-CN" sz="1400" kern="100" dirty="0">
                          <a:effectLst/>
                        </a:rPr>
                        <a:t>网格划分区域，使用卷积层分别处理卫星数据和城市数据。使用全连接层结合卫星数据和城市数据的特征，</a:t>
                      </a:r>
                      <a:r>
                        <a:rPr lang="zh-CN" altLang="en-US" sz="1400" kern="100" dirty="0">
                          <a:effectLst/>
                        </a:rPr>
                        <a:t>作为</a:t>
                      </a:r>
                      <a:r>
                        <a:rPr lang="zh-CN" sz="1400" kern="100" dirty="0">
                          <a:effectLst/>
                        </a:rPr>
                        <a:t>一个区域的特征。同时使用</a:t>
                      </a:r>
                      <a:r>
                        <a:rPr lang="en-US" sz="1400" kern="100" dirty="0">
                          <a:effectLst/>
                        </a:rPr>
                        <a:t>attention</a:t>
                      </a:r>
                      <a:r>
                        <a:rPr lang="zh-CN" sz="1400" kern="100" dirty="0">
                          <a:effectLst/>
                        </a:rPr>
                        <a:t>机制为不同类型的企业选择不同的</a:t>
                      </a:r>
                      <a:r>
                        <a:rPr lang="zh-CN" altLang="en-US" sz="1400" kern="100" dirty="0">
                          <a:effectLst/>
                        </a:rPr>
                        <a:t>区域进行推荐</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2845047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0257" y="172303"/>
            <a:ext cx="2339102" cy="437043"/>
          </a:xfrm>
          <a:prstGeom prst="rect">
            <a:avLst/>
          </a:prstGeom>
        </p:spPr>
        <p:txBody>
          <a:bodyPr wrap="none">
            <a:spAutoFit/>
          </a:bodyPr>
          <a:lstStyle/>
          <a:p>
            <a:pPr>
              <a:lnSpc>
                <a:spcPct val="80000"/>
              </a:lnSpc>
            </a:pPr>
            <a:r>
              <a:rPr lang="zh-CN" altLang="en-US" sz="2800" b="1" dirty="0">
                <a:solidFill>
                  <a:srgbClr val="2C394C"/>
                </a:solidFill>
                <a:cs typeface="+mn-ea"/>
              </a:rPr>
              <a:t>相关文章对比</a:t>
            </a:r>
          </a:p>
        </p:txBody>
      </p:sp>
      <p:graphicFrame>
        <p:nvGraphicFramePr>
          <p:cNvPr id="3" name="表格 2">
            <a:extLst>
              <a:ext uri="{FF2B5EF4-FFF2-40B4-BE49-F238E27FC236}">
                <a16:creationId xmlns:a16="http://schemas.microsoft.com/office/drawing/2014/main" id="{5A78BD6A-581D-40E4-B88D-BFFF81FABA0E}"/>
              </a:ext>
            </a:extLst>
          </p:cNvPr>
          <p:cNvGraphicFramePr>
            <a:graphicFrameLocks noGrp="1"/>
          </p:cNvGraphicFramePr>
          <p:nvPr>
            <p:extLst>
              <p:ext uri="{D42A27DB-BD31-4B8C-83A1-F6EECF244321}">
                <p14:modId xmlns:p14="http://schemas.microsoft.com/office/powerpoint/2010/main" val="4096972055"/>
              </p:ext>
            </p:extLst>
          </p:nvPr>
        </p:nvGraphicFramePr>
        <p:xfrm>
          <a:off x="323528" y="1059581"/>
          <a:ext cx="8496944" cy="3773496"/>
        </p:xfrm>
        <a:graphic>
          <a:graphicData uri="http://schemas.openxmlformats.org/drawingml/2006/table">
            <a:tbl>
              <a:tblPr firstRow="1" firstCol="1" bandRow="1">
                <a:tableStyleId>{5C22544A-7EE6-4342-B048-85BDC9FD1C3A}</a:tableStyleId>
              </a:tblPr>
              <a:tblGrid>
                <a:gridCol w="720080">
                  <a:extLst>
                    <a:ext uri="{9D8B030D-6E8A-4147-A177-3AD203B41FA5}">
                      <a16:colId xmlns:a16="http://schemas.microsoft.com/office/drawing/2014/main" val="693174224"/>
                    </a:ext>
                  </a:extLst>
                </a:gridCol>
                <a:gridCol w="1440160">
                  <a:extLst>
                    <a:ext uri="{9D8B030D-6E8A-4147-A177-3AD203B41FA5}">
                      <a16:colId xmlns:a16="http://schemas.microsoft.com/office/drawing/2014/main" val="101602762"/>
                    </a:ext>
                  </a:extLst>
                </a:gridCol>
                <a:gridCol w="1584176">
                  <a:extLst>
                    <a:ext uri="{9D8B030D-6E8A-4147-A177-3AD203B41FA5}">
                      <a16:colId xmlns:a16="http://schemas.microsoft.com/office/drawing/2014/main" val="2905230197"/>
                    </a:ext>
                  </a:extLst>
                </a:gridCol>
                <a:gridCol w="1440160">
                  <a:extLst>
                    <a:ext uri="{9D8B030D-6E8A-4147-A177-3AD203B41FA5}">
                      <a16:colId xmlns:a16="http://schemas.microsoft.com/office/drawing/2014/main" val="1676148215"/>
                    </a:ext>
                  </a:extLst>
                </a:gridCol>
                <a:gridCol w="1584176">
                  <a:extLst>
                    <a:ext uri="{9D8B030D-6E8A-4147-A177-3AD203B41FA5}">
                      <a16:colId xmlns:a16="http://schemas.microsoft.com/office/drawing/2014/main" val="2934958941"/>
                    </a:ext>
                  </a:extLst>
                </a:gridCol>
                <a:gridCol w="1728192">
                  <a:extLst>
                    <a:ext uri="{9D8B030D-6E8A-4147-A177-3AD203B41FA5}">
                      <a16:colId xmlns:a16="http://schemas.microsoft.com/office/drawing/2014/main" val="475736505"/>
                    </a:ext>
                  </a:extLst>
                </a:gridCol>
              </a:tblGrid>
              <a:tr h="720081">
                <a:tc>
                  <a:txBody>
                    <a:bodyPr/>
                    <a:lstStyle/>
                    <a:p>
                      <a:pPr algn="ctr">
                        <a:lnSpc>
                          <a:spcPct val="120000"/>
                        </a:lnSpc>
                      </a:pPr>
                      <a:r>
                        <a:rPr lang="zh-CN" sz="1400" kern="100" dirty="0">
                          <a:effectLst/>
                        </a:rPr>
                        <a:t>会议</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pPr>
                      <a:r>
                        <a:rPr lang="en-US" sz="1400" kern="100" dirty="0">
                          <a:effectLst/>
                        </a:rPr>
                        <a:t>KDD2013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pPr>
                      <a:r>
                        <a:rPr lang="en-US" sz="1400" kern="100" dirty="0">
                          <a:effectLst/>
                        </a:rPr>
                        <a:t>Ubicomp2016</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pPr>
                      <a:r>
                        <a:rPr lang="en-US" sz="1400" kern="100" dirty="0">
                          <a:effectLst/>
                        </a:rPr>
                        <a:t>Ubicomp2017</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pPr>
                      <a:r>
                        <a:rPr lang="en-US" sz="1400" kern="100" dirty="0">
                          <a:effectLst/>
                        </a:rPr>
                        <a:t>INFOCOMM2019</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pPr>
                      <a:r>
                        <a:rPr lang="en-US" sz="1400" kern="100" dirty="0">
                          <a:effectLst/>
                        </a:rPr>
                        <a:t>TKDD2020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22475487"/>
                  </a:ext>
                </a:extLst>
              </a:tr>
              <a:tr h="3053415">
                <a:tc>
                  <a:txBody>
                    <a:bodyPr/>
                    <a:lstStyle/>
                    <a:p>
                      <a:pPr algn="ctr">
                        <a:lnSpc>
                          <a:spcPct val="120000"/>
                        </a:lnSpc>
                      </a:pPr>
                      <a:r>
                        <a:rPr lang="zh-CN" sz="1400" kern="100" dirty="0">
                          <a:effectLst/>
                        </a:rPr>
                        <a:t>特征</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lnSpc>
                          <a:spcPct val="120000"/>
                        </a:lnSpc>
                      </a:pPr>
                      <a:r>
                        <a:rPr lang="zh-CN" sz="1400" b="1" kern="100" dirty="0">
                          <a:effectLst/>
                        </a:rPr>
                        <a:t>地理特征</a:t>
                      </a:r>
                      <a:endParaRPr lang="en-US" altLang="zh-CN" sz="1400" b="1" kern="100" dirty="0">
                        <a:effectLst/>
                      </a:endParaRPr>
                    </a:p>
                    <a:p>
                      <a:pPr marL="228600" indent="-228600" algn="l">
                        <a:lnSpc>
                          <a:spcPct val="120000"/>
                        </a:lnSpc>
                        <a:buFont typeface="+mj-lt"/>
                        <a:buAutoNum type="arabicPeriod"/>
                      </a:pPr>
                      <a:r>
                        <a:rPr lang="zh-CN" sz="1400" kern="100" dirty="0">
                          <a:effectLst/>
                        </a:rPr>
                        <a:t>密度</a:t>
                      </a:r>
                      <a:endParaRPr lang="en-US" altLang="zh-CN" sz="1400" kern="100" dirty="0">
                        <a:effectLst/>
                      </a:endParaRPr>
                    </a:p>
                    <a:p>
                      <a:pPr marL="228600" indent="-228600" algn="l">
                        <a:lnSpc>
                          <a:spcPct val="120000"/>
                        </a:lnSpc>
                        <a:buFont typeface="+mj-lt"/>
                        <a:buAutoNum type="arabicPeriod"/>
                      </a:pPr>
                      <a:r>
                        <a:rPr lang="en-US" altLang="zh-CN" sz="1400" kern="100" dirty="0">
                          <a:effectLst/>
                        </a:rPr>
                        <a:t>POI</a:t>
                      </a:r>
                      <a:r>
                        <a:rPr lang="zh-CN" sz="1400" kern="100" dirty="0">
                          <a:effectLst/>
                        </a:rPr>
                        <a:t>多样性</a:t>
                      </a:r>
                      <a:endParaRPr lang="en-US" altLang="zh-CN" sz="1400" kern="100" dirty="0">
                        <a:effectLst/>
                      </a:endParaRPr>
                    </a:p>
                    <a:p>
                      <a:pPr marL="228600" indent="-228600" algn="l">
                        <a:lnSpc>
                          <a:spcPct val="120000"/>
                        </a:lnSpc>
                        <a:buFont typeface="+mj-lt"/>
                        <a:buAutoNum type="arabicPeriod"/>
                      </a:pPr>
                      <a:r>
                        <a:rPr lang="zh-CN" sz="1400" kern="100" dirty="0">
                          <a:effectLst/>
                        </a:rPr>
                        <a:t>竞争力</a:t>
                      </a:r>
                      <a:endParaRPr lang="en-US" altLang="zh-CN" sz="1400" kern="100" dirty="0">
                        <a:effectLst/>
                      </a:endParaRPr>
                    </a:p>
                    <a:p>
                      <a:pPr marL="228600" indent="-228600" algn="l">
                        <a:lnSpc>
                          <a:spcPct val="120000"/>
                        </a:lnSpc>
                        <a:buFont typeface="+mj-lt"/>
                        <a:buAutoNum type="arabicPeriod"/>
                      </a:pPr>
                      <a:r>
                        <a:rPr lang="en-US" sz="1400" kern="100" dirty="0">
                          <a:effectLst/>
                        </a:rPr>
                        <a:t>Jensen</a:t>
                      </a:r>
                      <a:r>
                        <a:rPr lang="zh-CN" sz="1400" kern="100" dirty="0">
                          <a:effectLst/>
                        </a:rPr>
                        <a:t>特性</a:t>
                      </a:r>
                    </a:p>
                    <a:p>
                      <a:pPr algn="l">
                        <a:lnSpc>
                          <a:spcPct val="120000"/>
                        </a:lnSpc>
                      </a:pPr>
                      <a:r>
                        <a:rPr lang="zh-CN" sz="1400" b="1" kern="100" dirty="0">
                          <a:effectLst/>
                        </a:rPr>
                        <a:t>用户移动性特征</a:t>
                      </a:r>
                      <a:endParaRPr lang="en-US" altLang="zh-CN" sz="1400" b="1" kern="100" dirty="0">
                        <a:effectLst/>
                      </a:endParaRPr>
                    </a:p>
                    <a:p>
                      <a:pPr marL="228600" indent="-228600" algn="l">
                        <a:lnSpc>
                          <a:spcPct val="120000"/>
                        </a:lnSpc>
                        <a:buFont typeface="+mj-lt"/>
                        <a:buAutoNum type="arabicPeriod"/>
                      </a:pPr>
                      <a:r>
                        <a:rPr lang="zh-CN" sz="1400" kern="100" dirty="0">
                          <a:effectLst/>
                        </a:rPr>
                        <a:t>区域流行度</a:t>
                      </a:r>
                      <a:endParaRPr lang="en-US" altLang="zh-CN" sz="1400" kern="100" dirty="0">
                        <a:effectLst/>
                      </a:endParaRPr>
                    </a:p>
                    <a:p>
                      <a:pPr marL="228600" indent="-228600" algn="l">
                        <a:lnSpc>
                          <a:spcPct val="120000"/>
                        </a:lnSpc>
                        <a:buFont typeface="+mj-lt"/>
                        <a:buAutoNum type="arabicPeriod"/>
                      </a:pPr>
                      <a:r>
                        <a:rPr lang="zh-CN" sz="1400" kern="100" dirty="0">
                          <a:effectLst/>
                        </a:rPr>
                        <a:t>传入流</a:t>
                      </a:r>
                      <a:endParaRPr lang="en-US" altLang="zh-CN" sz="1400" kern="100" dirty="0">
                        <a:effectLst/>
                      </a:endParaRPr>
                    </a:p>
                    <a:p>
                      <a:pPr marL="228600" indent="-228600" algn="l">
                        <a:lnSpc>
                          <a:spcPct val="120000"/>
                        </a:lnSpc>
                        <a:buFont typeface="+mj-lt"/>
                        <a:buAutoNum type="arabicPeriod"/>
                      </a:pPr>
                      <a:r>
                        <a:rPr lang="zh-CN" sz="1400" kern="100" dirty="0">
                          <a:effectLst/>
                        </a:rPr>
                        <a:t>转移率</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tc>
                  <a:txBody>
                    <a:bodyPr/>
                    <a:lstStyle/>
                    <a:p>
                      <a:pPr algn="just">
                        <a:lnSpc>
                          <a:spcPct val="120000"/>
                        </a:lnSpc>
                      </a:pPr>
                      <a:r>
                        <a:rPr lang="zh-CN" sz="1400" b="1" kern="100" dirty="0">
                          <a:effectLst/>
                        </a:rPr>
                        <a:t>地理特征</a:t>
                      </a:r>
                      <a:endParaRPr lang="en-US" altLang="zh-CN" sz="1400" b="1" kern="100" dirty="0">
                        <a:effectLst/>
                      </a:endParaRPr>
                    </a:p>
                    <a:p>
                      <a:pPr marL="228600" indent="-228600" algn="just">
                        <a:lnSpc>
                          <a:spcPct val="120000"/>
                        </a:lnSpc>
                        <a:buFont typeface="+mj-lt"/>
                        <a:buAutoNum type="arabicPeriod"/>
                      </a:pPr>
                      <a:r>
                        <a:rPr lang="en-US" altLang="zh-CN" sz="1400" kern="100" dirty="0">
                          <a:effectLst/>
                        </a:rPr>
                        <a:t>POI</a:t>
                      </a:r>
                      <a:r>
                        <a:rPr lang="zh-CN" sz="1400" kern="100" dirty="0">
                          <a:effectLst/>
                        </a:rPr>
                        <a:t>多样性</a:t>
                      </a:r>
                      <a:endParaRPr lang="en-US" altLang="zh-CN" sz="1400" kern="100" dirty="0">
                        <a:effectLst/>
                      </a:endParaRPr>
                    </a:p>
                    <a:p>
                      <a:pPr marL="228600" indent="-228600" algn="just">
                        <a:lnSpc>
                          <a:spcPct val="120000"/>
                        </a:lnSpc>
                        <a:buFont typeface="+mj-lt"/>
                        <a:buAutoNum type="arabicPeriod"/>
                      </a:pPr>
                      <a:r>
                        <a:rPr lang="zh-CN" sz="1400" kern="100" dirty="0">
                          <a:effectLst/>
                        </a:rPr>
                        <a:t>人流量</a:t>
                      </a:r>
                      <a:endParaRPr lang="en-US" altLang="zh-CN" sz="1400" kern="100" dirty="0">
                        <a:effectLst/>
                      </a:endParaRPr>
                    </a:p>
                    <a:p>
                      <a:pPr marL="228600" indent="-228600" algn="just">
                        <a:lnSpc>
                          <a:spcPct val="120000"/>
                        </a:lnSpc>
                        <a:buFont typeface="+mj-lt"/>
                        <a:buAutoNum type="arabicPeriod"/>
                      </a:pPr>
                      <a:r>
                        <a:rPr lang="zh-CN" sz="1400" kern="100" dirty="0">
                          <a:effectLst/>
                        </a:rPr>
                        <a:t>交通便利</a:t>
                      </a:r>
                    </a:p>
                    <a:p>
                      <a:pPr algn="just">
                        <a:lnSpc>
                          <a:spcPct val="120000"/>
                        </a:lnSpc>
                      </a:pPr>
                      <a:r>
                        <a:rPr lang="zh-CN" sz="1400" b="1" kern="100" dirty="0">
                          <a:effectLst/>
                        </a:rPr>
                        <a:t>商业特征</a:t>
                      </a:r>
                      <a:endParaRPr lang="en-US" altLang="zh-CN" sz="1400" b="1" kern="100" dirty="0">
                        <a:effectLst/>
                      </a:endParaRPr>
                    </a:p>
                    <a:p>
                      <a:pPr marL="228600" indent="-228600" algn="just">
                        <a:lnSpc>
                          <a:spcPct val="120000"/>
                        </a:lnSpc>
                        <a:buFont typeface="+mj-lt"/>
                        <a:buAutoNum type="arabicPeriod"/>
                      </a:pPr>
                      <a:r>
                        <a:rPr lang="zh-CN" sz="1400" kern="100" dirty="0">
                          <a:effectLst/>
                        </a:rPr>
                        <a:t>店铺吸引力</a:t>
                      </a:r>
                      <a:endParaRPr lang="en-US" altLang="zh-CN" sz="1400" kern="100" dirty="0">
                        <a:effectLst/>
                      </a:endParaRPr>
                    </a:p>
                    <a:p>
                      <a:pPr marL="228600" indent="-228600" algn="just">
                        <a:lnSpc>
                          <a:spcPct val="120000"/>
                        </a:lnSpc>
                        <a:buFont typeface="+mj-lt"/>
                        <a:buAutoNum type="arabicPeriod"/>
                      </a:pPr>
                      <a:r>
                        <a:rPr lang="zh-CN" sz="1400" kern="100" dirty="0">
                          <a:effectLst/>
                        </a:rPr>
                        <a:t>对手竞争力</a:t>
                      </a:r>
                      <a:endParaRPr lang="en-US" altLang="zh-CN" sz="1400" kern="100" dirty="0">
                        <a:effectLst/>
                      </a:endParaRPr>
                    </a:p>
                    <a:p>
                      <a:pPr marL="228600" indent="-228600" algn="just">
                        <a:lnSpc>
                          <a:spcPct val="120000"/>
                        </a:lnSpc>
                        <a:buFont typeface="+mj-lt"/>
                        <a:buAutoNum type="arabicPeriod"/>
                      </a:pPr>
                      <a:r>
                        <a:rPr lang="zh-CN" sz="1400" kern="100" dirty="0">
                          <a:effectLst/>
                        </a:rPr>
                        <a:t>互补店铺</a:t>
                      </a:r>
                      <a:endParaRPr lang="en-US" altLang="zh-CN" sz="1400" kern="100" dirty="0">
                        <a:effectLst/>
                      </a:endParaRPr>
                    </a:p>
                    <a:p>
                      <a:pPr marL="228600" indent="-228600" algn="just">
                        <a:lnSpc>
                          <a:spcPct val="120000"/>
                        </a:lnSpc>
                        <a:buFont typeface="+mj-lt"/>
                        <a:buAutoNum type="arabicPeriod"/>
                      </a:pPr>
                      <a:r>
                        <a:rPr lang="zh-CN" sz="1400" kern="100" dirty="0">
                          <a:effectLst/>
                        </a:rPr>
                        <a:t>区域的功能</a:t>
                      </a:r>
                    </a:p>
                    <a:p>
                      <a:pPr algn="just">
                        <a:lnSpc>
                          <a:spcPct val="120000"/>
                        </a:lnSpc>
                      </a:pPr>
                      <a:r>
                        <a:rPr lang="zh-CN" sz="1400" b="1" kern="100" dirty="0">
                          <a:effectLst/>
                        </a:rPr>
                        <a:t>连锁店的规模特征</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tc>
                  <a:txBody>
                    <a:bodyPr/>
                    <a:lstStyle/>
                    <a:p>
                      <a:pPr algn="just">
                        <a:lnSpc>
                          <a:spcPct val="120000"/>
                        </a:lnSpc>
                      </a:pPr>
                      <a:r>
                        <a:rPr lang="zh-CN" sz="1400" b="1" kern="100" dirty="0">
                          <a:effectLst/>
                        </a:rPr>
                        <a:t>地理特征</a:t>
                      </a:r>
                      <a:endParaRPr lang="en-US" altLang="zh-CN" sz="1400" b="1" kern="100" dirty="0">
                        <a:effectLst/>
                      </a:endParaRPr>
                    </a:p>
                    <a:p>
                      <a:pPr marL="228600" indent="-228600" algn="just">
                        <a:lnSpc>
                          <a:spcPct val="120000"/>
                        </a:lnSpc>
                        <a:buFont typeface="+mj-lt"/>
                        <a:buAutoNum type="arabicPeriod"/>
                      </a:pPr>
                      <a:r>
                        <a:rPr lang="en-US" sz="1400" kern="100" dirty="0">
                          <a:effectLst/>
                        </a:rPr>
                        <a:t>POI</a:t>
                      </a:r>
                      <a:r>
                        <a:rPr lang="zh-CN" sz="1400" kern="100" dirty="0">
                          <a:effectLst/>
                        </a:rPr>
                        <a:t>多样性</a:t>
                      </a:r>
                      <a:endParaRPr lang="en-US" altLang="zh-CN" sz="1400" kern="100" dirty="0">
                        <a:effectLst/>
                      </a:endParaRPr>
                    </a:p>
                    <a:p>
                      <a:pPr marL="228600" indent="-228600" algn="just">
                        <a:lnSpc>
                          <a:spcPct val="120000"/>
                        </a:lnSpc>
                        <a:buFont typeface="+mj-lt"/>
                        <a:buAutoNum type="arabicPeriod"/>
                      </a:pPr>
                      <a:r>
                        <a:rPr lang="zh-CN" sz="1400" kern="100" dirty="0">
                          <a:effectLst/>
                        </a:rPr>
                        <a:t>人流量</a:t>
                      </a:r>
                      <a:endParaRPr lang="en-US" altLang="zh-CN" sz="1400" kern="100" dirty="0">
                        <a:effectLst/>
                      </a:endParaRPr>
                    </a:p>
                    <a:p>
                      <a:pPr marL="228600" indent="-228600" algn="just">
                        <a:lnSpc>
                          <a:spcPct val="120000"/>
                        </a:lnSpc>
                        <a:buFont typeface="+mj-lt"/>
                        <a:buAutoNum type="arabicPeriod"/>
                      </a:pPr>
                      <a:r>
                        <a:rPr lang="zh-CN" sz="1400" kern="100" dirty="0">
                          <a:effectLst/>
                        </a:rPr>
                        <a:t>交通便利性</a:t>
                      </a:r>
                      <a:endParaRPr lang="en-US" altLang="zh-CN" sz="1400" kern="100" dirty="0">
                        <a:effectLst/>
                      </a:endParaRPr>
                    </a:p>
                    <a:p>
                      <a:pPr marL="228600" indent="-228600" algn="just">
                        <a:lnSpc>
                          <a:spcPct val="120000"/>
                        </a:lnSpc>
                        <a:buFont typeface="+mj-lt"/>
                        <a:buAutoNum type="arabicPeriod"/>
                      </a:pPr>
                      <a:r>
                        <a:rPr lang="en-US" sz="1400" kern="100" dirty="0">
                          <a:effectLst/>
                        </a:rPr>
                        <a:t>POI</a:t>
                      </a:r>
                      <a:r>
                        <a:rPr lang="zh-CN" sz="1400" kern="100" dirty="0">
                          <a:effectLst/>
                        </a:rPr>
                        <a:t>集</a:t>
                      </a:r>
                      <a:r>
                        <a:rPr lang="zh-CN" altLang="en-US" sz="1400" kern="100" dirty="0">
                          <a:effectLst/>
                        </a:rPr>
                        <a:t>合</a:t>
                      </a:r>
                      <a:endParaRPr lang="zh-CN" sz="1400" kern="100" dirty="0">
                        <a:effectLst/>
                      </a:endParaRPr>
                    </a:p>
                    <a:p>
                      <a:pPr algn="just">
                        <a:lnSpc>
                          <a:spcPct val="120000"/>
                        </a:lnSpc>
                      </a:pPr>
                      <a:r>
                        <a:rPr lang="zh-CN" sz="1400" b="1" kern="100" dirty="0">
                          <a:effectLst/>
                        </a:rPr>
                        <a:t>商业特征</a:t>
                      </a:r>
                      <a:endParaRPr lang="en-US" altLang="zh-CN" sz="1400" b="1" kern="100" dirty="0">
                        <a:effectLst/>
                      </a:endParaRPr>
                    </a:p>
                    <a:p>
                      <a:pPr marL="228600" indent="-228600" algn="just">
                        <a:lnSpc>
                          <a:spcPct val="120000"/>
                        </a:lnSpc>
                        <a:buFont typeface="+mj-lt"/>
                        <a:buAutoNum type="arabicPeriod"/>
                      </a:pPr>
                      <a:r>
                        <a:rPr lang="zh-CN" sz="1400" b="0" kern="100" dirty="0">
                          <a:effectLst/>
                        </a:rPr>
                        <a:t>密度</a:t>
                      </a:r>
                      <a:endParaRPr lang="en-US" altLang="zh-CN" sz="1400" b="0" kern="100" dirty="0">
                        <a:effectLst/>
                      </a:endParaRPr>
                    </a:p>
                    <a:p>
                      <a:pPr marL="228600" indent="-228600" algn="just">
                        <a:lnSpc>
                          <a:spcPct val="120000"/>
                        </a:lnSpc>
                        <a:buFont typeface="+mj-lt"/>
                        <a:buAutoNum type="arabicPeriod"/>
                      </a:pPr>
                      <a:r>
                        <a:rPr lang="zh-CN" sz="1400" b="0" kern="100" dirty="0">
                          <a:effectLst/>
                        </a:rPr>
                        <a:t>竞争力</a:t>
                      </a:r>
                      <a:endParaRPr lang="en-US" altLang="zh-CN" sz="1400" b="0" kern="100" dirty="0">
                        <a:effectLst/>
                      </a:endParaRPr>
                    </a:p>
                    <a:p>
                      <a:pPr marL="228600" indent="-228600" algn="just">
                        <a:lnSpc>
                          <a:spcPct val="120000"/>
                        </a:lnSpc>
                        <a:buFont typeface="+mj-lt"/>
                        <a:buAutoNum type="arabicPeriod"/>
                      </a:pPr>
                      <a:r>
                        <a:rPr lang="zh-CN" sz="1400" b="0" kern="100" dirty="0">
                          <a:effectLst/>
                        </a:rPr>
                        <a:t>互补性</a:t>
                      </a:r>
                      <a:endParaRPr lang="en-US" altLang="zh-CN" sz="1400" b="0" kern="100" dirty="0">
                        <a:effectLst/>
                      </a:endParaRPr>
                    </a:p>
                    <a:p>
                      <a:pPr marL="228600" indent="-228600" algn="just">
                        <a:lnSpc>
                          <a:spcPct val="120000"/>
                        </a:lnSpc>
                        <a:buFont typeface="+mj-lt"/>
                        <a:buAutoNum type="arabicPeriod"/>
                      </a:pPr>
                      <a:r>
                        <a:rPr lang="zh-CN" sz="1400" b="0" kern="100" dirty="0">
                          <a:effectLst/>
                        </a:rPr>
                        <a:t>房价</a:t>
                      </a:r>
                      <a:endParaRPr lang="zh-CN" sz="14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tc>
                  <a:txBody>
                    <a:bodyPr/>
                    <a:lstStyle/>
                    <a:p>
                      <a:pPr algn="just">
                        <a:lnSpc>
                          <a:spcPct val="120000"/>
                        </a:lnSpc>
                      </a:pPr>
                      <a:r>
                        <a:rPr lang="zh-CN" sz="1400" kern="100" dirty="0">
                          <a:effectLst/>
                        </a:rPr>
                        <a:t>三个指标量化商业区的吸引力：</a:t>
                      </a:r>
                    </a:p>
                    <a:p>
                      <a:pPr algn="just">
                        <a:lnSpc>
                          <a:spcPct val="120000"/>
                        </a:lnSpc>
                      </a:pPr>
                      <a:r>
                        <a:rPr lang="zh-CN" sz="1400" b="1" kern="100" dirty="0">
                          <a:effectLst/>
                        </a:rPr>
                        <a:t>商业实体指标</a:t>
                      </a:r>
                      <a:endParaRPr lang="en-US" altLang="zh-CN" sz="1400" b="1" kern="100" dirty="0">
                        <a:effectLst/>
                      </a:endParaRPr>
                    </a:p>
                    <a:p>
                      <a:pPr marL="228600" indent="-228600" algn="just">
                        <a:lnSpc>
                          <a:spcPct val="120000"/>
                        </a:lnSpc>
                        <a:buFont typeface="+mj-lt"/>
                        <a:buAutoNum type="arabicPeriod"/>
                      </a:pPr>
                      <a:r>
                        <a:rPr lang="en-US" altLang="zh-CN" sz="1400" kern="100" dirty="0">
                          <a:effectLst/>
                        </a:rPr>
                        <a:t>POI</a:t>
                      </a:r>
                      <a:r>
                        <a:rPr lang="zh-CN" sz="1400" kern="100" dirty="0">
                          <a:effectLst/>
                        </a:rPr>
                        <a:t>数量</a:t>
                      </a:r>
                      <a:endParaRPr lang="en-US" altLang="zh-CN" sz="1400" kern="100" dirty="0">
                        <a:effectLst/>
                      </a:endParaRPr>
                    </a:p>
                    <a:p>
                      <a:pPr marL="228600" indent="-228600" algn="just">
                        <a:lnSpc>
                          <a:spcPct val="120000"/>
                        </a:lnSpc>
                        <a:buFont typeface="+mj-lt"/>
                        <a:buAutoNum type="arabicPeriod"/>
                      </a:pPr>
                      <a:r>
                        <a:rPr lang="en-US" altLang="zh-CN" sz="1400" kern="100" dirty="0">
                          <a:effectLst/>
                        </a:rPr>
                        <a:t>POI</a:t>
                      </a:r>
                      <a:r>
                        <a:rPr lang="zh-CN" sz="1400" kern="100" dirty="0">
                          <a:effectLst/>
                        </a:rPr>
                        <a:t>多样性</a:t>
                      </a:r>
                    </a:p>
                    <a:p>
                      <a:pPr algn="just">
                        <a:lnSpc>
                          <a:spcPct val="120000"/>
                        </a:lnSpc>
                      </a:pPr>
                      <a:r>
                        <a:rPr lang="zh-CN" sz="1400" b="1" kern="100" dirty="0">
                          <a:solidFill>
                            <a:schemeClr val="tx1"/>
                          </a:solidFill>
                          <a:effectLst/>
                        </a:rPr>
                        <a:t>城市设施指标</a:t>
                      </a:r>
                      <a:endParaRPr lang="en-US" sz="1400" kern="100" dirty="0">
                        <a:effectLst/>
                      </a:endParaRPr>
                    </a:p>
                    <a:p>
                      <a:pPr marL="228600" indent="-228600" algn="just">
                        <a:lnSpc>
                          <a:spcPct val="120000"/>
                        </a:lnSpc>
                        <a:buFont typeface="+mj-lt"/>
                        <a:buAutoNum type="arabicPeriod"/>
                      </a:pPr>
                      <a:r>
                        <a:rPr lang="zh-CN" sz="1400" kern="100" dirty="0">
                          <a:effectLst/>
                        </a:rPr>
                        <a:t>交通可达性</a:t>
                      </a:r>
                      <a:endParaRPr lang="en-US" altLang="zh-CN" sz="1400" kern="100" dirty="0">
                        <a:effectLst/>
                      </a:endParaRPr>
                    </a:p>
                    <a:p>
                      <a:pPr marL="228600" indent="-228600" algn="just">
                        <a:lnSpc>
                          <a:spcPct val="120000"/>
                        </a:lnSpc>
                        <a:buFont typeface="+mj-lt"/>
                        <a:buAutoNum type="arabicPeriod"/>
                      </a:pPr>
                      <a:r>
                        <a:rPr lang="zh-CN" altLang="en-US" sz="1400" kern="100" dirty="0">
                          <a:effectLst/>
                        </a:rPr>
                        <a:t>可</a:t>
                      </a:r>
                      <a:r>
                        <a:rPr lang="zh-CN" sz="1400" kern="100" dirty="0">
                          <a:effectLst/>
                        </a:rPr>
                        <a:t>提供的服务</a:t>
                      </a:r>
                    </a:p>
                    <a:p>
                      <a:pPr algn="just">
                        <a:lnSpc>
                          <a:spcPct val="120000"/>
                        </a:lnSpc>
                      </a:pPr>
                      <a:r>
                        <a:rPr lang="zh-CN" altLang="en-US" sz="1400" b="1" kern="100" dirty="0">
                          <a:effectLst/>
                        </a:rPr>
                        <a:t>人口指标</a:t>
                      </a:r>
                      <a:endParaRPr lang="en-US" altLang="zh-CN" sz="1400" b="1" kern="100" dirty="0">
                        <a:effectLst/>
                      </a:endParaRPr>
                    </a:p>
                    <a:p>
                      <a:pPr marL="228600" indent="-228600" algn="just">
                        <a:lnSpc>
                          <a:spcPct val="120000"/>
                        </a:lnSpc>
                        <a:buFont typeface="+mj-lt"/>
                        <a:buAutoNum type="arabicPeriod"/>
                      </a:pPr>
                      <a:r>
                        <a:rPr lang="zh-CN" sz="1400" kern="100" dirty="0">
                          <a:effectLst/>
                        </a:rPr>
                        <a:t>人口密度</a:t>
                      </a:r>
                      <a:endParaRPr lang="en-US" altLang="zh-CN" sz="1400" kern="100" dirty="0">
                        <a:effectLst/>
                      </a:endParaRPr>
                    </a:p>
                    <a:p>
                      <a:pPr marL="228600" indent="-228600" algn="just">
                        <a:lnSpc>
                          <a:spcPct val="120000"/>
                        </a:lnSpc>
                        <a:buFont typeface="+mj-lt"/>
                        <a:buAutoNum type="arabicPeriod"/>
                      </a:pPr>
                      <a:r>
                        <a:rPr lang="zh-CN" sz="1400" kern="100" dirty="0">
                          <a:effectLst/>
                        </a:rPr>
                        <a:t>人流量</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tc>
                  <a:txBody>
                    <a:bodyPr/>
                    <a:lstStyle/>
                    <a:p>
                      <a:pPr algn="just">
                        <a:lnSpc>
                          <a:spcPct val="120000"/>
                        </a:lnSpc>
                      </a:pPr>
                      <a:r>
                        <a:rPr lang="zh-CN" sz="1400" b="1" kern="100" dirty="0">
                          <a:effectLst/>
                        </a:rPr>
                        <a:t>卫星数据特征</a:t>
                      </a:r>
                      <a:endParaRPr lang="en-US" altLang="zh-CN" sz="1400" b="1" kern="100" dirty="0">
                        <a:effectLst/>
                      </a:endParaRPr>
                    </a:p>
                    <a:p>
                      <a:pPr marL="228600" indent="-228600" algn="just">
                        <a:lnSpc>
                          <a:spcPct val="120000"/>
                        </a:lnSpc>
                        <a:buFont typeface="+mj-lt"/>
                        <a:buAutoNum type="arabicPeriod"/>
                      </a:pPr>
                      <a:r>
                        <a:rPr lang="zh-CN" sz="1400" kern="100" dirty="0">
                          <a:effectLst/>
                        </a:rPr>
                        <a:t>夜间光强度</a:t>
                      </a:r>
                      <a:endParaRPr lang="en-US" altLang="zh-CN" sz="1400" kern="100" dirty="0">
                        <a:effectLst/>
                      </a:endParaRPr>
                    </a:p>
                    <a:p>
                      <a:pPr marL="228600" indent="-228600" algn="just">
                        <a:lnSpc>
                          <a:spcPct val="120000"/>
                        </a:lnSpc>
                        <a:buFont typeface="+mj-lt"/>
                        <a:buAutoNum type="arabicPeriod"/>
                      </a:pPr>
                      <a:r>
                        <a:rPr lang="zh-CN" sz="1400" kern="100" dirty="0">
                          <a:effectLst/>
                        </a:rPr>
                        <a:t>可见</a:t>
                      </a:r>
                      <a:r>
                        <a:rPr lang="zh-CN" altLang="en-US" sz="1400" kern="100" dirty="0">
                          <a:effectLst/>
                        </a:rPr>
                        <a:t>性</a:t>
                      </a:r>
                      <a:endParaRPr lang="en-US" altLang="zh-CN" sz="1400" kern="100" dirty="0">
                        <a:effectLst/>
                      </a:endParaRPr>
                    </a:p>
                    <a:p>
                      <a:pPr marL="228600" indent="-228600" algn="just">
                        <a:lnSpc>
                          <a:spcPct val="120000"/>
                        </a:lnSpc>
                        <a:buFont typeface="+mj-lt"/>
                        <a:buAutoNum type="arabicPeriod"/>
                      </a:pPr>
                      <a:r>
                        <a:rPr lang="zh-CN" sz="1400" kern="100" dirty="0">
                          <a:effectLst/>
                        </a:rPr>
                        <a:t>红外辐射数据</a:t>
                      </a:r>
                      <a:endParaRPr lang="en-US" altLang="zh-CN" sz="1400" kern="100" dirty="0">
                        <a:effectLst/>
                      </a:endParaRPr>
                    </a:p>
                    <a:p>
                      <a:pPr marL="228600" indent="-228600" algn="just">
                        <a:lnSpc>
                          <a:spcPct val="120000"/>
                        </a:lnSpc>
                        <a:buFont typeface="+mj-lt"/>
                        <a:buAutoNum type="arabicPeriod"/>
                      </a:pPr>
                      <a:r>
                        <a:rPr lang="zh-CN" sz="1400" kern="100" dirty="0">
                          <a:effectLst/>
                        </a:rPr>
                        <a:t>卫星图片</a:t>
                      </a:r>
                    </a:p>
                    <a:p>
                      <a:pPr algn="just">
                        <a:lnSpc>
                          <a:spcPct val="120000"/>
                        </a:lnSpc>
                      </a:pPr>
                      <a:r>
                        <a:rPr lang="zh-CN" sz="1400" b="1" kern="100" dirty="0">
                          <a:effectLst/>
                        </a:rPr>
                        <a:t>地理特征</a:t>
                      </a:r>
                      <a:endParaRPr lang="en-US" altLang="zh-CN" sz="1400" b="1" kern="100" dirty="0">
                        <a:effectLst/>
                      </a:endParaRPr>
                    </a:p>
                    <a:p>
                      <a:pPr marL="228600" indent="-228600" algn="just">
                        <a:lnSpc>
                          <a:spcPct val="120000"/>
                        </a:lnSpc>
                        <a:buFont typeface="+mj-lt"/>
                        <a:buAutoNum type="arabicPeriod"/>
                      </a:pPr>
                      <a:r>
                        <a:rPr lang="en-US" sz="1400" kern="100" dirty="0">
                          <a:effectLst/>
                        </a:rPr>
                        <a:t>POI</a:t>
                      </a:r>
                      <a:r>
                        <a:rPr lang="zh-CN" sz="1400" kern="100" dirty="0">
                          <a:effectLst/>
                        </a:rPr>
                        <a:t>区域特征</a:t>
                      </a:r>
                      <a:endParaRPr lang="en-US" altLang="zh-CN" sz="1400" kern="100" dirty="0">
                        <a:effectLst/>
                      </a:endParaRPr>
                    </a:p>
                    <a:p>
                      <a:pPr marL="228600" indent="-228600" algn="just">
                        <a:lnSpc>
                          <a:spcPct val="120000"/>
                        </a:lnSpc>
                        <a:buFont typeface="+mj-lt"/>
                        <a:buAutoNum type="arabicPeriod"/>
                      </a:pPr>
                      <a:r>
                        <a:rPr lang="zh-CN" sz="1400" kern="100" dirty="0">
                          <a:effectLst/>
                        </a:rPr>
                        <a:t>道路网络</a:t>
                      </a:r>
                    </a:p>
                    <a:p>
                      <a:pPr marL="228600" indent="-228600" algn="just">
                        <a:lnSpc>
                          <a:spcPct val="120000"/>
                        </a:lnSpc>
                        <a:buFont typeface="+mj-lt"/>
                        <a:buAutoNum type="arabicPeriod"/>
                      </a:pPr>
                      <a:r>
                        <a:rPr lang="zh-CN" sz="1400" kern="100" dirty="0">
                          <a:effectLst/>
                        </a:rPr>
                        <a:t>用户移动</a:t>
                      </a:r>
                      <a:r>
                        <a:rPr lang="zh-CN" altLang="en-US" sz="1400" kern="100" dirty="0">
                          <a:effectLst/>
                        </a:rPr>
                        <a:t>模式</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extLst>
                  <a:ext uri="{0D108BD9-81ED-4DB2-BD59-A6C34878D82A}">
                    <a16:rowId xmlns:a16="http://schemas.microsoft.com/office/drawing/2014/main" val="233161912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483941" y="483518"/>
            <a:ext cx="7668344" cy="4303639"/>
          </a:xfrm>
          <a:prstGeom prst="rect">
            <a:avLst/>
          </a:prstGeom>
          <a:solidFill>
            <a:srgbClr val="2C394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64" name="组合 263"/>
          <p:cNvGrpSpPr/>
          <p:nvPr/>
        </p:nvGrpSpPr>
        <p:grpSpPr>
          <a:xfrm>
            <a:off x="3419872" y="3590938"/>
            <a:ext cx="3412998" cy="554846"/>
            <a:chOff x="779510" y="2733770"/>
            <a:chExt cx="3412998" cy="554846"/>
          </a:xfrm>
        </p:grpSpPr>
        <p:sp>
          <p:nvSpPr>
            <p:cNvPr id="10" name="Diamond 286"/>
            <p:cNvSpPr/>
            <p:nvPr/>
          </p:nvSpPr>
          <p:spPr>
            <a:xfrm>
              <a:off x="779510" y="2733770"/>
              <a:ext cx="558685" cy="554846"/>
            </a:xfrm>
            <a:prstGeom prst="diamond">
              <a:avLst/>
            </a:prstGeom>
            <a:solidFill>
              <a:srgbClr val="0083B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cs typeface="+mn-ea"/>
                  <a:sym typeface="+mn-lt"/>
                </a:rPr>
                <a:t>04</a:t>
              </a:r>
            </a:p>
          </p:txBody>
        </p:sp>
        <p:grpSp>
          <p:nvGrpSpPr>
            <p:cNvPr id="11" name="Group 287"/>
            <p:cNvGrpSpPr/>
            <p:nvPr/>
          </p:nvGrpSpPr>
          <p:grpSpPr>
            <a:xfrm>
              <a:off x="1220577" y="2843273"/>
              <a:ext cx="2971931" cy="422424"/>
              <a:chOff x="6444107" y="1469392"/>
              <a:chExt cx="4232109" cy="563232"/>
            </a:xfrm>
          </p:grpSpPr>
          <p:sp>
            <p:nvSpPr>
              <p:cNvPr id="24" name="TextBox 300"/>
              <p:cNvSpPr txBox="1"/>
              <p:nvPr/>
            </p:nvSpPr>
            <p:spPr>
              <a:xfrm>
                <a:off x="6444107" y="1469392"/>
                <a:ext cx="4232109" cy="242864"/>
              </a:xfrm>
              <a:prstGeom prst="rect">
                <a:avLst/>
              </a:prstGeom>
              <a:noFill/>
            </p:spPr>
            <p:txBody>
              <a:bodyPr wrap="none" lIns="360000" tIns="0" rIns="0" bIns="0" anchor="b" anchorCtr="0">
                <a:noAutofit/>
              </a:bodyPr>
              <a:lstStyle/>
              <a:p>
                <a:r>
                  <a:rPr lang="zh-CN" altLang="en-US" sz="2000" b="1" dirty="0">
                    <a:solidFill>
                      <a:schemeClr val="bg1"/>
                    </a:solidFill>
                    <a:cs typeface="+mn-ea"/>
                    <a:sym typeface="+mn-lt"/>
                  </a:rPr>
                  <a:t>总结</a:t>
                </a:r>
              </a:p>
            </p:txBody>
          </p:sp>
          <p:sp>
            <p:nvSpPr>
              <p:cNvPr id="25" name="TextBox 301"/>
              <p:cNvSpPr txBox="1"/>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050" dirty="0">
                    <a:solidFill>
                      <a:schemeClr val="bg1"/>
                    </a:solidFill>
                    <a:cs typeface="+mn-ea"/>
                    <a:sym typeface="+mn-lt"/>
                  </a:rPr>
                  <a:t>Summary</a:t>
                </a:r>
                <a:endParaRPr lang="zh-CN" altLang="en-US" sz="1050" dirty="0">
                  <a:solidFill>
                    <a:schemeClr val="bg1"/>
                  </a:solidFill>
                  <a:cs typeface="+mn-ea"/>
                  <a:sym typeface="+mn-lt"/>
                </a:endParaRPr>
              </a:p>
            </p:txBody>
          </p:sp>
        </p:grpSp>
      </p:grpSp>
      <p:grpSp>
        <p:nvGrpSpPr>
          <p:cNvPr id="263" name="组合 262"/>
          <p:cNvGrpSpPr/>
          <p:nvPr/>
        </p:nvGrpSpPr>
        <p:grpSpPr>
          <a:xfrm>
            <a:off x="3419870" y="1834247"/>
            <a:ext cx="3394581" cy="625733"/>
            <a:chOff x="797927" y="2003951"/>
            <a:chExt cx="3394581" cy="625733"/>
          </a:xfrm>
        </p:grpSpPr>
        <p:sp>
          <p:nvSpPr>
            <p:cNvPr id="12" name="Diamond 288"/>
            <p:cNvSpPr/>
            <p:nvPr/>
          </p:nvSpPr>
          <p:spPr>
            <a:xfrm>
              <a:off x="797927" y="2097757"/>
              <a:ext cx="540268" cy="531927"/>
            </a:xfrm>
            <a:prstGeom prst="diamond">
              <a:avLst/>
            </a:prstGeom>
            <a:solidFill>
              <a:srgbClr val="0083B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lnSpcReduction="10000"/>
            </a:bodyPr>
            <a:lstStyle/>
            <a:p>
              <a:pPr algn="ctr"/>
              <a:r>
                <a:rPr lang="en-US" altLang="zh-CN" dirty="0">
                  <a:solidFill>
                    <a:schemeClr val="bg1"/>
                  </a:solidFill>
                  <a:cs typeface="+mn-ea"/>
                  <a:sym typeface="+mn-lt"/>
                </a:rPr>
                <a:t>02</a:t>
              </a:r>
            </a:p>
          </p:txBody>
        </p:sp>
        <p:grpSp>
          <p:nvGrpSpPr>
            <p:cNvPr id="13" name="Group 289"/>
            <p:cNvGrpSpPr/>
            <p:nvPr/>
          </p:nvGrpSpPr>
          <p:grpSpPr>
            <a:xfrm>
              <a:off x="1220577" y="2003951"/>
              <a:ext cx="2971931" cy="602813"/>
              <a:chOff x="6444107" y="1228873"/>
              <a:chExt cx="4232109" cy="803751"/>
            </a:xfrm>
          </p:grpSpPr>
          <p:sp>
            <p:nvSpPr>
              <p:cNvPr id="22" name="TextBox 298"/>
              <p:cNvSpPr txBox="1"/>
              <p:nvPr/>
            </p:nvSpPr>
            <p:spPr>
              <a:xfrm>
                <a:off x="6444107" y="1228873"/>
                <a:ext cx="4232109" cy="483384"/>
              </a:xfrm>
              <a:prstGeom prst="rect">
                <a:avLst/>
              </a:prstGeom>
              <a:noFill/>
            </p:spPr>
            <p:txBody>
              <a:bodyPr wrap="none" lIns="360000" tIns="0" rIns="0" bIns="0" anchor="b" anchorCtr="0">
                <a:noAutofit/>
              </a:bodyPr>
              <a:lstStyle/>
              <a:p>
                <a:r>
                  <a:rPr lang="en-US" altLang="zh-CN" sz="2000" b="1" dirty="0">
                    <a:solidFill>
                      <a:schemeClr val="bg1"/>
                    </a:solidFill>
                    <a:cs typeface="+mn-ea"/>
                    <a:sym typeface="+mn-lt"/>
                  </a:rPr>
                  <a:t>CityTransfer</a:t>
                </a:r>
                <a:r>
                  <a:rPr lang="zh-CN" altLang="en-US" sz="2000" b="1" dirty="0">
                    <a:solidFill>
                      <a:schemeClr val="bg1"/>
                    </a:solidFill>
                    <a:cs typeface="+mn-ea"/>
                    <a:sym typeface="+mn-lt"/>
                  </a:rPr>
                  <a:t>框架</a:t>
                </a:r>
              </a:p>
            </p:txBody>
          </p:sp>
          <p:sp>
            <p:nvSpPr>
              <p:cNvPr id="23" name="TextBox 299"/>
              <p:cNvSpPr txBox="1"/>
              <p:nvPr/>
            </p:nvSpPr>
            <p:spPr>
              <a:xfrm>
                <a:off x="6444107" y="1712256"/>
                <a:ext cx="4232109" cy="320368"/>
              </a:xfrm>
              <a:prstGeom prst="rect">
                <a:avLst/>
              </a:prstGeom>
            </p:spPr>
            <p:txBody>
              <a:bodyPr vert="horz" wrap="square" lIns="360000" tIns="0" rIns="0" bIns="0" anchor="ctr" anchorCtr="0">
                <a:normAutofit fontScale="97500"/>
              </a:bodyPr>
              <a:lstStyle/>
              <a:p>
                <a:pPr>
                  <a:lnSpc>
                    <a:spcPct val="120000"/>
                  </a:lnSpc>
                </a:pPr>
                <a:r>
                  <a:rPr lang="en-US" altLang="zh-CN" sz="1050" dirty="0">
                    <a:solidFill>
                      <a:schemeClr val="bg1"/>
                    </a:solidFill>
                    <a:cs typeface="+mn-ea"/>
                    <a:sym typeface="+mn-lt"/>
                  </a:rPr>
                  <a:t>The CityTransfer Framework</a:t>
                </a:r>
              </a:p>
            </p:txBody>
          </p:sp>
        </p:grpSp>
      </p:grpSp>
      <p:grpSp>
        <p:nvGrpSpPr>
          <p:cNvPr id="262" name="组合 261"/>
          <p:cNvGrpSpPr/>
          <p:nvPr/>
        </p:nvGrpSpPr>
        <p:grpSpPr>
          <a:xfrm>
            <a:off x="3419872" y="2739618"/>
            <a:ext cx="3412998" cy="571682"/>
            <a:chOff x="779510" y="1399070"/>
            <a:chExt cx="3412998" cy="571682"/>
          </a:xfrm>
        </p:grpSpPr>
        <p:sp>
          <p:nvSpPr>
            <p:cNvPr id="14" name="Diamond 290"/>
            <p:cNvSpPr/>
            <p:nvPr/>
          </p:nvSpPr>
          <p:spPr>
            <a:xfrm>
              <a:off x="779510" y="1399070"/>
              <a:ext cx="558685" cy="571682"/>
            </a:xfrm>
            <a:prstGeom prst="diamond">
              <a:avLst/>
            </a:prstGeom>
            <a:solidFill>
              <a:srgbClr val="0083B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cs typeface="+mn-ea"/>
                  <a:sym typeface="+mn-lt"/>
                </a:rPr>
                <a:t>03</a:t>
              </a:r>
            </a:p>
          </p:txBody>
        </p:sp>
        <p:grpSp>
          <p:nvGrpSpPr>
            <p:cNvPr id="15" name="Group 291"/>
            <p:cNvGrpSpPr/>
            <p:nvPr/>
          </p:nvGrpSpPr>
          <p:grpSpPr>
            <a:xfrm>
              <a:off x="1220577" y="1399070"/>
              <a:ext cx="2971931" cy="548764"/>
              <a:chOff x="6444107" y="1300939"/>
              <a:chExt cx="4232109" cy="731685"/>
            </a:xfrm>
          </p:grpSpPr>
          <p:sp>
            <p:nvSpPr>
              <p:cNvPr id="20" name="TextBox 296"/>
              <p:cNvSpPr txBox="1"/>
              <p:nvPr/>
            </p:nvSpPr>
            <p:spPr>
              <a:xfrm>
                <a:off x="6444107" y="1300939"/>
                <a:ext cx="4232109" cy="411317"/>
              </a:xfrm>
              <a:prstGeom prst="rect">
                <a:avLst/>
              </a:prstGeom>
              <a:noFill/>
            </p:spPr>
            <p:txBody>
              <a:bodyPr wrap="none" lIns="360000" tIns="0" rIns="0" bIns="0" anchor="b" anchorCtr="0">
                <a:noAutofit/>
              </a:bodyPr>
              <a:lstStyle/>
              <a:p>
                <a:r>
                  <a:rPr lang="zh-CN" altLang="en-US" sz="2000" b="1" dirty="0">
                    <a:solidFill>
                      <a:schemeClr val="bg1"/>
                    </a:solidFill>
                    <a:cs typeface="+mn-ea"/>
                    <a:sym typeface="+mn-lt"/>
                  </a:rPr>
                  <a:t>相关文章对比</a:t>
                </a:r>
              </a:p>
            </p:txBody>
          </p:sp>
          <p:sp>
            <p:nvSpPr>
              <p:cNvPr id="21" name="TextBox 297"/>
              <p:cNvSpPr txBox="1"/>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050" dirty="0">
                    <a:solidFill>
                      <a:schemeClr val="bg1"/>
                    </a:solidFill>
                    <a:cs typeface="+mn-ea"/>
                    <a:sym typeface="+mn-lt"/>
                  </a:rPr>
                  <a:t>Comparison of Related Articles</a:t>
                </a:r>
              </a:p>
            </p:txBody>
          </p:sp>
        </p:grpSp>
      </p:grpSp>
      <p:grpSp>
        <p:nvGrpSpPr>
          <p:cNvPr id="261" name="组合 260"/>
          <p:cNvGrpSpPr/>
          <p:nvPr/>
        </p:nvGrpSpPr>
        <p:grpSpPr>
          <a:xfrm>
            <a:off x="3419872" y="987574"/>
            <a:ext cx="3394579" cy="545066"/>
            <a:chOff x="797929" y="766754"/>
            <a:chExt cx="3394579" cy="545066"/>
          </a:xfrm>
        </p:grpSpPr>
        <p:sp>
          <p:nvSpPr>
            <p:cNvPr id="16" name="Diamond 292"/>
            <p:cNvSpPr/>
            <p:nvPr/>
          </p:nvSpPr>
          <p:spPr>
            <a:xfrm>
              <a:off x="797929" y="766754"/>
              <a:ext cx="540268" cy="545066"/>
            </a:xfrm>
            <a:prstGeom prst="diamond">
              <a:avLst/>
            </a:prstGeom>
            <a:solidFill>
              <a:srgbClr val="0083B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lnSpcReduction="10000"/>
            </a:bodyPr>
            <a:lstStyle/>
            <a:p>
              <a:pPr algn="ctr"/>
              <a:r>
                <a:rPr lang="en-US" altLang="zh-CN" dirty="0">
                  <a:solidFill>
                    <a:schemeClr val="bg1"/>
                  </a:solidFill>
                  <a:cs typeface="+mn-ea"/>
                  <a:sym typeface="+mn-lt"/>
                </a:rPr>
                <a:t>01</a:t>
              </a:r>
            </a:p>
          </p:txBody>
        </p:sp>
        <p:grpSp>
          <p:nvGrpSpPr>
            <p:cNvPr id="17" name="Group 293"/>
            <p:cNvGrpSpPr/>
            <p:nvPr/>
          </p:nvGrpSpPr>
          <p:grpSpPr>
            <a:xfrm>
              <a:off x="1220577" y="866477"/>
              <a:ext cx="2971931" cy="422424"/>
              <a:chOff x="6444107" y="1469392"/>
              <a:chExt cx="4232109" cy="563232"/>
            </a:xfrm>
          </p:grpSpPr>
          <p:sp>
            <p:nvSpPr>
              <p:cNvPr id="18" name="TextBox 294"/>
              <p:cNvSpPr txBox="1"/>
              <p:nvPr/>
            </p:nvSpPr>
            <p:spPr>
              <a:xfrm>
                <a:off x="6444107" y="1469392"/>
                <a:ext cx="4232109" cy="242864"/>
              </a:xfrm>
              <a:prstGeom prst="rect">
                <a:avLst/>
              </a:prstGeom>
              <a:noFill/>
            </p:spPr>
            <p:txBody>
              <a:bodyPr wrap="none" lIns="360000" tIns="0" rIns="0" bIns="0" anchor="b" anchorCtr="0">
                <a:noAutofit/>
              </a:bodyPr>
              <a:lstStyle/>
              <a:p>
                <a:r>
                  <a:rPr lang="zh-CN" altLang="en-US" sz="2000" b="1" dirty="0">
                    <a:solidFill>
                      <a:schemeClr val="bg1"/>
                    </a:solidFill>
                    <a:cs typeface="+mn-ea"/>
                    <a:sym typeface="+mn-lt"/>
                  </a:rPr>
                  <a:t>研究背景</a:t>
                </a:r>
              </a:p>
            </p:txBody>
          </p:sp>
          <p:sp>
            <p:nvSpPr>
              <p:cNvPr id="19" name="TextBox 295"/>
              <p:cNvSpPr txBox="1"/>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050" b="1" dirty="0">
                    <a:solidFill>
                      <a:schemeClr val="bg1"/>
                    </a:solidFill>
                    <a:latin typeface="微软雅黑 Light" panose="020B0502040204020203" charset="-122"/>
                    <a:ea typeface="微软雅黑 Light" panose="020B0502040204020203" charset="-122"/>
                    <a:cs typeface="+mn-ea"/>
                    <a:sym typeface="+mn-lt"/>
                  </a:rPr>
                  <a:t>Research Background</a:t>
                </a:r>
              </a:p>
            </p:txBody>
          </p:sp>
        </p:grpSp>
      </p:grpSp>
      <p:grpSp>
        <p:nvGrpSpPr>
          <p:cNvPr id="3" name="组合 2"/>
          <p:cNvGrpSpPr/>
          <p:nvPr/>
        </p:nvGrpSpPr>
        <p:grpSpPr>
          <a:xfrm>
            <a:off x="0" y="2019612"/>
            <a:ext cx="2987824" cy="1104275"/>
            <a:chOff x="0" y="2019612"/>
            <a:chExt cx="2987824" cy="1104275"/>
          </a:xfrm>
        </p:grpSpPr>
        <p:sp>
          <p:nvSpPr>
            <p:cNvPr id="2" name="矩形 1"/>
            <p:cNvSpPr/>
            <p:nvPr/>
          </p:nvSpPr>
          <p:spPr>
            <a:xfrm>
              <a:off x="0" y="2019612"/>
              <a:ext cx="2987824" cy="1104275"/>
            </a:xfrm>
            <a:prstGeom prst="rect">
              <a:avLst/>
            </a:prstGeom>
            <a:solidFill>
              <a:srgbClr val="0083B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Group 21"/>
            <p:cNvGrpSpPr/>
            <p:nvPr/>
          </p:nvGrpSpPr>
          <p:grpSpPr>
            <a:xfrm>
              <a:off x="971600" y="2229722"/>
              <a:ext cx="1057275" cy="754085"/>
              <a:chOff x="5069886" y="293530"/>
              <a:chExt cx="2052228" cy="1463723"/>
            </a:xfrm>
            <a:noFill/>
          </p:grpSpPr>
          <p:sp>
            <p:nvSpPr>
              <p:cNvPr id="28" name="TextBox 22"/>
              <p:cNvSpPr txBox="1"/>
              <p:nvPr/>
            </p:nvSpPr>
            <p:spPr>
              <a:xfrm>
                <a:off x="5069886" y="293530"/>
                <a:ext cx="2052228" cy="1120147"/>
              </a:xfrm>
              <a:prstGeom prst="rect">
                <a:avLst/>
              </a:prstGeom>
              <a:grpFill/>
            </p:spPr>
            <p:txBody>
              <a:bodyPr wrap="square">
                <a:normAutofit fontScale="77500" lnSpcReduction="20000"/>
              </a:bodyPr>
              <a:lstStyle/>
              <a:p>
                <a:pPr algn="ctr"/>
                <a:r>
                  <a:rPr lang="zh-CN" altLang="en-US" sz="4400" b="1" dirty="0">
                    <a:solidFill>
                      <a:schemeClr val="bg1"/>
                    </a:solidFill>
                    <a:cs typeface="+mn-ea"/>
                    <a:sym typeface="+mn-lt"/>
                  </a:rPr>
                  <a:t>目录</a:t>
                </a:r>
              </a:p>
            </p:txBody>
          </p:sp>
          <p:sp>
            <p:nvSpPr>
              <p:cNvPr id="29" name="TextBox 23"/>
              <p:cNvSpPr txBox="1"/>
              <p:nvPr/>
            </p:nvSpPr>
            <p:spPr>
              <a:xfrm>
                <a:off x="5069886" y="1309193"/>
                <a:ext cx="2052228" cy="448060"/>
              </a:xfrm>
              <a:prstGeom prst="rect">
                <a:avLst/>
              </a:prstGeom>
              <a:grpFill/>
            </p:spPr>
            <p:txBody>
              <a:bodyPr wrap="square">
                <a:normAutofit fontScale="77500" lnSpcReduction="20000"/>
              </a:bodyPr>
              <a:lstStyle/>
              <a:p>
                <a:pPr algn="ctr"/>
                <a:r>
                  <a:rPr lang="en-US" altLang="zh-CN" sz="1400" b="1">
                    <a:solidFill>
                      <a:schemeClr val="bg1"/>
                    </a:solidFill>
                    <a:cs typeface="+mn-ea"/>
                    <a:sym typeface="+mn-lt"/>
                  </a:rPr>
                  <a:t>CONTENT</a:t>
                </a: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1+#ppt_w/2"/>
                                          </p:val>
                                        </p:tav>
                                        <p:tav tm="100000">
                                          <p:val>
                                            <p:strVal val="#ppt_x"/>
                                          </p:val>
                                        </p:tav>
                                      </p:tavLst>
                                    </p:anim>
                                    <p:anim calcmode="lin" valueType="num">
                                      <p:cBhvr additive="base">
                                        <p:cTn id="12" dur="500" fill="hold"/>
                                        <p:tgtEl>
                                          <p:spTgt spid="3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261"/>
                                        </p:tgtEl>
                                        <p:attrNameLst>
                                          <p:attrName>style.visibility</p:attrName>
                                        </p:attrNameLst>
                                      </p:cBhvr>
                                      <p:to>
                                        <p:strVal val="visible"/>
                                      </p:to>
                                    </p:set>
                                    <p:anim calcmode="lin" valueType="num">
                                      <p:cBhvr additive="base">
                                        <p:cTn id="16" dur="500" fill="hold"/>
                                        <p:tgtEl>
                                          <p:spTgt spid="261"/>
                                        </p:tgtEl>
                                        <p:attrNameLst>
                                          <p:attrName>ppt_x</p:attrName>
                                        </p:attrNameLst>
                                      </p:cBhvr>
                                      <p:tavLst>
                                        <p:tav tm="0">
                                          <p:val>
                                            <p:strVal val="1+#ppt_w/2"/>
                                          </p:val>
                                        </p:tav>
                                        <p:tav tm="100000">
                                          <p:val>
                                            <p:strVal val="#ppt_x"/>
                                          </p:val>
                                        </p:tav>
                                      </p:tavLst>
                                    </p:anim>
                                    <p:anim calcmode="lin" valueType="num">
                                      <p:cBhvr additive="base">
                                        <p:cTn id="17" dur="500" fill="hold"/>
                                        <p:tgtEl>
                                          <p:spTgt spid="261"/>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2" fill="hold" nodeType="afterEffect">
                                  <p:stCondLst>
                                    <p:cond delay="0"/>
                                  </p:stCondLst>
                                  <p:childTnLst>
                                    <p:set>
                                      <p:cBhvr>
                                        <p:cTn id="20" dur="1" fill="hold">
                                          <p:stCondLst>
                                            <p:cond delay="0"/>
                                          </p:stCondLst>
                                        </p:cTn>
                                        <p:tgtEl>
                                          <p:spTgt spid="263"/>
                                        </p:tgtEl>
                                        <p:attrNameLst>
                                          <p:attrName>style.visibility</p:attrName>
                                        </p:attrNameLst>
                                      </p:cBhvr>
                                      <p:to>
                                        <p:strVal val="visible"/>
                                      </p:to>
                                    </p:set>
                                    <p:anim calcmode="lin" valueType="num">
                                      <p:cBhvr additive="base">
                                        <p:cTn id="21" dur="500" fill="hold"/>
                                        <p:tgtEl>
                                          <p:spTgt spid="263"/>
                                        </p:tgtEl>
                                        <p:attrNameLst>
                                          <p:attrName>ppt_x</p:attrName>
                                        </p:attrNameLst>
                                      </p:cBhvr>
                                      <p:tavLst>
                                        <p:tav tm="0">
                                          <p:val>
                                            <p:strVal val="1+#ppt_w/2"/>
                                          </p:val>
                                        </p:tav>
                                        <p:tav tm="100000">
                                          <p:val>
                                            <p:strVal val="#ppt_x"/>
                                          </p:val>
                                        </p:tav>
                                      </p:tavLst>
                                    </p:anim>
                                    <p:anim calcmode="lin" valueType="num">
                                      <p:cBhvr additive="base">
                                        <p:cTn id="22" dur="500" fill="hold"/>
                                        <p:tgtEl>
                                          <p:spTgt spid="263"/>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nodeType="afterEffect">
                                  <p:stCondLst>
                                    <p:cond delay="0"/>
                                  </p:stCondLst>
                                  <p:childTnLst>
                                    <p:set>
                                      <p:cBhvr>
                                        <p:cTn id="25" dur="1" fill="hold">
                                          <p:stCondLst>
                                            <p:cond delay="0"/>
                                          </p:stCondLst>
                                        </p:cTn>
                                        <p:tgtEl>
                                          <p:spTgt spid="262"/>
                                        </p:tgtEl>
                                        <p:attrNameLst>
                                          <p:attrName>style.visibility</p:attrName>
                                        </p:attrNameLst>
                                      </p:cBhvr>
                                      <p:to>
                                        <p:strVal val="visible"/>
                                      </p:to>
                                    </p:set>
                                    <p:anim calcmode="lin" valueType="num">
                                      <p:cBhvr additive="base">
                                        <p:cTn id="26" dur="500" fill="hold"/>
                                        <p:tgtEl>
                                          <p:spTgt spid="262"/>
                                        </p:tgtEl>
                                        <p:attrNameLst>
                                          <p:attrName>ppt_x</p:attrName>
                                        </p:attrNameLst>
                                      </p:cBhvr>
                                      <p:tavLst>
                                        <p:tav tm="0">
                                          <p:val>
                                            <p:strVal val="1+#ppt_w/2"/>
                                          </p:val>
                                        </p:tav>
                                        <p:tav tm="100000">
                                          <p:val>
                                            <p:strVal val="#ppt_x"/>
                                          </p:val>
                                        </p:tav>
                                      </p:tavLst>
                                    </p:anim>
                                    <p:anim calcmode="lin" valueType="num">
                                      <p:cBhvr additive="base">
                                        <p:cTn id="27" dur="500" fill="hold"/>
                                        <p:tgtEl>
                                          <p:spTgt spid="262"/>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2" fill="hold" nodeType="afterEffect">
                                  <p:stCondLst>
                                    <p:cond delay="0"/>
                                  </p:stCondLst>
                                  <p:childTnLst>
                                    <p:set>
                                      <p:cBhvr>
                                        <p:cTn id="30" dur="1" fill="hold">
                                          <p:stCondLst>
                                            <p:cond delay="0"/>
                                          </p:stCondLst>
                                        </p:cTn>
                                        <p:tgtEl>
                                          <p:spTgt spid="264"/>
                                        </p:tgtEl>
                                        <p:attrNameLst>
                                          <p:attrName>style.visibility</p:attrName>
                                        </p:attrNameLst>
                                      </p:cBhvr>
                                      <p:to>
                                        <p:strVal val="visible"/>
                                      </p:to>
                                    </p:set>
                                    <p:anim calcmode="lin" valueType="num">
                                      <p:cBhvr additive="base">
                                        <p:cTn id="31" dur="500" fill="hold"/>
                                        <p:tgtEl>
                                          <p:spTgt spid="264"/>
                                        </p:tgtEl>
                                        <p:attrNameLst>
                                          <p:attrName>ppt_x</p:attrName>
                                        </p:attrNameLst>
                                      </p:cBhvr>
                                      <p:tavLst>
                                        <p:tav tm="0">
                                          <p:val>
                                            <p:strVal val="1+#ppt_w/2"/>
                                          </p:val>
                                        </p:tav>
                                        <p:tav tm="100000">
                                          <p:val>
                                            <p:strVal val="#ppt_x"/>
                                          </p:val>
                                        </p:tav>
                                      </p:tavLst>
                                    </p:anim>
                                    <p:anim calcmode="lin" valueType="num">
                                      <p:cBhvr additive="base">
                                        <p:cTn id="32" dur="500" fill="hold"/>
                                        <p:tgtEl>
                                          <p:spTgt spid="2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36723" y="14856"/>
            <a:ext cx="3261981" cy="5143501"/>
          </a:xfrm>
          <a:prstGeom prst="rect">
            <a:avLst/>
          </a:prstGeom>
          <a:solidFill>
            <a:srgbClr val="2C394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 name="组合 1"/>
          <p:cNvGrpSpPr/>
          <p:nvPr/>
        </p:nvGrpSpPr>
        <p:grpSpPr>
          <a:xfrm>
            <a:off x="1763688" y="1747931"/>
            <a:ext cx="4176464" cy="1327875"/>
            <a:chOff x="1763688" y="1747931"/>
            <a:chExt cx="4176464" cy="1327875"/>
          </a:xfrm>
        </p:grpSpPr>
        <p:sp>
          <p:nvSpPr>
            <p:cNvPr id="8" name="矩形 7"/>
            <p:cNvSpPr/>
            <p:nvPr/>
          </p:nvSpPr>
          <p:spPr>
            <a:xfrm>
              <a:off x="1763688" y="1747931"/>
              <a:ext cx="3838047" cy="1327875"/>
            </a:xfrm>
            <a:prstGeom prst="rect">
              <a:avLst/>
            </a:prstGeom>
            <a:solidFill>
              <a:srgbClr val="0083B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TextBox 48"/>
            <p:cNvSpPr txBox="1"/>
            <p:nvPr/>
          </p:nvSpPr>
          <p:spPr>
            <a:xfrm>
              <a:off x="2267744" y="1995686"/>
              <a:ext cx="3672408" cy="677108"/>
            </a:xfrm>
            <a:prstGeom prst="rect">
              <a:avLst/>
            </a:prstGeom>
            <a:noFill/>
          </p:spPr>
          <p:txBody>
            <a:bodyPr wrap="square" lIns="0" tIns="0" rIns="0" bIns="0" rtlCol="0">
              <a:spAutoFit/>
            </a:bodyPr>
            <a:lstStyle/>
            <a:p>
              <a:r>
                <a:rPr lang="zh-CN" altLang="en-US" sz="4400" b="1" dirty="0">
                  <a:solidFill>
                    <a:schemeClr val="bg1"/>
                  </a:solidFill>
                  <a:cs typeface="+mn-ea"/>
                  <a:sym typeface="+mn-lt"/>
                </a:rPr>
                <a:t>总结</a:t>
              </a:r>
            </a:p>
          </p:txBody>
        </p:sp>
      </p:grpSp>
      <p:sp>
        <p:nvSpPr>
          <p:cNvPr id="45" name="TextBox 48"/>
          <p:cNvSpPr txBox="1"/>
          <p:nvPr/>
        </p:nvSpPr>
        <p:spPr>
          <a:xfrm>
            <a:off x="1634437" y="153317"/>
            <a:ext cx="1484586" cy="1477328"/>
          </a:xfrm>
          <a:prstGeom prst="rect">
            <a:avLst/>
          </a:prstGeom>
          <a:noFill/>
        </p:spPr>
        <p:txBody>
          <a:bodyPr wrap="square" lIns="0" tIns="0" rIns="0" bIns="0" rtlCol="0">
            <a:spAutoFit/>
          </a:bodyPr>
          <a:lstStyle/>
          <a:p>
            <a:r>
              <a:rPr lang="en-US" altLang="zh-CN" sz="9600" dirty="0">
                <a:solidFill>
                  <a:schemeClr val="bg1"/>
                </a:solidFill>
                <a:cs typeface="+mn-ea"/>
                <a:sym typeface="+mn-lt"/>
              </a:rPr>
              <a:t>04</a:t>
            </a:r>
            <a:endParaRPr lang="en-GB" altLang="zh-CN" sz="9600" dirty="0">
              <a:solidFill>
                <a:schemeClr val="bg1"/>
              </a:solidFill>
              <a:cs typeface="+mn-ea"/>
              <a:sym typeface="+mn-lt"/>
            </a:endParaRPr>
          </a:p>
        </p:txBody>
      </p:sp>
      <p:sp>
        <p:nvSpPr>
          <p:cNvPr id="9" name="矩形 8"/>
          <p:cNvSpPr/>
          <p:nvPr/>
        </p:nvSpPr>
        <p:spPr>
          <a:xfrm>
            <a:off x="4716016" y="3291830"/>
            <a:ext cx="4029115" cy="87440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rgbClr val="2C394C"/>
                </a:solidFill>
                <a:latin typeface="微软雅黑" panose="020B0503020204020204" pitchFamily="34" charset="-122"/>
                <a:ea typeface="微软雅黑" panose="020B0503020204020204" pitchFamily="34" charset="-122"/>
                <a:sym typeface="+mn-lt"/>
              </a:rPr>
              <a:t>Summary</a:t>
            </a:r>
          </a:p>
          <a:p>
            <a:pPr marL="285750" indent="-285750">
              <a:lnSpc>
                <a:spcPct val="150000"/>
              </a:lnSpc>
              <a:buFont typeface="Arial" panose="020B0604020202020204" pitchFamily="34" charset="0"/>
              <a:buChar char="•"/>
            </a:pPr>
            <a:r>
              <a:rPr lang="en-US" altLang="zh-CN" dirty="0">
                <a:solidFill>
                  <a:srgbClr val="2C394C"/>
                </a:solidFill>
                <a:latin typeface="微软雅黑" panose="020B0503020204020204" pitchFamily="34" charset="-122"/>
                <a:ea typeface="微软雅黑" panose="020B0503020204020204" pitchFamily="34" charset="-122"/>
              </a:rPr>
              <a:t>Bibliography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Horizontal)">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30000"/>
                                  </p:iterate>
                                  <p:childTnLst>
                                    <p:set>
                                      <p:cBhvr>
                                        <p:cTn id="10" dur="1" fill="hold">
                                          <p:stCondLst>
                                            <p:cond delay="0"/>
                                          </p:stCondLst>
                                        </p:cTn>
                                        <p:tgtEl>
                                          <p:spTgt spid="45"/>
                                        </p:tgtEl>
                                        <p:attrNameLst>
                                          <p:attrName>style.visibility</p:attrName>
                                        </p:attrNameLst>
                                      </p:cBhvr>
                                      <p:to>
                                        <p:strVal val="visible"/>
                                      </p:to>
                                    </p:set>
                                    <p:animEffect transition="in" filter="wipe(left)">
                                      <p:cBhvr>
                                        <p:cTn id="11" dur="200"/>
                                        <p:tgtEl>
                                          <p:spTgt spid="45"/>
                                        </p:tgtEl>
                                      </p:cBhvr>
                                    </p:animEffect>
                                  </p:childTnLst>
                                </p:cTn>
                              </p:par>
                            </p:childTnLst>
                          </p:cTn>
                        </p:par>
                        <p:par>
                          <p:cTn id="12" fill="hold">
                            <p:stCondLst>
                              <p:cond delay="76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26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5"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bwMode="auto">
          <a:xfrm>
            <a:off x="1366625" y="924704"/>
            <a:ext cx="6837663" cy="554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fontScale="925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nSpc>
                <a:spcPct val="150000"/>
              </a:lnSpc>
              <a:tabLst>
                <a:tab pos="227965" algn="l"/>
              </a:tabLst>
              <a:defRPr/>
            </a:pPr>
            <a:r>
              <a:rPr lang="zh-CN" altLang="en-US" sz="1600" dirty="0"/>
              <a:t>基于多源城市数据，实现城市间和城市内部的知识迁移，以进行连锁店推荐</a:t>
            </a:r>
          </a:p>
        </p:txBody>
      </p:sp>
      <p:cxnSp>
        <p:nvCxnSpPr>
          <p:cNvPr id="87" name="直接连接符 86"/>
          <p:cNvCxnSpPr/>
          <p:nvPr/>
        </p:nvCxnSpPr>
        <p:spPr>
          <a:xfrm>
            <a:off x="1456442" y="1419622"/>
            <a:ext cx="671595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89" name="矩形 88"/>
          <p:cNvSpPr/>
          <p:nvPr/>
        </p:nvSpPr>
        <p:spPr bwMode="auto">
          <a:xfrm>
            <a:off x="1366624" y="1638932"/>
            <a:ext cx="6733767" cy="57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nSpc>
                <a:spcPct val="150000"/>
              </a:lnSpc>
              <a:tabLst>
                <a:tab pos="227965" algn="l"/>
              </a:tabLst>
              <a:defRPr/>
            </a:pPr>
            <a:r>
              <a:rPr lang="zh-CN" altLang="en-US" sz="1600" dirty="0"/>
              <a:t>解决冷启动问题（类似</a:t>
            </a:r>
            <a:r>
              <a:rPr lang="en-US" altLang="zh-CN" sz="1600" dirty="0"/>
              <a:t>POI</a:t>
            </a:r>
            <a:r>
              <a:rPr lang="zh-CN" altLang="en-US" sz="1600" dirty="0"/>
              <a:t>推荐中的异地推荐）</a:t>
            </a:r>
            <a:endParaRPr lang="zh-CN" altLang="en-US" sz="1600" dirty="0">
              <a:solidFill>
                <a:srgbClr val="000000"/>
              </a:solidFill>
              <a:cs typeface="+mn-ea"/>
              <a:sym typeface="+mn-lt"/>
            </a:endParaRPr>
          </a:p>
        </p:txBody>
      </p:sp>
      <p:cxnSp>
        <p:nvCxnSpPr>
          <p:cNvPr id="90" name="直接连接符 89"/>
          <p:cNvCxnSpPr/>
          <p:nvPr/>
        </p:nvCxnSpPr>
        <p:spPr>
          <a:xfrm>
            <a:off x="1456442" y="2139702"/>
            <a:ext cx="671595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92" name="矩形 91"/>
          <p:cNvSpPr/>
          <p:nvPr/>
        </p:nvSpPr>
        <p:spPr bwMode="auto">
          <a:xfrm>
            <a:off x="1366625" y="2392169"/>
            <a:ext cx="6837664" cy="469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just"/>
            <a:r>
              <a:rPr lang="en-US" altLang="zh-CN" sz="1600" kern="100" dirty="0">
                <a:effectLst/>
                <a:latin typeface="+mn-ea"/>
                <a:cs typeface="Times New Roman" panose="02020603050405020304" pitchFamily="18" charset="0"/>
              </a:rPr>
              <a:t>1.</a:t>
            </a:r>
            <a:r>
              <a:rPr lang="zh-CN" altLang="zh-CN" sz="1600" dirty="0">
                <a:effectLst/>
                <a:latin typeface="+mn-ea"/>
                <a:cs typeface="Times New Roman" panose="02020603050405020304" pitchFamily="18" charset="0"/>
              </a:rPr>
              <a:t>城市内语义提取</a:t>
            </a:r>
            <a:r>
              <a:rPr lang="en-US" altLang="zh-CN" sz="1600" dirty="0">
                <a:effectLst/>
                <a:latin typeface="+mn-ea"/>
                <a:cs typeface="Times New Roman" panose="02020603050405020304" pitchFamily="18" charset="0"/>
              </a:rPr>
              <a:t> </a:t>
            </a:r>
            <a:r>
              <a:rPr lang="en-US" altLang="zh-CN" sz="1600" kern="100" dirty="0">
                <a:effectLst/>
                <a:latin typeface="+mn-ea"/>
                <a:cs typeface="Times New Roman" panose="02020603050405020304" pitchFamily="18" charset="0"/>
              </a:rPr>
              <a:t>2.</a:t>
            </a:r>
            <a:r>
              <a:rPr lang="zh-CN" altLang="zh-CN" sz="1600" kern="100" dirty="0">
                <a:effectLst/>
                <a:latin typeface="+mn-ea"/>
                <a:cs typeface="Times New Roman" panose="02020603050405020304" pitchFamily="18" charset="0"/>
              </a:rPr>
              <a:t>城市间知识转移</a:t>
            </a:r>
            <a:r>
              <a:rPr lang="en-US" altLang="zh-CN" sz="1600" kern="100" dirty="0">
                <a:effectLst/>
                <a:latin typeface="+mn-ea"/>
                <a:cs typeface="Times New Roman" panose="02020603050405020304" pitchFamily="18" charset="0"/>
              </a:rPr>
              <a:t> 3.</a:t>
            </a:r>
            <a:r>
              <a:rPr lang="zh-CN" altLang="en-US" sz="1600" kern="100" dirty="0">
                <a:effectLst/>
                <a:latin typeface="+mn-ea"/>
                <a:cs typeface="Times New Roman" panose="02020603050405020304" pitchFamily="18" charset="0"/>
              </a:rPr>
              <a:t>评分预测</a:t>
            </a:r>
            <a:r>
              <a:rPr lang="en-US" altLang="zh-CN" sz="1600" kern="100" dirty="0">
                <a:effectLst/>
                <a:latin typeface="+mn-ea"/>
                <a:cs typeface="Times New Roman" panose="02020603050405020304" pitchFamily="18" charset="0"/>
              </a:rPr>
              <a:t> </a:t>
            </a:r>
            <a:endParaRPr lang="zh-CN" altLang="en-US" sz="1600" dirty="0">
              <a:solidFill>
                <a:srgbClr val="000000"/>
              </a:solidFill>
              <a:latin typeface="+mn-ea"/>
              <a:cs typeface="+mn-ea"/>
              <a:sym typeface="+mn-lt"/>
            </a:endParaRPr>
          </a:p>
        </p:txBody>
      </p:sp>
      <p:cxnSp>
        <p:nvCxnSpPr>
          <p:cNvPr id="93" name="直接连接符 92"/>
          <p:cNvCxnSpPr/>
          <p:nvPr/>
        </p:nvCxnSpPr>
        <p:spPr>
          <a:xfrm>
            <a:off x="1456442" y="2868958"/>
            <a:ext cx="671595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96" name="矩形 95"/>
          <p:cNvSpPr/>
          <p:nvPr/>
        </p:nvSpPr>
        <p:spPr bwMode="auto">
          <a:xfrm>
            <a:off x="1336834" y="3150222"/>
            <a:ext cx="8153077" cy="1188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lvl="0" indent="-342900" algn="just">
              <a:lnSpc>
                <a:spcPct val="125000"/>
              </a:lnSpc>
              <a:buFont typeface="+mj-lt"/>
              <a:buAutoNum type="arabicPeriod"/>
            </a:pPr>
            <a:r>
              <a:rPr lang="zh-CN" altLang="zh-CN" sz="1600" kern="100" dirty="0">
                <a:effectLst/>
                <a:latin typeface="+mn-ea"/>
                <a:cs typeface="Times New Roman" panose="02020603050405020304" pitchFamily="18" charset="0"/>
              </a:rPr>
              <a:t>学习多元城市数据。使用更丰富的数据可能效果更好，比如出租车轨迹等</a:t>
            </a:r>
          </a:p>
          <a:p>
            <a:pPr marL="342900" lvl="0" indent="-342900" algn="just">
              <a:lnSpc>
                <a:spcPct val="125000"/>
              </a:lnSpc>
              <a:buFont typeface="+mj-lt"/>
              <a:buAutoNum type="arabicPeriod"/>
            </a:pPr>
            <a:r>
              <a:rPr lang="zh-CN" altLang="zh-CN" sz="1600" kern="100" dirty="0">
                <a:effectLst/>
                <a:latin typeface="+mn-ea"/>
                <a:cs typeface="Times New Roman" panose="02020603050405020304" pitchFamily="18" charset="0"/>
              </a:rPr>
              <a:t>数据量不平衡。有的城市多有的城市少，应考虑这种情况</a:t>
            </a:r>
          </a:p>
          <a:p>
            <a:pPr marL="342900" lvl="0" indent="-342900" algn="just">
              <a:lnSpc>
                <a:spcPct val="125000"/>
              </a:lnSpc>
              <a:buFont typeface="+mj-lt"/>
              <a:buAutoNum type="arabicPeriod"/>
            </a:pPr>
            <a:r>
              <a:rPr lang="zh-CN" altLang="en-US" sz="1600" kern="100" dirty="0">
                <a:latin typeface="+mn-ea"/>
                <a:cs typeface="Times New Roman" panose="02020603050405020304" pitchFamily="18" charset="0"/>
              </a:rPr>
              <a:t>本文只针对酒店连锁店，对于其他连锁店铺是否存在更通用的模型</a:t>
            </a:r>
            <a:endParaRPr lang="zh-CN" altLang="zh-CN" sz="1600" kern="100" dirty="0">
              <a:effectLst/>
              <a:latin typeface="+mn-ea"/>
              <a:cs typeface="Times New Roman" panose="02020603050405020304" pitchFamily="18" charset="0"/>
            </a:endParaRPr>
          </a:p>
        </p:txBody>
      </p:sp>
      <p:grpSp>
        <p:nvGrpSpPr>
          <p:cNvPr id="119" name="组合 118"/>
          <p:cNvGrpSpPr/>
          <p:nvPr/>
        </p:nvGrpSpPr>
        <p:grpSpPr>
          <a:xfrm>
            <a:off x="431560" y="2503282"/>
            <a:ext cx="955891" cy="358163"/>
            <a:chOff x="391239" y="995958"/>
            <a:chExt cx="955891" cy="358163"/>
          </a:xfrm>
        </p:grpSpPr>
        <p:sp>
          <p:nvSpPr>
            <p:cNvPr id="117" name="圆角矩形 116"/>
            <p:cNvSpPr/>
            <p:nvPr/>
          </p:nvSpPr>
          <p:spPr>
            <a:xfrm>
              <a:off x="475928" y="995958"/>
              <a:ext cx="720080" cy="358163"/>
            </a:xfrm>
            <a:prstGeom prst="roundRect">
              <a:avLst/>
            </a:prstGeom>
            <a:solidFill>
              <a:srgbClr val="2C394C"/>
            </a:solidFill>
            <a:ln>
              <a:solidFill>
                <a:srgbClr val="2C39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文本框 117"/>
            <p:cNvSpPr txBox="1"/>
            <p:nvPr/>
          </p:nvSpPr>
          <p:spPr>
            <a:xfrm>
              <a:off x="391239" y="1019326"/>
              <a:ext cx="955891" cy="30777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方 法</a:t>
              </a:r>
            </a:p>
          </p:txBody>
        </p:sp>
      </p:grpSp>
      <p:grpSp>
        <p:nvGrpSpPr>
          <p:cNvPr id="124" name="组合 123"/>
          <p:cNvGrpSpPr/>
          <p:nvPr/>
        </p:nvGrpSpPr>
        <p:grpSpPr>
          <a:xfrm>
            <a:off x="431560" y="3322681"/>
            <a:ext cx="936104" cy="358163"/>
            <a:chOff x="403920" y="995958"/>
            <a:chExt cx="936104" cy="358163"/>
          </a:xfrm>
        </p:grpSpPr>
        <p:sp>
          <p:nvSpPr>
            <p:cNvPr id="125" name="圆角矩形 124"/>
            <p:cNvSpPr/>
            <p:nvPr/>
          </p:nvSpPr>
          <p:spPr>
            <a:xfrm>
              <a:off x="475928" y="995958"/>
              <a:ext cx="720080" cy="358163"/>
            </a:xfrm>
            <a:prstGeom prst="roundRect">
              <a:avLst/>
            </a:prstGeom>
            <a:solidFill>
              <a:srgbClr val="2C394C"/>
            </a:solidFill>
            <a:ln>
              <a:solidFill>
                <a:srgbClr val="2C39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文本框 125"/>
            <p:cNvSpPr txBox="1"/>
            <p:nvPr/>
          </p:nvSpPr>
          <p:spPr>
            <a:xfrm>
              <a:off x="403920" y="1017436"/>
              <a:ext cx="936104" cy="307777"/>
            </a:xfrm>
            <a:prstGeom prst="rect">
              <a:avLst/>
            </a:prstGeom>
            <a:noFill/>
          </p:spPr>
          <p:txBody>
            <a:bodyPr wrap="squar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未来工作</a:t>
              </a:r>
            </a:p>
          </p:txBody>
        </p:sp>
      </p:grpSp>
      <p:sp>
        <p:nvSpPr>
          <p:cNvPr id="128" name="文本框 127"/>
          <p:cNvSpPr txBox="1"/>
          <p:nvPr/>
        </p:nvSpPr>
        <p:spPr>
          <a:xfrm>
            <a:off x="549941" y="103340"/>
            <a:ext cx="1573787" cy="486287"/>
          </a:xfrm>
          <a:prstGeom prst="rect">
            <a:avLst/>
          </a:prstGeom>
          <a:noFill/>
        </p:spPr>
        <p:txBody>
          <a:bodyPr wrap="square" rtlCol="0">
            <a:spAutoFit/>
          </a:bodyPr>
          <a:lstStyle/>
          <a:p>
            <a:pPr>
              <a:lnSpc>
                <a:spcPct val="80000"/>
              </a:lnSpc>
            </a:pPr>
            <a:r>
              <a:rPr lang="zh-CN" altLang="en-US" sz="3200" b="1" dirty="0">
                <a:solidFill>
                  <a:srgbClr val="2C394C"/>
                </a:solidFill>
                <a:cs typeface="+mn-ea"/>
              </a:rPr>
              <a:t> </a:t>
            </a:r>
            <a:r>
              <a:rPr lang="zh-CN" altLang="en-US" sz="2800" b="1" dirty="0">
                <a:solidFill>
                  <a:srgbClr val="2C394C"/>
                </a:solidFill>
                <a:cs typeface="+mn-ea"/>
              </a:rPr>
              <a:t>总 结</a:t>
            </a:r>
            <a:endParaRPr lang="zh-CN" altLang="en-US" sz="3200" b="1" dirty="0">
              <a:solidFill>
                <a:srgbClr val="2C394C"/>
              </a:solidFill>
              <a:cs typeface="+mn-ea"/>
            </a:endParaRPr>
          </a:p>
        </p:txBody>
      </p:sp>
      <p:sp>
        <p:nvSpPr>
          <p:cNvPr id="12" name="圆角矩形 11"/>
          <p:cNvSpPr/>
          <p:nvPr/>
        </p:nvSpPr>
        <p:spPr>
          <a:xfrm>
            <a:off x="523355" y="1068721"/>
            <a:ext cx="720080" cy="358163"/>
          </a:xfrm>
          <a:prstGeom prst="roundRect">
            <a:avLst/>
          </a:prstGeom>
          <a:solidFill>
            <a:srgbClr val="2C394C"/>
          </a:solidFill>
          <a:ln>
            <a:solidFill>
              <a:srgbClr val="2C39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95363" y="1097033"/>
            <a:ext cx="648072" cy="307777"/>
          </a:xfrm>
          <a:prstGeom prst="rect">
            <a:avLst/>
          </a:prstGeom>
          <a:noFill/>
        </p:spPr>
        <p:txBody>
          <a:bodyPr wrap="squar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背 景</a:t>
            </a:r>
          </a:p>
        </p:txBody>
      </p:sp>
      <p:grpSp>
        <p:nvGrpSpPr>
          <p:cNvPr id="14" name="组合 13"/>
          <p:cNvGrpSpPr/>
          <p:nvPr/>
        </p:nvGrpSpPr>
        <p:grpSpPr>
          <a:xfrm>
            <a:off x="523355" y="1781539"/>
            <a:ext cx="720080" cy="358163"/>
            <a:chOff x="395536" y="1491630"/>
            <a:chExt cx="720080" cy="358163"/>
          </a:xfrm>
        </p:grpSpPr>
        <p:sp>
          <p:nvSpPr>
            <p:cNvPr id="15" name="圆角矩形 14"/>
            <p:cNvSpPr/>
            <p:nvPr/>
          </p:nvSpPr>
          <p:spPr>
            <a:xfrm>
              <a:off x="395536" y="1491630"/>
              <a:ext cx="720080" cy="358163"/>
            </a:xfrm>
            <a:prstGeom prst="roundRect">
              <a:avLst/>
            </a:prstGeom>
            <a:solidFill>
              <a:srgbClr val="2C394C"/>
            </a:solidFill>
            <a:ln>
              <a:solidFill>
                <a:srgbClr val="2C39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67544" y="1519942"/>
              <a:ext cx="648072" cy="307777"/>
            </a:xfrm>
            <a:prstGeom prst="rect">
              <a:avLst/>
            </a:prstGeom>
            <a:noFill/>
          </p:spPr>
          <p:txBody>
            <a:bodyPr wrap="squar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问 题</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bwMode="auto">
          <a:xfrm>
            <a:off x="1366625" y="1661916"/>
            <a:ext cx="7093807" cy="803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tabLst>
                <a:tab pos="227965" algn="l"/>
              </a:tabLst>
              <a:defRPr/>
            </a:pPr>
            <a:r>
              <a:rPr lang="en-US" altLang="zh-CN" sz="1400" dirty="0"/>
              <a:t>Where to Place the Next Outlet? Harnessing Cross-Space Urban Data for Multi-Scale Chain Store Recommendation</a:t>
            </a:r>
            <a:endParaRPr lang="zh-CN" altLang="en-US" sz="1400" dirty="0">
              <a:sym typeface="+mn-lt"/>
            </a:endParaRPr>
          </a:p>
        </p:txBody>
      </p:sp>
      <p:cxnSp>
        <p:nvCxnSpPr>
          <p:cNvPr id="87" name="直接连接符 86"/>
          <p:cNvCxnSpPr/>
          <p:nvPr/>
        </p:nvCxnSpPr>
        <p:spPr>
          <a:xfrm>
            <a:off x="1456442" y="2330789"/>
            <a:ext cx="671595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89" name="矩形 88"/>
          <p:cNvSpPr/>
          <p:nvPr/>
        </p:nvSpPr>
        <p:spPr bwMode="auto">
          <a:xfrm>
            <a:off x="1354968" y="2510499"/>
            <a:ext cx="7669872" cy="57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tabLst>
                <a:tab pos="227965" algn="l"/>
              </a:tabLst>
              <a:defRPr/>
            </a:pPr>
            <a:r>
              <a:rPr lang="en-US" altLang="zh-CN" sz="1400" dirty="0" err="1">
                <a:sym typeface="+mn-ea"/>
              </a:rPr>
              <a:t>CityTransfer</a:t>
            </a:r>
            <a:r>
              <a:rPr lang="en-US" altLang="zh-CN" sz="1400" dirty="0">
                <a:sym typeface="+mn-ea"/>
              </a:rPr>
              <a:t>: Transferring Inter- and Intra-City Knowledge for Chain Store Site Recommendation based on Multi-Source Urban Data</a:t>
            </a:r>
            <a:endParaRPr lang="zh-CN" altLang="en-US" sz="1400" dirty="0">
              <a:sym typeface="+mn-lt"/>
            </a:endParaRPr>
          </a:p>
        </p:txBody>
      </p:sp>
      <p:cxnSp>
        <p:nvCxnSpPr>
          <p:cNvPr id="90" name="直接连接符 89"/>
          <p:cNvCxnSpPr/>
          <p:nvPr/>
        </p:nvCxnSpPr>
        <p:spPr>
          <a:xfrm>
            <a:off x="1432014" y="3050869"/>
            <a:ext cx="671595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92" name="矩形 91"/>
          <p:cNvSpPr/>
          <p:nvPr/>
        </p:nvSpPr>
        <p:spPr bwMode="auto">
          <a:xfrm>
            <a:off x="1345915" y="3341766"/>
            <a:ext cx="7564001" cy="469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nSpc>
                <a:spcPct val="150000"/>
              </a:lnSpc>
              <a:tabLst>
                <a:tab pos="227965" algn="l"/>
              </a:tabLst>
              <a:defRPr/>
            </a:pPr>
            <a:r>
              <a:rPr lang="en-US" altLang="zh-CN" sz="1300" dirty="0" err="1"/>
              <a:t>CellTradeMap</a:t>
            </a:r>
            <a:r>
              <a:rPr lang="en-US" altLang="zh-CN" sz="1300" dirty="0"/>
              <a:t>: Delineating Trade Areas for Urban Commercial Districts with Cellular Networks</a:t>
            </a:r>
            <a:endParaRPr lang="zh-CN" altLang="en-US" sz="1300" dirty="0"/>
          </a:p>
        </p:txBody>
      </p:sp>
      <p:cxnSp>
        <p:nvCxnSpPr>
          <p:cNvPr id="93" name="直接连接符 92"/>
          <p:cNvCxnSpPr/>
          <p:nvPr/>
        </p:nvCxnSpPr>
        <p:spPr>
          <a:xfrm>
            <a:off x="1456442" y="3848278"/>
            <a:ext cx="671595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99" name="矩形 98"/>
          <p:cNvSpPr/>
          <p:nvPr/>
        </p:nvSpPr>
        <p:spPr bwMode="auto">
          <a:xfrm>
            <a:off x="1387451" y="4024420"/>
            <a:ext cx="6805084" cy="6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400" kern="100" dirty="0">
                <a:effectLst/>
              </a:rPr>
              <a:t>AR2Net: An Attentive Neural Approach for Business Location Selection with Satellite Data and Urban Data</a:t>
            </a:r>
            <a:endParaRPr lang="en-US" altLang="zh-CN" sz="1400" b="1" dirty="0">
              <a:latin typeface="微软雅黑 Light" panose="020B0502040204020203" charset="-122"/>
              <a:ea typeface="微软雅黑 Light" panose="020B0502040204020203" charset="-122"/>
              <a:cs typeface="+mn-ea"/>
              <a:sym typeface="+mn-lt"/>
            </a:endParaRPr>
          </a:p>
        </p:txBody>
      </p:sp>
      <p:cxnSp>
        <p:nvCxnSpPr>
          <p:cNvPr id="100" name="直接连接符 99"/>
          <p:cNvCxnSpPr/>
          <p:nvPr/>
        </p:nvCxnSpPr>
        <p:spPr>
          <a:xfrm>
            <a:off x="1456442" y="4584119"/>
            <a:ext cx="671595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20" name="组合 119"/>
          <p:cNvGrpSpPr/>
          <p:nvPr/>
        </p:nvGrpSpPr>
        <p:grpSpPr>
          <a:xfrm>
            <a:off x="268599" y="2600435"/>
            <a:ext cx="1822795" cy="450434"/>
            <a:chOff x="385079" y="1491630"/>
            <a:chExt cx="1225749" cy="358163"/>
          </a:xfrm>
        </p:grpSpPr>
        <p:sp>
          <p:nvSpPr>
            <p:cNvPr id="115" name="圆角矩形 114"/>
            <p:cNvSpPr/>
            <p:nvPr/>
          </p:nvSpPr>
          <p:spPr>
            <a:xfrm>
              <a:off x="395536" y="1491630"/>
              <a:ext cx="720080" cy="358163"/>
            </a:xfrm>
            <a:prstGeom prst="roundRect">
              <a:avLst/>
            </a:prstGeom>
            <a:solidFill>
              <a:srgbClr val="2C394C"/>
            </a:solidFill>
            <a:ln>
              <a:solidFill>
                <a:srgbClr val="2C39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文本框 115"/>
            <p:cNvSpPr txBox="1"/>
            <p:nvPr/>
          </p:nvSpPr>
          <p:spPr>
            <a:xfrm>
              <a:off x="385079" y="1535391"/>
              <a:ext cx="1225749" cy="244729"/>
            </a:xfrm>
            <a:prstGeom prst="rect">
              <a:avLst/>
            </a:prstGeom>
            <a:noFill/>
          </p:spPr>
          <p:txBody>
            <a:bodyPr wrap="square" rtlCol="0">
              <a:spAutoFit/>
            </a:bodyPr>
            <a:lstStyle/>
            <a:p>
              <a:r>
                <a:rPr lang="en-US" altLang="zh-CN" sz="1400" b="1" dirty="0">
                  <a:solidFill>
                    <a:schemeClr val="bg1"/>
                  </a:solidFill>
                  <a:sym typeface="+mn-ea"/>
                </a:rPr>
                <a:t>Ubicomp17</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sp>
        <p:nvSpPr>
          <p:cNvPr id="128" name="文本框 127"/>
          <p:cNvSpPr txBox="1"/>
          <p:nvPr/>
        </p:nvSpPr>
        <p:spPr>
          <a:xfrm>
            <a:off x="549910" y="103505"/>
            <a:ext cx="2065020" cy="485140"/>
          </a:xfrm>
          <a:prstGeom prst="rect">
            <a:avLst/>
          </a:prstGeom>
          <a:noFill/>
        </p:spPr>
        <p:txBody>
          <a:bodyPr wrap="square" rtlCol="0">
            <a:spAutoFit/>
          </a:bodyPr>
          <a:lstStyle/>
          <a:p>
            <a:pPr>
              <a:lnSpc>
                <a:spcPct val="80000"/>
              </a:lnSpc>
            </a:pPr>
            <a:r>
              <a:rPr lang="zh-CN" altLang="en-US" sz="3200" b="1" dirty="0">
                <a:solidFill>
                  <a:srgbClr val="2C394C"/>
                </a:solidFill>
                <a:cs typeface="+mn-ea"/>
              </a:rPr>
              <a:t> </a:t>
            </a:r>
            <a:r>
              <a:rPr lang="zh-CN" altLang="en-US" sz="2800" b="1" dirty="0">
                <a:solidFill>
                  <a:srgbClr val="2C394C"/>
                </a:solidFill>
                <a:cs typeface="+mn-ea"/>
              </a:rPr>
              <a:t>参考文献</a:t>
            </a:r>
          </a:p>
        </p:txBody>
      </p:sp>
      <p:grpSp>
        <p:nvGrpSpPr>
          <p:cNvPr id="27" name="组合 26"/>
          <p:cNvGrpSpPr/>
          <p:nvPr/>
        </p:nvGrpSpPr>
        <p:grpSpPr>
          <a:xfrm>
            <a:off x="213375" y="3345452"/>
            <a:ext cx="1822795" cy="450434"/>
            <a:chOff x="347944" y="1491630"/>
            <a:chExt cx="1225749" cy="358163"/>
          </a:xfrm>
        </p:grpSpPr>
        <p:sp>
          <p:nvSpPr>
            <p:cNvPr id="28" name="圆角矩形 27"/>
            <p:cNvSpPr/>
            <p:nvPr/>
          </p:nvSpPr>
          <p:spPr>
            <a:xfrm>
              <a:off x="395536" y="1491630"/>
              <a:ext cx="720080" cy="358163"/>
            </a:xfrm>
            <a:prstGeom prst="roundRect">
              <a:avLst/>
            </a:prstGeom>
            <a:solidFill>
              <a:srgbClr val="2C394C"/>
            </a:solidFill>
            <a:ln>
              <a:solidFill>
                <a:srgbClr val="2C39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347944" y="1558802"/>
              <a:ext cx="1225749" cy="220256"/>
            </a:xfrm>
            <a:prstGeom prst="rect">
              <a:avLst/>
            </a:prstGeom>
            <a:noFill/>
          </p:spPr>
          <p:txBody>
            <a:bodyPr wrap="square" rtlCol="0">
              <a:spAutoFit/>
            </a:bodyPr>
            <a:lstStyle/>
            <a:p>
              <a:r>
                <a:rPr lang="en-US" altLang="zh-CN" sz="1200" b="1" dirty="0">
                  <a:solidFill>
                    <a:schemeClr val="bg1"/>
                  </a:solidFill>
                  <a:sym typeface="+mn-ea"/>
                </a:rPr>
                <a:t>INFOCOMM19</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284147" y="1032336"/>
            <a:ext cx="8964012" cy="599271"/>
            <a:chOff x="279346" y="3181328"/>
            <a:chExt cx="8964012" cy="599271"/>
          </a:xfrm>
        </p:grpSpPr>
        <p:sp>
          <p:nvSpPr>
            <p:cNvPr id="96" name="矩形 95"/>
            <p:cNvSpPr/>
            <p:nvPr/>
          </p:nvSpPr>
          <p:spPr bwMode="auto">
            <a:xfrm>
              <a:off x="1383114" y="3181328"/>
              <a:ext cx="7860244" cy="59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400" kern="100" dirty="0">
                  <a:effectLst/>
                </a:rPr>
                <a:t>Geo-Spotting: Mining Online Location-based Services for Optimal Retail Store Placement</a:t>
              </a:r>
            </a:p>
          </p:txBody>
        </p:sp>
        <p:cxnSp>
          <p:nvCxnSpPr>
            <p:cNvPr id="97" name="直接连接符 96"/>
            <p:cNvCxnSpPr/>
            <p:nvPr/>
          </p:nvCxnSpPr>
          <p:spPr>
            <a:xfrm>
              <a:off x="1456442" y="3712630"/>
              <a:ext cx="671595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279346" y="3249240"/>
              <a:ext cx="1822795" cy="450434"/>
              <a:chOff x="392308" y="1491630"/>
              <a:chExt cx="1225749" cy="358163"/>
            </a:xfrm>
          </p:grpSpPr>
          <p:sp>
            <p:nvSpPr>
              <p:cNvPr id="31" name="圆角矩形 30"/>
              <p:cNvSpPr/>
              <p:nvPr/>
            </p:nvSpPr>
            <p:spPr>
              <a:xfrm>
                <a:off x="395536" y="1491630"/>
                <a:ext cx="720080" cy="358163"/>
              </a:xfrm>
              <a:prstGeom prst="roundRect">
                <a:avLst/>
              </a:prstGeom>
              <a:solidFill>
                <a:srgbClr val="2C394C"/>
              </a:solidFill>
              <a:ln>
                <a:solidFill>
                  <a:srgbClr val="2C39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392308" y="1544005"/>
                <a:ext cx="1225749" cy="244729"/>
              </a:xfrm>
              <a:prstGeom prst="rect">
                <a:avLst/>
              </a:prstGeom>
              <a:noFill/>
            </p:spPr>
            <p:txBody>
              <a:bodyPr wrap="square" rtlCol="0">
                <a:spAutoFit/>
              </a:bodyPr>
              <a:lstStyle/>
              <a:p>
                <a:r>
                  <a:rPr lang="en-US" altLang="zh-CN" sz="1400" b="1" dirty="0">
                    <a:solidFill>
                      <a:schemeClr val="bg1"/>
                    </a:solidFill>
                    <a:sym typeface="+mn-ea"/>
                  </a:rPr>
                  <a:t>KDD2013</a:t>
                </a:r>
              </a:p>
            </p:txBody>
          </p:sp>
        </p:grpSp>
      </p:grpSp>
      <p:grpSp>
        <p:nvGrpSpPr>
          <p:cNvPr id="33" name="组合 32"/>
          <p:cNvGrpSpPr/>
          <p:nvPr/>
        </p:nvGrpSpPr>
        <p:grpSpPr>
          <a:xfrm>
            <a:off x="213375" y="1890170"/>
            <a:ext cx="1822795" cy="450434"/>
            <a:chOff x="358400" y="1491630"/>
            <a:chExt cx="1225749" cy="358163"/>
          </a:xfrm>
        </p:grpSpPr>
        <p:sp>
          <p:nvSpPr>
            <p:cNvPr id="34" name="圆角矩形 33"/>
            <p:cNvSpPr/>
            <p:nvPr/>
          </p:nvSpPr>
          <p:spPr>
            <a:xfrm>
              <a:off x="395536" y="1491630"/>
              <a:ext cx="720080" cy="358163"/>
            </a:xfrm>
            <a:prstGeom prst="roundRect">
              <a:avLst/>
            </a:prstGeom>
            <a:solidFill>
              <a:srgbClr val="2C394C"/>
            </a:solidFill>
            <a:ln>
              <a:solidFill>
                <a:srgbClr val="2C39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358400" y="1520946"/>
              <a:ext cx="1225749" cy="244729"/>
            </a:xfrm>
            <a:prstGeom prst="rect">
              <a:avLst/>
            </a:prstGeom>
            <a:noFill/>
          </p:spPr>
          <p:txBody>
            <a:bodyPr wrap="square" rtlCol="0">
              <a:spAutoFit/>
            </a:bodyPr>
            <a:lstStyle/>
            <a:p>
              <a:r>
                <a:rPr lang="en-US" altLang="zh-CN" sz="1400" b="1" dirty="0">
                  <a:solidFill>
                    <a:schemeClr val="bg1"/>
                  </a:solidFill>
                  <a:sym typeface="+mn-ea"/>
                </a:rPr>
                <a:t>Ubicomp16</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213376" y="4133685"/>
            <a:ext cx="1822795" cy="450434"/>
            <a:chOff x="347945" y="1491630"/>
            <a:chExt cx="1225749" cy="358163"/>
          </a:xfrm>
        </p:grpSpPr>
        <p:sp>
          <p:nvSpPr>
            <p:cNvPr id="38" name="圆角矩形 37"/>
            <p:cNvSpPr/>
            <p:nvPr/>
          </p:nvSpPr>
          <p:spPr>
            <a:xfrm>
              <a:off x="395536" y="1491630"/>
              <a:ext cx="720080" cy="358163"/>
            </a:xfrm>
            <a:prstGeom prst="roundRect">
              <a:avLst/>
            </a:prstGeom>
            <a:solidFill>
              <a:srgbClr val="2C394C"/>
            </a:solidFill>
            <a:ln>
              <a:solidFill>
                <a:srgbClr val="2C39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347945" y="1548767"/>
              <a:ext cx="1225749" cy="244729"/>
            </a:xfrm>
            <a:prstGeom prst="rect">
              <a:avLst/>
            </a:prstGeom>
            <a:noFill/>
          </p:spPr>
          <p:txBody>
            <a:bodyPr wrap="square" rtlCol="0">
              <a:spAutoFit/>
            </a:bodyPr>
            <a:lstStyle/>
            <a:p>
              <a:r>
                <a:rPr lang="en-US" altLang="zh-CN" sz="1400" b="1" dirty="0">
                  <a:solidFill>
                    <a:schemeClr val="bg1"/>
                  </a:solidFill>
                  <a:sym typeface="+mn-ea"/>
                </a:rPr>
                <a:t>  TKDD2020</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403648" y="1455626"/>
            <a:ext cx="6336704" cy="2232248"/>
          </a:xfrm>
          <a:prstGeom prst="rect">
            <a:avLst/>
          </a:prstGeom>
          <a:solidFill>
            <a:srgbClr val="2C394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a:off x="3419872" y="2021587"/>
            <a:ext cx="2592288" cy="769441"/>
          </a:xfrm>
          <a:prstGeom prst="rect">
            <a:avLst/>
          </a:prstGeom>
        </p:spPr>
        <p:txBody>
          <a:bodyPr wrap="square">
            <a:spAutoFit/>
          </a:bodyPr>
          <a:lstStyle/>
          <a:p>
            <a:pPr fontAlgn="auto">
              <a:spcBef>
                <a:spcPts val="0"/>
              </a:spcBef>
              <a:spcAft>
                <a:spcPts val="0"/>
              </a:spcAft>
              <a:defRPr/>
            </a:pPr>
            <a:r>
              <a:rPr lang="zh-CN" altLang="en-US" sz="4400" b="1" spc="300" dirty="0">
                <a:solidFill>
                  <a:schemeClr val="bg1"/>
                </a:solidFill>
                <a:cs typeface="+mn-ea"/>
                <a:sym typeface="+mn-lt"/>
              </a:rPr>
              <a:t>谢谢大家</a:t>
            </a:r>
          </a:p>
        </p:txBody>
      </p:sp>
      <p:sp>
        <p:nvSpPr>
          <p:cNvPr id="18" name="TextBox 27"/>
          <p:cNvSpPr txBox="1"/>
          <p:nvPr/>
        </p:nvSpPr>
        <p:spPr>
          <a:xfrm>
            <a:off x="3059831" y="3003798"/>
            <a:ext cx="3420295" cy="338554"/>
          </a:xfrm>
          <a:prstGeom prst="rect">
            <a:avLst/>
          </a:prstGeom>
          <a:noFill/>
        </p:spPr>
        <p:txBody>
          <a:bodyPr wrap="none" rtlCol="0">
            <a:spAutoFit/>
          </a:bodyPr>
          <a:lstStyle/>
          <a:p>
            <a:r>
              <a:rPr lang="zh-CN" altLang="en-US" sz="1600" dirty="0">
                <a:solidFill>
                  <a:schemeClr val="bg1"/>
                </a:solidFill>
                <a:cs typeface="+mn-ea"/>
                <a:sym typeface="+mn-lt"/>
              </a:rPr>
              <a:t>报告人：苗子佳</a:t>
            </a:r>
            <a:r>
              <a:rPr lang="en-US" altLang="zh-CN" sz="1600" dirty="0">
                <a:solidFill>
                  <a:schemeClr val="bg1"/>
                </a:solidFill>
                <a:cs typeface="+mn-ea"/>
                <a:sym typeface="+mn-lt"/>
              </a:rPr>
              <a:t>   </a:t>
            </a:r>
            <a:r>
              <a:rPr lang="zh-CN" altLang="en-US" sz="1600" dirty="0">
                <a:solidFill>
                  <a:schemeClr val="bg1"/>
                </a:solidFill>
                <a:cs typeface="+mn-ea"/>
                <a:sym typeface="+mn-lt"/>
              </a:rPr>
              <a:t>时间：</a:t>
            </a:r>
            <a:r>
              <a:rPr lang="en-US" altLang="zh-CN" sz="1600" dirty="0">
                <a:solidFill>
                  <a:schemeClr val="bg1"/>
                </a:solidFill>
                <a:cs typeface="+mn-ea"/>
                <a:sym typeface="+mn-lt"/>
              </a:rPr>
              <a:t>2020.09.11</a:t>
            </a:r>
            <a:endParaRPr lang="zh-CN" altLang="en-US" sz="1600" dirty="0">
              <a:solidFill>
                <a:schemeClr val="bg1"/>
              </a:solidFill>
              <a:cs typeface="+mn-ea"/>
              <a:sym typeface="+mn-lt"/>
            </a:endParaRP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0165" y="569595"/>
            <a:ext cx="1336040" cy="13360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17931" y="-20538"/>
            <a:ext cx="3261981" cy="5256584"/>
          </a:xfrm>
          <a:prstGeom prst="rect">
            <a:avLst/>
          </a:prstGeom>
          <a:solidFill>
            <a:srgbClr val="2C394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C394C"/>
              </a:solidFill>
              <a:cs typeface="+mn-ea"/>
              <a:sym typeface="+mn-lt"/>
            </a:endParaRPr>
          </a:p>
        </p:txBody>
      </p:sp>
      <p:grpSp>
        <p:nvGrpSpPr>
          <p:cNvPr id="2" name="组合 1"/>
          <p:cNvGrpSpPr/>
          <p:nvPr/>
        </p:nvGrpSpPr>
        <p:grpSpPr>
          <a:xfrm>
            <a:off x="1356241" y="1851670"/>
            <a:ext cx="3838047" cy="1266430"/>
            <a:chOff x="2678168" y="1809376"/>
            <a:chExt cx="3838047" cy="1266430"/>
          </a:xfrm>
        </p:grpSpPr>
        <p:sp>
          <p:nvSpPr>
            <p:cNvPr id="12" name="矩形 11"/>
            <p:cNvSpPr/>
            <p:nvPr/>
          </p:nvSpPr>
          <p:spPr>
            <a:xfrm>
              <a:off x="2678168" y="1809376"/>
              <a:ext cx="3838047" cy="1266430"/>
            </a:xfrm>
            <a:prstGeom prst="rect">
              <a:avLst/>
            </a:prstGeom>
            <a:solidFill>
              <a:srgbClr val="0083B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TextBox 48"/>
            <p:cNvSpPr txBox="1"/>
            <p:nvPr/>
          </p:nvSpPr>
          <p:spPr>
            <a:xfrm>
              <a:off x="3275856" y="2086606"/>
              <a:ext cx="2816801" cy="676910"/>
            </a:xfrm>
            <a:prstGeom prst="rect">
              <a:avLst/>
            </a:prstGeom>
            <a:noFill/>
          </p:spPr>
          <p:txBody>
            <a:bodyPr wrap="square" lIns="0" tIns="0" rIns="0" bIns="0" rtlCol="0">
              <a:spAutoFit/>
            </a:bodyPr>
            <a:lstStyle/>
            <a:p>
              <a:r>
                <a:rPr lang="zh-CN" altLang="en-US" sz="4400" b="1" dirty="0">
                  <a:solidFill>
                    <a:schemeClr val="bg1"/>
                  </a:solidFill>
                  <a:cs typeface="+mn-ea"/>
                  <a:sym typeface="+mn-lt"/>
                </a:rPr>
                <a:t>研究背景</a:t>
              </a:r>
            </a:p>
          </p:txBody>
        </p:sp>
      </p:grpSp>
      <p:sp>
        <p:nvSpPr>
          <p:cNvPr id="64" name="TextBox 48"/>
          <p:cNvSpPr txBox="1"/>
          <p:nvPr/>
        </p:nvSpPr>
        <p:spPr>
          <a:xfrm>
            <a:off x="1356241" y="267494"/>
            <a:ext cx="1484586" cy="1477328"/>
          </a:xfrm>
          <a:prstGeom prst="rect">
            <a:avLst/>
          </a:prstGeom>
          <a:noFill/>
        </p:spPr>
        <p:txBody>
          <a:bodyPr wrap="square" lIns="0" tIns="0" rIns="0" bIns="0" rtlCol="0">
            <a:spAutoFit/>
          </a:bodyPr>
          <a:lstStyle/>
          <a:p>
            <a:r>
              <a:rPr lang="en-US" altLang="zh-CN" sz="9600" dirty="0">
                <a:solidFill>
                  <a:schemeClr val="bg1"/>
                </a:solidFill>
                <a:cs typeface="+mn-ea"/>
                <a:sym typeface="+mn-lt"/>
              </a:rPr>
              <a:t>01</a:t>
            </a:r>
            <a:endParaRPr lang="en-GB" altLang="zh-CN" sz="9600" dirty="0">
              <a:solidFill>
                <a:schemeClr val="bg1"/>
              </a:solidFill>
              <a:cs typeface="+mn-ea"/>
              <a:sym typeface="+mn-lt"/>
            </a:endParaRPr>
          </a:p>
        </p:txBody>
      </p:sp>
      <p:sp>
        <p:nvSpPr>
          <p:cNvPr id="4" name="矩形 3"/>
          <p:cNvSpPr/>
          <p:nvPr/>
        </p:nvSpPr>
        <p:spPr>
          <a:xfrm>
            <a:off x="4716016" y="3291830"/>
            <a:ext cx="4427984" cy="128990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rgbClr val="2C394C"/>
                </a:solidFill>
                <a:latin typeface="微软雅黑" panose="020B0503020204020204" pitchFamily="34" charset="-122"/>
                <a:ea typeface="微软雅黑" panose="020B0503020204020204" pitchFamily="34" charset="-122"/>
                <a:sym typeface="+mn-lt"/>
              </a:rPr>
              <a:t>Chain Store Site Recommendation</a:t>
            </a:r>
          </a:p>
          <a:p>
            <a:pPr marL="285750" indent="-285750">
              <a:lnSpc>
                <a:spcPct val="150000"/>
              </a:lnSpc>
              <a:buFont typeface="Arial" panose="020B0604020202020204" pitchFamily="34" charset="0"/>
              <a:buChar char="•"/>
            </a:pPr>
            <a:r>
              <a:rPr lang="en-US" altLang="zh-CN" dirty="0">
                <a:solidFill>
                  <a:srgbClr val="2C394C"/>
                </a:solidFill>
                <a:latin typeface="微软雅黑" panose="020B0503020204020204" pitchFamily="34" charset="-122"/>
                <a:ea typeface="微软雅黑" panose="020B0503020204020204" pitchFamily="34" charset="-122"/>
              </a:rPr>
              <a:t>Traditional Functions &amp; Challenges</a:t>
            </a:r>
          </a:p>
          <a:p>
            <a:pPr marL="285750" indent="-285750">
              <a:lnSpc>
                <a:spcPct val="150000"/>
              </a:lnSpc>
              <a:buFont typeface="Arial" panose="020B0604020202020204" pitchFamily="34" charset="0"/>
              <a:buChar char="•"/>
            </a:pPr>
            <a:r>
              <a:rPr lang="en-US" altLang="zh-CN" dirty="0">
                <a:solidFill>
                  <a:srgbClr val="2C394C"/>
                </a:solidFill>
                <a:latin typeface="微软雅黑" panose="020B0503020204020204" pitchFamily="34" charset="-122"/>
                <a:ea typeface="微软雅黑" panose="020B0503020204020204" pitchFamily="34" charset="-122"/>
              </a:rPr>
              <a:t>Transfer Learning</a:t>
            </a:r>
            <a:endParaRPr lang="en-US" dirty="0">
              <a:solidFill>
                <a:srgbClr val="2C394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Horizontal)">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30000"/>
                                  </p:iterate>
                                  <p:childTnLst>
                                    <p:set>
                                      <p:cBhvr>
                                        <p:cTn id="10" dur="1" fill="hold">
                                          <p:stCondLst>
                                            <p:cond delay="0"/>
                                          </p:stCondLst>
                                        </p:cTn>
                                        <p:tgtEl>
                                          <p:spTgt spid="64"/>
                                        </p:tgtEl>
                                        <p:attrNameLst>
                                          <p:attrName>style.visibility</p:attrName>
                                        </p:attrNameLst>
                                      </p:cBhvr>
                                      <p:to>
                                        <p:strVal val="visible"/>
                                      </p:to>
                                    </p:set>
                                    <p:animEffect transition="in" filter="wipe(left)">
                                      <p:cBhvr>
                                        <p:cTn id="11" dur="200"/>
                                        <p:tgtEl>
                                          <p:spTgt spid="64"/>
                                        </p:tgtEl>
                                      </p:cBhvr>
                                    </p:animEffect>
                                  </p:childTnLst>
                                </p:cTn>
                              </p:par>
                            </p:childTnLst>
                          </p:cTn>
                        </p:par>
                        <p:par>
                          <p:cTn id="12" fill="hold">
                            <p:stCondLst>
                              <p:cond delay="76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260"/>
                            </p:stCondLst>
                            <p:childTnLst>
                              <p:par>
                                <p:cTn id="17" presetID="22" presetClass="entr" presetSubtype="8"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4"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663575" y="64770"/>
            <a:ext cx="2540000" cy="521970"/>
          </a:xfrm>
          <a:prstGeom prst="rect">
            <a:avLst/>
          </a:prstGeom>
          <a:noFill/>
        </p:spPr>
        <p:txBody>
          <a:bodyPr wrap="square" rtlCol="0" anchor="t">
            <a:spAutoFit/>
          </a:bodyPr>
          <a:lstStyle/>
          <a:p>
            <a:r>
              <a:rPr lang="zh-CN" altLang="en-US" sz="2800" b="1" dirty="0">
                <a:solidFill>
                  <a:srgbClr val="2C394C"/>
                </a:solidFill>
                <a:cs typeface="+mn-ea"/>
              </a:rPr>
              <a:t>连锁店</a:t>
            </a:r>
            <a:endParaRPr lang="en-US" altLang="zh-CN" sz="2800" b="1" dirty="0">
              <a:solidFill>
                <a:srgbClr val="2C394C"/>
              </a:solidFill>
              <a:cs typeface="+mn-ea"/>
            </a:endParaRPr>
          </a:p>
        </p:txBody>
      </p:sp>
      <p:grpSp>
        <p:nvGrpSpPr>
          <p:cNvPr id="18" name="组合 17">
            <a:extLst>
              <a:ext uri="{FF2B5EF4-FFF2-40B4-BE49-F238E27FC236}">
                <a16:creationId xmlns:a16="http://schemas.microsoft.com/office/drawing/2014/main" id="{15CDF686-799E-4C4D-850F-7228771E4D8C}"/>
              </a:ext>
            </a:extLst>
          </p:cNvPr>
          <p:cNvGrpSpPr/>
          <p:nvPr/>
        </p:nvGrpSpPr>
        <p:grpSpPr>
          <a:xfrm>
            <a:off x="181641" y="983983"/>
            <a:ext cx="2615989" cy="1877590"/>
            <a:chOff x="181641" y="983983"/>
            <a:chExt cx="2615989" cy="1877590"/>
          </a:xfrm>
        </p:grpSpPr>
        <p:sp>
          <p:nvSpPr>
            <p:cNvPr id="20" name="矩形 19">
              <a:extLst>
                <a:ext uri="{FF2B5EF4-FFF2-40B4-BE49-F238E27FC236}">
                  <a16:creationId xmlns:a16="http://schemas.microsoft.com/office/drawing/2014/main" id="{C0B88300-4881-456A-B0C1-025655A2C3DD}"/>
                </a:ext>
              </a:extLst>
            </p:cNvPr>
            <p:cNvSpPr/>
            <p:nvPr/>
          </p:nvSpPr>
          <p:spPr>
            <a:xfrm>
              <a:off x="181641" y="1070730"/>
              <a:ext cx="2615989" cy="17908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3D22468-0C67-40FE-BC1A-9218AEB265A7}"/>
                </a:ext>
              </a:extLst>
            </p:cNvPr>
            <p:cNvSpPr/>
            <p:nvPr/>
          </p:nvSpPr>
          <p:spPr>
            <a:xfrm>
              <a:off x="181641" y="983983"/>
              <a:ext cx="2615989" cy="425409"/>
            </a:xfrm>
            <a:prstGeom prst="rect">
              <a:avLst/>
            </a:prstGeom>
            <a:solidFill>
              <a:srgbClr val="0083B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2400" b="1" dirty="0">
                  <a:solidFill>
                    <a:schemeClr val="bg1"/>
                  </a:solidFill>
                  <a:latin typeface="黑体" panose="02010609060101010101" pitchFamily="49" charset="-122"/>
                  <a:ea typeface="黑体" panose="02010609060101010101" pitchFamily="49" charset="-122"/>
                </a:rPr>
                <a:t>餐饮店</a:t>
              </a:r>
            </a:p>
          </p:txBody>
        </p:sp>
      </p:grpSp>
      <p:grpSp>
        <p:nvGrpSpPr>
          <p:cNvPr id="24" name="组合 23">
            <a:extLst>
              <a:ext uri="{FF2B5EF4-FFF2-40B4-BE49-F238E27FC236}">
                <a16:creationId xmlns:a16="http://schemas.microsoft.com/office/drawing/2014/main" id="{096846A4-030B-4669-A4A2-48CA056F3EA9}"/>
              </a:ext>
            </a:extLst>
          </p:cNvPr>
          <p:cNvGrpSpPr/>
          <p:nvPr/>
        </p:nvGrpSpPr>
        <p:grpSpPr>
          <a:xfrm>
            <a:off x="3235959" y="994213"/>
            <a:ext cx="2669997" cy="1867360"/>
            <a:chOff x="3179249" y="994213"/>
            <a:chExt cx="2669997" cy="1867360"/>
          </a:xfrm>
        </p:grpSpPr>
        <p:sp>
          <p:nvSpPr>
            <p:cNvPr id="26" name="矩形 25">
              <a:extLst>
                <a:ext uri="{FF2B5EF4-FFF2-40B4-BE49-F238E27FC236}">
                  <a16:creationId xmlns:a16="http://schemas.microsoft.com/office/drawing/2014/main" id="{C45E8AAD-7EFB-4A90-9BE2-6D86A154E8AE}"/>
                </a:ext>
              </a:extLst>
            </p:cNvPr>
            <p:cNvSpPr/>
            <p:nvPr/>
          </p:nvSpPr>
          <p:spPr>
            <a:xfrm>
              <a:off x="3197007" y="1070730"/>
              <a:ext cx="2646254" cy="17908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6BF3C2AD-F0BB-48EB-8528-297734C6C82D}"/>
                </a:ext>
              </a:extLst>
            </p:cNvPr>
            <p:cNvSpPr/>
            <p:nvPr/>
          </p:nvSpPr>
          <p:spPr>
            <a:xfrm>
              <a:off x="3179249" y="994213"/>
              <a:ext cx="2669997" cy="425409"/>
            </a:xfrm>
            <a:prstGeom prst="rect">
              <a:avLst/>
            </a:prstGeom>
            <a:solidFill>
              <a:srgbClr val="0083B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2400" b="1" dirty="0">
                  <a:solidFill>
                    <a:schemeClr val="bg1"/>
                  </a:solidFill>
                  <a:latin typeface="黑体" panose="02010609060101010101" pitchFamily="49" charset="-122"/>
                  <a:ea typeface="黑体" panose="02010609060101010101" pitchFamily="49" charset="-122"/>
                </a:rPr>
                <a:t>酒店</a:t>
              </a:r>
            </a:p>
          </p:txBody>
        </p:sp>
      </p:grpSp>
      <p:grpSp>
        <p:nvGrpSpPr>
          <p:cNvPr id="35" name="组合 34">
            <a:extLst>
              <a:ext uri="{FF2B5EF4-FFF2-40B4-BE49-F238E27FC236}">
                <a16:creationId xmlns:a16="http://schemas.microsoft.com/office/drawing/2014/main" id="{66B30A01-9703-4C3B-B0B9-98D998B9EC24}"/>
              </a:ext>
            </a:extLst>
          </p:cNvPr>
          <p:cNvGrpSpPr/>
          <p:nvPr/>
        </p:nvGrpSpPr>
        <p:grpSpPr>
          <a:xfrm>
            <a:off x="6233540" y="983983"/>
            <a:ext cx="2730948" cy="1877590"/>
            <a:chOff x="6233540" y="983983"/>
            <a:chExt cx="2730948" cy="1877590"/>
          </a:xfrm>
        </p:grpSpPr>
        <p:sp>
          <p:nvSpPr>
            <p:cNvPr id="47" name="矩形 46">
              <a:extLst>
                <a:ext uri="{FF2B5EF4-FFF2-40B4-BE49-F238E27FC236}">
                  <a16:creationId xmlns:a16="http://schemas.microsoft.com/office/drawing/2014/main" id="{258B6713-39A4-441D-B588-6C371DFD4CB5}"/>
                </a:ext>
              </a:extLst>
            </p:cNvPr>
            <p:cNvSpPr/>
            <p:nvPr/>
          </p:nvSpPr>
          <p:spPr>
            <a:xfrm>
              <a:off x="6234672" y="1070730"/>
              <a:ext cx="2729816" cy="17908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C71C7720-78FD-4ADC-A12D-BB10905AFD36}"/>
                </a:ext>
              </a:extLst>
            </p:cNvPr>
            <p:cNvSpPr/>
            <p:nvPr/>
          </p:nvSpPr>
          <p:spPr>
            <a:xfrm>
              <a:off x="6233540" y="983983"/>
              <a:ext cx="2728819" cy="425409"/>
            </a:xfrm>
            <a:prstGeom prst="rect">
              <a:avLst/>
            </a:prstGeom>
            <a:solidFill>
              <a:srgbClr val="0083B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2400" b="1" dirty="0">
                  <a:solidFill>
                    <a:schemeClr val="bg1"/>
                  </a:solidFill>
                  <a:latin typeface="黑体" panose="02010609060101010101" pitchFamily="49" charset="-122"/>
                  <a:ea typeface="黑体" panose="02010609060101010101" pitchFamily="49" charset="-122"/>
                </a:rPr>
                <a:t>便利店</a:t>
              </a:r>
            </a:p>
          </p:txBody>
        </p:sp>
      </p:grpSp>
      <p:pic>
        <p:nvPicPr>
          <p:cNvPr id="6" name="图片 5">
            <a:extLst>
              <a:ext uri="{FF2B5EF4-FFF2-40B4-BE49-F238E27FC236}">
                <a16:creationId xmlns:a16="http://schemas.microsoft.com/office/drawing/2014/main" id="{E040A816-5809-4F7C-85FA-1F84BA7327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486375"/>
            <a:ext cx="1266705" cy="126670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图片 7">
            <a:extLst>
              <a:ext uri="{FF2B5EF4-FFF2-40B4-BE49-F238E27FC236}">
                <a16:creationId xmlns:a16="http://schemas.microsoft.com/office/drawing/2014/main" id="{9988B87C-DC1E-4C49-9DAC-2051C85376F7}"/>
              </a:ext>
            </a:extLst>
          </p:cNvPr>
          <p:cNvPicPr>
            <a:picLocks noChangeAspect="1"/>
          </p:cNvPicPr>
          <p:nvPr/>
        </p:nvPicPr>
        <p:blipFill rotWithShape="1">
          <a:blip r:embed="rId4">
            <a:extLst>
              <a:ext uri="{28A0092B-C50C-407E-A947-70E740481C1C}">
                <a14:useLocalDpi xmlns:a14="http://schemas.microsoft.com/office/drawing/2010/main" val="0"/>
              </a:ext>
            </a:extLst>
          </a:blip>
          <a:srcRect l="33004" t="20577" r="26658" b="17593"/>
          <a:stretch/>
        </p:blipFill>
        <p:spPr>
          <a:xfrm>
            <a:off x="1526863" y="1499787"/>
            <a:ext cx="1264603" cy="126670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图片 9">
            <a:extLst>
              <a:ext uri="{FF2B5EF4-FFF2-40B4-BE49-F238E27FC236}">
                <a16:creationId xmlns:a16="http://schemas.microsoft.com/office/drawing/2014/main" id="{1ACA6ABB-B420-498B-AF56-D2B53857DD67}"/>
              </a:ext>
            </a:extLst>
          </p:cNvPr>
          <p:cNvPicPr>
            <a:picLocks noChangeAspect="1"/>
          </p:cNvPicPr>
          <p:nvPr/>
        </p:nvPicPr>
        <p:blipFill rotWithShape="1">
          <a:blip r:embed="rId5">
            <a:extLst>
              <a:ext uri="{28A0092B-C50C-407E-A947-70E740481C1C}">
                <a14:useLocalDpi xmlns:a14="http://schemas.microsoft.com/office/drawing/2010/main" val="0"/>
              </a:ext>
            </a:extLst>
          </a:blip>
          <a:srcRect l="14336" t="1924" r="16975" b="30401"/>
          <a:stretch/>
        </p:blipFill>
        <p:spPr>
          <a:xfrm>
            <a:off x="3251562" y="1495973"/>
            <a:ext cx="1334320" cy="126670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图片 11">
            <a:extLst>
              <a:ext uri="{FF2B5EF4-FFF2-40B4-BE49-F238E27FC236}">
                <a16:creationId xmlns:a16="http://schemas.microsoft.com/office/drawing/2014/main" id="{2AB159A6-3EAC-455A-88E4-0EE513EC0692}"/>
              </a:ext>
            </a:extLst>
          </p:cNvPr>
          <p:cNvPicPr>
            <a:picLocks noChangeAspect="1"/>
          </p:cNvPicPr>
          <p:nvPr/>
        </p:nvPicPr>
        <p:blipFill rotWithShape="1">
          <a:blip r:embed="rId6">
            <a:extLst>
              <a:ext uri="{28A0092B-C50C-407E-A947-70E740481C1C}">
                <a14:useLocalDpi xmlns:a14="http://schemas.microsoft.com/office/drawing/2010/main" val="0"/>
              </a:ext>
            </a:extLst>
          </a:blip>
          <a:srcRect l="29648" t="17366" r="30603" b="12016"/>
          <a:stretch/>
        </p:blipFill>
        <p:spPr>
          <a:xfrm>
            <a:off x="4630448" y="1495973"/>
            <a:ext cx="1265101" cy="12571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4" name="图片 13">
            <a:extLst>
              <a:ext uri="{FF2B5EF4-FFF2-40B4-BE49-F238E27FC236}">
                <a16:creationId xmlns:a16="http://schemas.microsoft.com/office/drawing/2014/main" id="{5CF6D7A4-82E0-425B-8927-6987D0D13C22}"/>
              </a:ext>
            </a:extLst>
          </p:cNvPr>
          <p:cNvPicPr>
            <a:picLocks noChangeAspect="1"/>
          </p:cNvPicPr>
          <p:nvPr/>
        </p:nvPicPr>
        <p:blipFill rotWithShape="1">
          <a:blip r:embed="rId7">
            <a:extLst>
              <a:ext uri="{28A0092B-C50C-407E-A947-70E740481C1C}">
                <a14:useLocalDpi xmlns:a14="http://schemas.microsoft.com/office/drawing/2010/main" val="0"/>
              </a:ext>
            </a:extLst>
          </a:blip>
          <a:srcRect l="23019" t="10929" r="22057" b="3947"/>
          <a:stretch/>
        </p:blipFill>
        <p:spPr>
          <a:xfrm>
            <a:off x="6249265" y="1496118"/>
            <a:ext cx="1338309" cy="12569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6" name="图片 15">
            <a:extLst>
              <a:ext uri="{FF2B5EF4-FFF2-40B4-BE49-F238E27FC236}">
                <a16:creationId xmlns:a16="http://schemas.microsoft.com/office/drawing/2014/main" id="{65A7BBF7-39F3-43AB-A77C-CB090836513C}"/>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4440" t="3199" r="25331" b="18802"/>
          <a:stretch/>
        </p:blipFill>
        <p:spPr>
          <a:xfrm>
            <a:off x="7621088" y="1495973"/>
            <a:ext cx="1348897" cy="12695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1" name="图片 50">
            <a:extLst>
              <a:ext uri="{FF2B5EF4-FFF2-40B4-BE49-F238E27FC236}">
                <a16:creationId xmlns:a16="http://schemas.microsoft.com/office/drawing/2014/main" id="{7D42F483-7165-4DFA-949B-91D08DE293EC}"/>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6235" b="12872"/>
          <a:stretch/>
        </p:blipFill>
        <p:spPr>
          <a:xfrm>
            <a:off x="6232543" y="2948154"/>
            <a:ext cx="2729816" cy="1656184"/>
          </a:xfrm>
          <a:prstGeom prst="rect">
            <a:avLst/>
          </a:prstGeom>
        </p:spPr>
      </p:pic>
      <p:pic>
        <p:nvPicPr>
          <p:cNvPr id="53" name="图片 52">
            <a:extLst>
              <a:ext uri="{FF2B5EF4-FFF2-40B4-BE49-F238E27FC236}">
                <a16:creationId xmlns:a16="http://schemas.microsoft.com/office/drawing/2014/main" id="{5D3715E7-E4EB-4F6B-BE6C-755C4DCBDAE1}"/>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1900" r="5386"/>
          <a:stretch/>
        </p:blipFill>
        <p:spPr>
          <a:xfrm>
            <a:off x="3251562" y="2948154"/>
            <a:ext cx="2729817" cy="1656184"/>
          </a:xfrm>
          <a:prstGeom prst="rect">
            <a:avLst/>
          </a:prstGeom>
        </p:spPr>
      </p:pic>
      <p:pic>
        <p:nvPicPr>
          <p:cNvPr id="57" name="图片 56">
            <a:extLst>
              <a:ext uri="{FF2B5EF4-FFF2-40B4-BE49-F238E27FC236}">
                <a16:creationId xmlns:a16="http://schemas.microsoft.com/office/drawing/2014/main" id="{2172ABB6-301F-4A21-B04D-0A7BC092EBA9}"/>
              </a:ext>
            </a:extLst>
          </p:cNvPr>
          <p:cNvPicPr>
            <a:picLocks noChangeAspect="1"/>
          </p:cNvPicPr>
          <p:nvPr/>
        </p:nvPicPr>
        <p:blipFill rotWithShape="1">
          <a:blip r:embed="rId11">
            <a:extLst>
              <a:ext uri="{28A0092B-C50C-407E-A947-70E740481C1C}">
                <a14:useLocalDpi xmlns:a14="http://schemas.microsoft.com/office/drawing/2010/main" val="0"/>
              </a:ext>
            </a:extLst>
          </a:blip>
          <a:srcRect b="11409"/>
          <a:stretch/>
        </p:blipFill>
        <p:spPr>
          <a:xfrm>
            <a:off x="179512" y="2938556"/>
            <a:ext cx="2615989" cy="16871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37322" y="1940482"/>
            <a:ext cx="6561653" cy="736045"/>
            <a:chOff x="1898189" y="2451347"/>
            <a:chExt cx="7463076" cy="1052209"/>
          </a:xfrm>
        </p:grpSpPr>
        <p:sp>
          <p:nvSpPr>
            <p:cNvPr id="29" name="圆角矩形 28"/>
            <p:cNvSpPr/>
            <p:nvPr/>
          </p:nvSpPr>
          <p:spPr>
            <a:xfrm>
              <a:off x="1898189" y="2451347"/>
              <a:ext cx="7463076" cy="1052209"/>
            </a:xfrm>
            <a:prstGeom prst="roundRect">
              <a:avLst>
                <a:gd name="adj" fmla="val 11892"/>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2" name="文本框 31"/>
            <p:cNvSpPr txBox="1"/>
            <p:nvPr/>
          </p:nvSpPr>
          <p:spPr>
            <a:xfrm>
              <a:off x="2159175" y="2642887"/>
              <a:ext cx="6177737" cy="570074"/>
            </a:xfrm>
            <a:prstGeom prst="rect">
              <a:avLst/>
            </a:prstGeom>
            <a:noFill/>
          </p:spPr>
          <p:txBody>
            <a:bodyPr wrap="square" rtlCol="0">
              <a:spAutoFit/>
            </a:bodyPr>
            <a:lstStyle/>
            <a:p>
              <a:pPr indent="342900" algn="l">
                <a:buClrTx/>
                <a:buSzTx/>
                <a:buFontTx/>
              </a:pPr>
              <a:r>
                <a:rPr lang="zh-CN" altLang="en-US" sz="2000" dirty="0">
                  <a:latin typeface="微软雅黑" panose="020B0503020204020204" pitchFamily="34" charset="-122"/>
                  <a:ea typeface="微软雅黑" panose="020B0503020204020204" pitchFamily="34" charset="-122"/>
                </a:rPr>
                <a:t>连锁企业的新门店选址问题</a:t>
              </a:r>
              <a:endParaRPr lang="zh-CN" sz="2000" dirty="0">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1307743" y="2922145"/>
            <a:ext cx="6561653" cy="736045"/>
            <a:chOff x="2525417" y="3853299"/>
            <a:chExt cx="7463076" cy="1052209"/>
          </a:xfrm>
        </p:grpSpPr>
        <p:sp>
          <p:nvSpPr>
            <p:cNvPr id="36" name="圆角矩形 35"/>
            <p:cNvSpPr/>
            <p:nvPr/>
          </p:nvSpPr>
          <p:spPr>
            <a:xfrm>
              <a:off x="2525417" y="3853299"/>
              <a:ext cx="7463076" cy="1052209"/>
            </a:xfrm>
            <a:prstGeom prst="roundRect">
              <a:avLst>
                <a:gd name="adj" fmla="val 11892"/>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3" name="文本框 32"/>
            <p:cNvSpPr txBox="1"/>
            <p:nvPr/>
          </p:nvSpPr>
          <p:spPr>
            <a:xfrm>
              <a:off x="2708741" y="4033745"/>
              <a:ext cx="6152520" cy="571975"/>
            </a:xfrm>
            <a:prstGeom prst="rect">
              <a:avLst/>
            </a:prstGeom>
            <a:noFill/>
          </p:spPr>
          <p:txBody>
            <a:bodyPr wrap="square" rtlCol="0">
              <a:spAutoFit/>
            </a:bodyPr>
            <a:lstStyle/>
            <a:p>
              <a:pPr indent="342900"/>
              <a:r>
                <a:rPr lang="zh-CN" altLang="en-US" sz="2000" dirty="0">
                  <a:latin typeface="微软雅黑" panose="020B0503020204020204" pitchFamily="34" charset="-122"/>
                  <a:ea typeface="微软雅黑" panose="020B0503020204020204" pitchFamily="34" charset="-122"/>
                </a:rPr>
                <a:t>不仅影响利润，也影响连锁企业的未来发展</a:t>
              </a:r>
              <a:endParaRPr lang="zh-CN" sz="2000" dirty="0">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1750124" y="3905431"/>
            <a:ext cx="6561653" cy="736045"/>
            <a:chOff x="3115259" y="5248106"/>
            <a:chExt cx="7463076" cy="1052209"/>
          </a:xfrm>
        </p:grpSpPr>
        <p:sp>
          <p:nvSpPr>
            <p:cNvPr id="37" name="圆角矩形 36"/>
            <p:cNvSpPr/>
            <p:nvPr/>
          </p:nvSpPr>
          <p:spPr>
            <a:xfrm>
              <a:off x="3115259" y="5248106"/>
              <a:ext cx="7463076" cy="1052209"/>
            </a:xfrm>
            <a:prstGeom prst="roundRect">
              <a:avLst>
                <a:gd name="adj" fmla="val 11892"/>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4" name="文本框 33"/>
            <p:cNvSpPr txBox="1"/>
            <p:nvPr/>
          </p:nvSpPr>
          <p:spPr>
            <a:xfrm>
              <a:off x="3206879" y="5394065"/>
              <a:ext cx="7243285" cy="571975"/>
            </a:xfrm>
            <a:prstGeom prst="rect">
              <a:avLst/>
            </a:prstGeom>
            <a:noFill/>
          </p:spPr>
          <p:txBody>
            <a:bodyPr wrap="square" rtlCol="0">
              <a:spAutoFit/>
            </a:bodyPr>
            <a:lstStyle/>
            <a:p>
              <a:pPr indent="342900"/>
              <a:r>
                <a:rPr lang="zh-CN" altLang="en-US" sz="2000" dirty="0">
                  <a:latin typeface="微软雅黑" panose="020B0503020204020204" pitchFamily="34" charset="-122"/>
                  <a:ea typeface="微软雅黑" panose="020B0503020204020204" pitchFamily="34" charset="-122"/>
                  <a:sym typeface="+mn-ea"/>
                </a:rPr>
                <a:t>确定新连锁店的最佳位置是很重要的</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2" name="任意多边形 31"/>
          <p:cNvSpPr/>
          <p:nvPr/>
        </p:nvSpPr>
        <p:spPr>
          <a:xfrm>
            <a:off x="6479126" y="2354579"/>
            <a:ext cx="772421" cy="566036"/>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chemeClr val="accent1"/>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8021" tIns="34290" rIns="168021" bIns="181394" numCol="1" spcCol="953" anchor="ctr" anchorCtr="0">
            <a:noAutofit/>
          </a:bodyPr>
          <a:lstStyle/>
          <a:p>
            <a:pPr algn="ctr" defTabSz="1200150">
              <a:lnSpc>
                <a:spcPct val="90000"/>
              </a:lnSpc>
              <a:spcBef>
                <a:spcPct val="0"/>
              </a:spcBef>
              <a:spcAft>
                <a:spcPct val="35000"/>
              </a:spcAft>
            </a:pPr>
            <a:endParaRPr lang="zh-CN" altLang="en-US" sz="2700"/>
          </a:p>
        </p:txBody>
      </p:sp>
      <p:sp>
        <p:nvSpPr>
          <p:cNvPr id="33" name="任意多边形 32"/>
          <p:cNvSpPr/>
          <p:nvPr/>
        </p:nvSpPr>
        <p:spPr>
          <a:xfrm>
            <a:off x="6902655" y="3338974"/>
            <a:ext cx="772421" cy="566036"/>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chemeClr val="accent1"/>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8021" tIns="34290" rIns="168021" bIns="181394" numCol="1" spcCol="953" anchor="ctr" anchorCtr="0">
            <a:noAutofit/>
          </a:bodyPr>
          <a:lstStyle/>
          <a:p>
            <a:pPr algn="ctr" defTabSz="1200150">
              <a:lnSpc>
                <a:spcPct val="90000"/>
              </a:lnSpc>
              <a:spcBef>
                <a:spcPct val="0"/>
              </a:spcBef>
              <a:spcAft>
                <a:spcPct val="35000"/>
              </a:spcAft>
            </a:pPr>
            <a:endParaRPr lang="zh-CN" altLang="en-US" sz="2700"/>
          </a:p>
        </p:txBody>
      </p:sp>
      <p:grpSp>
        <p:nvGrpSpPr>
          <p:cNvPr id="39" name="组合 38"/>
          <p:cNvGrpSpPr/>
          <p:nvPr/>
        </p:nvGrpSpPr>
        <p:grpSpPr>
          <a:xfrm>
            <a:off x="293762" y="962582"/>
            <a:ext cx="6561653" cy="736045"/>
            <a:chOff x="1898189" y="2451347"/>
            <a:chExt cx="7463076" cy="1052209"/>
          </a:xfrm>
        </p:grpSpPr>
        <p:sp>
          <p:nvSpPr>
            <p:cNvPr id="40" name="圆角矩形 39"/>
            <p:cNvSpPr/>
            <p:nvPr/>
          </p:nvSpPr>
          <p:spPr>
            <a:xfrm>
              <a:off x="1898189" y="2451347"/>
              <a:ext cx="7463076" cy="1052209"/>
            </a:xfrm>
            <a:prstGeom prst="roundRect">
              <a:avLst>
                <a:gd name="adj" fmla="val 11892"/>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1" name="文本框 31"/>
            <p:cNvSpPr txBox="1"/>
            <p:nvPr/>
          </p:nvSpPr>
          <p:spPr>
            <a:xfrm>
              <a:off x="2146754" y="2671788"/>
              <a:ext cx="6537964" cy="571975"/>
            </a:xfrm>
            <a:prstGeom prst="rect">
              <a:avLst/>
            </a:prstGeom>
            <a:noFill/>
          </p:spPr>
          <p:txBody>
            <a:bodyPr wrap="square" rtlCol="0">
              <a:spAutoFit/>
            </a:bodyPr>
            <a:lstStyle/>
            <a:p>
              <a:pPr indent="342900"/>
              <a:r>
                <a:rPr lang="zh-CN" altLang="en-US" sz="2000" dirty="0">
                  <a:latin typeface="微软雅黑" panose="020B0503020204020204" pitchFamily="34" charset="-122"/>
                  <a:ea typeface="微软雅黑" panose="020B0503020204020204" pitchFamily="34" charset="-122"/>
                </a:rPr>
                <a:t>连锁企业通常分布于城市的不同区域</a:t>
              </a:r>
              <a:endParaRPr lang="zh-CN" sz="2000" dirty="0">
                <a:latin typeface="微软雅黑" panose="020B0503020204020204" pitchFamily="34" charset="-122"/>
                <a:ea typeface="微软雅黑" panose="020B0503020204020204" pitchFamily="34" charset="-122"/>
              </a:endParaRPr>
            </a:p>
          </p:txBody>
        </p:sp>
      </p:grpSp>
      <p:sp>
        <p:nvSpPr>
          <p:cNvPr id="45" name="任意多边形 44"/>
          <p:cNvSpPr/>
          <p:nvPr/>
        </p:nvSpPr>
        <p:spPr>
          <a:xfrm>
            <a:off x="5935566" y="1376679"/>
            <a:ext cx="772421" cy="566036"/>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chemeClr val="accent1"/>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8021" tIns="34290" rIns="168021" bIns="181394" numCol="1" spcCol="953" anchor="ctr" anchorCtr="0">
            <a:noAutofit/>
          </a:bodyPr>
          <a:lstStyle/>
          <a:p>
            <a:pPr algn="ctr" defTabSz="1200150">
              <a:lnSpc>
                <a:spcPct val="90000"/>
              </a:lnSpc>
              <a:spcBef>
                <a:spcPct val="0"/>
              </a:spcBef>
              <a:spcAft>
                <a:spcPct val="35000"/>
              </a:spcAft>
            </a:pPr>
            <a:endParaRPr lang="zh-CN" altLang="en-US" sz="2700"/>
          </a:p>
        </p:txBody>
      </p:sp>
      <p:sp>
        <p:nvSpPr>
          <p:cNvPr id="46" name="文本框 45"/>
          <p:cNvSpPr txBox="1"/>
          <p:nvPr/>
        </p:nvSpPr>
        <p:spPr>
          <a:xfrm>
            <a:off x="663575" y="64770"/>
            <a:ext cx="2540000" cy="521970"/>
          </a:xfrm>
          <a:prstGeom prst="rect">
            <a:avLst/>
          </a:prstGeom>
          <a:noFill/>
        </p:spPr>
        <p:txBody>
          <a:bodyPr wrap="square" rtlCol="0" anchor="t">
            <a:spAutoFit/>
          </a:bodyPr>
          <a:lstStyle/>
          <a:p>
            <a:r>
              <a:rPr lang="zh-CN" altLang="en-US" sz="2800" b="1" dirty="0">
                <a:solidFill>
                  <a:srgbClr val="2C394C"/>
                </a:solidFill>
                <a:cs typeface="+mn-ea"/>
              </a:rPr>
              <a:t>研究背景</a:t>
            </a:r>
            <a:endParaRPr lang="en-US" altLang="zh-CN" sz="2800" b="1" dirty="0">
              <a:solidFill>
                <a:srgbClr val="2C394C"/>
              </a:solidFill>
              <a:cs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up)">
                                      <p:cBhvr>
                                        <p:cTn id="12" dur="500"/>
                                        <p:tgtEl>
                                          <p:spTgt spid="4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up)">
                                      <p:cBhvr>
                                        <p:cTn id="21" dur="500"/>
                                        <p:tgtEl>
                                          <p:spTgt spid="32"/>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left)">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up)">
                                      <p:cBhvr>
                                        <p:cTn id="30" dur="500"/>
                                        <p:tgtEl>
                                          <p:spTgt spid="33"/>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left)">
                                      <p:cBhvr>
                                        <p:cTn id="3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bldLvl="0" animBg="1"/>
      <p:bldP spid="4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663574" y="64770"/>
            <a:ext cx="2912089" cy="523220"/>
          </a:xfrm>
          <a:prstGeom prst="rect">
            <a:avLst/>
          </a:prstGeom>
          <a:noFill/>
        </p:spPr>
        <p:txBody>
          <a:bodyPr wrap="square" rtlCol="0" anchor="t">
            <a:spAutoFit/>
          </a:bodyPr>
          <a:lstStyle/>
          <a:p>
            <a:r>
              <a:rPr lang="zh-CN" altLang="en-US" sz="2800" b="1" dirty="0">
                <a:solidFill>
                  <a:srgbClr val="2C394C"/>
                </a:solidFill>
                <a:cs typeface="+mn-ea"/>
              </a:rPr>
              <a:t>传统方法与挑战</a:t>
            </a:r>
          </a:p>
        </p:txBody>
      </p:sp>
      <p:grpSp>
        <p:nvGrpSpPr>
          <p:cNvPr id="25" name="组合 24"/>
          <p:cNvGrpSpPr/>
          <p:nvPr/>
        </p:nvGrpSpPr>
        <p:grpSpPr>
          <a:xfrm>
            <a:off x="14327" y="3206160"/>
            <a:ext cx="1603037" cy="1553619"/>
            <a:chOff x="5631" y="2902"/>
            <a:chExt cx="2948" cy="2948"/>
          </a:xfrm>
        </p:grpSpPr>
        <p:sp>
          <p:nvSpPr>
            <p:cNvPr id="92" name="椭圆 91"/>
            <p:cNvSpPr/>
            <p:nvPr/>
          </p:nvSpPr>
          <p:spPr>
            <a:xfrm>
              <a:off x="5631" y="2902"/>
              <a:ext cx="2948" cy="29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842" y="3781"/>
              <a:ext cx="2230" cy="921"/>
            </a:xfrm>
            <a:prstGeom prst="rect">
              <a:avLst/>
            </a:prstGeom>
          </p:spPr>
          <p:txBody>
            <a:bodyPr wrap="none">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冷启动</a:t>
              </a:r>
            </a:p>
          </p:txBody>
        </p:sp>
      </p:grpSp>
      <p:grpSp>
        <p:nvGrpSpPr>
          <p:cNvPr id="31" name="组合 30">
            <a:extLst>
              <a:ext uri="{FF2B5EF4-FFF2-40B4-BE49-F238E27FC236}">
                <a16:creationId xmlns:a16="http://schemas.microsoft.com/office/drawing/2014/main" id="{CD98E930-5EE2-4EF8-8850-92F2A2A5C159}"/>
              </a:ext>
            </a:extLst>
          </p:cNvPr>
          <p:cNvGrpSpPr/>
          <p:nvPr/>
        </p:nvGrpSpPr>
        <p:grpSpPr>
          <a:xfrm>
            <a:off x="1835696" y="2267753"/>
            <a:ext cx="6561653" cy="736045"/>
            <a:chOff x="1898189" y="2451348"/>
            <a:chExt cx="7463075" cy="1052210"/>
          </a:xfrm>
        </p:grpSpPr>
        <p:sp>
          <p:nvSpPr>
            <p:cNvPr id="32" name="圆角矩形 28">
              <a:extLst>
                <a:ext uri="{FF2B5EF4-FFF2-40B4-BE49-F238E27FC236}">
                  <a16:creationId xmlns:a16="http://schemas.microsoft.com/office/drawing/2014/main" id="{11C08D6D-0383-4F0E-8993-8E6B30BC1B52}"/>
                </a:ext>
              </a:extLst>
            </p:cNvPr>
            <p:cNvSpPr/>
            <p:nvPr/>
          </p:nvSpPr>
          <p:spPr>
            <a:xfrm>
              <a:off x="1898189" y="2451348"/>
              <a:ext cx="7463075" cy="1052210"/>
            </a:xfrm>
            <a:prstGeom prst="roundRect">
              <a:avLst>
                <a:gd name="adj" fmla="val 11892"/>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33" name="文本框 31">
              <a:extLst>
                <a:ext uri="{FF2B5EF4-FFF2-40B4-BE49-F238E27FC236}">
                  <a16:creationId xmlns:a16="http://schemas.microsoft.com/office/drawing/2014/main" id="{C34AA8E3-8E03-4DA5-A815-14DF942AB867}"/>
                </a:ext>
              </a:extLst>
            </p:cNvPr>
            <p:cNvSpPr txBox="1"/>
            <p:nvPr/>
          </p:nvSpPr>
          <p:spPr>
            <a:xfrm>
              <a:off x="2159175" y="2642890"/>
              <a:ext cx="6177736" cy="570074"/>
            </a:xfrm>
            <a:prstGeom prst="rect">
              <a:avLst/>
            </a:prstGeom>
            <a:noFill/>
          </p:spPr>
          <p:txBody>
            <a:bodyPr wrap="square" rtlCol="0">
              <a:spAutoFit/>
            </a:bodyPr>
            <a:lstStyle/>
            <a:p>
              <a:pPr indent="342900" algn="l">
                <a:buClrTx/>
                <a:buSzTx/>
                <a:buFontTx/>
              </a:pPr>
              <a:r>
                <a:rPr lang="zh-CN" altLang="en-US" sz="2000" dirty="0">
                  <a:latin typeface="微软雅黑" panose="020B0503020204020204" pitchFamily="34" charset="-122"/>
                  <a:ea typeface="微软雅黑" panose="020B0503020204020204" pitchFamily="34" charset="-122"/>
                </a:rPr>
                <a:t>根据同一城市现有连锁店的特点学习模型</a:t>
              </a:r>
              <a:endParaRPr lang="zh-CN" sz="2000" dirty="0">
                <a:latin typeface="微软雅黑" panose="020B0503020204020204" pitchFamily="34" charset="-122"/>
                <a:ea typeface="微软雅黑" panose="020B0503020204020204" pitchFamily="34" charset="-122"/>
              </a:endParaRPr>
            </a:p>
          </p:txBody>
        </p:sp>
      </p:grpSp>
      <p:sp>
        <p:nvSpPr>
          <p:cNvPr id="34" name="任意多边形 31">
            <a:extLst>
              <a:ext uri="{FF2B5EF4-FFF2-40B4-BE49-F238E27FC236}">
                <a16:creationId xmlns:a16="http://schemas.microsoft.com/office/drawing/2014/main" id="{2EEF0D28-770F-40F6-B0D2-89DCF9898A9F}"/>
              </a:ext>
            </a:extLst>
          </p:cNvPr>
          <p:cNvSpPr/>
          <p:nvPr/>
        </p:nvSpPr>
        <p:spPr>
          <a:xfrm>
            <a:off x="6987550" y="3003832"/>
            <a:ext cx="772421" cy="566036"/>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chemeClr val="accent1"/>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8021" tIns="34290" rIns="168021" bIns="181394" numCol="1" spcCol="953" anchor="ctr" anchorCtr="0">
            <a:noAutofit/>
          </a:bodyPr>
          <a:lstStyle/>
          <a:p>
            <a:pPr algn="ctr" defTabSz="1200150">
              <a:lnSpc>
                <a:spcPct val="90000"/>
              </a:lnSpc>
              <a:spcBef>
                <a:spcPct val="0"/>
              </a:spcBef>
              <a:spcAft>
                <a:spcPct val="35000"/>
              </a:spcAft>
            </a:pPr>
            <a:endParaRPr lang="zh-CN" altLang="en-US" sz="2700"/>
          </a:p>
        </p:txBody>
      </p:sp>
      <p:grpSp>
        <p:nvGrpSpPr>
          <p:cNvPr id="35" name="组合 34">
            <a:extLst>
              <a:ext uri="{FF2B5EF4-FFF2-40B4-BE49-F238E27FC236}">
                <a16:creationId xmlns:a16="http://schemas.microsoft.com/office/drawing/2014/main" id="{E7112FAD-7C84-4BFB-B27B-9E575C5A1377}"/>
              </a:ext>
            </a:extLst>
          </p:cNvPr>
          <p:cNvGrpSpPr/>
          <p:nvPr/>
        </p:nvGrpSpPr>
        <p:grpSpPr>
          <a:xfrm>
            <a:off x="952625" y="964090"/>
            <a:ext cx="6561653" cy="736045"/>
            <a:chOff x="1898189" y="2451347"/>
            <a:chExt cx="7463076" cy="1052209"/>
          </a:xfrm>
        </p:grpSpPr>
        <p:sp>
          <p:nvSpPr>
            <p:cNvPr id="36" name="圆角矩形 39">
              <a:extLst>
                <a:ext uri="{FF2B5EF4-FFF2-40B4-BE49-F238E27FC236}">
                  <a16:creationId xmlns:a16="http://schemas.microsoft.com/office/drawing/2014/main" id="{7D93F57F-F724-4B23-BAC5-0CA1B82D9234}"/>
                </a:ext>
              </a:extLst>
            </p:cNvPr>
            <p:cNvSpPr/>
            <p:nvPr/>
          </p:nvSpPr>
          <p:spPr>
            <a:xfrm>
              <a:off x="1898189" y="2451347"/>
              <a:ext cx="7463076" cy="1052209"/>
            </a:xfrm>
            <a:prstGeom prst="roundRect">
              <a:avLst>
                <a:gd name="adj" fmla="val 11892"/>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37" name="文本框 31">
              <a:extLst>
                <a:ext uri="{FF2B5EF4-FFF2-40B4-BE49-F238E27FC236}">
                  <a16:creationId xmlns:a16="http://schemas.microsoft.com/office/drawing/2014/main" id="{D6AB21DC-C078-4F07-8610-7802A90794D5}"/>
                </a:ext>
              </a:extLst>
            </p:cNvPr>
            <p:cNvSpPr txBox="1"/>
            <p:nvPr/>
          </p:nvSpPr>
          <p:spPr>
            <a:xfrm>
              <a:off x="2236773" y="2555682"/>
              <a:ext cx="6537964" cy="714235"/>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传统方法：问卷调查</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实地勘察</a:t>
              </a:r>
            </a:p>
          </p:txBody>
        </p:sp>
      </p:grpSp>
      <p:sp>
        <p:nvSpPr>
          <p:cNvPr id="38" name="任意多边形 44">
            <a:extLst>
              <a:ext uri="{FF2B5EF4-FFF2-40B4-BE49-F238E27FC236}">
                <a16:creationId xmlns:a16="http://schemas.microsoft.com/office/drawing/2014/main" id="{36E0A6DE-5A6A-413D-A8ED-353791ABDC9D}"/>
              </a:ext>
            </a:extLst>
          </p:cNvPr>
          <p:cNvSpPr/>
          <p:nvPr/>
        </p:nvSpPr>
        <p:spPr>
          <a:xfrm>
            <a:off x="5634339" y="1689033"/>
            <a:ext cx="772421" cy="566036"/>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chemeClr val="accent1"/>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8021" tIns="34290" rIns="168021" bIns="181394" numCol="1" spcCol="953" anchor="ctr" anchorCtr="0">
            <a:noAutofit/>
          </a:bodyPr>
          <a:lstStyle/>
          <a:p>
            <a:pPr algn="ctr" defTabSz="1200150">
              <a:lnSpc>
                <a:spcPct val="90000"/>
              </a:lnSpc>
              <a:spcBef>
                <a:spcPct val="0"/>
              </a:spcBef>
              <a:spcAft>
                <a:spcPct val="35000"/>
              </a:spcAft>
            </a:pPr>
            <a:endParaRPr lang="zh-CN" altLang="en-US" sz="2700"/>
          </a:p>
        </p:txBody>
      </p:sp>
      <p:sp>
        <p:nvSpPr>
          <p:cNvPr id="26" name="椭圆 25">
            <a:extLst>
              <a:ext uri="{FF2B5EF4-FFF2-40B4-BE49-F238E27FC236}">
                <a16:creationId xmlns:a16="http://schemas.microsoft.com/office/drawing/2014/main" id="{3F26CA72-94AD-4E72-9870-ACE030331764}"/>
              </a:ext>
            </a:extLst>
          </p:cNvPr>
          <p:cNvSpPr/>
          <p:nvPr/>
        </p:nvSpPr>
        <p:spPr>
          <a:xfrm>
            <a:off x="2987824" y="2328601"/>
            <a:ext cx="1024891" cy="566036"/>
          </a:xfrm>
          <a:prstGeom prst="ellipse">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a:extLst>
              <a:ext uri="{FF2B5EF4-FFF2-40B4-BE49-F238E27FC236}">
                <a16:creationId xmlns:a16="http://schemas.microsoft.com/office/drawing/2014/main" id="{63D4E226-589D-48AC-B402-8B18B57FFDE5}"/>
              </a:ext>
            </a:extLst>
          </p:cNvPr>
          <p:cNvGrpSpPr/>
          <p:nvPr/>
        </p:nvGrpSpPr>
        <p:grpSpPr>
          <a:xfrm>
            <a:off x="2492157" y="3569868"/>
            <a:ext cx="6561653" cy="736045"/>
            <a:chOff x="2525417" y="3853299"/>
            <a:chExt cx="7463076" cy="1052209"/>
          </a:xfrm>
        </p:grpSpPr>
        <p:sp>
          <p:nvSpPr>
            <p:cNvPr id="41" name="圆角矩形 35">
              <a:extLst>
                <a:ext uri="{FF2B5EF4-FFF2-40B4-BE49-F238E27FC236}">
                  <a16:creationId xmlns:a16="http://schemas.microsoft.com/office/drawing/2014/main" id="{C5634C56-015A-4A82-B2B2-88484E2A710D}"/>
                </a:ext>
              </a:extLst>
            </p:cNvPr>
            <p:cNvSpPr/>
            <p:nvPr/>
          </p:nvSpPr>
          <p:spPr>
            <a:xfrm>
              <a:off x="2525417" y="3853299"/>
              <a:ext cx="7463076" cy="1052209"/>
            </a:xfrm>
            <a:prstGeom prst="roundRect">
              <a:avLst>
                <a:gd name="adj" fmla="val 11892"/>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2" name="文本框 32">
              <a:extLst>
                <a:ext uri="{FF2B5EF4-FFF2-40B4-BE49-F238E27FC236}">
                  <a16:creationId xmlns:a16="http://schemas.microsoft.com/office/drawing/2014/main" id="{FDBE1B02-E897-4716-A771-1F1F52D2CCC5}"/>
                </a:ext>
              </a:extLst>
            </p:cNvPr>
            <p:cNvSpPr txBox="1"/>
            <p:nvPr/>
          </p:nvSpPr>
          <p:spPr>
            <a:xfrm>
              <a:off x="2668367" y="4048356"/>
              <a:ext cx="7306033" cy="571975"/>
            </a:xfrm>
            <a:prstGeom prst="rect">
              <a:avLst/>
            </a:prstGeom>
            <a:noFill/>
          </p:spPr>
          <p:txBody>
            <a:bodyPr wrap="square" rtlCol="0">
              <a:spAutoFit/>
            </a:bodyPr>
            <a:lstStyle/>
            <a:p>
              <a:pPr indent="342900"/>
              <a:r>
                <a:rPr lang="zh-CN" altLang="en-US" sz="2000" dirty="0">
                  <a:latin typeface="微软雅黑" panose="020B0503020204020204" pitchFamily="34" charset="-122"/>
                  <a:ea typeface="微软雅黑" panose="020B0503020204020204" pitchFamily="34" charset="-122"/>
                </a:rPr>
                <a:t>当连锁店在新城市扩张时，缺乏可参考的数据</a:t>
              </a:r>
              <a:endParaRPr lang="zh-CN" sz="2000" dirty="0">
                <a:latin typeface="微软雅黑" panose="020B0503020204020204" pitchFamily="34" charset="-122"/>
                <a:ea typeface="微软雅黑" panose="020B0503020204020204" pitchFamily="34" charset="-122"/>
              </a:endParaRPr>
            </a:p>
          </p:txBody>
        </p:sp>
      </p:grpSp>
      <p:sp>
        <p:nvSpPr>
          <p:cNvPr id="43" name="任意多边形 31">
            <a:extLst>
              <a:ext uri="{FF2B5EF4-FFF2-40B4-BE49-F238E27FC236}">
                <a16:creationId xmlns:a16="http://schemas.microsoft.com/office/drawing/2014/main" id="{85BA4802-FE77-4D72-887B-A478F7C4E699}"/>
              </a:ext>
            </a:extLst>
          </p:cNvPr>
          <p:cNvSpPr/>
          <p:nvPr/>
        </p:nvSpPr>
        <p:spPr>
          <a:xfrm rot="5400000">
            <a:off x="1696722" y="3539122"/>
            <a:ext cx="709155" cy="867872"/>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chemeClr val="accent1"/>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8021" tIns="34290" rIns="168021" bIns="181394" numCol="1" spcCol="953" anchor="ctr" anchorCtr="0">
            <a:noAutofit/>
          </a:bodyPr>
          <a:lstStyle/>
          <a:p>
            <a:pPr algn="ctr" defTabSz="1200150">
              <a:lnSpc>
                <a:spcPct val="90000"/>
              </a:lnSpc>
              <a:spcBef>
                <a:spcPct val="0"/>
              </a:spcBef>
              <a:spcAft>
                <a:spcPct val="35000"/>
              </a:spcAft>
            </a:pPr>
            <a:endParaRPr lang="zh-CN" altLang="en-US" sz="27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up)">
                                      <p:cBhvr>
                                        <p:cTn id="12" dur="500"/>
                                        <p:tgtEl>
                                          <p:spTgt spid="3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left)">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heel(1)">
                                      <p:cBhvr>
                                        <p:cTn id="21" dur="500"/>
                                        <p:tgtEl>
                                          <p:spTgt spid="26"/>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up)">
                                      <p:cBhvr>
                                        <p:cTn id="25" dur="500"/>
                                        <p:tgtEl>
                                          <p:spTgt spid="34"/>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left)">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up)">
                                      <p:cBhvr>
                                        <p:cTn id="34" dur="500"/>
                                        <p:tgtEl>
                                          <p:spTgt spid="43"/>
                                        </p:tgtEl>
                                      </p:cBhvr>
                                    </p:animEffec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8" grpId="0" bldLvl="0" animBg="1"/>
      <p:bldP spid="26" grpId="0" animBg="1"/>
      <p:bldP spid="4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663574" y="64770"/>
            <a:ext cx="2912089" cy="523220"/>
          </a:xfrm>
          <a:prstGeom prst="rect">
            <a:avLst/>
          </a:prstGeom>
          <a:noFill/>
        </p:spPr>
        <p:txBody>
          <a:bodyPr wrap="square" rtlCol="0" anchor="t">
            <a:spAutoFit/>
          </a:bodyPr>
          <a:lstStyle/>
          <a:p>
            <a:r>
              <a:rPr lang="zh-CN" altLang="en-US" sz="2800" b="1" dirty="0">
                <a:solidFill>
                  <a:srgbClr val="2C394C"/>
                </a:solidFill>
                <a:cs typeface="+mn-ea"/>
              </a:rPr>
              <a:t>传统方法与挑战</a:t>
            </a:r>
          </a:p>
        </p:txBody>
      </p:sp>
      <p:grpSp>
        <p:nvGrpSpPr>
          <p:cNvPr id="19" name="组合 18">
            <a:extLst>
              <a:ext uri="{FF2B5EF4-FFF2-40B4-BE49-F238E27FC236}">
                <a16:creationId xmlns:a16="http://schemas.microsoft.com/office/drawing/2014/main" id="{1FF04A3F-B991-4B6F-9E15-692A96B7D7C3}"/>
              </a:ext>
            </a:extLst>
          </p:cNvPr>
          <p:cNvGrpSpPr/>
          <p:nvPr/>
        </p:nvGrpSpPr>
        <p:grpSpPr>
          <a:xfrm>
            <a:off x="602129" y="805669"/>
            <a:ext cx="1603037" cy="1553619"/>
            <a:chOff x="5631" y="2902"/>
            <a:chExt cx="2948" cy="2948"/>
          </a:xfrm>
        </p:grpSpPr>
        <p:sp>
          <p:nvSpPr>
            <p:cNvPr id="20" name="椭圆 19">
              <a:extLst>
                <a:ext uri="{FF2B5EF4-FFF2-40B4-BE49-F238E27FC236}">
                  <a16:creationId xmlns:a16="http://schemas.microsoft.com/office/drawing/2014/main" id="{85128359-ED36-496E-A6FF-D925268AF46D}"/>
                </a:ext>
              </a:extLst>
            </p:cNvPr>
            <p:cNvSpPr/>
            <p:nvPr/>
          </p:nvSpPr>
          <p:spPr>
            <a:xfrm>
              <a:off x="5631" y="2902"/>
              <a:ext cx="2948" cy="29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8BC04858-609C-4ED4-AA72-87C504228625}"/>
                </a:ext>
              </a:extLst>
            </p:cNvPr>
            <p:cNvSpPr/>
            <p:nvPr/>
          </p:nvSpPr>
          <p:spPr>
            <a:xfrm>
              <a:off x="5842" y="3781"/>
              <a:ext cx="2230" cy="921"/>
            </a:xfrm>
            <a:prstGeom prst="rect">
              <a:avLst/>
            </a:prstGeom>
          </p:spPr>
          <p:txBody>
            <a:bodyPr wrap="none">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冷启动</a:t>
              </a:r>
            </a:p>
          </p:txBody>
        </p:sp>
      </p:grpSp>
      <p:grpSp>
        <p:nvGrpSpPr>
          <p:cNvPr id="22" name="组合 21">
            <a:extLst>
              <a:ext uri="{FF2B5EF4-FFF2-40B4-BE49-F238E27FC236}">
                <a16:creationId xmlns:a16="http://schemas.microsoft.com/office/drawing/2014/main" id="{290C9CCE-B0A4-4691-B403-003B265FF298}"/>
              </a:ext>
            </a:extLst>
          </p:cNvPr>
          <p:cNvGrpSpPr/>
          <p:nvPr/>
        </p:nvGrpSpPr>
        <p:grpSpPr>
          <a:xfrm>
            <a:off x="602130" y="3250379"/>
            <a:ext cx="1603037" cy="1553619"/>
            <a:chOff x="5631" y="2902"/>
            <a:chExt cx="2948" cy="2948"/>
          </a:xfrm>
        </p:grpSpPr>
        <p:sp>
          <p:nvSpPr>
            <p:cNvPr id="23" name="椭圆 22">
              <a:extLst>
                <a:ext uri="{FF2B5EF4-FFF2-40B4-BE49-F238E27FC236}">
                  <a16:creationId xmlns:a16="http://schemas.microsoft.com/office/drawing/2014/main" id="{184CE27A-57E2-44FB-8CDB-1A05853858E2}"/>
                </a:ext>
              </a:extLst>
            </p:cNvPr>
            <p:cNvSpPr/>
            <p:nvPr/>
          </p:nvSpPr>
          <p:spPr>
            <a:xfrm>
              <a:off x="5631" y="2902"/>
              <a:ext cx="2948" cy="29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E31F378F-F26C-4021-BDC5-610227AEF43F}"/>
                </a:ext>
              </a:extLst>
            </p:cNvPr>
            <p:cNvSpPr/>
            <p:nvPr/>
          </p:nvSpPr>
          <p:spPr>
            <a:xfrm>
              <a:off x="6180" y="3354"/>
              <a:ext cx="1849" cy="2044"/>
            </a:xfrm>
            <a:prstGeom prst="rect">
              <a:avLst/>
            </a:prstGeom>
          </p:spPr>
          <p:txBody>
            <a:bodyPr wrap="none">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迁移</a:t>
              </a:r>
              <a:endParaRPr lang="en-US" altLang="zh-CN" sz="3200" dirty="0">
                <a:solidFill>
                  <a:schemeClr val="bg1"/>
                </a:solidFill>
                <a:latin typeface="微软雅黑" panose="020B0503020204020204" pitchFamily="34" charset="-122"/>
                <a:ea typeface="微软雅黑" panose="020B0503020204020204" pitchFamily="34" charset="-122"/>
              </a:endParaRPr>
            </a:p>
            <a:p>
              <a:r>
                <a:rPr lang="zh-CN" altLang="en-US" sz="3200" dirty="0">
                  <a:solidFill>
                    <a:schemeClr val="bg1"/>
                  </a:solidFill>
                  <a:latin typeface="微软雅黑" panose="020B0503020204020204" pitchFamily="34" charset="-122"/>
                  <a:ea typeface="微软雅黑" panose="020B0503020204020204" pitchFamily="34" charset="-122"/>
                </a:rPr>
                <a:t>学习</a:t>
              </a:r>
            </a:p>
          </p:txBody>
        </p:sp>
      </p:grpSp>
      <p:sp>
        <p:nvSpPr>
          <p:cNvPr id="27" name="任意多边形 31">
            <a:extLst>
              <a:ext uri="{FF2B5EF4-FFF2-40B4-BE49-F238E27FC236}">
                <a16:creationId xmlns:a16="http://schemas.microsoft.com/office/drawing/2014/main" id="{2AAFB695-2542-446C-A8E3-791DA6742FA6}"/>
              </a:ext>
            </a:extLst>
          </p:cNvPr>
          <p:cNvSpPr/>
          <p:nvPr/>
        </p:nvSpPr>
        <p:spPr>
          <a:xfrm>
            <a:off x="1081935" y="2440608"/>
            <a:ext cx="642882" cy="774743"/>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a:noFill/>
          <a:ln w="38100"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0" vert="horz" wrap="square" lIns="168021" tIns="34290" rIns="168021" bIns="181394" numCol="1" spcCol="953" anchor="ctr" anchorCtr="0">
            <a:noAutofit/>
          </a:bodyPr>
          <a:lstStyle/>
          <a:p>
            <a:pPr algn="ctr" defTabSz="1200150">
              <a:lnSpc>
                <a:spcPct val="90000"/>
              </a:lnSpc>
              <a:spcBef>
                <a:spcPct val="0"/>
              </a:spcBef>
              <a:spcAft>
                <a:spcPct val="35000"/>
              </a:spcAft>
            </a:pPr>
            <a:endParaRPr lang="zh-CN" altLang="en-US" sz="2700" dirty="0"/>
          </a:p>
        </p:txBody>
      </p:sp>
      <p:sp>
        <p:nvSpPr>
          <p:cNvPr id="28" name="文本框 27">
            <a:extLst>
              <a:ext uri="{FF2B5EF4-FFF2-40B4-BE49-F238E27FC236}">
                <a16:creationId xmlns:a16="http://schemas.microsoft.com/office/drawing/2014/main" id="{D3F51EB1-22A7-4524-B1D6-D51D68D024BD}"/>
              </a:ext>
            </a:extLst>
          </p:cNvPr>
          <p:cNvSpPr txBox="1"/>
          <p:nvPr/>
        </p:nvSpPr>
        <p:spPr>
          <a:xfrm>
            <a:off x="2699792" y="1166979"/>
            <a:ext cx="4896544" cy="972830"/>
          </a:xfrm>
          <a:prstGeom prst="rect">
            <a:avLst/>
          </a:prstGeom>
          <a:noFill/>
        </p:spPr>
        <p:txBody>
          <a:bodyPr wrap="square">
            <a:spAutoFit/>
          </a:bodyPr>
          <a:lstStyle/>
          <a:p>
            <a:pPr>
              <a:lnSpc>
                <a:spcPct val="125000"/>
              </a:lnSpc>
            </a:pPr>
            <a:r>
              <a:rPr lang="zh-CN" altLang="en-US" sz="2400" b="0" i="0" u="none" strike="noStrike" dirty="0">
                <a:solidFill>
                  <a:srgbClr val="121212"/>
                </a:solidFill>
                <a:effectLst/>
                <a:latin typeface="微软雅黑" panose="020B0503020204020204" pitchFamily="34" charset="-122"/>
                <a:ea typeface="微软雅黑" panose="020B0503020204020204" pitchFamily="34" charset="-122"/>
              </a:rPr>
              <a:t>指在没有或只有很少量数据的情况下，建立模型的过程。</a:t>
            </a:r>
            <a:endParaRPr lang="zh-CN" altLang="en-US" sz="2400" dirty="0">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34CE03AE-BA4E-4CD6-8016-4A3A9A81C9D7}"/>
              </a:ext>
            </a:extLst>
          </p:cNvPr>
          <p:cNvSpPr txBox="1"/>
          <p:nvPr/>
        </p:nvSpPr>
        <p:spPr>
          <a:xfrm>
            <a:off x="2699792" y="3090110"/>
            <a:ext cx="5328592" cy="1689052"/>
          </a:xfrm>
          <a:prstGeom prst="rect">
            <a:avLst/>
          </a:prstGeom>
          <a:noFill/>
        </p:spPr>
        <p:txBody>
          <a:bodyPr wrap="square">
            <a:spAutoFit/>
          </a:bodyPr>
          <a:lstStyle/>
          <a:p>
            <a:pPr>
              <a:lnSpc>
                <a:spcPct val="150000"/>
              </a:lnSpc>
            </a:pPr>
            <a:r>
              <a:rPr lang="zh-CN" altLang="en-US" sz="2400" dirty="0">
                <a:solidFill>
                  <a:srgbClr val="121212"/>
                </a:solidFill>
                <a:latin typeface="微软雅黑" panose="020B0503020204020204" pitchFamily="34" charset="-122"/>
                <a:ea typeface="微软雅黑" panose="020B0503020204020204" pitchFamily="34" charset="-122"/>
              </a:rPr>
              <a:t>迁移学习是一种通过调用不同场景中的数据来建立模型的方法，通过迁移学习可以将知识从源域迁移到目标域。</a:t>
            </a:r>
          </a:p>
        </p:txBody>
      </p:sp>
    </p:spTree>
    <p:extLst>
      <p:ext uri="{BB962C8B-B14F-4D97-AF65-F5344CB8AC3E}">
        <p14:creationId xmlns:p14="http://schemas.microsoft.com/office/powerpoint/2010/main" val="1352334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02641" y="3457"/>
            <a:ext cx="3261981" cy="5143501"/>
          </a:xfrm>
          <a:prstGeom prst="rect">
            <a:avLst/>
          </a:prstGeom>
          <a:solidFill>
            <a:srgbClr val="2C394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 name="组合 2"/>
          <p:cNvGrpSpPr/>
          <p:nvPr/>
        </p:nvGrpSpPr>
        <p:grpSpPr>
          <a:xfrm>
            <a:off x="1238009" y="1737368"/>
            <a:ext cx="3838047" cy="1266430"/>
            <a:chOff x="2678168" y="1809376"/>
            <a:chExt cx="3838047" cy="1266430"/>
          </a:xfrm>
        </p:grpSpPr>
        <p:sp>
          <p:nvSpPr>
            <p:cNvPr id="8" name="矩形 7"/>
            <p:cNvSpPr/>
            <p:nvPr/>
          </p:nvSpPr>
          <p:spPr>
            <a:xfrm>
              <a:off x="2678168" y="1809376"/>
              <a:ext cx="3838047" cy="1266430"/>
            </a:xfrm>
            <a:prstGeom prst="rect">
              <a:avLst/>
            </a:prstGeom>
            <a:solidFill>
              <a:srgbClr val="0083B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TextBox 48"/>
            <p:cNvSpPr txBox="1"/>
            <p:nvPr/>
          </p:nvSpPr>
          <p:spPr>
            <a:xfrm>
              <a:off x="3078458" y="2104037"/>
              <a:ext cx="3437757" cy="492443"/>
            </a:xfrm>
            <a:prstGeom prst="rect">
              <a:avLst/>
            </a:prstGeom>
            <a:noFill/>
          </p:spPr>
          <p:txBody>
            <a:bodyPr wrap="square" lIns="0" tIns="0" rIns="0" bIns="0" rtlCol="0">
              <a:spAutoFit/>
            </a:bodyPr>
            <a:lstStyle/>
            <a:p>
              <a:r>
                <a:rPr lang="en-US" altLang="zh-CN" sz="3200" b="1" dirty="0">
                  <a:solidFill>
                    <a:schemeClr val="bg1"/>
                  </a:solidFill>
                  <a:cs typeface="+mn-ea"/>
                  <a:sym typeface="+mn-lt"/>
                </a:rPr>
                <a:t>CityTransfer</a:t>
              </a:r>
              <a:r>
                <a:rPr lang="zh-CN" altLang="en-US" sz="3200" b="1" dirty="0">
                  <a:solidFill>
                    <a:schemeClr val="bg1"/>
                  </a:solidFill>
                  <a:cs typeface="+mn-ea"/>
                  <a:sym typeface="+mn-lt"/>
                </a:rPr>
                <a:t>框架</a:t>
              </a:r>
            </a:p>
          </p:txBody>
        </p:sp>
      </p:grpSp>
      <p:sp>
        <p:nvSpPr>
          <p:cNvPr id="44" name="TextBox 48"/>
          <p:cNvSpPr txBox="1"/>
          <p:nvPr/>
        </p:nvSpPr>
        <p:spPr>
          <a:xfrm>
            <a:off x="1482337" y="195738"/>
            <a:ext cx="1484586" cy="1477328"/>
          </a:xfrm>
          <a:prstGeom prst="rect">
            <a:avLst/>
          </a:prstGeom>
          <a:noFill/>
        </p:spPr>
        <p:txBody>
          <a:bodyPr wrap="square" lIns="0" tIns="0" rIns="0" bIns="0" rtlCol="0">
            <a:spAutoFit/>
          </a:bodyPr>
          <a:lstStyle/>
          <a:p>
            <a:r>
              <a:rPr lang="en-US" altLang="zh-CN" sz="9600" dirty="0">
                <a:solidFill>
                  <a:schemeClr val="bg1"/>
                </a:solidFill>
                <a:cs typeface="+mn-ea"/>
                <a:sym typeface="+mn-lt"/>
              </a:rPr>
              <a:t>02</a:t>
            </a:r>
            <a:endParaRPr lang="en-GB" altLang="zh-CN" sz="9600" dirty="0">
              <a:solidFill>
                <a:schemeClr val="bg1"/>
              </a:solidFill>
              <a:cs typeface="+mn-ea"/>
              <a:sym typeface="+mn-lt"/>
            </a:endParaRPr>
          </a:p>
        </p:txBody>
      </p:sp>
      <p:sp>
        <p:nvSpPr>
          <p:cNvPr id="2" name="矩形 1"/>
          <p:cNvSpPr/>
          <p:nvPr/>
        </p:nvSpPr>
        <p:spPr>
          <a:xfrm>
            <a:off x="4716016" y="3291830"/>
            <a:ext cx="4029115" cy="128990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rgbClr val="2C394C"/>
                </a:solidFill>
                <a:latin typeface="微软雅黑" panose="020B0503020204020204" pitchFamily="34" charset="-122"/>
                <a:ea typeface="微软雅黑" panose="020B0503020204020204" pitchFamily="34" charset="-122"/>
              </a:rPr>
              <a:t>Data Preparation</a:t>
            </a:r>
          </a:p>
          <a:p>
            <a:pPr marL="285750" indent="-285750">
              <a:lnSpc>
                <a:spcPct val="150000"/>
              </a:lnSpc>
              <a:buFont typeface="Arial" panose="020B0604020202020204" pitchFamily="34" charset="0"/>
              <a:buChar char="•"/>
            </a:pPr>
            <a:r>
              <a:rPr lang="en-US" altLang="zh-CN" dirty="0">
                <a:solidFill>
                  <a:srgbClr val="2C394C"/>
                </a:solidFill>
                <a:latin typeface="微软雅黑" panose="020B0503020204020204" pitchFamily="34" charset="-122"/>
                <a:ea typeface="微软雅黑" panose="020B0503020204020204" pitchFamily="34" charset="-122"/>
              </a:rPr>
              <a:t>CityTransfer Learning Model</a:t>
            </a:r>
          </a:p>
          <a:p>
            <a:pPr marL="285750" indent="-285750">
              <a:lnSpc>
                <a:spcPct val="150000"/>
              </a:lnSpc>
              <a:buFont typeface="Arial" panose="020B0604020202020204" pitchFamily="34" charset="0"/>
              <a:buChar char="•"/>
            </a:pPr>
            <a:r>
              <a:rPr lang="en-US" altLang="zh-CN" dirty="0">
                <a:solidFill>
                  <a:srgbClr val="2C394C"/>
                </a:solidFill>
                <a:latin typeface="微软雅黑" panose="020B0503020204020204" pitchFamily="34" charset="-122"/>
                <a:ea typeface="微软雅黑" panose="020B0503020204020204" pitchFamily="34" charset="-122"/>
              </a:rPr>
              <a:t>Recommendation</a:t>
            </a:r>
            <a:endParaRPr lang="zh-CN" altLang="en-US" dirty="0">
              <a:solidFill>
                <a:srgbClr val="2C394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Horizontal)">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30000"/>
                                  </p:iterate>
                                  <p:childTnLst>
                                    <p:set>
                                      <p:cBhvr>
                                        <p:cTn id="10" dur="1" fill="hold">
                                          <p:stCondLst>
                                            <p:cond delay="0"/>
                                          </p:stCondLst>
                                        </p:cTn>
                                        <p:tgtEl>
                                          <p:spTgt spid="44"/>
                                        </p:tgtEl>
                                        <p:attrNameLst>
                                          <p:attrName>style.visibility</p:attrName>
                                        </p:attrNameLst>
                                      </p:cBhvr>
                                      <p:to>
                                        <p:strVal val="visible"/>
                                      </p:to>
                                    </p:set>
                                    <p:animEffect transition="in" filter="wipe(left)">
                                      <p:cBhvr>
                                        <p:cTn id="11" dur="200"/>
                                        <p:tgtEl>
                                          <p:spTgt spid="44"/>
                                        </p:tgtEl>
                                      </p:cBhvr>
                                    </p:animEffect>
                                  </p:childTnLst>
                                </p:cTn>
                              </p:par>
                            </p:childTnLst>
                          </p:cTn>
                        </p:par>
                        <p:par>
                          <p:cTn id="12" fill="hold">
                            <p:stCondLst>
                              <p:cond delay="76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26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4"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0257" y="172303"/>
            <a:ext cx="3002169" cy="437043"/>
          </a:xfrm>
          <a:prstGeom prst="rect">
            <a:avLst/>
          </a:prstGeom>
        </p:spPr>
        <p:txBody>
          <a:bodyPr wrap="none">
            <a:spAutoFit/>
          </a:bodyPr>
          <a:lstStyle/>
          <a:p>
            <a:pPr>
              <a:lnSpc>
                <a:spcPct val="80000"/>
              </a:lnSpc>
            </a:pPr>
            <a:r>
              <a:rPr lang="en-US" altLang="zh-CN" sz="2800" b="1" dirty="0">
                <a:solidFill>
                  <a:srgbClr val="2C394C"/>
                </a:solidFill>
                <a:cs typeface="+mn-ea"/>
              </a:rPr>
              <a:t>CityTransfer</a:t>
            </a:r>
            <a:r>
              <a:rPr lang="zh-CN" altLang="en-US" sz="2800" b="1" dirty="0">
                <a:solidFill>
                  <a:srgbClr val="2C394C"/>
                </a:solidFill>
                <a:cs typeface="+mn-ea"/>
              </a:rPr>
              <a:t>框架</a:t>
            </a:r>
          </a:p>
        </p:txBody>
      </p:sp>
      <p:pic>
        <p:nvPicPr>
          <p:cNvPr id="5" name="图片 4">
            <a:extLst>
              <a:ext uri="{FF2B5EF4-FFF2-40B4-BE49-F238E27FC236}">
                <a16:creationId xmlns:a16="http://schemas.microsoft.com/office/drawing/2014/main" id="{883D2FE5-AFE9-41DD-99D8-D8DE4F66625B}"/>
              </a:ext>
            </a:extLst>
          </p:cNvPr>
          <p:cNvPicPr>
            <a:picLocks noChangeAspect="1"/>
          </p:cNvPicPr>
          <p:nvPr/>
        </p:nvPicPr>
        <p:blipFill rotWithShape="1">
          <a:blip r:embed="rId3"/>
          <a:srcRect l="5856" t="4651" r="2800" b="2907"/>
          <a:stretch/>
        </p:blipFill>
        <p:spPr>
          <a:xfrm>
            <a:off x="1835696" y="737251"/>
            <a:ext cx="5001403" cy="42339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第一PPT模板网-WWW.1PPT.COM"/>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第一PPT，www.1ppt.com">
  <a:themeElements>
    <a:clrScheme name="自定义 237">
      <a:dk1>
        <a:srgbClr val="000000"/>
      </a:dk1>
      <a:lt1>
        <a:srgbClr val="FFFFFF"/>
      </a:lt1>
      <a:dk2>
        <a:srgbClr val="1F497D"/>
      </a:dk2>
      <a:lt2>
        <a:srgbClr val="EEECE1"/>
      </a:lt2>
      <a:accent1>
        <a:srgbClr val="2C394C"/>
      </a:accent1>
      <a:accent2>
        <a:srgbClr val="0083B4"/>
      </a:accent2>
      <a:accent3>
        <a:srgbClr val="2C394C"/>
      </a:accent3>
      <a:accent4>
        <a:srgbClr val="0083B4"/>
      </a:accent4>
      <a:accent5>
        <a:srgbClr val="2C394C"/>
      </a:accent5>
      <a:accent6>
        <a:srgbClr val="0083B4"/>
      </a:accent6>
      <a:hlink>
        <a:srgbClr val="2C394C"/>
      </a:hlink>
      <a:folHlink>
        <a:srgbClr val="0083B4"/>
      </a:folHlink>
    </a:clrScheme>
    <a:fontScheme name="3neoysxa">
      <a:majorFont>
        <a:latin typeface=""/>
        <a:ea typeface="微软雅黑"/>
        <a:cs typeface=""/>
      </a:majorFont>
      <a:minorFont>
        <a:latin typeface=""/>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37">
    <a:dk1>
      <a:srgbClr val="000000"/>
    </a:dk1>
    <a:lt1>
      <a:srgbClr val="FFFFFF"/>
    </a:lt1>
    <a:dk2>
      <a:srgbClr val="1F497D"/>
    </a:dk2>
    <a:lt2>
      <a:srgbClr val="EEECE1"/>
    </a:lt2>
    <a:accent1>
      <a:srgbClr val="2C394C"/>
    </a:accent1>
    <a:accent2>
      <a:srgbClr val="0083B4"/>
    </a:accent2>
    <a:accent3>
      <a:srgbClr val="2C394C"/>
    </a:accent3>
    <a:accent4>
      <a:srgbClr val="0083B4"/>
    </a:accent4>
    <a:accent5>
      <a:srgbClr val="2C394C"/>
    </a:accent5>
    <a:accent6>
      <a:srgbClr val="0083B4"/>
    </a:accent6>
    <a:hlink>
      <a:srgbClr val="2C394C"/>
    </a:hlink>
    <a:folHlink>
      <a:srgbClr val="0083B4"/>
    </a:folHlink>
  </a:clrScheme>
</a:themeOverride>
</file>

<file path=ppt/theme/themeOverride2.xml><?xml version="1.0" encoding="utf-8"?>
<a:themeOverride xmlns:a="http://schemas.openxmlformats.org/drawingml/2006/main">
  <a:clrScheme name="自定义 237">
    <a:dk1>
      <a:srgbClr val="000000"/>
    </a:dk1>
    <a:lt1>
      <a:srgbClr val="FFFFFF"/>
    </a:lt1>
    <a:dk2>
      <a:srgbClr val="1F497D"/>
    </a:dk2>
    <a:lt2>
      <a:srgbClr val="EEECE1"/>
    </a:lt2>
    <a:accent1>
      <a:srgbClr val="2C394C"/>
    </a:accent1>
    <a:accent2>
      <a:srgbClr val="0083B4"/>
    </a:accent2>
    <a:accent3>
      <a:srgbClr val="2C394C"/>
    </a:accent3>
    <a:accent4>
      <a:srgbClr val="0083B4"/>
    </a:accent4>
    <a:accent5>
      <a:srgbClr val="2C394C"/>
    </a:accent5>
    <a:accent6>
      <a:srgbClr val="0083B4"/>
    </a:accent6>
    <a:hlink>
      <a:srgbClr val="2C394C"/>
    </a:hlink>
    <a:folHlink>
      <a:srgbClr val="0083B4"/>
    </a:folHlink>
  </a:clrScheme>
</a:themeOverride>
</file>

<file path=ppt/theme/themeOverride3.xml><?xml version="1.0" encoding="utf-8"?>
<a:themeOverride xmlns:a="http://schemas.openxmlformats.org/drawingml/2006/main">
  <a:clrScheme name="自定义 237">
    <a:dk1>
      <a:srgbClr val="000000"/>
    </a:dk1>
    <a:lt1>
      <a:srgbClr val="FFFFFF"/>
    </a:lt1>
    <a:dk2>
      <a:srgbClr val="1F497D"/>
    </a:dk2>
    <a:lt2>
      <a:srgbClr val="EEECE1"/>
    </a:lt2>
    <a:accent1>
      <a:srgbClr val="2C394C"/>
    </a:accent1>
    <a:accent2>
      <a:srgbClr val="0083B4"/>
    </a:accent2>
    <a:accent3>
      <a:srgbClr val="2C394C"/>
    </a:accent3>
    <a:accent4>
      <a:srgbClr val="0083B4"/>
    </a:accent4>
    <a:accent5>
      <a:srgbClr val="2C394C"/>
    </a:accent5>
    <a:accent6>
      <a:srgbClr val="0083B4"/>
    </a:accent6>
    <a:hlink>
      <a:srgbClr val="2C394C"/>
    </a:hlink>
    <a:folHlink>
      <a:srgbClr val="0083B4"/>
    </a:folHlink>
  </a:clrScheme>
</a:themeOverride>
</file>

<file path=ppt/theme/themeOverride4.xml><?xml version="1.0" encoding="utf-8"?>
<a:themeOverride xmlns:a="http://schemas.openxmlformats.org/drawingml/2006/main">
  <a:clrScheme name="自定义 237">
    <a:dk1>
      <a:srgbClr val="000000"/>
    </a:dk1>
    <a:lt1>
      <a:srgbClr val="FFFFFF"/>
    </a:lt1>
    <a:dk2>
      <a:srgbClr val="1F497D"/>
    </a:dk2>
    <a:lt2>
      <a:srgbClr val="EEECE1"/>
    </a:lt2>
    <a:accent1>
      <a:srgbClr val="2C394C"/>
    </a:accent1>
    <a:accent2>
      <a:srgbClr val="0083B4"/>
    </a:accent2>
    <a:accent3>
      <a:srgbClr val="2C394C"/>
    </a:accent3>
    <a:accent4>
      <a:srgbClr val="0083B4"/>
    </a:accent4>
    <a:accent5>
      <a:srgbClr val="2C394C"/>
    </a:accent5>
    <a:accent6>
      <a:srgbClr val="0083B4"/>
    </a:accent6>
    <a:hlink>
      <a:srgbClr val="2C394C"/>
    </a:hlink>
    <a:folHlink>
      <a:srgbClr val="0083B4"/>
    </a:folHlink>
  </a:clrScheme>
</a:themeOverride>
</file>

<file path=ppt/theme/themeOverride5.xml><?xml version="1.0" encoding="utf-8"?>
<a:themeOverride xmlns:a="http://schemas.openxmlformats.org/drawingml/2006/main">
  <a:clrScheme name="自定义 237">
    <a:dk1>
      <a:srgbClr val="000000"/>
    </a:dk1>
    <a:lt1>
      <a:srgbClr val="FFFFFF"/>
    </a:lt1>
    <a:dk2>
      <a:srgbClr val="1F497D"/>
    </a:dk2>
    <a:lt2>
      <a:srgbClr val="EEECE1"/>
    </a:lt2>
    <a:accent1>
      <a:srgbClr val="2C394C"/>
    </a:accent1>
    <a:accent2>
      <a:srgbClr val="0083B4"/>
    </a:accent2>
    <a:accent3>
      <a:srgbClr val="2C394C"/>
    </a:accent3>
    <a:accent4>
      <a:srgbClr val="0083B4"/>
    </a:accent4>
    <a:accent5>
      <a:srgbClr val="2C394C"/>
    </a:accent5>
    <a:accent6>
      <a:srgbClr val="0083B4"/>
    </a:accent6>
    <a:hlink>
      <a:srgbClr val="2C394C"/>
    </a:hlink>
    <a:folHlink>
      <a:srgbClr val="0083B4"/>
    </a:folHlink>
  </a:clrScheme>
</a:themeOverride>
</file>

<file path=ppt/theme/themeOverride6.xml><?xml version="1.0" encoding="utf-8"?>
<a:themeOverride xmlns:a="http://schemas.openxmlformats.org/drawingml/2006/main">
  <a:clrScheme name="自定义 237">
    <a:dk1>
      <a:srgbClr val="000000"/>
    </a:dk1>
    <a:lt1>
      <a:srgbClr val="FFFFFF"/>
    </a:lt1>
    <a:dk2>
      <a:srgbClr val="1F497D"/>
    </a:dk2>
    <a:lt2>
      <a:srgbClr val="EEECE1"/>
    </a:lt2>
    <a:accent1>
      <a:srgbClr val="2C394C"/>
    </a:accent1>
    <a:accent2>
      <a:srgbClr val="0083B4"/>
    </a:accent2>
    <a:accent3>
      <a:srgbClr val="2C394C"/>
    </a:accent3>
    <a:accent4>
      <a:srgbClr val="0083B4"/>
    </a:accent4>
    <a:accent5>
      <a:srgbClr val="2C394C"/>
    </a:accent5>
    <a:accent6>
      <a:srgbClr val="0083B4"/>
    </a:accent6>
    <a:hlink>
      <a:srgbClr val="2C394C"/>
    </a:hlink>
    <a:folHlink>
      <a:srgbClr val="0083B4"/>
    </a:folHlink>
  </a:clrScheme>
</a:themeOverride>
</file>

<file path=ppt/theme/themeOverride7.xml><?xml version="1.0" encoding="utf-8"?>
<a:themeOverride xmlns:a="http://schemas.openxmlformats.org/drawingml/2006/main">
  <a:clrScheme name="自定义 237">
    <a:dk1>
      <a:srgbClr val="000000"/>
    </a:dk1>
    <a:lt1>
      <a:srgbClr val="FFFFFF"/>
    </a:lt1>
    <a:dk2>
      <a:srgbClr val="1F497D"/>
    </a:dk2>
    <a:lt2>
      <a:srgbClr val="EEECE1"/>
    </a:lt2>
    <a:accent1>
      <a:srgbClr val="2C394C"/>
    </a:accent1>
    <a:accent2>
      <a:srgbClr val="0083B4"/>
    </a:accent2>
    <a:accent3>
      <a:srgbClr val="2C394C"/>
    </a:accent3>
    <a:accent4>
      <a:srgbClr val="0083B4"/>
    </a:accent4>
    <a:accent5>
      <a:srgbClr val="2C394C"/>
    </a:accent5>
    <a:accent6>
      <a:srgbClr val="0083B4"/>
    </a:accent6>
    <a:hlink>
      <a:srgbClr val="2C394C"/>
    </a:hlink>
    <a:folHlink>
      <a:srgbClr val="0083B4"/>
    </a:folHlink>
  </a:clrScheme>
</a:themeOverride>
</file>

<file path=docProps/app.xml><?xml version="1.0" encoding="utf-8"?>
<Properties xmlns="http://schemas.openxmlformats.org/officeDocument/2006/extended-properties" xmlns:vt="http://schemas.openxmlformats.org/officeDocument/2006/docPropsVTypes">
  <TotalTime>3404</TotalTime>
  <Words>3469</Words>
  <Application>Microsoft Office PowerPoint</Application>
  <PresentationFormat>全屏显示(16:9)</PresentationFormat>
  <Paragraphs>291</Paragraphs>
  <Slides>23</Slides>
  <Notes>23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&amp;quot</vt:lpstr>
      <vt:lpstr>Roboto</vt:lpstr>
      <vt:lpstr>等线</vt:lpstr>
      <vt:lpstr>黑体</vt:lpstr>
      <vt:lpstr>微软雅黑</vt:lpstr>
      <vt:lpstr>微软雅黑 Light</vt:lpstr>
      <vt:lpstr>Arial</vt:lpstr>
      <vt:lpstr>Calibri</vt:lpstr>
      <vt:lpstr>Cambria Math</vt:lpstr>
      <vt:lpstr>Helvetica</vt:lpstr>
      <vt:lpstr>Times New Roman</vt:lpstr>
      <vt:lpstr>Verdana</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组合</dc:title>
  <dc:creator>苗子佳</dc:creator>
  <cp:lastModifiedBy>zijiamm@163.com</cp:lastModifiedBy>
  <cp:revision>410</cp:revision>
  <dcterms:created xsi:type="dcterms:W3CDTF">2015-12-11T17:46:00Z</dcterms:created>
  <dcterms:modified xsi:type="dcterms:W3CDTF">2020-09-11T08:31:30Z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