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4"/>
  </p:notesMasterIdLst>
  <p:handoutMasterIdLst>
    <p:handoutMasterId r:id="rId25"/>
  </p:handoutMasterIdLst>
  <p:sldIdLst>
    <p:sldId id="256" r:id="rId2"/>
    <p:sldId id="317" r:id="rId3"/>
    <p:sldId id="342" r:id="rId4"/>
    <p:sldId id="330" r:id="rId5"/>
    <p:sldId id="324" r:id="rId6"/>
    <p:sldId id="346" r:id="rId7"/>
    <p:sldId id="331" r:id="rId8"/>
    <p:sldId id="325" r:id="rId9"/>
    <p:sldId id="335" r:id="rId10"/>
    <p:sldId id="343" r:id="rId11"/>
    <p:sldId id="334" r:id="rId12"/>
    <p:sldId id="344" r:id="rId13"/>
    <p:sldId id="333" r:id="rId14"/>
    <p:sldId id="345" r:id="rId15"/>
    <p:sldId id="332" r:id="rId16"/>
    <p:sldId id="327" r:id="rId17"/>
    <p:sldId id="337" r:id="rId18"/>
    <p:sldId id="341" r:id="rId19"/>
    <p:sldId id="338" r:id="rId20"/>
    <p:sldId id="339" r:id="rId21"/>
    <p:sldId id="340" r:id="rId22"/>
    <p:sldId id="32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extLst>
      <p:ext uri="{19B8F6BF-5375-455C-9EA6-DF929625EA0E}">
        <p15:presenceInfo xmlns:p15="http://schemas.microsoft.com/office/powerpoint/2012/main" userId="王宇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409A"/>
    <a:srgbClr val="3C3C8E"/>
    <a:srgbClr val="587558"/>
    <a:srgbClr val="F6AB00"/>
    <a:srgbClr val="25331E"/>
    <a:srgbClr val="6B2D0B"/>
    <a:srgbClr val="445437"/>
    <a:srgbClr val="502208"/>
    <a:srgbClr val="4B625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54300" autoAdjust="0"/>
  </p:normalViewPr>
  <p:slideViewPr>
    <p:cSldViewPr snapToGrid="0">
      <p:cViewPr>
        <p:scale>
          <a:sx n="100" d="100"/>
          <a:sy n="100" d="100"/>
        </p:scale>
        <p:origin x="1528" y="48"/>
      </p:cViewPr>
      <p:guideLst>
        <p:guide orient="horz" pos="2228"/>
        <p:guide pos="2880"/>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2022/11/18</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International Conference on Data Engineering</a:t>
            </a:r>
          </a:p>
          <a:p>
            <a:r>
              <a:rPr lang="zh-CN" altLang="en-US" dirty="0"/>
              <a:t>今天我介绍的是来自 </a:t>
            </a:r>
            <a:r>
              <a:rPr lang="en-US" altLang="zh-CN" dirty="0"/>
              <a:t>ICDE 2021 </a:t>
            </a:r>
            <a:r>
              <a:rPr lang="zh-CN" altLang="en-US" dirty="0"/>
              <a:t>的一篇文章</a:t>
            </a:r>
            <a:endParaRPr lang="en-US" altLang="zh-CN" dirty="0"/>
          </a:p>
          <a:p>
            <a:r>
              <a:rPr lang="zh-CN" altLang="en-US" dirty="0"/>
              <a:t>它主要做的是利用道路的平均车速数据，来恢复城市规模的车流信息</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从现实意义的角度来看，对于一个具体的道路，车流量上升，速度也上升，这两者之前存在一定的数据关系。</a:t>
            </a:r>
            <a:endParaRPr lang="en-US" altLang="zh-CN" dirty="0"/>
          </a:p>
          <a:p>
            <a:r>
              <a:rPr lang="zh-CN" altLang="en-US" dirty="0"/>
              <a:t>他具体的训练方式就是，</a:t>
            </a:r>
            <a:endParaRPr lang="en-US" altLang="zh-CN" dirty="0"/>
          </a:p>
          <a:p>
            <a:r>
              <a:rPr lang="zh-CN" altLang="en-US" dirty="0"/>
              <a:t>将我们由随机生成的</a:t>
            </a:r>
            <a:r>
              <a:rPr lang="en-US" altLang="zh-CN" dirty="0"/>
              <a:t>TOD</a:t>
            </a:r>
            <a:r>
              <a:rPr lang="zh-CN" altLang="en-US" dirty="0"/>
              <a:t>在仿真平台仿真后获得的道路车流量数据</a:t>
            </a:r>
            <a:endParaRPr lang="en-US" altLang="zh-CN" dirty="0"/>
          </a:p>
          <a:p>
            <a:r>
              <a:rPr lang="zh-CN" altLang="en-US" dirty="0"/>
              <a:t>提供给</a:t>
            </a:r>
            <a:r>
              <a:rPr lang="en-US" altLang="zh-CN" dirty="0"/>
              <a:t>LSTM</a:t>
            </a:r>
            <a:r>
              <a:rPr lang="zh-CN" altLang="en-US" dirty="0"/>
              <a:t>这样一个模型，这样一个可以处理时间序列数据的</a:t>
            </a:r>
            <a:r>
              <a:rPr lang="en-US" altLang="zh-CN" dirty="0"/>
              <a:t>RNN</a:t>
            </a:r>
            <a:r>
              <a:rPr lang="zh-CN" altLang="en-US" dirty="0"/>
              <a:t>，用来生成速度，并和仿真生成的速度进行对比，计算 </a:t>
            </a:r>
            <a:r>
              <a:rPr lang="en-US" altLang="zh-CN" dirty="0"/>
              <a:t>loss,</a:t>
            </a:r>
          </a:p>
          <a:p>
            <a:r>
              <a:rPr lang="zh-CN" altLang="en-US" dirty="0"/>
              <a:t>循环往复直到小于阈值。</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386810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在车流量到速度的映射训练完成后，我们固定它的参数，开始进行上一层 </a:t>
            </a:r>
            <a:r>
              <a:rPr lang="en-US" altLang="zh-CN" dirty="0"/>
              <a:t>TOD </a:t>
            </a:r>
            <a:r>
              <a:rPr lang="zh-CN" altLang="en-US" dirty="0"/>
              <a:t>到车流的映射训练。</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3600258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从现实意义的角度来看，某一条道路的车流，会受所有路程经过此道路的</a:t>
            </a:r>
            <a:r>
              <a:rPr lang="en-US" altLang="zh-CN" dirty="0"/>
              <a:t>TOD</a:t>
            </a:r>
            <a:r>
              <a:rPr lang="zh-CN" altLang="en-US" dirty="0"/>
              <a:t>影响。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如上图所示，</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2465074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在完成对路网的学习后，我们开始对最后的 </a:t>
            </a:r>
            <a:r>
              <a:rPr lang="en-US" altLang="zh-CN" dirty="0"/>
              <a:t>Generation </a:t>
            </a:r>
            <a:r>
              <a:rPr lang="zh-CN" altLang="en-US" dirty="0"/>
              <a:t>部分进行训练。</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3960298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Generator </a:t>
            </a:r>
            <a:r>
              <a:rPr lang="zh-CN" altLang="en-US" dirty="0"/>
              <a:t>部分，预先设定的生成的 </a:t>
            </a:r>
            <a:r>
              <a:rPr lang="en-US" altLang="zh-CN" dirty="0"/>
              <a:t>Pattern, </a:t>
            </a:r>
            <a:r>
              <a:rPr lang="zh-CN" altLang="en-US" dirty="0"/>
              <a:t>按 </a:t>
            </a:r>
            <a:r>
              <a:rPr lang="en-US" altLang="zh-CN" dirty="0"/>
              <a:t>Pattern </a:t>
            </a:r>
            <a:r>
              <a:rPr lang="zh-CN" altLang="en-US" dirty="0"/>
              <a:t>生成 </a:t>
            </a:r>
            <a:r>
              <a:rPr lang="en-US" altLang="zh-CN" dirty="0"/>
              <a:t>TOD</a:t>
            </a:r>
            <a:r>
              <a:rPr lang="zh-CN" altLang="en-US" dirty="0"/>
              <a:t>后，由预先训练好的</a:t>
            </a:r>
            <a:r>
              <a:rPr lang="en-US" altLang="zh-CN" dirty="0"/>
              <a:t>TOD-Volume Mapping </a:t>
            </a:r>
            <a:r>
              <a:rPr lang="zh-CN" altLang="en-US" dirty="0"/>
              <a:t>和</a:t>
            </a:r>
            <a:endParaRPr lang="en-US" altLang="zh-CN" dirty="0"/>
          </a:p>
          <a:p>
            <a:r>
              <a:rPr lang="en-US" altLang="zh-CN" dirty="0"/>
              <a:t>Volume-Speed Mapping </a:t>
            </a:r>
            <a:r>
              <a:rPr lang="zh-CN" altLang="en-US" dirty="0"/>
              <a:t>生成各条道路在各个时间段的速度，并和实际的 </a:t>
            </a:r>
            <a:r>
              <a:rPr lang="en-US" altLang="zh-CN" dirty="0"/>
              <a:t>speed </a:t>
            </a:r>
            <a:r>
              <a:rPr lang="zh-CN" altLang="en-US" dirty="0"/>
              <a:t>的进行 </a:t>
            </a:r>
            <a:r>
              <a:rPr lang="en-US" altLang="zh-CN" dirty="0"/>
              <a:t>loss </a:t>
            </a:r>
            <a:r>
              <a:rPr lang="zh-CN" altLang="en-US" dirty="0"/>
              <a:t>生成，来实现 </a:t>
            </a:r>
            <a:r>
              <a:rPr lang="en-US" altLang="zh-CN" dirty="0"/>
              <a:t>Generator </a:t>
            </a:r>
          </a:p>
          <a:p>
            <a:r>
              <a:rPr lang="zh-CN" altLang="en-US" dirty="0"/>
              <a:t>的训练。</a:t>
            </a:r>
            <a:endParaRPr lang="en-US" altLang="zh-CN" dirty="0"/>
          </a:p>
          <a:p>
            <a:r>
              <a:rPr lang="zh-CN" altLang="en-US" dirty="0"/>
              <a:t>在此阶段，我们可以引入辅助数据，比如实现获取的部分路段的车辆流数据，或者说某些 </a:t>
            </a:r>
            <a:r>
              <a:rPr lang="en-US" altLang="zh-CN" dirty="0"/>
              <a:t>OD </a:t>
            </a:r>
            <a:r>
              <a:rPr lang="zh-CN" altLang="en-US" dirty="0"/>
              <a:t>对的 </a:t>
            </a:r>
            <a:r>
              <a:rPr lang="en-US" altLang="zh-CN" dirty="0"/>
              <a:t>TOD </a:t>
            </a:r>
            <a:r>
              <a:rPr lang="zh-CN" altLang="en-US" dirty="0"/>
              <a:t>数，来进行 </a:t>
            </a:r>
            <a:r>
              <a:rPr lang="en-US" altLang="zh-CN" dirty="0"/>
              <a:t>auxiliary loss</a:t>
            </a:r>
            <a:r>
              <a:rPr lang="zh-CN" altLang="en-US" dirty="0"/>
              <a:t>，</a:t>
            </a:r>
            <a:endParaRPr lang="en-US" altLang="zh-CN" dirty="0"/>
          </a:p>
          <a:p>
            <a:r>
              <a:rPr lang="zh-CN" altLang="en-US" dirty="0"/>
              <a:t>以此来更使生成更加接近显示数据。</a:t>
            </a:r>
            <a:endParaRPr lang="en-US" altLang="zh-CN" dirty="0"/>
          </a:p>
          <a:p>
            <a:r>
              <a:rPr lang="zh-CN" altLang="en-US" dirty="0"/>
              <a:t>至此，</a:t>
            </a:r>
            <a:r>
              <a:rPr lang="en-US" altLang="zh-CN" dirty="0"/>
              <a:t>OVS </a:t>
            </a:r>
            <a:r>
              <a:rPr lang="zh-CN" altLang="en-US" dirty="0"/>
              <a:t>所有模块的训练完成。</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242964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最后我来进行实验结果相关的介绍。实验结果部分也是我认为他做的比较有意思的地方。</a:t>
            </a:r>
            <a:endParaRPr lang="en-US" altLang="zh-CN" dirty="0"/>
          </a:p>
          <a:p>
            <a:r>
              <a:rPr lang="zh-CN" altLang="en-US" dirty="0"/>
              <a:t>文章在实验结果部分首先提出了四个问题：</a:t>
            </a:r>
            <a:endParaRPr lang="en-US" altLang="zh-CN" dirty="0"/>
          </a:p>
          <a:p>
            <a:endParaRPr lang="en-US" altLang="zh-CN" dirty="0"/>
          </a:p>
          <a:p>
            <a:r>
              <a:rPr lang="zh-CN" altLang="en-US" dirty="0"/>
              <a:t>实验内容差不多写了</a:t>
            </a:r>
            <a:r>
              <a:rPr lang="en-US" altLang="zh-CN" dirty="0"/>
              <a:t>6</a:t>
            </a:r>
            <a:r>
              <a:rPr lang="zh-CN" altLang="en-US" dirty="0"/>
              <a:t>页纸，内容非常的丰富</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3725317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对于第一个问题，</a:t>
            </a:r>
            <a:r>
              <a:rPr lang="en-US" altLang="zh-CN" dirty="0"/>
              <a:t>performance </a:t>
            </a:r>
            <a:r>
              <a:rPr lang="zh-CN" altLang="en-US" dirty="0"/>
              <a:t>怎么样，它进行了三种类型的实验，分别是实验结果的均方根误差、训练耗时是否可接受以及训练框架是否优秀三个方面进行验证。</a:t>
            </a:r>
            <a:endParaRPr lang="en-US" altLang="zh-CN" dirty="0"/>
          </a:p>
          <a:p>
            <a:endParaRPr lang="en-US" altLang="zh-CN" dirty="0"/>
          </a:p>
          <a:p>
            <a:r>
              <a:rPr lang="zh-CN" altLang="en-US" dirty="0"/>
              <a:t>本文所用的比较方式是，将 </a:t>
            </a:r>
            <a:r>
              <a:rPr lang="en-US" altLang="zh-CN" dirty="0"/>
              <a:t>OVS </a:t>
            </a:r>
            <a:r>
              <a:rPr lang="zh-CN" altLang="en-US" dirty="0"/>
              <a:t>和 </a:t>
            </a:r>
            <a:r>
              <a:rPr lang="en-US" altLang="zh-CN" dirty="0"/>
              <a:t>baseline </a:t>
            </a:r>
            <a:r>
              <a:rPr lang="zh-CN" altLang="en-US" dirty="0"/>
              <a:t>生成的</a:t>
            </a:r>
            <a:r>
              <a:rPr lang="en-US" altLang="zh-CN" dirty="0"/>
              <a:t>TOD</a:t>
            </a:r>
            <a:r>
              <a:rPr lang="zh-CN" altLang="en-US" dirty="0"/>
              <a:t>结果交给仿真平台，重新跑一边结果，然后将 </a:t>
            </a:r>
            <a:r>
              <a:rPr lang="en-US" altLang="zh-CN" dirty="0"/>
              <a:t>TOD</a:t>
            </a:r>
            <a:r>
              <a:rPr lang="zh-CN" altLang="en-US" dirty="0"/>
              <a:t>、</a:t>
            </a:r>
            <a:r>
              <a:rPr lang="en-US" altLang="zh-CN" dirty="0"/>
              <a:t>Volume</a:t>
            </a:r>
            <a:r>
              <a:rPr lang="zh-CN" altLang="en-US" dirty="0"/>
              <a:t>、</a:t>
            </a:r>
            <a:r>
              <a:rPr lang="en-US" altLang="zh-CN" dirty="0"/>
              <a:t>Speed </a:t>
            </a:r>
            <a:r>
              <a:rPr lang="zh-CN" altLang="en-US" dirty="0"/>
              <a:t>分别和现实数据算均方根误差</a:t>
            </a:r>
            <a:endParaRPr lang="en-US" altLang="zh-CN" dirty="0"/>
          </a:p>
          <a:p>
            <a:r>
              <a:rPr lang="zh-CN" altLang="en-US" dirty="0"/>
              <a:t>上表是对不同规模的路网进行的对比测试，然后和 </a:t>
            </a:r>
            <a:r>
              <a:rPr lang="en-US" altLang="zh-CN" dirty="0"/>
              <a:t>Baseline </a:t>
            </a:r>
            <a:r>
              <a:rPr lang="zh-CN" altLang="en-US" dirty="0"/>
              <a:t>里面的最优进行比较，展示提升的程度。</a:t>
            </a:r>
            <a:endParaRPr lang="en-US" altLang="zh-CN" dirty="0"/>
          </a:p>
          <a:p>
            <a:endParaRPr lang="en-US" altLang="zh-CN" dirty="0"/>
          </a:p>
          <a:p>
            <a:r>
              <a:rPr lang="zh-CN" altLang="en-US" dirty="0"/>
              <a:t>对于</a:t>
            </a:r>
            <a:r>
              <a:rPr lang="en-US" altLang="zh-CN" dirty="0"/>
              <a:t>5</a:t>
            </a:r>
            <a:r>
              <a:rPr lang="zh-CN" altLang="en-US" dirty="0"/>
              <a:t>种不同的生成模型，文章也进行了也和 </a:t>
            </a:r>
            <a:r>
              <a:rPr lang="en-US" altLang="zh-CN" dirty="0"/>
              <a:t>baseline </a:t>
            </a:r>
            <a:r>
              <a:rPr lang="zh-CN" altLang="en-US" dirty="0"/>
              <a:t>的对比测试。下表展示了具体的提升结果。</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1742296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在进行和均方根误差的测试之后，文章也进行了速度相关的测试，并不断扩张路网的规模，展示 </a:t>
            </a:r>
            <a:r>
              <a:rPr lang="en-US" altLang="zh-CN" dirty="0"/>
              <a:t>OVS </a:t>
            </a:r>
            <a:r>
              <a:rPr lang="zh-CN" altLang="en-US" dirty="0"/>
              <a:t>系统在不同路网规模下都具有可接受的训练时间。</a:t>
            </a:r>
            <a:endParaRPr lang="en-US" altLang="zh-CN" dirty="0"/>
          </a:p>
          <a:p>
            <a:endParaRPr lang="en-US" altLang="zh-CN" dirty="0"/>
          </a:p>
          <a:p>
            <a:r>
              <a:rPr lang="en-US" altLang="zh-CN" dirty="0"/>
              <a:t>Performance </a:t>
            </a:r>
            <a:r>
              <a:rPr lang="zh-CN" altLang="en-US" dirty="0"/>
              <a:t>展示的第三方面是对训练网格选择的验证，他将每一个模块都分别替换成全连接层进行测试，然后再进行均方根误差的对比</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97365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在第二个问题，我们能否引入辅助数据来结果多结果的问题方面，文章举了个例子。</a:t>
            </a:r>
            <a:endParaRPr lang="en-US" altLang="zh-CN" dirty="0"/>
          </a:p>
          <a:p>
            <a:endParaRPr lang="en-US" altLang="zh-CN" dirty="0"/>
          </a:p>
          <a:p>
            <a:r>
              <a:rPr lang="zh-CN" altLang="en-US" dirty="0"/>
              <a:t>这说明在引入辅助数据之后，这个 </a:t>
            </a:r>
            <a:r>
              <a:rPr lang="en-US" altLang="zh-CN" dirty="0"/>
              <a:t>OVS </a:t>
            </a:r>
            <a:r>
              <a:rPr lang="zh-CN" altLang="en-US" dirty="0"/>
              <a:t>模型能更加有效的实现对显示数据的复现</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3843377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在第三个问题上，文章思考的是城市路况往往有一些变化，例如道路建设。在这种情况下，</a:t>
            </a:r>
            <a:r>
              <a:rPr lang="en-US" altLang="zh-CN" dirty="0"/>
              <a:t>TOD</a:t>
            </a:r>
            <a:r>
              <a:rPr lang="zh-CN" altLang="en-US" dirty="0"/>
              <a:t>结果不会发生剧烈变化，</a:t>
            </a:r>
            <a:endParaRPr lang="en-US" altLang="zh-CN" dirty="0"/>
          </a:p>
          <a:p>
            <a:r>
              <a:rPr lang="zh-CN" altLang="en-US" dirty="0"/>
              <a:t>但其中某条道路的 </a:t>
            </a:r>
            <a:r>
              <a:rPr lang="en-US" altLang="zh-CN" dirty="0"/>
              <a:t>Volume </a:t>
            </a:r>
            <a:r>
              <a:rPr lang="zh-CN" altLang="en-US" dirty="0"/>
              <a:t>和 </a:t>
            </a:r>
            <a:r>
              <a:rPr lang="en-US" altLang="zh-CN" dirty="0"/>
              <a:t>Speed </a:t>
            </a:r>
            <a:r>
              <a:rPr lang="zh-CN" altLang="en-US" dirty="0"/>
              <a:t>会发生大量的变化，它的系统要能正常处理此类问题。</a:t>
            </a:r>
            <a:endParaRPr lang="en-US" altLang="zh-CN" dirty="0"/>
          </a:p>
          <a:p>
            <a:endParaRPr lang="en-US" altLang="zh-CN" dirty="0"/>
          </a:p>
          <a:p>
            <a:r>
              <a:rPr lang="zh-CN" altLang="en-US" dirty="0"/>
              <a:t>于是文章用仿真平台跑了同一路网的两组不同交通状况下的数据来进行对比，实际的结果如上图所示。</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265763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目前，交通仿真平台的出现为城市规划、交通管理提供了非常多的便利。使用者只需要向仿真平台提供路网的基础数据</a:t>
            </a:r>
            <a:endParaRPr lang="en-US" altLang="zh-CN" dirty="0"/>
          </a:p>
          <a:p>
            <a:r>
              <a:rPr lang="zh-CN" altLang="en-US" dirty="0"/>
              <a:t>与路网中车流信息，比如速度上限、加减速能力，进入路网的时间、起点终点等信息，</a:t>
            </a:r>
            <a:endParaRPr lang="en-US" altLang="zh-CN" dirty="0"/>
          </a:p>
          <a:p>
            <a:r>
              <a:rPr lang="zh-CN" altLang="en-US" dirty="0"/>
              <a:t>它可以为使用者模拟车辆在路网中的行驶方式与行驶中的数据，来为使用者提供更加详细的信息来进行进一步的研究。</a:t>
            </a:r>
            <a:endParaRPr lang="en-US" altLang="zh-CN" dirty="0"/>
          </a:p>
          <a:p>
            <a:endParaRPr lang="en-US" altLang="zh-CN" dirty="0"/>
          </a:p>
          <a:p>
            <a:r>
              <a:rPr lang="zh-CN" altLang="en-US" dirty="0"/>
              <a:t>但这样，我们就会遇到一个问题：这样的路网数据和车流数据该如何获得</a:t>
            </a:r>
            <a:endParaRPr lang="en-US" altLang="zh-CN" dirty="0"/>
          </a:p>
          <a:p>
            <a:endParaRPr lang="en-US" altLang="zh-CN" dirty="0"/>
          </a:p>
          <a:p>
            <a:r>
              <a:rPr lang="zh-CN" altLang="en-US" dirty="0"/>
              <a:t>首先路网数据的获取较为容易，一个路网的数据信息一般几个月或者几年都不会发生大的变动，</a:t>
            </a:r>
            <a:endParaRPr lang="en-US" altLang="zh-CN" dirty="0"/>
          </a:p>
          <a:p>
            <a:r>
              <a:rPr lang="zh-CN" altLang="en-US" dirty="0"/>
              <a:t>可以直接从开源的数据信息库、或者地图软件获取。</a:t>
            </a:r>
            <a:endParaRPr lang="en-US" altLang="zh-CN" dirty="0"/>
          </a:p>
          <a:p>
            <a:r>
              <a:rPr lang="zh-CN" altLang="en-US" dirty="0"/>
              <a:t>它固定，不涉及隐私信息。</a:t>
            </a:r>
            <a:endParaRPr lang="en-US" altLang="zh-CN" dirty="0"/>
          </a:p>
          <a:p>
            <a:endParaRPr lang="en-US" altLang="zh-CN" dirty="0"/>
          </a:p>
          <a:p>
            <a:r>
              <a:rPr lang="zh-CN" altLang="en-US" dirty="0"/>
              <a:t>但车流数据恰恰相反，对于某种特别的交通场景，我们都需要对他的车流数据进行独立的收集，才能</a:t>
            </a:r>
            <a:endParaRPr lang="en-US" altLang="zh-CN" dirty="0"/>
          </a:p>
          <a:p>
            <a:r>
              <a:rPr lang="zh-CN" altLang="en-US" dirty="0"/>
              <a:t>进行对这一具体时间段内交通场景进行复现。</a:t>
            </a:r>
            <a:endParaRPr lang="en-US" altLang="zh-CN" dirty="0"/>
          </a:p>
          <a:p>
            <a:endParaRPr lang="en-US" altLang="zh-CN" dirty="0"/>
          </a:p>
          <a:p>
            <a:r>
              <a:rPr lang="zh-CN" altLang="en-US" dirty="0"/>
              <a:t>因此，仿真所遇到的最大的问题就是，我们该如何获取较为详细的车流信息。</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992633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最后就是可解释性的问题，文章尝试对两种不同的通行场景进行复现。</a:t>
            </a:r>
            <a:endParaRPr lang="en-US" altLang="zh-CN" dirty="0"/>
          </a:p>
          <a:p>
            <a:r>
              <a:rPr lang="zh-CN" altLang="en-US" dirty="0"/>
              <a:t>左边是杭州某周末的</a:t>
            </a:r>
            <a:r>
              <a:rPr lang="en-US" altLang="zh-CN" dirty="0"/>
              <a:t>TOD </a:t>
            </a:r>
            <a:r>
              <a:rPr lang="zh-CN" altLang="en-US" dirty="0"/>
              <a:t>复现结果</a:t>
            </a:r>
            <a:endParaRPr lang="en-US" altLang="zh-CN" dirty="0"/>
          </a:p>
          <a:p>
            <a:r>
              <a:rPr lang="zh-CN" altLang="en-US" dirty="0"/>
              <a:t>右边是 </a:t>
            </a:r>
            <a:r>
              <a:rPr lang="en-US" altLang="zh-CN" dirty="0"/>
              <a:t>state College </a:t>
            </a:r>
            <a:r>
              <a:rPr lang="zh-CN" altLang="en-US" dirty="0"/>
              <a:t>在某场球赛前的 </a:t>
            </a:r>
            <a:r>
              <a:rPr lang="en-US" altLang="zh-CN" dirty="0"/>
              <a:t>TOD </a:t>
            </a:r>
            <a:r>
              <a:rPr lang="zh-CN" altLang="en-US" dirty="0"/>
              <a:t>复现结果。</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3976601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最后是对文章的总结。</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181888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首先我们来看一下现有的一些获取方式：</a:t>
            </a:r>
            <a:endParaRPr lang="en-US" altLang="zh-CN" dirty="0"/>
          </a:p>
          <a:p>
            <a:r>
              <a:rPr lang="zh-CN" altLang="en-US" dirty="0"/>
              <a:t>最佳的数据获取方肯定时</a:t>
            </a:r>
            <a:r>
              <a:rPr lang="en-US" altLang="zh-CN" dirty="0"/>
              <a:t>GPS</a:t>
            </a:r>
            <a:r>
              <a:rPr lang="zh-CN" altLang="en-US" dirty="0"/>
              <a:t>数据的获取，现有的常用的常州车流数据和曼哈顿车流数据就是通过车辆的</a:t>
            </a:r>
            <a:r>
              <a:rPr lang="en-US" altLang="zh-CN" dirty="0"/>
              <a:t>GPS</a:t>
            </a:r>
            <a:r>
              <a:rPr lang="zh-CN" altLang="en-US" dirty="0"/>
              <a:t>信息构建的，</a:t>
            </a:r>
            <a:endParaRPr lang="en-US" altLang="zh-CN" dirty="0"/>
          </a:p>
          <a:p>
            <a:r>
              <a:rPr lang="zh-CN" altLang="en-US" dirty="0"/>
              <a:t>但他们所面临的问题是，由于并非所有车辆都会实时开启</a:t>
            </a:r>
            <a:r>
              <a:rPr lang="en-US" altLang="zh-CN" dirty="0"/>
              <a:t>GPS,</a:t>
            </a:r>
            <a:r>
              <a:rPr lang="zh-CN" altLang="en-US" dirty="0"/>
              <a:t>于是他们通过获取出租车的轨迹信息，并对轨迹数据量进行一定量的</a:t>
            </a:r>
            <a:endParaRPr lang="en-US" altLang="zh-CN" dirty="0"/>
          </a:p>
          <a:p>
            <a:r>
              <a:rPr lang="zh-CN" altLang="en-US" dirty="0"/>
              <a:t>翻倍，来实现城市规模数据的构建。</a:t>
            </a:r>
            <a:endParaRPr lang="en-US" altLang="zh-CN" dirty="0"/>
          </a:p>
          <a:p>
            <a:r>
              <a:rPr lang="zh-CN" altLang="en-US" dirty="0"/>
              <a:t>第二种方法就是通过交通摄像头的数据记录。交通摄像头可以实现对道路经过车辆的信息记录，但由于摄像头的覆盖程度问题，</a:t>
            </a:r>
            <a:endParaRPr lang="en-US" altLang="zh-CN" dirty="0"/>
          </a:p>
          <a:p>
            <a:r>
              <a:rPr lang="zh-CN" altLang="en-US" dirty="0"/>
              <a:t>我们难以进行城市规模的数据获取。</a:t>
            </a:r>
            <a:endParaRPr lang="en-US" altLang="zh-CN" dirty="0"/>
          </a:p>
          <a:p>
            <a:r>
              <a:rPr lang="zh-CN" altLang="en-US" dirty="0"/>
              <a:t>此外，还有通过人工统计或者移动数据的方式来实现车流数据的获取方式。但他们都面临着耗费较大人力物力但仅能进行小范围数据获取的问题，</a:t>
            </a:r>
            <a:endParaRPr lang="en-US" altLang="zh-CN" dirty="0"/>
          </a:p>
          <a:p>
            <a:endParaRPr lang="en-US" altLang="zh-CN" dirty="0"/>
          </a:p>
          <a:p>
            <a:r>
              <a:rPr lang="zh-CN" altLang="en-US" dirty="0"/>
              <a:t>于是，开始有人考虑能否通过生成的方式实现车流数据的复现。</a:t>
            </a:r>
            <a:endParaRPr lang="en-US" altLang="zh-CN" dirty="0"/>
          </a:p>
          <a:p>
            <a:r>
              <a:rPr lang="zh-CN" altLang="en-US" dirty="0"/>
              <a:t>最简单的就是通过遗传算法去进行搜索，也有通过重力模型来实现复现。重力模型的主要思想就是：任意两个地区之间的车流量和距离平方成反比，和他们的人口成正比。</a:t>
            </a:r>
            <a:endParaRPr lang="en-US" altLang="zh-CN" dirty="0"/>
          </a:p>
          <a:p>
            <a:r>
              <a:rPr lang="zh-CN" altLang="en-US" dirty="0"/>
              <a:t>还有一些数据驱动的方法，他们时通过收集一定量的历史数据的，来进行一定时间段的交通预测或者数据恢复，来实现车流数据的生成。</a:t>
            </a:r>
            <a:endParaRPr lang="en-US" altLang="zh-CN" dirty="0"/>
          </a:p>
          <a:p>
            <a:endParaRPr lang="en-US" altLang="zh-CN" dirty="0"/>
          </a:p>
          <a:p>
            <a:r>
              <a:rPr lang="zh-CN" altLang="en-US" dirty="0"/>
              <a:t>在生成的过程中，需要进行生成数据的验证，现有的方式一般是直接进行由车流信息到车流量的映射，来实现拟合，或者是通过生成过程中的车辆密度映射到速度，来实现拟合。</a:t>
            </a:r>
            <a:endParaRPr lang="en-US" altLang="zh-CN" dirty="0"/>
          </a:p>
          <a:p>
            <a:endParaRPr lang="en-US" altLang="zh-CN" dirty="0"/>
          </a:p>
          <a:p>
            <a:r>
              <a:rPr lang="zh-CN" altLang="en-US" dirty="0"/>
              <a:t>但是，对于遗传算法这种生成，搜索的方式过于暴力，而重力模型则是仅考虑人口和距离上的关系，无法进行动态数据的生成；过去采用的这些验证方式也是只单纯地进行数据的拟合</a:t>
            </a:r>
            <a:endParaRPr lang="en-US" altLang="zh-CN" dirty="0"/>
          </a:p>
          <a:p>
            <a:r>
              <a:rPr lang="zh-CN" altLang="en-US" dirty="0"/>
              <a:t>没有基于现实数据的考虑。</a:t>
            </a:r>
            <a:endParaRPr lang="en-US" altLang="zh-CN" dirty="0"/>
          </a:p>
          <a:p>
            <a:endParaRPr lang="en-US" altLang="zh-CN" dirty="0"/>
          </a:p>
          <a:p>
            <a:r>
              <a:rPr lang="zh-CN" altLang="en-US" dirty="0"/>
              <a:t>于是，本文就思考，我们是否摒弃对历史数据的使用，采用更加有效的生成方式，并进行更有现实意义的生成方式，来实现整个生成过程。</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22190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我们之前提到，车流信息的主要包括车辆的基础数据，它的起点和重点和它进入路网的时间。</a:t>
            </a:r>
            <a:endParaRPr lang="en-US" altLang="zh-CN" dirty="0"/>
          </a:p>
          <a:p>
            <a:r>
              <a:rPr lang="zh-CN" altLang="en-US" dirty="0"/>
              <a:t>在车辆基础数据方面，可以假设所有车辆具有相同的基础信息，来实现较为容易的生成。</a:t>
            </a:r>
            <a:endParaRPr lang="en-US" altLang="zh-CN" dirty="0"/>
          </a:p>
          <a:p>
            <a:r>
              <a:rPr lang="zh-CN" altLang="en-US" dirty="0"/>
              <a:t>剩下的起点终点和进入路网的时间，则是生成的重点。</a:t>
            </a:r>
            <a:endParaRPr lang="en-US" altLang="zh-CN" dirty="0"/>
          </a:p>
          <a:p>
            <a:r>
              <a:rPr lang="zh-CN" altLang="en-US" dirty="0"/>
              <a:t>对于车辆的起点重点信息，可以通过</a:t>
            </a:r>
            <a:r>
              <a:rPr lang="en-US" altLang="zh-CN" dirty="0"/>
              <a:t>OD</a:t>
            </a:r>
            <a:r>
              <a:rPr lang="zh-CN" altLang="en-US" dirty="0"/>
              <a:t>矩阵来进行总结。图中：</a:t>
            </a:r>
            <a:endParaRPr lang="en-US" altLang="zh-CN" dirty="0"/>
          </a:p>
          <a:p>
            <a:r>
              <a:rPr lang="zh-CN" altLang="en-US" dirty="0"/>
              <a:t>但这样的总结方式缺少时间方面的记录，文中映入了 </a:t>
            </a:r>
            <a:r>
              <a:rPr lang="en-US" altLang="zh-CN" dirty="0"/>
              <a:t>TOD </a:t>
            </a:r>
            <a:r>
              <a:rPr lang="zh-CN" altLang="en-US" dirty="0"/>
              <a:t>信息来对 </a:t>
            </a:r>
            <a:r>
              <a:rPr lang="en-US" altLang="zh-CN" dirty="0"/>
              <a:t>OD </a:t>
            </a:r>
            <a:r>
              <a:rPr lang="zh-CN" altLang="en-US" dirty="0"/>
              <a:t>矩阵进行进一步的解释。</a:t>
            </a:r>
            <a:endParaRPr lang="en-US" altLang="zh-CN" dirty="0"/>
          </a:p>
          <a:p>
            <a:endParaRPr lang="en-US" altLang="zh-CN" dirty="0"/>
          </a:p>
          <a:p>
            <a:r>
              <a:rPr lang="zh-CN" altLang="en-US" dirty="0"/>
              <a:t>于是，文章假设，对于每一个</a:t>
            </a:r>
            <a:r>
              <a:rPr lang="en-US" altLang="zh-CN" dirty="0"/>
              <a:t>OD</a:t>
            </a:r>
            <a:r>
              <a:rPr lang="zh-CN" altLang="en-US" dirty="0"/>
              <a:t>对，我们都可以训练出一个 </a:t>
            </a:r>
            <a:r>
              <a:rPr lang="en-US" altLang="zh-CN" dirty="0"/>
              <a:t>Pattern</a:t>
            </a:r>
            <a:r>
              <a:rPr lang="zh-CN" altLang="en-US" dirty="0"/>
              <a:t>，来生成它在不同时间段内进入了路网的车辆数。</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427935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生成的下一个问题是我们根据哪些数据去进行车辆信息的生成。</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389351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最后要考虑的是如何对我们生成的 </a:t>
            </a:r>
            <a:r>
              <a:rPr lang="en-US" altLang="zh-CN" dirty="0"/>
              <a:t>TOD</a:t>
            </a:r>
            <a:r>
              <a:rPr lang="zh-CN" altLang="en-US" dirty="0"/>
              <a:t>，如何进行一个有效地验证。</a:t>
            </a:r>
            <a:endParaRPr lang="en-US" altLang="zh-CN" dirty="0"/>
          </a:p>
          <a:p>
            <a:r>
              <a:rPr lang="zh-CN" altLang="en-US" dirty="0"/>
              <a:t>我们可以考虑现实中车辆的变动情况。</a:t>
            </a:r>
            <a:endParaRPr lang="en-US" altLang="zh-CN" dirty="0"/>
          </a:p>
          <a:p>
            <a:endParaRPr lang="en-US" altLang="zh-CN" dirty="0"/>
          </a:p>
          <a:p>
            <a:r>
              <a:rPr lang="zh-CN" altLang="en-US" dirty="0"/>
              <a:t>从这样一种变化我们可以总结出，现实世界中存在一种由 </a:t>
            </a:r>
            <a:r>
              <a:rPr lang="en-US" altLang="zh-CN" dirty="0"/>
              <a:t>TOD-&gt;Volume-&gt;Speed </a:t>
            </a:r>
            <a:r>
              <a:rPr lang="zh-CN" altLang="en-US" dirty="0"/>
              <a:t>的映射关系，我们可以通过学习这样的一个过程，来实现对生成数据的验证。</a:t>
            </a:r>
            <a:endParaRPr lang="en-US" altLang="zh-CN" dirty="0"/>
          </a:p>
          <a:p>
            <a:endParaRPr lang="en-US" altLang="zh-CN" dirty="0"/>
          </a:p>
          <a:p>
            <a:r>
              <a:rPr lang="zh-CN" altLang="en-US" dirty="0"/>
              <a:t>最后总结以一下，这篇文章所作的内容就是。它为每一个 </a:t>
            </a:r>
            <a:r>
              <a:rPr lang="en-US" altLang="zh-CN" dirty="0"/>
              <a:t>OD </a:t>
            </a:r>
            <a:r>
              <a:rPr lang="zh-CN" altLang="en-US" dirty="0"/>
              <a:t>对建立一个生成 </a:t>
            </a:r>
            <a:r>
              <a:rPr lang="en-US" altLang="zh-CN" dirty="0"/>
              <a:t>Pattern</a:t>
            </a:r>
            <a:r>
              <a:rPr lang="zh-CN" altLang="en-US" dirty="0"/>
              <a:t>，实现车流的生成，并建立的由 </a:t>
            </a:r>
            <a:r>
              <a:rPr lang="en-US" altLang="zh-CN" dirty="0"/>
              <a:t>TOD </a:t>
            </a:r>
            <a:r>
              <a:rPr lang="zh-CN" altLang="en-US" dirty="0"/>
              <a:t>到</a:t>
            </a:r>
            <a:r>
              <a:rPr lang="en-US" altLang="zh-CN" dirty="0"/>
              <a:t>Volume </a:t>
            </a:r>
            <a:r>
              <a:rPr lang="zh-CN" altLang="en-US" dirty="0"/>
              <a:t>到 </a:t>
            </a:r>
            <a:r>
              <a:rPr lang="en-US" altLang="zh-CN" dirty="0"/>
              <a:t>Speed </a:t>
            </a:r>
            <a:r>
              <a:rPr lang="zh-CN" altLang="en-US" dirty="0"/>
              <a:t>的映射，将 </a:t>
            </a:r>
            <a:r>
              <a:rPr lang="en-US" altLang="zh-CN" dirty="0"/>
              <a:t>TOD </a:t>
            </a:r>
            <a:r>
              <a:rPr lang="zh-CN" altLang="en-US" dirty="0"/>
              <a:t>转换为每一条道路的 </a:t>
            </a:r>
            <a:r>
              <a:rPr lang="en-US" altLang="zh-CN" dirty="0"/>
              <a:t>Speed </a:t>
            </a:r>
            <a:r>
              <a:rPr lang="zh-CN" altLang="en-US" dirty="0"/>
              <a:t>信息，</a:t>
            </a:r>
            <a:endParaRPr lang="en-US" altLang="zh-CN" dirty="0"/>
          </a:p>
          <a:p>
            <a:r>
              <a:rPr lang="zh-CN" altLang="en-US" dirty="0"/>
              <a:t>并和真实数据生成 </a:t>
            </a:r>
            <a:r>
              <a:rPr lang="en-US" altLang="zh-CN" dirty="0"/>
              <a:t>Loss</a:t>
            </a:r>
            <a:r>
              <a:rPr lang="zh-CN" altLang="en-US" dirty="0"/>
              <a:t>，来实现一个 </a:t>
            </a:r>
            <a:r>
              <a:rPr lang="en-US" altLang="zh-CN" dirty="0">
                <a:solidFill>
                  <a:srgbClr val="222222"/>
                </a:solidFill>
                <a:effectLst/>
                <a:latin typeface="Arial" panose="020B0604020202020204" pitchFamily="34" charset="0"/>
              </a:rPr>
              <a:t>epoch</a:t>
            </a:r>
            <a:r>
              <a:rPr lang="zh-CN" altLang="en-US" dirty="0">
                <a:solidFill>
                  <a:srgbClr val="222222"/>
                </a:solidFill>
                <a:effectLst/>
                <a:latin typeface="Arial" panose="020B0604020202020204" pitchFamily="34" charset="0"/>
              </a:rPr>
              <a:t>的训练。</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575517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下一部分是模型与方法的介绍。</a:t>
            </a:r>
            <a:endParaRPr lang="en-US" altLang="zh-CN" dirty="0"/>
          </a:p>
          <a:p>
            <a:r>
              <a:rPr lang="zh-CN" altLang="en-US" dirty="0"/>
              <a:t>本文建立了一个 </a:t>
            </a:r>
            <a:r>
              <a:rPr lang="en-US" altLang="zh-CN" dirty="0"/>
              <a:t>OVS </a:t>
            </a:r>
            <a:r>
              <a:rPr lang="zh-CN" altLang="en-US" dirty="0"/>
              <a:t>框架、来实现</a:t>
            </a:r>
            <a:r>
              <a:rPr lang="en-US" altLang="zh-CN" dirty="0"/>
              <a:t>TOD</a:t>
            </a:r>
            <a:r>
              <a:rPr lang="zh-CN" altLang="en-US" dirty="0"/>
              <a:t>的生成与它的验证。</a:t>
            </a:r>
            <a:endParaRPr lang="en-US" altLang="zh-CN" dirty="0"/>
          </a:p>
          <a:p>
            <a:r>
              <a:rPr lang="zh-CN" altLang="en-US" dirty="0"/>
              <a:t>它由</a:t>
            </a:r>
            <a:r>
              <a:rPr lang="en-US" altLang="zh-CN" dirty="0"/>
              <a:t>3</a:t>
            </a:r>
            <a:r>
              <a:rPr lang="zh-CN" altLang="en-US" dirty="0"/>
              <a:t>个模块组成</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1276222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在数据集方面，它收集了四个不同规模的路网数据，并获取了他们在某一个时间段 </a:t>
            </a:r>
            <a:r>
              <a:rPr lang="en-US" altLang="zh-CN" dirty="0"/>
              <a:t>TOD </a:t>
            </a:r>
            <a:r>
              <a:rPr lang="zh-CN" altLang="en-US" dirty="0"/>
              <a:t>数据。</a:t>
            </a:r>
            <a:endParaRPr lang="en-US" altLang="zh-CN" dirty="0"/>
          </a:p>
          <a:p>
            <a:r>
              <a:rPr lang="zh-CN" altLang="en-US" dirty="0"/>
              <a:t>为了完成后续的模型训练，文章对获取的数据进行了一定的预处理。</a:t>
            </a:r>
            <a:endParaRPr lang="en-US" altLang="zh-CN" dirty="0"/>
          </a:p>
          <a:p>
            <a:r>
              <a:rPr lang="zh-CN" altLang="en-US" dirty="0"/>
              <a:t>首先提取了现实数据中所有的 </a:t>
            </a:r>
            <a:r>
              <a:rPr lang="en-US" altLang="zh-CN" dirty="0"/>
              <a:t>OD </a:t>
            </a:r>
            <a:r>
              <a:rPr lang="zh-CN" altLang="en-US" dirty="0"/>
              <a:t>对，为这些 </a:t>
            </a:r>
            <a:r>
              <a:rPr lang="en-US" altLang="zh-CN" dirty="0"/>
              <a:t>xxx</a:t>
            </a:r>
          </a:p>
          <a:p>
            <a:endParaRPr lang="en-US" altLang="zh-CN" dirty="0"/>
          </a:p>
          <a:p>
            <a:r>
              <a:rPr lang="zh-CN" altLang="en-US" dirty="0"/>
              <a:t>第二个就是将我们获取的</a:t>
            </a:r>
            <a:r>
              <a:rPr lang="en-US" altLang="zh-CN" dirty="0"/>
              <a:t>xxx</a:t>
            </a:r>
          </a:p>
          <a:p>
            <a:endParaRPr lang="en-US" altLang="zh-CN" dirty="0"/>
          </a:p>
          <a:p>
            <a:r>
              <a:rPr lang="zh-CN" altLang="en-US" dirty="0"/>
              <a:t>这样的好处就是，我们可以将对路网的训练和将对</a:t>
            </a:r>
            <a:r>
              <a:rPr lang="en-US" altLang="zh-CN" dirty="0"/>
              <a:t>TOD</a:t>
            </a:r>
            <a:r>
              <a:rPr lang="zh-CN" altLang="en-US" dirty="0"/>
              <a:t>的训练数据分隔，通过随机生成的数据来实现对路网内一些关系的学习，并通过获取的真实数据来训练我们的 </a:t>
            </a:r>
            <a:r>
              <a:rPr lang="en-US" altLang="zh-CN" dirty="0"/>
              <a:t>TOD </a:t>
            </a:r>
            <a:r>
              <a:rPr lang="en-US" altLang="zh-CN" dirty="0" err="1"/>
              <a:t>Genenrator</a:t>
            </a:r>
            <a:r>
              <a:rPr lang="zh-CN" altLang="en-US" dirty="0"/>
              <a:t>。</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144165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然后来对整个训练的过程进行一个介绍。由于我对它的模型介绍部分了解的不是很多，所以这部分会介绍的比较粗略。</a:t>
            </a:r>
            <a:endParaRPr lang="en-US" altLang="zh-CN" dirty="0"/>
          </a:p>
          <a:p>
            <a:r>
              <a:rPr lang="en-US" altLang="zh-CN" dirty="0"/>
              <a:t>OVS </a:t>
            </a:r>
            <a:r>
              <a:rPr lang="zh-CN" altLang="en-US" dirty="0"/>
              <a:t>首先进行的是</a:t>
            </a:r>
            <a:r>
              <a:rPr lang="en-US" altLang="zh-CN" dirty="0"/>
              <a:t>Volume – Speed </a:t>
            </a:r>
            <a:r>
              <a:rPr lang="zh-CN" altLang="en-US" dirty="0"/>
              <a:t>映射关系的训练，</a:t>
            </a:r>
            <a:endParaRPr lang="en-US" altLang="zh-CN" dirty="0"/>
          </a:p>
          <a:p>
            <a:r>
              <a:rPr lang="zh-CN" altLang="en-US" dirty="0"/>
              <a:t>训练完成后，就可以实现对路网内每一条道路，由它在某一时间段内的车流量，获得他在当前时间段内车辆的平均行驶速度</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176811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a:extLst>
              <a:ext uri="{FF2B5EF4-FFF2-40B4-BE49-F238E27FC236}">
                <a16:creationId xmlns:a16="http://schemas.microsoft.com/office/drawing/2014/main" id="{4C263487-D52B-448D-863D-67C476B3B095}"/>
              </a:ext>
            </a:extLst>
          </p:cNvPr>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2022/11/18</a:t>
            </a:fld>
            <a:endParaRPr lang="zh-CN" altLang="en-US" sz="1200">
              <a:solidFill>
                <a:schemeClr val="tx1"/>
              </a:solidFill>
              <a:latin typeface="+mn-lt"/>
            </a:endParaRPr>
          </a:p>
        </p:txBody>
      </p:sp>
    </p:spTree>
    <p:extLst>
      <p:ext uri="{BB962C8B-B14F-4D97-AF65-F5344CB8AC3E}">
        <p14:creationId xmlns:p14="http://schemas.microsoft.com/office/powerpoint/2010/main" val="4232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A20FFA4-47EB-4DF7-9DDA-4075FECA1DF7}"/>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a:extLst>
              <a:ext uri="{FF2B5EF4-FFF2-40B4-BE49-F238E27FC236}">
                <a16:creationId xmlns:a16="http://schemas.microsoft.com/office/drawing/2014/main" id="{3EC726B1-2A9F-4267-A5C8-C5B6C30181AC}"/>
              </a:ext>
            </a:extLst>
          </p:cNvPr>
          <p:cNvGrpSpPr/>
          <p:nvPr userDrawn="1"/>
        </p:nvGrpSpPr>
        <p:grpSpPr>
          <a:xfrm>
            <a:off x="162000" y="172128"/>
            <a:ext cx="8820000" cy="6167075"/>
            <a:chOff x="162000" y="172128"/>
            <a:chExt cx="8820000" cy="6167075"/>
          </a:xfrm>
        </p:grpSpPr>
        <p:grpSp>
          <p:nvGrpSpPr>
            <p:cNvPr id="8" name="组合 7">
              <a:extLst>
                <a:ext uri="{FF2B5EF4-FFF2-40B4-BE49-F238E27FC236}">
                  <a16:creationId xmlns:a16="http://schemas.microsoft.com/office/drawing/2014/main" id="{2B3780AF-97D7-41F5-92BD-C6B3372F345E}"/>
                </a:ext>
              </a:extLst>
            </p:cNvPr>
            <p:cNvGrpSpPr/>
            <p:nvPr userDrawn="1"/>
          </p:nvGrpSpPr>
          <p:grpSpPr>
            <a:xfrm>
              <a:off x="162000" y="172128"/>
              <a:ext cx="8820000" cy="6167075"/>
              <a:chOff x="431514" y="174661"/>
              <a:chExt cx="8280971" cy="6155314"/>
            </a:xfrm>
          </p:grpSpPr>
          <p:sp>
            <p:nvSpPr>
              <p:cNvPr id="9" name="Google Shape;10;p2">
                <a:extLst>
                  <a:ext uri="{FF2B5EF4-FFF2-40B4-BE49-F238E27FC236}">
                    <a16:creationId xmlns:a16="http://schemas.microsoft.com/office/drawing/2014/main" id="{611AA018-E6B6-45C7-A586-EB07C420C28F}"/>
                  </a:ext>
                </a:extLst>
              </p:cNvPr>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a:extLst>
                  <a:ext uri="{FF2B5EF4-FFF2-40B4-BE49-F238E27FC236}">
                    <a16:creationId xmlns:a16="http://schemas.microsoft.com/office/drawing/2014/main" id="{ABF466CA-25D4-473A-83E5-8C3212A5EB1C}"/>
                  </a:ext>
                </a:extLst>
              </p:cNvPr>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a:extLst>
                <a:ext uri="{FF2B5EF4-FFF2-40B4-BE49-F238E27FC236}">
                  <a16:creationId xmlns:a16="http://schemas.microsoft.com/office/drawing/2014/main" id="{1BB9BB11-D260-4656-B01B-D7BCD2E268E7}"/>
                </a:ext>
              </a:extLst>
            </p:cNvPr>
            <p:cNvGrpSpPr/>
            <p:nvPr userDrawn="1"/>
          </p:nvGrpSpPr>
          <p:grpSpPr>
            <a:xfrm>
              <a:off x="199071" y="297017"/>
              <a:ext cx="196346" cy="282999"/>
              <a:chOff x="5083925" y="2066350"/>
              <a:chExt cx="28825" cy="41550"/>
            </a:xfrm>
          </p:grpSpPr>
          <p:sp>
            <p:nvSpPr>
              <p:cNvPr id="18" name="Google Shape;836;p34">
                <a:extLst>
                  <a:ext uri="{FF2B5EF4-FFF2-40B4-BE49-F238E27FC236}">
                    <a16:creationId xmlns:a16="http://schemas.microsoft.com/office/drawing/2014/main" id="{554CA59C-2E17-444E-A0E3-35F7F8B4B9C2}"/>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a:extLst>
                  <a:ext uri="{FF2B5EF4-FFF2-40B4-BE49-F238E27FC236}">
                    <a16:creationId xmlns:a16="http://schemas.microsoft.com/office/drawing/2014/main" id="{FBA697B4-CDA7-4D9E-96BB-283CE572F98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a:extLst>
                <a:ext uri="{FF2B5EF4-FFF2-40B4-BE49-F238E27FC236}">
                  <a16:creationId xmlns:a16="http://schemas.microsoft.com/office/drawing/2014/main" id="{B3B55EE9-DF14-4C41-8B43-AC8DC1E4FE11}"/>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8404974" y="202608"/>
              <a:ext cx="532800" cy="532800"/>
            </a:xfrm>
            <a:prstGeom prst="rect">
              <a:avLst/>
            </a:prstGeom>
          </p:spPr>
        </p:pic>
      </p:grpSp>
    </p:spTree>
    <p:extLst>
      <p:ext uri="{BB962C8B-B14F-4D97-AF65-F5344CB8AC3E}">
        <p14:creationId xmlns:p14="http://schemas.microsoft.com/office/powerpoint/2010/main" val="5032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907430" y="3866329"/>
            <a:ext cx="2326247"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6131435" y="1165514"/>
            <a:ext cx="2326247"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3695977" y="1165515"/>
            <a:ext cx="2326247"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6523465" y="4697007"/>
            <a:ext cx="1447800" cy="247650"/>
          </a:xfrm>
          <a:prstGeom prst="rect">
            <a:avLst/>
          </a:prstGeom>
        </p:spPr>
      </p:pic>
      <p:pic>
        <p:nvPicPr>
          <p:cNvPr id="20" name="图片 19">
            <a:extLst>
              <a:ext uri="{FF2B5EF4-FFF2-40B4-BE49-F238E27FC236}">
                <a16:creationId xmlns:a16="http://schemas.microsoft.com/office/drawing/2014/main" id="{405F20DE-A2C1-4384-8C30-55A1F848862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08411" y="3708165"/>
            <a:ext cx="1676189" cy="532800"/>
          </a:xfrm>
          <a:prstGeom prst="rect">
            <a:avLst/>
          </a:prstGeom>
        </p:spPr>
      </p:pic>
    </p:spTree>
    <p:extLst>
      <p:ext uri="{BB962C8B-B14F-4D97-AF65-F5344CB8AC3E}">
        <p14:creationId xmlns:p14="http://schemas.microsoft.com/office/powerpoint/2010/main" val="23127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83619BF-2071-496E-AFFB-A468B39B3730}"/>
              </a:ext>
            </a:extLst>
          </p:cNvPr>
          <p:cNvSpPr>
            <a:spLocks noGrp="1"/>
          </p:cNvSpPr>
          <p:nvPr>
            <p:ph type="ftr" sz="quarter" idx="11"/>
          </p:nvPr>
        </p:nvSpPr>
        <p:spPr/>
        <p:txBody>
          <a:bodyPr/>
          <a:lstStyle/>
          <a:p>
            <a:r>
              <a:rPr lang="en-US" altLang="zh-CN"/>
              <a:t>Southeast University</a:t>
            </a:r>
            <a:endParaRPr lang="zh-CN" altLang="en-US"/>
          </a:p>
        </p:txBody>
      </p:sp>
      <p:sp>
        <p:nvSpPr>
          <p:cNvPr id="7" name="灯片编号占位符 5">
            <a:extLst>
              <a:ext uri="{FF2B5EF4-FFF2-40B4-BE49-F238E27FC236}">
                <a16:creationId xmlns:a16="http://schemas.microsoft.com/office/drawing/2014/main" id="{EAB503B9-57A5-4957-AAF2-C73C2D115322}"/>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a:extLst>
              <a:ext uri="{FF2B5EF4-FFF2-40B4-BE49-F238E27FC236}">
                <a16:creationId xmlns:a16="http://schemas.microsoft.com/office/drawing/2014/main" id="{B58ACE55-8853-4439-BFD3-D0125642F563}"/>
              </a:ext>
            </a:extLst>
          </p:cNvPr>
          <p:cNvGrpSpPr/>
          <p:nvPr userDrawn="1"/>
        </p:nvGrpSpPr>
        <p:grpSpPr>
          <a:xfrm>
            <a:off x="654820" y="1369609"/>
            <a:ext cx="7834360" cy="3363240"/>
            <a:chOff x="2406920" y="1481369"/>
            <a:chExt cx="4325080" cy="3363240"/>
          </a:xfrm>
        </p:grpSpPr>
        <p:sp>
          <p:nvSpPr>
            <p:cNvPr id="6" name="Google Shape;10;p2">
              <a:extLst>
                <a:ext uri="{FF2B5EF4-FFF2-40B4-BE49-F238E27FC236}">
                  <a16:creationId xmlns:a16="http://schemas.microsoft.com/office/drawing/2014/main" id="{A7D019AF-5296-4895-AEF9-765CB778C3C3}"/>
                </a:ext>
              </a:extLst>
            </p:cNvPr>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a:extLst>
                <a:ext uri="{FF2B5EF4-FFF2-40B4-BE49-F238E27FC236}">
                  <a16:creationId xmlns:a16="http://schemas.microsoft.com/office/drawing/2014/main" id="{B8761B00-BC28-4412-B153-6EE3AB9336C5}"/>
                </a:ext>
              </a:extLst>
            </p:cNvPr>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7602270-8804-49D6-B11A-C589864B9DEC}"/>
                </a:ext>
              </a:extLst>
            </p:cNvPr>
            <p:cNvSpPr txBox="1"/>
            <p:nvPr/>
          </p:nvSpPr>
          <p:spPr>
            <a:xfrm>
              <a:off x="2794805" y="2046539"/>
              <a:ext cx="3549311" cy="1569660"/>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 感谢各位老师和同学！</a:t>
              </a:r>
            </a:p>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 请大家提出宝贵意见！</a:t>
              </a:r>
            </a:p>
          </p:txBody>
        </p:sp>
        <p:cxnSp>
          <p:nvCxnSpPr>
            <p:cNvPr id="10" name="直接连接符 9">
              <a:extLst>
                <a:ext uri="{FF2B5EF4-FFF2-40B4-BE49-F238E27FC236}">
                  <a16:creationId xmlns:a16="http://schemas.microsoft.com/office/drawing/2014/main" id="{44C511CD-85C3-45A4-A0D5-817297514499}"/>
                </a:ext>
              </a:extLst>
            </p:cNvPr>
            <p:cNvCxnSpPr>
              <a:cxnSpLocks/>
            </p:cNvCxnSpPr>
            <p:nvPr/>
          </p:nvCxnSpPr>
          <p:spPr>
            <a:xfrm>
              <a:off x="3621324" y="384985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2B5A49B-2EFC-4753-BAE9-83FACFB0599E}"/>
                </a:ext>
              </a:extLst>
            </p:cNvPr>
            <p:cNvSpPr txBox="1"/>
            <p:nvPr/>
          </p:nvSpPr>
          <p:spPr>
            <a:xfrm>
              <a:off x="2534575" y="4274536"/>
              <a:ext cx="4074850" cy="461665"/>
            </a:xfrm>
            <a:prstGeom prst="rect">
              <a:avLst/>
            </a:prstGeom>
            <a:noFill/>
          </p:spPr>
          <p:txBody>
            <a:bodyPr wrap="square" rtlCol="0">
              <a:spAutoFit/>
            </a:bodyPr>
            <a:lstStyle/>
            <a:p>
              <a:pPr lvl="0" algn="ctr">
                <a:defRPr/>
              </a:pPr>
              <a:r>
                <a:rPr lang="zh-CN" altLang="en-US" sz="2400" b="1">
                  <a:solidFill>
                    <a:schemeClr val="bg1"/>
                  </a:solidFill>
                  <a:latin typeface="思源黑体 CN" panose="020B0500000000000000" pitchFamily="34" charset="-122"/>
                  <a:ea typeface="思源黑体 CN" panose="020B0500000000000000" pitchFamily="34" charset="-122"/>
                  <a:cs typeface="+mn-ea"/>
                </a:rPr>
                <a:t>母版里面改邮箱</a:t>
              </a:r>
              <a:r>
                <a:rPr lang="en-US" altLang="zh-CN" sz="2400" b="1">
                  <a:solidFill>
                    <a:schemeClr val="bg1"/>
                  </a:solidFill>
                  <a:latin typeface="思源黑体 CN" panose="020B0500000000000000" pitchFamily="34" charset="-122"/>
                  <a:ea typeface="思源黑体 CN" panose="020B0500000000000000" pitchFamily="34" charset="-122"/>
                  <a:cs typeface="+mn-ea"/>
                </a:rPr>
                <a:t>@seu.edu.cn</a:t>
              </a:r>
              <a:endParaRPr lang="zh-CN" altLang="en-US" sz="2400" b="1">
                <a:solidFill>
                  <a:schemeClr val="bg1"/>
                </a:solidFill>
                <a:latin typeface="思源黑体 CN" panose="020B0500000000000000" pitchFamily="34" charset="-122"/>
                <a:ea typeface="思源黑体 CN" panose="020B0500000000000000" pitchFamily="34" charset="-122"/>
                <a:cs typeface="+mn-ea"/>
              </a:endParaRPr>
            </a:p>
          </p:txBody>
        </p:sp>
      </p:grpSp>
    </p:spTree>
    <p:extLst>
      <p:ext uri="{BB962C8B-B14F-4D97-AF65-F5344CB8AC3E}">
        <p14:creationId xmlns:p14="http://schemas.microsoft.com/office/powerpoint/2010/main" val="312460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2022/11/18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3202906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6" r:id="rId3"/>
    <p:sldLayoutId id="2147483663"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25CC5B-58EC-4783-9D8A-09811130BAED}"/>
              </a:ext>
            </a:extLst>
          </p:cNvPr>
          <p:cNvSpPr txBox="1"/>
          <p:nvPr/>
        </p:nvSpPr>
        <p:spPr>
          <a:xfrm>
            <a:off x="2881205" y="4690926"/>
            <a:ext cx="3381566" cy="369332"/>
          </a:xfrm>
          <a:prstGeom prst="rect">
            <a:avLst/>
          </a:prstGeom>
          <a:noFill/>
        </p:spPr>
        <p:txBody>
          <a:bodyPr wrap="square" rtlCol="0">
            <a:spAutoFit/>
          </a:bodyPr>
          <a:lstStyle/>
          <a:p>
            <a:pPr algn="ctr">
              <a:spcBef>
                <a:spcPts val="600"/>
              </a:spcBef>
              <a:spcAft>
                <a:spcPts val="600"/>
              </a:spcAft>
            </a:pPr>
            <a:r>
              <a:rPr lang="zh-CN" altLang="en-US" b="1" spc="140" dirty="0">
                <a:latin typeface="微软雅黑" panose="020B0503020204020204" pitchFamily="34" charset="-122"/>
                <a:ea typeface="微软雅黑" panose="020B0503020204020204" pitchFamily="34" charset="-122"/>
              </a:rPr>
              <a:t>汇报人：马然</a:t>
            </a:r>
            <a:endParaRPr lang="en-US" altLang="zh-CN" b="1" spc="14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7820DB6-931A-4971-864C-28754D6D6087}"/>
              </a:ext>
            </a:extLst>
          </p:cNvPr>
          <p:cNvSpPr txBox="1"/>
          <p:nvPr/>
        </p:nvSpPr>
        <p:spPr>
          <a:xfrm>
            <a:off x="787731" y="2100055"/>
            <a:ext cx="7568514" cy="1868781"/>
          </a:xfrm>
          <a:prstGeom prst="rect">
            <a:avLst/>
          </a:prstGeom>
          <a:noFill/>
        </p:spPr>
        <p:txBody>
          <a:bodyPr wrap="square" rtlCol="0">
            <a:spAutoFit/>
          </a:bodyPr>
          <a:lstStyle/>
          <a:p>
            <a:pPr algn="ctr">
              <a:lnSpc>
                <a:spcPct val="130000"/>
              </a:lnSpc>
            </a:pPr>
            <a:r>
              <a:rPr lang="en-US" altLang="zh-CN" sz="2800" dirty="0">
                <a:solidFill>
                  <a:srgbClr val="002060"/>
                </a:solidFill>
              </a:rPr>
              <a:t>Rebuilding City-Wide Traffic Origin Destination from Road Speed Data</a:t>
            </a:r>
          </a:p>
          <a:p>
            <a:pPr algn="ctr">
              <a:lnSpc>
                <a:spcPct val="130000"/>
              </a:lnSpc>
            </a:pPr>
            <a:r>
              <a:rPr lang="en-US" altLang="zh-CN" sz="2000" dirty="0">
                <a:solidFill>
                  <a:schemeClr val="accent1"/>
                </a:solidFill>
              </a:rPr>
              <a:t>ICDE 2021</a:t>
            </a:r>
          </a:p>
          <a:p>
            <a:pPr algn="ctr">
              <a:lnSpc>
                <a:spcPct val="130000"/>
              </a:lnSpc>
            </a:pPr>
            <a:r>
              <a:rPr lang="de-DE" altLang="zh-CN" sz="1400" b="0" i="0" dirty="0">
                <a:solidFill>
                  <a:schemeClr val="accent1"/>
                </a:solidFill>
                <a:effectLst/>
                <a:latin typeface="Arial" panose="020B0604020202020204" pitchFamily="34" charset="0"/>
              </a:rPr>
              <a:t>G. Zheng, C. Liu, H. Wei, C. Chen and Z. Li</a:t>
            </a:r>
            <a:endParaRPr lang="en-US" altLang="zh-CN" sz="1400" b="1" dirty="0">
              <a:solidFill>
                <a:schemeClr val="accent1"/>
              </a:solidFill>
              <a:ea typeface="微软雅黑" panose="020B0503020204020204" pitchFamily="34" charset="-122"/>
            </a:endParaRPr>
          </a:p>
        </p:txBody>
      </p:sp>
      <p:grpSp>
        <p:nvGrpSpPr>
          <p:cNvPr id="9" name="组合 8">
            <a:extLst>
              <a:ext uri="{FF2B5EF4-FFF2-40B4-BE49-F238E27FC236}">
                <a16:creationId xmlns:a16="http://schemas.microsoft.com/office/drawing/2014/main" id="{89FF84BF-7811-4ACF-AD08-F97F66B3ED16}"/>
              </a:ext>
            </a:extLst>
          </p:cNvPr>
          <p:cNvGrpSpPr/>
          <p:nvPr/>
        </p:nvGrpSpPr>
        <p:grpSpPr>
          <a:xfrm>
            <a:off x="3696183" y="1006920"/>
            <a:ext cx="1751608" cy="532800"/>
            <a:chOff x="2143272" y="950222"/>
            <a:chExt cx="1751608" cy="532800"/>
          </a:xfrm>
        </p:grpSpPr>
        <p:sp>
          <p:nvSpPr>
            <p:cNvPr id="4" name="矩形 3">
              <a:extLst>
                <a:ext uri="{FF2B5EF4-FFF2-40B4-BE49-F238E27FC236}">
                  <a16:creationId xmlns:a16="http://schemas.microsoft.com/office/drawing/2014/main" id="{17563504-9225-40A1-8892-ADA8D633A8FA}"/>
                </a:ext>
              </a:extLst>
            </p:cNvPr>
            <p:cNvSpPr/>
            <p:nvPr/>
          </p:nvSpPr>
          <p:spPr>
            <a:xfrm>
              <a:off x="2684292" y="1016566"/>
              <a:ext cx="1210588" cy="400110"/>
            </a:xfrm>
            <a:prstGeom prst="rect">
              <a:avLst/>
            </a:prstGeom>
          </p:spPr>
          <p:txBody>
            <a:bodyPr wrap="none">
              <a:spAutoFit/>
            </a:bodyPr>
            <a:lstStyle/>
            <a:p>
              <a:pPr algn="ctr"/>
              <a:r>
                <a:rPr lang="zh-CN" altLang="en-US" sz="2000" b="1" dirty="0">
                  <a:latin typeface="微软雅黑" charset="0"/>
                  <a:ea typeface="微软雅黑" charset="0"/>
                  <a:cs typeface="微软雅黑" charset="0"/>
                </a:rPr>
                <a:t>东南大学</a:t>
              </a:r>
            </a:p>
          </p:txBody>
        </p:sp>
        <p:pic>
          <p:nvPicPr>
            <p:cNvPr id="8" name="图片 7">
              <a:extLst>
                <a:ext uri="{FF2B5EF4-FFF2-40B4-BE49-F238E27FC236}">
                  <a16:creationId xmlns:a16="http://schemas.microsoft.com/office/drawing/2014/main" id="{5EAE479A-5AD2-417C-85F9-9D02077D36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7723"/>
            <a:stretch/>
          </p:blipFill>
          <p:spPr>
            <a:xfrm>
              <a:off x="2143272" y="950222"/>
              <a:ext cx="541020" cy="532800"/>
            </a:xfrm>
            <a:prstGeom prst="rect">
              <a:avLst/>
            </a:prstGeom>
          </p:spPr>
        </p:pic>
      </p:grpSp>
    </p:spTree>
    <p:extLst>
      <p:ext uri="{BB962C8B-B14F-4D97-AF65-F5344CB8AC3E}">
        <p14:creationId xmlns:p14="http://schemas.microsoft.com/office/powerpoint/2010/main" val="127822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7791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16" name="图片 15">
            <a:extLst>
              <a:ext uri="{FF2B5EF4-FFF2-40B4-BE49-F238E27FC236}">
                <a16:creationId xmlns:a16="http://schemas.microsoft.com/office/drawing/2014/main" id="{62ABF481-E54A-F36A-03E9-634B659E8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4" y="1617714"/>
            <a:ext cx="8437972" cy="3336584"/>
          </a:xfrm>
          <a:prstGeom prst="rect">
            <a:avLst/>
          </a:prstGeom>
        </p:spPr>
      </p:pic>
      <p:sp>
        <p:nvSpPr>
          <p:cNvPr id="17" name="矩形 16">
            <a:extLst>
              <a:ext uri="{FF2B5EF4-FFF2-40B4-BE49-F238E27FC236}">
                <a16:creationId xmlns:a16="http://schemas.microsoft.com/office/drawing/2014/main" id="{ADDF4056-6044-02BA-0C9C-FE3A6055E179}"/>
              </a:ext>
            </a:extLst>
          </p:cNvPr>
          <p:cNvSpPr/>
          <p:nvPr/>
        </p:nvSpPr>
        <p:spPr>
          <a:xfrm>
            <a:off x="6147728" y="1617714"/>
            <a:ext cx="2643258" cy="35224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506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0" y="199434"/>
            <a:ext cx="6565643"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r>
              <a:rPr lang="en-US" altLang="zh-CN" sz="2800" b="1" spc="200" dirty="0">
                <a:solidFill>
                  <a:schemeClr val="bg1"/>
                </a:solidFill>
                <a:latin typeface="Calibri" panose="020F0502020204030204" pitchFamily="34" charset="0"/>
                <a:ea typeface="微软雅黑" panose="020B0503020204020204" pitchFamily="34" charset="-122"/>
              </a:rPr>
              <a:t>-Volume Speed Mapping</a:t>
            </a:r>
          </a:p>
        </p:txBody>
      </p:sp>
      <p:pic>
        <p:nvPicPr>
          <p:cNvPr id="6" name="图片 5">
            <a:extLst>
              <a:ext uri="{FF2B5EF4-FFF2-40B4-BE49-F238E27FC236}">
                <a16:creationId xmlns:a16="http://schemas.microsoft.com/office/drawing/2014/main" id="{74509666-A4E4-5197-3766-F81322ACB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66" y="4880545"/>
            <a:ext cx="1751176" cy="1278109"/>
          </a:xfrm>
          <a:prstGeom prst="rect">
            <a:avLst/>
          </a:prstGeom>
        </p:spPr>
      </p:pic>
      <p:grpSp>
        <p:nvGrpSpPr>
          <p:cNvPr id="20" name="组合 19">
            <a:extLst>
              <a:ext uri="{FF2B5EF4-FFF2-40B4-BE49-F238E27FC236}">
                <a16:creationId xmlns:a16="http://schemas.microsoft.com/office/drawing/2014/main" id="{B2F60748-7048-BEA8-52E2-72855CD68CC8}"/>
              </a:ext>
            </a:extLst>
          </p:cNvPr>
          <p:cNvGrpSpPr/>
          <p:nvPr/>
        </p:nvGrpSpPr>
        <p:grpSpPr>
          <a:xfrm>
            <a:off x="4369849" y="982665"/>
            <a:ext cx="4330575" cy="1340394"/>
            <a:chOff x="380335" y="2595233"/>
            <a:chExt cx="4330575" cy="1340394"/>
          </a:xfrm>
        </p:grpSpPr>
        <p:pic>
          <p:nvPicPr>
            <p:cNvPr id="13" name="图片 12">
              <a:extLst>
                <a:ext uri="{FF2B5EF4-FFF2-40B4-BE49-F238E27FC236}">
                  <a16:creationId xmlns:a16="http://schemas.microsoft.com/office/drawing/2014/main" id="{11D87F71-1E7B-E403-008D-2E3E862C5D31}"/>
                </a:ext>
              </a:extLst>
            </p:cNvPr>
            <p:cNvPicPr>
              <a:picLocks noChangeAspect="1"/>
            </p:cNvPicPr>
            <p:nvPr/>
          </p:nvPicPr>
          <p:blipFill rotWithShape="1">
            <a:blip r:embed="rId4">
              <a:extLst>
                <a:ext uri="{28A0092B-C50C-407E-A947-70E740481C1C}">
                  <a14:useLocalDpi xmlns:a14="http://schemas.microsoft.com/office/drawing/2010/main" val="0"/>
                </a:ext>
              </a:extLst>
            </a:blip>
            <a:srcRect b="46201"/>
            <a:stretch/>
          </p:blipFill>
          <p:spPr>
            <a:xfrm>
              <a:off x="380335" y="2595233"/>
              <a:ext cx="4330575" cy="1340394"/>
            </a:xfrm>
            <a:prstGeom prst="rect">
              <a:avLst/>
            </a:prstGeom>
            <a:noFill/>
          </p:spPr>
        </p:pic>
        <p:sp>
          <p:nvSpPr>
            <p:cNvPr id="19" name="矩形 18">
              <a:extLst>
                <a:ext uri="{FF2B5EF4-FFF2-40B4-BE49-F238E27FC236}">
                  <a16:creationId xmlns:a16="http://schemas.microsoft.com/office/drawing/2014/main" id="{93FAA89D-45AF-5CE5-EE46-65C237C56D15}"/>
                </a:ext>
              </a:extLst>
            </p:cNvPr>
            <p:cNvSpPr/>
            <p:nvPr/>
          </p:nvSpPr>
          <p:spPr>
            <a:xfrm>
              <a:off x="3323967" y="2724665"/>
              <a:ext cx="1386943" cy="12109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grpSp>
        <p:nvGrpSpPr>
          <p:cNvPr id="22" name="组合 21">
            <a:extLst>
              <a:ext uri="{FF2B5EF4-FFF2-40B4-BE49-F238E27FC236}">
                <a16:creationId xmlns:a16="http://schemas.microsoft.com/office/drawing/2014/main" id="{6A0E963D-C480-AB8C-6ADF-E1AD54E0F5BA}"/>
              </a:ext>
            </a:extLst>
          </p:cNvPr>
          <p:cNvGrpSpPr/>
          <p:nvPr/>
        </p:nvGrpSpPr>
        <p:grpSpPr>
          <a:xfrm>
            <a:off x="5990565" y="2494624"/>
            <a:ext cx="2375812" cy="2385921"/>
            <a:chOff x="6158925" y="1791426"/>
            <a:chExt cx="2375812" cy="2385921"/>
          </a:xfrm>
        </p:grpSpPr>
        <p:pic>
          <p:nvPicPr>
            <p:cNvPr id="11" name="图片 10">
              <a:extLst>
                <a:ext uri="{FF2B5EF4-FFF2-40B4-BE49-F238E27FC236}">
                  <a16:creationId xmlns:a16="http://schemas.microsoft.com/office/drawing/2014/main" id="{FF997770-3F07-DF60-C255-5F9D839AE9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8925" y="1791426"/>
              <a:ext cx="2375812" cy="2385921"/>
            </a:xfrm>
            <a:prstGeom prst="rect">
              <a:avLst/>
            </a:prstGeom>
          </p:spPr>
        </p:pic>
        <p:sp>
          <p:nvSpPr>
            <p:cNvPr id="21" name="文本框 20">
              <a:extLst>
                <a:ext uri="{FF2B5EF4-FFF2-40B4-BE49-F238E27FC236}">
                  <a16:creationId xmlns:a16="http://schemas.microsoft.com/office/drawing/2014/main" id="{CEE4CBC1-041A-542E-CDF3-D41A801B50E1}"/>
                </a:ext>
              </a:extLst>
            </p:cNvPr>
            <p:cNvSpPr txBox="1"/>
            <p:nvPr/>
          </p:nvSpPr>
          <p:spPr>
            <a:xfrm>
              <a:off x="7874849" y="3259723"/>
              <a:ext cx="518984" cy="338554"/>
            </a:xfrm>
            <a:prstGeom prst="rect">
              <a:avLst/>
            </a:prstGeom>
            <a:noFill/>
          </p:spPr>
          <p:txBody>
            <a:bodyPr wrap="square" rtlCol="0">
              <a:spAutoFit/>
            </a:bodyPr>
            <a:lstStyle/>
            <a:p>
              <a:r>
                <a:rPr lang="en-US" altLang="zh-CN" sz="1600" dirty="0"/>
                <a:t>FC</a:t>
              </a:r>
              <a:endParaRPr lang="zh-CN" altLang="en-US" sz="1600" dirty="0"/>
            </a:p>
          </p:txBody>
        </p:sp>
      </p:grpSp>
      <p:sp>
        <p:nvSpPr>
          <p:cNvPr id="23" name="文本框 22">
            <a:extLst>
              <a:ext uri="{FF2B5EF4-FFF2-40B4-BE49-F238E27FC236}">
                <a16:creationId xmlns:a16="http://schemas.microsoft.com/office/drawing/2014/main" id="{DD0A86F1-920A-7091-B2C8-CAEB0EA4DDE5}"/>
              </a:ext>
            </a:extLst>
          </p:cNvPr>
          <p:cNvSpPr txBox="1"/>
          <p:nvPr/>
        </p:nvSpPr>
        <p:spPr>
          <a:xfrm>
            <a:off x="5169714" y="5185866"/>
            <a:ext cx="2730843" cy="646331"/>
          </a:xfrm>
          <a:prstGeom prst="rect">
            <a:avLst/>
          </a:prstGeom>
          <a:noFill/>
        </p:spPr>
        <p:txBody>
          <a:bodyPr wrap="square" rtlCol="0">
            <a:spAutoFit/>
          </a:bodyPr>
          <a:lstStyle/>
          <a:p>
            <a:r>
              <a:rPr lang="en-US" altLang="zh-CN" dirty="0"/>
              <a:t>q</a:t>
            </a:r>
            <a:r>
              <a:rPr lang="en-US" altLang="zh-CN" baseline="-25000" dirty="0"/>
              <a:t>j</a:t>
            </a:r>
            <a:r>
              <a:rPr lang="en-US" altLang="zh-CN" dirty="0"/>
              <a:t>:</a:t>
            </a:r>
            <a:r>
              <a:rPr lang="zh-CN" altLang="en-US" dirty="0"/>
              <a:t>：道路 </a:t>
            </a:r>
            <a:r>
              <a:rPr lang="en-US" altLang="zh-CN" dirty="0"/>
              <a:t>j </a:t>
            </a:r>
            <a:r>
              <a:rPr lang="zh-CN" altLang="en-US" dirty="0"/>
              <a:t>的车流量</a:t>
            </a:r>
            <a:endParaRPr lang="en-US" altLang="zh-CN" dirty="0"/>
          </a:p>
          <a:p>
            <a:r>
              <a:rPr lang="en-US" altLang="zh-CN" dirty="0"/>
              <a:t>v</a:t>
            </a:r>
            <a:r>
              <a:rPr lang="en-US" altLang="zh-CN" baseline="-25000" dirty="0"/>
              <a:t>j</a:t>
            </a:r>
            <a:r>
              <a:rPr lang="en-US" altLang="zh-CN" dirty="0"/>
              <a:t>:</a:t>
            </a:r>
            <a:r>
              <a:rPr lang="zh-CN" altLang="en-US" dirty="0"/>
              <a:t>：道路 </a:t>
            </a:r>
            <a:r>
              <a:rPr lang="en-US" altLang="zh-CN" dirty="0"/>
              <a:t>j </a:t>
            </a:r>
            <a:r>
              <a:rPr lang="zh-CN" altLang="en-US" dirty="0"/>
              <a:t>的平均车速</a:t>
            </a:r>
          </a:p>
        </p:txBody>
      </p:sp>
      <p:grpSp>
        <p:nvGrpSpPr>
          <p:cNvPr id="30" name="组合 29">
            <a:extLst>
              <a:ext uri="{FF2B5EF4-FFF2-40B4-BE49-F238E27FC236}">
                <a16:creationId xmlns:a16="http://schemas.microsoft.com/office/drawing/2014/main" id="{84D3C1E2-15D6-50D3-4CE3-784B2B638023}"/>
              </a:ext>
            </a:extLst>
          </p:cNvPr>
          <p:cNvGrpSpPr/>
          <p:nvPr/>
        </p:nvGrpSpPr>
        <p:grpSpPr>
          <a:xfrm>
            <a:off x="870334" y="2709955"/>
            <a:ext cx="3342512" cy="1847945"/>
            <a:chOff x="1224094" y="2500052"/>
            <a:chExt cx="3342512" cy="1847945"/>
          </a:xfrm>
        </p:grpSpPr>
        <p:pic>
          <p:nvPicPr>
            <p:cNvPr id="26" name="图片 25">
              <a:extLst>
                <a:ext uri="{FF2B5EF4-FFF2-40B4-BE49-F238E27FC236}">
                  <a16:creationId xmlns:a16="http://schemas.microsoft.com/office/drawing/2014/main" id="{1713956A-AE05-6A3E-5A89-35AD9698B8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4094" y="2500052"/>
              <a:ext cx="1168460" cy="1809843"/>
            </a:xfrm>
            <a:prstGeom prst="rect">
              <a:avLst/>
            </a:prstGeom>
          </p:spPr>
        </p:pic>
        <p:pic>
          <p:nvPicPr>
            <p:cNvPr id="28" name="图片 27">
              <a:extLst>
                <a:ext uri="{FF2B5EF4-FFF2-40B4-BE49-F238E27FC236}">
                  <a16:creationId xmlns:a16="http://schemas.microsoft.com/office/drawing/2014/main" id="{108E3A06-8DBC-6913-38EE-5305C6706E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0413" y="2500052"/>
              <a:ext cx="1816193" cy="1847945"/>
            </a:xfrm>
            <a:prstGeom prst="rect">
              <a:avLst/>
            </a:prstGeom>
          </p:spPr>
        </p:pic>
      </p:grpSp>
      <p:sp>
        <p:nvSpPr>
          <p:cNvPr id="3" name="文本框 2">
            <a:extLst>
              <a:ext uri="{FF2B5EF4-FFF2-40B4-BE49-F238E27FC236}">
                <a16:creationId xmlns:a16="http://schemas.microsoft.com/office/drawing/2014/main" id="{0EC7914D-0B35-E08D-D987-ADCEED84EB70}"/>
              </a:ext>
            </a:extLst>
          </p:cNvPr>
          <p:cNvSpPr txBox="1"/>
          <p:nvPr/>
        </p:nvSpPr>
        <p:spPr>
          <a:xfrm>
            <a:off x="661086" y="1161535"/>
            <a:ext cx="3249828"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t>训练路网内各个道路流量和速度的关系</a:t>
            </a:r>
          </a:p>
        </p:txBody>
      </p:sp>
    </p:spTree>
    <p:extLst>
      <p:ext uri="{BB962C8B-B14F-4D97-AF65-F5344CB8AC3E}">
        <p14:creationId xmlns:p14="http://schemas.microsoft.com/office/powerpoint/2010/main" val="89032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7791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16" name="图片 15">
            <a:extLst>
              <a:ext uri="{FF2B5EF4-FFF2-40B4-BE49-F238E27FC236}">
                <a16:creationId xmlns:a16="http://schemas.microsoft.com/office/drawing/2014/main" id="{62ABF481-E54A-F36A-03E9-634B659E8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4" y="1617714"/>
            <a:ext cx="8437972" cy="3336584"/>
          </a:xfrm>
          <a:prstGeom prst="rect">
            <a:avLst/>
          </a:prstGeom>
        </p:spPr>
      </p:pic>
      <p:sp>
        <p:nvSpPr>
          <p:cNvPr id="17" name="矩形 16">
            <a:extLst>
              <a:ext uri="{FF2B5EF4-FFF2-40B4-BE49-F238E27FC236}">
                <a16:creationId xmlns:a16="http://schemas.microsoft.com/office/drawing/2014/main" id="{ADDF4056-6044-02BA-0C9C-FE3A6055E179}"/>
              </a:ext>
            </a:extLst>
          </p:cNvPr>
          <p:cNvSpPr/>
          <p:nvPr/>
        </p:nvSpPr>
        <p:spPr>
          <a:xfrm>
            <a:off x="3086475" y="1617714"/>
            <a:ext cx="3123493" cy="33365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1063170B-F0C0-9210-E779-37C2456BE27F}"/>
              </a:ext>
            </a:extLst>
          </p:cNvPr>
          <p:cNvGrpSpPr/>
          <p:nvPr/>
        </p:nvGrpSpPr>
        <p:grpSpPr>
          <a:xfrm>
            <a:off x="7137400" y="5015138"/>
            <a:ext cx="736600" cy="713594"/>
            <a:chOff x="7137400" y="5015138"/>
            <a:chExt cx="736600" cy="713594"/>
          </a:xfrm>
        </p:grpSpPr>
        <p:sp>
          <p:nvSpPr>
            <p:cNvPr id="3" name="文本框 2">
              <a:extLst>
                <a:ext uri="{FF2B5EF4-FFF2-40B4-BE49-F238E27FC236}">
                  <a16:creationId xmlns:a16="http://schemas.microsoft.com/office/drawing/2014/main" id="{33D09654-7D3C-FFB9-61C3-E00934EA7B74}"/>
                </a:ext>
              </a:extLst>
            </p:cNvPr>
            <p:cNvSpPr txBox="1"/>
            <p:nvPr/>
          </p:nvSpPr>
          <p:spPr>
            <a:xfrm>
              <a:off x="7137400" y="5359400"/>
              <a:ext cx="736600" cy="369332"/>
            </a:xfrm>
            <a:prstGeom prst="rect">
              <a:avLst/>
            </a:prstGeom>
            <a:noFill/>
          </p:spPr>
          <p:txBody>
            <a:bodyPr wrap="square" rtlCol="0">
              <a:spAutoFit/>
            </a:bodyPr>
            <a:lstStyle/>
            <a:p>
              <a:r>
                <a:rPr lang="en-US" altLang="zh-CN" dirty="0"/>
                <a:t>fixed</a:t>
              </a:r>
              <a:endParaRPr lang="zh-CN" altLang="en-US" dirty="0"/>
            </a:p>
          </p:txBody>
        </p:sp>
        <p:sp>
          <p:nvSpPr>
            <p:cNvPr id="5" name="箭头: 下 4">
              <a:extLst>
                <a:ext uri="{FF2B5EF4-FFF2-40B4-BE49-F238E27FC236}">
                  <a16:creationId xmlns:a16="http://schemas.microsoft.com/office/drawing/2014/main" id="{132C02C4-C011-FEE6-5227-C5C6F792F427}"/>
                </a:ext>
              </a:extLst>
            </p:cNvPr>
            <p:cNvSpPr/>
            <p:nvPr/>
          </p:nvSpPr>
          <p:spPr>
            <a:xfrm rot="10800000">
              <a:off x="7315199" y="5015138"/>
              <a:ext cx="234950"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56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0" y="199434"/>
            <a:ext cx="6497681"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r>
              <a:rPr lang="en-US" altLang="zh-CN" sz="2800" b="1" spc="200" dirty="0">
                <a:solidFill>
                  <a:schemeClr val="bg1"/>
                </a:solidFill>
                <a:latin typeface="Calibri" panose="020F0502020204030204" pitchFamily="34" charset="0"/>
                <a:ea typeface="微软雅黑" panose="020B0503020204020204" pitchFamily="34" charset="-122"/>
              </a:rPr>
              <a:t>-TOD Volume Mapping</a:t>
            </a:r>
          </a:p>
        </p:txBody>
      </p:sp>
      <p:pic>
        <p:nvPicPr>
          <p:cNvPr id="6" name="图片 5">
            <a:extLst>
              <a:ext uri="{FF2B5EF4-FFF2-40B4-BE49-F238E27FC236}">
                <a16:creationId xmlns:a16="http://schemas.microsoft.com/office/drawing/2014/main" id="{DF096927-828A-D571-DF1B-224EED240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993" y="2631562"/>
            <a:ext cx="3740342" cy="1822544"/>
          </a:xfrm>
          <a:prstGeom prst="rect">
            <a:avLst/>
          </a:prstGeom>
        </p:spPr>
      </p:pic>
      <p:pic>
        <p:nvPicPr>
          <p:cNvPr id="13" name="图片 12">
            <a:extLst>
              <a:ext uri="{FF2B5EF4-FFF2-40B4-BE49-F238E27FC236}">
                <a16:creationId xmlns:a16="http://schemas.microsoft.com/office/drawing/2014/main" id="{FE09C085-8CD0-B348-558B-60D1E2EA1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34" y="4250024"/>
            <a:ext cx="3594285" cy="819192"/>
          </a:xfrm>
          <a:prstGeom prst="rect">
            <a:avLst/>
          </a:prstGeom>
        </p:spPr>
      </p:pic>
      <p:grpSp>
        <p:nvGrpSpPr>
          <p:cNvPr id="20" name="组合 19">
            <a:extLst>
              <a:ext uri="{FF2B5EF4-FFF2-40B4-BE49-F238E27FC236}">
                <a16:creationId xmlns:a16="http://schemas.microsoft.com/office/drawing/2014/main" id="{D5886FFE-5678-FBE2-E07D-36E8697F6F43}"/>
              </a:ext>
            </a:extLst>
          </p:cNvPr>
          <p:cNvGrpSpPr/>
          <p:nvPr/>
        </p:nvGrpSpPr>
        <p:grpSpPr>
          <a:xfrm>
            <a:off x="5954791" y="4852531"/>
            <a:ext cx="1942339" cy="1377842"/>
            <a:chOff x="5759404" y="3343271"/>
            <a:chExt cx="1790792" cy="1231297"/>
          </a:xfrm>
        </p:grpSpPr>
        <p:pic>
          <p:nvPicPr>
            <p:cNvPr id="15" name="图片 14">
              <a:extLst>
                <a:ext uri="{FF2B5EF4-FFF2-40B4-BE49-F238E27FC236}">
                  <a16:creationId xmlns:a16="http://schemas.microsoft.com/office/drawing/2014/main" id="{5F54B8E3-BED8-3288-4F45-5B419924BE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5479" y="3343271"/>
              <a:ext cx="1206562" cy="495325"/>
            </a:xfrm>
            <a:prstGeom prst="rect">
              <a:avLst/>
            </a:prstGeom>
          </p:spPr>
        </p:pic>
        <p:pic>
          <p:nvPicPr>
            <p:cNvPr id="17" name="图片 16">
              <a:extLst>
                <a:ext uri="{FF2B5EF4-FFF2-40B4-BE49-F238E27FC236}">
                  <a16:creationId xmlns:a16="http://schemas.microsoft.com/office/drawing/2014/main" id="{C91C9F38-3CED-6A9B-F875-084AA2F569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0113" y="3768076"/>
              <a:ext cx="857294" cy="520727"/>
            </a:xfrm>
            <a:prstGeom prst="rect">
              <a:avLst/>
            </a:prstGeom>
          </p:spPr>
        </p:pic>
        <p:pic>
          <p:nvPicPr>
            <p:cNvPr id="19" name="图片 18">
              <a:extLst>
                <a:ext uri="{FF2B5EF4-FFF2-40B4-BE49-F238E27FC236}">
                  <a16:creationId xmlns:a16="http://schemas.microsoft.com/office/drawing/2014/main" id="{33A556D9-FE7D-03E7-BEB1-C86A82ABC6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9404" y="4288803"/>
              <a:ext cx="1790792" cy="285765"/>
            </a:xfrm>
            <a:prstGeom prst="rect">
              <a:avLst/>
            </a:prstGeom>
          </p:spPr>
        </p:pic>
      </p:grpSp>
      <p:sp>
        <p:nvSpPr>
          <p:cNvPr id="21" name="文本框 20">
            <a:extLst>
              <a:ext uri="{FF2B5EF4-FFF2-40B4-BE49-F238E27FC236}">
                <a16:creationId xmlns:a16="http://schemas.microsoft.com/office/drawing/2014/main" id="{267A9CA2-F99E-7179-48B2-3BF6A5720E49}"/>
              </a:ext>
            </a:extLst>
          </p:cNvPr>
          <p:cNvSpPr txBox="1"/>
          <p:nvPr/>
        </p:nvSpPr>
        <p:spPr>
          <a:xfrm>
            <a:off x="663544" y="3295797"/>
            <a:ext cx="3698833"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采用注意力机制实现 </a:t>
            </a:r>
            <a:r>
              <a:rPr lang="en-US" altLang="zh-CN" dirty="0"/>
              <a:t>TOD </a:t>
            </a:r>
            <a:r>
              <a:rPr lang="zh-CN" altLang="en-US" dirty="0"/>
              <a:t>数到车流量的映射</a:t>
            </a:r>
            <a:r>
              <a:rPr lang="en-US" altLang="zh-CN" dirty="0"/>
              <a:t> </a:t>
            </a:r>
            <a:endParaRPr lang="zh-CN" altLang="en-US" dirty="0"/>
          </a:p>
        </p:txBody>
      </p:sp>
      <p:grpSp>
        <p:nvGrpSpPr>
          <p:cNvPr id="27" name="组合 26">
            <a:extLst>
              <a:ext uri="{FF2B5EF4-FFF2-40B4-BE49-F238E27FC236}">
                <a16:creationId xmlns:a16="http://schemas.microsoft.com/office/drawing/2014/main" id="{912729CD-0D1F-313C-1672-A99F1300043C}"/>
              </a:ext>
            </a:extLst>
          </p:cNvPr>
          <p:cNvGrpSpPr/>
          <p:nvPr/>
        </p:nvGrpSpPr>
        <p:grpSpPr>
          <a:xfrm>
            <a:off x="4592797" y="892743"/>
            <a:ext cx="4330575" cy="1340394"/>
            <a:chOff x="4538385" y="904911"/>
            <a:chExt cx="4330575" cy="1340394"/>
          </a:xfrm>
        </p:grpSpPr>
        <p:pic>
          <p:nvPicPr>
            <p:cNvPr id="10" name="图片 9">
              <a:extLst>
                <a:ext uri="{FF2B5EF4-FFF2-40B4-BE49-F238E27FC236}">
                  <a16:creationId xmlns:a16="http://schemas.microsoft.com/office/drawing/2014/main" id="{A0EB9B3C-F3DC-2E4D-2D37-245DA9A9191C}"/>
                </a:ext>
              </a:extLst>
            </p:cNvPr>
            <p:cNvPicPr>
              <a:picLocks noChangeAspect="1"/>
            </p:cNvPicPr>
            <p:nvPr/>
          </p:nvPicPr>
          <p:blipFill rotWithShape="1">
            <a:blip r:embed="rId8">
              <a:extLst>
                <a:ext uri="{28A0092B-C50C-407E-A947-70E740481C1C}">
                  <a14:useLocalDpi xmlns:a14="http://schemas.microsoft.com/office/drawing/2010/main" val="0"/>
                </a:ext>
              </a:extLst>
            </a:blip>
            <a:srcRect b="46201"/>
            <a:stretch/>
          </p:blipFill>
          <p:spPr>
            <a:xfrm>
              <a:off x="4538385" y="904911"/>
              <a:ext cx="4330575" cy="1340394"/>
            </a:xfrm>
            <a:prstGeom prst="rect">
              <a:avLst/>
            </a:prstGeom>
            <a:noFill/>
          </p:spPr>
        </p:pic>
        <p:sp>
          <p:nvSpPr>
            <p:cNvPr id="26" name="任意多边形: 形状 25">
              <a:extLst>
                <a:ext uri="{FF2B5EF4-FFF2-40B4-BE49-F238E27FC236}">
                  <a16:creationId xmlns:a16="http://schemas.microsoft.com/office/drawing/2014/main" id="{E95036A6-95A9-91DD-23F2-D25B57F77EDF}"/>
                </a:ext>
              </a:extLst>
            </p:cNvPr>
            <p:cNvSpPr/>
            <p:nvPr/>
          </p:nvSpPr>
          <p:spPr>
            <a:xfrm>
              <a:off x="6040120" y="1051560"/>
              <a:ext cx="2590800" cy="1010920"/>
            </a:xfrm>
            <a:custGeom>
              <a:avLst/>
              <a:gdLst>
                <a:gd name="connsiteX0" fmla="*/ 0 w 2590800"/>
                <a:gd name="connsiteY0" fmla="*/ 167640 h 1010920"/>
                <a:gd name="connsiteX1" fmla="*/ 0 w 2590800"/>
                <a:gd name="connsiteY1" fmla="*/ 1010920 h 1010920"/>
                <a:gd name="connsiteX2" fmla="*/ 1717040 w 2590800"/>
                <a:gd name="connsiteY2" fmla="*/ 995680 h 1010920"/>
                <a:gd name="connsiteX3" fmla="*/ 1722120 w 2590800"/>
                <a:gd name="connsiteY3" fmla="*/ 614680 h 1010920"/>
                <a:gd name="connsiteX4" fmla="*/ 2585720 w 2590800"/>
                <a:gd name="connsiteY4" fmla="*/ 609600 h 1010920"/>
                <a:gd name="connsiteX5" fmla="*/ 2590800 w 2590800"/>
                <a:gd name="connsiteY5" fmla="*/ 0 h 1010920"/>
                <a:gd name="connsiteX6" fmla="*/ 10160 w 2590800"/>
                <a:gd name="connsiteY6" fmla="*/ 0 h 1010920"/>
                <a:gd name="connsiteX7" fmla="*/ 0 w 2590800"/>
                <a:gd name="connsiteY7" fmla="*/ 167640 h 101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1010920">
                  <a:moveTo>
                    <a:pt x="0" y="167640"/>
                  </a:moveTo>
                  <a:lnTo>
                    <a:pt x="0" y="1010920"/>
                  </a:lnTo>
                  <a:lnTo>
                    <a:pt x="1717040" y="995680"/>
                  </a:lnTo>
                  <a:cubicBezTo>
                    <a:pt x="1718733" y="868680"/>
                    <a:pt x="1720427" y="741680"/>
                    <a:pt x="1722120" y="614680"/>
                  </a:cubicBezTo>
                  <a:lnTo>
                    <a:pt x="2585720" y="609600"/>
                  </a:lnTo>
                  <a:cubicBezTo>
                    <a:pt x="2587413" y="406400"/>
                    <a:pt x="2589107" y="203200"/>
                    <a:pt x="2590800" y="0"/>
                  </a:cubicBezTo>
                  <a:lnTo>
                    <a:pt x="10160" y="0"/>
                  </a:lnTo>
                  <a:lnTo>
                    <a:pt x="0" y="16764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a:extLst>
              <a:ext uri="{FF2B5EF4-FFF2-40B4-BE49-F238E27FC236}">
                <a16:creationId xmlns:a16="http://schemas.microsoft.com/office/drawing/2014/main" id="{557DC551-B36B-9035-8264-540C2B62F417}"/>
              </a:ext>
            </a:extLst>
          </p:cNvPr>
          <p:cNvCxnSpPr/>
          <p:nvPr/>
        </p:nvCxnSpPr>
        <p:spPr>
          <a:xfrm>
            <a:off x="4616955" y="1103533"/>
            <a:ext cx="0" cy="476592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F1CF701-437C-EDAC-3780-AEA08670B99C}"/>
              </a:ext>
            </a:extLst>
          </p:cNvPr>
          <p:cNvCxnSpPr>
            <a:cxnSpLocks/>
          </p:cNvCxnSpPr>
          <p:nvPr/>
        </p:nvCxnSpPr>
        <p:spPr>
          <a:xfrm>
            <a:off x="4616955" y="4726459"/>
            <a:ext cx="408346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A2C21B55-49C1-CE31-52A7-AE9F12F121E1}"/>
              </a:ext>
            </a:extLst>
          </p:cNvPr>
          <p:cNvGrpSpPr/>
          <p:nvPr/>
        </p:nvGrpSpPr>
        <p:grpSpPr>
          <a:xfrm>
            <a:off x="716434" y="5107420"/>
            <a:ext cx="3438525" cy="963065"/>
            <a:chOff x="669458" y="3675171"/>
            <a:chExt cx="3438525" cy="963065"/>
          </a:xfrm>
        </p:grpSpPr>
        <p:grpSp>
          <p:nvGrpSpPr>
            <p:cNvPr id="14" name="组合 13">
              <a:extLst>
                <a:ext uri="{FF2B5EF4-FFF2-40B4-BE49-F238E27FC236}">
                  <a16:creationId xmlns:a16="http://schemas.microsoft.com/office/drawing/2014/main" id="{C04A4128-612F-B876-D8E6-E58A2EE1E3F1}"/>
                </a:ext>
              </a:extLst>
            </p:cNvPr>
            <p:cNvGrpSpPr/>
            <p:nvPr/>
          </p:nvGrpSpPr>
          <p:grpSpPr>
            <a:xfrm>
              <a:off x="691216" y="4048622"/>
              <a:ext cx="3369608" cy="589614"/>
              <a:chOff x="424516" y="3375522"/>
              <a:chExt cx="3369608" cy="589614"/>
            </a:xfrm>
          </p:grpSpPr>
          <p:sp>
            <p:nvSpPr>
              <p:cNvPr id="8" name="文本框 7">
                <a:extLst>
                  <a:ext uri="{FF2B5EF4-FFF2-40B4-BE49-F238E27FC236}">
                    <a16:creationId xmlns:a16="http://schemas.microsoft.com/office/drawing/2014/main" id="{876AFE65-14CC-4AB7-4876-19C0C6B9023A}"/>
                  </a:ext>
                </a:extLst>
              </p:cNvPr>
              <p:cNvSpPr txBox="1"/>
              <p:nvPr/>
            </p:nvSpPr>
            <p:spPr>
              <a:xfrm>
                <a:off x="794885" y="3435696"/>
                <a:ext cx="2999239" cy="529440"/>
              </a:xfrm>
              <a:prstGeom prst="rect">
                <a:avLst/>
              </a:prstGeom>
              <a:noFill/>
            </p:spPr>
            <p:txBody>
              <a:bodyPr wrap="square" rtlCol="0">
                <a:spAutoFit/>
              </a:bodyPr>
              <a:lstStyle/>
              <a:p>
                <a:pPr>
                  <a:lnSpc>
                    <a:spcPct val="150000"/>
                  </a:lnSpc>
                </a:pPr>
                <a:r>
                  <a:rPr lang="zh-CN" altLang="en-US" sz="1000" dirty="0"/>
                  <a:t>：第 </a:t>
                </a:r>
                <a:r>
                  <a:rPr lang="en-US" altLang="zh-CN" sz="1000" dirty="0" err="1"/>
                  <a:t>i</a:t>
                </a:r>
                <a:r>
                  <a:rPr lang="en-US" altLang="zh-CN" sz="1000" dirty="0"/>
                  <a:t> </a:t>
                </a:r>
                <a:r>
                  <a:rPr lang="zh-CN" altLang="en-US" sz="1000" dirty="0"/>
                  <a:t>个 </a:t>
                </a:r>
                <a:r>
                  <a:rPr lang="en-US" altLang="zh-CN" sz="1000" dirty="0"/>
                  <a:t>route </a:t>
                </a:r>
                <a:r>
                  <a:rPr lang="zh-CN" altLang="en-US" sz="1000" dirty="0"/>
                  <a:t>在第 </a:t>
                </a:r>
                <a:r>
                  <a:rPr lang="en-US" altLang="zh-CN" sz="1000" dirty="0"/>
                  <a:t>r </a:t>
                </a:r>
                <a:r>
                  <a:rPr lang="zh-CN" altLang="en-US" sz="1000" dirty="0"/>
                  <a:t>个时间段内进入路网的车辆对 </a:t>
                </a:r>
                <a:r>
                  <a:rPr lang="en-US" altLang="zh-CN" sz="1000" dirty="0"/>
                  <a:t>Road</a:t>
                </a:r>
                <a:r>
                  <a:rPr lang="en-US" altLang="zh-CN" sz="1000" baseline="-25000" dirty="0"/>
                  <a:t>j</a:t>
                </a:r>
                <a:r>
                  <a:rPr lang="en-US" altLang="zh-CN" sz="1000" dirty="0"/>
                  <a:t> </a:t>
                </a:r>
                <a:r>
                  <a:rPr lang="zh-CN" altLang="en-US" sz="1000" dirty="0"/>
                  <a:t>在第 </a:t>
                </a:r>
                <a:r>
                  <a:rPr lang="en-US" altLang="zh-CN" sz="1000" dirty="0"/>
                  <a:t>t </a:t>
                </a:r>
                <a:r>
                  <a:rPr lang="zh-CN" altLang="en-US" sz="1000" dirty="0"/>
                  <a:t>个时间段内的影响权重</a:t>
                </a:r>
                <a:r>
                  <a:rPr lang="en-US" altLang="zh-CN" sz="1000" dirty="0"/>
                  <a:t> </a:t>
                </a:r>
                <a:endParaRPr lang="zh-CN" altLang="en-US" sz="1000" dirty="0"/>
              </a:p>
            </p:txBody>
          </p:sp>
          <p:pic>
            <p:nvPicPr>
              <p:cNvPr id="12" name="图片 11">
                <a:extLst>
                  <a:ext uri="{FF2B5EF4-FFF2-40B4-BE49-F238E27FC236}">
                    <a16:creationId xmlns:a16="http://schemas.microsoft.com/office/drawing/2014/main" id="{7B585C66-9F0E-FE26-3710-9FFE6293EF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516" y="3375522"/>
                <a:ext cx="393720" cy="323867"/>
              </a:xfrm>
              <a:prstGeom prst="rect">
                <a:avLst/>
              </a:prstGeom>
            </p:spPr>
          </p:pic>
        </p:grpSp>
        <p:sp>
          <p:nvSpPr>
            <p:cNvPr id="22" name="文本框 21">
              <a:extLst>
                <a:ext uri="{FF2B5EF4-FFF2-40B4-BE49-F238E27FC236}">
                  <a16:creationId xmlns:a16="http://schemas.microsoft.com/office/drawing/2014/main" id="{A9C494DE-3EC7-6D0F-0A1B-4CBC43D70998}"/>
                </a:ext>
              </a:extLst>
            </p:cNvPr>
            <p:cNvSpPr txBox="1"/>
            <p:nvPr/>
          </p:nvSpPr>
          <p:spPr>
            <a:xfrm>
              <a:off x="669458" y="3675171"/>
              <a:ext cx="3438525" cy="369332"/>
            </a:xfrm>
            <a:prstGeom prst="rect">
              <a:avLst/>
            </a:prstGeom>
            <a:noFill/>
          </p:spPr>
          <p:txBody>
            <a:bodyPr wrap="square" rtlCol="0">
              <a:spAutoFit/>
            </a:bodyPr>
            <a:lstStyle/>
            <a:p>
              <a:r>
                <a:rPr lang="en-US" altLang="zh-CN" i="1" dirty="0" err="1"/>
                <a:t>p</a:t>
              </a:r>
              <a:r>
                <a:rPr lang="en-US" altLang="zh-CN" baseline="-25000" dirty="0" err="1"/>
                <a:t>i,r</a:t>
              </a:r>
              <a:r>
                <a:rPr lang="en-US" altLang="zh-CN" baseline="-25000" dirty="0"/>
                <a:t>    </a:t>
              </a:r>
              <a:r>
                <a:rPr lang="zh-CN" altLang="en-US" sz="1050" dirty="0"/>
                <a:t>：</a:t>
              </a:r>
              <a:r>
                <a:rPr lang="zh-CN" altLang="en-US" sz="1000" dirty="0"/>
                <a:t>第 </a:t>
              </a:r>
              <a:r>
                <a:rPr lang="en-US" altLang="zh-CN" sz="1000" dirty="0" err="1"/>
                <a:t>i</a:t>
              </a:r>
              <a:r>
                <a:rPr lang="en-US" altLang="zh-CN" sz="1000" dirty="0"/>
                <a:t> </a:t>
              </a:r>
              <a:r>
                <a:rPr lang="zh-CN" altLang="en-US" sz="1000" dirty="0"/>
                <a:t>个 </a:t>
              </a:r>
              <a:r>
                <a:rPr lang="en-US" altLang="zh-CN" sz="1000" dirty="0"/>
                <a:t>route </a:t>
              </a:r>
              <a:r>
                <a:rPr lang="zh-CN" altLang="en-US" sz="1000" dirty="0"/>
                <a:t>在第 </a:t>
              </a:r>
              <a:r>
                <a:rPr lang="en-US" altLang="zh-CN" sz="1000" dirty="0"/>
                <a:t>r </a:t>
              </a:r>
              <a:r>
                <a:rPr lang="zh-CN" altLang="en-US" sz="1000" dirty="0"/>
                <a:t>个时间段内进入路网的车辆数</a:t>
              </a:r>
              <a:r>
                <a:rPr lang="en-US" altLang="zh-CN" sz="1000" dirty="0"/>
                <a:t> </a:t>
              </a:r>
              <a:endParaRPr lang="zh-CN" altLang="en-US" dirty="0"/>
            </a:p>
          </p:txBody>
        </p:sp>
      </p:grpSp>
      <p:pic>
        <p:nvPicPr>
          <p:cNvPr id="5" name="图片 4">
            <a:extLst>
              <a:ext uri="{FF2B5EF4-FFF2-40B4-BE49-F238E27FC236}">
                <a16:creationId xmlns:a16="http://schemas.microsoft.com/office/drawing/2014/main" id="{8E910E7C-AD84-E2FD-C1C1-7D4625535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2546" y="982055"/>
            <a:ext cx="2470619" cy="1605116"/>
          </a:xfrm>
          <a:prstGeom prst="rect">
            <a:avLst/>
          </a:prstGeom>
        </p:spPr>
      </p:pic>
      <p:sp>
        <p:nvSpPr>
          <p:cNvPr id="11" name="文本框 10">
            <a:extLst>
              <a:ext uri="{FF2B5EF4-FFF2-40B4-BE49-F238E27FC236}">
                <a16:creationId xmlns:a16="http://schemas.microsoft.com/office/drawing/2014/main" id="{1CD05669-E352-74BB-2E20-CC3B1C808E19}"/>
              </a:ext>
            </a:extLst>
          </p:cNvPr>
          <p:cNvSpPr txBox="1"/>
          <p:nvPr/>
        </p:nvSpPr>
        <p:spPr>
          <a:xfrm>
            <a:off x="828212" y="2647345"/>
            <a:ext cx="3698834" cy="523220"/>
          </a:xfrm>
          <a:prstGeom prst="rect">
            <a:avLst/>
          </a:prstGeom>
          <a:noFill/>
        </p:spPr>
        <p:txBody>
          <a:bodyPr wrap="square" rtlCol="0">
            <a:spAutoFit/>
          </a:bodyPr>
          <a:lstStyle/>
          <a:p>
            <a:r>
              <a:rPr lang="en-US" altLang="zh-CN" sz="1400" dirty="0"/>
              <a:t>t </a:t>
            </a:r>
            <a:r>
              <a:rPr lang="zh-CN" altLang="en-US" sz="1400" dirty="0"/>
              <a:t>时，</a:t>
            </a:r>
            <a:r>
              <a:rPr lang="en-US" altLang="zh-CN" sz="1400" dirty="0"/>
              <a:t>l</a:t>
            </a:r>
            <a:r>
              <a:rPr lang="en-US" altLang="zh-CN" sz="1400" baseline="-25000" dirty="0"/>
              <a:t>2</a:t>
            </a:r>
            <a:r>
              <a:rPr lang="zh-CN" altLang="en-US" sz="1400" dirty="0"/>
              <a:t> 的车流 </a:t>
            </a:r>
            <a:r>
              <a:rPr lang="en-US" altLang="zh-CN" sz="1400" dirty="0"/>
              <a:t>q</a:t>
            </a:r>
            <a:r>
              <a:rPr lang="en-US" altLang="zh-CN" sz="1400" baseline="-25000" dirty="0"/>
              <a:t>2,t</a:t>
            </a:r>
            <a:r>
              <a:rPr lang="zh-CN" altLang="en-US" sz="1400" baseline="-25000" dirty="0"/>
              <a:t> </a:t>
            </a:r>
            <a:r>
              <a:rPr lang="zh-CN" altLang="en-US" sz="1400" dirty="0"/>
              <a:t>受 </a:t>
            </a:r>
            <a:r>
              <a:rPr lang="en-US" altLang="zh-CN" sz="1400" dirty="0"/>
              <a:t>route</a:t>
            </a:r>
            <a:r>
              <a:rPr lang="en-US" altLang="zh-CN" sz="1400" baseline="-25000" dirty="0"/>
              <a:t>1</a:t>
            </a:r>
            <a:r>
              <a:rPr lang="zh-CN" altLang="en-US" sz="1400" dirty="0"/>
              <a:t>、</a:t>
            </a:r>
            <a:r>
              <a:rPr lang="en-US" altLang="zh-CN" sz="1400" dirty="0"/>
              <a:t>route</a:t>
            </a:r>
            <a:r>
              <a:rPr lang="en-US" altLang="zh-CN" sz="1400" baseline="-25000" dirty="0"/>
              <a:t>2</a:t>
            </a:r>
            <a:r>
              <a:rPr lang="en-US" altLang="zh-CN" sz="1400" dirty="0"/>
              <a:t> </a:t>
            </a:r>
            <a:r>
              <a:rPr lang="zh-CN" altLang="en-US" sz="1400" dirty="0"/>
              <a:t>在 </a:t>
            </a:r>
            <a:r>
              <a:rPr lang="en-US" altLang="zh-CN" sz="1400" dirty="0"/>
              <a:t>t, t-1, t-2 ··· </a:t>
            </a:r>
            <a:r>
              <a:rPr lang="zh-CN" altLang="en-US" sz="1400" dirty="0"/>
              <a:t>时的车辆数影响</a:t>
            </a:r>
          </a:p>
        </p:txBody>
      </p:sp>
    </p:spTree>
    <p:extLst>
      <p:ext uri="{BB962C8B-B14F-4D97-AF65-F5344CB8AC3E}">
        <p14:creationId xmlns:p14="http://schemas.microsoft.com/office/powerpoint/2010/main" val="418563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7791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16" name="图片 15">
            <a:extLst>
              <a:ext uri="{FF2B5EF4-FFF2-40B4-BE49-F238E27FC236}">
                <a16:creationId xmlns:a16="http://schemas.microsoft.com/office/drawing/2014/main" id="{62ABF481-E54A-F36A-03E9-634B659E8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4" y="1617714"/>
            <a:ext cx="8437972" cy="3336584"/>
          </a:xfrm>
          <a:prstGeom prst="rect">
            <a:avLst/>
          </a:prstGeom>
        </p:spPr>
      </p:pic>
      <p:sp>
        <p:nvSpPr>
          <p:cNvPr id="17" name="矩形 16">
            <a:extLst>
              <a:ext uri="{FF2B5EF4-FFF2-40B4-BE49-F238E27FC236}">
                <a16:creationId xmlns:a16="http://schemas.microsoft.com/office/drawing/2014/main" id="{ADDF4056-6044-02BA-0C9C-FE3A6055E179}"/>
              </a:ext>
            </a:extLst>
          </p:cNvPr>
          <p:cNvSpPr/>
          <p:nvPr/>
        </p:nvSpPr>
        <p:spPr>
          <a:xfrm>
            <a:off x="428281" y="1617714"/>
            <a:ext cx="2640922" cy="33365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97DBEEDF-790F-88AD-829F-7D9D307CC004}"/>
              </a:ext>
            </a:extLst>
          </p:cNvPr>
          <p:cNvGrpSpPr/>
          <p:nvPr/>
        </p:nvGrpSpPr>
        <p:grpSpPr>
          <a:xfrm>
            <a:off x="7137400" y="5015138"/>
            <a:ext cx="736600" cy="713594"/>
            <a:chOff x="7137400" y="5015138"/>
            <a:chExt cx="736600" cy="713594"/>
          </a:xfrm>
        </p:grpSpPr>
        <p:sp>
          <p:nvSpPr>
            <p:cNvPr id="4" name="文本框 3">
              <a:extLst>
                <a:ext uri="{FF2B5EF4-FFF2-40B4-BE49-F238E27FC236}">
                  <a16:creationId xmlns:a16="http://schemas.microsoft.com/office/drawing/2014/main" id="{5E1634F7-7A86-40D0-8B56-CF353A1AFA8D}"/>
                </a:ext>
              </a:extLst>
            </p:cNvPr>
            <p:cNvSpPr txBox="1"/>
            <p:nvPr/>
          </p:nvSpPr>
          <p:spPr>
            <a:xfrm>
              <a:off x="7137400" y="5359400"/>
              <a:ext cx="736600" cy="369332"/>
            </a:xfrm>
            <a:prstGeom prst="rect">
              <a:avLst/>
            </a:prstGeom>
            <a:noFill/>
          </p:spPr>
          <p:txBody>
            <a:bodyPr wrap="square" rtlCol="0">
              <a:spAutoFit/>
            </a:bodyPr>
            <a:lstStyle/>
            <a:p>
              <a:r>
                <a:rPr lang="en-US" altLang="zh-CN" dirty="0"/>
                <a:t>fixed</a:t>
              </a:r>
              <a:endParaRPr lang="zh-CN" altLang="en-US" dirty="0"/>
            </a:p>
          </p:txBody>
        </p:sp>
        <p:sp>
          <p:nvSpPr>
            <p:cNvPr id="5" name="箭头: 下 4">
              <a:extLst>
                <a:ext uri="{FF2B5EF4-FFF2-40B4-BE49-F238E27FC236}">
                  <a16:creationId xmlns:a16="http://schemas.microsoft.com/office/drawing/2014/main" id="{7B14C607-00EE-AF15-FB6C-E51E41D6878B}"/>
                </a:ext>
              </a:extLst>
            </p:cNvPr>
            <p:cNvSpPr/>
            <p:nvPr/>
          </p:nvSpPr>
          <p:spPr>
            <a:xfrm rot="10800000">
              <a:off x="7315199" y="5015138"/>
              <a:ext cx="234950"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88D30E89-ADC1-A6A9-1128-12E09869988F}"/>
              </a:ext>
            </a:extLst>
          </p:cNvPr>
          <p:cNvGrpSpPr/>
          <p:nvPr/>
        </p:nvGrpSpPr>
        <p:grpSpPr>
          <a:xfrm>
            <a:off x="4203700" y="5015138"/>
            <a:ext cx="736600" cy="713594"/>
            <a:chOff x="7137400" y="5015138"/>
            <a:chExt cx="736600" cy="713594"/>
          </a:xfrm>
        </p:grpSpPr>
        <p:sp>
          <p:nvSpPr>
            <p:cNvPr id="7" name="文本框 6">
              <a:extLst>
                <a:ext uri="{FF2B5EF4-FFF2-40B4-BE49-F238E27FC236}">
                  <a16:creationId xmlns:a16="http://schemas.microsoft.com/office/drawing/2014/main" id="{E1ECFD9B-F431-58D7-32DD-2B97CBC562CB}"/>
                </a:ext>
              </a:extLst>
            </p:cNvPr>
            <p:cNvSpPr txBox="1"/>
            <p:nvPr/>
          </p:nvSpPr>
          <p:spPr>
            <a:xfrm>
              <a:off x="7137400" y="5359400"/>
              <a:ext cx="736600" cy="369332"/>
            </a:xfrm>
            <a:prstGeom prst="rect">
              <a:avLst/>
            </a:prstGeom>
            <a:noFill/>
          </p:spPr>
          <p:txBody>
            <a:bodyPr wrap="square" rtlCol="0">
              <a:spAutoFit/>
            </a:bodyPr>
            <a:lstStyle/>
            <a:p>
              <a:r>
                <a:rPr lang="en-US" altLang="zh-CN" dirty="0"/>
                <a:t>fixed</a:t>
              </a:r>
              <a:endParaRPr lang="zh-CN" altLang="en-US" dirty="0"/>
            </a:p>
          </p:txBody>
        </p:sp>
        <p:sp>
          <p:nvSpPr>
            <p:cNvPr id="8" name="箭头: 下 7">
              <a:extLst>
                <a:ext uri="{FF2B5EF4-FFF2-40B4-BE49-F238E27FC236}">
                  <a16:creationId xmlns:a16="http://schemas.microsoft.com/office/drawing/2014/main" id="{87AB3CB8-7A4D-133C-D05E-BDACA325777E}"/>
                </a:ext>
              </a:extLst>
            </p:cNvPr>
            <p:cNvSpPr/>
            <p:nvPr/>
          </p:nvSpPr>
          <p:spPr>
            <a:xfrm rot="10800000">
              <a:off x="7315199" y="5015138"/>
              <a:ext cx="234950"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943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427706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r>
              <a:rPr lang="en-US" altLang="zh-CN" sz="2800" b="1" spc="200" dirty="0">
                <a:solidFill>
                  <a:schemeClr val="bg1"/>
                </a:solidFill>
                <a:latin typeface="Calibri" panose="020F0502020204030204" pitchFamily="34" charset="0"/>
                <a:ea typeface="微软雅黑" panose="020B0503020204020204" pitchFamily="34" charset="-122"/>
              </a:rPr>
              <a:t>-Generator</a:t>
            </a:r>
          </a:p>
        </p:txBody>
      </p:sp>
      <p:sp>
        <p:nvSpPr>
          <p:cNvPr id="3" name="文本框 2">
            <a:extLst>
              <a:ext uri="{FF2B5EF4-FFF2-40B4-BE49-F238E27FC236}">
                <a16:creationId xmlns:a16="http://schemas.microsoft.com/office/drawing/2014/main" id="{BFC9BECA-1CBD-AA16-EC0E-B7317604E3DA}"/>
              </a:ext>
            </a:extLst>
          </p:cNvPr>
          <p:cNvSpPr txBox="1"/>
          <p:nvPr/>
        </p:nvSpPr>
        <p:spPr>
          <a:xfrm>
            <a:off x="374612" y="1315098"/>
            <a:ext cx="5427285" cy="25410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预设 </a:t>
            </a:r>
            <a:r>
              <a:rPr lang="en-US" altLang="zh-CN" dirty="0"/>
              <a:t>Random</a:t>
            </a:r>
            <a:r>
              <a:rPr lang="zh-CN" altLang="en-US" dirty="0"/>
              <a:t>、</a:t>
            </a:r>
            <a:r>
              <a:rPr lang="en-US" altLang="zh-CN" dirty="0"/>
              <a:t>Increasing</a:t>
            </a:r>
            <a:r>
              <a:rPr lang="zh-CN" altLang="en-US" dirty="0"/>
              <a:t>、</a:t>
            </a:r>
            <a:r>
              <a:rPr lang="en-US" altLang="zh-CN" dirty="0"/>
              <a:t>Decreasing</a:t>
            </a:r>
            <a:r>
              <a:rPr lang="zh-CN" altLang="en-US" dirty="0"/>
              <a:t>、</a:t>
            </a:r>
            <a:r>
              <a:rPr lang="en-US" altLang="zh-CN" dirty="0"/>
              <a:t>Gaussian</a:t>
            </a:r>
            <a:r>
              <a:rPr lang="zh-CN" altLang="en-US" dirty="0"/>
              <a:t>、</a:t>
            </a:r>
            <a:r>
              <a:rPr lang="en-US" altLang="zh-CN" dirty="0"/>
              <a:t>Poisson </a:t>
            </a:r>
            <a:r>
              <a:rPr lang="zh-CN" altLang="en-US" dirty="0"/>
              <a:t>五种 </a:t>
            </a:r>
            <a:r>
              <a:rPr lang="en-US" altLang="zh-CN" dirty="0"/>
              <a:t>Pattern </a:t>
            </a:r>
            <a:r>
              <a:rPr lang="zh-CN" altLang="en-US" dirty="0"/>
              <a:t>填入 </a:t>
            </a:r>
            <a:r>
              <a:rPr lang="en-US" altLang="zh-CN" dirty="0"/>
              <a:t>Generator</a:t>
            </a:r>
          </a:p>
          <a:p>
            <a:pPr marL="285750" indent="-285750">
              <a:lnSpc>
                <a:spcPct val="150000"/>
              </a:lnSpc>
              <a:buFont typeface="Arial" panose="020B0604020202020204" pitchFamily="34" charset="0"/>
              <a:buChar char="•"/>
            </a:pPr>
            <a:r>
              <a:rPr lang="zh-CN" altLang="en-US" dirty="0"/>
              <a:t>由 </a:t>
            </a:r>
            <a:r>
              <a:rPr lang="en-US" altLang="zh-CN" dirty="0"/>
              <a:t>TOD-Volume Mapping </a:t>
            </a:r>
            <a:r>
              <a:rPr lang="zh-CN" altLang="en-US" dirty="0"/>
              <a:t>和 </a:t>
            </a:r>
            <a:r>
              <a:rPr lang="en-US" altLang="zh-CN" dirty="0"/>
              <a:t>Volume-Speed Mapping </a:t>
            </a:r>
            <a:r>
              <a:rPr lang="zh-CN" altLang="en-US" dirty="0"/>
              <a:t>生成 </a:t>
            </a:r>
            <a:r>
              <a:rPr lang="en-US" altLang="zh-CN" dirty="0"/>
              <a:t>Speed</a:t>
            </a:r>
            <a:r>
              <a:rPr lang="en-US" altLang="zh-CN" baseline="-25000" dirty="0"/>
              <a:t>i</a:t>
            </a:r>
            <a:r>
              <a:rPr lang="en-US" altLang="zh-CN" baseline="30000" dirty="0"/>
              <a:t>t</a:t>
            </a:r>
          </a:p>
          <a:p>
            <a:pPr marL="285750" indent="-285750">
              <a:lnSpc>
                <a:spcPct val="150000"/>
              </a:lnSpc>
              <a:buFont typeface="Arial" panose="020B0604020202020204" pitchFamily="34" charset="0"/>
              <a:buChar char="•"/>
            </a:pPr>
            <a:r>
              <a:rPr lang="zh-CN" altLang="en-US" dirty="0"/>
              <a:t>与 </a:t>
            </a:r>
            <a:r>
              <a:rPr lang="en-US" altLang="zh-CN" dirty="0" err="1"/>
              <a:t>Groundtruth</a:t>
            </a:r>
            <a:r>
              <a:rPr lang="en-US" altLang="zh-CN" dirty="0"/>
              <a:t> Speed </a:t>
            </a:r>
            <a:r>
              <a:rPr lang="zh-CN" altLang="en-US" dirty="0"/>
              <a:t>计算出 </a:t>
            </a:r>
            <a:r>
              <a:rPr lang="en-US" altLang="zh-CN" dirty="0"/>
              <a:t>main loss</a:t>
            </a:r>
            <a:r>
              <a:rPr lang="zh-CN" altLang="en-US" dirty="0"/>
              <a:t>，辅以部分现实数据作为 </a:t>
            </a:r>
            <a:r>
              <a:rPr lang="en-US" altLang="zh-CN" dirty="0"/>
              <a:t>auxiliary loss.</a:t>
            </a:r>
          </a:p>
        </p:txBody>
      </p:sp>
      <p:pic>
        <p:nvPicPr>
          <p:cNvPr id="6" name="图片 5">
            <a:extLst>
              <a:ext uri="{FF2B5EF4-FFF2-40B4-BE49-F238E27FC236}">
                <a16:creationId xmlns:a16="http://schemas.microsoft.com/office/drawing/2014/main" id="{A00166BE-CB70-43D8-D4AF-1C551E6BD300}"/>
              </a:ext>
            </a:extLst>
          </p:cNvPr>
          <p:cNvPicPr>
            <a:picLocks noChangeAspect="1"/>
          </p:cNvPicPr>
          <p:nvPr/>
        </p:nvPicPr>
        <p:blipFill rotWithShape="1">
          <a:blip r:embed="rId3">
            <a:extLst>
              <a:ext uri="{28A0092B-C50C-407E-A947-70E740481C1C}">
                <a14:useLocalDpi xmlns:a14="http://schemas.microsoft.com/office/drawing/2010/main" val="0"/>
              </a:ext>
            </a:extLst>
          </a:blip>
          <a:srcRect l="15854" t="-1366" r="889" b="1366"/>
          <a:stretch/>
        </p:blipFill>
        <p:spPr>
          <a:xfrm>
            <a:off x="1481677" y="4014928"/>
            <a:ext cx="6180646" cy="2235315"/>
          </a:xfrm>
          <a:prstGeom prst="rect">
            <a:avLst/>
          </a:prstGeom>
        </p:spPr>
      </p:pic>
      <p:grpSp>
        <p:nvGrpSpPr>
          <p:cNvPr id="13" name="组合 12">
            <a:extLst>
              <a:ext uri="{FF2B5EF4-FFF2-40B4-BE49-F238E27FC236}">
                <a16:creationId xmlns:a16="http://schemas.microsoft.com/office/drawing/2014/main" id="{A1294EDD-9FCC-C8B2-9F57-7CFE6C8394C2}"/>
              </a:ext>
            </a:extLst>
          </p:cNvPr>
          <p:cNvGrpSpPr/>
          <p:nvPr/>
        </p:nvGrpSpPr>
        <p:grpSpPr>
          <a:xfrm>
            <a:off x="5881079" y="2304307"/>
            <a:ext cx="2834640" cy="1551871"/>
            <a:chOff x="5515166" y="1270001"/>
            <a:chExt cx="2834640" cy="1551871"/>
          </a:xfrm>
        </p:grpSpPr>
        <p:pic>
          <p:nvPicPr>
            <p:cNvPr id="10" name="图片 9">
              <a:extLst>
                <a:ext uri="{FF2B5EF4-FFF2-40B4-BE49-F238E27FC236}">
                  <a16:creationId xmlns:a16="http://schemas.microsoft.com/office/drawing/2014/main" id="{28DA475F-57AF-3F1C-495B-6619F2D37B9E}"/>
                </a:ext>
              </a:extLst>
            </p:cNvPr>
            <p:cNvPicPr>
              <a:picLocks noChangeAspect="1"/>
            </p:cNvPicPr>
            <p:nvPr/>
          </p:nvPicPr>
          <p:blipFill rotWithShape="1">
            <a:blip r:embed="rId4">
              <a:extLst>
                <a:ext uri="{28A0092B-C50C-407E-A947-70E740481C1C}">
                  <a14:useLocalDpi xmlns:a14="http://schemas.microsoft.com/office/drawing/2010/main" val="0"/>
                </a:ext>
              </a:extLst>
            </a:blip>
            <a:srcRect l="1156" t="52315" r="27309"/>
            <a:stretch/>
          </p:blipFill>
          <p:spPr>
            <a:xfrm>
              <a:off x="5515166" y="1734752"/>
              <a:ext cx="2834640" cy="1087120"/>
            </a:xfrm>
            <a:prstGeom prst="rect">
              <a:avLst/>
            </a:prstGeom>
          </p:spPr>
        </p:pic>
        <p:pic>
          <p:nvPicPr>
            <p:cNvPr id="12" name="图片 11">
              <a:extLst>
                <a:ext uri="{FF2B5EF4-FFF2-40B4-BE49-F238E27FC236}">
                  <a16:creationId xmlns:a16="http://schemas.microsoft.com/office/drawing/2014/main" id="{702EA0F3-E67B-45AA-4547-D7F09E9DF204}"/>
                </a:ext>
              </a:extLst>
            </p:cNvPr>
            <p:cNvPicPr>
              <a:picLocks noChangeAspect="1"/>
            </p:cNvPicPr>
            <p:nvPr/>
          </p:nvPicPr>
          <p:blipFill rotWithShape="1">
            <a:blip r:embed="rId5">
              <a:extLst>
                <a:ext uri="{28A0092B-C50C-407E-A947-70E740481C1C}">
                  <a14:useLocalDpi xmlns:a14="http://schemas.microsoft.com/office/drawing/2010/main" val="0"/>
                </a:ext>
              </a:extLst>
            </a:blip>
            <a:srcRect t="21206" b="19917"/>
            <a:stretch/>
          </p:blipFill>
          <p:spPr>
            <a:xfrm>
              <a:off x="5581593" y="1270001"/>
              <a:ext cx="2197213" cy="467360"/>
            </a:xfrm>
            <a:prstGeom prst="rect">
              <a:avLst/>
            </a:prstGeom>
          </p:spPr>
        </p:pic>
      </p:grpSp>
      <p:pic>
        <p:nvPicPr>
          <p:cNvPr id="15" name="图片 14">
            <a:extLst>
              <a:ext uri="{FF2B5EF4-FFF2-40B4-BE49-F238E27FC236}">
                <a16:creationId xmlns:a16="http://schemas.microsoft.com/office/drawing/2014/main" id="{9175D76C-5C1B-FCF1-306F-2F99807B5C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4333" y="1234359"/>
            <a:ext cx="2488132" cy="685138"/>
          </a:xfrm>
          <a:prstGeom prst="rect">
            <a:avLst/>
          </a:prstGeom>
        </p:spPr>
      </p:pic>
      <p:cxnSp>
        <p:nvCxnSpPr>
          <p:cNvPr id="5" name="直接连接符 4">
            <a:extLst>
              <a:ext uri="{FF2B5EF4-FFF2-40B4-BE49-F238E27FC236}">
                <a16:creationId xmlns:a16="http://schemas.microsoft.com/office/drawing/2014/main" id="{F408F7BA-7A8E-8B16-D906-19589538EC6B}"/>
              </a:ext>
            </a:extLst>
          </p:cNvPr>
          <p:cNvCxnSpPr>
            <a:cxnSpLocks/>
          </p:cNvCxnSpPr>
          <p:nvPr/>
        </p:nvCxnSpPr>
        <p:spPr>
          <a:xfrm>
            <a:off x="5789141" y="1315098"/>
            <a:ext cx="0" cy="265142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88174B0-CC82-765A-5641-B6CBB683ACE1}"/>
              </a:ext>
            </a:extLst>
          </p:cNvPr>
          <p:cNvCxnSpPr>
            <a:cxnSpLocks/>
          </p:cNvCxnSpPr>
          <p:nvPr/>
        </p:nvCxnSpPr>
        <p:spPr>
          <a:xfrm>
            <a:off x="787400" y="3966519"/>
            <a:ext cx="5001741"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48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方向</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23795C14-68CC-B017-E637-B41A330FB1B1}"/>
              </a:ext>
            </a:extLst>
          </p:cNvPr>
          <p:cNvSpPr txBox="1"/>
          <p:nvPr/>
        </p:nvSpPr>
        <p:spPr>
          <a:xfrm>
            <a:off x="428281" y="1565860"/>
            <a:ext cx="8485737" cy="3414781"/>
          </a:xfrm>
          <a:prstGeom prst="rect">
            <a:avLst/>
          </a:prstGeom>
          <a:noFill/>
        </p:spPr>
        <p:txBody>
          <a:bodyPr wrap="square" rtlCol="0">
            <a:spAutoFit/>
          </a:bodyPr>
          <a:lstStyle/>
          <a:p>
            <a:pPr>
              <a:lnSpc>
                <a:spcPct val="150000"/>
              </a:lnSpc>
            </a:pPr>
            <a:r>
              <a:rPr lang="zh-CN" altLang="en-US" sz="2400" b="1" dirty="0"/>
              <a:t>实验方向：</a:t>
            </a:r>
            <a:endParaRPr lang="en-US" altLang="zh-CN" sz="2400" b="1" dirty="0"/>
          </a:p>
          <a:p>
            <a:pPr>
              <a:lnSpc>
                <a:spcPct val="150000"/>
              </a:lnSpc>
            </a:pPr>
            <a:r>
              <a:rPr lang="en-US" altLang="zh-CN" sz="2000" dirty="0"/>
              <a:t>• Compared with baseline methods, how does our proposed method 	OVS perform in rebuilding the city-wide traffic (recovering TOD)? </a:t>
            </a:r>
          </a:p>
          <a:p>
            <a:endParaRPr lang="en-US" altLang="zh-CN" sz="100" dirty="0"/>
          </a:p>
          <a:p>
            <a:pPr>
              <a:lnSpc>
                <a:spcPct val="150000"/>
              </a:lnSpc>
            </a:pPr>
            <a:r>
              <a:rPr lang="en-US" altLang="zh-CN" sz="2000" dirty="0"/>
              <a:t>• Can we integrate other data sources to solve the multiple solution issue?</a:t>
            </a:r>
          </a:p>
          <a:p>
            <a:endParaRPr lang="en-US" altLang="zh-CN" sz="100" dirty="0"/>
          </a:p>
          <a:p>
            <a:pPr>
              <a:lnSpc>
                <a:spcPct val="150000"/>
              </a:lnSpc>
            </a:pPr>
            <a:r>
              <a:rPr lang="en-US" altLang="zh-CN" sz="2000" dirty="0"/>
              <a:t>• Can we avoid the influence of environment factors?</a:t>
            </a:r>
          </a:p>
          <a:p>
            <a:endParaRPr lang="en-US" altLang="zh-CN" sz="100" dirty="0"/>
          </a:p>
          <a:p>
            <a:pPr>
              <a:lnSpc>
                <a:spcPct val="150000"/>
              </a:lnSpc>
            </a:pPr>
            <a:r>
              <a:rPr lang="en-US" altLang="zh-CN" sz="2000" dirty="0"/>
              <a:t>• Can we provide an explanation of TOD tensors learnt from the real-world speed data?</a:t>
            </a:r>
            <a:endParaRPr lang="zh-CN" altLang="en-US" sz="2000" dirty="0"/>
          </a:p>
        </p:txBody>
      </p:sp>
    </p:spTree>
    <p:extLst>
      <p:ext uri="{BB962C8B-B14F-4D97-AF65-F5344CB8AC3E}">
        <p14:creationId xmlns:p14="http://schemas.microsoft.com/office/powerpoint/2010/main" val="157449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414371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r>
              <a:rPr lang="en-US" altLang="zh-CN" sz="2800" b="1" spc="200" dirty="0">
                <a:solidFill>
                  <a:schemeClr val="bg1"/>
                </a:solidFill>
                <a:latin typeface="Calibri" panose="020F0502020204030204" pitchFamily="34" charset="0"/>
                <a:ea typeface="微软雅黑" panose="020B0503020204020204" pitchFamily="34" charset="-122"/>
              </a:rPr>
              <a:t>-performance</a:t>
            </a:r>
          </a:p>
        </p:txBody>
      </p:sp>
      <p:sp>
        <p:nvSpPr>
          <p:cNvPr id="3" name="文本框 2">
            <a:extLst>
              <a:ext uri="{FF2B5EF4-FFF2-40B4-BE49-F238E27FC236}">
                <a16:creationId xmlns:a16="http://schemas.microsoft.com/office/drawing/2014/main" id="{4DBA0010-4591-4054-6D69-2646FA4DD85C}"/>
              </a:ext>
            </a:extLst>
          </p:cNvPr>
          <p:cNvSpPr txBox="1"/>
          <p:nvPr/>
        </p:nvSpPr>
        <p:spPr>
          <a:xfrm>
            <a:off x="605214" y="2943831"/>
            <a:ext cx="2226034" cy="369332"/>
          </a:xfrm>
          <a:prstGeom prst="rect">
            <a:avLst/>
          </a:prstGeom>
          <a:noFill/>
        </p:spPr>
        <p:txBody>
          <a:bodyPr wrap="square" rtlCol="0">
            <a:spAutoFit/>
          </a:bodyPr>
          <a:lstStyle/>
          <a:p>
            <a:r>
              <a:rPr lang="en-US" altLang="zh-CN" dirty="0"/>
              <a:t>Performance: RMSE</a:t>
            </a:r>
            <a:endParaRPr lang="zh-CN" altLang="en-US" dirty="0"/>
          </a:p>
        </p:txBody>
      </p:sp>
      <p:pic>
        <p:nvPicPr>
          <p:cNvPr id="5" name="图片 4">
            <a:extLst>
              <a:ext uri="{FF2B5EF4-FFF2-40B4-BE49-F238E27FC236}">
                <a16:creationId xmlns:a16="http://schemas.microsoft.com/office/drawing/2014/main" id="{B9FAD0E7-9800-4101-E847-191B9909F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252" y="2182248"/>
            <a:ext cx="6026460" cy="1873346"/>
          </a:xfrm>
          <a:prstGeom prst="rect">
            <a:avLst/>
          </a:prstGeom>
        </p:spPr>
      </p:pic>
      <p:pic>
        <p:nvPicPr>
          <p:cNvPr id="7" name="图片 6">
            <a:extLst>
              <a:ext uri="{FF2B5EF4-FFF2-40B4-BE49-F238E27FC236}">
                <a16:creationId xmlns:a16="http://schemas.microsoft.com/office/drawing/2014/main" id="{0B978699-BE19-3194-DDA6-035D9F0D2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81" y="4043100"/>
            <a:ext cx="8382431" cy="1847945"/>
          </a:xfrm>
          <a:prstGeom prst="rect">
            <a:avLst/>
          </a:prstGeom>
        </p:spPr>
      </p:pic>
      <p:sp>
        <p:nvSpPr>
          <p:cNvPr id="6" name="文本框 5">
            <a:extLst>
              <a:ext uri="{FF2B5EF4-FFF2-40B4-BE49-F238E27FC236}">
                <a16:creationId xmlns:a16="http://schemas.microsoft.com/office/drawing/2014/main" id="{6352151B-1104-9E74-B9D1-5ED54374C6A3}"/>
              </a:ext>
            </a:extLst>
          </p:cNvPr>
          <p:cNvSpPr txBox="1"/>
          <p:nvPr/>
        </p:nvSpPr>
        <p:spPr>
          <a:xfrm>
            <a:off x="548178" y="936910"/>
            <a:ext cx="7880944"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b="1" dirty="0"/>
              <a:t>Compared with baseline methods, how does our proposed method 	OVS perform in rebuilding the city-wide traffic (recovering TOD)? </a:t>
            </a:r>
          </a:p>
        </p:txBody>
      </p:sp>
    </p:spTree>
    <p:extLst>
      <p:ext uri="{BB962C8B-B14F-4D97-AF65-F5344CB8AC3E}">
        <p14:creationId xmlns:p14="http://schemas.microsoft.com/office/powerpoint/2010/main" val="392159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414371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r>
              <a:rPr lang="en-US" altLang="zh-CN" sz="2800" b="1" spc="200" dirty="0">
                <a:solidFill>
                  <a:schemeClr val="bg1"/>
                </a:solidFill>
                <a:latin typeface="Calibri" panose="020F0502020204030204" pitchFamily="34" charset="0"/>
                <a:ea typeface="微软雅黑" panose="020B0503020204020204" pitchFamily="34" charset="-122"/>
              </a:rPr>
              <a:t>-performance</a:t>
            </a:r>
          </a:p>
        </p:txBody>
      </p:sp>
      <p:sp>
        <p:nvSpPr>
          <p:cNvPr id="3" name="文本框 2">
            <a:extLst>
              <a:ext uri="{FF2B5EF4-FFF2-40B4-BE49-F238E27FC236}">
                <a16:creationId xmlns:a16="http://schemas.microsoft.com/office/drawing/2014/main" id="{4DBA0010-4591-4054-6D69-2646FA4DD85C}"/>
              </a:ext>
            </a:extLst>
          </p:cNvPr>
          <p:cNvSpPr txBox="1"/>
          <p:nvPr/>
        </p:nvSpPr>
        <p:spPr>
          <a:xfrm>
            <a:off x="1300157" y="2411771"/>
            <a:ext cx="2589607" cy="369332"/>
          </a:xfrm>
          <a:prstGeom prst="rect">
            <a:avLst/>
          </a:prstGeom>
          <a:noFill/>
        </p:spPr>
        <p:txBody>
          <a:bodyPr wrap="square" rtlCol="0">
            <a:spAutoFit/>
          </a:bodyPr>
          <a:lstStyle/>
          <a:p>
            <a:r>
              <a:rPr lang="en-US" altLang="zh-CN" dirty="0"/>
              <a:t>Performance: time cost</a:t>
            </a:r>
            <a:endParaRPr lang="zh-CN" altLang="en-US" dirty="0"/>
          </a:p>
        </p:txBody>
      </p:sp>
      <p:pic>
        <p:nvPicPr>
          <p:cNvPr id="8" name="图片 7">
            <a:extLst>
              <a:ext uri="{FF2B5EF4-FFF2-40B4-BE49-F238E27FC236}">
                <a16:creationId xmlns:a16="http://schemas.microsoft.com/office/drawing/2014/main" id="{CC86ED0B-EBF5-B9BC-FD35-58F5354AB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336" y="1138703"/>
            <a:ext cx="3050599" cy="721975"/>
          </a:xfrm>
          <a:prstGeom prst="rect">
            <a:avLst/>
          </a:prstGeom>
        </p:spPr>
      </p:pic>
      <p:pic>
        <p:nvPicPr>
          <p:cNvPr id="11" name="图片 10">
            <a:extLst>
              <a:ext uri="{FF2B5EF4-FFF2-40B4-BE49-F238E27FC236}">
                <a16:creationId xmlns:a16="http://schemas.microsoft.com/office/drawing/2014/main" id="{F85A8F5C-F2FB-7437-1945-B088822ED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553" y="2231175"/>
            <a:ext cx="3105124" cy="2046559"/>
          </a:xfrm>
          <a:prstGeom prst="rect">
            <a:avLst/>
          </a:prstGeom>
        </p:spPr>
      </p:pic>
      <p:pic>
        <p:nvPicPr>
          <p:cNvPr id="13" name="图片 12">
            <a:extLst>
              <a:ext uri="{FF2B5EF4-FFF2-40B4-BE49-F238E27FC236}">
                <a16:creationId xmlns:a16="http://schemas.microsoft.com/office/drawing/2014/main" id="{18B5369C-BC4D-BF95-F9D7-E89B415560A5}"/>
              </a:ext>
            </a:extLst>
          </p:cNvPr>
          <p:cNvPicPr>
            <a:picLocks noChangeAspect="1"/>
          </p:cNvPicPr>
          <p:nvPr/>
        </p:nvPicPr>
        <p:blipFill>
          <a:blip r:embed="rId5"/>
          <a:stretch>
            <a:fillRect/>
          </a:stretch>
        </p:blipFill>
        <p:spPr>
          <a:xfrm>
            <a:off x="862475" y="4648239"/>
            <a:ext cx="3464973" cy="1438943"/>
          </a:xfrm>
          <a:prstGeom prst="rect">
            <a:avLst/>
          </a:prstGeom>
        </p:spPr>
      </p:pic>
      <p:sp>
        <p:nvSpPr>
          <p:cNvPr id="14" name="文本框 13">
            <a:extLst>
              <a:ext uri="{FF2B5EF4-FFF2-40B4-BE49-F238E27FC236}">
                <a16:creationId xmlns:a16="http://schemas.microsoft.com/office/drawing/2014/main" id="{EB2ABC3C-78E1-45D0-16A8-B6FFC3154F30}"/>
              </a:ext>
            </a:extLst>
          </p:cNvPr>
          <p:cNvSpPr txBox="1"/>
          <p:nvPr/>
        </p:nvSpPr>
        <p:spPr>
          <a:xfrm>
            <a:off x="5179541" y="5124516"/>
            <a:ext cx="2624190" cy="369332"/>
          </a:xfrm>
          <a:prstGeom prst="rect">
            <a:avLst/>
          </a:prstGeom>
          <a:noFill/>
        </p:spPr>
        <p:txBody>
          <a:bodyPr wrap="square" rtlCol="0">
            <a:spAutoFit/>
          </a:bodyPr>
          <a:lstStyle/>
          <a:p>
            <a:r>
              <a:rPr lang="en-US" altLang="zh-CN" dirty="0"/>
              <a:t>Performance: framework</a:t>
            </a:r>
            <a:endParaRPr lang="zh-CN" altLang="en-US" dirty="0"/>
          </a:p>
        </p:txBody>
      </p:sp>
      <p:cxnSp>
        <p:nvCxnSpPr>
          <p:cNvPr id="18" name="直接连接符 17">
            <a:extLst>
              <a:ext uri="{FF2B5EF4-FFF2-40B4-BE49-F238E27FC236}">
                <a16:creationId xmlns:a16="http://schemas.microsoft.com/office/drawing/2014/main" id="{72E81F98-C5CA-062B-63F4-AB4F563E64FF}"/>
              </a:ext>
            </a:extLst>
          </p:cNvPr>
          <p:cNvCxnSpPr/>
          <p:nvPr/>
        </p:nvCxnSpPr>
        <p:spPr>
          <a:xfrm>
            <a:off x="4572000" y="1130643"/>
            <a:ext cx="0" cy="476970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4672FB2-049A-9614-4268-38917B786CD7}"/>
              </a:ext>
            </a:extLst>
          </p:cNvPr>
          <p:cNvCxnSpPr/>
          <p:nvPr/>
        </p:nvCxnSpPr>
        <p:spPr>
          <a:xfrm>
            <a:off x="1068859" y="4473146"/>
            <a:ext cx="6790038"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414371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r>
              <a:rPr lang="en-US" altLang="zh-CN" sz="2800" b="1" spc="200" dirty="0">
                <a:solidFill>
                  <a:schemeClr val="bg1"/>
                </a:solidFill>
                <a:latin typeface="Calibri" panose="020F0502020204030204" pitchFamily="34" charset="0"/>
                <a:ea typeface="微软雅黑" panose="020B0503020204020204" pitchFamily="34" charset="-122"/>
              </a:rPr>
              <a:t>-auxiliary loss</a:t>
            </a:r>
          </a:p>
        </p:txBody>
      </p:sp>
      <p:pic>
        <p:nvPicPr>
          <p:cNvPr id="4" name="图片 3">
            <a:extLst>
              <a:ext uri="{FF2B5EF4-FFF2-40B4-BE49-F238E27FC236}">
                <a16:creationId xmlns:a16="http://schemas.microsoft.com/office/drawing/2014/main" id="{0AB5E9B3-EB0D-792E-F1E1-9A00E06A2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741" y="2874448"/>
            <a:ext cx="6876517" cy="2951764"/>
          </a:xfrm>
          <a:prstGeom prst="rect">
            <a:avLst/>
          </a:prstGeom>
        </p:spPr>
      </p:pic>
      <p:sp>
        <p:nvSpPr>
          <p:cNvPr id="5" name="文本框 4">
            <a:extLst>
              <a:ext uri="{FF2B5EF4-FFF2-40B4-BE49-F238E27FC236}">
                <a16:creationId xmlns:a16="http://schemas.microsoft.com/office/drawing/2014/main" id="{52F1035A-7A86-DCEF-A73B-6C5C73A05B2B}"/>
              </a:ext>
            </a:extLst>
          </p:cNvPr>
          <p:cNvSpPr txBox="1"/>
          <p:nvPr/>
        </p:nvSpPr>
        <p:spPr>
          <a:xfrm>
            <a:off x="1255756" y="2505116"/>
            <a:ext cx="6969210" cy="369332"/>
          </a:xfrm>
          <a:prstGeom prst="rect">
            <a:avLst/>
          </a:prstGeom>
          <a:noFill/>
        </p:spPr>
        <p:txBody>
          <a:bodyPr wrap="square" rtlCol="0">
            <a:spAutoFit/>
          </a:bodyPr>
          <a:lstStyle/>
          <a:p>
            <a:r>
              <a:rPr lang="zh-CN" altLang="en-US" dirty="0"/>
              <a:t>例：相近人口，相近功能的 </a:t>
            </a:r>
            <a:r>
              <a:rPr lang="en-US" altLang="zh-CN" dirty="0"/>
              <a:t>Region </a:t>
            </a:r>
            <a:r>
              <a:rPr lang="zh-CN" altLang="en-US" dirty="0"/>
              <a:t>的地区应具有相近 </a:t>
            </a:r>
            <a:r>
              <a:rPr lang="en-US" altLang="zh-CN" dirty="0"/>
              <a:t>TOD </a:t>
            </a:r>
            <a:r>
              <a:rPr lang="zh-CN" altLang="en-US" dirty="0"/>
              <a:t>总和</a:t>
            </a:r>
          </a:p>
        </p:txBody>
      </p:sp>
      <p:sp>
        <p:nvSpPr>
          <p:cNvPr id="3" name="文本框 2">
            <a:extLst>
              <a:ext uri="{FF2B5EF4-FFF2-40B4-BE49-F238E27FC236}">
                <a16:creationId xmlns:a16="http://schemas.microsoft.com/office/drawing/2014/main" id="{0BF5DE02-6230-6D79-CCD0-B8F9127DDBEE}"/>
              </a:ext>
            </a:extLst>
          </p:cNvPr>
          <p:cNvSpPr txBox="1"/>
          <p:nvPr/>
        </p:nvSpPr>
        <p:spPr>
          <a:xfrm>
            <a:off x="486969" y="1854113"/>
            <a:ext cx="8603169" cy="400110"/>
          </a:xfrm>
          <a:prstGeom prst="rect">
            <a:avLst/>
          </a:prstGeom>
          <a:noFill/>
        </p:spPr>
        <p:txBody>
          <a:bodyPr wrap="square" rtlCol="0">
            <a:spAutoFit/>
          </a:bodyPr>
          <a:lstStyle/>
          <a:p>
            <a:r>
              <a:rPr lang="zh-CN" altLang="en-US" sz="2000" dirty="0"/>
              <a:t>使用 </a:t>
            </a:r>
            <a:r>
              <a:rPr lang="en-US" altLang="zh-CN" sz="2000" dirty="0"/>
              <a:t>GPS</a:t>
            </a:r>
            <a:r>
              <a:rPr lang="zh-CN" altLang="en-US" sz="2000" dirty="0"/>
              <a:t> </a:t>
            </a:r>
            <a:r>
              <a:rPr lang="en-US" altLang="zh-CN" sz="2000" dirty="0"/>
              <a:t>Trajectory</a:t>
            </a:r>
            <a:r>
              <a:rPr lang="zh-CN" altLang="en-US" sz="2000" dirty="0"/>
              <a:t>、</a:t>
            </a:r>
            <a:r>
              <a:rPr lang="en-US" altLang="zh-CN" sz="2000" dirty="0"/>
              <a:t>Camera </a:t>
            </a:r>
            <a:r>
              <a:rPr lang="zh-CN" altLang="en-US" sz="2000" dirty="0"/>
              <a:t>等信息用于排除部分产生相同 </a:t>
            </a:r>
            <a:r>
              <a:rPr lang="en-US" altLang="zh-CN" sz="2000" dirty="0"/>
              <a:t>Speed </a:t>
            </a:r>
            <a:r>
              <a:rPr lang="zh-CN" altLang="en-US" sz="2000" dirty="0"/>
              <a:t>的情况</a:t>
            </a:r>
          </a:p>
        </p:txBody>
      </p:sp>
      <p:sp>
        <p:nvSpPr>
          <p:cNvPr id="10" name="文本框 9">
            <a:extLst>
              <a:ext uri="{FF2B5EF4-FFF2-40B4-BE49-F238E27FC236}">
                <a16:creationId xmlns:a16="http://schemas.microsoft.com/office/drawing/2014/main" id="{619C2F44-BC38-C0FB-7C2B-3C5E0986F579}"/>
              </a:ext>
            </a:extLst>
          </p:cNvPr>
          <p:cNvSpPr txBox="1"/>
          <p:nvPr/>
        </p:nvSpPr>
        <p:spPr>
          <a:xfrm>
            <a:off x="486969" y="1115449"/>
            <a:ext cx="7950017"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t>Can we integrate other data sources to solve the multiple solution issue</a:t>
            </a:r>
            <a:r>
              <a:rPr lang="en-US" altLang="zh-CN" b="1" dirty="0"/>
              <a:t>?</a:t>
            </a:r>
            <a:endParaRPr lang="zh-CN" altLang="en-US" b="1" dirty="0"/>
          </a:p>
        </p:txBody>
      </p:sp>
    </p:spTree>
    <p:extLst>
      <p:ext uri="{BB962C8B-B14F-4D97-AF65-F5344CB8AC3E}">
        <p14:creationId xmlns:p14="http://schemas.microsoft.com/office/powerpoint/2010/main" val="366685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4" name="组合 3">
            <a:extLst>
              <a:ext uri="{FF2B5EF4-FFF2-40B4-BE49-F238E27FC236}">
                <a16:creationId xmlns:a16="http://schemas.microsoft.com/office/drawing/2014/main" id="{874B71E1-2188-5A42-BBAC-EA0239BF5A4A}"/>
              </a:ext>
            </a:extLst>
          </p:cNvPr>
          <p:cNvGrpSpPr/>
          <p:nvPr/>
        </p:nvGrpSpPr>
        <p:grpSpPr>
          <a:xfrm>
            <a:off x="2131902" y="2186985"/>
            <a:ext cx="4880195" cy="2484029"/>
            <a:chOff x="2131902" y="1681394"/>
            <a:chExt cx="4880195" cy="2484029"/>
          </a:xfrm>
        </p:grpSpPr>
        <p:grpSp>
          <p:nvGrpSpPr>
            <p:cNvPr id="64" name="组合 63">
              <a:extLst>
                <a:ext uri="{FF2B5EF4-FFF2-40B4-BE49-F238E27FC236}">
                  <a16:creationId xmlns:a16="http://schemas.microsoft.com/office/drawing/2014/main" id="{A123CDE2-2DAE-404B-B3BD-41E67B131C0F}"/>
                </a:ext>
              </a:extLst>
            </p:cNvPr>
            <p:cNvGrpSpPr/>
            <p:nvPr/>
          </p:nvGrpSpPr>
          <p:grpSpPr>
            <a:xfrm>
              <a:off x="2131902" y="1681394"/>
              <a:ext cx="4880195" cy="461665"/>
              <a:chOff x="2318742" y="2198492"/>
              <a:chExt cx="4880195" cy="461665"/>
            </a:xfrm>
          </p:grpSpPr>
          <p:sp>
            <p:nvSpPr>
              <p:cNvPr id="53" name="文本框 52">
                <a:extLst>
                  <a:ext uri="{FF2B5EF4-FFF2-40B4-BE49-F238E27FC236}">
                    <a16:creationId xmlns:a16="http://schemas.microsoft.com/office/drawing/2014/main" id="{5B71471E-29A2-418F-9A0F-2A046E7A9A4F}"/>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研究背景</a:t>
                </a:r>
              </a:p>
            </p:txBody>
          </p:sp>
          <p:grpSp>
            <p:nvGrpSpPr>
              <p:cNvPr id="54" name="Google Shape;863;p65">
                <a:extLst>
                  <a:ext uri="{FF2B5EF4-FFF2-40B4-BE49-F238E27FC236}">
                    <a16:creationId xmlns:a16="http://schemas.microsoft.com/office/drawing/2014/main" id="{4ADC0B0C-EF10-4E77-8A37-51CD9C26CD11}"/>
                  </a:ext>
                </a:extLst>
              </p:cNvPr>
              <p:cNvGrpSpPr>
                <a:grpSpLocks noChangeAspect="1"/>
              </p:cNvGrpSpPr>
              <p:nvPr/>
            </p:nvGrpSpPr>
            <p:grpSpPr>
              <a:xfrm>
                <a:off x="2318742" y="2339325"/>
                <a:ext cx="190147" cy="180000"/>
                <a:chOff x="4660325" y="1866850"/>
                <a:chExt cx="68350" cy="58100"/>
              </a:xfrm>
            </p:grpSpPr>
            <p:sp>
              <p:nvSpPr>
                <p:cNvPr id="55" name="Google Shape;864;p65">
                  <a:extLst>
                    <a:ext uri="{FF2B5EF4-FFF2-40B4-BE49-F238E27FC236}">
                      <a16:creationId xmlns:a16="http://schemas.microsoft.com/office/drawing/2014/main" id="{8633226D-7206-4DB5-A776-C9D8B53C03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a:extLst>
                    <a:ext uri="{FF2B5EF4-FFF2-40B4-BE49-F238E27FC236}">
                      <a16:creationId xmlns:a16="http://schemas.microsoft.com/office/drawing/2014/main" id="{048F5B53-EE26-48D6-B008-2E0129A43C7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a:extLst>
                  <a:ext uri="{FF2B5EF4-FFF2-40B4-BE49-F238E27FC236}">
                    <a16:creationId xmlns:a16="http://schemas.microsoft.com/office/drawing/2014/main" id="{3DC19A0F-2BF0-4436-A4FF-29971F96A4CC}"/>
                  </a:ext>
                </a:extLst>
              </p:cNvPr>
              <p:cNvGrpSpPr>
                <a:grpSpLocks noChangeAspect="1"/>
              </p:cNvGrpSpPr>
              <p:nvPr/>
            </p:nvGrpSpPr>
            <p:grpSpPr>
              <a:xfrm flipH="1">
                <a:off x="7008790" y="2339325"/>
                <a:ext cx="190147" cy="180000"/>
                <a:chOff x="4660325" y="1866850"/>
                <a:chExt cx="68350" cy="58100"/>
              </a:xfrm>
            </p:grpSpPr>
            <p:sp>
              <p:nvSpPr>
                <p:cNvPr id="62" name="Google Shape;864;p65">
                  <a:extLst>
                    <a:ext uri="{FF2B5EF4-FFF2-40B4-BE49-F238E27FC236}">
                      <a16:creationId xmlns:a16="http://schemas.microsoft.com/office/drawing/2014/main" id="{67FE0191-57C7-47E9-8E4B-E7584C0F713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a:extLst>
                    <a:ext uri="{FF2B5EF4-FFF2-40B4-BE49-F238E27FC236}">
                      <a16:creationId xmlns:a16="http://schemas.microsoft.com/office/drawing/2014/main" id="{4F6085A6-AB9A-4428-BB25-809BCB063E7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组合 64">
              <a:extLst>
                <a:ext uri="{FF2B5EF4-FFF2-40B4-BE49-F238E27FC236}">
                  <a16:creationId xmlns:a16="http://schemas.microsoft.com/office/drawing/2014/main" id="{A5C38A0A-6144-4B25-90E9-14E4B4FC5B07}"/>
                </a:ext>
              </a:extLst>
            </p:cNvPr>
            <p:cNvGrpSpPr/>
            <p:nvPr/>
          </p:nvGrpSpPr>
          <p:grpSpPr>
            <a:xfrm>
              <a:off x="2131902" y="2692576"/>
              <a:ext cx="4880195" cy="461665"/>
              <a:chOff x="2318742" y="2198492"/>
              <a:chExt cx="4880195" cy="461665"/>
            </a:xfrm>
          </p:grpSpPr>
          <p:sp>
            <p:nvSpPr>
              <p:cNvPr id="66" name="文本框 65">
                <a:extLst>
                  <a:ext uri="{FF2B5EF4-FFF2-40B4-BE49-F238E27FC236}">
                    <a16:creationId xmlns:a16="http://schemas.microsoft.com/office/drawing/2014/main" id="{C29FADD8-34BB-40E9-B1AB-0484EA3FD477}"/>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模型与方法</a:t>
                </a:r>
              </a:p>
            </p:txBody>
          </p:sp>
          <p:grpSp>
            <p:nvGrpSpPr>
              <p:cNvPr id="67" name="Google Shape;863;p65">
                <a:extLst>
                  <a:ext uri="{FF2B5EF4-FFF2-40B4-BE49-F238E27FC236}">
                    <a16:creationId xmlns:a16="http://schemas.microsoft.com/office/drawing/2014/main" id="{1A0C0ED6-DEAC-46C1-B76F-8B91F0DDC339}"/>
                  </a:ext>
                </a:extLst>
              </p:cNvPr>
              <p:cNvGrpSpPr>
                <a:grpSpLocks noChangeAspect="1"/>
              </p:cNvGrpSpPr>
              <p:nvPr/>
            </p:nvGrpSpPr>
            <p:grpSpPr>
              <a:xfrm>
                <a:off x="2318742" y="2339325"/>
                <a:ext cx="190147" cy="180000"/>
                <a:chOff x="4660325" y="1866850"/>
                <a:chExt cx="68350" cy="58100"/>
              </a:xfrm>
            </p:grpSpPr>
            <p:sp>
              <p:nvSpPr>
                <p:cNvPr id="71" name="Google Shape;864;p65">
                  <a:extLst>
                    <a:ext uri="{FF2B5EF4-FFF2-40B4-BE49-F238E27FC236}">
                      <a16:creationId xmlns:a16="http://schemas.microsoft.com/office/drawing/2014/main" id="{D3CE48AE-ABB1-4E9C-A319-E0F0F984F0F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p65">
                  <a:extLst>
                    <a:ext uri="{FF2B5EF4-FFF2-40B4-BE49-F238E27FC236}">
                      <a16:creationId xmlns:a16="http://schemas.microsoft.com/office/drawing/2014/main" id="{8269F253-A108-45BF-9CBB-4FF8DD0A91B2}"/>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63;p65">
                <a:extLst>
                  <a:ext uri="{FF2B5EF4-FFF2-40B4-BE49-F238E27FC236}">
                    <a16:creationId xmlns:a16="http://schemas.microsoft.com/office/drawing/2014/main" id="{18FBA4FF-9847-42A0-8DB4-D9C51DF55E88}"/>
                  </a:ext>
                </a:extLst>
              </p:cNvPr>
              <p:cNvGrpSpPr>
                <a:grpSpLocks noChangeAspect="1"/>
              </p:cNvGrpSpPr>
              <p:nvPr/>
            </p:nvGrpSpPr>
            <p:grpSpPr>
              <a:xfrm flipH="1">
                <a:off x="7008790" y="2339325"/>
                <a:ext cx="190147" cy="180000"/>
                <a:chOff x="4660325" y="1866850"/>
                <a:chExt cx="68350" cy="58100"/>
              </a:xfrm>
            </p:grpSpPr>
            <p:sp>
              <p:nvSpPr>
                <p:cNvPr id="69" name="Google Shape;864;p65">
                  <a:extLst>
                    <a:ext uri="{FF2B5EF4-FFF2-40B4-BE49-F238E27FC236}">
                      <a16:creationId xmlns:a16="http://schemas.microsoft.com/office/drawing/2014/main" id="{0FA1404C-4CFA-4A61-B062-258831C1160A}"/>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65">
                  <a:extLst>
                    <a:ext uri="{FF2B5EF4-FFF2-40B4-BE49-F238E27FC236}">
                      <a16:creationId xmlns:a16="http://schemas.microsoft.com/office/drawing/2014/main" id="{B6BFE796-4519-4538-89A4-518D0E0D7911}"/>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组合 73">
              <a:extLst>
                <a:ext uri="{FF2B5EF4-FFF2-40B4-BE49-F238E27FC236}">
                  <a16:creationId xmlns:a16="http://schemas.microsoft.com/office/drawing/2014/main" id="{C6D27B7E-C412-471D-BB00-ACEA25B0DE90}"/>
                </a:ext>
              </a:extLst>
            </p:cNvPr>
            <p:cNvGrpSpPr/>
            <p:nvPr/>
          </p:nvGrpSpPr>
          <p:grpSpPr>
            <a:xfrm>
              <a:off x="2131902" y="3703758"/>
              <a:ext cx="4880195" cy="461665"/>
              <a:chOff x="2318742" y="2198492"/>
              <a:chExt cx="4880195" cy="461665"/>
            </a:xfrm>
          </p:grpSpPr>
          <p:sp>
            <p:nvSpPr>
              <p:cNvPr id="75" name="文本框 74">
                <a:extLst>
                  <a:ext uri="{FF2B5EF4-FFF2-40B4-BE49-F238E27FC236}">
                    <a16:creationId xmlns:a16="http://schemas.microsoft.com/office/drawing/2014/main" id="{EED41DA2-7719-4417-A7ED-C2471F21E04E}"/>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实验结果</a:t>
                </a:r>
              </a:p>
            </p:txBody>
          </p:sp>
          <p:grpSp>
            <p:nvGrpSpPr>
              <p:cNvPr id="76" name="Google Shape;863;p65">
                <a:extLst>
                  <a:ext uri="{FF2B5EF4-FFF2-40B4-BE49-F238E27FC236}">
                    <a16:creationId xmlns:a16="http://schemas.microsoft.com/office/drawing/2014/main" id="{A3ABAFA8-F41B-4553-BC0F-3E752DEF9A2F}"/>
                  </a:ext>
                </a:extLst>
              </p:cNvPr>
              <p:cNvGrpSpPr>
                <a:grpSpLocks noChangeAspect="1"/>
              </p:cNvGrpSpPr>
              <p:nvPr/>
            </p:nvGrpSpPr>
            <p:grpSpPr>
              <a:xfrm>
                <a:off x="2318742" y="2339325"/>
                <a:ext cx="190147" cy="180000"/>
                <a:chOff x="4660325" y="1866850"/>
                <a:chExt cx="68350" cy="58100"/>
              </a:xfrm>
            </p:grpSpPr>
            <p:sp>
              <p:nvSpPr>
                <p:cNvPr id="80" name="Google Shape;864;p65">
                  <a:extLst>
                    <a:ext uri="{FF2B5EF4-FFF2-40B4-BE49-F238E27FC236}">
                      <a16:creationId xmlns:a16="http://schemas.microsoft.com/office/drawing/2014/main" id="{6F6388AD-8CE0-42BA-A565-CD00CE191C00}"/>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5;p65">
                  <a:extLst>
                    <a:ext uri="{FF2B5EF4-FFF2-40B4-BE49-F238E27FC236}">
                      <a16:creationId xmlns:a16="http://schemas.microsoft.com/office/drawing/2014/main" id="{2800AFF5-816E-4DAE-93BC-479A88E1F10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863;p65">
                <a:extLst>
                  <a:ext uri="{FF2B5EF4-FFF2-40B4-BE49-F238E27FC236}">
                    <a16:creationId xmlns:a16="http://schemas.microsoft.com/office/drawing/2014/main" id="{3B65F60A-8590-4C8B-A8D5-3A08489EF758}"/>
                  </a:ext>
                </a:extLst>
              </p:cNvPr>
              <p:cNvGrpSpPr>
                <a:grpSpLocks noChangeAspect="1"/>
              </p:cNvGrpSpPr>
              <p:nvPr/>
            </p:nvGrpSpPr>
            <p:grpSpPr>
              <a:xfrm flipH="1">
                <a:off x="7008790" y="2339325"/>
                <a:ext cx="190147" cy="180000"/>
                <a:chOff x="4660325" y="1866850"/>
                <a:chExt cx="68350" cy="58100"/>
              </a:xfrm>
            </p:grpSpPr>
            <p:sp>
              <p:nvSpPr>
                <p:cNvPr id="78" name="Google Shape;864;p65">
                  <a:extLst>
                    <a:ext uri="{FF2B5EF4-FFF2-40B4-BE49-F238E27FC236}">
                      <a16:creationId xmlns:a16="http://schemas.microsoft.com/office/drawing/2014/main" id="{D832B29D-82E8-4D3D-9B5E-343B233BAA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5;p65">
                  <a:extLst>
                    <a:ext uri="{FF2B5EF4-FFF2-40B4-BE49-F238E27FC236}">
                      <a16:creationId xmlns:a16="http://schemas.microsoft.com/office/drawing/2014/main" id="{96F8990F-7217-425D-B5F5-66D78FF0992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7" name="文本框 36">
            <a:extLst>
              <a:ext uri="{FF2B5EF4-FFF2-40B4-BE49-F238E27FC236}">
                <a16:creationId xmlns:a16="http://schemas.microsoft.com/office/drawing/2014/main" id="{9EEBFB12-9821-42F4-81F9-02A78EB44F1F}"/>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spTree>
    <p:extLst>
      <p:ext uri="{BB962C8B-B14F-4D97-AF65-F5344CB8AC3E}">
        <p14:creationId xmlns:p14="http://schemas.microsoft.com/office/powerpoint/2010/main" val="152037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稳定性</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AB60CDEC-EB0F-583A-20EA-F00825183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999" y="3080713"/>
            <a:ext cx="5577638" cy="2384854"/>
          </a:xfrm>
          <a:prstGeom prst="rect">
            <a:avLst/>
          </a:prstGeom>
        </p:spPr>
      </p:pic>
      <p:sp>
        <p:nvSpPr>
          <p:cNvPr id="5" name="文本框 4">
            <a:extLst>
              <a:ext uri="{FF2B5EF4-FFF2-40B4-BE49-F238E27FC236}">
                <a16:creationId xmlns:a16="http://schemas.microsoft.com/office/drawing/2014/main" id="{B0123953-9E4B-7FEA-9E19-AC0D796DE69D}"/>
              </a:ext>
            </a:extLst>
          </p:cNvPr>
          <p:cNvSpPr txBox="1"/>
          <p:nvPr/>
        </p:nvSpPr>
        <p:spPr>
          <a:xfrm>
            <a:off x="904788" y="1867241"/>
            <a:ext cx="7334423" cy="832920"/>
          </a:xfrm>
          <a:prstGeom prst="rect">
            <a:avLst/>
          </a:prstGeom>
          <a:noFill/>
        </p:spPr>
        <p:txBody>
          <a:bodyPr wrap="square" rtlCol="0">
            <a:spAutoFit/>
          </a:bodyPr>
          <a:lstStyle/>
          <a:p>
            <a:pPr>
              <a:lnSpc>
                <a:spcPct val="150000"/>
              </a:lnSpc>
            </a:pPr>
            <a:r>
              <a:rPr lang="zh-CN" altLang="en-US" sz="1600" dirty="0"/>
              <a:t>城市交通路网中的部分道路通行状况在短期内较大变化时，相同的 </a:t>
            </a:r>
            <a:r>
              <a:rPr lang="en-US" altLang="zh-CN" sz="1600" dirty="0"/>
              <a:t>TOD </a:t>
            </a:r>
            <a:r>
              <a:rPr lang="zh-CN" altLang="en-US" sz="1600" dirty="0"/>
              <a:t>在产生不同的 </a:t>
            </a:r>
            <a:r>
              <a:rPr lang="en-US" altLang="zh-CN" sz="1600" dirty="0"/>
              <a:t>Speed </a:t>
            </a:r>
            <a:r>
              <a:rPr lang="zh-CN" altLang="en-US" sz="1600" dirty="0"/>
              <a:t>结果。对此类数据复现时，应当产生相近的 </a:t>
            </a:r>
            <a:r>
              <a:rPr lang="en-US" altLang="zh-CN" sz="1600" dirty="0"/>
              <a:t>OD </a:t>
            </a:r>
            <a:r>
              <a:rPr lang="zh-CN" altLang="en-US" sz="1600" dirty="0"/>
              <a:t>数量结果</a:t>
            </a:r>
            <a:r>
              <a:rPr lang="zh-CN" altLang="en-US" dirty="0"/>
              <a:t>。</a:t>
            </a:r>
          </a:p>
        </p:txBody>
      </p:sp>
      <p:sp>
        <p:nvSpPr>
          <p:cNvPr id="6" name="文本框 5">
            <a:extLst>
              <a:ext uri="{FF2B5EF4-FFF2-40B4-BE49-F238E27FC236}">
                <a16:creationId xmlns:a16="http://schemas.microsoft.com/office/drawing/2014/main" id="{5D73D35F-280E-1FA7-380C-90BF17AE196E}"/>
              </a:ext>
            </a:extLst>
          </p:cNvPr>
          <p:cNvSpPr txBox="1"/>
          <p:nvPr/>
        </p:nvSpPr>
        <p:spPr>
          <a:xfrm>
            <a:off x="904787" y="1207767"/>
            <a:ext cx="7334423"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t>Can we avoid the influence of environment factors?</a:t>
            </a:r>
            <a:endParaRPr lang="zh-CN" altLang="en-US" b="1" dirty="0"/>
          </a:p>
        </p:txBody>
      </p:sp>
    </p:spTree>
    <p:extLst>
      <p:ext uri="{BB962C8B-B14F-4D97-AF65-F5344CB8AC3E}">
        <p14:creationId xmlns:p14="http://schemas.microsoft.com/office/powerpoint/2010/main" val="156166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72358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可解释性</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9FFC6EB4-8BBA-524E-6183-87F7AF375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94" y="2022642"/>
            <a:ext cx="3155309" cy="4011854"/>
          </a:xfrm>
          <a:prstGeom prst="rect">
            <a:avLst/>
          </a:prstGeom>
        </p:spPr>
      </p:pic>
      <p:sp>
        <p:nvSpPr>
          <p:cNvPr id="5" name="文本框 4">
            <a:extLst>
              <a:ext uri="{FF2B5EF4-FFF2-40B4-BE49-F238E27FC236}">
                <a16:creationId xmlns:a16="http://schemas.microsoft.com/office/drawing/2014/main" id="{13FC8EC5-8E87-BECB-DE08-4945CA240B74}"/>
              </a:ext>
            </a:extLst>
          </p:cNvPr>
          <p:cNvSpPr txBox="1"/>
          <p:nvPr/>
        </p:nvSpPr>
        <p:spPr>
          <a:xfrm>
            <a:off x="252328" y="1079477"/>
            <a:ext cx="5391954"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t>Can we provide an explanation of TOD tensors learnt from the real-world speed data?</a:t>
            </a:r>
            <a:endParaRPr lang="zh-CN" altLang="en-US" sz="2000" b="1" dirty="0"/>
          </a:p>
        </p:txBody>
      </p:sp>
      <p:pic>
        <p:nvPicPr>
          <p:cNvPr id="6" name="图片 5">
            <a:extLst>
              <a:ext uri="{FF2B5EF4-FFF2-40B4-BE49-F238E27FC236}">
                <a16:creationId xmlns:a16="http://schemas.microsoft.com/office/drawing/2014/main" id="{13B3F67B-BAC1-AB06-988E-C839F8E3B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2131" y="1079477"/>
            <a:ext cx="2736991" cy="4955019"/>
          </a:xfrm>
          <a:prstGeom prst="rect">
            <a:avLst/>
          </a:prstGeom>
        </p:spPr>
      </p:pic>
    </p:spTree>
    <p:extLst>
      <p:ext uri="{BB962C8B-B14F-4D97-AF65-F5344CB8AC3E}">
        <p14:creationId xmlns:p14="http://schemas.microsoft.com/office/powerpoint/2010/main" val="1704494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3" name="文本框 2">
            <a:extLst>
              <a:ext uri="{FF2B5EF4-FFF2-40B4-BE49-F238E27FC236}">
                <a16:creationId xmlns:a16="http://schemas.microsoft.com/office/drawing/2014/main" id="{E282C1D5-B248-82FD-3F15-B2428062F614}"/>
              </a:ext>
            </a:extLst>
          </p:cNvPr>
          <p:cNvSpPr txBox="1"/>
          <p:nvPr/>
        </p:nvSpPr>
        <p:spPr>
          <a:xfrm>
            <a:off x="656175" y="1245238"/>
            <a:ext cx="8044249" cy="2264081"/>
          </a:xfrm>
          <a:prstGeom prst="rect">
            <a:avLst/>
          </a:prstGeom>
          <a:noFill/>
        </p:spPr>
        <p:txBody>
          <a:bodyPr wrap="square" rtlCol="0">
            <a:spAutoFit/>
          </a:bodyPr>
          <a:lstStyle/>
          <a:p>
            <a:pPr>
              <a:lnSpc>
                <a:spcPct val="150000"/>
              </a:lnSpc>
            </a:pPr>
            <a:r>
              <a:rPr lang="zh-CN" altLang="en-US" sz="2400" b="1" dirty="0"/>
              <a:t>优点：</a:t>
            </a:r>
            <a:endParaRPr lang="en-US" altLang="zh-CN" sz="2400" b="1" dirty="0"/>
          </a:p>
          <a:p>
            <a:pPr marL="285750" indent="-285750">
              <a:lnSpc>
                <a:spcPct val="150000"/>
              </a:lnSpc>
              <a:buFont typeface="Arial" panose="020B0604020202020204" pitchFamily="34" charset="0"/>
              <a:buChar char="•"/>
            </a:pPr>
            <a:r>
              <a:rPr lang="zh-CN" altLang="en-US" dirty="0"/>
              <a:t>相较过去仅进行对 </a:t>
            </a:r>
            <a:r>
              <a:rPr lang="en-US" altLang="zh-CN" dirty="0"/>
              <a:t>TOD</a:t>
            </a:r>
            <a:r>
              <a:rPr lang="zh-CN" altLang="en-US" dirty="0"/>
              <a:t>、</a:t>
            </a:r>
            <a:r>
              <a:rPr lang="en-US" altLang="zh-CN" dirty="0"/>
              <a:t>Volume</a:t>
            </a:r>
            <a:r>
              <a:rPr lang="zh-CN" altLang="en-US" dirty="0"/>
              <a:t>、</a:t>
            </a:r>
            <a:r>
              <a:rPr lang="en-US" altLang="zh-CN" dirty="0"/>
              <a:t>Speed </a:t>
            </a:r>
            <a:r>
              <a:rPr lang="zh-CN" altLang="en-US" dirty="0"/>
              <a:t>中任意两者关系的学习，创新性地引入对路网的学习，实现进行三者关系的讨论</a:t>
            </a:r>
            <a:endParaRPr lang="en-US" altLang="zh-CN" dirty="0"/>
          </a:p>
          <a:p>
            <a:pPr marL="285750" indent="-285750">
              <a:lnSpc>
                <a:spcPct val="150000"/>
              </a:lnSpc>
              <a:buFont typeface="Arial" panose="020B0604020202020204" pitchFamily="34" charset="0"/>
              <a:buChar char="•"/>
            </a:pPr>
            <a:r>
              <a:rPr lang="zh-CN" altLang="en-US" dirty="0"/>
              <a:t>采用更易获得的 </a:t>
            </a:r>
            <a:r>
              <a:rPr lang="en-US" altLang="zh-CN" dirty="0"/>
              <a:t>Main Input </a:t>
            </a:r>
            <a:r>
              <a:rPr lang="zh-CN" altLang="en-US" dirty="0"/>
              <a:t>数据，并有效地使用了其余可获得的现实数据</a:t>
            </a:r>
            <a:endParaRPr lang="en-US" altLang="zh-CN" dirty="0"/>
          </a:p>
          <a:p>
            <a:pPr marL="285750" indent="-285750">
              <a:lnSpc>
                <a:spcPct val="150000"/>
              </a:lnSpc>
              <a:buFont typeface="Arial" panose="020B0604020202020204" pitchFamily="34" charset="0"/>
              <a:buChar char="•"/>
            </a:pPr>
            <a:r>
              <a:rPr lang="zh-CN" altLang="en-US" dirty="0"/>
              <a:t>实验充分</a:t>
            </a:r>
            <a:endParaRPr lang="en-US" altLang="zh-CN" dirty="0"/>
          </a:p>
        </p:txBody>
      </p:sp>
      <p:sp>
        <p:nvSpPr>
          <p:cNvPr id="4" name="文本框 3">
            <a:extLst>
              <a:ext uri="{FF2B5EF4-FFF2-40B4-BE49-F238E27FC236}">
                <a16:creationId xmlns:a16="http://schemas.microsoft.com/office/drawing/2014/main" id="{21539727-C662-59B9-6EAC-3A9708880D2A}"/>
              </a:ext>
            </a:extLst>
          </p:cNvPr>
          <p:cNvSpPr txBox="1"/>
          <p:nvPr/>
        </p:nvSpPr>
        <p:spPr>
          <a:xfrm>
            <a:off x="656175" y="4037815"/>
            <a:ext cx="6895071" cy="1017586"/>
          </a:xfrm>
          <a:prstGeom prst="rect">
            <a:avLst/>
          </a:prstGeom>
          <a:noFill/>
        </p:spPr>
        <p:txBody>
          <a:bodyPr wrap="square" rtlCol="0">
            <a:spAutoFit/>
          </a:bodyPr>
          <a:lstStyle/>
          <a:p>
            <a:pPr>
              <a:lnSpc>
                <a:spcPct val="150000"/>
              </a:lnSpc>
            </a:pPr>
            <a:r>
              <a:rPr lang="zh-CN" altLang="en-US" sz="2400" b="1" dirty="0"/>
              <a:t>思考：</a:t>
            </a:r>
            <a:endParaRPr lang="en-US" altLang="zh-CN" sz="2400" b="1" dirty="0"/>
          </a:p>
          <a:p>
            <a:pPr marL="285750" indent="-285750">
              <a:lnSpc>
                <a:spcPct val="150000"/>
              </a:lnSpc>
              <a:buFont typeface="Arial" panose="020B0604020202020204" pitchFamily="34" charset="0"/>
              <a:buChar char="•"/>
            </a:pPr>
            <a:r>
              <a:rPr lang="zh-CN" altLang="en-US" dirty="0"/>
              <a:t>当前 </a:t>
            </a:r>
            <a:r>
              <a:rPr lang="en-US" altLang="zh-CN" dirty="0"/>
              <a:t>TOD </a:t>
            </a:r>
            <a:r>
              <a:rPr lang="zh-CN" altLang="en-US" dirty="0"/>
              <a:t>时间跨度最小为 </a:t>
            </a:r>
            <a:r>
              <a:rPr lang="en-US" altLang="zh-CN" dirty="0"/>
              <a:t>10min</a:t>
            </a:r>
            <a:r>
              <a:rPr lang="zh-CN" altLang="en-US" dirty="0"/>
              <a:t>，是否可进行更细粒度的划分</a:t>
            </a:r>
            <a:endParaRPr lang="en-US" altLang="zh-CN" dirty="0"/>
          </a:p>
        </p:txBody>
      </p:sp>
    </p:spTree>
    <p:extLst>
      <p:ext uri="{BB962C8B-B14F-4D97-AF65-F5344CB8AC3E}">
        <p14:creationId xmlns:p14="http://schemas.microsoft.com/office/powerpoint/2010/main" val="258990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研究背景</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B9EC3E4B-0513-4A88-8BCD-62E42AC79758}"/>
              </a:ext>
            </a:extLst>
          </p:cNvPr>
          <p:cNvSpPr/>
          <p:nvPr/>
        </p:nvSpPr>
        <p:spPr>
          <a:xfrm>
            <a:off x="975237" y="1657885"/>
            <a:ext cx="7193525" cy="448584"/>
          </a:xfrm>
          <a:prstGeom prst="rect">
            <a:avLst/>
          </a:prstGeom>
        </p:spPr>
        <p:txBody>
          <a:bodyPr wrap="square">
            <a:spAutoFit/>
          </a:bodyPr>
          <a:lstStyle/>
          <a:p>
            <a:pPr>
              <a:lnSpc>
                <a:spcPct val="125000"/>
              </a:lnSpc>
            </a:pPr>
            <a:endParaRPr lang="en-US" altLang="zh-CN" sz="2000" b="1" dirty="0"/>
          </a:p>
        </p:txBody>
      </p:sp>
      <p:sp>
        <p:nvSpPr>
          <p:cNvPr id="3" name="文本框 2">
            <a:extLst>
              <a:ext uri="{FF2B5EF4-FFF2-40B4-BE49-F238E27FC236}">
                <a16:creationId xmlns:a16="http://schemas.microsoft.com/office/drawing/2014/main" id="{24740B4D-900B-28EC-2A7D-2FC1EF0E94E4}"/>
              </a:ext>
            </a:extLst>
          </p:cNvPr>
          <p:cNvSpPr txBox="1"/>
          <p:nvPr/>
        </p:nvSpPr>
        <p:spPr>
          <a:xfrm>
            <a:off x="481914" y="1087395"/>
            <a:ext cx="3311610" cy="1433085"/>
          </a:xfrm>
          <a:prstGeom prst="rect">
            <a:avLst/>
          </a:prstGeom>
          <a:noFill/>
        </p:spPr>
        <p:txBody>
          <a:bodyPr wrap="square" rtlCol="0">
            <a:spAutoFit/>
          </a:bodyPr>
          <a:lstStyle/>
          <a:p>
            <a:pPr>
              <a:lnSpc>
                <a:spcPct val="150000"/>
              </a:lnSpc>
            </a:pPr>
            <a:r>
              <a:rPr lang="zh-CN" altLang="en-US" sz="2400" b="1" dirty="0"/>
              <a:t>仿真平台的输入文件：</a:t>
            </a:r>
            <a:endParaRPr lang="en-US" altLang="zh-CN" sz="2400" b="1" dirty="0"/>
          </a:p>
          <a:p>
            <a:pPr marL="285750" indent="-285750">
              <a:lnSpc>
                <a:spcPct val="150000"/>
              </a:lnSpc>
              <a:buFont typeface="Arial" panose="020B0604020202020204" pitchFamily="34" charset="0"/>
              <a:buChar char="•"/>
            </a:pPr>
            <a:r>
              <a:rPr lang="zh-CN" altLang="en-US" dirty="0"/>
              <a:t>路网数据</a:t>
            </a:r>
            <a:endParaRPr lang="en-US" altLang="zh-CN" dirty="0"/>
          </a:p>
          <a:p>
            <a:pPr marL="285750" indent="-285750">
              <a:lnSpc>
                <a:spcPct val="150000"/>
              </a:lnSpc>
              <a:buFont typeface="Arial" panose="020B0604020202020204" pitchFamily="34" charset="0"/>
              <a:buChar char="•"/>
            </a:pPr>
            <a:r>
              <a:rPr lang="zh-CN" altLang="en-US" dirty="0"/>
              <a:t>车流数据</a:t>
            </a:r>
          </a:p>
        </p:txBody>
      </p:sp>
      <p:sp>
        <p:nvSpPr>
          <p:cNvPr id="10" name="文本框 9">
            <a:extLst>
              <a:ext uri="{FF2B5EF4-FFF2-40B4-BE49-F238E27FC236}">
                <a16:creationId xmlns:a16="http://schemas.microsoft.com/office/drawing/2014/main" id="{7E52B32F-84A0-294A-EB0A-B3A521FF201F}"/>
              </a:ext>
            </a:extLst>
          </p:cNvPr>
          <p:cNvSpPr txBox="1"/>
          <p:nvPr/>
        </p:nvSpPr>
        <p:spPr>
          <a:xfrm>
            <a:off x="481914" y="2829697"/>
            <a:ext cx="4572000" cy="1433085"/>
          </a:xfrm>
          <a:prstGeom prst="rect">
            <a:avLst/>
          </a:prstGeom>
          <a:noFill/>
        </p:spPr>
        <p:txBody>
          <a:bodyPr wrap="square">
            <a:spAutoFit/>
          </a:bodyPr>
          <a:lstStyle/>
          <a:p>
            <a:pPr>
              <a:lnSpc>
                <a:spcPct val="150000"/>
              </a:lnSpc>
            </a:pPr>
            <a:r>
              <a:rPr lang="zh-CN" altLang="en-US" sz="2400" b="1" dirty="0"/>
              <a:t>路网数据特点：</a:t>
            </a:r>
            <a:endParaRPr lang="en-US" altLang="zh-CN" sz="2400" b="1" dirty="0"/>
          </a:p>
          <a:p>
            <a:pPr marL="342900" indent="-342900">
              <a:lnSpc>
                <a:spcPct val="150000"/>
              </a:lnSpc>
              <a:buFont typeface="Arial" panose="020B0604020202020204" pitchFamily="34" charset="0"/>
              <a:buChar char="•"/>
            </a:pPr>
            <a:r>
              <a:rPr lang="zh-CN" altLang="en-US" dirty="0"/>
              <a:t>易获取</a:t>
            </a:r>
            <a:endParaRPr lang="en-US" altLang="zh-CN" dirty="0"/>
          </a:p>
          <a:p>
            <a:pPr marL="342900" indent="-342900">
              <a:lnSpc>
                <a:spcPct val="150000"/>
              </a:lnSpc>
              <a:buFont typeface="Arial" panose="020B0604020202020204" pitchFamily="34" charset="0"/>
              <a:buChar char="•"/>
            </a:pPr>
            <a:r>
              <a:rPr lang="zh-CN" altLang="en-US" dirty="0"/>
              <a:t>数据固定</a:t>
            </a:r>
            <a:endParaRPr lang="en-US" altLang="zh-CN" dirty="0"/>
          </a:p>
        </p:txBody>
      </p:sp>
      <p:sp>
        <p:nvSpPr>
          <p:cNvPr id="11" name="文本框 10">
            <a:extLst>
              <a:ext uri="{FF2B5EF4-FFF2-40B4-BE49-F238E27FC236}">
                <a16:creationId xmlns:a16="http://schemas.microsoft.com/office/drawing/2014/main" id="{1DCF7EB9-ED56-BBAC-D8AA-1F7C8908360F}"/>
              </a:ext>
            </a:extLst>
          </p:cNvPr>
          <p:cNvSpPr txBox="1"/>
          <p:nvPr/>
        </p:nvSpPr>
        <p:spPr>
          <a:xfrm>
            <a:off x="428281" y="4571999"/>
            <a:ext cx="4572000" cy="1434367"/>
          </a:xfrm>
          <a:prstGeom prst="rect">
            <a:avLst/>
          </a:prstGeom>
          <a:noFill/>
        </p:spPr>
        <p:txBody>
          <a:bodyPr wrap="square">
            <a:spAutoFit/>
          </a:bodyPr>
          <a:lstStyle/>
          <a:p>
            <a:pPr>
              <a:lnSpc>
                <a:spcPct val="150000"/>
              </a:lnSpc>
            </a:pPr>
            <a:r>
              <a:rPr lang="zh-CN" altLang="en-US" sz="2400" b="1" dirty="0"/>
              <a:t>车流数据特点：</a:t>
            </a:r>
          </a:p>
          <a:p>
            <a:pPr marL="342900" indent="-342900">
              <a:lnSpc>
                <a:spcPct val="150000"/>
              </a:lnSpc>
              <a:buFont typeface="Arial" panose="020B0604020202020204" pitchFamily="34" charset="0"/>
              <a:buChar char="•"/>
            </a:pPr>
            <a:r>
              <a:rPr lang="zh-CN" altLang="en-US" dirty="0"/>
              <a:t>随时间变化存在较大波动</a:t>
            </a:r>
            <a:endParaRPr lang="en-US" altLang="zh-CN" dirty="0"/>
          </a:p>
          <a:p>
            <a:pPr marL="342900" indent="-342900">
              <a:lnSpc>
                <a:spcPct val="150000"/>
              </a:lnSpc>
              <a:buFont typeface="Arial" panose="020B0604020202020204" pitchFamily="34" charset="0"/>
              <a:buChar char="•"/>
            </a:pPr>
            <a:r>
              <a:rPr lang="zh-CN" altLang="en-US" dirty="0"/>
              <a:t>获取难度大</a:t>
            </a:r>
            <a:endParaRPr lang="en-US" altLang="zh-CN" dirty="0"/>
          </a:p>
        </p:txBody>
      </p:sp>
      <p:sp>
        <p:nvSpPr>
          <p:cNvPr id="5" name="箭头: 右 4">
            <a:extLst>
              <a:ext uri="{FF2B5EF4-FFF2-40B4-BE49-F238E27FC236}">
                <a16:creationId xmlns:a16="http://schemas.microsoft.com/office/drawing/2014/main" id="{663A6D5F-EB66-D396-D037-8EFD097DC26C}"/>
              </a:ext>
            </a:extLst>
          </p:cNvPr>
          <p:cNvSpPr/>
          <p:nvPr/>
        </p:nvSpPr>
        <p:spPr>
          <a:xfrm>
            <a:off x="3687576" y="4964557"/>
            <a:ext cx="1187418" cy="704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76B8EB4-D0B8-2575-9187-7131258BC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062" y="988115"/>
            <a:ext cx="2833163" cy="3583885"/>
          </a:xfrm>
          <a:prstGeom prst="rect">
            <a:avLst/>
          </a:prstGeom>
        </p:spPr>
      </p:pic>
      <p:sp>
        <p:nvSpPr>
          <p:cNvPr id="8" name="文本框 7">
            <a:extLst>
              <a:ext uri="{FF2B5EF4-FFF2-40B4-BE49-F238E27FC236}">
                <a16:creationId xmlns:a16="http://schemas.microsoft.com/office/drawing/2014/main" id="{90CB924D-3265-C620-1FEE-DD60504457B1}"/>
              </a:ext>
            </a:extLst>
          </p:cNvPr>
          <p:cNvSpPr txBox="1"/>
          <p:nvPr/>
        </p:nvSpPr>
        <p:spPr>
          <a:xfrm>
            <a:off x="5572522" y="5200115"/>
            <a:ext cx="1558637" cy="461665"/>
          </a:xfrm>
          <a:prstGeom prst="rect">
            <a:avLst/>
          </a:prstGeom>
          <a:noFill/>
        </p:spPr>
        <p:txBody>
          <a:bodyPr wrap="square" rtlCol="0">
            <a:spAutoFit/>
          </a:bodyPr>
          <a:lstStyle/>
          <a:p>
            <a:r>
              <a:rPr lang="zh-CN" altLang="en-US" sz="2400" b="1" dirty="0"/>
              <a:t>如何获取？</a:t>
            </a:r>
          </a:p>
        </p:txBody>
      </p:sp>
    </p:spTree>
    <p:extLst>
      <p:ext uri="{BB962C8B-B14F-4D97-AF65-F5344CB8AC3E}">
        <p14:creationId xmlns:p14="http://schemas.microsoft.com/office/powerpoint/2010/main" val="25274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研究背景</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B9EC3E4B-0513-4A88-8BCD-62E42AC79758}"/>
              </a:ext>
            </a:extLst>
          </p:cNvPr>
          <p:cNvSpPr/>
          <p:nvPr/>
        </p:nvSpPr>
        <p:spPr>
          <a:xfrm>
            <a:off x="975237" y="1657885"/>
            <a:ext cx="7193525" cy="448584"/>
          </a:xfrm>
          <a:prstGeom prst="rect">
            <a:avLst/>
          </a:prstGeom>
        </p:spPr>
        <p:txBody>
          <a:bodyPr wrap="square">
            <a:spAutoFit/>
          </a:bodyPr>
          <a:lstStyle/>
          <a:p>
            <a:pPr>
              <a:lnSpc>
                <a:spcPct val="125000"/>
              </a:lnSpc>
            </a:pPr>
            <a:endParaRPr lang="en-US" altLang="zh-CN" sz="2000" b="1" dirty="0"/>
          </a:p>
        </p:txBody>
      </p:sp>
      <p:sp>
        <p:nvSpPr>
          <p:cNvPr id="3" name="文本框 2">
            <a:extLst>
              <a:ext uri="{FF2B5EF4-FFF2-40B4-BE49-F238E27FC236}">
                <a16:creationId xmlns:a16="http://schemas.microsoft.com/office/drawing/2014/main" id="{602BFD68-1B0F-5038-0D3D-8DEF89840839}"/>
              </a:ext>
            </a:extLst>
          </p:cNvPr>
          <p:cNvSpPr txBox="1"/>
          <p:nvPr/>
        </p:nvSpPr>
        <p:spPr>
          <a:xfrm>
            <a:off x="5458572" y="991616"/>
            <a:ext cx="3137528" cy="3187411"/>
          </a:xfrm>
          <a:prstGeom prst="rect">
            <a:avLst/>
          </a:prstGeom>
          <a:noFill/>
        </p:spPr>
        <p:txBody>
          <a:bodyPr wrap="square" rtlCol="0">
            <a:spAutoFit/>
          </a:bodyPr>
          <a:lstStyle/>
          <a:p>
            <a:pPr>
              <a:lnSpc>
                <a:spcPct val="150000"/>
              </a:lnSpc>
            </a:pPr>
            <a:r>
              <a:rPr lang="zh-CN" altLang="en-US" sz="2400" b="1" dirty="0"/>
              <a:t>现有生成方式：</a:t>
            </a:r>
            <a:endParaRPr lang="en-US" altLang="zh-CN" dirty="0"/>
          </a:p>
          <a:p>
            <a:pPr marL="342900" indent="-342900">
              <a:lnSpc>
                <a:spcPct val="150000"/>
              </a:lnSpc>
              <a:buAutoNum type="arabicPeriod"/>
            </a:pPr>
            <a:r>
              <a:rPr lang="en-US" altLang="zh-CN" sz="2000" b="1" dirty="0"/>
              <a:t>Model Methods</a:t>
            </a:r>
          </a:p>
          <a:p>
            <a:pPr marL="800100" lvl="1" indent="-342900">
              <a:lnSpc>
                <a:spcPct val="150000"/>
              </a:lnSpc>
              <a:buFont typeface="Arial" panose="020B0604020202020204" pitchFamily="34" charset="0"/>
              <a:buChar char="•"/>
            </a:pPr>
            <a:r>
              <a:rPr lang="zh-CN" altLang="en-US" dirty="0"/>
              <a:t>遗传算法</a:t>
            </a:r>
            <a:endParaRPr lang="en-US" altLang="zh-CN" dirty="0"/>
          </a:p>
          <a:p>
            <a:pPr marL="800100" lvl="1" indent="-342900">
              <a:lnSpc>
                <a:spcPct val="150000"/>
              </a:lnSpc>
              <a:buFont typeface="Arial" panose="020B0604020202020204" pitchFamily="34" charset="0"/>
              <a:buChar char="•"/>
            </a:pPr>
            <a:r>
              <a:rPr lang="zh-CN" altLang="en-US" dirty="0"/>
              <a:t>重力模型</a:t>
            </a:r>
            <a:endParaRPr lang="en-US" altLang="zh-CN" dirty="0"/>
          </a:p>
          <a:p>
            <a:pPr marL="342900" indent="-342900">
              <a:lnSpc>
                <a:spcPct val="150000"/>
              </a:lnSpc>
              <a:buAutoNum type="arabicPeriod"/>
            </a:pPr>
            <a:r>
              <a:rPr lang="en-US" altLang="zh-CN" sz="2000" b="1" dirty="0"/>
              <a:t>Data-driven Method:</a:t>
            </a:r>
          </a:p>
          <a:p>
            <a:pPr marL="742950" lvl="1" indent="-285750">
              <a:lnSpc>
                <a:spcPct val="150000"/>
              </a:lnSpc>
              <a:buFont typeface="Arial" panose="020B0604020202020204" pitchFamily="34" charset="0"/>
              <a:buChar char="•"/>
            </a:pPr>
            <a:r>
              <a:rPr lang="zh-CN" altLang="en-US" dirty="0"/>
              <a:t> 交通预测</a:t>
            </a:r>
            <a:endParaRPr lang="en-US" altLang="zh-CN" dirty="0"/>
          </a:p>
          <a:p>
            <a:pPr marL="742950" lvl="1" indent="-285750">
              <a:lnSpc>
                <a:spcPct val="150000"/>
              </a:lnSpc>
              <a:buFont typeface="Arial" panose="020B0604020202020204" pitchFamily="34" charset="0"/>
              <a:buChar char="•"/>
            </a:pPr>
            <a:r>
              <a:rPr lang="zh-CN" altLang="en-US" dirty="0"/>
              <a:t> 数据恢复</a:t>
            </a:r>
            <a:endParaRPr lang="en-US" altLang="zh-CN" dirty="0"/>
          </a:p>
        </p:txBody>
      </p:sp>
      <p:sp>
        <p:nvSpPr>
          <p:cNvPr id="5" name="文本框 4">
            <a:extLst>
              <a:ext uri="{FF2B5EF4-FFF2-40B4-BE49-F238E27FC236}">
                <a16:creationId xmlns:a16="http://schemas.microsoft.com/office/drawing/2014/main" id="{BA7619FB-1135-0BDF-2F8B-28F50AC9A8B4}"/>
              </a:ext>
            </a:extLst>
          </p:cNvPr>
          <p:cNvSpPr txBox="1"/>
          <p:nvPr/>
        </p:nvSpPr>
        <p:spPr>
          <a:xfrm>
            <a:off x="244474" y="4415866"/>
            <a:ext cx="8655050" cy="1754326"/>
          </a:xfrm>
          <a:prstGeom prst="rect">
            <a:avLst/>
          </a:prstGeom>
          <a:noFill/>
        </p:spPr>
        <p:txBody>
          <a:bodyPr wrap="square" rtlCol="0">
            <a:spAutoFit/>
          </a:bodyPr>
          <a:lstStyle/>
          <a:p>
            <a:pPr lvl="1">
              <a:lnSpc>
                <a:spcPct val="150000"/>
              </a:lnSpc>
            </a:pPr>
            <a:r>
              <a:rPr lang="zh-CN" altLang="en-US" sz="2400" b="1" dirty="0"/>
              <a:t>验证方式：</a:t>
            </a:r>
            <a:endParaRPr lang="en-US" altLang="zh-CN" dirty="0"/>
          </a:p>
          <a:p>
            <a:pPr marL="800100" lvl="1" indent="-342900">
              <a:lnSpc>
                <a:spcPct val="150000"/>
              </a:lnSpc>
              <a:buFont typeface="+mj-lt"/>
              <a:buAutoNum type="arabicPeriod"/>
            </a:pPr>
            <a:r>
              <a:rPr lang="zh-CN" altLang="en-US" b="1" dirty="0"/>
              <a:t>流量：</a:t>
            </a:r>
            <a:r>
              <a:rPr lang="en-US" altLang="zh-CN" dirty="0"/>
              <a:t>generalized least square, maximum likelihood estimation, </a:t>
            </a:r>
            <a:r>
              <a:rPr lang="en-US" altLang="zh-CN" dirty="0" err="1"/>
              <a:t>bayesian</a:t>
            </a:r>
            <a:r>
              <a:rPr lang="en-US" altLang="zh-CN" dirty="0"/>
              <a:t> models</a:t>
            </a:r>
          </a:p>
          <a:p>
            <a:pPr marL="800100" lvl="1" indent="-342900">
              <a:lnSpc>
                <a:spcPct val="150000"/>
              </a:lnSpc>
              <a:buFont typeface="+mj-lt"/>
              <a:buAutoNum type="arabicPeriod"/>
            </a:pPr>
            <a:r>
              <a:rPr lang="zh-CN" altLang="en-US" b="1" dirty="0"/>
              <a:t>速度验证：</a:t>
            </a:r>
            <a:r>
              <a:rPr lang="en-US" altLang="zh-CN" dirty="0"/>
              <a:t>fundamental diagram</a:t>
            </a:r>
          </a:p>
          <a:p>
            <a:endParaRPr lang="zh-CN" altLang="en-US" dirty="0"/>
          </a:p>
        </p:txBody>
      </p:sp>
      <p:sp>
        <p:nvSpPr>
          <p:cNvPr id="8" name="文本框 7">
            <a:extLst>
              <a:ext uri="{FF2B5EF4-FFF2-40B4-BE49-F238E27FC236}">
                <a16:creationId xmlns:a16="http://schemas.microsoft.com/office/drawing/2014/main" id="{79559A77-2980-890B-BBD0-F4D33F0CDCEF}"/>
              </a:ext>
            </a:extLst>
          </p:cNvPr>
          <p:cNvSpPr txBox="1"/>
          <p:nvPr/>
        </p:nvSpPr>
        <p:spPr>
          <a:xfrm>
            <a:off x="677152" y="974428"/>
            <a:ext cx="4572000" cy="2264081"/>
          </a:xfrm>
          <a:prstGeom prst="rect">
            <a:avLst/>
          </a:prstGeom>
          <a:noFill/>
        </p:spPr>
        <p:txBody>
          <a:bodyPr wrap="square">
            <a:spAutoFit/>
          </a:bodyPr>
          <a:lstStyle/>
          <a:p>
            <a:pPr>
              <a:lnSpc>
                <a:spcPct val="150000"/>
              </a:lnSpc>
            </a:pPr>
            <a:r>
              <a:rPr lang="zh-CN" altLang="en-US" sz="2400" b="1" dirty="0"/>
              <a:t>车流数据主要获取方式：</a:t>
            </a:r>
            <a:endParaRPr lang="en-US" altLang="zh-CN" sz="2400" b="1" dirty="0"/>
          </a:p>
          <a:p>
            <a:pPr marL="285750" indent="-285750">
              <a:lnSpc>
                <a:spcPct val="150000"/>
              </a:lnSpc>
              <a:buFont typeface="Arial" panose="020B0604020202020204" pitchFamily="34" charset="0"/>
              <a:buChar char="•"/>
            </a:pPr>
            <a:r>
              <a:rPr lang="en-US" altLang="zh-CN" dirty="0"/>
              <a:t>GPS Trajectory</a:t>
            </a:r>
          </a:p>
          <a:p>
            <a:pPr marL="285750" indent="-285750">
              <a:lnSpc>
                <a:spcPct val="150000"/>
              </a:lnSpc>
              <a:buFont typeface="Arial" panose="020B0604020202020204" pitchFamily="34" charset="0"/>
              <a:buChar char="•"/>
            </a:pPr>
            <a:r>
              <a:rPr lang="zh-CN" altLang="en-US" dirty="0"/>
              <a:t>交通摄像头记录</a:t>
            </a:r>
            <a:endParaRPr lang="en-US" altLang="zh-CN" dirty="0"/>
          </a:p>
          <a:p>
            <a:pPr marL="285750" indent="-285750">
              <a:lnSpc>
                <a:spcPct val="150000"/>
              </a:lnSpc>
              <a:buFont typeface="Arial" panose="020B0604020202020204" pitchFamily="34" charset="0"/>
              <a:buChar char="•"/>
            </a:pPr>
            <a:r>
              <a:rPr lang="zh-CN" altLang="en-US" dirty="0"/>
              <a:t>人工统计</a:t>
            </a:r>
            <a:endParaRPr lang="en-US" altLang="zh-CN" dirty="0"/>
          </a:p>
          <a:p>
            <a:pPr marL="285750" indent="-285750">
              <a:lnSpc>
                <a:spcPct val="150000"/>
              </a:lnSpc>
              <a:buFont typeface="Arial" panose="020B0604020202020204" pitchFamily="34" charset="0"/>
              <a:buChar char="•"/>
            </a:pPr>
            <a:r>
              <a:rPr lang="zh-CN" altLang="en-US" dirty="0"/>
              <a:t>移动数据</a:t>
            </a:r>
            <a:endParaRPr lang="en-US" altLang="zh-CN" dirty="0"/>
          </a:p>
        </p:txBody>
      </p:sp>
    </p:spTree>
    <p:extLst>
      <p:ext uri="{BB962C8B-B14F-4D97-AF65-F5344CB8AC3E}">
        <p14:creationId xmlns:p14="http://schemas.microsoft.com/office/powerpoint/2010/main" val="129636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研究背景</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生成</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B9EC3E4B-0513-4A88-8BCD-62E42AC79758}"/>
              </a:ext>
            </a:extLst>
          </p:cNvPr>
          <p:cNvSpPr/>
          <p:nvPr/>
        </p:nvSpPr>
        <p:spPr>
          <a:xfrm>
            <a:off x="975237" y="1657885"/>
            <a:ext cx="7193525" cy="448584"/>
          </a:xfrm>
          <a:prstGeom prst="rect">
            <a:avLst/>
          </a:prstGeom>
        </p:spPr>
        <p:txBody>
          <a:bodyPr wrap="square">
            <a:spAutoFit/>
          </a:bodyPr>
          <a:lstStyle/>
          <a:p>
            <a:pPr>
              <a:lnSpc>
                <a:spcPct val="125000"/>
              </a:lnSpc>
            </a:pPr>
            <a:endParaRPr lang="en-US" altLang="zh-CN" sz="2000" b="1" dirty="0"/>
          </a:p>
        </p:txBody>
      </p:sp>
      <p:sp>
        <p:nvSpPr>
          <p:cNvPr id="5" name="文本框 4">
            <a:extLst>
              <a:ext uri="{FF2B5EF4-FFF2-40B4-BE49-F238E27FC236}">
                <a16:creationId xmlns:a16="http://schemas.microsoft.com/office/drawing/2014/main" id="{02C7FE0B-3066-0E36-F6F8-1D4A714BF867}"/>
              </a:ext>
            </a:extLst>
          </p:cNvPr>
          <p:cNvSpPr txBox="1"/>
          <p:nvPr/>
        </p:nvSpPr>
        <p:spPr>
          <a:xfrm>
            <a:off x="294930" y="795511"/>
            <a:ext cx="4721569" cy="1433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a:t>OD matrix (origin-destination)</a:t>
            </a:r>
          </a:p>
          <a:p>
            <a:pPr>
              <a:lnSpc>
                <a:spcPct val="150000"/>
              </a:lnSpc>
            </a:pPr>
            <a:r>
              <a:rPr lang="en-US" altLang="zh-CN" dirty="0"/>
              <a:t>	OD </a:t>
            </a:r>
            <a:r>
              <a:rPr lang="zh-CN" altLang="en-US" dirty="0"/>
              <a:t>矩阵中每个单元格的值表示从起点到终点的车流路程发生的次数。</a:t>
            </a:r>
            <a:endParaRPr lang="en-US" altLang="zh-CN" dirty="0"/>
          </a:p>
        </p:txBody>
      </p:sp>
      <p:pic>
        <p:nvPicPr>
          <p:cNvPr id="6" name="图片 5">
            <a:extLst>
              <a:ext uri="{FF2B5EF4-FFF2-40B4-BE49-F238E27FC236}">
                <a16:creationId xmlns:a16="http://schemas.microsoft.com/office/drawing/2014/main" id="{DE15B620-19ED-D2D2-8D00-B62C83948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302" y="4035450"/>
            <a:ext cx="3016404" cy="2051155"/>
          </a:xfrm>
          <a:prstGeom prst="rect">
            <a:avLst/>
          </a:prstGeom>
        </p:spPr>
      </p:pic>
      <p:sp>
        <p:nvSpPr>
          <p:cNvPr id="12" name="文本框 11">
            <a:extLst>
              <a:ext uri="{FF2B5EF4-FFF2-40B4-BE49-F238E27FC236}">
                <a16:creationId xmlns:a16="http://schemas.microsoft.com/office/drawing/2014/main" id="{A8C0BD5C-3367-FC33-D72C-86A853A57207}"/>
              </a:ext>
            </a:extLst>
          </p:cNvPr>
          <p:cNvSpPr txBox="1"/>
          <p:nvPr/>
        </p:nvSpPr>
        <p:spPr>
          <a:xfrm>
            <a:off x="271289" y="4237207"/>
            <a:ext cx="4768850"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a:t>TOD(temporal origin-destination)</a:t>
            </a:r>
          </a:p>
          <a:p>
            <a:pPr>
              <a:lnSpc>
                <a:spcPct val="150000"/>
              </a:lnSpc>
            </a:pPr>
            <a:r>
              <a:rPr lang="en-US" altLang="zh-CN" dirty="0"/>
              <a:t>	TOD </a:t>
            </a:r>
            <a:r>
              <a:rPr lang="zh-CN" altLang="en-US" dirty="0"/>
              <a:t>将 </a:t>
            </a:r>
            <a:r>
              <a:rPr lang="en-US" altLang="zh-CN" dirty="0"/>
              <a:t>OD </a:t>
            </a:r>
            <a:r>
              <a:rPr lang="zh-CN" altLang="en-US" dirty="0"/>
              <a:t>矩阵按一定的时间间隔进行划分，记录每个 </a:t>
            </a:r>
            <a:r>
              <a:rPr lang="en-US" altLang="zh-CN" dirty="0"/>
              <a:t>OD </a:t>
            </a:r>
            <a:r>
              <a:rPr lang="zh-CN" altLang="en-US" dirty="0"/>
              <a:t>对在该段时间间隔内有多少车辆进入路网。</a:t>
            </a:r>
            <a:endParaRPr lang="en-US" altLang="zh-CN" dirty="0"/>
          </a:p>
          <a:p>
            <a:endParaRPr lang="zh-CN" altLang="en-US" dirty="0"/>
          </a:p>
        </p:txBody>
      </p:sp>
      <p:pic>
        <p:nvPicPr>
          <p:cNvPr id="16" name="图片 15">
            <a:extLst>
              <a:ext uri="{FF2B5EF4-FFF2-40B4-BE49-F238E27FC236}">
                <a16:creationId xmlns:a16="http://schemas.microsoft.com/office/drawing/2014/main" id="{1BA968B5-3461-B790-EF49-3E19923A0B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02" y="2332109"/>
            <a:ext cx="4254719" cy="1905098"/>
          </a:xfrm>
          <a:prstGeom prst="rect">
            <a:avLst/>
          </a:prstGeom>
        </p:spPr>
      </p:pic>
      <p:cxnSp>
        <p:nvCxnSpPr>
          <p:cNvPr id="18" name="直接连接符 17">
            <a:extLst>
              <a:ext uri="{FF2B5EF4-FFF2-40B4-BE49-F238E27FC236}">
                <a16:creationId xmlns:a16="http://schemas.microsoft.com/office/drawing/2014/main" id="{817B219F-1384-58FA-96E5-A4FC64C9309C}"/>
              </a:ext>
            </a:extLst>
          </p:cNvPr>
          <p:cNvCxnSpPr>
            <a:cxnSpLocks/>
          </p:cNvCxnSpPr>
          <p:nvPr/>
        </p:nvCxnSpPr>
        <p:spPr>
          <a:xfrm>
            <a:off x="5016499" y="1250950"/>
            <a:ext cx="6351" cy="305435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616DCF6-5629-04D9-B9D0-6AFA55D1BF33}"/>
              </a:ext>
            </a:extLst>
          </p:cNvPr>
          <p:cNvCxnSpPr>
            <a:cxnSpLocks/>
          </p:cNvCxnSpPr>
          <p:nvPr/>
        </p:nvCxnSpPr>
        <p:spPr>
          <a:xfrm>
            <a:off x="294930" y="4305300"/>
            <a:ext cx="472156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C806FD36-EFFC-804A-0B09-03B80E3CD3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5091" y="1431310"/>
            <a:ext cx="2768615" cy="2197205"/>
          </a:xfrm>
          <a:prstGeom prst="rect">
            <a:avLst/>
          </a:prstGeom>
        </p:spPr>
      </p:pic>
    </p:spTree>
    <p:extLst>
      <p:ext uri="{BB962C8B-B14F-4D97-AF65-F5344CB8AC3E}">
        <p14:creationId xmlns:p14="http://schemas.microsoft.com/office/powerpoint/2010/main" val="42171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414371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研究背景</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数据选择</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B9EC3E4B-0513-4A88-8BCD-62E42AC79758}"/>
              </a:ext>
            </a:extLst>
          </p:cNvPr>
          <p:cNvSpPr/>
          <p:nvPr/>
        </p:nvSpPr>
        <p:spPr>
          <a:xfrm>
            <a:off x="975237" y="1657885"/>
            <a:ext cx="7193525" cy="448584"/>
          </a:xfrm>
          <a:prstGeom prst="rect">
            <a:avLst/>
          </a:prstGeom>
        </p:spPr>
        <p:txBody>
          <a:bodyPr wrap="square">
            <a:spAutoFit/>
          </a:bodyPr>
          <a:lstStyle/>
          <a:p>
            <a:pPr>
              <a:lnSpc>
                <a:spcPct val="125000"/>
              </a:lnSpc>
            </a:pPr>
            <a:endParaRPr lang="en-US" altLang="zh-CN" sz="2000" b="1" dirty="0"/>
          </a:p>
        </p:txBody>
      </p:sp>
      <p:grpSp>
        <p:nvGrpSpPr>
          <p:cNvPr id="17" name="组合 16">
            <a:extLst>
              <a:ext uri="{FF2B5EF4-FFF2-40B4-BE49-F238E27FC236}">
                <a16:creationId xmlns:a16="http://schemas.microsoft.com/office/drawing/2014/main" id="{E5EAED89-3615-ED68-233C-04E5E00D2AE9}"/>
              </a:ext>
            </a:extLst>
          </p:cNvPr>
          <p:cNvGrpSpPr/>
          <p:nvPr/>
        </p:nvGrpSpPr>
        <p:grpSpPr>
          <a:xfrm>
            <a:off x="1839711" y="1220858"/>
            <a:ext cx="4985665" cy="1849865"/>
            <a:chOff x="772911" y="1220858"/>
            <a:chExt cx="4985665" cy="1849865"/>
          </a:xfrm>
        </p:grpSpPr>
        <p:sp>
          <p:nvSpPr>
            <p:cNvPr id="5" name="文本框 4">
              <a:extLst>
                <a:ext uri="{FF2B5EF4-FFF2-40B4-BE49-F238E27FC236}">
                  <a16:creationId xmlns:a16="http://schemas.microsoft.com/office/drawing/2014/main" id="{02C7FE0B-3066-0E36-F6F8-1D4A714BF867}"/>
                </a:ext>
              </a:extLst>
            </p:cNvPr>
            <p:cNvSpPr txBox="1"/>
            <p:nvPr/>
          </p:nvSpPr>
          <p:spPr>
            <a:xfrm>
              <a:off x="772911" y="1220858"/>
              <a:ext cx="4721569" cy="1849865"/>
            </a:xfrm>
            <a:prstGeom prst="rect">
              <a:avLst/>
            </a:prstGeom>
            <a:noFill/>
          </p:spPr>
          <p:txBody>
            <a:bodyPr wrap="square" rtlCol="0">
              <a:spAutoFit/>
            </a:bodyPr>
            <a:lstStyle/>
            <a:p>
              <a:pPr>
                <a:lnSpc>
                  <a:spcPct val="150000"/>
                </a:lnSpc>
              </a:pPr>
              <a:r>
                <a:rPr lang="zh-CN" altLang="en-US" sz="2400" b="1" dirty="0"/>
                <a:t>宏观数据</a:t>
              </a:r>
              <a:r>
                <a:rPr lang="en-US" altLang="zh-CN" dirty="0"/>
                <a:t>	</a:t>
              </a:r>
            </a:p>
            <a:p>
              <a:pPr marL="285750" indent="-285750">
                <a:lnSpc>
                  <a:spcPct val="150000"/>
                </a:lnSpc>
                <a:buFont typeface="Arial" panose="020B0604020202020204" pitchFamily="34" charset="0"/>
                <a:buChar char="•"/>
              </a:pPr>
              <a:r>
                <a:rPr lang="zh-CN" altLang="en-US" dirty="0"/>
                <a:t>平均速度</a:t>
              </a:r>
              <a:endParaRPr lang="en-US" altLang="zh-CN" dirty="0"/>
            </a:p>
            <a:p>
              <a:pPr marL="285750" indent="-285750">
                <a:lnSpc>
                  <a:spcPct val="150000"/>
                </a:lnSpc>
                <a:buFont typeface="Arial" panose="020B0604020202020204" pitchFamily="34" charset="0"/>
                <a:buChar char="•"/>
              </a:pPr>
              <a:r>
                <a:rPr lang="zh-CN" altLang="en-US" dirty="0"/>
                <a:t>车流量</a:t>
              </a:r>
              <a:endParaRPr lang="en-US" altLang="zh-CN" dirty="0"/>
            </a:p>
            <a:p>
              <a:pPr marL="285750" indent="-285750">
                <a:lnSpc>
                  <a:spcPct val="150000"/>
                </a:lnSpc>
                <a:buFont typeface="Arial" panose="020B0604020202020204" pitchFamily="34" charset="0"/>
                <a:buChar char="•"/>
              </a:pPr>
              <a:r>
                <a:rPr lang="zh-CN" altLang="en-US" dirty="0"/>
                <a:t>车辆密度</a:t>
              </a:r>
              <a:endParaRPr lang="en-US" altLang="zh-CN" dirty="0"/>
            </a:p>
          </p:txBody>
        </p:sp>
        <p:cxnSp>
          <p:nvCxnSpPr>
            <p:cNvPr id="8" name="直接箭头连接符 7">
              <a:extLst>
                <a:ext uri="{FF2B5EF4-FFF2-40B4-BE49-F238E27FC236}">
                  <a16:creationId xmlns:a16="http://schemas.microsoft.com/office/drawing/2014/main" id="{9907D095-21AA-857A-A9D0-F0C6AECFC0EA}"/>
                </a:ext>
              </a:extLst>
            </p:cNvPr>
            <p:cNvCxnSpPr/>
            <p:nvPr/>
          </p:nvCxnSpPr>
          <p:spPr>
            <a:xfrm>
              <a:off x="2286000" y="2012950"/>
              <a:ext cx="196215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1E00AF5-CD42-801B-C872-C87CA0551E83}"/>
                </a:ext>
              </a:extLst>
            </p:cNvPr>
            <p:cNvSpPr txBox="1"/>
            <p:nvPr/>
          </p:nvSpPr>
          <p:spPr>
            <a:xfrm>
              <a:off x="4450476" y="1846654"/>
              <a:ext cx="1308100" cy="369332"/>
            </a:xfrm>
            <a:prstGeom prst="rect">
              <a:avLst/>
            </a:prstGeom>
            <a:noFill/>
          </p:spPr>
          <p:txBody>
            <a:bodyPr wrap="square" rtlCol="0">
              <a:spAutoFit/>
            </a:bodyPr>
            <a:lstStyle/>
            <a:p>
              <a:r>
                <a:rPr lang="en-US" altLang="zh-CN" dirty="0"/>
                <a:t>Main Input</a:t>
              </a:r>
              <a:endParaRPr lang="zh-CN" altLang="en-US" dirty="0"/>
            </a:p>
          </p:txBody>
        </p:sp>
      </p:grpSp>
      <p:grpSp>
        <p:nvGrpSpPr>
          <p:cNvPr id="19" name="组合 18">
            <a:extLst>
              <a:ext uri="{FF2B5EF4-FFF2-40B4-BE49-F238E27FC236}">
                <a16:creationId xmlns:a16="http://schemas.microsoft.com/office/drawing/2014/main" id="{75044682-8B32-7598-195E-4D8AADD41FF5}"/>
              </a:ext>
            </a:extLst>
          </p:cNvPr>
          <p:cNvGrpSpPr/>
          <p:nvPr/>
        </p:nvGrpSpPr>
        <p:grpSpPr>
          <a:xfrm>
            <a:off x="1312661" y="3568927"/>
            <a:ext cx="6698207" cy="1849865"/>
            <a:chOff x="772911" y="3568927"/>
            <a:chExt cx="6698207" cy="1849865"/>
          </a:xfrm>
        </p:grpSpPr>
        <p:sp>
          <p:nvSpPr>
            <p:cNvPr id="3" name="文本框 2">
              <a:extLst>
                <a:ext uri="{FF2B5EF4-FFF2-40B4-BE49-F238E27FC236}">
                  <a16:creationId xmlns:a16="http://schemas.microsoft.com/office/drawing/2014/main" id="{E86D0378-EBF0-B931-AAD8-4C20F61EE13B}"/>
                </a:ext>
              </a:extLst>
            </p:cNvPr>
            <p:cNvSpPr txBox="1"/>
            <p:nvPr/>
          </p:nvSpPr>
          <p:spPr>
            <a:xfrm>
              <a:off x="772911" y="3568927"/>
              <a:ext cx="4721569" cy="1849865"/>
            </a:xfrm>
            <a:prstGeom prst="rect">
              <a:avLst/>
            </a:prstGeom>
            <a:noFill/>
          </p:spPr>
          <p:txBody>
            <a:bodyPr wrap="square" rtlCol="0">
              <a:spAutoFit/>
            </a:bodyPr>
            <a:lstStyle/>
            <a:p>
              <a:pPr>
                <a:lnSpc>
                  <a:spcPct val="150000"/>
                </a:lnSpc>
              </a:pPr>
              <a:r>
                <a:rPr lang="zh-CN" altLang="en-US" sz="2400" b="1" dirty="0"/>
                <a:t>路网可实际获取数据</a:t>
              </a:r>
              <a:r>
                <a:rPr lang="en-US" altLang="zh-CN" dirty="0"/>
                <a:t>	</a:t>
              </a:r>
            </a:p>
            <a:p>
              <a:pPr marL="285750" indent="-285750">
                <a:lnSpc>
                  <a:spcPct val="150000"/>
                </a:lnSpc>
                <a:buFont typeface="Arial" panose="020B0604020202020204" pitchFamily="34" charset="0"/>
                <a:buChar char="•"/>
              </a:pPr>
              <a:r>
                <a:rPr lang="zh-CN" altLang="en-US" dirty="0"/>
                <a:t>部分车道车流量</a:t>
              </a:r>
              <a:endParaRPr lang="en-US" altLang="zh-CN" dirty="0"/>
            </a:p>
            <a:p>
              <a:pPr marL="285750" indent="-285750">
                <a:lnSpc>
                  <a:spcPct val="150000"/>
                </a:lnSpc>
                <a:buFont typeface="Arial" panose="020B0604020202020204" pitchFamily="34" charset="0"/>
                <a:buChar char="•"/>
              </a:pPr>
              <a:r>
                <a:rPr lang="zh-CN" altLang="en-US" dirty="0"/>
                <a:t>部分 </a:t>
              </a:r>
              <a:r>
                <a:rPr lang="en-US" altLang="zh-CN" dirty="0"/>
                <a:t>TOD </a:t>
              </a:r>
              <a:r>
                <a:rPr lang="zh-CN" altLang="en-US" dirty="0"/>
                <a:t>信息</a:t>
              </a:r>
              <a:endParaRPr lang="en-US" altLang="zh-CN" dirty="0"/>
            </a:p>
            <a:p>
              <a:pPr marL="285750" indent="-285750">
                <a:lnSpc>
                  <a:spcPct val="150000"/>
                </a:lnSpc>
                <a:buFont typeface="Arial" panose="020B0604020202020204" pitchFamily="34" charset="0"/>
                <a:buChar char="•"/>
              </a:pPr>
              <a:r>
                <a:rPr lang="zh-CN" altLang="en-US" dirty="0"/>
                <a:t>路段速度上限</a:t>
              </a:r>
              <a:endParaRPr lang="en-US" altLang="zh-CN" dirty="0"/>
            </a:p>
          </p:txBody>
        </p:sp>
        <p:cxnSp>
          <p:nvCxnSpPr>
            <p:cNvPr id="13" name="直接箭头连接符 12">
              <a:extLst>
                <a:ext uri="{FF2B5EF4-FFF2-40B4-BE49-F238E27FC236}">
                  <a16:creationId xmlns:a16="http://schemas.microsoft.com/office/drawing/2014/main" id="{D7BCD8D5-9B70-07C9-1FA5-928695FA1564}"/>
                </a:ext>
              </a:extLst>
            </p:cNvPr>
            <p:cNvCxnSpPr>
              <a:cxnSpLocks/>
            </p:cNvCxnSpPr>
            <p:nvPr/>
          </p:nvCxnSpPr>
          <p:spPr>
            <a:xfrm>
              <a:off x="3003550" y="4832866"/>
              <a:ext cx="222250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12A12D2-07E9-668B-DB3C-6B5D264A0527}"/>
                </a:ext>
              </a:extLst>
            </p:cNvPr>
            <p:cNvSpPr txBox="1"/>
            <p:nvPr/>
          </p:nvSpPr>
          <p:spPr>
            <a:xfrm>
              <a:off x="5638799" y="4654550"/>
              <a:ext cx="1832319" cy="369332"/>
            </a:xfrm>
            <a:prstGeom prst="rect">
              <a:avLst/>
            </a:prstGeom>
            <a:noFill/>
          </p:spPr>
          <p:txBody>
            <a:bodyPr wrap="square" rtlCol="0">
              <a:spAutoFit/>
            </a:bodyPr>
            <a:lstStyle/>
            <a:p>
              <a:r>
                <a:rPr lang="en-US" altLang="zh-CN" dirty="0"/>
                <a:t>Auxiliary Input</a:t>
              </a:r>
              <a:endParaRPr lang="zh-CN" altLang="en-US" dirty="0"/>
            </a:p>
          </p:txBody>
        </p:sp>
      </p:grpSp>
    </p:spTree>
    <p:extLst>
      <p:ext uri="{BB962C8B-B14F-4D97-AF65-F5344CB8AC3E}">
        <p14:creationId xmlns:p14="http://schemas.microsoft.com/office/powerpoint/2010/main" val="289555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845846"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研究背景</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验证方式</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B9EC3E4B-0513-4A88-8BCD-62E42AC79758}"/>
              </a:ext>
            </a:extLst>
          </p:cNvPr>
          <p:cNvSpPr/>
          <p:nvPr/>
        </p:nvSpPr>
        <p:spPr>
          <a:xfrm>
            <a:off x="975237" y="1657885"/>
            <a:ext cx="7193525" cy="448584"/>
          </a:xfrm>
          <a:prstGeom prst="rect">
            <a:avLst/>
          </a:prstGeom>
        </p:spPr>
        <p:txBody>
          <a:bodyPr wrap="square">
            <a:spAutoFit/>
          </a:bodyPr>
          <a:lstStyle/>
          <a:p>
            <a:pPr>
              <a:lnSpc>
                <a:spcPct val="125000"/>
              </a:lnSpc>
            </a:pPr>
            <a:endParaRPr lang="en-US" altLang="zh-CN" sz="2000" b="1" dirty="0"/>
          </a:p>
        </p:txBody>
      </p:sp>
      <p:sp>
        <p:nvSpPr>
          <p:cNvPr id="3" name="文本框 2">
            <a:extLst>
              <a:ext uri="{FF2B5EF4-FFF2-40B4-BE49-F238E27FC236}">
                <a16:creationId xmlns:a16="http://schemas.microsoft.com/office/drawing/2014/main" id="{602BFD68-1B0F-5038-0D3D-8DEF89840839}"/>
              </a:ext>
            </a:extLst>
          </p:cNvPr>
          <p:cNvSpPr txBox="1"/>
          <p:nvPr/>
        </p:nvSpPr>
        <p:spPr>
          <a:xfrm>
            <a:off x="526108" y="3506468"/>
            <a:ext cx="4274492" cy="2264081"/>
          </a:xfrm>
          <a:prstGeom prst="rect">
            <a:avLst/>
          </a:prstGeom>
          <a:noFill/>
        </p:spPr>
        <p:txBody>
          <a:bodyPr wrap="square" rtlCol="0">
            <a:spAutoFit/>
          </a:bodyPr>
          <a:lstStyle/>
          <a:p>
            <a:pPr>
              <a:lnSpc>
                <a:spcPct val="150000"/>
              </a:lnSpc>
            </a:pPr>
            <a:r>
              <a:rPr lang="zh-CN" altLang="en-US" sz="2400" b="1" dirty="0"/>
              <a:t>本文提出的方法</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建立 </a:t>
            </a:r>
            <a:r>
              <a:rPr lang="en-US" altLang="zh-CN" dirty="0"/>
              <a:t>TOD </a:t>
            </a:r>
            <a:r>
              <a:rPr lang="zh-CN" altLang="en-US" dirty="0"/>
              <a:t>生成模型</a:t>
            </a:r>
            <a:endParaRPr lang="en-US" altLang="zh-CN" dirty="0"/>
          </a:p>
          <a:p>
            <a:pPr marL="285750" indent="-285750">
              <a:lnSpc>
                <a:spcPct val="150000"/>
              </a:lnSpc>
              <a:buFont typeface="Arial" panose="020B0604020202020204" pitchFamily="34" charset="0"/>
              <a:buChar char="•"/>
            </a:pPr>
            <a:r>
              <a:rPr lang="zh-CN" altLang="en-US" dirty="0"/>
              <a:t>建立</a:t>
            </a:r>
            <a:r>
              <a:rPr lang="en-US" altLang="zh-CN" dirty="0"/>
              <a:t> TOD-Volume-Speed </a:t>
            </a:r>
            <a:r>
              <a:rPr lang="zh-CN" altLang="en-US" dirty="0"/>
              <a:t>的映射关系链</a:t>
            </a:r>
            <a:endParaRPr lang="en-US" altLang="zh-CN" dirty="0"/>
          </a:p>
          <a:p>
            <a:pPr marL="285750" indent="-285750">
              <a:lnSpc>
                <a:spcPct val="150000"/>
              </a:lnSpc>
              <a:buFont typeface="Arial" panose="020B0604020202020204" pitchFamily="34" charset="0"/>
              <a:buChar char="•"/>
            </a:pPr>
            <a:r>
              <a:rPr lang="zh-CN" altLang="en-US" dirty="0"/>
              <a:t>以 </a:t>
            </a:r>
            <a:r>
              <a:rPr lang="en-US" altLang="zh-CN" dirty="0"/>
              <a:t>Speed </a:t>
            </a:r>
            <a:r>
              <a:rPr lang="zh-CN" altLang="en-US" dirty="0"/>
              <a:t>差异作为 </a:t>
            </a:r>
            <a:r>
              <a:rPr lang="en-US" altLang="zh-CN" dirty="0"/>
              <a:t>main loss</a:t>
            </a:r>
            <a:r>
              <a:rPr lang="zh-CN" altLang="en-US" dirty="0"/>
              <a:t>，其余数据作为 </a:t>
            </a:r>
            <a:r>
              <a:rPr lang="en-US" altLang="zh-CN" dirty="0"/>
              <a:t>auxiliary loss </a:t>
            </a:r>
            <a:r>
              <a:rPr lang="zh-CN" altLang="en-US" dirty="0"/>
              <a:t>进行训练</a:t>
            </a:r>
            <a:endParaRPr lang="en-US" altLang="zh-CN" dirty="0"/>
          </a:p>
        </p:txBody>
      </p:sp>
      <p:pic>
        <p:nvPicPr>
          <p:cNvPr id="6" name="图片 5">
            <a:extLst>
              <a:ext uri="{FF2B5EF4-FFF2-40B4-BE49-F238E27FC236}">
                <a16:creationId xmlns:a16="http://schemas.microsoft.com/office/drawing/2014/main" id="{A1F364D3-D819-EADD-C923-220E70A73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243" y="3028100"/>
            <a:ext cx="3937202" cy="2787793"/>
          </a:xfrm>
          <a:prstGeom prst="rect">
            <a:avLst/>
          </a:prstGeom>
        </p:spPr>
      </p:pic>
      <p:sp>
        <p:nvSpPr>
          <p:cNvPr id="8" name="文本框 7">
            <a:extLst>
              <a:ext uri="{FF2B5EF4-FFF2-40B4-BE49-F238E27FC236}">
                <a16:creationId xmlns:a16="http://schemas.microsoft.com/office/drawing/2014/main" id="{25F82F82-9DC7-B611-950C-F4FBDBC33CE2}"/>
              </a:ext>
            </a:extLst>
          </p:cNvPr>
          <p:cNvSpPr txBox="1"/>
          <p:nvPr/>
        </p:nvSpPr>
        <p:spPr>
          <a:xfrm>
            <a:off x="526108" y="957885"/>
            <a:ext cx="7642654" cy="1848583"/>
          </a:xfrm>
          <a:prstGeom prst="rect">
            <a:avLst/>
          </a:prstGeom>
          <a:noFill/>
        </p:spPr>
        <p:txBody>
          <a:bodyPr wrap="square" rtlCol="0">
            <a:spAutoFit/>
          </a:bodyPr>
          <a:lstStyle/>
          <a:p>
            <a:pPr>
              <a:lnSpc>
                <a:spcPct val="150000"/>
              </a:lnSpc>
            </a:pPr>
            <a:r>
              <a:rPr lang="zh-CN" altLang="en-US" sz="2400" b="1" dirty="0"/>
              <a:t>交通状况的变化过程：</a:t>
            </a:r>
            <a:endParaRPr lang="en-US" altLang="zh-CN" sz="2400" b="1" dirty="0"/>
          </a:p>
          <a:p>
            <a:pPr marL="342900" indent="-342900">
              <a:lnSpc>
                <a:spcPct val="150000"/>
              </a:lnSpc>
              <a:buFont typeface="+mj-lt"/>
              <a:buAutoNum type="arabicPeriod"/>
            </a:pPr>
            <a:r>
              <a:rPr lang="zh-CN" altLang="en-US" dirty="0"/>
              <a:t>不同时间段内，驶入路网的车辆数变化（</a:t>
            </a:r>
            <a:r>
              <a:rPr lang="en-US" altLang="zh-CN" dirty="0"/>
              <a:t>TOD</a:t>
            </a:r>
            <a:r>
              <a:rPr lang="zh-CN" altLang="en-US" dirty="0"/>
              <a:t>）</a:t>
            </a:r>
            <a:endParaRPr lang="en-US" altLang="zh-CN" dirty="0"/>
          </a:p>
          <a:p>
            <a:pPr marL="342900" indent="-342900">
              <a:lnSpc>
                <a:spcPct val="150000"/>
              </a:lnSpc>
              <a:buFont typeface="+mj-lt"/>
              <a:buAutoNum type="arabicPeriod"/>
            </a:pPr>
            <a:r>
              <a:rPr lang="zh-CN" altLang="en-US" dirty="0"/>
              <a:t>车辆驶入路网，道路流量随时间发生变化（</a:t>
            </a:r>
            <a:r>
              <a:rPr lang="en-US" altLang="zh-CN" dirty="0"/>
              <a:t>TOD-&gt;Volume</a:t>
            </a:r>
            <a:r>
              <a:rPr lang="zh-CN" altLang="en-US" dirty="0"/>
              <a:t>）</a:t>
            </a:r>
            <a:endParaRPr lang="en-US" altLang="zh-CN" dirty="0"/>
          </a:p>
          <a:p>
            <a:pPr marL="342900" indent="-342900">
              <a:lnSpc>
                <a:spcPct val="150000"/>
              </a:lnSpc>
              <a:buFont typeface="+mj-lt"/>
              <a:buAutoNum type="arabicPeriod"/>
            </a:pPr>
            <a:r>
              <a:rPr lang="zh-CN" altLang="en-US" dirty="0"/>
              <a:t>道路车流量变化影响车实际行驶速度（</a:t>
            </a:r>
            <a:r>
              <a:rPr lang="en-US" altLang="zh-CN" dirty="0"/>
              <a:t>Volume-&gt;Speed</a:t>
            </a:r>
            <a:r>
              <a:rPr lang="zh-CN" altLang="en-US" dirty="0"/>
              <a:t>）</a:t>
            </a:r>
          </a:p>
        </p:txBody>
      </p:sp>
    </p:spTree>
    <p:extLst>
      <p:ext uri="{BB962C8B-B14F-4D97-AF65-F5344CB8AC3E}">
        <p14:creationId xmlns:p14="http://schemas.microsoft.com/office/powerpoint/2010/main" val="16243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框架</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7" name="图片 6">
            <a:extLst>
              <a:ext uri="{FF2B5EF4-FFF2-40B4-BE49-F238E27FC236}">
                <a16:creationId xmlns:a16="http://schemas.microsoft.com/office/drawing/2014/main" id="{FAED8BE0-B11D-11F7-BE97-73E76593C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00" y="1696592"/>
            <a:ext cx="7772799" cy="3073558"/>
          </a:xfrm>
          <a:prstGeom prst="rect">
            <a:avLst/>
          </a:prstGeom>
        </p:spPr>
      </p:pic>
      <p:sp>
        <p:nvSpPr>
          <p:cNvPr id="4" name="文本框 3">
            <a:extLst>
              <a:ext uri="{FF2B5EF4-FFF2-40B4-BE49-F238E27FC236}">
                <a16:creationId xmlns:a16="http://schemas.microsoft.com/office/drawing/2014/main" id="{D7679954-7C24-D879-26DE-9B6819467BB1}"/>
              </a:ext>
            </a:extLst>
          </p:cNvPr>
          <p:cNvSpPr txBox="1"/>
          <p:nvPr/>
        </p:nvSpPr>
        <p:spPr>
          <a:xfrm>
            <a:off x="902817" y="4885348"/>
            <a:ext cx="2310222" cy="1200329"/>
          </a:xfrm>
          <a:prstGeom prst="rect">
            <a:avLst/>
          </a:prstGeom>
          <a:noFill/>
        </p:spPr>
        <p:txBody>
          <a:bodyPr wrap="square" rtlCol="0">
            <a:spAutoFit/>
          </a:bodyPr>
          <a:lstStyle/>
          <a:p>
            <a:r>
              <a:rPr lang="zh-CN" altLang="en-US" dirty="0"/>
              <a:t>对每一个 </a:t>
            </a:r>
            <a:r>
              <a:rPr lang="en-US" altLang="zh-CN" dirty="0"/>
              <a:t>OD </a:t>
            </a:r>
            <a:r>
              <a:rPr lang="zh-CN" altLang="en-US" dirty="0"/>
              <a:t>对，依照给定 </a:t>
            </a:r>
            <a:r>
              <a:rPr lang="en-US" altLang="zh-CN" dirty="0"/>
              <a:t>Pattern </a:t>
            </a:r>
            <a:r>
              <a:rPr lang="zh-CN" altLang="en-US" dirty="0"/>
              <a:t>生成不同时间段内驶入路网的车辆数</a:t>
            </a:r>
          </a:p>
        </p:txBody>
      </p:sp>
      <p:sp>
        <p:nvSpPr>
          <p:cNvPr id="5" name="文本框 4">
            <a:extLst>
              <a:ext uri="{FF2B5EF4-FFF2-40B4-BE49-F238E27FC236}">
                <a16:creationId xmlns:a16="http://schemas.microsoft.com/office/drawing/2014/main" id="{C426E6B8-200A-2730-536B-8A7A6B6D88FC}"/>
              </a:ext>
            </a:extLst>
          </p:cNvPr>
          <p:cNvSpPr txBox="1"/>
          <p:nvPr/>
        </p:nvSpPr>
        <p:spPr>
          <a:xfrm>
            <a:off x="3361160" y="4885348"/>
            <a:ext cx="2633705" cy="923330"/>
          </a:xfrm>
          <a:prstGeom prst="rect">
            <a:avLst/>
          </a:prstGeom>
          <a:noFill/>
        </p:spPr>
        <p:txBody>
          <a:bodyPr wrap="square" rtlCol="0">
            <a:spAutoFit/>
          </a:bodyPr>
          <a:lstStyle/>
          <a:p>
            <a:r>
              <a:rPr lang="zh-CN" altLang="en-US" dirty="0"/>
              <a:t>由</a:t>
            </a:r>
            <a:r>
              <a:rPr lang="en-US" altLang="zh-CN" dirty="0"/>
              <a:t>OD</a:t>
            </a:r>
            <a:r>
              <a:rPr lang="zh-CN" altLang="en-US" dirty="0"/>
              <a:t>生成实际轨迹，并依照轨迹生成不同时间段内道路的车流量</a:t>
            </a:r>
          </a:p>
        </p:txBody>
      </p:sp>
      <p:sp>
        <p:nvSpPr>
          <p:cNvPr id="6" name="文本框 5">
            <a:extLst>
              <a:ext uri="{FF2B5EF4-FFF2-40B4-BE49-F238E27FC236}">
                <a16:creationId xmlns:a16="http://schemas.microsoft.com/office/drawing/2014/main" id="{357C71E4-187C-41BD-766B-352A05EE225F}"/>
              </a:ext>
            </a:extLst>
          </p:cNvPr>
          <p:cNvSpPr txBox="1"/>
          <p:nvPr/>
        </p:nvSpPr>
        <p:spPr>
          <a:xfrm>
            <a:off x="6142986" y="4885348"/>
            <a:ext cx="2286135" cy="923330"/>
          </a:xfrm>
          <a:prstGeom prst="rect">
            <a:avLst/>
          </a:prstGeom>
          <a:noFill/>
        </p:spPr>
        <p:txBody>
          <a:bodyPr wrap="square" rtlCol="0">
            <a:spAutoFit/>
          </a:bodyPr>
          <a:lstStyle/>
          <a:p>
            <a:r>
              <a:rPr lang="zh-CN" altLang="en-US" dirty="0"/>
              <a:t>由道路</a:t>
            </a:r>
            <a:r>
              <a:rPr lang="en-US" altLang="zh-CN" dirty="0"/>
              <a:t>Volume</a:t>
            </a:r>
            <a:r>
              <a:rPr lang="zh-CN" altLang="en-US" dirty="0"/>
              <a:t>，生成实际道路内车辆的平均速度</a:t>
            </a:r>
          </a:p>
        </p:txBody>
      </p:sp>
      <p:sp>
        <p:nvSpPr>
          <p:cNvPr id="3" name="文本框 2">
            <a:extLst>
              <a:ext uri="{FF2B5EF4-FFF2-40B4-BE49-F238E27FC236}">
                <a16:creationId xmlns:a16="http://schemas.microsoft.com/office/drawing/2014/main" id="{5F02C4A9-8363-B7C9-1737-EEA6ACB270ED}"/>
              </a:ext>
            </a:extLst>
          </p:cNvPr>
          <p:cNvSpPr txBox="1"/>
          <p:nvPr/>
        </p:nvSpPr>
        <p:spPr>
          <a:xfrm>
            <a:off x="545007" y="1049072"/>
            <a:ext cx="6507799"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t>OVS (Origin-destination-Volume-Speed)</a:t>
            </a:r>
            <a:endParaRPr lang="zh-CN" altLang="en-US" sz="2400" b="1" dirty="0"/>
          </a:p>
        </p:txBody>
      </p:sp>
    </p:spTree>
    <p:extLst>
      <p:ext uri="{BB962C8B-B14F-4D97-AF65-F5344CB8AC3E}">
        <p14:creationId xmlns:p14="http://schemas.microsoft.com/office/powerpoint/2010/main" val="388217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7791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模型与方法</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数据集</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6" name="组合 5">
            <a:extLst>
              <a:ext uri="{FF2B5EF4-FFF2-40B4-BE49-F238E27FC236}">
                <a16:creationId xmlns:a16="http://schemas.microsoft.com/office/drawing/2014/main" id="{4A1C487E-2A4D-3E11-5B54-3A2F92A68FD2}"/>
              </a:ext>
            </a:extLst>
          </p:cNvPr>
          <p:cNvGrpSpPr/>
          <p:nvPr/>
        </p:nvGrpSpPr>
        <p:grpSpPr>
          <a:xfrm>
            <a:off x="3787658" y="3106261"/>
            <a:ext cx="4912766" cy="2279767"/>
            <a:chOff x="1695966" y="1107114"/>
            <a:chExt cx="4912766" cy="2279767"/>
          </a:xfrm>
        </p:grpSpPr>
        <p:pic>
          <p:nvPicPr>
            <p:cNvPr id="5" name="图片 4">
              <a:extLst>
                <a:ext uri="{FF2B5EF4-FFF2-40B4-BE49-F238E27FC236}">
                  <a16:creationId xmlns:a16="http://schemas.microsoft.com/office/drawing/2014/main" id="{A02618FE-AC6E-CBC4-F813-1512D97F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128" y="1107114"/>
              <a:ext cx="3962604" cy="2279767"/>
            </a:xfrm>
            <a:prstGeom prst="rect">
              <a:avLst/>
            </a:prstGeom>
          </p:spPr>
        </p:pic>
        <p:sp>
          <p:nvSpPr>
            <p:cNvPr id="3" name="文本框 2">
              <a:extLst>
                <a:ext uri="{FF2B5EF4-FFF2-40B4-BE49-F238E27FC236}">
                  <a16:creationId xmlns:a16="http://schemas.microsoft.com/office/drawing/2014/main" id="{27B85A7F-7BC8-522F-3CC0-03968EEB4A49}"/>
                </a:ext>
              </a:extLst>
            </p:cNvPr>
            <p:cNvSpPr txBox="1"/>
            <p:nvPr/>
          </p:nvSpPr>
          <p:spPr>
            <a:xfrm>
              <a:off x="1695966" y="1586366"/>
              <a:ext cx="1340708" cy="369332"/>
            </a:xfrm>
            <a:prstGeom prst="rect">
              <a:avLst/>
            </a:prstGeom>
            <a:noFill/>
          </p:spPr>
          <p:txBody>
            <a:bodyPr wrap="square" rtlCol="0">
              <a:spAutoFit/>
            </a:bodyPr>
            <a:lstStyle/>
            <a:p>
              <a:r>
                <a:rPr lang="zh-CN" altLang="en-US" dirty="0"/>
                <a:t>训练集</a:t>
              </a:r>
              <a:r>
                <a:rPr lang="en-US" altLang="zh-CN" dirty="0"/>
                <a:t>1</a:t>
              </a:r>
              <a:endParaRPr lang="zh-CN" altLang="en-US" dirty="0"/>
            </a:p>
          </p:txBody>
        </p:sp>
        <p:sp>
          <p:nvSpPr>
            <p:cNvPr id="4" name="文本框 3">
              <a:extLst>
                <a:ext uri="{FF2B5EF4-FFF2-40B4-BE49-F238E27FC236}">
                  <a16:creationId xmlns:a16="http://schemas.microsoft.com/office/drawing/2014/main" id="{9A3B7391-2A47-CA71-CD13-913B27021554}"/>
                </a:ext>
              </a:extLst>
            </p:cNvPr>
            <p:cNvSpPr txBox="1"/>
            <p:nvPr/>
          </p:nvSpPr>
          <p:spPr>
            <a:xfrm>
              <a:off x="1700396" y="2606036"/>
              <a:ext cx="1000897" cy="369332"/>
            </a:xfrm>
            <a:prstGeom prst="rect">
              <a:avLst/>
            </a:prstGeom>
            <a:noFill/>
          </p:spPr>
          <p:txBody>
            <a:bodyPr wrap="square" rtlCol="0">
              <a:spAutoFit/>
            </a:bodyPr>
            <a:lstStyle/>
            <a:p>
              <a:r>
                <a:rPr lang="zh-CN" altLang="en-US" dirty="0"/>
                <a:t>训练集</a:t>
              </a:r>
              <a:r>
                <a:rPr lang="en-US" altLang="zh-CN" dirty="0"/>
                <a:t>2</a:t>
              </a:r>
              <a:endParaRPr lang="zh-CN" altLang="en-US" dirty="0"/>
            </a:p>
          </p:txBody>
        </p:sp>
      </p:grpSp>
      <p:sp>
        <p:nvSpPr>
          <p:cNvPr id="10" name="文本框 9">
            <a:extLst>
              <a:ext uri="{FF2B5EF4-FFF2-40B4-BE49-F238E27FC236}">
                <a16:creationId xmlns:a16="http://schemas.microsoft.com/office/drawing/2014/main" id="{61268713-40BA-63AE-7774-89D4959CC02B}"/>
              </a:ext>
            </a:extLst>
          </p:cNvPr>
          <p:cNvSpPr txBox="1"/>
          <p:nvPr/>
        </p:nvSpPr>
        <p:spPr>
          <a:xfrm>
            <a:off x="1349171" y="1540953"/>
            <a:ext cx="3779195" cy="461665"/>
          </a:xfrm>
          <a:prstGeom prst="rect">
            <a:avLst/>
          </a:prstGeom>
          <a:noFill/>
        </p:spPr>
        <p:txBody>
          <a:bodyPr wrap="square" rtlCol="0">
            <a:spAutoFit/>
          </a:bodyPr>
          <a:lstStyle/>
          <a:p>
            <a:r>
              <a:rPr lang="zh-CN" altLang="en-US" sz="2400" b="1" dirty="0"/>
              <a:t>路网数据：</a:t>
            </a:r>
          </a:p>
        </p:txBody>
      </p:sp>
      <p:pic>
        <p:nvPicPr>
          <p:cNvPr id="12" name="图片 11">
            <a:extLst>
              <a:ext uri="{FF2B5EF4-FFF2-40B4-BE49-F238E27FC236}">
                <a16:creationId xmlns:a16="http://schemas.microsoft.com/office/drawing/2014/main" id="{42F8B467-61FA-C600-D517-90DD5BBED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409" y="1144437"/>
            <a:ext cx="4056578" cy="1315940"/>
          </a:xfrm>
          <a:prstGeom prst="rect">
            <a:avLst/>
          </a:prstGeom>
        </p:spPr>
      </p:pic>
      <p:sp>
        <p:nvSpPr>
          <p:cNvPr id="13" name="文本框 12">
            <a:extLst>
              <a:ext uri="{FF2B5EF4-FFF2-40B4-BE49-F238E27FC236}">
                <a16:creationId xmlns:a16="http://schemas.microsoft.com/office/drawing/2014/main" id="{A5E1E22A-A526-E715-6831-803EA8F2D622}"/>
              </a:ext>
            </a:extLst>
          </p:cNvPr>
          <p:cNvSpPr txBox="1"/>
          <p:nvPr/>
        </p:nvSpPr>
        <p:spPr>
          <a:xfrm>
            <a:off x="443576" y="2721586"/>
            <a:ext cx="3417224"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由现实数据获得固定 </a:t>
            </a:r>
            <a:r>
              <a:rPr lang="en-US" altLang="zh-CN" dirty="0"/>
              <a:t>OD </a:t>
            </a:r>
            <a:r>
              <a:rPr lang="zh-CN" altLang="en-US" dirty="0"/>
              <a:t>对，并为 </a:t>
            </a:r>
            <a:r>
              <a:rPr lang="en-US" altLang="zh-CN" dirty="0"/>
              <a:t>OD </a:t>
            </a:r>
            <a:r>
              <a:rPr lang="zh-CN" altLang="en-US" dirty="0"/>
              <a:t>对随机生成 </a:t>
            </a:r>
            <a:r>
              <a:rPr lang="en-US" altLang="zh-CN" dirty="0"/>
              <a:t>TOD </a:t>
            </a:r>
            <a:r>
              <a:rPr lang="zh-CN" altLang="en-US" dirty="0"/>
              <a:t>数据，填入仿真平台</a:t>
            </a:r>
            <a:r>
              <a:rPr lang="en-US" altLang="zh-CN" dirty="0"/>
              <a:t> ,</a:t>
            </a:r>
            <a:r>
              <a:rPr lang="zh-CN" altLang="en-US" dirty="0"/>
              <a:t> 获取生成的 </a:t>
            </a:r>
            <a:r>
              <a:rPr lang="en-US" altLang="zh-CN" dirty="0"/>
              <a:t>Volume</a:t>
            </a:r>
            <a:r>
              <a:rPr lang="zh-CN" altLang="en-US" dirty="0"/>
              <a:t>、</a:t>
            </a:r>
            <a:r>
              <a:rPr lang="en-US" altLang="zh-CN" dirty="0"/>
              <a:t>Speed </a:t>
            </a:r>
            <a:r>
              <a:rPr lang="zh-CN" altLang="en-US" dirty="0"/>
              <a:t>结果，用于 </a:t>
            </a:r>
            <a:r>
              <a:rPr lang="en-US" altLang="zh-CN" dirty="0"/>
              <a:t>TOD-Volume</a:t>
            </a:r>
            <a:r>
              <a:rPr lang="zh-CN" altLang="en-US" dirty="0"/>
              <a:t>、</a:t>
            </a:r>
            <a:r>
              <a:rPr lang="en-US" altLang="zh-CN" dirty="0"/>
              <a:t>Volume-Speed </a:t>
            </a:r>
            <a:r>
              <a:rPr lang="zh-CN" altLang="en-US" dirty="0"/>
              <a:t>训练。</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将现实 </a:t>
            </a:r>
            <a:r>
              <a:rPr lang="en-US" altLang="zh-CN" dirty="0"/>
              <a:t>TOD </a:t>
            </a:r>
            <a:r>
              <a:rPr lang="zh-CN" altLang="en-US" dirty="0"/>
              <a:t>数据填入仿真平台</a:t>
            </a:r>
            <a:r>
              <a:rPr lang="en-US" altLang="zh-CN" dirty="0"/>
              <a:t> </a:t>
            </a:r>
            <a:r>
              <a:rPr lang="zh-CN" altLang="en-US" dirty="0"/>
              <a:t>，生成 </a:t>
            </a:r>
            <a:r>
              <a:rPr lang="en-US" altLang="zh-CN" dirty="0"/>
              <a:t>Ground truth Volume</a:t>
            </a:r>
            <a:r>
              <a:rPr lang="zh-CN" altLang="en-US" dirty="0"/>
              <a:t>、</a:t>
            </a:r>
            <a:r>
              <a:rPr lang="en-US" altLang="zh-CN" dirty="0"/>
              <a:t>Speed </a:t>
            </a:r>
            <a:r>
              <a:rPr lang="zh-CN" altLang="en-US" dirty="0"/>
              <a:t>用于 </a:t>
            </a:r>
            <a:r>
              <a:rPr lang="en-US" altLang="zh-CN" dirty="0"/>
              <a:t>Generator </a:t>
            </a:r>
            <a:r>
              <a:rPr lang="zh-CN" altLang="en-US" dirty="0"/>
              <a:t>训练</a:t>
            </a:r>
          </a:p>
        </p:txBody>
      </p:sp>
      <p:cxnSp>
        <p:nvCxnSpPr>
          <p:cNvPr id="15" name="直接连接符 14">
            <a:extLst>
              <a:ext uri="{FF2B5EF4-FFF2-40B4-BE49-F238E27FC236}">
                <a16:creationId xmlns:a16="http://schemas.microsoft.com/office/drawing/2014/main" id="{4E24C368-A016-201C-AA62-3AD871B8DE35}"/>
              </a:ext>
            </a:extLst>
          </p:cNvPr>
          <p:cNvCxnSpPr>
            <a:cxnSpLocks/>
          </p:cNvCxnSpPr>
          <p:nvPr/>
        </p:nvCxnSpPr>
        <p:spPr>
          <a:xfrm>
            <a:off x="635925" y="2508422"/>
            <a:ext cx="787215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箭头: 下 6">
            <a:extLst>
              <a:ext uri="{FF2B5EF4-FFF2-40B4-BE49-F238E27FC236}">
                <a16:creationId xmlns:a16="http://schemas.microsoft.com/office/drawing/2014/main" id="{4DC0930F-994C-2E8A-407E-0EB63D7C9479}"/>
              </a:ext>
            </a:extLst>
          </p:cNvPr>
          <p:cNvSpPr/>
          <p:nvPr/>
        </p:nvSpPr>
        <p:spPr>
          <a:xfrm rot="10800000">
            <a:off x="6314302" y="3271451"/>
            <a:ext cx="160638" cy="216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0C13F12-AFF8-2B77-111A-02B6F8D2A4AD}"/>
              </a:ext>
            </a:extLst>
          </p:cNvPr>
          <p:cNvSpPr txBox="1"/>
          <p:nvPr/>
        </p:nvSpPr>
        <p:spPr>
          <a:xfrm>
            <a:off x="4458012" y="2919715"/>
            <a:ext cx="3756454" cy="276999"/>
          </a:xfrm>
          <a:prstGeom prst="rect">
            <a:avLst/>
          </a:prstGeom>
          <a:noFill/>
        </p:spPr>
        <p:txBody>
          <a:bodyPr wrap="square" rtlCol="0">
            <a:spAutoFit/>
          </a:bodyPr>
          <a:lstStyle/>
          <a:p>
            <a:r>
              <a:rPr lang="zh-CN" altLang="en-US" sz="1200" dirty="0"/>
              <a:t>训练 </a:t>
            </a:r>
            <a:r>
              <a:rPr lang="en-US" altLang="zh-CN" sz="1200" dirty="0"/>
              <a:t>TOD-Volume Mapping</a:t>
            </a:r>
            <a:r>
              <a:rPr lang="zh-CN" altLang="en-US" sz="1200" dirty="0"/>
              <a:t>、</a:t>
            </a:r>
            <a:r>
              <a:rPr lang="en-US" altLang="zh-CN" sz="1200" dirty="0"/>
              <a:t>Volume-Speed Mapping</a:t>
            </a:r>
            <a:endParaRPr lang="zh-CN" altLang="en-US" sz="1200" dirty="0"/>
          </a:p>
        </p:txBody>
      </p:sp>
      <p:sp>
        <p:nvSpPr>
          <p:cNvPr id="11" name="箭头: 下 10">
            <a:extLst>
              <a:ext uri="{FF2B5EF4-FFF2-40B4-BE49-F238E27FC236}">
                <a16:creationId xmlns:a16="http://schemas.microsoft.com/office/drawing/2014/main" id="{32DCA827-1413-E23C-600F-351A5D740C1F}"/>
              </a:ext>
            </a:extLst>
          </p:cNvPr>
          <p:cNvSpPr/>
          <p:nvPr/>
        </p:nvSpPr>
        <p:spPr>
          <a:xfrm>
            <a:off x="6314302" y="5244522"/>
            <a:ext cx="160638" cy="216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28D0CDA-FA0C-7095-8F05-F75D7C44947F}"/>
              </a:ext>
            </a:extLst>
          </p:cNvPr>
          <p:cNvSpPr txBox="1"/>
          <p:nvPr/>
        </p:nvSpPr>
        <p:spPr>
          <a:xfrm>
            <a:off x="5736936" y="5542005"/>
            <a:ext cx="2477530" cy="276999"/>
          </a:xfrm>
          <a:prstGeom prst="rect">
            <a:avLst/>
          </a:prstGeom>
          <a:noFill/>
        </p:spPr>
        <p:txBody>
          <a:bodyPr wrap="square" rtlCol="0">
            <a:spAutoFit/>
          </a:bodyPr>
          <a:lstStyle/>
          <a:p>
            <a:r>
              <a:rPr lang="zh-CN" altLang="en-US" sz="1200" dirty="0"/>
              <a:t>训练 </a:t>
            </a:r>
            <a:r>
              <a:rPr lang="en-US" altLang="zh-CN" sz="1200" dirty="0"/>
              <a:t>TOD Generator</a:t>
            </a:r>
            <a:endParaRPr lang="zh-CN" altLang="en-US" sz="1200" dirty="0"/>
          </a:p>
        </p:txBody>
      </p:sp>
    </p:spTree>
    <p:extLst>
      <p:ext uri="{BB962C8B-B14F-4D97-AF65-F5344CB8AC3E}">
        <p14:creationId xmlns:p14="http://schemas.microsoft.com/office/powerpoint/2010/main" val="133503001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17264</TotalTime>
  <Words>2875</Words>
  <Application>Microsoft Office PowerPoint</Application>
  <PresentationFormat>全屏显示(4:3)</PresentationFormat>
  <Paragraphs>270</Paragraphs>
  <Slides>22</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思源黑体 CN</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马 然</cp:lastModifiedBy>
  <cp:revision>1401</cp:revision>
  <dcterms:created xsi:type="dcterms:W3CDTF">2021-05-16T02:35:10Z</dcterms:created>
  <dcterms:modified xsi:type="dcterms:W3CDTF">2022-11-18T03:17:12Z</dcterms:modified>
</cp:coreProperties>
</file>