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60" r:id="rId2"/>
    <p:sldId id="257" r:id="rId3"/>
    <p:sldId id="258" r:id="rId4"/>
    <p:sldId id="370" r:id="rId5"/>
    <p:sldId id="377" r:id="rId6"/>
    <p:sldId id="397" r:id="rId7"/>
    <p:sldId id="378" r:id="rId8"/>
    <p:sldId id="398" r:id="rId9"/>
    <p:sldId id="376" r:id="rId10"/>
    <p:sldId id="379" r:id="rId11"/>
    <p:sldId id="399" r:id="rId12"/>
    <p:sldId id="400" r:id="rId13"/>
    <p:sldId id="384" r:id="rId14"/>
    <p:sldId id="387" r:id="rId15"/>
    <p:sldId id="386" r:id="rId16"/>
    <p:sldId id="401" r:id="rId17"/>
    <p:sldId id="279" r:id="rId18"/>
    <p:sldId id="280" r:id="rId19"/>
    <p:sldId id="360" r:id="rId20"/>
    <p:sldId id="282" r:id="rId21"/>
    <p:sldId id="388" r:id="rId22"/>
    <p:sldId id="389" r:id="rId23"/>
    <p:sldId id="403" r:id="rId24"/>
    <p:sldId id="390" r:id="rId25"/>
    <p:sldId id="391" r:id="rId26"/>
    <p:sldId id="392" r:id="rId27"/>
    <p:sldId id="396" r:id="rId28"/>
    <p:sldId id="395" r:id="rId29"/>
    <p:sldId id="298" r:id="rId30"/>
    <p:sldId id="394" r:id="rId31"/>
    <p:sldId id="393" r:id="rId32"/>
    <p:sldId id="284" r:id="rId33"/>
    <p:sldId id="285" r:id="rId34"/>
    <p:sldId id="286" r:id="rId35"/>
    <p:sldId id="287"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2D81F3"/>
    <a:srgbClr val="41CC8F"/>
    <a:srgbClr val="5B9BD5"/>
    <a:srgbClr val="FFC304"/>
    <a:srgbClr val="3FAC1B"/>
    <a:srgbClr val="22A2D0"/>
    <a:srgbClr val="FF0000"/>
    <a:srgbClr val="0070C0"/>
    <a:srgbClr val="C5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87762" autoAdjust="0"/>
  </p:normalViewPr>
  <p:slideViewPr>
    <p:cSldViewPr snapToGrid="0">
      <p:cViewPr varScale="1">
        <p:scale>
          <a:sx n="77" d="100"/>
          <a:sy n="77" d="100"/>
        </p:scale>
        <p:origin x="1310" y="5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6" d="100"/>
          <a:sy n="66" d="100"/>
        </p:scale>
        <p:origin x="3134"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BB57A-2521-497D-8A29-296CF697D536}" type="datetimeFigureOut">
              <a:rPr lang="zh-CN" altLang="en-US" smtClean="0"/>
              <a:t>2021/1/22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13900-0860-481B-B4DD-A44AAA6380A0}" type="slidenum">
              <a:rPr lang="zh-CN" altLang="en-US" smtClean="0"/>
              <a:t>‹#›</a:t>
            </a:fld>
            <a:endParaRPr lang="zh-CN" altLang="en-US"/>
          </a:p>
        </p:txBody>
      </p:sp>
    </p:spTree>
    <p:extLst>
      <p:ext uri="{BB962C8B-B14F-4D97-AF65-F5344CB8AC3E}">
        <p14:creationId xmlns:p14="http://schemas.microsoft.com/office/powerpoint/2010/main" val="1655993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ctr">
              <a:spcBef>
                <a:spcPct val="0"/>
              </a:spcBef>
              <a:defRPr/>
            </a:pPr>
            <a:r>
              <a:rPr lang="zh-CN" altLang="en-US" dirty="0" smtClean="0"/>
              <a:t>老师和同学们，大家下午好，我是吴碧伟，</a:t>
            </a:r>
            <a:r>
              <a:rPr lang="zh-CN" altLang="zh-CN" sz="1200" kern="1200" dirty="0" smtClean="0">
                <a:solidFill>
                  <a:schemeClr val="tx1"/>
                </a:solidFill>
                <a:effectLst/>
                <a:latin typeface="+mn-lt"/>
                <a:ea typeface="+mn-ea"/>
                <a:cs typeface="+mn-cs"/>
              </a:rPr>
              <a:t>我的硕士学位论文的名</a:t>
            </a:r>
            <a:r>
              <a:rPr lang="zh-CN" altLang="en-US" sz="1200" kern="1200" dirty="0" smtClean="0">
                <a:solidFill>
                  <a:schemeClr val="tx1"/>
                </a:solidFill>
                <a:effectLst/>
                <a:latin typeface="+mn-lt"/>
                <a:ea typeface="+mn-ea"/>
                <a:cs typeface="+mn-cs"/>
              </a:rPr>
              <a:t>字</a:t>
            </a:r>
            <a:r>
              <a:rPr lang="zh-CN" altLang="zh-CN" sz="1200" kern="1200" dirty="0" smtClean="0">
                <a:solidFill>
                  <a:schemeClr val="tx1"/>
                </a:solidFill>
                <a:effectLst/>
                <a:latin typeface="+mn-lt"/>
                <a:ea typeface="+mn-ea"/>
                <a:cs typeface="+mn-cs"/>
              </a:rPr>
              <a:t>是</a:t>
            </a:r>
            <a:r>
              <a:rPr lang="zh-CN" altLang="en-US" sz="1200" kern="1200" dirty="0" smtClean="0">
                <a:solidFill>
                  <a:schemeClr val="tx1"/>
                </a:solidFill>
                <a:effectLst/>
                <a:latin typeface="+mn-lt"/>
                <a:ea typeface="+mn-ea"/>
                <a:cs typeface="+mn-cs"/>
              </a:rPr>
              <a:t>基于层次化博弈的充电站定价优化机制研究与实现</a:t>
            </a:r>
            <a:r>
              <a:rPr lang="zh-CN" altLang="zh-CN" sz="1200" kern="1200" dirty="0" smtClean="0">
                <a:solidFill>
                  <a:schemeClr val="tx1"/>
                </a:solidFill>
                <a:effectLst/>
                <a:latin typeface="+mn-lt"/>
                <a:ea typeface="+mn-ea"/>
                <a:cs typeface="+mn-cs"/>
              </a:rPr>
              <a:t>，我的指导老师为金嘉晖</a:t>
            </a:r>
            <a:r>
              <a:rPr lang="zh-CN" altLang="en-US" sz="1200" kern="1200" dirty="0" smtClean="0">
                <a:solidFill>
                  <a:schemeClr val="tx1"/>
                </a:solidFill>
                <a:effectLst/>
                <a:latin typeface="+mn-lt"/>
                <a:ea typeface="+mn-ea"/>
                <a:cs typeface="+mn-cs"/>
              </a:rPr>
              <a:t>副教授</a:t>
            </a:r>
            <a:r>
              <a:rPr lang="zh-CN" altLang="zh-CN" sz="1200" kern="1200" dirty="0" smtClean="0">
                <a:solidFill>
                  <a:schemeClr val="tx1"/>
                </a:solidFill>
                <a:effectLst/>
                <a:latin typeface="+mn-lt"/>
                <a:ea typeface="+mn-ea"/>
                <a:cs typeface="+mn-cs"/>
              </a:rPr>
              <a:t>。</a:t>
            </a:r>
            <a:endParaRPr lang="zh-CN" altLang="en-US" dirty="0" smtClean="0"/>
          </a:p>
        </p:txBody>
      </p:sp>
    </p:spTree>
    <p:extLst>
      <p:ext uri="{BB962C8B-B14F-4D97-AF65-F5344CB8AC3E}">
        <p14:creationId xmlns:p14="http://schemas.microsoft.com/office/powerpoint/2010/main" val="2489781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基于前面的背景，我们可以提出充电站的定价机制优化问题；</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10</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10261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11</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294845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12</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4010851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下面，我们提出本硕士论文的挑战点；</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13</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850126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下面我们来看研究现状，在层次化博弈模型应用研究中，主要包含两个方面，分别是</a:t>
            </a:r>
            <a:r>
              <a:rPr lang="en-US" altLang="zh-CN" dirty="0" smtClean="0"/>
              <a:t>………</a:t>
            </a:r>
            <a:endParaRPr lang="zh-CN" altLang="en-US" dirty="0" smtClean="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14</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072786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当前研究工作对于充电站的定价策略研究主要包含三个方面。分别是</a:t>
            </a:r>
            <a:r>
              <a:rPr lang="en-US" altLang="zh-CN" dirty="0" smtClean="0"/>
              <a:t>……</a:t>
            </a:r>
            <a:endParaRPr lang="zh-CN" altLang="en-US" dirty="0" smtClean="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15</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772422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下面我们来看本文的研究思路；我们从充电站的定价策略出发，首先构建层次化的博弈模型。然后再基于汽车的优化目标，定义汽车的充电成本函数，还有基于充电公司的优化目标，定义公司的收益函数； 然后再基于成本函数和约束条件，刻画汽车的充电成本优化问题，还有基于效益函数和约束条件，刻画不同公司的收益优化问题；然后再对问题进行分析；</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smtClean="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16</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265102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下面介绍本论文的研究目标和研究内容</a:t>
            </a: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17</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300755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本硕士论文的理论目标包括两点，第一点是</a:t>
            </a:r>
            <a:r>
              <a:rPr lang="zh-CN" altLang="en-US" sz="1200" b="1" dirty="0" smtClean="0">
                <a:latin typeface="微软雅黑" panose="020B0503020204020204" pitchFamily="34" charset="-122"/>
                <a:ea typeface="微软雅黑" panose="020B0503020204020204" pitchFamily="34" charset="-122"/>
              </a:rPr>
              <a:t>基于层次化博弈的模型构建及收敛性分析，</a:t>
            </a:r>
            <a:endParaRPr lang="en-US" altLang="zh-CN" sz="1200" b="1"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微软雅黑" panose="020B0503020204020204" pitchFamily="34" charset="-122"/>
                <a:ea typeface="微软雅黑" panose="020B0503020204020204" pitchFamily="34" charset="-122"/>
              </a:rPr>
              <a:t>第二点是电动汽车充电策略与充电站定价策略算法。</a:t>
            </a:r>
            <a:endParaRPr lang="en-US" altLang="zh-CN" sz="1200" b="1"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18</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951091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为了实现上述的研究目标，本硕士论文拟从以下</a:t>
            </a:r>
            <a:r>
              <a:rPr lang="zh-CN" altLang="en-US" sz="1200" kern="1200" dirty="0" smtClean="0">
                <a:solidFill>
                  <a:schemeClr val="tx1"/>
                </a:solidFill>
                <a:effectLst/>
                <a:latin typeface="+mn-lt"/>
                <a:ea typeface="+mn-ea"/>
                <a:cs typeface="+mn-cs"/>
              </a:rPr>
              <a:t>两</a:t>
            </a:r>
            <a:r>
              <a:rPr lang="zh-CN" altLang="zh-CN" sz="1200" kern="1200" dirty="0" smtClean="0">
                <a:solidFill>
                  <a:schemeClr val="tx1"/>
                </a:solidFill>
                <a:effectLst/>
                <a:latin typeface="+mn-lt"/>
                <a:ea typeface="+mn-ea"/>
                <a:cs typeface="+mn-cs"/>
              </a:rPr>
              <a:t>个方面展开相关的研究工作</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首先，针对</a:t>
            </a:r>
            <a:r>
              <a:rPr lang="zh-CN" altLang="en-US" sz="1200" kern="1200" dirty="0" smtClean="0">
                <a:solidFill>
                  <a:schemeClr val="tx1"/>
                </a:solidFill>
                <a:effectLst/>
                <a:latin typeface="+mn-lt"/>
                <a:ea typeface="+mn-ea"/>
                <a:cs typeface="+mn-cs"/>
              </a:rPr>
              <a:t>基于</a:t>
            </a:r>
            <a:r>
              <a:rPr lang="zh-CN" altLang="zh-CN" sz="1200" kern="1200" dirty="0" smtClean="0">
                <a:solidFill>
                  <a:schemeClr val="tx1"/>
                </a:solidFill>
                <a:effectLst/>
                <a:latin typeface="+mn-lt"/>
                <a:ea typeface="+mn-ea"/>
                <a:cs typeface="+mn-cs"/>
              </a:rPr>
              <a:t>层次化博弈的模型构建及收敛性分析这一问题，</a:t>
            </a:r>
            <a:r>
              <a:rPr lang="zh-CN" altLang="en-US" sz="1200" kern="1200" dirty="0" smtClean="0">
                <a:solidFill>
                  <a:schemeClr val="tx1"/>
                </a:solidFill>
                <a:effectLst/>
                <a:latin typeface="+mn-lt"/>
                <a:ea typeface="+mn-ea"/>
                <a:cs typeface="+mn-cs"/>
              </a:rPr>
              <a:t>根据</a:t>
            </a:r>
            <a:r>
              <a:rPr lang="zh-CN" altLang="en-US" sz="1200" dirty="0" smtClean="0">
                <a:solidFill>
                  <a:schemeClr val="tx1"/>
                </a:solidFill>
                <a:latin typeface="黑体" panose="02010609060101010101" pitchFamily="49" charset="-122"/>
                <a:ea typeface="黑体" panose="02010609060101010101" pitchFamily="49" charset="-122"/>
              </a:rPr>
              <a:t>影响汽车充电成本因素</a:t>
            </a:r>
            <a:r>
              <a:rPr lang="zh-CN" altLang="en-US" sz="1200" kern="1200" dirty="0" smtClean="0">
                <a:solidFill>
                  <a:schemeClr val="tx1"/>
                </a:solidFill>
                <a:effectLst/>
                <a:latin typeface="+mn-lt"/>
                <a:ea typeface="+mn-ea"/>
                <a:cs typeface="+mn-cs"/>
              </a:rPr>
              <a:t>，和</a:t>
            </a:r>
            <a:r>
              <a:rPr lang="zh-CN" altLang="en-US" sz="1200" dirty="0" smtClean="0">
                <a:solidFill>
                  <a:schemeClr val="tx1"/>
                </a:solidFill>
                <a:latin typeface="黑体" panose="02010609060101010101" pitchFamily="49" charset="-122"/>
                <a:ea typeface="黑体" panose="02010609060101010101" pitchFamily="49" charset="-122"/>
              </a:rPr>
              <a:t>影响充电公司收益因素</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构建层次化的充电站定价模型</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同时，</a:t>
            </a:r>
            <a:r>
              <a:rPr lang="zh-CN" altLang="en-US" sz="1200" kern="1200" dirty="0" smtClean="0">
                <a:solidFill>
                  <a:schemeClr val="tx1"/>
                </a:solidFill>
                <a:effectLst/>
                <a:latin typeface="+mn-lt"/>
                <a:ea typeface="+mn-ea"/>
                <a:cs typeface="+mn-cs"/>
              </a:rPr>
              <a:t>还需</a:t>
            </a:r>
            <a:r>
              <a:rPr lang="zh-CN" altLang="zh-CN" sz="1200" kern="1200" dirty="0" smtClean="0">
                <a:solidFill>
                  <a:schemeClr val="tx1"/>
                </a:solidFill>
                <a:effectLst/>
                <a:latin typeface="+mn-lt"/>
                <a:ea typeface="+mn-ea"/>
                <a:cs typeface="+mn-cs"/>
              </a:rPr>
              <a:t>对问题的收敛性进行分析</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其次，针对面向均衡状态的车流分布与定价策略</a:t>
            </a:r>
            <a:r>
              <a:rPr lang="zh-CN" altLang="en-US" sz="1200" kern="1200" dirty="0" smtClean="0">
                <a:solidFill>
                  <a:schemeClr val="tx1"/>
                </a:solidFill>
                <a:effectLst/>
                <a:latin typeface="+mn-lt"/>
                <a:ea typeface="+mn-ea"/>
                <a:cs typeface="+mn-cs"/>
              </a:rPr>
              <a:t>问题，对层次化的优化问题进行分析与求解</a:t>
            </a:r>
            <a:r>
              <a:rPr lang="zh-CN" altLang="zh-CN" sz="1200" kern="1200" dirty="0" smtClean="0">
                <a:solidFill>
                  <a:schemeClr val="tx1"/>
                </a:solidFill>
                <a:effectLst/>
                <a:latin typeface="+mn-lt"/>
                <a:ea typeface="+mn-ea"/>
                <a:cs typeface="+mn-cs"/>
              </a:rPr>
              <a:t>，设计并实现计算</a:t>
            </a:r>
            <a:r>
              <a:rPr lang="zh-CN" altLang="en-US" sz="1200" kern="1200" dirty="0" smtClean="0">
                <a:solidFill>
                  <a:schemeClr val="tx1"/>
                </a:solidFill>
                <a:effectLst/>
                <a:latin typeface="+mn-lt"/>
                <a:ea typeface="+mn-ea"/>
                <a:cs typeface="+mn-cs"/>
              </a:rPr>
              <a:t>求解上下两层问题</a:t>
            </a:r>
            <a:r>
              <a:rPr lang="zh-CN" altLang="zh-CN" sz="1200" kern="1200" dirty="0" smtClean="0">
                <a:solidFill>
                  <a:schemeClr val="tx1"/>
                </a:solidFill>
                <a:effectLst/>
                <a:latin typeface="+mn-lt"/>
                <a:ea typeface="+mn-ea"/>
                <a:cs typeface="+mn-cs"/>
              </a:rPr>
              <a:t>均衡解的优化算法</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19</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23899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我今天介绍的内容主要分为四部分，第一部分是研究背景和研究现状，第二部分是研究目标和研究内容，第三部分是技术路线和系统实现，第四部分是预期成果和进度安排。</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338742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下面介绍本论文的技术路线与系统实现。</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20</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4035260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技术路线</a:t>
            </a:r>
            <a:r>
              <a:rPr lang="en-US" altLang="zh-CN" dirty="0" smtClean="0"/>
              <a:t>1</a:t>
            </a:r>
            <a:r>
              <a:rPr lang="zh-CN" altLang="en-US" dirty="0" smtClean="0"/>
              <a:t>是层次化博弈模型构建及收敛性分析</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问题在于如何构建层次化的充电站定价博弈模型？以及如何对参与者的优化问题进行收敛性分析？</a:t>
            </a:r>
            <a:endParaRPr lang="en-US" altLang="zh-CN" sz="1200" dirty="0" smtClean="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rgbClr val="FF0000"/>
                </a:solidFill>
                <a:latin typeface="微软雅黑" panose="020B0503020204020204" pitchFamily="34" charset="-122"/>
                <a:ea typeface="微软雅黑" panose="020B0503020204020204" pitchFamily="34" charset="-122"/>
              </a:rPr>
              <a:t>其主要难点在于以下两个方面</a:t>
            </a:r>
            <a:r>
              <a:rPr lang="zh-CN" altLang="en-US" sz="1200" b="1"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200" b="1"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1</a:t>
            </a:r>
            <a:r>
              <a:rPr lang="zh-CN" altLang="en-US" sz="1200" b="1" dirty="0" smtClean="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1200" dirty="0" smtClean="0">
                <a:solidFill>
                  <a:srgbClr val="FF0000"/>
                </a:solidFill>
                <a:latin typeface="微软雅黑" panose="020B0503020204020204" pitchFamily="34" charset="-122"/>
                <a:ea typeface="微软雅黑" panose="020B0503020204020204" pitchFamily="34" charset="-122"/>
              </a:rPr>
              <a:t>层次化特性的建模层面，念</a:t>
            </a:r>
            <a:r>
              <a:rPr lang="en-US" altLang="zh-CN" sz="1200" dirty="0" smtClean="0">
                <a:solidFill>
                  <a:srgbClr val="FF0000"/>
                </a:solidFill>
                <a:latin typeface="微软雅黑" panose="020B0503020204020204" pitchFamily="34" charset="-122"/>
                <a:ea typeface="微软雅黑" panose="020B0503020204020204" pitchFamily="34" charset="-122"/>
              </a:rPr>
              <a:t>PPT</a:t>
            </a:r>
            <a:r>
              <a:rPr lang="zh-CN" altLang="en-US" sz="1200" dirty="0" smtClean="0">
                <a:solidFill>
                  <a:srgbClr val="FF0000"/>
                </a:solidFill>
                <a:latin typeface="微软雅黑" panose="020B0503020204020204" pitchFamily="34" charset="-122"/>
                <a:ea typeface="微软雅黑" panose="020B0503020204020204" pitchFamily="34" charset="-122"/>
              </a:rPr>
              <a:t>；（</a:t>
            </a:r>
            <a:r>
              <a:rPr lang="en-US" altLang="zh-CN" sz="1200" dirty="0" smtClean="0">
                <a:solidFill>
                  <a:srgbClr val="FF0000"/>
                </a:solidFill>
                <a:latin typeface="微软雅黑" panose="020B0503020204020204" pitchFamily="34" charset="-122"/>
                <a:ea typeface="微软雅黑" panose="020B0503020204020204" pitchFamily="34" charset="-122"/>
              </a:rPr>
              <a:t>2</a:t>
            </a:r>
            <a:r>
              <a:rPr lang="zh-CN" altLang="en-US" sz="1200" dirty="0" smtClean="0">
                <a:solidFill>
                  <a:srgbClr val="FF0000"/>
                </a:solidFill>
                <a:latin typeface="微软雅黑" panose="020B0503020204020204" pitchFamily="34" charset="-122"/>
                <a:ea typeface="微软雅黑" panose="020B0503020204020204" pitchFamily="34" charset="-122"/>
              </a:rPr>
              <a:t>）问题收敛性分析层面，念</a:t>
            </a:r>
            <a:r>
              <a:rPr lang="en-US" altLang="zh-CN" sz="1200" dirty="0" smtClean="0">
                <a:solidFill>
                  <a:srgbClr val="FF0000"/>
                </a:solidFill>
                <a:latin typeface="微软雅黑" panose="020B0503020204020204" pitchFamily="34" charset="-122"/>
                <a:ea typeface="微软雅黑" panose="020B0503020204020204" pitchFamily="34" charset="-122"/>
              </a:rPr>
              <a:t>PPT</a:t>
            </a:r>
            <a:r>
              <a:rPr lang="zh-CN" altLang="en-US" sz="1200" dirty="0" smtClean="0">
                <a:solidFill>
                  <a:srgbClr val="FF0000"/>
                </a:solidFill>
                <a:latin typeface="微软雅黑" panose="020B0503020204020204" pitchFamily="34" charset="-122"/>
                <a:ea typeface="微软雅黑" panose="020B0503020204020204" pitchFamily="34" charset="-122"/>
              </a:rPr>
              <a:t>。</a:t>
            </a:r>
            <a:endParaRPr lang="en-US" altLang="zh-CN" sz="1200" dirty="0" smtClean="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smtClean="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21</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588406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具体而言，首先要</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基于层次化博弈模型的特性，构建分层的充电站与车流交互模型。</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模型中各符号表示和物理意义如表所示，念表。</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接下来，我们还需要定义</a:t>
            </a:r>
            <a:r>
              <a:rPr lang="zh-CN" altLang="en-US" sz="1200" b="1" dirty="0" smtClean="0">
                <a:latin typeface="微软雅黑" panose="020B0503020204020204" pitchFamily="34" charset="-122"/>
                <a:ea typeface="微软雅黑" panose="020B0503020204020204" pitchFamily="34" charset="-122"/>
              </a:rPr>
              <a:t>公司和充电车流的优化目标：</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22</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632361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具体而言，首先要</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基于层次化博弈模型的特性，构建分层的充电站与车流交互模型。</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模型中各符号表示和物理意义如表所示，念表。</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接下来，我们还需要定义</a:t>
            </a:r>
            <a:r>
              <a:rPr lang="zh-CN" altLang="en-US" sz="1200" b="1" dirty="0" smtClean="0">
                <a:latin typeface="微软雅黑" panose="020B0503020204020204" pitchFamily="34" charset="-122"/>
                <a:ea typeface="微软雅黑" panose="020B0503020204020204" pitchFamily="34" charset="-122"/>
              </a:rPr>
              <a:t>公司和充电车流的优化目标：</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23</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757665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接下来，我们再定义充电运营公司和充电车流的优化问题。</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24</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562380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接下来，再基于构建的模型，对定义的问题进行收敛性分析。我们首先需要刻画均衡解的特性。</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25</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524042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基于构建好的模型，以及定义好的优化问题和收敛性分析，还需要对</a:t>
            </a:r>
            <a:r>
              <a:rPr lang="zh-CN" altLang="en-US" sz="1200" b="0" dirty="0" smtClean="0">
                <a:solidFill>
                  <a:prstClr val="white"/>
                </a:solidFill>
                <a:latin typeface="微软雅黑" panose="020B0503020204020204" pitchFamily="34" charset="-122"/>
                <a:ea typeface="微软雅黑" panose="020B0503020204020204" pitchFamily="34" charset="-122"/>
                <a:cs typeface="Arial" pitchFamily="34" charset="0"/>
              </a:rPr>
              <a:t>车流充电策略与充电站定价策略进行分析与求解。</a:t>
            </a:r>
            <a:endParaRPr lang="en-US" altLang="zh-CN" sz="1200" b="0" dirty="0" smtClean="0">
              <a:solidFill>
                <a:prstClr val="white"/>
              </a:solidFill>
              <a:latin typeface="微软雅黑" panose="020B0503020204020204" pitchFamily="34" charset="-122"/>
              <a:ea typeface="微软雅黑" panose="020B0503020204020204" pitchFamily="34" charset="-122"/>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smtClean="0">
                <a:solidFill>
                  <a:prstClr val="white"/>
                </a:solidFill>
                <a:latin typeface="微软雅黑" panose="020B0503020204020204" pitchFamily="34" charset="-122"/>
                <a:ea typeface="微软雅黑" panose="020B0503020204020204" pitchFamily="34" charset="-122"/>
                <a:cs typeface="Arial" pitchFamily="34" charset="0"/>
              </a:rPr>
              <a:t>其主要难点在于两个方面，分别是（</a:t>
            </a:r>
            <a:r>
              <a:rPr lang="en-US" altLang="zh-CN" sz="1200" b="0" dirty="0" smtClean="0">
                <a:solidFill>
                  <a:prstClr val="white"/>
                </a:solidFill>
                <a:latin typeface="微软雅黑" panose="020B0503020204020204" pitchFamily="34" charset="-122"/>
                <a:ea typeface="微软雅黑" panose="020B0503020204020204" pitchFamily="34" charset="-122"/>
                <a:cs typeface="Arial" pitchFamily="34" charset="0"/>
              </a:rPr>
              <a:t>1</a:t>
            </a:r>
            <a:r>
              <a:rPr lang="zh-CN" altLang="en-US" sz="1200" b="0" dirty="0" smtClean="0">
                <a:solidFill>
                  <a:prstClr val="white"/>
                </a:solidFill>
                <a:latin typeface="微软雅黑" panose="020B0503020204020204" pitchFamily="34" charset="-122"/>
                <a:ea typeface="微软雅黑" panose="020B0503020204020204" pitchFamily="34" charset="-122"/>
                <a:cs typeface="Arial" pitchFamily="34" charset="0"/>
              </a:rPr>
              <a:t>）</a:t>
            </a:r>
            <a:r>
              <a:rPr lang="zh-CN" altLang="en-US" sz="1200" dirty="0" smtClean="0">
                <a:latin typeface="微软雅黑" panose="020B0503020204020204" pitchFamily="34" charset="-122"/>
                <a:ea typeface="微软雅黑" panose="020B0503020204020204" pitchFamily="34" charset="-122"/>
              </a:rPr>
              <a:t>车流选择充电站的</a:t>
            </a:r>
            <a:r>
              <a:rPr lang="zh-CN" altLang="en-US" sz="1200" dirty="0" smtClean="0">
                <a:solidFill>
                  <a:srgbClr val="FF0000"/>
                </a:solidFill>
                <a:latin typeface="微软雅黑" panose="020B0503020204020204" pitchFamily="34" charset="-122"/>
                <a:ea typeface="微软雅黑" panose="020B0503020204020204" pitchFamily="34" charset="-122"/>
              </a:rPr>
              <a:t>策略空间</a:t>
            </a:r>
            <a:r>
              <a:rPr lang="zh-CN" altLang="en-US" sz="1200" dirty="0" smtClean="0">
                <a:latin typeface="微软雅黑" panose="020B0503020204020204" pitchFamily="34" charset="-122"/>
                <a:ea typeface="微软雅黑" panose="020B0503020204020204" pitchFamily="34" charset="-122"/>
              </a:rPr>
              <a:t>呈现</a:t>
            </a:r>
            <a:r>
              <a:rPr lang="zh-CN" altLang="en-US" sz="1200" dirty="0" smtClean="0">
                <a:solidFill>
                  <a:srgbClr val="FF0000"/>
                </a:solidFill>
                <a:latin typeface="微软雅黑" panose="020B0503020204020204" pitchFamily="34" charset="-122"/>
                <a:ea typeface="微软雅黑" panose="020B0503020204020204" pitchFamily="34" charset="-122"/>
              </a:rPr>
              <a:t>高维性</a:t>
            </a:r>
            <a:r>
              <a:rPr lang="zh-CN" altLang="en-US" sz="1200" b="0" dirty="0" smtClean="0">
                <a:solidFill>
                  <a:schemeClr val="tx1"/>
                </a:solidFill>
                <a:latin typeface="+mn-lt"/>
                <a:ea typeface="+mn-ea"/>
              </a:rPr>
              <a:t>，</a:t>
            </a:r>
            <a:r>
              <a:rPr lang="en-US" altLang="zh-CN" sz="1200" b="0" dirty="0" smtClean="0">
                <a:solidFill>
                  <a:schemeClr val="tx1"/>
                </a:solidFill>
                <a:latin typeface="+mn-lt"/>
                <a:ea typeface="+mn-ea"/>
              </a:rPr>
              <a:t>m*n</a:t>
            </a:r>
            <a:r>
              <a:rPr lang="zh-CN" altLang="en-US" sz="1200" b="0" dirty="0" smtClean="0">
                <a:solidFill>
                  <a:schemeClr val="tx1"/>
                </a:solidFill>
                <a:latin typeface="+mn-lt"/>
                <a:ea typeface="+mn-ea"/>
              </a:rPr>
              <a:t>；</a:t>
            </a:r>
            <a:r>
              <a:rPr lang="zh-CN" altLang="en-US" sz="1200" dirty="0" smtClean="0">
                <a:latin typeface="微软雅黑" panose="020B0503020204020204" pitchFamily="34" charset="-122"/>
                <a:ea typeface="微软雅黑" panose="020B0503020204020204" pitchFamily="34" charset="-122"/>
              </a:rPr>
              <a:t>（</a:t>
            </a:r>
            <a:r>
              <a:rPr lang="en-US" altLang="zh-CN" sz="1200" dirty="0" smtClean="0">
                <a:latin typeface="微软雅黑" panose="020B0503020204020204" pitchFamily="34" charset="-122"/>
                <a:ea typeface="微软雅黑" panose="020B0503020204020204" pitchFamily="34" charset="-122"/>
              </a:rPr>
              <a:t>2</a:t>
            </a:r>
            <a:r>
              <a:rPr lang="zh-CN" altLang="en-US" sz="1200" dirty="0" smtClean="0">
                <a:latin typeface="微软雅黑" panose="020B0503020204020204" pitchFamily="34" charset="-122"/>
                <a:ea typeface="微软雅黑" panose="020B0503020204020204" pitchFamily="34" charset="-122"/>
              </a:rPr>
              <a:t>）</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下层问题的解</a:t>
            </a:r>
            <a:r>
              <a:rPr lang="zh-CN" altLang="en-US" sz="1200" dirty="0" smtClean="0">
                <a:solidFill>
                  <a:srgbClr val="FF0000"/>
                </a:solidFill>
                <a:latin typeface="微软雅黑" panose="020B0503020204020204" pitchFamily="34" charset="-122"/>
                <a:ea typeface="微软雅黑" panose="020B0503020204020204" pitchFamily="34" charset="-122"/>
              </a:rPr>
              <a:t>缺乏闭形式</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的表示</a:t>
            </a:r>
            <a:r>
              <a:rPr lang="zh-CN" altLang="en-US" sz="1200" dirty="0" smtClean="0">
                <a:solidFill>
                  <a:srgbClr val="FF0000"/>
                </a:solidFill>
                <a:latin typeface="微软雅黑" panose="020B0503020204020204" pitchFamily="34" charset="-122"/>
                <a:ea typeface="微软雅黑" panose="020B0503020204020204" pitchFamily="34" charset="-122"/>
              </a:rPr>
              <a:t>，对于以上难点，本文也给出了相应的解决方案。</a:t>
            </a:r>
            <a:endPar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26</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8422687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接下来，我们再</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设计优化算法对定价问题进行迭代与求解</a:t>
            </a:r>
            <a:endParaRPr lang="en-US" altLang="zh-CN" b="1" dirty="0" smtClean="0">
              <a:solidFill>
                <a:schemeClr val="tx1">
                  <a:lumMod val="95000"/>
                  <a:lumOff val="5000"/>
                </a:schemeClr>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27</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68314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28</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2995247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本硕士论文的系统目标是面向充电运营公司收益最大化的需求，设计并实现基于层次化博弈的充电站定价决策系统</a:t>
            </a:r>
            <a:r>
              <a:rPr lang="zh-CN" altLang="en-US" sz="1200" kern="1200" dirty="0" smtClean="0">
                <a:solidFill>
                  <a:schemeClr val="tx1"/>
                </a:solidFill>
                <a:effectLst/>
                <a:latin typeface="+mn-lt"/>
                <a:ea typeface="+mn-ea"/>
                <a:cs typeface="+mn-cs"/>
              </a:rPr>
              <a:t>。主要包含两个模块</a:t>
            </a:r>
            <a:r>
              <a:rPr lang="zh-CN" altLang="en-US" sz="1200" kern="1200" dirty="0" smtClean="0">
                <a:solidFill>
                  <a:schemeClr val="tx1"/>
                </a:solidFill>
                <a:effectLst/>
                <a:latin typeface="+mn-lt"/>
                <a:ea typeface="+mn-ea"/>
                <a:cs typeface="+mn-cs"/>
                <a:sym typeface="Wingdings" panose="05000000000000000000" pitchFamily="2" charset="2"/>
              </a:rPr>
              <a:t>：模型定义模块和问题求解模块。前面加一页，讲设计系统的目的，给谁用</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29</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95264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下面首先介绍第一部分，研究背景和研究现状。</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3</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748026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本论文原生系统将部署在华为云服务器上，具体配置如</a:t>
            </a:r>
            <a:r>
              <a:rPr lang="en-US" altLang="zh-CN" sz="1200" kern="1200" dirty="0">
                <a:solidFill>
                  <a:schemeClr val="tx1"/>
                </a:solidFill>
                <a:effectLst/>
                <a:latin typeface="+mn-lt"/>
                <a:ea typeface="+mn-ea"/>
                <a:cs typeface="+mn-cs"/>
              </a:rPr>
              <a:t>ppt</a:t>
            </a:r>
            <a:r>
              <a:rPr lang="zh-CN" altLang="zh-CN" sz="1200" kern="1200" dirty="0">
                <a:solidFill>
                  <a:schemeClr val="tx1"/>
                </a:solidFill>
                <a:effectLst/>
                <a:latin typeface="+mn-lt"/>
                <a:ea typeface="+mn-ea"/>
                <a:cs typeface="+mn-cs"/>
              </a:rPr>
              <a:t>上所展示的</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30</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789327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在完成系统实际部署后，本硕士论文将对实际系统进行测试，评估系统性能。</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31</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9755138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下面介绍本论文的预期成果和进度安排</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32</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943751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33</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0021890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下面是本论文的进度安排</a:t>
            </a:r>
            <a:r>
              <a:rPr lang="zh-CN" altLang="zh-CN"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34</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3271908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感谢各位老师</a:t>
            </a:r>
            <a:r>
              <a:rPr lang="zh-CN" altLang="en-US" sz="1200" kern="1200" dirty="0">
                <a:solidFill>
                  <a:schemeClr val="tx1"/>
                </a:solidFill>
                <a:effectLst/>
                <a:latin typeface="+mn-lt"/>
                <a:ea typeface="+mn-ea"/>
                <a:cs typeface="+mn-cs"/>
              </a:rPr>
              <a:t>同学</a:t>
            </a:r>
            <a:r>
              <a:rPr lang="zh-CN" altLang="zh-CN" sz="1200" kern="1200" dirty="0">
                <a:solidFill>
                  <a:schemeClr val="tx1"/>
                </a:solidFill>
                <a:effectLst/>
                <a:latin typeface="+mn-lt"/>
                <a:ea typeface="+mn-ea"/>
                <a:cs typeface="+mn-cs"/>
              </a:rPr>
              <a:t>的聆听，请大家提出宝贵意见。</a:t>
            </a:r>
          </a:p>
          <a:p>
            <a:endParaRPr lang="zh-CN" altLang="en-US" dirty="0"/>
          </a:p>
        </p:txBody>
      </p:sp>
      <p:sp>
        <p:nvSpPr>
          <p:cNvPr id="4" name="灯片编号占位符 3"/>
          <p:cNvSpPr>
            <a:spLocks noGrp="1"/>
          </p:cNvSpPr>
          <p:nvPr>
            <p:ph type="sldNum" sz="quarter" idx="5"/>
          </p:nvPr>
        </p:nvSpPr>
        <p:spPr/>
        <p:txBody>
          <a:bodyPr/>
          <a:lstStyle/>
          <a:p>
            <a:fld id="{8E413900-0860-481B-B4DD-A44AAA6380A0}" type="slidenum">
              <a:rPr lang="zh-CN" altLang="en-US" smtClean="0"/>
              <a:t>35</a:t>
            </a:fld>
            <a:endParaRPr lang="zh-CN" altLang="en-US"/>
          </a:p>
        </p:txBody>
      </p:sp>
    </p:spTree>
    <p:extLst>
      <p:ext uri="{BB962C8B-B14F-4D97-AF65-F5344CB8AC3E}">
        <p14:creationId xmlns:p14="http://schemas.microsoft.com/office/powerpoint/2010/main" val="2470437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a:pPr>
            <a:r>
              <a:rPr lang="zh-CN" altLang="zh-CN" sz="1200" kern="1200" dirty="0" smtClean="0">
                <a:solidFill>
                  <a:schemeClr val="tx1"/>
                </a:solidFill>
                <a:effectLst/>
                <a:latin typeface="+mn-lt"/>
                <a:ea typeface="+mn-ea"/>
                <a:cs typeface="+mn-cs"/>
              </a:rPr>
              <a:t>近年来，随着相关技术的进步，电动汽车</a:t>
            </a:r>
            <a:r>
              <a:rPr lang="zh-CN" altLang="en-US" sz="1200" kern="1200" dirty="0" smtClean="0">
                <a:solidFill>
                  <a:schemeClr val="tx1"/>
                </a:solidFill>
                <a:effectLst/>
                <a:latin typeface="+mn-lt"/>
                <a:ea typeface="+mn-ea"/>
                <a:cs typeface="+mn-cs"/>
              </a:rPr>
              <a:t>市场</a:t>
            </a:r>
            <a:r>
              <a:rPr lang="zh-CN" altLang="zh-CN" sz="1200" kern="1200" dirty="0" smtClean="0">
                <a:solidFill>
                  <a:schemeClr val="tx1"/>
                </a:solidFill>
                <a:effectLst/>
                <a:latin typeface="+mn-lt"/>
                <a:ea typeface="+mn-ea"/>
                <a:cs typeface="+mn-cs"/>
              </a:rPr>
              <a:t>迎来了快速的发展</a:t>
            </a:r>
            <a:r>
              <a:rPr lang="zh-CN" altLang="en-US" sz="1200" kern="1200" dirty="0" smtClean="0">
                <a:solidFill>
                  <a:schemeClr val="tx1"/>
                </a:solidFill>
                <a:effectLst/>
                <a:latin typeface="+mn-lt"/>
                <a:ea typeface="+mn-ea"/>
                <a:cs typeface="+mn-cs"/>
              </a:rPr>
              <a:t>。电动汽车</a:t>
            </a:r>
            <a:r>
              <a:rPr kumimoji="0" lang="zh-CN" altLang="en-US" sz="1200" b="0" i="0" u="none" strike="noStrike" kern="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Century Gothic" panose="020B0502020202020204" pitchFamily="34" charset="0"/>
              </a:rPr>
              <a:t>相比传统的燃料汽车有很多优点：比如环保、节能等等。作为</a:t>
            </a:r>
            <a:r>
              <a:rPr lang="zh-CN" altLang="en-US"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一种解决全球范围内日益严重的能源危机和环境污染的有前景的交通方案，已经吸引了很多国家和地区的广泛关注。</a:t>
            </a:r>
            <a:endParaRPr lang="en-US" altLang="zh-CN"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a:p>
            <a:pPr marL="0" marR="0" lvl="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a:pPr>
            <a:r>
              <a:rPr lang="zh-CN" altLang="en-US"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这里有两张图，分别是</a:t>
            </a:r>
            <a:r>
              <a:rPr lang="zh-CN" altLang="en-US" sz="1200" dirty="0" smtClean="0">
                <a:latin typeface="微软雅黑" panose="020B0503020204020204" pitchFamily="34" charset="-122"/>
                <a:ea typeface="微软雅黑" panose="020B0503020204020204" pitchFamily="34" charset="-122"/>
              </a:rPr>
              <a:t>我国电动汽车产量销量图和全球电动汽车保有量图，可以看到电动汽车的数量是在不断上升的，同时也可以预料到，在未来几年，电动汽车数量还会继续上升。</a:t>
            </a:r>
          </a:p>
          <a:p>
            <a:pPr marL="171450" lvl="0" indent="-171450" defTabSz="914400">
              <a:lnSpc>
                <a:spcPct val="130000"/>
              </a:lnSpc>
              <a:buFont typeface="Arial" panose="020B0604020202020204" pitchFamily="34" charset="0"/>
              <a:buChar char="•"/>
              <a:defRPr/>
            </a:pPr>
            <a:endParaRPr lang="en-US" altLang="zh-CN"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a:p>
            <a:endParaRPr lang="en-US" altLang="zh-CN"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4</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878639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基于以上背景，越来越多的公司（特来电、星星、国家电网等等）开始在城市里面部署充电站并运营自己的充电业务</a:t>
            </a:r>
            <a:r>
              <a:rPr lang="zh-CN" altLang="en-US" sz="1200" kern="1200" dirty="0" smtClean="0">
                <a:solidFill>
                  <a:schemeClr val="tx1"/>
                </a:solidFill>
                <a:effectLst/>
                <a:latin typeface="+mn-lt"/>
                <a:ea typeface="+mn-ea"/>
                <a:cs typeface="+mn-cs"/>
              </a:rPr>
              <a:t>；这里有一张江宁区的充电站分布图，可以看到充电站是非常多的；这里有一张</a:t>
            </a:r>
            <a:r>
              <a:rPr lang="zh-CN" altLang="en-US" sz="1200" dirty="0" smtClean="0">
                <a:latin typeface="微软雅黑" panose="020B0503020204020204" pitchFamily="34" charset="-122"/>
                <a:ea typeface="微软雅黑" panose="020B0503020204020204" pitchFamily="34" charset="-122"/>
              </a:rPr>
              <a:t>国内历年充电站保有量图，可以看到充电站的数量是不断增加的。</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effectLst/>
              <a:latin typeface="+mn-lt"/>
              <a:ea typeface="+mn-ea"/>
              <a:cs typeface="+mn-cs"/>
            </a:endParaRPr>
          </a:p>
          <a:p>
            <a:endParaRPr lang="zh-CN" altLang="en-US" dirty="0" smtClean="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5</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180012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在整个充电运营</a:t>
            </a:r>
            <a:r>
              <a:rPr lang="zh-CN" altLang="en-US" sz="1200" kern="1200" dirty="0" smtClean="0">
                <a:solidFill>
                  <a:schemeClr val="tx1"/>
                </a:solidFill>
                <a:effectLst/>
                <a:latin typeface="+mn-lt"/>
                <a:ea typeface="+mn-ea"/>
                <a:cs typeface="+mn-cs"/>
              </a:rPr>
              <a:t>市场</a:t>
            </a:r>
            <a:r>
              <a:rPr lang="zh-CN" altLang="zh-CN" sz="1200" kern="1200" dirty="0" smtClean="0">
                <a:solidFill>
                  <a:schemeClr val="tx1"/>
                </a:solidFill>
                <a:effectLst/>
                <a:latin typeface="+mn-lt"/>
                <a:ea typeface="+mn-ea"/>
                <a:cs typeface="+mn-cs"/>
              </a:rPr>
              <a:t>中，参与者包括不同的</a:t>
            </a:r>
            <a:r>
              <a:rPr lang="zh-CN" altLang="en-US" sz="1200" kern="1200" dirty="0" smtClean="0">
                <a:solidFill>
                  <a:schemeClr val="tx1"/>
                </a:solidFill>
                <a:effectLst/>
                <a:latin typeface="+mn-lt"/>
                <a:ea typeface="+mn-ea"/>
                <a:cs typeface="+mn-cs"/>
              </a:rPr>
              <a:t>充电运营</a:t>
            </a:r>
            <a:r>
              <a:rPr lang="zh-CN" altLang="zh-CN" sz="1200" kern="1200" dirty="0" smtClean="0">
                <a:solidFill>
                  <a:schemeClr val="tx1"/>
                </a:solidFill>
                <a:effectLst/>
                <a:latin typeface="+mn-lt"/>
                <a:ea typeface="+mn-ea"/>
                <a:cs typeface="+mn-cs"/>
              </a:rPr>
              <a:t>公司、</a:t>
            </a:r>
            <a:r>
              <a:rPr lang="zh-CN" altLang="en-US" sz="1200" kern="1200" dirty="0" smtClean="0">
                <a:solidFill>
                  <a:schemeClr val="tx1"/>
                </a:solidFill>
                <a:effectLst/>
                <a:latin typeface="+mn-lt"/>
                <a:ea typeface="+mn-ea"/>
                <a:cs typeface="+mn-cs"/>
              </a:rPr>
              <a:t>电动汽车、以及</a:t>
            </a:r>
            <a:r>
              <a:rPr lang="zh-CN" altLang="zh-CN" sz="1200" kern="1200" dirty="0" smtClean="0">
                <a:solidFill>
                  <a:schemeClr val="tx1"/>
                </a:solidFill>
                <a:effectLst/>
                <a:latin typeface="+mn-lt"/>
                <a:ea typeface="+mn-ea"/>
                <a:cs typeface="+mn-cs"/>
              </a:rPr>
              <a:t>公司</a:t>
            </a:r>
            <a:r>
              <a:rPr lang="zh-CN" altLang="en-US" sz="1200" kern="1200" dirty="0" smtClean="0">
                <a:solidFill>
                  <a:schemeClr val="tx1"/>
                </a:solidFill>
                <a:effectLst/>
                <a:latin typeface="+mn-lt"/>
                <a:ea typeface="+mn-ea"/>
                <a:cs typeface="+mn-cs"/>
              </a:rPr>
              <a:t>运营</a:t>
            </a:r>
            <a:r>
              <a:rPr lang="zh-CN" altLang="zh-CN" sz="1200" kern="1200" dirty="0" smtClean="0">
                <a:solidFill>
                  <a:schemeClr val="tx1"/>
                </a:solidFill>
                <a:effectLst/>
                <a:latin typeface="+mn-lt"/>
                <a:ea typeface="+mn-ea"/>
                <a:cs typeface="+mn-cs"/>
              </a:rPr>
              <a:t>的充电站</a:t>
            </a:r>
            <a:r>
              <a:rPr lang="zh-CN" altLang="en-US" sz="1200" kern="1200" dirty="0" smtClean="0">
                <a:solidFill>
                  <a:schemeClr val="tx1"/>
                </a:solidFill>
                <a:effectLst/>
                <a:latin typeface="+mn-lt"/>
                <a:ea typeface="+mn-ea"/>
                <a:cs typeface="+mn-cs"/>
              </a:rPr>
              <a:t>。如图所示，他们分布在城市的各个地方；</a:t>
            </a: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电动汽车和充电站之间存在交互</a:t>
            </a:r>
          </a:p>
          <a:p>
            <a:endParaRPr lang="zh-CN" altLang="en-US" dirty="0" smtClean="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6</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64768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7</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53414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放点小车在充电站旁边</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8</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2917030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充电站与电动汽车之间的交互可以看成是一个层次化的博弈；首先，</a:t>
            </a:r>
            <a:r>
              <a:rPr lang="zh-CN" altLang="en-US" b="1" dirty="0" smtClean="0">
                <a:latin typeface="微软雅黑" panose="020B0503020204020204" pitchFamily="34" charset="-122"/>
                <a:ea typeface="微软雅黑" panose="020B0503020204020204" pitchFamily="34" charset="-122"/>
              </a:rPr>
              <a:t>充电站的定价会</a:t>
            </a:r>
            <a:r>
              <a:rPr lang="zh-CN" altLang="en-US" b="1" dirty="0" smtClean="0">
                <a:solidFill>
                  <a:srgbClr val="FF0000"/>
                </a:solidFill>
                <a:latin typeface="微软雅黑" panose="020B0503020204020204" pitchFamily="34" charset="-122"/>
                <a:ea typeface="微软雅黑" panose="020B0503020204020204" pitchFamily="34" charset="-122"/>
              </a:rPr>
              <a:t>影响汽车决策；</a:t>
            </a:r>
            <a:endParaRPr lang="en-US" altLang="zh-CN" b="1" dirty="0" smtClean="0">
              <a:solidFill>
                <a:srgbClr val="FF0000"/>
              </a:solidFill>
              <a:latin typeface="微软雅黑" panose="020B0503020204020204" pitchFamily="34" charset="-122"/>
              <a:ea typeface="微软雅黑" panose="020B0503020204020204" pitchFamily="34" charset="-122"/>
            </a:endParaRPr>
          </a:p>
          <a:p>
            <a:r>
              <a:rPr lang="zh-CN" altLang="en-US" b="1" dirty="0" smtClean="0">
                <a:solidFill>
                  <a:srgbClr val="FF0000"/>
                </a:solidFill>
                <a:latin typeface="微软雅黑" panose="020B0503020204020204" pitchFamily="34" charset="-122"/>
                <a:ea typeface="微软雅黑" panose="020B0503020204020204" pitchFamily="34" charset="-122"/>
              </a:rPr>
              <a:t>其次，</a:t>
            </a:r>
            <a:r>
              <a:rPr lang="zh-CN" altLang="en-US" b="1" dirty="0" smtClean="0">
                <a:latin typeface="微软雅黑" panose="020B0503020204020204" pitchFamily="34" charset="-122"/>
                <a:ea typeface="微软雅黑" panose="020B0503020204020204" pitchFamily="34" charset="-122"/>
              </a:rPr>
              <a:t> 汽车的决策</a:t>
            </a:r>
            <a:r>
              <a:rPr lang="zh-CN" altLang="en-US" b="1" dirty="0" smtClean="0">
                <a:solidFill>
                  <a:srgbClr val="FF0000"/>
                </a:solidFill>
                <a:latin typeface="微软雅黑" panose="020B0503020204020204" pitchFamily="34" charset="-122"/>
                <a:ea typeface="微软雅黑" panose="020B0503020204020204" pitchFamily="34" charset="-122"/>
              </a:rPr>
              <a:t>影响充电站定价；</a:t>
            </a:r>
            <a:endParaRPr lang="zh-CN" altLang="en-US" dirty="0" smtClean="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DengXian" panose="020F0502020204030204"/>
                <a:ea typeface="DengXian" panose="02010600030101010101" pitchFamily="2" charset="-122"/>
              </a:rPr>
              <a:pPr/>
              <a:t>9</a:t>
            </a:fld>
            <a:endParaRPr lang="zh-CN" altLang="en-US">
              <a:solidFill>
                <a:prstClr val="black"/>
              </a:solidFill>
              <a:latin typeface="DengXian" panose="020F0502020204030204"/>
              <a:ea typeface="DengXian" panose="02010600030101010101" pitchFamily="2" charset="-122"/>
            </a:endParaRPr>
          </a:p>
        </p:txBody>
      </p:sp>
    </p:spTree>
    <p:extLst>
      <p:ext uri="{BB962C8B-B14F-4D97-AF65-F5344CB8AC3E}">
        <p14:creationId xmlns:p14="http://schemas.microsoft.com/office/powerpoint/2010/main" val="3102751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15026FD-0753-4197-8810-29CFE05F49B0}" type="datetime1">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33052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EAEF75-72B7-4A29-AE78-3EED036B4125}" type="datetime1">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210047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E03ABB1-DEF9-44AF-9B03-471F362F8CC7}" type="datetime1">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90566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4E6042-846A-4757-8390-D685C505E326}" type="datetime1">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149552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70799DD-D3E5-4E24-AD88-A63545DCAA71}" type="datetime1">
              <a:rPr lang="zh-CN" altLang="en-US" smtClean="0"/>
              <a:t>2021/1/22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338549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7D4D57-C9E9-4DE9-BB46-F2C017A081ED}" type="datetime1">
              <a:rPr lang="zh-CN" altLang="en-US" smtClean="0"/>
              <a:t>2021/1/22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150242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47D3AE4-7219-4008-A899-5BB3F6DD0036}" type="datetime1">
              <a:rPr lang="zh-CN" altLang="en-US" smtClean="0"/>
              <a:t>2021/1/22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404837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0A59C68-DD5B-42FB-8ACF-1F837C7662B9}" type="datetime1">
              <a:rPr lang="zh-CN" altLang="en-US" smtClean="0"/>
              <a:t>2021/1/22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2280403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79832-DBB4-4C94-8CC9-C6ED1E57A4E7}" type="datetime1">
              <a:rPr lang="zh-CN" altLang="en-US" smtClean="0"/>
              <a:t>2021/1/22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32212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8391206-07F0-445B-B660-314F3ADCAD04}" type="datetime1">
              <a:rPr lang="zh-CN" altLang="en-US" smtClean="0"/>
              <a:t>2021/1/22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200733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4D5D438-7EB6-4040-B786-346B4723771B}" type="datetime1">
              <a:rPr lang="zh-CN" altLang="en-US" smtClean="0"/>
              <a:t>2021/1/22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172871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BD6C2-A2F5-463D-A2F2-7B5E229814AF}" type="datetime1">
              <a:rPr lang="zh-CN" altLang="en-US" smtClean="0"/>
              <a:t>2021/1/22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6E62B-4DEC-4954-AD3A-658470571C9E}" type="slidenum">
              <a:rPr lang="zh-CN" altLang="en-US" smtClean="0"/>
              <a:t>‹#›</a:t>
            </a:fld>
            <a:endParaRPr lang="zh-CN" altLang="en-US"/>
          </a:p>
        </p:txBody>
      </p:sp>
    </p:spTree>
    <p:extLst>
      <p:ext uri="{BB962C8B-B14F-4D97-AF65-F5344CB8AC3E}">
        <p14:creationId xmlns:p14="http://schemas.microsoft.com/office/powerpoint/2010/main" val="3685655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6.jp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390.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380.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8.png"/><Relationship Id="rId7"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4.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0" y="2196352"/>
            <a:ext cx="9144000" cy="1562847"/>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r>
              <a:rPr lang="zh-CN" altLang="en-US" sz="3600" b="1" dirty="0" smtClean="0">
                <a:solidFill>
                  <a:srgbClr val="FFFFFF"/>
                </a:solidFill>
                <a:latin typeface="微软雅黑" panose="020B0503020204020204" pitchFamily="34" charset="-122"/>
                <a:ea typeface="微软雅黑" panose="020B0503020204020204" pitchFamily="34" charset="-122"/>
              </a:rPr>
              <a:t>基于层次化博弈的</a:t>
            </a:r>
            <a:r>
              <a:rPr lang="zh-CN" altLang="en-US" sz="3600" b="1" dirty="0">
                <a:solidFill>
                  <a:srgbClr val="FFFFFF"/>
                </a:solidFill>
                <a:latin typeface="微软雅黑" panose="020B0503020204020204" pitchFamily="34" charset="-122"/>
                <a:ea typeface="微软雅黑" panose="020B0503020204020204" pitchFamily="34" charset="-122"/>
              </a:rPr>
              <a:t>充电站</a:t>
            </a:r>
            <a:r>
              <a:rPr lang="zh-CN" altLang="en-US" sz="3600" b="1" dirty="0" smtClean="0">
                <a:solidFill>
                  <a:srgbClr val="FFFFFF"/>
                </a:solidFill>
                <a:latin typeface="微软雅黑" panose="020B0503020204020204" pitchFamily="34" charset="-122"/>
                <a:ea typeface="微软雅黑" panose="020B0503020204020204" pitchFamily="34" charset="-122"/>
              </a:rPr>
              <a:t>定价优化</a:t>
            </a:r>
            <a:endParaRPr lang="en-US" altLang="zh-CN" sz="3600" b="1" dirty="0" smtClean="0">
              <a:solidFill>
                <a:srgbClr val="FFFFFF"/>
              </a:solidFill>
              <a:latin typeface="微软雅黑" panose="020B0503020204020204" pitchFamily="34" charset="-122"/>
              <a:ea typeface="微软雅黑" panose="020B0503020204020204" pitchFamily="34" charset="-122"/>
            </a:endParaRPr>
          </a:p>
          <a:p>
            <a:pPr algn="ctr">
              <a:spcBef>
                <a:spcPct val="0"/>
              </a:spcBef>
              <a:defRPr/>
            </a:pPr>
            <a:r>
              <a:rPr lang="zh-CN" altLang="en-US" sz="3600" b="1" dirty="0" smtClean="0">
                <a:solidFill>
                  <a:srgbClr val="FFFFFF"/>
                </a:solidFill>
                <a:latin typeface="微软雅黑" panose="020B0503020204020204" pitchFamily="34" charset="-122"/>
                <a:ea typeface="微软雅黑" panose="020B0503020204020204" pitchFamily="34" charset="-122"/>
              </a:rPr>
              <a:t>机制研究与实现</a:t>
            </a:r>
            <a:endParaRPr lang="zh-CN" altLang="en-US" sz="3600" b="1" dirty="0">
              <a:solidFill>
                <a:srgbClr val="FFFFFF"/>
              </a:solidFill>
              <a:latin typeface="微软雅黑" panose="020B0503020204020204" pitchFamily="34" charset="-122"/>
              <a:ea typeface="微软雅黑" panose="020B0503020204020204" pitchFamily="34" charset="-122"/>
            </a:endParaRPr>
          </a:p>
        </p:txBody>
      </p:sp>
      <p:sp>
        <p:nvSpPr>
          <p:cNvPr id="7" name="副标题 2"/>
          <p:cNvSpPr>
            <a:spLocks noGrp="1"/>
          </p:cNvSpPr>
          <p:nvPr>
            <p:ph type="subTitle" idx="1"/>
          </p:nvPr>
        </p:nvSpPr>
        <p:spPr>
          <a:xfrm>
            <a:off x="2916194" y="4345936"/>
            <a:ext cx="4174278" cy="973887"/>
          </a:xfrm>
        </p:spPr>
        <p:txBody>
          <a:bodyPr vert="horz" lIns="91440" tIns="45720" rIns="91440" bIns="45720" rtlCol="0">
            <a:normAutofit/>
          </a:bodyPr>
          <a:lstStyle/>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硕士研究生</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：吴碧伟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指 导 教 师：金嘉晖  副教授  </a:t>
            </a:r>
          </a:p>
        </p:txBody>
      </p:sp>
      <p:pic>
        <p:nvPicPr>
          <p:cNvPr id="5" name="图片 3" descr="seu.png">
            <a:extLst>
              <a:ext uri="{FF2B5EF4-FFF2-40B4-BE49-F238E27FC236}">
                <a16:creationId xmlns:a16="http://schemas.microsoft.com/office/drawing/2014/main" id="{A01D610A-3C6C-4C49-A9B0-0C32D2172A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3448" y="590780"/>
            <a:ext cx="869522" cy="101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a:extLst>
              <a:ext uri="{FF2B5EF4-FFF2-40B4-BE49-F238E27FC236}">
                <a16:creationId xmlns:a16="http://schemas.microsoft.com/office/drawing/2014/main" id="{65EFFF7B-6C9F-4578-B855-DFCBF3527260}"/>
              </a:ext>
            </a:extLst>
          </p:cNvPr>
          <p:cNvSpPr txBox="1">
            <a:spLocks noChangeArrowheads="1"/>
          </p:cNvSpPr>
          <p:nvPr/>
        </p:nvSpPr>
        <p:spPr bwMode="auto">
          <a:xfrm>
            <a:off x="2512970" y="838203"/>
            <a:ext cx="52116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charset="0"/>
                <a:ea typeface="宋体" charset="0"/>
                <a:cs typeface="宋体" charset="0"/>
              </a:defRPr>
            </a:lvl1pPr>
            <a:lvl2pPr marL="742950" indent="-285750">
              <a:defRPr kumimoji="1">
                <a:solidFill>
                  <a:schemeClr val="tx1"/>
                </a:solidFill>
                <a:latin typeface="Calibri" charset="0"/>
                <a:ea typeface="宋体" charset="0"/>
              </a:defRPr>
            </a:lvl2pPr>
            <a:lvl3pPr marL="1143000" indent="-228600">
              <a:defRPr kumimoji="1">
                <a:solidFill>
                  <a:schemeClr val="tx1"/>
                </a:solidFill>
                <a:latin typeface="Calibri" charset="0"/>
                <a:ea typeface="宋体" charset="0"/>
              </a:defRPr>
            </a:lvl3pPr>
            <a:lvl4pPr marL="1600200" indent="-228600">
              <a:defRPr kumimoji="1">
                <a:solidFill>
                  <a:schemeClr val="tx1"/>
                </a:solidFill>
                <a:latin typeface="Calibri" charset="0"/>
                <a:ea typeface="宋体" charset="0"/>
              </a:defRPr>
            </a:lvl4pPr>
            <a:lvl5pPr marL="2057400" indent="-228600">
              <a:defRPr kumimoji="1">
                <a:solidFill>
                  <a:schemeClr val="tx1"/>
                </a:solidFill>
                <a:latin typeface="Calibri" charset="0"/>
                <a:ea typeface="宋体" charset="0"/>
              </a:defRPr>
            </a:lvl5pPr>
            <a:lvl6pPr marL="2514600" indent="-228600" fontAlgn="base">
              <a:spcBef>
                <a:spcPct val="0"/>
              </a:spcBef>
              <a:spcAft>
                <a:spcPct val="0"/>
              </a:spcAft>
              <a:defRPr kumimoji="1">
                <a:solidFill>
                  <a:schemeClr val="tx1"/>
                </a:solidFill>
                <a:latin typeface="Calibri" charset="0"/>
                <a:ea typeface="宋体" charset="0"/>
              </a:defRPr>
            </a:lvl6pPr>
            <a:lvl7pPr marL="2971800" indent="-228600" fontAlgn="base">
              <a:spcBef>
                <a:spcPct val="0"/>
              </a:spcBef>
              <a:spcAft>
                <a:spcPct val="0"/>
              </a:spcAft>
              <a:defRPr kumimoji="1">
                <a:solidFill>
                  <a:schemeClr val="tx1"/>
                </a:solidFill>
                <a:latin typeface="Calibri" charset="0"/>
                <a:ea typeface="宋体" charset="0"/>
              </a:defRPr>
            </a:lvl7pPr>
            <a:lvl8pPr marL="3429000" indent="-228600" fontAlgn="base">
              <a:spcBef>
                <a:spcPct val="0"/>
              </a:spcBef>
              <a:spcAft>
                <a:spcPct val="0"/>
              </a:spcAft>
              <a:defRPr kumimoji="1">
                <a:solidFill>
                  <a:schemeClr val="tx1"/>
                </a:solidFill>
                <a:latin typeface="Calibri" charset="0"/>
                <a:ea typeface="宋体" charset="0"/>
              </a:defRPr>
            </a:lvl8pPr>
            <a:lvl9pPr marL="3886200" indent="-228600" fontAlgn="base">
              <a:spcBef>
                <a:spcPct val="0"/>
              </a:spcBef>
              <a:spcAft>
                <a:spcPct val="0"/>
              </a:spcAft>
              <a:defRPr kumimoji="1">
                <a:solidFill>
                  <a:schemeClr val="tx1"/>
                </a:solidFill>
                <a:latin typeface="Calibri" charset="0"/>
                <a:ea typeface="宋体" charset="0"/>
              </a:defRPr>
            </a:lvl9pPr>
          </a:lstStyle>
          <a:p>
            <a:pPr algn="ctr"/>
            <a:r>
              <a:rPr kumimoji="0" lang="zh-CN" altLang="en-US" sz="2800" dirty="0">
                <a:latin typeface="微软雅黑" charset="0"/>
                <a:ea typeface="微软雅黑" charset="0"/>
                <a:cs typeface="微软雅黑" charset="0"/>
              </a:rPr>
              <a:t>东南大学硕士学位论文开题报告</a:t>
            </a:r>
          </a:p>
        </p:txBody>
      </p:sp>
      <p:sp>
        <p:nvSpPr>
          <p:cNvPr id="8" name="文本框 7"/>
          <p:cNvSpPr txBox="1"/>
          <p:nvPr/>
        </p:nvSpPr>
        <p:spPr>
          <a:xfrm>
            <a:off x="0" y="5883442"/>
            <a:ext cx="9144000" cy="430887"/>
          </a:xfrm>
          <a:prstGeom prst="rect">
            <a:avLst/>
          </a:prstGeom>
          <a:noFill/>
        </p:spPr>
        <p:txBody>
          <a:bodyPr wrap="square" rtlCol="0">
            <a:spAutoFit/>
          </a:bodyPr>
          <a:lstStyle/>
          <a:p>
            <a:pPr algn="ctr"/>
            <a:r>
              <a:rPr lang="en-US" altLang="zh-CN" sz="2200" dirty="0" smtClean="0"/>
              <a:t>2021</a:t>
            </a:r>
            <a:r>
              <a:rPr lang="zh-CN" altLang="en-US" sz="2200" dirty="0" smtClean="0">
                <a:latin typeface="微软雅黑" panose="020B0503020204020204" pitchFamily="34" charset="-122"/>
                <a:ea typeface="微软雅黑" panose="020B0503020204020204" pitchFamily="34" charset="-122"/>
              </a:rPr>
              <a:t>年</a:t>
            </a:r>
            <a:r>
              <a:rPr lang="en-US" altLang="zh-CN" sz="2200" dirty="0" smtClean="0"/>
              <a:t>1</a:t>
            </a:r>
            <a:r>
              <a:rPr lang="zh-CN" altLang="en-US" sz="2200" dirty="0" smtClean="0">
                <a:latin typeface="微软雅黑" panose="020B0503020204020204" pitchFamily="34" charset="-122"/>
                <a:ea typeface="微软雅黑" panose="020B0503020204020204" pitchFamily="34" charset="-122"/>
              </a:rPr>
              <a:t>月</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5118909"/>
      </p:ext>
    </p:extLst>
  </p:cSld>
  <p:clrMapOvr>
    <a:masterClrMapping/>
  </p:clrMapOvr>
  <mc:AlternateContent xmlns:mc="http://schemas.openxmlformats.org/markup-compatibility/2006" xmlns:p14="http://schemas.microsoft.com/office/powerpoint/2010/main">
    <mc:Choice Requires="p14">
      <p:transition spd="slow" p14:dur="2000" advTm="1711"/>
    </mc:Choice>
    <mc:Fallback xmlns="">
      <p:transition spd="slow" advTm="171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圆角 26">
            <a:extLst>
              <a:ext uri="{FF2B5EF4-FFF2-40B4-BE49-F238E27FC236}">
                <a16:creationId xmlns:a16="http://schemas.microsoft.com/office/drawing/2014/main" id="{92961D8D-6B93-4547-AD03-5B96AF7C2E26}"/>
              </a:ext>
            </a:extLst>
          </p:cNvPr>
          <p:cNvSpPr/>
          <p:nvPr/>
        </p:nvSpPr>
        <p:spPr>
          <a:xfrm>
            <a:off x="402333" y="5176785"/>
            <a:ext cx="8339334" cy="1040498"/>
          </a:xfrm>
          <a:prstGeom prst="round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定价</a:t>
            </a: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机制</a:t>
            </a: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优化问题</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10</a:t>
            </a:fld>
            <a:endParaRPr lang="zh-CN" altLang="en-US" dirty="0"/>
          </a:p>
        </p:txBody>
      </p:sp>
      <p:sp>
        <p:nvSpPr>
          <p:cNvPr id="21" name="矩形: 圆角 26">
            <a:extLst>
              <a:ext uri="{FF2B5EF4-FFF2-40B4-BE49-F238E27FC236}">
                <a16:creationId xmlns:a16="http://schemas.microsoft.com/office/drawing/2014/main" id="{92961D8D-6B93-4547-AD03-5B96AF7C2E26}"/>
              </a:ext>
            </a:extLst>
          </p:cNvPr>
          <p:cNvSpPr/>
          <p:nvPr/>
        </p:nvSpPr>
        <p:spPr>
          <a:xfrm>
            <a:off x="402333" y="1180867"/>
            <a:ext cx="8339334" cy="1040498"/>
          </a:xfrm>
          <a:prstGeom prst="round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60">
            <a:extLst>
              <a:ext uri="{FF2B5EF4-FFF2-40B4-BE49-F238E27FC236}">
                <a16:creationId xmlns:a16="http://schemas.microsoft.com/office/drawing/2014/main" id="{4D6EB4CA-2BA8-460F-B712-5CF10C7C7AAC}"/>
              </a:ext>
            </a:extLst>
          </p:cNvPr>
          <p:cNvSpPr/>
          <p:nvPr/>
        </p:nvSpPr>
        <p:spPr>
          <a:xfrm flipH="1">
            <a:off x="2319250" y="1495202"/>
            <a:ext cx="584891" cy="444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D46CABC4-302A-4730-9181-72F72273DF8B}"/>
              </a:ext>
            </a:extLst>
          </p:cNvPr>
          <p:cNvSpPr/>
          <p:nvPr/>
        </p:nvSpPr>
        <p:spPr>
          <a:xfrm>
            <a:off x="671352" y="1347173"/>
            <a:ext cx="1500405" cy="707886"/>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zh-CN" altLang="en-US" sz="2000" dirty="0" smtClean="0">
                <a:latin typeface="微软雅黑" panose="020B0503020204020204" pitchFamily="34" charset="-122"/>
                <a:ea typeface="微软雅黑" panose="020B0503020204020204" pitchFamily="34" charset="-122"/>
              </a:rPr>
              <a:t>充电站设置</a:t>
            </a:r>
            <a:endParaRPr lang="en-US" altLang="zh-CN" sz="2000" dirty="0" smtClean="0">
              <a:latin typeface="微软雅黑" panose="020B0503020204020204" pitchFamily="34" charset="-122"/>
              <a:ea typeface="微软雅黑" panose="020B0503020204020204" pitchFamily="34" charset="-122"/>
            </a:endParaRPr>
          </a:p>
          <a:p>
            <a:pPr algn="ctr"/>
            <a:r>
              <a:rPr lang="zh-CN" altLang="en-US" sz="2000" dirty="0" smtClean="0">
                <a:latin typeface="微软雅黑" panose="020B0503020204020204" pitchFamily="34" charset="-122"/>
                <a:ea typeface="微软雅黑" panose="020B0503020204020204" pitchFamily="34" charset="-122"/>
              </a:rPr>
              <a:t>充电价格</a:t>
            </a:r>
            <a:endParaRPr lang="zh-CN" altLang="en-US" sz="2000" dirty="0"/>
          </a:p>
        </p:txBody>
      </p:sp>
      <p:sp>
        <p:nvSpPr>
          <p:cNvPr id="35" name="矩形 34">
            <a:extLst>
              <a:ext uri="{FF2B5EF4-FFF2-40B4-BE49-F238E27FC236}">
                <a16:creationId xmlns:a16="http://schemas.microsoft.com/office/drawing/2014/main" id="{8001CB36-EC3C-4E61-A747-BC48BE4C6255}"/>
              </a:ext>
            </a:extLst>
          </p:cNvPr>
          <p:cNvSpPr/>
          <p:nvPr/>
        </p:nvSpPr>
        <p:spPr>
          <a:xfrm>
            <a:off x="3116290" y="1447200"/>
            <a:ext cx="1990404" cy="507831"/>
          </a:xfrm>
          <a:prstGeom prst="rect">
            <a:avLst/>
          </a:prstGeom>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a:lnSpc>
                <a:spcPct val="150000"/>
              </a:lnSpc>
            </a:pPr>
            <a:r>
              <a:rPr lang="zh-CN" altLang="en-US" dirty="0" smtClean="0">
                <a:latin typeface="微软雅黑" panose="020B0503020204020204" pitchFamily="34" charset="-122"/>
                <a:ea typeface="微软雅黑" panose="020B0503020204020204" pitchFamily="34" charset="-122"/>
              </a:rPr>
              <a:t>竞争</a:t>
            </a:r>
            <a:r>
              <a:rPr lang="zh-CN" altLang="en-US" dirty="0">
                <a:latin typeface="微软雅黑" panose="020B0503020204020204" pitchFamily="34" charset="-122"/>
                <a:ea typeface="微软雅黑" panose="020B0503020204020204" pitchFamily="34" charset="-122"/>
              </a:rPr>
              <a:t>公司</a:t>
            </a:r>
            <a:r>
              <a:rPr lang="zh-CN" altLang="en-US" dirty="0" smtClean="0">
                <a:latin typeface="微软雅黑" panose="020B0503020204020204" pitchFamily="34" charset="-122"/>
                <a:ea typeface="微软雅黑" panose="020B0503020204020204" pitchFamily="34" charset="-122"/>
              </a:rPr>
              <a:t>的定价</a:t>
            </a:r>
            <a:endParaRPr lang="zh-CN" altLang="en-US" dirty="0"/>
          </a:p>
        </p:txBody>
      </p:sp>
      <p:sp>
        <p:nvSpPr>
          <p:cNvPr id="36" name="矩形 35">
            <a:extLst>
              <a:ext uri="{FF2B5EF4-FFF2-40B4-BE49-F238E27FC236}">
                <a16:creationId xmlns:a16="http://schemas.microsoft.com/office/drawing/2014/main" id="{FEDB870E-5670-4BCF-B3C5-E1A4F63F6CE1}"/>
              </a:ext>
            </a:extLst>
          </p:cNvPr>
          <p:cNvSpPr/>
          <p:nvPr/>
        </p:nvSpPr>
        <p:spPr>
          <a:xfrm>
            <a:off x="671352" y="5361281"/>
            <a:ext cx="1223105"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a:r>
              <a:rPr lang="zh-CN" altLang="en-US" dirty="0" smtClean="0">
                <a:latin typeface="微软雅黑" panose="020B0503020204020204" pitchFamily="34" charset="-122"/>
                <a:ea typeface="微软雅黑" panose="020B0503020204020204" pitchFamily="34" charset="-122"/>
              </a:rPr>
              <a:t>充电站的定价</a:t>
            </a:r>
            <a:endParaRPr lang="zh-CN" altLang="en-US" dirty="0"/>
          </a:p>
        </p:txBody>
      </p:sp>
      <p:sp>
        <p:nvSpPr>
          <p:cNvPr id="37" name="矩形 36">
            <a:extLst>
              <a:ext uri="{FF2B5EF4-FFF2-40B4-BE49-F238E27FC236}">
                <a16:creationId xmlns:a16="http://schemas.microsoft.com/office/drawing/2014/main" id="{BBDBB41E-C9B9-4A05-8984-DFDF28EB94A0}"/>
              </a:ext>
            </a:extLst>
          </p:cNvPr>
          <p:cNvSpPr/>
          <p:nvPr/>
        </p:nvSpPr>
        <p:spPr>
          <a:xfrm>
            <a:off x="2558868" y="5368629"/>
            <a:ext cx="1338828" cy="646331"/>
          </a:xfrm>
          <a:prstGeom prst="rect">
            <a:avLst/>
          </a:prstGeom>
        </p:spPr>
        <p:style>
          <a:lnRef idx="0">
            <a:schemeClr val="accent2"/>
          </a:lnRef>
          <a:fillRef idx="3">
            <a:schemeClr val="accent2"/>
          </a:fillRef>
          <a:effectRef idx="3">
            <a:schemeClr val="accent2"/>
          </a:effectRef>
          <a:fontRef idx="minor">
            <a:schemeClr val="lt1"/>
          </a:fontRef>
        </p:style>
        <p:txBody>
          <a:bodyPr wrap="none" anchor="ctr">
            <a:spAutoFit/>
          </a:bodyPr>
          <a:lstStyle/>
          <a:p>
            <a:pPr algn="ctr"/>
            <a:r>
              <a:rPr lang="zh-CN" altLang="en-US" dirty="0">
                <a:latin typeface="微软雅黑" panose="020B0503020204020204" pitchFamily="34" charset="-122"/>
                <a:ea typeface="微软雅黑" panose="020B0503020204020204" pitchFamily="34" charset="-122"/>
              </a:rPr>
              <a:t>到充电站</a:t>
            </a:r>
            <a:r>
              <a:rPr lang="zh-CN" altLang="en-US" dirty="0" smtClean="0">
                <a:latin typeface="微软雅黑" panose="020B0503020204020204" pitchFamily="34" charset="-122"/>
                <a:ea typeface="微软雅黑" panose="020B0503020204020204" pitchFamily="34" charset="-122"/>
              </a:rPr>
              <a:t>的</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距离</a:t>
            </a:r>
            <a:endParaRPr lang="zh-CN" altLang="en-US" dirty="0"/>
          </a:p>
        </p:txBody>
      </p:sp>
      <p:sp>
        <p:nvSpPr>
          <p:cNvPr id="38" name="矩形 37">
            <a:extLst>
              <a:ext uri="{FF2B5EF4-FFF2-40B4-BE49-F238E27FC236}">
                <a16:creationId xmlns:a16="http://schemas.microsoft.com/office/drawing/2014/main" id="{8C3FA0CE-222F-4F73-B73F-56FFB572D836}"/>
              </a:ext>
            </a:extLst>
          </p:cNvPr>
          <p:cNvSpPr/>
          <p:nvPr/>
        </p:nvSpPr>
        <p:spPr>
          <a:xfrm>
            <a:off x="4665857" y="5366420"/>
            <a:ext cx="1235078"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a:r>
              <a:rPr lang="zh-CN" altLang="en-US" dirty="0" smtClean="0">
                <a:latin typeface="微软雅黑" panose="020B0503020204020204" pitchFamily="34" charset="-122"/>
                <a:ea typeface="微软雅黑" panose="020B0503020204020204" pitchFamily="34" charset="-122"/>
              </a:rPr>
              <a:t>充电站的</a:t>
            </a:r>
            <a:endParaRPr lang="en-US" altLang="zh-CN" dirty="0" smtClean="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排队</a:t>
            </a:r>
            <a:endParaRPr lang="zh-CN" altLang="en-US" dirty="0"/>
          </a:p>
        </p:txBody>
      </p:sp>
      <p:sp>
        <p:nvSpPr>
          <p:cNvPr id="39" name="加号 38">
            <a:extLst>
              <a:ext uri="{FF2B5EF4-FFF2-40B4-BE49-F238E27FC236}">
                <a16:creationId xmlns:a16="http://schemas.microsoft.com/office/drawing/2014/main" id="{FA8274FE-9FAF-4EA6-A6F1-28D16B66373A}"/>
              </a:ext>
            </a:extLst>
          </p:cNvPr>
          <p:cNvSpPr/>
          <p:nvPr/>
        </p:nvSpPr>
        <p:spPr>
          <a:xfrm>
            <a:off x="1947899" y="5446265"/>
            <a:ext cx="516924" cy="4707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21">
            <a:extLst>
              <a:ext uri="{FF2B5EF4-FFF2-40B4-BE49-F238E27FC236}">
                <a16:creationId xmlns:a16="http://schemas.microsoft.com/office/drawing/2014/main" id="{C4D9AF28-BF75-4A80-BE6E-705DCFD5CC01}"/>
              </a:ext>
            </a:extLst>
          </p:cNvPr>
          <p:cNvSpPr/>
          <p:nvPr/>
        </p:nvSpPr>
        <p:spPr>
          <a:xfrm>
            <a:off x="6096101" y="5448005"/>
            <a:ext cx="591494" cy="446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57C7EED5-E76F-4850-8335-9952B162EEF1}"/>
              </a:ext>
            </a:extLst>
          </p:cNvPr>
          <p:cNvSpPr/>
          <p:nvPr/>
        </p:nvSpPr>
        <p:spPr>
          <a:xfrm>
            <a:off x="6840666" y="5290686"/>
            <a:ext cx="1674684" cy="707886"/>
          </a:xfrm>
          <a:prstGeom prst="rect">
            <a:avLst/>
          </a:prstGeom>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r>
              <a:rPr lang="zh-CN" altLang="en-US" sz="2000" dirty="0" smtClean="0">
                <a:latin typeface="微软雅黑" panose="020B0503020204020204" pitchFamily="34" charset="-122"/>
                <a:ea typeface="微软雅黑" panose="020B0503020204020204" pitchFamily="34" charset="-122"/>
              </a:rPr>
              <a:t>电动汽车选择充电站</a:t>
            </a:r>
            <a:endParaRPr lang="zh-CN" altLang="en-US" sz="2000" dirty="0"/>
          </a:p>
        </p:txBody>
      </p:sp>
      <p:sp>
        <p:nvSpPr>
          <p:cNvPr id="43" name="加号 42">
            <a:extLst>
              <a:ext uri="{FF2B5EF4-FFF2-40B4-BE49-F238E27FC236}">
                <a16:creationId xmlns:a16="http://schemas.microsoft.com/office/drawing/2014/main" id="{FA8274FE-9FAF-4EA6-A6F1-28D16B66373A}"/>
              </a:ext>
            </a:extLst>
          </p:cNvPr>
          <p:cNvSpPr/>
          <p:nvPr/>
        </p:nvSpPr>
        <p:spPr>
          <a:xfrm>
            <a:off x="4026206" y="5454211"/>
            <a:ext cx="516924" cy="4707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加号 39">
            <a:extLst>
              <a:ext uri="{FF2B5EF4-FFF2-40B4-BE49-F238E27FC236}">
                <a16:creationId xmlns:a16="http://schemas.microsoft.com/office/drawing/2014/main" id="{FA8274FE-9FAF-4EA6-A6F1-28D16B66373A}"/>
              </a:ext>
            </a:extLst>
          </p:cNvPr>
          <p:cNvSpPr/>
          <p:nvPr/>
        </p:nvSpPr>
        <p:spPr>
          <a:xfrm>
            <a:off x="5189937" y="1449374"/>
            <a:ext cx="516924" cy="470748"/>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8001CB36-EC3C-4E61-A747-BC48BE4C6255}"/>
              </a:ext>
            </a:extLst>
          </p:cNvPr>
          <p:cNvSpPr/>
          <p:nvPr/>
        </p:nvSpPr>
        <p:spPr>
          <a:xfrm>
            <a:off x="5790104" y="1439440"/>
            <a:ext cx="2725246" cy="507831"/>
          </a:xfrm>
          <a:prstGeom prst="rect">
            <a:avLst/>
          </a:prstGeom>
        </p:spPr>
        <p:style>
          <a:lnRef idx="0">
            <a:schemeClr val="accent2"/>
          </a:lnRef>
          <a:fillRef idx="3">
            <a:schemeClr val="accent2"/>
          </a:fillRef>
          <a:effectRef idx="3">
            <a:schemeClr val="accent2"/>
          </a:effectRef>
          <a:fontRef idx="minor">
            <a:schemeClr val="lt1"/>
          </a:fontRef>
        </p:style>
        <p:txBody>
          <a:bodyPr wrap="square" anchor="ctr">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在充电站充电的汽车数量</a:t>
            </a:r>
          </a:p>
        </p:txBody>
      </p:sp>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r="33064"/>
          <a:stretch/>
        </p:blipFill>
        <p:spPr>
          <a:xfrm>
            <a:off x="267993" y="2283567"/>
            <a:ext cx="1808075" cy="1543212"/>
          </a:xfrm>
          <a:prstGeom prst="rect">
            <a:avLst/>
          </a:prstGeom>
        </p:spPr>
      </p:pic>
      <p:pic>
        <p:nvPicPr>
          <p:cNvPr id="29" name="图片 28"/>
          <p:cNvPicPr>
            <a:picLocks noChangeAspect="1"/>
          </p:cNvPicPr>
          <p:nvPr/>
        </p:nvPicPr>
        <p:blipFill rotWithShape="1">
          <a:blip r:embed="rId4" cstate="print">
            <a:extLst>
              <a:ext uri="{28A0092B-C50C-407E-A947-70E740481C1C}">
                <a14:useLocalDpi xmlns:a14="http://schemas.microsoft.com/office/drawing/2010/main" val="0"/>
              </a:ext>
            </a:extLst>
          </a:blip>
          <a:srcRect l="8619" t="7391" r="7035" b="11506"/>
          <a:stretch/>
        </p:blipFill>
        <p:spPr>
          <a:xfrm>
            <a:off x="6397043" y="3847350"/>
            <a:ext cx="2277688" cy="997527"/>
          </a:xfrm>
          <a:prstGeom prst="rect">
            <a:avLst/>
          </a:prstGeom>
        </p:spPr>
      </p:pic>
      <p:sp>
        <p:nvSpPr>
          <p:cNvPr id="32" name="文本框 31"/>
          <p:cNvSpPr txBox="1"/>
          <p:nvPr/>
        </p:nvSpPr>
        <p:spPr>
          <a:xfrm>
            <a:off x="2076068" y="4163607"/>
            <a:ext cx="3630793" cy="738664"/>
          </a:xfrm>
          <a:prstGeom prst="rect">
            <a:avLst/>
          </a:prstGeom>
          <a:noFill/>
        </p:spPr>
        <p:txBody>
          <a:bodyPr wrap="square" rtlCol="0">
            <a:spAutoFit/>
          </a:bodyPr>
          <a:lstStyle/>
          <a:p>
            <a:pPr marL="342900" indent="-342900">
              <a:buFont typeface="+mj-ea"/>
              <a:buAutoNum type="circleNumDbPlain" startAt="2"/>
            </a:pPr>
            <a:r>
              <a:rPr lang="zh-CN" altLang="en-US" sz="1400" dirty="0" smtClean="0">
                <a:latin typeface="微软雅黑" panose="020B0503020204020204" pitchFamily="34" charset="-122"/>
                <a:ea typeface="微软雅黑" panose="020B0503020204020204" pitchFamily="34" charset="-122"/>
              </a:rPr>
              <a:t>电动汽车如何根据</a:t>
            </a:r>
            <a:r>
              <a:rPr lang="zh-CN" altLang="en-US" sz="1400" dirty="0">
                <a:solidFill>
                  <a:srgbClr val="FF0000"/>
                </a:solidFill>
                <a:latin typeface="微软雅黑" panose="020B0503020204020204" pitchFamily="34" charset="-122"/>
                <a:ea typeface="微软雅黑" panose="020B0503020204020204" pitchFamily="34" charset="-122"/>
              </a:rPr>
              <a:t>充电站的</a:t>
            </a:r>
            <a:r>
              <a:rPr lang="zh-CN" altLang="en-US" sz="1400" dirty="0" smtClean="0">
                <a:solidFill>
                  <a:srgbClr val="FF0000"/>
                </a:solidFill>
                <a:latin typeface="微软雅黑" panose="020B0503020204020204" pitchFamily="34" charset="-122"/>
                <a:ea typeface="微软雅黑" panose="020B0503020204020204" pitchFamily="34" charset="-122"/>
              </a:rPr>
              <a:t>定价</a:t>
            </a:r>
            <a:r>
              <a:rPr lang="zh-CN" altLang="en-US" sz="1400" dirty="0" smtClean="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到充电站</a:t>
            </a:r>
            <a:r>
              <a:rPr lang="zh-CN" altLang="en-US" sz="1400" dirty="0" smtClean="0">
                <a:solidFill>
                  <a:srgbClr val="FF0000"/>
                </a:solidFill>
                <a:latin typeface="微软雅黑" panose="020B0503020204020204" pitchFamily="34" charset="-122"/>
                <a:ea typeface="微软雅黑" panose="020B0503020204020204" pitchFamily="34" charset="-122"/>
              </a:rPr>
              <a:t>的距离</a:t>
            </a:r>
            <a:r>
              <a:rPr lang="zh-CN" altLang="en-US" sz="1400" dirty="0" smtClean="0">
                <a:latin typeface="微软雅黑" panose="020B0503020204020204" pitchFamily="34" charset="-122"/>
                <a:ea typeface="微软雅黑" panose="020B0503020204020204" pitchFamily="34" charset="-122"/>
              </a:rPr>
              <a:t>以及</a:t>
            </a:r>
            <a:r>
              <a:rPr lang="zh-CN" altLang="en-US" sz="1400" dirty="0">
                <a:solidFill>
                  <a:srgbClr val="FF0000"/>
                </a:solidFill>
                <a:latin typeface="微软雅黑" panose="020B0503020204020204" pitchFamily="34" charset="-122"/>
                <a:ea typeface="微软雅黑" panose="020B0503020204020204" pitchFamily="34" charset="-122"/>
              </a:rPr>
              <a:t>充电站</a:t>
            </a:r>
            <a:r>
              <a:rPr lang="zh-CN" altLang="en-US" sz="1400" dirty="0" smtClean="0">
                <a:solidFill>
                  <a:srgbClr val="FF0000"/>
                </a:solidFill>
                <a:latin typeface="微软雅黑" panose="020B0503020204020204" pitchFamily="34" charset="-122"/>
                <a:ea typeface="微软雅黑" panose="020B0503020204020204" pitchFamily="34" charset="-122"/>
              </a:rPr>
              <a:t>的排队情况</a:t>
            </a:r>
            <a:r>
              <a:rPr lang="zh-CN" altLang="en-US" sz="1400" dirty="0" smtClean="0">
                <a:latin typeface="微软雅黑" panose="020B0503020204020204" pitchFamily="34" charset="-122"/>
                <a:ea typeface="微软雅黑" panose="020B0503020204020204" pitchFamily="34" charset="-122"/>
              </a:rPr>
              <a:t>选择充电站？以最小化充电成本。</a:t>
            </a:r>
            <a:endParaRPr lang="zh-CN" altLang="en-US" sz="1400" dirty="0">
              <a:latin typeface="微软雅黑" panose="020B0503020204020204" pitchFamily="34" charset="-122"/>
              <a:ea typeface="微软雅黑" panose="020B0503020204020204" pitchFamily="34" charset="-122"/>
            </a:endParaRPr>
          </a:p>
        </p:txBody>
      </p:sp>
      <p:sp>
        <p:nvSpPr>
          <p:cNvPr id="44" name="文本框 43"/>
          <p:cNvSpPr txBox="1"/>
          <p:nvPr/>
        </p:nvSpPr>
        <p:spPr>
          <a:xfrm>
            <a:off x="3116290" y="2565619"/>
            <a:ext cx="3630793" cy="738664"/>
          </a:xfrm>
          <a:prstGeom prst="rect">
            <a:avLst/>
          </a:prstGeom>
          <a:noFill/>
        </p:spPr>
        <p:txBody>
          <a:bodyPr wrap="square" rtlCol="0">
            <a:spAutoFit/>
          </a:bodyPr>
          <a:lstStyle/>
          <a:p>
            <a:pPr marL="342900" indent="-342900">
              <a:buFont typeface="+mj-ea"/>
              <a:buAutoNum type="circleNumDbPlain"/>
            </a:pPr>
            <a:r>
              <a:rPr lang="zh-CN" altLang="en-US" sz="1400" dirty="0" smtClean="0">
                <a:latin typeface="微软雅黑" panose="020B0503020204020204" pitchFamily="34" charset="-122"/>
                <a:ea typeface="微软雅黑" panose="020B0503020204020204" pitchFamily="34" charset="-122"/>
              </a:rPr>
              <a:t>运营公司如何根据</a:t>
            </a:r>
            <a:r>
              <a:rPr lang="zh-CN" altLang="en-US" sz="1400" dirty="0" smtClean="0">
                <a:solidFill>
                  <a:srgbClr val="FF0000"/>
                </a:solidFill>
                <a:latin typeface="微软雅黑" panose="020B0503020204020204" pitchFamily="34" charset="-122"/>
                <a:ea typeface="微软雅黑" panose="020B0503020204020204" pitchFamily="34" charset="-122"/>
              </a:rPr>
              <a:t>竞争对手的定价</a:t>
            </a:r>
            <a:r>
              <a:rPr lang="zh-CN" altLang="en-US" sz="1400" dirty="0" smtClean="0">
                <a:latin typeface="微软雅黑" panose="020B0503020204020204" pitchFamily="34" charset="-122"/>
                <a:ea typeface="微软雅黑" panose="020B0503020204020204" pitchFamily="34" charset="-122"/>
              </a:rPr>
              <a:t>，以及</a:t>
            </a:r>
            <a:r>
              <a:rPr lang="zh-CN" altLang="en-US" sz="1400" dirty="0" smtClean="0">
                <a:solidFill>
                  <a:srgbClr val="FF0000"/>
                </a:solidFill>
                <a:latin typeface="微软雅黑" panose="020B0503020204020204" pitchFamily="34" charset="-122"/>
                <a:ea typeface="微软雅黑" panose="020B0503020204020204" pitchFamily="34" charset="-122"/>
              </a:rPr>
              <a:t>在</a:t>
            </a:r>
            <a:r>
              <a:rPr lang="zh-CN" altLang="en-US" sz="1400" dirty="0">
                <a:solidFill>
                  <a:srgbClr val="FF0000"/>
                </a:solidFill>
                <a:latin typeface="微软雅黑" panose="020B0503020204020204" pitchFamily="34" charset="-122"/>
                <a:ea typeface="微软雅黑" panose="020B0503020204020204" pitchFamily="34" charset="-122"/>
              </a:rPr>
              <a:t>充电站充电的汽车</a:t>
            </a:r>
            <a:r>
              <a:rPr lang="zh-CN" altLang="en-US" sz="1400" dirty="0" smtClean="0">
                <a:solidFill>
                  <a:srgbClr val="FF0000"/>
                </a:solidFill>
                <a:latin typeface="微软雅黑" panose="020B0503020204020204" pitchFamily="34" charset="-122"/>
                <a:ea typeface="微软雅黑" panose="020B0503020204020204" pitchFamily="34" charset="-122"/>
              </a:rPr>
              <a:t>数量</a:t>
            </a:r>
            <a:r>
              <a:rPr lang="zh-CN" altLang="en-US" sz="1400" dirty="0" smtClean="0">
                <a:latin typeface="微软雅黑" panose="020B0503020204020204" pitchFamily="34" charset="-122"/>
                <a:ea typeface="微软雅黑" panose="020B0503020204020204" pitchFamily="34" charset="-122"/>
              </a:rPr>
              <a:t>设置充电定价？以最大化充电收益。</a:t>
            </a:r>
            <a:endParaRPr lang="zh-CN" altLang="en-US" sz="1400" dirty="0">
              <a:latin typeface="微软雅黑" panose="020B0503020204020204" pitchFamily="34" charset="-122"/>
              <a:ea typeface="微软雅黑" panose="020B0503020204020204" pitchFamily="34" charset="-122"/>
            </a:endParaRPr>
          </a:p>
        </p:txBody>
      </p:sp>
      <p:sp>
        <p:nvSpPr>
          <p:cNvPr id="11" name="右箭头 10"/>
          <p:cNvSpPr/>
          <p:nvPr/>
        </p:nvSpPr>
        <p:spPr>
          <a:xfrm>
            <a:off x="2367959" y="3292790"/>
            <a:ext cx="5470943" cy="222653"/>
          </a:xfrm>
          <a:prstGeom prst="rightArrow">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44"/>
          <p:cNvSpPr/>
          <p:nvPr/>
        </p:nvSpPr>
        <p:spPr>
          <a:xfrm flipH="1">
            <a:off x="1255222" y="3878752"/>
            <a:ext cx="5005787" cy="222653"/>
          </a:xfrm>
          <a:prstGeom prst="rightArrow">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933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6" grpId="0" animBg="1"/>
      <p:bldP spid="37" grpId="0" animBg="1"/>
      <p:bldP spid="38" grpId="0" animBg="1"/>
      <p:bldP spid="39" grpId="0" animBg="1"/>
      <p:bldP spid="41" grpId="0" animBg="1"/>
      <p:bldP spid="42" grpId="0" animBg="1"/>
      <p:bldP spid="43" grpId="0" animBg="1"/>
      <p:bldP spid="32" grpId="0"/>
      <p:bldP spid="44" grpId="0"/>
      <p:bldP spid="11" grpId="0" animBg="1"/>
      <p:bldP spid="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94605" y="1066202"/>
            <a:ext cx="2740346" cy="19883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充电站定价过程的博弈现象</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11</a:t>
            </a:fld>
            <a:endParaRPr lang="zh-CN" altLang="en-US"/>
          </a:p>
        </p:txBody>
      </p:sp>
      <p:pic>
        <p:nvPicPr>
          <p:cNvPr id="15" name="图片 14"/>
          <p:cNvPicPr>
            <a:picLocks noChangeAspect="1"/>
          </p:cNvPicPr>
          <p:nvPr/>
        </p:nvPicPr>
        <p:blipFill>
          <a:blip r:embed="rId3"/>
          <a:stretch>
            <a:fillRect/>
          </a:stretch>
        </p:blipFill>
        <p:spPr>
          <a:xfrm>
            <a:off x="3028086" y="2205941"/>
            <a:ext cx="496112" cy="781501"/>
          </a:xfrm>
          <a:prstGeom prst="rect">
            <a:avLst/>
          </a:prstGeom>
        </p:spPr>
      </p:pic>
      <p:pic>
        <p:nvPicPr>
          <p:cNvPr id="16" name="图片 15"/>
          <p:cNvPicPr>
            <a:picLocks noChangeAspect="1"/>
          </p:cNvPicPr>
          <p:nvPr/>
        </p:nvPicPr>
        <p:blipFill>
          <a:blip r:embed="rId3"/>
          <a:stretch>
            <a:fillRect/>
          </a:stretch>
        </p:blipFill>
        <p:spPr>
          <a:xfrm>
            <a:off x="1032651" y="2209707"/>
            <a:ext cx="493721" cy="777735"/>
          </a:xfrm>
          <a:prstGeom prst="rect">
            <a:avLst/>
          </a:prstGeom>
        </p:spPr>
      </p:pic>
      <p:pic>
        <p:nvPicPr>
          <p:cNvPr id="17" name="图片 16"/>
          <p:cNvPicPr>
            <a:picLocks noChangeAspect="1"/>
          </p:cNvPicPr>
          <p:nvPr/>
        </p:nvPicPr>
        <p:blipFill>
          <a:blip r:embed="rId3"/>
          <a:stretch>
            <a:fillRect/>
          </a:stretch>
        </p:blipFill>
        <p:spPr>
          <a:xfrm>
            <a:off x="2030368" y="2205943"/>
            <a:ext cx="496111" cy="781500"/>
          </a:xfrm>
          <a:prstGeom prst="rect">
            <a:avLst/>
          </a:prstGeom>
        </p:spPr>
      </p:pic>
      <p:pic>
        <p:nvPicPr>
          <p:cNvPr id="18" name="图片 17"/>
          <p:cNvPicPr>
            <a:picLocks noChangeAspect="1"/>
          </p:cNvPicPr>
          <p:nvPr/>
        </p:nvPicPr>
        <p:blipFill rotWithShape="1">
          <a:blip r:embed="rId4" cstate="print">
            <a:extLst>
              <a:ext uri="{28A0092B-C50C-407E-A947-70E740481C1C}">
                <a14:useLocalDpi xmlns:a14="http://schemas.microsoft.com/office/drawing/2010/main" val="0"/>
              </a:ext>
            </a:extLst>
          </a:blip>
          <a:srcRect l="53491" t="11136" r="10837" b="9664"/>
          <a:stretch/>
        </p:blipFill>
        <p:spPr>
          <a:xfrm>
            <a:off x="5544086" y="2174704"/>
            <a:ext cx="570783" cy="844828"/>
          </a:xfrm>
          <a:prstGeom prst="rect">
            <a:avLst/>
          </a:prstGeom>
        </p:spPr>
      </p:pic>
      <p:pic>
        <p:nvPicPr>
          <p:cNvPr id="20" name="图片 19"/>
          <p:cNvPicPr>
            <a:picLocks noChangeAspect="1"/>
          </p:cNvPicPr>
          <p:nvPr/>
        </p:nvPicPr>
        <p:blipFill rotWithShape="1">
          <a:blip r:embed="rId4" cstate="print">
            <a:extLst>
              <a:ext uri="{28A0092B-C50C-407E-A947-70E740481C1C}">
                <a14:useLocalDpi xmlns:a14="http://schemas.microsoft.com/office/drawing/2010/main" val="0"/>
              </a:ext>
            </a:extLst>
          </a:blip>
          <a:srcRect l="53491" t="11136" r="10837" b="9664"/>
          <a:stretch/>
        </p:blipFill>
        <p:spPr>
          <a:xfrm>
            <a:off x="6464820" y="2174276"/>
            <a:ext cx="570784" cy="844830"/>
          </a:xfrm>
          <a:prstGeom prst="rect">
            <a:avLst/>
          </a:prstGeom>
        </p:spPr>
      </p:pic>
      <p:pic>
        <p:nvPicPr>
          <p:cNvPr id="21" name="图片 20"/>
          <p:cNvPicPr>
            <a:picLocks noChangeAspect="1"/>
          </p:cNvPicPr>
          <p:nvPr/>
        </p:nvPicPr>
        <p:blipFill rotWithShape="1">
          <a:blip r:embed="rId4" cstate="print">
            <a:extLst>
              <a:ext uri="{28A0092B-C50C-407E-A947-70E740481C1C}">
                <a14:useLocalDpi xmlns:a14="http://schemas.microsoft.com/office/drawing/2010/main" val="0"/>
              </a:ext>
            </a:extLst>
          </a:blip>
          <a:srcRect l="53491" t="11136" r="10837" b="9664"/>
          <a:stretch/>
        </p:blipFill>
        <p:spPr>
          <a:xfrm>
            <a:off x="7336612" y="2174276"/>
            <a:ext cx="570784" cy="844830"/>
          </a:xfrm>
          <a:prstGeom prst="rect">
            <a:avLst/>
          </a:prstGeom>
        </p:spPr>
      </p:pic>
      <p:pic>
        <p:nvPicPr>
          <p:cNvPr id="22" name="图片 21"/>
          <p:cNvPicPr>
            <a:picLocks noChangeAspect="1"/>
          </p:cNvPicPr>
          <p:nvPr/>
        </p:nvPicPr>
        <p:blipFill rotWithShape="1">
          <a:blip r:embed="rId5" cstate="print">
            <a:extLst>
              <a:ext uri="{28A0092B-C50C-407E-A947-70E740481C1C}">
                <a14:useLocalDpi xmlns:a14="http://schemas.microsoft.com/office/drawing/2010/main" val="0"/>
              </a:ext>
            </a:extLst>
          </a:blip>
          <a:srcRect l="9943" t="22301" r="7845" b="25689"/>
          <a:stretch/>
        </p:blipFill>
        <p:spPr>
          <a:xfrm>
            <a:off x="1754834" y="1173478"/>
            <a:ext cx="1102259" cy="468593"/>
          </a:xfrm>
          <a:prstGeom prst="rect">
            <a:avLst/>
          </a:prstGeom>
        </p:spPr>
      </p:pic>
      <p:sp>
        <p:nvSpPr>
          <p:cNvPr id="24" name="矩形 23"/>
          <p:cNvSpPr/>
          <p:nvPr/>
        </p:nvSpPr>
        <p:spPr>
          <a:xfrm>
            <a:off x="5462226" y="1066202"/>
            <a:ext cx="2703203" cy="19883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4869" y="1229385"/>
            <a:ext cx="1236105" cy="358707"/>
          </a:xfrm>
          <a:prstGeom prst="rect">
            <a:avLst/>
          </a:prstGeom>
        </p:spPr>
      </p:pic>
      <p:sp>
        <p:nvSpPr>
          <p:cNvPr id="8" name="右箭头 7"/>
          <p:cNvSpPr/>
          <p:nvPr/>
        </p:nvSpPr>
        <p:spPr>
          <a:xfrm rot="7738256">
            <a:off x="1356639" y="1779313"/>
            <a:ext cx="462352" cy="241069"/>
          </a:xfrm>
          <a:prstGeom prst="rightArrow">
            <a:avLst/>
          </a:prstGeom>
          <a:solidFill>
            <a:srgbClr val="22A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2182729" y="1736528"/>
            <a:ext cx="249381" cy="365760"/>
          </a:xfrm>
          <a:prstGeom prst="downArrow">
            <a:avLst/>
          </a:prstGeom>
          <a:solidFill>
            <a:srgbClr val="22A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30"/>
          <p:cNvSpPr/>
          <p:nvPr/>
        </p:nvSpPr>
        <p:spPr>
          <a:xfrm rot="3122161">
            <a:off x="2795590" y="1795060"/>
            <a:ext cx="469205" cy="241069"/>
          </a:xfrm>
          <a:prstGeom prst="rightArrow">
            <a:avLst/>
          </a:prstGeom>
          <a:solidFill>
            <a:srgbClr val="22A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右箭头 31"/>
          <p:cNvSpPr/>
          <p:nvPr/>
        </p:nvSpPr>
        <p:spPr>
          <a:xfrm rot="7738256">
            <a:off x="5817410" y="1783193"/>
            <a:ext cx="462352" cy="241069"/>
          </a:xfrm>
          <a:prstGeom prst="rightArrow">
            <a:avLst/>
          </a:prstGeom>
          <a:solidFill>
            <a:srgbClr val="3FAC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下箭头 32"/>
          <p:cNvSpPr/>
          <p:nvPr/>
        </p:nvSpPr>
        <p:spPr>
          <a:xfrm>
            <a:off x="6677269" y="1732714"/>
            <a:ext cx="249381" cy="365760"/>
          </a:xfrm>
          <a:prstGeom prst="downArrow">
            <a:avLst/>
          </a:prstGeom>
          <a:solidFill>
            <a:srgbClr val="3FAC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rot="3122161">
            <a:off x="7311437" y="1782882"/>
            <a:ext cx="469205" cy="241069"/>
          </a:xfrm>
          <a:prstGeom prst="rightArrow">
            <a:avLst/>
          </a:prstGeom>
          <a:solidFill>
            <a:srgbClr val="3FAC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3849911" y="1313413"/>
            <a:ext cx="1422060" cy="2777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右箭头 35"/>
          <p:cNvSpPr/>
          <p:nvPr/>
        </p:nvSpPr>
        <p:spPr>
          <a:xfrm rot="10800000">
            <a:off x="3825206" y="2575965"/>
            <a:ext cx="1422060" cy="273737"/>
          </a:xfrm>
          <a:prstGeom prst="rightArrow">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31131" y="1573356"/>
            <a:ext cx="1705888" cy="1023742"/>
          </a:xfrm>
          <a:prstGeom prst="rect">
            <a:avLst/>
          </a:prstGeom>
          <a:noFill/>
        </p:spPr>
        <p:txBody>
          <a:bodyPr wrap="square" rtlCol="0">
            <a:spAutoFit/>
          </a:bodyPr>
          <a:lstStyle/>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rPr>
              <a:t>不同公司的充电站的</a:t>
            </a:r>
            <a:r>
              <a:rPr lang="zh-CN" altLang="en-US" sz="1400" dirty="0" smtClean="0">
                <a:solidFill>
                  <a:srgbClr val="FF0000"/>
                </a:solidFill>
                <a:latin typeface="微软雅黑" panose="020B0503020204020204" pitchFamily="34" charset="-122"/>
                <a:ea typeface="微软雅黑" panose="020B0503020204020204" pitchFamily="34" charset="-122"/>
              </a:rPr>
              <a:t>定价相互影响</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25" name="矩形 24"/>
          <p:cNvSpPr/>
          <p:nvPr/>
        </p:nvSpPr>
        <p:spPr>
          <a:xfrm>
            <a:off x="894605" y="4590486"/>
            <a:ext cx="7270824" cy="1958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a:blip r:embed="rId7"/>
          <a:stretch>
            <a:fillRect/>
          </a:stretch>
        </p:blipFill>
        <p:spPr>
          <a:xfrm>
            <a:off x="1676685" y="4736293"/>
            <a:ext cx="630573" cy="640682"/>
          </a:xfrm>
          <a:prstGeom prst="rect">
            <a:avLst/>
          </a:prstGeom>
        </p:spPr>
      </p:pic>
      <p:pic>
        <p:nvPicPr>
          <p:cNvPr id="44" name="图片 43"/>
          <p:cNvPicPr>
            <a:picLocks noChangeAspect="1"/>
          </p:cNvPicPr>
          <p:nvPr/>
        </p:nvPicPr>
        <p:blipFill>
          <a:blip r:embed="rId8"/>
          <a:stretch>
            <a:fillRect/>
          </a:stretch>
        </p:blipFill>
        <p:spPr>
          <a:xfrm>
            <a:off x="1204895" y="5596987"/>
            <a:ext cx="841870" cy="606876"/>
          </a:xfrm>
          <a:prstGeom prst="rect">
            <a:avLst/>
          </a:prstGeom>
        </p:spPr>
      </p:pic>
      <p:pic>
        <p:nvPicPr>
          <p:cNvPr id="46" name="图片 45"/>
          <p:cNvPicPr>
            <a:picLocks noChangeAspect="1"/>
          </p:cNvPicPr>
          <p:nvPr/>
        </p:nvPicPr>
        <p:blipFill>
          <a:blip r:embed="rId7"/>
          <a:stretch>
            <a:fillRect/>
          </a:stretch>
        </p:blipFill>
        <p:spPr>
          <a:xfrm>
            <a:off x="2449886" y="5663183"/>
            <a:ext cx="630573" cy="640682"/>
          </a:xfrm>
          <a:prstGeom prst="rect">
            <a:avLst/>
          </a:prstGeom>
        </p:spPr>
      </p:pic>
      <p:pic>
        <p:nvPicPr>
          <p:cNvPr id="49" name="图片 48"/>
          <p:cNvPicPr>
            <a:picLocks noChangeAspect="1"/>
          </p:cNvPicPr>
          <p:nvPr/>
        </p:nvPicPr>
        <p:blipFill>
          <a:blip r:embed="rId8"/>
          <a:stretch>
            <a:fillRect/>
          </a:stretch>
        </p:blipFill>
        <p:spPr>
          <a:xfrm flipH="1">
            <a:off x="6716629" y="4772704"/>
            <a:ext cx="817333" cy="606876"/>
          </a:xfrm>
          <a:prstGeom prst="rect">
            <a:avLst/>
          </a:prstGeom>
        </p:spPr>
      </p:pic>
      <p:sp>
        <p:nvSpPr>
          <p:cNvPr id="39" name="下箭头 38"/>
          <p:cNvSpPr/>
          <p:nvPr/>
        </p:nvSpPr>
        <p:spPr>
          <a:xfrm>
            <a:off x="2030368" y="3180361"/>
            <a:ext cx="363223" cy="1285162"/>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下箭头 52"/>
          <p:cNvSpPr/>
          <p:nvPr/>
        </p:nvSpPr>
        <p:spPr>
          <a:xfrm flipV="1">
            <a:off x="6681880" y="3175339"/>
            <a:ext cx="353724" cy="1285162"/>
          </a:xfrm>
          <a:prstGeom prst="down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307616" y="3425412"/>
            <a:ext cx="1949643" cy="738664"/>
          </a:xfrm>
          <a:prstGeom prst="rect">
            <a:avLst/>
          </a:prstGeom>
        </p:spPr>
        <p:txBody>
          <a:bodyPr wrap="square">
            <a:spAutoFit/>
          </a:bodyPr>
          <a:lstStyle/>
          <a:p>
            <a:pPr marL="342900" indent="-342900">
              <a:lnSpc>
                <a:spcPct val="150000"/>
              </a:lnSpc>
              <a:buFont typeface="+mj-ea"/>
              <a:buAutoNum type="circleNumDbPlain" startAt="2"/>
            </a:pPr>
            <a:r>
              <a:rPr lang="zh-CN" altLang="en-US" sz="1400" dirty="0">
                <a:latin typeface="微软雅黑" panose="020B0503020204020204" pitchFamily="34" charset="-122"/>
                <a:ea typeface="微软雅黑" panose="020B0503020204020204" pitchFamily="34" charset="-122"/>
              </a:rPr>
              <a:t>充电站的</a:t>
            </a:r>
            <a:r>
              <a:rPr lang="zh-CN" altLang="en-US" sz="1400" dirty="0" smtClean="0">
                <a:solidFill>
                  <a:srgbClr val="FF0000"/>
                </a:solidFill>
                <a:latin typeface="微软雅黑" panose="020B0503020204020204" pitchFamily="34" charset="-122"/>
                <a:ea typeface="微软雅黑" panose="020B0503020204020204" pitchFamily="34" charset="-122"/>
              </a:rPr>
              <a:t>定价</a:t>
            </a:r>
            <a:r>
              <a:rPr lang="zh-CN" altLang="en-US" sz="1400" dirty="0">
                <a:solidFill>
                  <a:srgbClr val="FF0000"/>
                </a:solidFill>
                <a:latin typeface="微软雅黑" panose="020B0503020204020204" pitchFamily="34" charset="-122"/>
                <a:ea typeface="微软雅黑" panose="020B0503020204020204" pitchFamily="34" charset="-122"/>
              </a:rPr>
              <a:t>影响电动汽车的决策</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55" name="矩形 54"/>
          <p:cNvSpPr/>
          <p:nvPr/>
        </p:nvSpPr>
        <p:spPr>
          <a:xfrm>
            <a:off x="4770602" y="3409973"/>
            <a:ext cx="2009378" cy="738664"/>
          </a:xfrm>
          <a:prstGeom prst="rect">
            <a:avLst/>
          </a:prstGeom>
        </p:spPr>
        <p:txBody>
          <a:bodyPr wrap="square">
            <a:spAutoFit/>
          </a:bodyPr>
          <a:lstStyle/>
          <a:p>
            <a:pPr marL="342900" indent="-342900">
              <a:lnSpc>
                <a:spcPct val="150000"/>
              </a:lnSpc>
              <a:buFont typeface="+mj-ea"/>
              <a:buAutoNum type="circleNumDbPlain" startAt="4"/>
            </a:pPr>
            <a:r>
              <a:rPr lang="zh-CN" altLang="zh-CN" sz="1400" dirty="0" smtClean="0">
                <a:latin typeface="微软雅黑" panose="020B0503020204020204" pitchFamily="34" charset="-122"/>
                <a:ea typeface="微软雅黑" panose="020B0503020204020204" pitchFamily="34" charset="-122"/>
              </a:rPr>
              <a:t>电动汽车</a:t>
            </a:r>
            <a:r>
              <a:rPr lang="zh-CN" altLang="en-US" sz="1400" dirty="0" smtClean="0">
                <a:latin typeface="微软雅黑" panose="020B0503020204020204" pitchFamily="34" charset="-122"/>
                <a:ea typeface="微软雅黑" panose="020B0503020204020204" pitchFamily="34" charset="-122"/>
              </a:rPr>
              <a:t>的</a:t>
            </a:r>
            <a:r>
              <a:rPr lang="zh-CN" altLang="zh-CN" sz="1400" dirty="0" smtClean="0">
                <a:solidFill>
                  <a:srgbClr val="FF0000"/>
                </a:solidFill>
                <a:latin typeface="微软雅黑" panose="020B0503020204020204" pitchFamily="34" charset="-122"/>
                <a:ea typeface="微软雅黑" panose="020B0503020204020204" pitchFamily="34" charset="-122"/>
              </a:rPr>
              <a:t>决策</a:t>
            </a:r>
            <a:r>
              <a:rPr lang="zh-CN" altLang="en-US" sz="1400" dirty="0">
                <a:solidFill>
                  <a:srgbClr val="FF0000"/>
                </a:solidFill>
                <a:latin typeface="微软雅黑" panose="020B0503020204020204" pitchFamily="34" charset="-122"/>
                <a:ea typeface="微软雅黑" panose="020B0503020204020204" pitchFamily="34" charset="-122"/>
              </a:rPr>
              <a:t>结果</a:t>
            </a:r>
            <a:r>
              <a:rPr lang="zh-CN" altLang="zh-CN" sz="1400" dirty="0">
                <a:solidFill>
                  <a:srgbClr val="FF0000"/>
                </a:solidFill>
                <a:latin typeface="微软雅黑" panose="020B0503020204020204" pitchFamily="34" charset="-122"/>
                <a:ea typeface="微软雅黑" panose="020B0503020204020204" pitchFamily="34" charset="-122"/>
              </a:rPr>
              <a:t>影响充电站定价</a:t>
            </a:r>
          </a:p>
        </p:txBody>
      </p:sp>
      <p:pic>
        <p:nvPicPr>
          <p:cNvPr id="56" name="图片 55"/>
          <p:cNvPicPr>
            <a:picLocks noChangeAspect="1"/>
          </p:cNvPicPr>
          <p:nvPr/>
        </p:nvPicPr>
        <p:blipFill>
          <a:blip r:embed="rId8"/>
          <a:stretch>
            <a:fillRect/>
          </a:stretch>
        </p:blipFill>
        <p:spPr>
          <a:xfrm>
            <a:off x="2637921" y="4772704"/>
            <a:ext cx="841870" cy="606876"/>
          </a:xfrm>
          <a:prstGeom prst="rect">
            <a:avLst/>
          </a:prstGeom>
        </p:spPr>
      </p:pic>
      <p:pic>
        <p:nvPicPr>
          <p:cNvPr id="57" name="图片 56"/>
          <p:cNvPicPr>
            <a:picLocks noChangeAspect="1"/>
          </p:cNvPicPr>
          <p:nvPr/>
        </p:nvPicPr>
        <p:blipFill>
          <a:blip r:embed="rId7"/>
          <a:stretch>
            <a:fillRect/>
          </a:stretch>
        </p:blipFill>
        <p:spPr>
          <a:xfrm flipH="1">
            <a:off x="5678926" y="4736293"/>
            <a:ext cx="655212" cy="640682"/>
          </a:xfrm>
          <a:prstGeom prst="rect">
            <a:avLst/>
          </a:prstGeom>
        </p:spPr>
      </p:pic>
      <p:sp>
        <p:nvSpPr>
          <p:cNvPr id="58" name="矩形 57"/>
          <p:cNvSpPr/>
          <p:nvPr/>
        </p:nvSpPr>
        <p:spPr>
          <a:xfrm>
            <a:off x="3588545" y="5185524"/>
            <a:ext cx="1818702" cy="738664"/>
          </a:xfrm>
          <a:prstGeom prst="rect">
            <a:avLst/>
          </a:prstGeom>
        </p:spPr>
        <p:txBody>
          <a:bodyPr wrap="square">
            <a:spAutoFit/>
          </a:bodyPr>
          <a:lstStyle/>
          <a:p>
            <a:pPr marL="342900" indent="-342900">
              <a:lnSpc>
                <a:spcPct val="150000"/>
              </a:lnSpc>
              <a:buFont typeface="+mj-ea"/>
              <a:buAutoNum type="circleNumDbPlain" startAt="3"/>
            </a:pPr>
            <a:r>
              <a:rPr lang="zh-CN" altLang="en-US" sz="1400" dirty="0">
                <a:latin typeface="微软雅黑" panose="020B0503020204020204" pitchFamily="34" charset="-122"/>
                <a:ea typeface="微软雅黑" panose="020B0503020204020204" pitchFamily="34" charset="-122"/>
              </a:rPr>
              <a:t>电动汽车的</a:t>
            </a:r>
            <a:r>
              <a:rPr lang="zh-CN" altLang="en-US" sz="1400" dirty="0">
                <a:solidFill>
                  <a:srgbClr val="FF0000"/>
                </a:solidFill>
                <a:latin typeface="微软雅黑" panose="020B0503020204020204" pitchFamily="34" charset="-122"/>
                <a:ea typeface="微软雅黑" panose="020B0503020204020204" pitchFamily="34" charset="-122"/>
              </a:rPr>
              <a:t>充电决策相互影响</a:t>
            </a:r>
          </a:p>
        </p:txBody>
      </p:sp>
      <p:sp>
        <p:nvSpPr>
          <p:cNvPr id="59" name="右箭头 58"/>
          <p:cNvSpPr/>
          <p:nvPr/>
        </p:nvSpPr>
        <p:spPr>
          <a:xfrm>
            <a:off x="3817196" y="4904634"/>
            <a:ext cx="1422060" cy="277790"/>
          </a:xfrm>
          <a:prstGeom prst="rightArrow">
            <a:avLst/>
          </a:prstGeom>
          <a:solidFill>
            <a:srgbClr val="41CC8F"/>
          </a:solidFill>
          <a:ln>
            <a:solidFill>
              <a:srgbClr val="41C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右箭头 59"/>
          <p:cNvSpPr/>
          <p:nvPr/>
        </p:nvSpPr>
        <p:spPr>
          <a:xfrm rot="10800000">
            <a:off x="3817196" y="5938167"/>
            <a:ext cx="1422060" cy="273737"/>
          </a:xfrm>
          <a:prstGeom prst="rightArrow">
            <a:avLst/>
          </a:prstGeom>
          <a:solidFill>
            <a:srgbClr val="41CC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p:cNvPicPr>
            <a:picLocks noChangeAspect="1"/>
          </p:cNvPicPr>
          <p:nvPr/>
        </p:nvPicPr>
        <p:blipFill>
          <a:blip r:embed="rId8"/>
          <a:stretch>
            <a:fillRect/>
          </a:stretch>
        </p:blipFill>
        <p:spPr>
          <a:xfrm flipH="1">
            <a:off x="5888200" y="5627898"/>
            <a:ext cx="817333" cy="606876"/>
          </a:xfrm>
          <a:prstGeom prst="rect">
            <a:avLst/>
          </a:prstGeom>
        </p:spPr>
      </p:pic>
      <p:pic>
        <p:nvPicPr>
          <p:cNvPr id="47" name="图片 46"/>
          <p:cNvPicPr>
            <a:picLocks noChangeAspect="1"/>
          </p:cNvPicPr>
          <p:nvPr/>
        </p:nvPicPr>
        <p:blipFill>
          <a:blip r:embed="rId7"/>
          <a:stretch>
            <a:fillRect/>
          </a:stretch>
        </p:blipFill>
        <p:spPr>
          <a:xfrm flipH="1">
            <a:off x="7152429" y="5594258"/>
            <a:ext cx="655212" cy="640682"/>
          </a:xfrm>
          <a:prstGeom prst="rect">
            <a:avLst/>
          </a:prstGeom>
        </p:spPr>
      </p:pic>
    </p:spTree>
    <p:extLst>
      <p:ext uri="{BB962C8B-B14F-4D97-AF65-F5344CB8AC3E}">
        <p14:creationId xmlns:p14="http://schemas.microsoft.com/office/powerpoint/2010/main" val="94957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arn(inVertical)">
                                      <p:cBhvr>
                                        <p:cTn id="18" dur="500"/>
                                        <p:tgtEl>
                                          <p:spTgt spid="25"/>
                                        </p:tgtEl>
                                      </p:cBhvr>
                                    </p:animEffect>
                                  </p:childTnLst>
                                </p:cTn>
                              </p:par>
                              <p:par>
                                <p:cTn id="19" presetID="16" presetClass="entr" presetSubtype="21"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barn(inVertical)">
                                      <p:cBhvr>
                                        <p:cTn id="21" dur="500"/>
                                        <p:tgtEl>
                                          <p:spTgt spid="37"/>
                                        </p:tgtEl>
                                      </p:cBhvr>
                                    </p:animEffect>
                                  </p:childTnLst>
                                </p:cTn>
                              </p:par>
                              <p:par>
                                <p:cTn id="22" presetID="16" presetClass="entr" presetSubtype="21"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inVertical)">
                                      <p:cBhvr>
                                        <p:cTn id="24" dur="500"/>
                                        <p:tgtEl>
                                          <p:spTgt spid="44"/>
                                        </p:tgtEl>
                                      </p:cBhvr>
                                    </p:animEffect>
                                  </p:childTnLst>
                                </p:cTn>
                              </p:par>
                              <p:par>
                                <p:cTn id="25" presetID="16" presetClass="entr" presetSubtype="21"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barn(inVertical)">
                                      <p:cBhvr>
                                        <p:cTn id="27" dur="500"/>
                                        <p:tgtEl>
                                          <p:spTgt spid="46"/>
                                        </p:tgtEl>
                                      </p:cBhvr>
                                    </p:animEffect>
                                  </p:childTnLst>
                                </p:cTn>
                              </p:par>
                              <p:par>
                                <p:cTn id="28" presetID="16" presetClass="entr" presetSubtype="21"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barn(inVertical)">
                                      <p:cBhvr>
                                        <p:cTn id="30" dur="500"/>
                                        <p:tgtEl>
                                          <p:spTgt spid="49"/>
                                        </p:tgtEl>
                                      </p:cBhvr>
                                    </p:animEffect>
                                  </p:childTnLst>
                                </p:cTn>
                              </p:par>
                              <p:par>
                                <p:cTn id="31" presetID="16" presetClass="entr" presetSubtype="21" fill="hold" nodeType="with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barn(inVertical)">
                                      <p:cBhvr>
                                        <p:cTn id="33" dur="500"/>
                                        <p:tgtEl>
                                          <p:spTgt spid="56"/>
                                        </p:tgtEl>
                                      </p:cBhvr>
                                    </p:animEffect>
                                  </p:childTnLst>
                                </p:cTn>
                              </p:par>
                              <p:par>
                                <p:cTn id="34" presetID="16" presetClass="entr" presetSubtype="21" fill="hold"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barn(inVertical)">
                                      <p:cBhvr>
                                        <p:cTn id="36" dur="5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fade">
                                      <p:cBhvr>
                                        <p:cTn id="41" dur="500"/>
                                        <p:tgtEl>
                                          <p:spTgt spid="5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fade">
                                      <p:cBhvr>
                                        <p:cTn id="44" dur="500"/>
                                        <p:tgtEl>
                                          <p:spTgt spid="5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par>
                                <p:cTn id="64" presetID="16" presetClass="entr" presetSubtype="21"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barn(inVertical)">
                                      <p:cBhvr>
                                        <p:cTn id="66" dur="500"/>
                                        <p:tgtEl>
                                          <p:spTgt spid="43"/>
                                        </p:tgtEl>
                                      </p:cBhvr>
                                    </p:animEffect>
                                  </p:childTnLst>
                                </p:cTn>
                              </p:par>
                              <p:par>
                                <p:cTn id="67" presetID="16" presetClass="entr" presetSubtype="21"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barn(inVertical)">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6" grpId="0" animBg="1"/>
      <p:bldP spid="13" grpId="0"/>
      <p:bldP spid="25" grpId="0" animBg="1"/>
      <p:bldP spid="39" grpId="0" animBg="1"/>
      <p:bldP spid="53" grpId="0" animBg="1"/>
      <p:bldP spid="40" grpId="0"/>
      <p:bldP spid="55" grpId="0"/>
      <p:bldP spid="58" grpId="0"/>
      <p:bldP spid="59" grpId="0" animBg="1"/>
      <p:bldP spid="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定价</a:t>
            </a: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机制</a:t>
            </a: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优化</a:t>
            </a: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问题</a:t>
            </a: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的难点</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12</a:t>
            </a:fld>
            <a:endParaRPr lang="zh-CN" altLang="en-US"/>
          </a:p>
        </p:txBody>
      </p:sp>
      <p:sp>
        <p:nvSpPr>
          <p:cNvPr id="48" name="文本框 47">
            <a:extLst>
              <a:ext uri="{FF2B5EF4-FFF2-40B4-BE49-F238E27FC236}">
                <a16:creationId xmlns:a16="http://schemas.microsoft.com/office/drawing/2014/main" id="{7863A93F-1C74-424B-997C-28096DE7042F}"/>
              </a:ext>
            </a:extLst>
          </p:cNvPr>
          <p:cNvSpPr txBox="1"/>
          <p:nvPr/>
        </p:nvSpPr>
        <p:spPr>
          <a:xfrm>
            <a:off x="2374671" y="1445911"/>
            <a:ext cx="4083279" cy="1754326"/>
          </a:xfrm>
          <a:prstGeom prst="rect">
            <a:avLst/>
          </a:prstGeom>
          <a:noFill/>
          <a:ln w="28575">
            <a:solidFill>
              <a:schemeClr val="accent1">
                <a:lumMod val="60000"/>
                <a:lumOff val="40000"/>
              </a:schemeClr>
            </a:solidFill>
          </a:ln>
        </p:spPr>
        <p:txBody>
          <a:bodyPr wrap="square" rtlCol="0" anchor="ctr">
            <a:spAutoFit/>
          </a:bodyPr>
          <a:lstStyle/>
          <a:p>
            <a:pPr marL="342900"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rPr>
              <a:t>不同公司的充电站的</a:t>
            </a:r>
            <a:r>
              <a:rPr lang="zh-CN" altLang="en-US" dirty="0">
                <a:solidFill>
                  <a:srgbClr val="FF0000"/>
                </a:solidFill>
                <a:latin typeface="微软雅黑" panose="020B0503020204020204" pitchFamily="34" charset="-122"/>
                <a:ea typeface="微软雅黑" panose="020B0503020204020204" pitchFamily="34" charset="-122"/>
              </a:rPr>
              <a:t>定价</a:t>
            </a:r>
            <a:r>
              <a:rPr lang="zh-CN" altLang="en-US" dirty="0" smtClean="0">
                <a:solidFill>
                  <a:srgbClr val="FF0000"/>
                </a:solidFill>
                <a:latin typeface="微软雅黑" panose="020B0503020204020204" pitchFamily="34" charset="-122"/>
                <a:ea typeface="微软雅黑" panose="020B0503020204020204" pitchFamily="34" charset="-122"/>
              </a:rPr>
              <a:t>相互</a:t>
            </a:r>
            <a:r>
              <a:rPr lang="zh-CN" altLang="en-US" dirty="0">
                <a:solidFill>
                  <a:srgbClr val="FF0000"/>
                </a:solidFill>
                <a:latin typeface="微软雅黑" panose="020B0503020204020204" pitchFamily="34" charset="-122"/>
                <a:ea typeface="微软雅黑" panose="020B0503020204020204" pitchFamily="34" charset="-122"/>
              </a:rPr>
              <a:t>影响</a:t>
            </a:r>
            <a:endParaRPr lang="en-US" altLang="zh-CN"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rPr>
              <a:t>充电站的</a:t>
            </a:r>
            <a:r>
              <a:rPr lang="zh-CN" altLang="en-US" dirty="0">
                <a:solidFill>
                  <a:srgbClr val="FF0000"/>
                </a:solidFill>
                <a:latin typeface="微软雅黑" panose="020B0503020204020204" pitchFamily="34" charset="-122"/>
                <a:ea typeface="微软雅黑" panose="020B0503020204020204" pitchFamily="34" charset="-122"/>
              </a:rPr>
              <a:t>定价影响电动汽车的决策</a:t>
            </a:r>
            <a:endParaRPr lang="en-US" altLang="zh-CN"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dirty="0">
                <a:latin typeface="微软雅黑" panose="020B0503020204020204" pitchFamily="34" charset="-122"/>
                <a:ea typeface="微软雅黑" panose="020B0503020204020204" pitchFamily="34" charset="-122"/>
              </a:rPr>
              <a:t>不同</a:t>
            </a:r>
            <a:r>
              <a:rPr lang="zh-CN" altLang="en-US" dirty="0" smtClean="0">
                <a:latin typeface="微软雅黑" panose="020B0503020204020204" pitchFamily="34" charset="-122"/>
                <a:ea typeface="微软雅黑" panose="020B0503020204020204" pitchFamily="34" charset="-122"/>
              </a:rPr>
              <a:t>电动汽车的</a:t>
            </a:r>
            <a:r>
              <a:rPr lang="zh-CN" altLang="en-US" dirty="0" smtClean="0">
                <a:solidFill>
                  <a:srgbClr val="FF0000"/>
                </a:solidFill>
                <a:latin typeface="微软雅黑" panose="020B0503020204020204" pitchFamily="34" charset="-122"/>
                <a:ea typeface="微软雅黑" panose="020B0503020204020204" pitchFamily="34" charset="-122"/>
              </a:rPr>
              <a:t>充电决策</a:t>
            </a:r>
            <a:r>
              <a:rPr lang="zh-CN" altLang="en-US" dirty="0">
                <a:solidFill>
                  <a:srgbClr val="FF0000"/>
                </a:solidFill>
                <a:latin typeface="微软雅黑" panose="020B0503020204020204" pitchFamily="34" charset="-122"/>
                <a:ea typeface="微软雅黑" panose="020B0503020204020204" pitchFamily="34" charset="-122"/>
              </a:rPr>
              <a:t>相互影响</a:t>
            </a:r>
            <a:endParaRPr lang="en-US" altLang="zh-CN"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zh-CN" dirty="0">
                <a:latin typeface="微软雅黑" panose="020B0503020204020204" pitchFamily="34" charset="-122"/>
                <a:ea typeface="微软雅黑" panose="020B0503020204020204" pitchFamily="34" charset="-122"/>
              </a:rPr>
              <a:t>电动汽车</a:t>
            </a:r>
            <a:r>
              <a:rPr lang="zh-CN" altLang="zh-CN" dirty="0">
                <a:solidFill>
                  <a:srgbClr val="FF0000"/>
                </a:solidFill>
                <a:latin typeface="微软雅黑" panose="020B0503020204020204" pitchFamily="34" charset="-122"/>
                <a:ea typeface="微软雅黑" panose="020B0503020204020204" pitchFamily="34" charset="-122"/>
              </a:rPr>
              <a:t>决策</a:t>
            </a:r>
            <a:r>
              <a:rPr lang="zh-CN" altLang="en-US" dirty="0">
                <a:solidFill>
                  <a:srgbClr val="FF0000"/>
                </a:solidFill>
                <a:latin typeface="微软雅黑" panose="020B0503020204020204" pitchFamily="34" charset="-122"/>
                <a:ea typeface="微软雅黑" panose="020B0503020204020204" pitchFamily="34" charset="-122"/>
              </a:rPr>
              <a:t>结果</a:t>
            </a:r>
            <a:r>
              <a:rPr lang="zh-CN" altLang="zh-CN" dirty="0">
                <a:solidFill>
                  <a:srgbClr val="FF0000"/>
                </a:solidFill>
                <a:latin typeface="微软雅黑" panose="020B0503020204020204" pitchFamily="34" charset="-122"/>
                <a:ea typeface="微软雅黑" panose="020B0503020204020204" pitchFamily="34" charset="-122"/>
              </a:rPr>
              <a:t>影响充电站</a:t>
            </a:r>
            <a:r>
              <a:rPr lang="zh-CN" altLang="zh-CN" dirty="0" smtClean="0">
                <a:solidFill>
                  <a:srgbClr val="FF0000"/>
                </a:solidFill>
                <a:latin typeface="微软雅黑" panose="020B0503020204020204" pitchFamily="34" charset="-122"/>
                <a:ea typeface="微软雅黑" panose="020B0503020204020204" pitchFamily="34" charset="-122"/>
              </a:rPr>
              <a:t>定价</a:t>
            </a:r>
            <a:endParaRPr lang="zh-CN" altLang="zh-CN" dirty="0">
              <a:solidFill>
                <a:srgbClr val="FF0000"/>
              </a:solidFill>
              <a:latin typeface="微软雅黑" panose="020B0503020204020204" pitchFamily="34" charset="-122"/>
              <a:ea typeface="微软雅黑" panose="020B0503020204020204" pitchFamily="34" charset="-122"/>
            </a:endParaRPr>
          </a:p>
        </p:txBody>
      </p:sp>
      <p:sp>
        <p:nvSpPr>
          <p:cNvPr id="2" name="右箭头 1"/>
          <p:cNvSpPr/>
          <p:nvPr/>
        </p:nvSpPr>
        <p:spPr>
          <a:xfrm rot="5400000">
            <a:off x="4119574" y="3521105"/>
            <a:ext cx="593471" cy="601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172343" y="4312995"/>
            <a:ext cx="6533803" cy="1903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25000"/>
              </a:lnSpc>
              <a:buFont typeface="Wingdings" panose="05000000000000000000" pitchFamily="2" charset="2"/>
              <a:buChar char="Ø"/>
            </a:pPr>
            <a:r>
              <a:rPr lang="zh-CN" altLang="en-US" dirty="0">
                <a:ln w="0"/>
                <a:latin typeface="微软雅黑" panose="020B0503020204020204" pitchFamily="34" charset="-122"/>
                <a:ea typeface="微软雅黑" panose="020B0503020204020204" pitchFamily="34" charset="-122"/>
                <a:cs typeface="Times New Roman" panose="02020603050405020304" pitchFamily="18" charset="0"/>
              </a:rPr>
              <a:t>如何综合考虑这四条重要的特点，并将其体现在模型中，是一个较大的难点！</a:t>
            </a:r>
            <a:endParaRPr lang="en-US" altLang="zh-CN" dirty="0">
              <a:ln w="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5000"/>
              </a:lnSpc>
              <a:buFont typeface="Wingdings" panose="05000000000000000000" pitchFamily="2" charset="2"/>
              <a:buChar char="Ø"/>
            </a:pPr>
            <a:r>
              <a:rPr lang="zh-CN" altLang="en-US" dirty="0">
                <a:ln w="0"/>
                <a:latin typeface="微软雅黑" panose="020B0503020204020204" pitchFamily="34" charset="-122"/>
                <a:ea typeface="微软雅黑" panose="020B0503020204020204" pitchFamily="34" charset="-122"/>
                <a:cs typeface="Times New Roman" panose="02020603050405020304" pitchFamily="18" charset="0"/>
              </a:rPr>
              <a:t>基于上面四条</a:t>
            </a:r>
            <a:r>
              <a:rPr lang="zh-CN" altLang="en-US" dirty="0" smtClean="0">
                <a:ln w="0"/>
                <a:latin typeface="微软雅黑" panose="020B0503020204020204" pitchFamily="34" charset="-122"/>
                <a:ea typeface="微软雅黑" panose="020B0503020204020204" pitchFamily="34" charset="-122"/>
                <a:cs typeface="Times New Roman" panose="02020603050405020304" pitchFamily="18" charset="0"/>
              </a:rPr>
              <a:t>特点，不同</a:t>
            </a:r>
            <a:r>
              <a:rPr lang="zh-CN" altLang="en-US" dirty="0">
                <a:ln w="0"/>
                <a:latin typeface="微软雅黑" panose="020B0503020204020204" pitchFamily="34" charset="-122"/>
                <a:ea typeface="微软雅黑" panose="020B0503020204020204" pitchFamily="34" charset="-122"/>
                <a:cs typeface="Times New Roman" panose="02020603050405020304" pitchFamily="18" charset="0"/>
              </a:rPr>
              <a:t>参与者之间的优化问题非常耦合，如何高效快速求解是一个大的难点</a:t>
            </a:r>
            <a:r>
              <a:rPr lang="zh-CN" altLang="en-US" dirty="0" smtClean="0">
                <a:ln w="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92323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94B6E62B-4DEC-4954-AD3A-658470571C9E}" type="slidenum">
              <a:rPr lang="zh-CN" altLang="en-US" smtClean="0"/>
              <a:t>13</a:t>
            </a:fld>
            <a:endParaRPr lang="zh-CN" altLang="en-US" dirty="0"/>
          </a:p>
        </p:txBody>
      </p:sp>
      <p:sp>
        <p:nvSpPr>
          <p:cNvPr id="27"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28"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29"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0"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31"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89038" y="127813"/>
            <a:ext cx="8637842"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smtClean="0">
                <a:solidFill>
                  <a:prstClr val="white"/>
                </a:solidFill>
                <a:latin typeface="微软雅黑" panose="020B0503020204020204" pitchFamily="34" charset="-122"/>
                <a:ea typeface="微软雅黑" panose="020B0503020204020204" pitchFamily="34" charset="-122"/>
                <a:cs typeface="Arial" pitchFamily="34" charset="0"/>
              </a:rPr>
              <a:t>挑战点：基于层次化</a:t>
            </a: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博弈的模型构建</a:t>
            </a:r>
            <a:r>
              <a:rPr lang="zh-CN" altLang="en-US" sz="2800" b="1" dirty="0" smtClean="0">
                <a:solidFill>
                  <a:prstClr val="white"/>
                </a:solidFill>
                <a:latin typeface="微软雅黑" panose="020B0503020204020204" pitchFamily="34" charset="-122"/>
                <a:ea typeface="微软雅黑" panose="020B0503020204020204" pitchFamily="34" charset="-122"/>
                <a:cs typeface="Arial" pitchFamily="34" charset="0"/>
              </a:rPr>
              <a:t>及问题求解</a:t>
            </a:r>
            <a:endPar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2" name="矩形 1"/>
          <p:cNvSpPr/>
          <p:nvPr/>
        </p:nvSpPr>
        <p:spPr>
          <a:xfrm>
            <a:off x="689039" y="1267418"/>
            <a:ext cx="5437442" cy="477054"/>
          </a:xfrm>
          <a:prstGeom prst="rect">
            <a:avLst/>
          </a:prstGeom>
        </p:spPr>
        <p:txBody>
          <a:bodyPr wrap="square">
            <a:spAutoFit/>
          </a:bodyPr>
          <a:lstStyle/>
          <a:p>
            <a:pPr marL="342900" indent="-342900">
              <a:lnSpc>
                <a:spcPct val="125000"/>
              </a:lnSpc>
              <a:buFont typeface="Wingdings" panose="05000000000000000000" pitchFamily="2" charset="2"/>
              <a:buChar char="n"/>
            </a:pPr>
            <a:r>
              <a:rPr lang="zh-CN" altLang="en-US" sz="20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如何</a:t>
            </a:r>
            <a:r>
              <a:rPr lang="zh-CN" altLang="en-US" sz="2000" b="1" dirty="0">
                <a:ln w="0"/>
                <a:latin typeface="微软雅黑" panose="020B0503020204020204" pitchFamily="34" charset="-122"/>
                <a:ea typeface="微软雅黑" panose="020B0503020204020204" pitchFamily="34" charset="-122"/>
                <a:cs typeface="Times New Roman" panose="02020603050405020304" pitchFamily="18" charset="0"/>
              </a:rPr>
              <a:t>构建充电站定价模型并做收敛性</a:t>
            </a:r>
            <a:r>
              <a:rPr lang="zh-CN" altLang="en-US" sz="2000" b="1" dirty="0" smtClean="0">
                <a:ln w="0"/>
                <a:latin typeface="微软雅黑" panose="020B0503020204020204" pitchFamily="34" charset="-122"/>
                <a:ea typeface="微软雅黑" panose="020B0503020204020204" pitchFamily="34" charset="-122"/>
                <a:cs typeface="Times New Roman" panose="02020603050405020304" pitchFamily="18" charset="0"/>
              </a:rPr>
              <a:t>分析</a:t>
            </a:r>
            <a:endParaRPr lang="en-US" altLang="zh-CN" sz="2000" b="1" dirty="0" smtClean="0">
              <a:ln w="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689038" y="3096551"/>
            <a:ext cx="5154809" cy="438582"/>
          </a:xfrm>
          <a:prstGeom prst="rect">
            <a:avLst/>
          </a:prstGeom>
        </p:spPr>
        <p:txBody>
          <a:bodyPr wrap="square">
            <a:spAutoFit/>
          </a:bodyPr>
          <a:lstStyle/>
          <a:p>
            <a:pPr marL="342900" indent="-342900">
              <a:lnSpc>
                <a:spcPct val="125000"/>
              </a:lnSpc>
              <a:buFont typeface="Wingdings" panose="05000000000000000000" pitchFamily="2" charset="2"/>
              <a:buChar char="n"/>
            </a:pPr>
            <a:r>
              <a:rPr lang="zh-CN" altLang="en-US" b="1" dirty="0">
                <a:ln w="0"/>
                <a:latin typeface="微软雅黑" panose="020B0503020204020204" pitchFamily="34" charset="-122"/>
                <a:ea typeface="微软雅黑" panose="020B0503020204020204" pitchFamily="34" charset="-122"/>
                <a:cs typeface="Times New Roman" panose="02020603050405020304" pitchFamily="18" charset="0"/>
              </a:rPr>
              <a:t>如何在大规模</a:t>
            </a:r>
            <a:r>
              <a:rPr lang="zh-CN" altLang="en-US" b="1" dirty="0" smtClean="0">
                <a:ln w="0"/>
                <a:latin typeface="微软雅黑" panose="020B0503020204020204" pitchFamily="34" charset="-122"/>
                <a:ea typeface="微软雅黑" panose="020B0503020204020204" pitchFamily="34" charset="-122"/>
                <a:cs typeface="Times New Roman" panose="02020603050405020304" pitchFamily="18" charset="0"/>
              </a:rPr>
              <a:t>的真实城市环境</a:t>
            </a:r>
            <a:r>
              <a:rPr lang="zh-CN" altLang="en-US" b="1" dirty="0">
                <a:ln w="0"/>
                <a:latin typeface="微软雅黑" panose="020B0503020204020204" pitchFamily="34" charset="-122"/>
                <a:ea typeface="微软雅黑" panose="020B0503020204020204" pitchFamily="34" charset="-122"/>
                <a:cs typeface="Times New Roman" panose="02020603050405020304" pitchFamily="18" charset="0"/>
              </a:rPr>
              <a:t>下快速求解问题</a:t>
            </a:r>
            <a:endParaRPr lang="en-US" altLang="zh-CN" b="1" dirty="0">
              <a:ln w="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p:cNvSpPr txBox="1"/>
          <p:nvPr/>
        </p:nvSpPr>
        <p:spPr>
          <a:xfrm>
            <a:off x="1122218" y="1768206"/>
            <a:ext cx="5004263" cy="11568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如何构建层次化的充电站定价模型</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如何定义不同参与者的优化目标和优化问题</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如何对问题进行收敛性分析</a:t>
            </a:r>
            <a:endParaRPr lang="zh-CN" altLang="en-US" sz="16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122219" y="3555793"/>
            <a:ext cx="4364182" cy="83099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如何高效地求解下层</a:t>
            </a:r>
            <a:r>
              <a:rPr lang="zh-CN" altLang="en-US" sz="1600" dirty="0">
                <a:latin typeface="微软雅黑" panose="020B0503020204020204" pitchFamily="34" charset="-122"/>
                <a:ea typeface="微软雅黑" panose="020B0503020204020204" pitchFamily="34" charset="-122"/>
              </a:rPr>
              <a:t>汽车</a:t>
            </a:r>
            <a:r>
              <a:rPr lang="zh-CN" altLang="en-US" sz="1600" dirty="0" smtClean="0">
                <a:latin typeface="微软雅黑" panose="020B0503020204020204" pitchFamily="34" charset="-122"/>
                <a:ea typeface="微软雅黑" panose="020B0503020204020204" pitchFamily="34" charset="-122"/>
              </a:rPr>
              <a:t>的成本优化问题</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如何高效地求解上层公司的收益优化问题</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986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94B6E62B-4DEC-4954-AD3A-658470571C9E}" type="slidenum">
              <a:rPr lang="zh-CN" altLang="en-US" smtClean="0"/>
              <a:t>14</a:t>
            </a:fld>
            <a:endParaRPr lang="zh-CN" altLang="en-US" dirty="0"/>
          </a:p>
        </p:txBody>
      </p:sp>
      <p:sp>
        <p:nvSpPr>
          <p:cNvPr id="26"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27"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28"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29"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30"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研究现状</a:t>
            </a: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：层次化博弈模型应用</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31" name="文本框 30">
            <a:extLst>
              <a:ext uri="{FF2B5EF4-FFF2-40B4-BE49-F238E27FC236}">
                <a16:creationId xmlns:a16="http://schemas.microsoft.com/office/drawing/2014/main" id="{A732978F-1FA6-4160-A4D3-D9E726DEC124}"/>
              </a:ext>
            </a:extLst>
          </p:cNvPr>
          <p:cNvSpPr txBox="1"/>
          <p:nvPr/>
        </p:nvSpPr>
        <p:spPr>
          <a:xfrm>
            <a:off x="449263" y="1006475"/>
            <a:ext cx="568599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典型代表：</a:t>
            </a:r>
          </a:p>
        </p:txBody>
      </p:sp>
      <p:grpSp>
        <p:nvGrpSpPr>
          <p:cNvPr id="32" name="组合 31">
            <a:extLst>
              <a:ext uri="{FF2B5EF4-FFF2-40B4-BE49-F238E27FC236}">
                <a16:creationId xmlns:a16="http://schemas.microsoft.com/office/drawing/2014/main" id="{97616483-BD24-4D93-AEED-6C8ED74133C2}"/>
              </a:ext>
            </a:extLst>
          </p:cNvPr>
          <p:cNvGrpSpPr/>
          <p:nvPr/>
        </p:nvGrpSpPr>
        <p:grpSpPr>
          <a:xfrm>
            <a:off x="546024" y="1468057"/>
            <a:ext cx="8126275" cy="1684846"/>
            <a:chOff x="493188" y="1499114"/>
            <a:chExt cx="8126275" cy="1264887"/>
          </a:xfrm>
        </p:grpSpPr>
        <p:sp>
          <p:nvSpPr>
            <p:cNvPr id="33" name="矩形 32">
              <a:extLst>
                <a:ext uri="{FF2B5EF4-FFF2-40B4-BE49-F238E27FC236}">
                  <a16:creationId xmlns:a16="http://schemas.microsoft.com/office/drawing/2014/main" id="{A5599412-061F-406A-A5B1-AC881B4AB5FB}"/>
                </a:ext>
              </a:extLst>
            </p:cNvPr>
            <p:cNvSpPr/>
            <p:nvPr/>
          </p:nvSpPr>
          <p:spPr>
            <a:xfrm>
              <a:off x="501501" y="1772691"/>
              <a:ext cx="8117962" cy="991310"/>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lnSpc>
                  <a:spcPct val="125000"/>
                </a:lnSpc>
              </a:pPr>
              <a:r>
                <a:rPr lang="en-US" altLang="zh-CN" sz="1200" dirty="0">
                  <a:solidFill>
                    <a:schemeClr val="tx1">
                      <a:lumMod val="95000"/>
                      <a:lumOff val="5000"/>
                    </a:schemeClr>
                  </a:solidFill>
                  <a:latin typeface="Arial" panose="020B0604020202020204" pitchFamily="34" charset="0"/>
                  <a:cs typeface="Arial" panose="020B0604020202020204" pitchFamily="34" charset="0"/>
                </a:rPr>
                <a:t>[1] W. Wu, W. Wang, M. Li, et al. Incentive Mechanism Design to Meet Task Criteria in Crowdsourcing: How to Determine Your Budget. IEEE J. Sel. Areas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Commun</a:t>
              </a:r>
              <a:r>
                <a:rPr lang="en-US" altLang="zh-CN" sz="1200" dirty="0">
                  <a:solidFill>
                    <a:schemeClr val="tx1">
                      <a:lumMod val="95000"/>
                      <a:lumOff val="5000"/>
                    </a:schemeClr>
                  </a:solidFill>
                  <a:latin typeface="Arial" panose="020B0604020202020204" pitchFamily="34" charset="0"/>
                  <a:cs typeface="Arial" panose="020B0604020202020204" pitchFamily="34" charset="0"/>
                </a:rPr>
                <a:t>(JSAC). 35(2): 502-516, 2017</a:t>
              </a:r>
              <a:r>
                <a:rPr lang="en-US" altLang="zh-CN" sz="1200" dirty="0" smtClean="0">
                  <a:solidFill>
                    <a:schemeClr val="tx1">
                      <a:lumMod val="95000"/>
                      <a:lumOff val="5000"/>
                    </a:schemeClr>
                  </a:solidFill>
                  <a:latin typeface="Arial" panose="020B0604020202020204" pitchFamily="34" charset="0"/>
                  <a:cs typeface="Arial" panose="020B0604020202020204" pitchFamily="34" charset="0"/>
                </a:rPr>
                <a:t>.</a:t>
              </a:r>
            </a:p>
            <a:p>
              <a:pPr algn="just">
                <a:lnSpc>
                  <a:spcPct val="125000"/>
                </a:lnSpc>
              </a:pPr>
              <a:r>
                <a:rPr lang="en-US" altLang="zh-CN" sz="1200" dirty="0" smtClean="0">
                  <a:solidFill>
                    <a:schemeClr val="tx1">
                      <a:lumMod val="95000"/>
                      <a:lumOff val="5000"/>
                    </a:schemeClr>
                  </a:solidFill>
                  <a:latin typeface="Arial" panose="020B0604020202020204" pitchFamily="34" charset="0"/>
                  <a:cs typeface="Arial" panose="020B0604020202020204" pitchFamily="34" charset="0"/>
                </a:rPr>
                <a:t>[</a:t>
              </a:r>
              <a:r>
                <a:rPr lang="en-US" altLang="zh-CN" sz="1200" dirty="0">
                  <a:solidFill>
                    <a:schemeClr val="tx1">
                      <a:lumMod val="95000"/>
                      <a:lumOff val="5000"/>
                    </a:schemeClr>
                  </a:solidFill>
                  <a:latin typeface="Arial" panose="020B0604020202020204" pitchFamily="34" charset="0"/>
                  <a:cs typeface="Arial" panose="020B0604020202020204" pitchFamily="34" charset="0"/>
                </a:rPr>
                <a:t>2] D. Yang, G.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Xue</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X. Fang, et al. Crowdsourcing to smartphones: incentive mechanism design for mobile phone sensing[C]. In proceedings of the 18th Annual International Conference on Mobile Computing and Networking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MobiCom</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Turkey, August 22-26, 2012, pages: 173-184.</a:t>
              </a:r>
            </a:p>
          </p:txBody>
        </p:sp>
        <p:sp>
          <p:nvSpPr>
            <p:cNvPr id="34" name="矩形 33">
              <a:extLst>
                <a:ext uri="{FF2B5EF4-FFF2-40B4-BE49-F238E27FC236}">
                  <a16:creationId xmlns:a16="http://schemas.microsoft.com/office/drawing/2014/main" id="{00ABEA79-E0F7-42BA-9F1D-F7BBF761CD37}"/>
                </a:ext>
              </a:extLst>
            </p:cNvPr>
            <p:cNvSpPr/>
            <p:nvPr/>
          </p:nvSpPr>
          <p:spPr>
            <a:xfrm>
              <a:off x="493188" y="1499114"/>
              <a:ext cx="4413173" cy="272883"/>
            </a:xfrm>
            <a:prstGeom prst="rect">
              <a:avLst/>
            </a:prstGeom>
            <a:solidFill>
              <a:srgbClr val="0070C0"/>
            </a:solidFill>
          </p:spPr>
          <p:txBody>
            <a:bodyPr wrap="square">
              <a:spAutoFit/>
            </a:bodyPr>
            <a:lstStyle/>
            <a:p>
              <a:pPr>
                <a:lnSpc>
                  <a:spcPct val="125000"/>
                </a:lnSpc>
              </a:pPr>
              <a:r>
                <a:rPr lang="zh-CN" altLang="en-US" sz="14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基于</a:t>
              </a:r>
              <a:r>
                <a:rPr lang="zh-CN" altLang="en-US" sz="1400" b="1" dirty="0">
                  <a:solidFill>
                    <a:srgbClr val="FFFF00"/>
                  </a:solidFill>
                  <a:latin typeface="微软雅黑" panose="020B0503020204020204" pitchFamily="34" charset="-122"/>
                  <a:ea typeface="微软雅黑" panose="020B0503020204020204" pitchFamily="34" charset="-122"/>
                  <a:cs typeface="Calibri" panose="020F0502020204030204" pitchFamily="34" charset="0"/>
                </a:rPr>
                <a:t>单领导者</a:t>
              </a:r>
              <a:r>
                <a:rPr lang="en-US" altLang="zh-CN" sz="1400" b="1" dirty="0">
                  <a:solidFill>
                    <a:srgbClr val="FFFF00"/>
                  </a:solidFill>
                  <a:latin typeface="微软雅黑" panose="020B0503020204020204" pitchFamily="34" charset="-122"/>
                  <a:ea typeface="微软雅黑" panose="020B0503020204020204" pitchFamily="34" charset="-122"/>
                  <a:cs typeface="Calibri" panose="020F0502020204030204" pitchFamily="34" charset="0"/>
                </a:rPr>
                <a:t>-</a:t>
              </a:r>
              <a:r>
                <a:rPr lang="zh-CN" altLang="en-US" sz="1400" b="1" dirty="0">
                  <a:solidFill>
                    <a:srgbClr val="FFFF00"/>
                  </a:solidFill>
                  <a:latin typeface="微软雅黑" panose="020B0503020204020204" pitchFamily="34" charset="-122"/>
                  <a:ea typeface="微软雅黑" panose="020B0503020204020204" pitchFamily="34" charset="-122"/>
                  <a:cs typeface="Calibri" panose="020F0502020204030204" pitchFamily="34" charset="0"/>
                </a:rPr>
                <a:t>多跟随者</a:t>
              </a:r>
              <a:r>
                <a:rPr lang="zh-CN" altLang="en-US" sz="14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的层次化博弈的研究：</a:t>
              </a:r>
              <a:endParaRPr lang="zh-CN" altLang="en-US" sz="14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grpSp>
      <p:grpSp>
        <p:nvGrpSpPr>
          <p:cNvPr id="35" name="组合 34">
            <a:extLst>
              <a:ext uri="{FF2B5EF4-FFF2-40B4-BE49-F238E27FC236}">
                <a16:creationId xmlns:a16="http://schemas.microsoft.com/office/drawing/2014/main" id="{97616483-BD24-4D93-AEED-6C8ED74133C2}"/>
              </a:ext>
            </a:extLst>
          </p:cNvPr>
          <p:cNvGrpSpPr/>
          <p:nvPr/>
        </p:nvGrpSpPr>
        <p:grpSpPr>
          <a:xfrm>
            <a:off x="546024" y="3354568"/>
            <a:ext cx="8133897" cy="1425250"/>
            <a:chOff x="496689" y="1398969"/>
            <a:chExt cx="8127586" cy="1332195"/>
          </a:xfrm>
        </p:grpSpPr>
        <p:sp>
          <p:nvSpPr>
            <p:cNvPr id="36" name="矩形 35">
              <a:extLst>
                <a:ext uri="{FF2B5EF4-FFF2-40B4-BE49-F238E27FC236}">
                  <a16:creationId xmlns:a16="http://schemas.microsoft.com/office/drawing/2014/main" id="{A5599412-061F-406A-A5B1-AC881B4AB5FB}"/>
                </a:ext>
              </a:extLst>
            </p:cNvPr>
            <p:cNvSpPr/>
            <p:nvPr/>
          </p:nvSpPr>
          <p:spPr>
            <a:xfrm>
              <a:off x="506313" y="1738720"/>
              <a:ext cx="8117962" cy="992444"/>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lnSpc>
                  <a:spcPct val="125000"/>
                </a:lnSpc>
              </a:pPr>
              <a:r>
                <a:rPr lang="en-US" altLang="zh-CN" sz="1200" dirty="0">
                  <a:solidFill>
                    <a:schemeClr val="tx1">
                      <a:lumMod val="95000"/>
                      <a:lumOff val="5000"/>
                    </a:schemeClr>
                  </a:solidFill>
                  <a:latin typeface="Arial" panose="020B0604020202020204" pitchFamily="34" charset="0"/>
                  <a:cs typeface="Arial" panose="020B0604020202020204" pitchFamily="34" charset="0"/>
                </a:rPr>
                <a:t>[1] H. Zhang, Y. Xiao, L. X et al. A Multi-Leader Multi-Follower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Stackelberg</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Game for Resource Management in LTE Unlicensed [J]. IEEE Transaction on Wireless Communications (TWC), 16(1):348-361, 2017</a:t>
              </a:r>
              <a:r>
                <a:rPr lang="en-US" altLang="zh-CN" sz="1200" dirty="0" smtClean="0">
                  <a:solidFill>
                    <a:schemeClr val="tx1">
                      <a:lumMod val="95000"/>
                      <a:lumOff val="5000"/>
                    </a:schemeClr>
                  </a:solidFill>
                  <a:latin typeface="Arial" panose="020B0604020202020204" pitchFamily="34" charset="0"/>
                  <a:cs typeface="Arial" panose="020B0604020202020204" pitchFamily="34" charset="0"/>
                </a:rPr>
                <a:t>.</a:t>
              </a:r>
            </a:p>
            <a:p>
              <a:pPr algn="just">
                <a:lnSpc>
                  <a:spcPct val="125000"/>
                </a:lnSpc>
              </a:pPr>
              <a:r>
                <a:rPr lang="en-US" altLang="zh-CN" sz="1200" dirty="0">
                  <a:solidFill>
                    <a:schemeClr val="tx1">
                      <a:lumMod val="95000"/>
                      <a:lumOff val="5000"/>
                    </a:schemeClr>
                  </a:solidFill>
                  <a:latin typeface="Arial" panose="020B0604020202020204" pitchFamily="34" charset="0"/>
                  <a:cs typeface="Arial" panose="020B0604020202020204" pitchFamily="34" charset="0"/>
                </a:rPr>
                <a:t>[2] X. Tang, P. Ren, Z. Han. Hierarchical Competition as Equilibrium Program With Equilibrium Constraints Towards Security-Enhanced Wireless Networks [J]. IEEE J. Sel. Areas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Commun</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(JSAC), 36(7):1564-1578, 2018.</a:t>
              </a:r>
              <a:endParaRPr lang="en-US" altLang="zh-CN" sz="1200" dirty="0" smtClean="0">
                <a:solidFill>
                  <a:schemeClr val="tx1">
                    <a:lumMod val="95000"/>
                    <a:lumOff val="5000"/>
                  </a:schemeClr>
                </a:solidFill>
                <a:latin typeface="Arial" panose="020B0604020202020204" pitchFamily="34" charset="0"/>
                <a:cs typeface="Arial" panose="020B0604020202020204" pitchFamily="34" charset="0"/>
              </a:endParaRPr>
            </a:p>
          </p:txBody>
        </p:sp>
        <p:sp>
          <p:nvSpPr>
            <p:cNvPr id="37" name="矩形 36">
              <a:extLst>
                <a:ext uri="{FF2B5EF4-FFF2-40B4-BE49-F238E27FC236}">
                  <a16:creationId xmlns:a16="http://schemas.microsoft.com/office/drawing/2014/main" id="{00ABEA79-E0F7-42BA-9F1D-F7BBF761CD37}"/>
                </a:ext>
              </a:extLst>
            </p:cNvPr>
            <p:cNvSpPr/>
            <p:nvPr/>
          </p:nvSpPr>
          <p:spPr>
            <a:xfrm>
              <a:off x="496689" y="1398969"/>
              <a:ext cx="4467862" cy="338026"/>
            </a:xfrm>
            <a:prstGeom prst="rect">
              <a:avLst/>
            </a:prstGeom>
            <a:solidFill>
              <a:srgbClr val="0070C0"/>
            </a:solidFill>
          </p:spPr>
          <p:txBody>
            <a:bodyPr wrap="square">
              <a:spAutoFit/>
            </a:bodyPr>
            <a:lstStyle/>
            <a:p>
              <a:pPr>
                <a:lnSpc>
                  <a:spcPct val="125000"/>
                </a:lnSpc>
              </a:pPr>
              <a:r>
                <a:rPr lang="zh-CN" altLang="en-US" sz="14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基于</a:t>
              </a:r>
              <a:r>
                <a:rPr lang="zh-CN" altLang="en-US" sz="1400" b="1" dirty="0" smtClean="0">
                  <a:solidFill>
                    <a:srgbClr val="FFFF00"/>
                  </a:solidFill>
                  <a:latin typeface="微软雅黑" panose="020B0503020204020204" pitchFamily="34" charset="-122"/>
                  <a:ea typeface="微软雅黑" panose="020B0503020204020204" pitchFamily="34" charset="-122"/>
                  <a:cs typeface="Calibri" panose="020F0502020204030204" pitchFamily="34" charset="0"/>
                </a:rPr>
                <a:t>多领导者</a:t>
              </a:r>
              <a:r>
                <a:rPr lang="en-US" altLang="zh-CN" sz="1400" b="1" dirty="0">
                  <a:solidFill>
                    <a:srgbClr val="FFFF00"/>
                  </a:solidFill>
                  <a:latin typeface="微软雅黑" panose="020B0503020204020204" pitchFamily="34" charset="-122"/>
                  <a:ea typeface="微软雅黑" panose="020B0503020204020204" pitchFamily="34" charset="-122"/>
                  <a:cs typeface="Calibri" panose="020F0502020204030204" pitchFamily="34" charset="0"/>
                </a:rPr>
                <a:t>-</a:t>
              </a:r>
              <a:r>
                <a:rPr lang="zh-CN" altLang="en-US" sz="1400" b="1" dirty="0">
                  <a:solidFill>
                    <a:srgbClr val="FFFF00"/>
                  </a:solidFill>
                  <a:latin typeface="微软雅黑" panose="020B0503020204020204" pitchFamily="34" charset="-122"/>
                  <a:ea typeface="微软雅黑" panose="020B0503020204020204" pitchFamily="34" charset="-122"/>
                  <a:cs typeface="Calibri" panose="020F0502020204030204" pitchFamily="34" charset="0"/>
                </a:rPr>
                <a:t>多跟随者</a:t>
              </a:r>
              <a:r>
                <a:rPr lang="zh-CN" altLang="en-US" sz="14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的层次化</a:t>
              </a:r>
              <a:r>
                <a:rPr lang="zh-CN" altLang="en-US" sz="14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博弈的研究：</a:t>
              </a:r>
              <a:endParaRPr lang="zh-CN" altLang="en-US" sz="14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grpSp>
      <p:grpSp>
        <p:nvGrpSpPr>
          <p:cNvPr id="21" name="组合 20"/>
          <p:cNvGrpSpPr/>
          <p:nvPr/>
        </p:nvGrpSpPr>
        <p:grpSpPr>
          <a:xfrm>
            <a:off x="554337" y="5021041"/>
            <a:ext cx="8125584" cy="1180254"/>
            <a:chOff x="582914" y="5511834"/>
            <a:chExt cx="7862640" cy="1067956"/>
          </a:xfrm>
        </p:grpSpPr>
        <p:sp>
          <p:nvSpPr>
            <p:cNvPr id="22" name="矩形 21"/>
            <p:cNvSpPr/>
            <p:nvPr/>
          </p:nvSpPr>
          <p:spPr>
            <a:xfrm>
              <a:off x="1399888" y="5511834"/>
              <a:ext cx="7045666" cy="1067956"/>
            </a:xfrm>
            <a:prstGeom prst="rect">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Arial" panose="020B0604020202020204" pitchFamily="34" charset="0"/>
                <a:buChar char="•"/>
              </a:pPr>
              <a:r>
                <a:rPr lang="zh-CN" altLang="en-US" sz="1400" dirty="0">
                  <a:solidFill>
                    <a:schemeClr val="tx1"/>
                  </a:solidFill>
                  <a:latin typeface="微软雅黑" panose="020B0503020204020204" pitchFamily="34" charset="-122"/>
                  <a:ea typeface="微软雅黑" panose="020B0503020204020204" pitchFamily="34" charset="-122"/>
                </a:rPr>
                <a:t>基于单领导者</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多跟随者的层次化博弈</a:t>
              </a:r>
              <a:r>
                <a:rPr lang="zh-CN" altLang="en-US" sz="1400" dirty="0" smtClean="0">
                  <a:solidFill>
                    <a:schemeClr val="tx1"/>
                  </a:solidFill>
                  <a:latin typeface="微软雅黑" panose="020B0503020204020204" pitchFamily="34" charset="-122"/>
                  <a:ea typeface="微软雅黑" panose="020B0503020204020204" pitchFamily="34" charset="-122"/>
                </a:rPr>
                <a:t>的研究，</a:t>
              </a:r>
              <a:r>
                <a:rPr lang="zh-CN" altLang="en-US" sz="1400" dirty="0">
                  <a:solidFill>
                    <a:schemeClr val="tx1"/>
                  </a:solidFill>
                  <a:latin typeface="微软雅黑" panose="020B0503020204020204" pitchFamily="34" charset="-122"/>
                  <a:ea typeface="微软雅黑" panose="020B0503020204020204" pitchFamily="34" charset="-122"/>
                </a:rPr>
                <a:t>在很多实际的问题场景下，这种单领导者</a:t>
              </a:r>
              <a:r>
                <a:rPr lang="zh-CN" altLang="en-US" sz="1400" dirty="0" smtClean="0">
                  <a:solidFill>
                    <a:schemeClr val="tx1"/>
                  </a:solidFill>
                  <a:latin typeface="微软雅黑" panose="020B0503020204020204" pitchFamily="34" charset="-122"/>
                  <a:ea typeface="微软雅黑" panose="020B0503020204020204" pitchFamily="34" charset="-122"/>
                </a:rPr>
                <a:t>的模型</a:t>
              </a:r>
              <a:r>
                <a:rPr lang="zh-CN" altLang="en-US" sz="1400" dirty="0">
                  <a:solidFill>
                    <a:schemeClr val="tx1"/>
                  </a:solidFill>
                  <a:latin typeface="微软雅黑" panose="020B0503020204020204" pitchFamily="34" charset="-122"/>
                  <a:ea typeface="微软雅黑" panose="020B0503020204020204" pitchFamily="34" charset="-122"/>
                </a:rPr>
                <a:t>并不适用。</a:t>
              </a: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400" dirty="0">
                  <a:solidFill>
                    <a:schemeClr val="tx1"/>
                  </a:solidFill>
                  <a:latin typeface="微软雅黑" panose="020B0503020204020204" pitchFamily="34" charset="-122"/>
                  <a:ea typeface="微软雅黑" panose="020B0503020204020204" pitchFamily="34" charset="-122"/>
                </a:rPr>
                <a:t>基于多领导者</a:t>
              </a:r>
              <a:r>
                <a:rPr lang="en-US" altLang="zh-CN" sz="1400" dirty="0">
                  <a:solidFill>
                    <a:schemeClr val="tx1"/>
                  </a:solidFill>
                  <a:latin typeface="微软雅黑" panose="020B0503020204020204" pitchFamily="34" charset="-122"/>
                  <a:ea typeface="微软雅黑" panose="020B0503020204020204" pitchFamily="34" charset="-122"/>
                </a:rPr>
                <a:t>-</a:t>
              </a:r>
              <a:r>
                <a:rPr lang="zh-CN" altLang="en-US" sz="1400" dirty="0">
                  <a:solidFill>
                    <a:schemeClr val="tx1"/>
                  </a:solidFill>
                  <a:latin typeface="微软雅黑" panose="020B0503020204020204" pitchFamily="34" charset="-122"/>
                  <a:ea typeface="微软雅黑" panose="020B0503020204020204" pitchFamily="34" charset="-122"/>
                </a:rPr>
                <a:t>多跟随者的层次化博弈的研究，此类问题固有的复杂性</a:t>
              </a:r>
              <a:r>
                <a:rPr lang="zh-CN" altLang="en-US" sz="1400" dirty="0" smtClean="0">
                  <a:solidFill>
                    <a:schemeClr val="tx1"/>
                  </a:solidFill>
                  <a:latin typeface="微软雅黑" panose="020B0503020204020204" pitchFamily="34" charset="-122"/>
                  <a:ea typeface="微软雅黑" panose="020B0503020204020204" pitchFamily="34" charset="-122"/>
                </a:rPr>
                <a:t>，对问题的分析与求解带来了巨大的挑战。</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582914" y="5513661"/>
              <a:ext cx="816973" cy="1066128"/>
            </a:xfrm>
            <a:prstGeom prst="rect">
              <a:avLst/>
            </a:prstGeom>
            <a:solidFill>
              <a:srgbClr val="0070C0"/>
            </a:solid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问题</a:t>
              </a:r>
            </a:p>
          </p:txBody>
        </p:sp>
      </p:grpSp>
    </p:spTree>
    <p:extLst>
      <p:ext uri="{BB962C8B-B14F-4D97-AF65-F5344CB8AC3E}">
        <p14:creationId xmlns:p14="http://schemas.microsoft.com/office/powerpoint/2010/main" val="117687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94B6E62B-4DEC-4954-AD3A-658470571C9E}" type="slidenum">
              <a:rPr lang="zh-CN" altLang="en-US" smtClean="0"/>
              <a:t>15</a:t>
            </a:fld>
            <a:endParaRPr lang="zh-CN" altLang="en-US" dirty="0"/>
          </a:p>
        </p:txBody>
      </p:sp>
      <p:sp>
        <p:nvSpPr>
          <p:cNvPr id="26"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27"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28"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29"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30"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研究现状：充电站定价策略</a:t>
            </a:r>
          </a:p>
        </p:txBody>
      </p:sp>
      <p:sp>
        <p:nvSpPr>
          <p:cNvPr id="31" name="文本框 30">
            <a:extLst>
              <a:ext uri="{FF2B5EF4-FFF2-40B4-BE49-F238E27FC236}">
                <a16:creationId xmlns:a16="http://schemas.microsoft.com/office/drawing/2014/main" id="{A732978F-1FA6-4160-A4D3-D9E726DEC124}"/>
              </a:ext>
            </a:extLst>
          </p:cNvPr>
          <p:cNvSpPr txBox="1"/>
          <p:nvPr/>
        </p:nvSpPr>
        <p:spPr>
          <a:xfrm>
            <a:off x="449263" y="1006475"/>
            <a:ext cx="568599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典型代表：</a:t>
            </a:r>
          </a:p>
        </p:txBody>
      </p:sp>
      <p:grpSp>
        <p:nvGrpSpPr>
          <p:cNvPr id="32" name="组合 31">
            <a:extLst>
              <a:ext uri="{FF2B5EF4-FFF2-40B4-BE49-F238E27FC236}">
                <a16:creationId xmlns:a16="http://schemas.microsoft.com/office/drawing/2014/main" id="{97616483-BD24-4D93-AEED-6C8ED74133C2}"/>
              </a:ext>
            </a:extLst>
          </p:cNvPr>
          <p:cNvGrpSpPr/>
          <p:nvPr/>
        </p:nvGrpSpPr>
        <p:grpSpPr>
          <a:xfrm>
            <a:off x="549525" y="1357023"/>
            <a:ext cx="8122774" cy="1220204"/>
            <a:chOff x="496689" y="1398969"/>
            <a:chExt cx="8122774" cy="1262408"/>
          </a:xfrm>
        </p:grpSpPr>
        <p:sp>
          <p:nvSpPr>
            <p:cNvPr id="33" name="矩形 32">
              <a:extLst>
                <a:ext uri="{FF2B5EF4-FFF2-40B4-BE49-F238E27FC236}">
                  <a16:creationId xmlns:a16="http://schemas.microsoft.com/office/drawing/2014/main" id="{A5599412-061F-406A-A5B1-AC881B4AB5FB}"/>
                </a:ext>
              </a:extLst>
            </p:cNvPr>
            <p:cNvSpPr/>
            <p:nvPr/>
          </p:nvSpPr>
          <p:spPr>
            <a:xfrm>
              <a:off x="501501" y="1755490"/>
              <a:ext cx="8117962" cy="905887"/>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lnSpc>
                  <a:spcPct val="125000"/>
                </a:lnSpc>
              </a:pPr>
              <a:r>
                <a:rPr lang="en-US" altLang="zh-CN" sz="1200" dirty="0">
                  <a:solidFill>
                    <a:schemeClr val="tx1">
                      <a:lumMod val="95000"/>
                      <a:lumOff val="5000"/>
                    </a:schemeClr>
                  </a:solidFill>
                  <a:latin typeface="Arial" panose="020B0604020202020204" pitchFamily="34" charset="0"/>
                  <a:cs typeface="Arial" panose="020B0604020202020204" pitchFamily="34" charset="0"/>
                </a:rPr>
                <a:t>[1] J.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Mrkos</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A.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Komenda</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M.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Jakob</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Revenue Maximization for Electric Vehicle Charging Service Providers Using Sequential Dynamic Pricing. In proceedings of the 17th International Conference on Autonomous Agents and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Multiagent</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Systems (AAMAS), Stockholm, Sweden, July 10-15, 2018, pages: 832-840.</a:t>
              </a:r>
            </a:p>
          </p:txBody>
        </p:sp>
        <p:sp>
          <p:nvSpPr>
            <p:cNvPr id="34" name="矩形 33">
              <a:extLst>
                <a:ext uri="{FF2B5EF4-FFF2-40B4-BE49-F238E27FC236}">
                  <a16:creationId xmlns:a16="http://schemas.microsoft.com/office/drawing/2014/main" id="{00ABEA79-E0F7-42BA-9F1D-F7BBF761CD37}"/>
                </a:ext>
              </a:extLst>
            </p:cNvPr>
            <p:cNvSpPr/>
            <p:nvPr/>
          </p:nvSpPr>
          <p:spPr>
            <a:xfrm>
              <a:off x="496689" y="1398969"/>
              <a:ext cx="3259522" cy="348672"/>
            </a:xfrm>
            <a:prstGeom prst="rect">
              <a:avLst/>
            </a:prstGeom>
            <a:solidFill>
              <a:srgbClr val="0070C0"/>
            </a:solidFill>
          </p:spPr>
          <p:txBody>
            <a:bodyPr wrap="square">
              <a:spAutoFit/>
            </a:bodyPr>
            <a:lstStyle/>
            <a:p>
              <a:pPr>
                <a:lnSpc>
                  <a:spcPct val="125000"/>
                </a:lnSpc>
              </a:pPr>
              <a:r>
                <a:rPr lang="zh-CN" altLang="en-US" sz="14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面向</a:t>
              </a:r>
              <a:r>
                <a:rPr lang="zh-CN" altLang="en-US" sz="1400" b="1" dirty="0">
                  <a:solidFill>
                    <a:srgbClr val="FFFF00"/>
                  </a:solidFill>
                  <a:latin typeface="微软雅黑" panose="020B0503020204020204" pitchFamily="34" charset="-122"/>
                  <a:ea typeface="微软雅黑" panose="020B0503020204020204" pitchFamily="34" charset="-122"/>
                  <a:cs typeface="Calibri" panose="020F0502020204030204" pitchFamily="34" charset="0"/>
                </a:rPr>
                <a:t>充电站</a:t>
              </a:r>
              <a:r>
                <a:rPr lang="zh-CN" altLang="en-US" sz="1400" b="1" dirty="0" smtClean="0">
                  <a:solidFill>
                    <a:srgbClr val="FFFF00"/>
                  </a:solidFill>
                  <a:latin typeface="微软雅黑" panose="020B0503020204020204" pitchFamily="34" charset="-122"/>
                  <a:ea typeface="微软雅黑" panose="020B0503020204020204" pitchFamily="34" charset="-122"/>
                  <a:cs typeface="Calibri" panose="020F0502020204030204" pitchFamily="34" charset="0"/>
                </a:rPr>
                <a:t>收益</a:t>
              </a:r>
              <a:r>
                <a:rPr lang="zh-CN" altLang="en-US" sz="1400" b="1" dirty="0">
                  <a:solidFill>
                    <a:srgbClr val="FFFF00"/>
                  </a:solidFill>
                  <a:latin typeface="微软雅黑" panose="020B0503020204020204" pitchFamily="34" charset="-122"/>
                  <a:ea typeface="微软雅黑" panose="020B0503020204020204" pitchFamily="34" charset="-122"/>
                  <a:cs typeface="Calibri" panose="020F0502020204030204" pitchFamily="34" charset="0"/>
                </a:rPr>
                <a:t>优化</a:t>
              </a:r>
              <a:r>
                <a:rPr lang="zh-CN" altLang="en-US" sz="14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的</a:t>
              </a:r>
              <a:r>
                <a:rPr lang="zh-CN" altLang="en-US" sz="14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定价</a:t>
              </a:r>
              <a:r>
                <a:rPr lang="zh-CN" altLang="en-US" sz="14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策略</a:t>
              </a:r>
              <a:r>
                <a:rPr lang="zh-CN" altLang="en-US" sz="14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研究：</a:t>
              </a:r>
              <a:endParaRPr lang="zh-CN" altLang="en-US" sz="14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grpSp>
      <p:grpSp>
        <p:nvGrpSpPr>
          <p:cNvPr id="35" name="组合 34">
            <a:extLst>
              <a:ext uri="{FF2B5EF4-FFF2-40B4-BE49-F238E27FC236}">
                <a16:creationId xmlns:a16="http://schemas.microsoft.com/office/drawing/2014/main" id="{97616483-BD24-4D93-AEED-6C8ED74133C2}"/>
              </a:ext>
            </a:extLst>
          </p:cNvPr>
          <p:cNvGrpSpPr/>
          <p:nvPr/>
        </p:nvGrpSpPr>
        <p:grpSpPr>
          <a:xfrm>
            <a:off x="544713" y="2772678"/>
            <a:ext cx="8127586" cy="956937"/>
            <a:chOff x="496689" y="1398969"/>
            <a:chExt cx="8127586" cy="894459"/>
          </a:xfrm>
        </p:grpSpPr>
        <p:sp>
          <p:nvSpPr>
            <p:cNvPr id="36" name="矩形 35">
              <a:extLst>
                <a:ext uri="{FF2B5EF4-FFF2-40B4-BE49-F238E27FC236}">
                  <a16:creationId xmlns:a16="http://schemas.microsoft.com/office/drawing/2014/main" id="{A5599412-061F-406A-A5B1-AC881B4AB5FB}"/>
                </a:ext>
              </a:extLst>
            </p:cNvPr>
            <p:cNvSpPr/>
            <p:nvPr/>
          </p:nvSpPr>
          <p:spPr>
            <a:xfrm>
              <a:off x="506313" y="1715410"/>
              <a:ext cx="8117962" cy="578018"/>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lnSpc>
                  <a:spcPct val="125000"/>
                </a:lnSpc>
              </a:pPr>
              <a:r>
                <a:rPr lang="en-US" altLang="zh-CN" sz="1200" dirty="0">
                  <a:solidFill>
                    <a:schemeClr val="tx1">
                      <a:lumMod val="95000"/>
                      <a:lumOff val="5000"/>
                    </a:schemeClr>
                  </a:solidFill>
                  <a:latin typeface="Arial" panose="020B0604020202020204" pitchFamily="34" charset="0"/>
                  <a:cs typeface="Arial" panose="020B0604020202020204" pitchFamily="34" charset="0"/>
                </a:rPr>
                <a:t>[1] Q. Tang, K. Wang, K. Yang, Congestion-Balanced and Welfare-Maximized Charging Strategies for Electric Vehicles [J]. IEEE Trans. Parallel Distributed </a:t>
              </a:r>
              <a:r>
                <a:rPr lang="en-US" altLang="zh-CN" sz="1200" dirty="0" smtClean="0">
                  <a:solidFill>
                    <a:schemeClr val="tx1">
                      <a:lumMod val="95000"/>
                      <a:lumOff val="5000"/>
                    </a:schemeClr>
                  </a:solidFill>
                  <a:latin typeface="Arial" panose="020B0604020202020204" pitchFamily="34" charset="0"/>
                  <a:cs typeface="Arial" panose="020B0604020202020204" pitchFamily="34" charset="0"/>
                </a:rPr>
                <a:t>System(TPDS</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31(12): 2882-2895, 2020</a:t>
              </a:r>
              <a:r>
                <a:rPr lang="en-US" altLang="zh-CN" sz="1200" dirty="0" smtClean="0">
                  <a:solidFill>
                    <a:schemeClr val="tx1">
                      <a:lumMod val="95000"/>
                      <a:lumOff val="5000"/>
                    </a:schemeClr>
                  </a:solidFill>
                  <a:latin typeface="Arial" panose="020B0604020202020204" pitchFamily="34" charset="0"/>
                  <a:cs typeface="Arial" panose="020B0604020202020204" pitchFamily="34" charset="0"/>
                </a:rPr>
                <a:t>.</a:t>
              </a:r>
            </a:p>
          </p:txBody>
        </p:sp>
        <p:sp>
          <p:nvSpPr>
            <p:cNvPr id="37" name="矩形 36">
              <a:extLst>
                <a:ext uri="{FF2B5EF4-FFF2-40B4-BE49-F238E27FC236}">
                  <a16:creationId xmlns:a16="http://schemas.microsoft.com/office/drawing/2014/main" id="{00ABEA79-E0F7-42BA-9F1D-F7BBF761CD37}"/>
                </a:ext>
              </a:extLst>
            </p:cNvPr>
            <p:cNvSpPr/>
            <p:nvPr/>
          </p:nvSpPr>
          <p:spPr>
            <a:xfrm>
              <a:off x="496689" y="1398969"/>
              <a:ext cx="3268491" cy="338026"/>
            </a:xfrm>
            <a:prstGeom prst="rect">
              <a:avLst/>
            </a:prstGeom>
            <a:solidFill>
              <a:srgbClr val="0070C0"/>
            </a:solidFill>
          </p:spPr>
          <p:txBody>
            <a:bodyPr wrap="square">
              <a:spAutoFit/>
            </a:bodyPr>
            <a:lstStyle/>
            <a:p>
              <a:pPr>
                <a:lnSpc>
                  <a:spcPct val="125000"/>
                </a:lnSpc>
              </a:pPr>
              <a:r>
                <a:rPr lang="zh-CN" altLang="en-US" sz="14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面向</a:t>
              </a:r>
              <a:r>
                <a:rPr lang="zh-CN" altLang="en-US" sz="1400" b="1" dirty="0" smtClean="0">
                  <a:solidFill>
                    <a:srgbClr val="FFFF00"/>
                  </a:solidFill>
                  <a:latin typeface="微软雅黑" panose="020B0503020204020204" pitchFamily="34" charset="-122"/>
                  <a:ea typeface="微软雅黑" panose="020B0503020204020204" pitchFamily="34" charset="-122"/>
                  <a:cs typeface="Calibri" panose="020F0502020204030204" pitchFamily="34" charset="0"/>
                </a:rPr>
                <a:t>社会效益优化</a:t>
              </a:r>
              <a:r>
                <a:rPr lang="zh-CN" altLang="en-US" sz="14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的</a:t>
              </a:r>
              <a:r>
                <a:rPr lang="zh-CN" altLang="en-US" sz="14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定价</a:t>
              </a:r>
              <a:r>
                <a:rPr lang="zh-CN" altLang="en-US" sz="14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策略</a:t>
              </a:r>
              <a:r>
                <a:rPr lang="zh-CN" altLang="en-US" sz="14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研究：</a:t>
              </a:r>
              <a:endParaRPr lang="zh-CN" altLang="en-US" sz="14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grpSp>
      <p:grpSp>
        <p:nvGrpSpPr>
          <p:cNvPr id="38" name="组合 37">
            <a:extLst>
              <a:ext uri="{FF2B5EF4-FFF2-40B4-BE49-F238E27FC236}">
                <a16:creationId xmlns:a16="http://schemas.microsoft.com/office/drawing/2014/main" id="{97616483-BD24-4D93-AEED-6C8ED74133C2}"/>
              </a:ext>
            </a:extLst>
          </p:cNvPr>
          <p:cNvGrpSpPr/>
          <p:nvPr/>
        </p:nvGrpSpPr>
        <p:grpSpPr>
          <a:xfrm>
            <a:off x="550180" y="3898302"/>
            <a:ext cx="8126275" cy="1013630"/>
            <a:chOff x="488376" y="1398969"/>
            <a:chExt cx="8126275" cy="947451"/>
          </a:xfrm>
        </p:grpSpPr>
        <p:sp>
          <p:nvSpPr>
            <p:cNvPr id="39" name="矩形 38">
              <a:extLst>
                <a:ext uri="{FF2B5EF4-FFF2-40B4-BE49-F238E27FC236}">
                  <a16:creationId xmlns:a16="http://schemas.microsoft.com/office/drawing/2014/main" id="{A5599412-061F-406A-A5B1-AC881B4AB5FB}"/>
                </a:ext>
              </a:extLst>
            </p:cNvPr>
            <p:cNvSpPr/>
            <p:nvPr/>
          </p:nvSpPr>
          <p:spPr>
            <a:xfrm>
              <a:off x="496689" y="1722374"/>
              <a:ext cx="8117962" cy="624046"/>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lnSpc>
                  <a:spcPct val="125000"/>
                </a:lnSpc>
              </a:pPr>
              <a:r>
                <a:rPr lang="en-US" altLang="zh-CN" sz="1200" dirty="0">
                  <a:solidFill>
                    <a:schemeClr val="tx1">
                      <a:lumMod val="95000"/>
                      <a:lumOff val="5000"/>
                    </a:schemeClr>
                  </a:solidFill>
                  <a:latin typeface="Arial" panose="020B0604020202020204" pitchFamily="34" charset="0"/>
                  <a:cs typeface="Arial" panose="020B0604020202020204" pitchFamily="34" charset="0"/>
                </a:rPr>
                <a:t>[1</a:t>
              </a:r>
              <a:r>
                <a:rPr lang="en-US" altLang="zh-CN" sz="1200" dirty="0" smtClean="0">
                  <a:solidFill>
                    <a:schemeClr val="tx1">
                      <a:lumMod val="95000"/>
                      <a:lumOff val="5000"/>
                    </a:schemeClr>
                  </a:solidFill>
                  <a:latin typeface="Arial" panose="020B0604020202020204" pitchFamily="34" charset="0"/>
                  <a:cs typeface="Arial" panose="020B0604020202020204" pitchFamily="34" charset="0"/>
                </a:rPr>
                <a:t>] Z</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Moghaddam</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I. Ahmad, D. </a:t>
              </a:r>
              <a:r>
                <a:rPr lang="en-US" altLang="zh-CN" sz="1200" dirty="0" err="1">
                  <a:solidFill>
                    <a:schemeClr val="tx1">
                      <a:lumMod val="95000"/>
                      <a:lumOff val="5000"/>
                    </a:schemeClr>
                  </a:solidFill>
                  <a:latin typeface="Arial" panose="020B0604020202020204" pitchFamily="34" charset="0"/>
                  <a:cs typeface="Arial" panose="020B0604020202020204" pitchFamily="34" charset="0"/>
                </a:rPr>
                <a:t>Habibi</a:t>
              </a:r>
              <a:r>
                <a:rPr lang="en-US" altLang="zh-CN" sz="1200" dirty="0">
                  <a:solidFill>
                    <a:schemeClr val="tx1">
                      <a:lumMod val="95000"/>
                      <a:lumOff val="5000"/>
                    </a:schemeClr>
                  </a:solidFill>
                  <a:latin typeface="Arial" panose="020B0604020202020204" pitchFamily="34" charset="0"/>
                  <a:cs typeface="Arial" panose="020B0604020202020204" pitchFamily="34" charset="0"/>
                </a:rPr>
                <a:t>, et al. A Coordinated Dynamic Pricing Model for Electric Vehicle Charging Stations [J]. IEEE Transactions on Transportation Electrification, 5(1):</a:t>
              </a:r>
              <a:r>
                <a:rPr lang="en-US" altLang="zh-CN" sz="1200" dirty="0" smtClean="0">
                  <a:solidFill>
                    <a:schemeClr val="tx1">
                      <a:lumMod val="95000"/>
                      <a:lumOff val="5000"/>
                    </a:schemeClr>
                  </a:solidFill>
                  <a:latin typeface="Arial" panose="020B0604020202020204" pitchFamily="34" charset="0"/>
                  <a:cs typeface="Arial" panose="020B0604020202020204" pitchFamily="34" charset="0"/>
                </a:rPr>
                <a:t>226-238, 2019.</a:t>
              </a:r>
              <a:endParaRPr lang="en-US" altLang="zh-CN" sz="12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00ABEA79-E0F7-42BA-9F1D-F7BBF761CD37}"/>
                </a:ext>
              </a:extLst>
            </p:cNvPr>
            <p:cNvSpPr/>
            <p:nvPr/>
          </p:nvSpPr>
          <p:spPr>
            <a:xfrm>
              <a:off x="488376" y="1398969"/>
              <a:ext cx="3258867" cy="338026"/>
            </a:xfrm>
            <a:prstGeom prst="rect">
              <a:avLst/>
            </a:prstGeom>
            <a:solidFill>
              <a:srgbClr val="0070C0"/>
            </a:solidFill>
          </p:spPr>
          <p:txBody>
            <a:bodyPr wrap="square">
              <a:spAutoFit/>
            </a:bodyPr>
            <a:lstStyle/>
            <a:p>
              <a:pPr>
                <a:lnSpc>
                  <a:spcPct val="125000"/>
                </a:lnSpc>
              </a:pPr>
              <a:r>
                <a:rPr lang="zh-CN" altLang="en-US" sz="14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面向</a:t>
              </a:r>
              <a:r>
                <a:rPr lang="zh-CN" altLang="en-US" sz="1400" b="1" dirty="0" smtClean="0">
                  <a:solidFill>
                    <a:srgbClr val="FFFF00"/>
                  </a:solidFill>
                  <a:latin typeface="微软雅黑" panose="020B0503020204020204" pitchFamily="34" charset="-122"/>
                  <a:ea typeface="微软雅黑" panose="020B0503020204020204" pitchFamily="34" charset="-122"/>
                  <a:cs typeface="Calibri" panose="020F0502020204030204" pitchFamily="34" charset="0"/>
                </a:rPr>
                <a:t>电网负载优化</a:t>
              </a:r>
              <a:r>
                <a:rPr lang="zh-CN" altLang="en-US" sz="14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的定价</a:t>
              </a:r>
              <a:r>
                <a:rPr lang="zh-CN" altLang="en-US" sz="14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策略</a:t>
              </a:r>
              <a:r>
                <a:rPr lang="zh-CN" altLang="en-US" sz="1400"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研究：</a:t>
              </a:r>
              <a:endParaRPr lang="zh-CN" altLang="en-US" sz="14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grpSp>
      <p:grpSp>
        <p:nvGrpSpPr>
          <p:cNvPr id="43" name="组合 42"/>
          <p:cNvGrpSpPr/>
          <p:nvPr/>
        </p:nvGrpSpPr>
        <p:grpSpPr>
          <a:xfrm>
            <a:off x="554337" y="5021041"/>
            <a:ext cx="8125584" cy="1464064"/>
            <a:chOff x="582914" y="5511834"/>
            <a:chExt cx="7862640" cy="1067956"/>
          </a:xfrm>
        </p:grpSpPr>
        <p:sp>
          <p:nvSpPr>
            <p:cNvPr id="44" name="矩形 43"/>
            <p:cNvSpPr/>
            <p:nvPr/>
          </p:nvSpPr>
          <p:spPr>
            <a:xfrm>
              <a:off x="1399888" y="5511834"/>
              <a:ext cx="7045666" cy="1067956"/>
            </a:xfrm>
            <a:prstGeom prst="rect">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Arial" panose="020B0604020202020204" pitchFamily="34" charset="0"/>
                <a:buChar char="•"/>
              </a:pPr>
              <a:r>
                <a:rPr lang="zh-CN" altLang="en-US" sz="1400" b="1" dirty="0" smtClean="0">
                  <a:solidFill>
                    <a:schemeClr val="tx1"/>
                  </a:solidFill>
                  <a:latin typeface="微软雅黑" panose="020B0503020204020204" pitchFamily="34" charset="-122"/>
                  <a:ea typeface="微软雅黑" panose="020B0503020204020204" pitchFamily="34" charset="-122"/>
                </a:rPr>
                <a:t>对于第一点</a:t>
              </a:r>
              <a:r>
                <a:rPr lang="zh-CN" altLang="en-US" sz="1400" dirty="0" smtClean="0">
                  <a:solidFill>
                    <a:schemeClr val="tx1"/>
                  </a:solidFill>
                  <a:latin typeface="微软雅黑" panose="020B0503020204020204" pitchFamily="34" charset="-122"/>
                  <a:ea typeface="微软雅黑" panose="020B0503020204020204" pitchFamily="34" charset="-122"/>
                </a:rPr>
                <a:t>：有些</a:t>
              </a:r>
              <a:r>
                <a:rPr lang="zh-CN" altLang="en-US" sz="1400" dirty="0">
                  <a:solidFill>
                    <a:schemeClr val="tx1"/>
                  </a:solidFill>
                  <a:latin typeface="微软雅黑" panose="020B0503020204020204" pitchFamily="34" charset="-122"/>
                  <a:ea typeface="微软雅黑" panose="020B0503020204020204" pitchFamily="34" charset="-122"/>
                </a:rPr>
                <a:t>研究没有关注不同公司充电站之间的竞争；有些没有对车辆选择充电站的行为进行合理的刻画</a:t>
              </a:r>
              <a:r>
                <a:rPr lang="zh-CN" altLang="en-US" sz="1400" dirty="0" smtClean="0">
                  <a:solidFill>
                    <a:schemeClr val="tx1"/>
                  </a:solidFill>
                  <a:latin typeface="微软雅黑" panose="020B0503020204020204" pitchFamily="34" charset="-122"/>
                  <a:ea typeface="微软雅黑" panose="020B0503020204020204" pitchFamily="34" charset="-122"/>
                </a:rPr>
                <a:t>。</a:t>
              </a: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400" b="1" dirty="0">
                  <a:solidFill>
                    <a:schemeClr val="tx1"/>
                  </a:solidFill>
                  <a:latin typeface="微软雅黑" panose="020B0503020204020204" pitchFamily="34" charset="-122"/>
                  <a:ea typeface="微软雅黑" panose="020B0503020204020204" pitchFamily="34" charset="-122"/>
                </a:rPr>
                <a:t>对于</a:t>
              </a:r>
              <a:r>
                <a:rPr lang="zh-CN" altLang="en-US" sz="1400" b="1" dirty="0" smtClean="0">
                  <a:solidFill>
                    <a:schemeClr val="tx1"/>
                  </a:solidFill>
                  <a:latin typeface="微软雅黑" panose="020B0503020204020204" pitchFamily="34" charset="-122"/>
                  <a:ea typeface="微软雅黑" panose="020B0503020204020204" pitchFamily="34" charset="-122"/>
                </a:rPr>
                <a:t>第二点</a:t>
              </a:r>
              <a:r>
                <a:rPr lang="zh-CN" altLang="en-US" sz="1400" dirty="0">
                  <a:solidFill>
                    <a:schemeClr val="tx1"/>
                  </a:solidFill>
                  <a:latin typeface="微软雅黑" panose="020B0503020204020204" pitchFamily="34" charset="-122"/>
                  <a:ea typeface="微软雅黑" panose="020B0503020204020204" pitchFamily="34" charset="-122"/>
                </a:rPr>
                <a:t>：有些</a:t>
              </a:r>
              <a:r>
                <a:rPr lang="zh-CN" altLang="en-US" sz="1400" dirty="0" smtClean="0">
                  <a:solidFill>
                    <a:schemeClr val="tx1"/>
                  </a:solidFill>
                  <a:latin typeface="微软雅黑" panose="020B0503020204020204" pitchFamily="34" charset="-122"/>
                  <a:ea typeface="微软雅黑" panose="020B0503020204020204" pitchFamily="34" charset="-122"/>
                </a:rPr>
                <a:t>虽然</a:t>
              </a:r>
              <a:r>
                <a:rPr lang="zh-CN" altLang="en-US" sz="1400" dirty="0">
                  <a:solidFill>
                    <a:schemeClr val="tx1"/>
                  </a:solidFill>
                  <a:latin typeface="微软雅黑" panose="020B0503020204020204" pitchFamily="34" charset="-122"/>
                  <a:ea typeface="微软雅黑" panose="020B0503020204020204" pitchFamily="34" charset="-122"/>
                </a:rPr>
                <a:t>刻画了定价对</a:t>
              </a:r>
              <a:r>
                <a:rPr lang="zh-CN" altLang="en-US" sz="1400" dirty="0" smtClean="0">
                  <a:solidFill>
                    <a:schemeClr val="tx1"/>
                  </a:solidFill>
                  <a:latin typeface="微软雅黑" panose="020B0503020204020204" pitchFamily="34" charset="-122"/>
                  <a:ea typeface="微软雅黑" panose="020B0503020204020204" pitchFamily="34" charset="-122"/>
                </a:rPr>
                <a:t>社会效益的</a:t>
              </a:r>
              <a:r>
                <a:rPr lang="zh-CN" altLang="en-US" sz="1400" dirty="0">
                  <a:solidFill>
                    <a:schemeClr val="tx1"/>
                  </a:solidFill>
                  <a:latin typeface="微软雅黑" panose="020B0503020204020204" pitchFamily="34" charset="-122"/>
                  <a:ea typeface="微软雅黑" panose="020B0503020204020204" pitchFamily="34" charset="-122"/>
                </a:rPr>
                <a:t>影响，但是忽略了个体是独立且自私的</a:t>
              </a:r>
              <a:r>
                <a:rPr lang="zh-CN" altLang="en-US" sz="1400" dirty="0" smtClean="0">
                  <a:solidFill>
                    <a:schemeClr val="tx1"/>
                  </a:solidFill>
                  <a:latin typeface="微软雅黑" panose="020B0503020204020204" pitchFamily="34" charset="-122"/>
                  <a:ea typeface="微软雅黑" panose="020B0503020204020204" pitchFamily="34" charset="-122"/>
                </a:rPr>
                <a:t>，没有</a:t>
              </a:r>
              <a:r>
                <a:rPr lang="zh-CN" altLang="en-US" sz="1400" dirty="0">
                  <a:solidFill>
                    <a:schemeClr val="tx1"/>
                  </a:solidFill>
                  <a:latin typeface="微软雅黑" panose="020B0503020204020204" pitchFamily="34" charset="-122"/>
                  <a:ea typeface="微软雅黑" panose="020B0503020204020204" pitchFamily="34" charset="-122"/>
                </a:rPr>
                <a:t>考虑个体的利益最大化</a:t>
              </a:r>
              <a:r>
                <a:rPr lang="zh-CN" altLang="en-US" sz="1400" dirty="0" smtClean="0">
                  <a:solidFill>
                    <a:schemeClr val="tx1"/>
                  </a:solidFill>
                  <a:latin typeface="微软雅黑" panose="020B0503020204020204" pitchFamily="34" charset="-122"/>
                  <a:ea typeface="微软雅黑" panose="020B0503020204020204" pitchFamily="34" charset="-122"/>
                </a:rPr>
                <a:t>。</a:t>
              </a:r>
              <a:endParaRPr lang="en-US" altLang="zh-CN" sz="1400" dirty="0" smtClean="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400" b="1" dirty="0">
                  <a:solidFill>
                    <a:schemeClr val="tx1"/>
                  </a:solidFill>
                  <a:latin typeface="微软雅黑" panose="020B0503020204020204" pitchFamily="34" charset="-122"/>
                  <a:ea typeface="微软雅黑" panose="020B0503020204020204" pitchFamily="34" charset="-122"/>
                </a:rPr>
                <a:t>对于</a:t>
              </a:r>
              <a:r>
                <a:rPr lang="zh-CN" altLang="en-US" sz="1400" b="1" dirty="0" smtClean="0">
                  <a:solidFill>
                    <a:schemeClr val="tx1"/>
                  </a:solidFill>
                  <a:latin typeface="微软雅黑" panose="020B0503020204020204" pitchFamily="34" charset="-122"/>
                  <a:ea typeface="微软雅黑" panose="020B0503020204020204" pitchFamily="34" charset="-122"/>
                </a:rPr>
                <a:t>第三点</a:t>
              </a:r>
              <a:r>
                <a:rPr lang="zh-CN" altLang="en-US" sz="1400" dirty="0" smtClean="0">
                  <a:solidFill>
                    <a:schemeClr val="tx1"/>
                  </a:solidFill>
                  <a:latin typeface="微软雅黑" panose="020B0503020204020204" pitchFamily="34" charset="-122"/>
                  <a:ea typeface="微软雅黑" panose="020B0503020204020204" pitchFamily="34" charset="-122"/>
                </a:rPr>
                <a:t>：重点</a:t>
              </a:r>
              <a:r>
                <a:rPr lang="zh-CN" altLang="en-US" sz="1400" dirty="0">
                  <a:solidFill>
                    <a:schemeClr val="tx1"/>
                  </a:solidFill>
                  <a:latin typeface="微软雅黑" panose="020B0503020204020204" pitchFamily="34" charset="-122"/>
                  <a:ea typeface="微软雅黑" panose="020B0503020204020204" pitchFamily="34" charset="-122"/>
                </a:rPr>
                <a:t>关注的</a:t>
              </a:r>
              <a:r>
                <a:rPr lang="zh-CN" altLang="en-US" sz="1400" dirty="0" smtClean="0">
                  <a:solidFill>
                    <a:schemeClr val="tx1"/>
                  </a:solidFill>
                  <a:latin typeface="微软雅黑" panose="020B0503020204020204" pitchFamily="34" charset="-122"/>
                  <a:ea typeface="微软雅黑" panose="020B0503020204020204" pitchFamily="34" charset="-122"/>
                </a:rPr>
                <a:t>是能源层面，忽略</a:t>
              </a:r>
              <a:r>
                <a:rPr lang="zh-CN" altLang="en-US" sz="1400" dirty="0">
                  <a:solidFill>
                    <a:schemeClr val="tx1"/>
                  </a:solidFill>
                  <a:latin typeface="微软雅黑" panose="020B0503020204020204" pitchFamily="34" charset="-122"/>
                  <a:ea typeface="微软雅黑" panose="020B0503020204020204" pitchFamily="34" charset="-122"/>
                </a:rPr>
                <a:t>了</a:t>
              </a:r>
              <a:r>
                <a:rPr lang="zh-CN" altLang="en-US" sz="1400" dirty="0" smtClean="0">
                  <a:solidFill>
                    <a:schemeClr val="tx1"/>
                  </a:solidFill>
                  <a:latin typeface="微软雅黑" panose="020B0503020204020204" pitchFamily="34" charset="-122"/>
                  <a:ea typeface="微软雅黑" panose="020B0503020204020204" pitchFamily="34" charset="-122"/>
                </a:rPr>
                <a:t>电动汽车的充电成本和</a:t>
              </a:r>
              <a:r>
                <a:rPr lang="zh-CN" altLang="en-US" sz="1400" dirty="0">
                  <a:solidFill>
                    <a:schemeClr val="tx1"/>
                  </a:solidFill>
                  <a:latin typeface="微软雅黑" panose="020B0503020204020204" pitchFamily="34" charset="-122"/>
                  <a:ea typeface="微软雅黑" panose="020B0503020204020204" pitchFamily="34" charset="-122"/>
                </a:rPr>
                <a:t>充电运营商的收益</a:t>
              </a:r>
              <a:r>
                <a:rPr lang="zh-CN" altLang="en-US" sz="1400" dirty="0" smtClean="0">
                  <a:solidFill>
                    <a:schemeClr val="tx1"/>
                  </a:solidFill>
                  <a:latin typeface="微软雅黑" panose="020B0503020204020204" pitchFamily="34" charset="-122"/>
                  <a:ea typeface="微软雅黑" panose="020B0503020204020204" pitchFamily="34" charset="-122"/>
                </a:rPr>
                <a:t>。</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46" name="矩形 45"/>
            <p:cNvSpPr/>
            <p:nvPr/>
          </p:nvSpPr>
          <p:spPr>
            <a:xfrm>
              <a:off x="582914" y="5513661"/>
              <a:ext cx="816973" cy="1066128"/>
            </a:xfrm>
            <a:prstGeom prst="rect">
              <a:avLst/>
            </a:prstGeom>
            <a:solidFill>
              <a:srgbClr val="0070C0"/>
            </a:solid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问题</a:t>
              </a:r>
            </a:p>
          </p:txBody>
        </p:sp>
      </p:grpSp>
    </p:spTree>
    <p:extLst>
      <p:ext uri="{BB962C8B-B14F-4D97-AF65-F5344CB8AC3E}">
        <p14:creationId xmlns:p14="http://schemas.microsoft.com/office/powerpoint/2010/main" val="353754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95863" y="2272039"/>
            <a:ext cx="2411595" cy="4266874"/>
          </a:xfrm>
          <a:prstGeom prst="roundRect">
            <a:avLst/>
          </a:prstGeom>
          <a:solidFill>
            <a:schemeClr val="accent1">
              <a:lumMod val="20000"/>
              <a:lumOff val="80000"/>
            </a:schemeClr>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充电站定价机制研究思路</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16</a:t>
            </a:fld>
            <a:endParaRPr lang="zh-CN" altLang="en-US"/>
          </a:p>
        </p:txBody>
      </p:sp>
      <p:sp>
        <p:nvSpPr>
          <p:cNvPr id="9" name="文本框 8"/>
          <p:cNvSpPr txBox="1"/>
          <p:nvPr/>
        </p:nvSpPr>
        <p:spPr>
          <a:xfrm>
            <a:off x="3593932" y="1051760"/>
            <a:ext cx="2023665" cy="830997"/>
          </a:xfrm>
          <a:prstGeom prst="rect">
            <a:avLst/>
          </a:prstGeom>
          <a:noFill/>
          <a:ln w="28575">
            <a:solidFill>
              <a:srgbClr val="0070C0"/>
            </a:solidFill>
          </a:ln>
          <a:effectLst>
            <a:glow rad="63500">
              <a:schemeClr val="accent2">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algn="ctr"/>
            <a:r>
              <a:rPr lang="zh-CN" altLang="en-US" sz="2400" dirty="0" smtClean="0">
                <a:ln w="0"/>
                <a:solidFill>
                  <a:schemeClr val="tx1"/>
                </a:solidFill>
                <a:effectLst>
                  <a:outerShdw blurRad="38100" dist="19050" dir="2700000" algn="tl" rotWithShape="0">
                    <a:schemeClr val="dk1">
                      <a:alpha val="40000"/>
                    </a:schemeClr>
                  </a:outerShdw>
                </a:effectLst>
              </a:rPr>
              <a:t>充电站定价</a:t>
            </a:r>
            <a:endParaRPr lang="en-US" altLang="zh-CN" sz="2400" dirty="0" smtClean="0">
              <a:ln w="0"/>
              <a:solidFill>
                <a:schemeClr val="tx1"/>
              </a:solidFill>
              <a:effectLst>
                <a:outerShdw blurRad="38100" dist="19050" dir="2700000" algn="tl" rotWithShape="0">
                  <a:schemeClr val="dk1">
                    <a:alpha val="40000"/>
                  </a:schemeClr>
                </a:outerShdw>
              </a:effectLst>
            </a:endParaRPr>
          </a:p>
          <a:p>
            <a:pPr algn="ctr"/>
            <a:r>
              <a:rPr lang="zh-CN" altLang="en-US" sz="2400" dirty="0" smtClean="0">
                <a:ln w="0"/>
                <a:solidFill>
                  <a:schemeClr val="tx1"/>
                </a:solidFill>
                <a:effectLst>
                  <a:outerShdw blurRad="38100" dist="19050" dir="2700000" algn="tl" rotWithShape="0">
                    <a:schemeClr val="dk1">
                      <a:alpha val="40000"/>
                    </a:schemeClr>
                  </a:outerShdw>
                </a:effectLst>
              </a:rPr>
              <a:t>优化机制</a:t>
            </a:r>
            <a:endParaRPr lang="zh-CN" altLang="en-US" sz="2400" dirty="0">
              <a:ln w="0"/>
              <a:solidFill>
                <a:schemeClr val="tx1"/>
              </a:solidFill>
              <a:effectLst>
                <a:outerShdw blurRad="38100" dist="19050" dir="2700000" algn="tl" rotWithShape="0">
                  <a:schemeClr val="dk1">
                    <a:alpha val="40000"/>
                  </a:schemeClr>
                </a:outerShdw>
              </a:effectLst>
            </a:endParaRPr>
          </a:p>
        </p:txBody>
      </p:sp>
      <p:sp>
        <p:nvSpPr>
          <p:cNvPr id="10" name="虚尾箭头 48"/>
          <p:cNvSpPr/>
          <p:nvPr/>
        </p:nvSpPr>
        <p:spPr>
          <a:xfrm rot="10800000">
            <a:off x="2612450" y="1279884"/>
            <a:ext cx="718160" cy="417390"/>
          </a:xfrm>
          <a:prstGeom prst="striped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22682" y="1116719"/>
            <a:ext cx="1626447" cy="707886"/>
          </a:xfrm>
          <a:prstGeom prst="rect">
            <a:avLst/>
          </a:prstGeom>
          <a:solidFill>
            <a:srgbClr val="0070C0"/>
          </a:solidFill>
          <a:ln w="28575">
            <a:solidFill>
              <a:srgbClr val="0070C0"/>
            </a:solid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algn="ctr"/>
            <a:r>
              <a:rPr lang="zh-CN" altLang="en-US" dirty="0" smtClean="0">
                <a:ln w="0"/>
                <a:effectLst>
                  <a:outerShdw blurRad="38100" dist="19050" dir="2700000" algn="tl" rotWithShape="0">
                    <a:schemeClr val="dk1">
                      <a:alpha val="40000"/>
                    </a:schemeClr>
                  </a:outerShdw>
                </a:effectLst>
              </a:rPr>
              <a:t>层次化博弈模型构建</a:t>
            </a:r>
            <a:endParaRPr lang="zh-CN" altLang="en-US" dirty="0">
              <a:ln w="0"/>
              <a:effectLst>
                <a:outerShdw blurRad="38100" dist="19050" dir="2700000" algn="tl" rotWithShape="0">
                  <a:schemeClr val="dk1">
                    <a:alpha val="40000"/>
                  </a:schemeClr>
                </a:outerShdw>
              </a:effectLst>
            </a:endParaRPr>
          </a:p>
        </p:txBody>
      </p:sp>
      <p:sp>
        <p:nvSpPr>
          <p:cNvPr id="13" name="虚尾箭头 48"/>
          <p:cNvSpPr/>
          <p:nvPr/>
        </p:nvSpPr>
        <p:spPr>
          <a:xfrm rot="5400000">
            <a:off x="1079882" y="1986309"/>
            <a:ext cx="796326" cy="571460"/>
          </a:xfrm>
          <a:prstGeom prst="striped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90033" y="2749866"/>
            <a:ext cx="1818773" cy="1015663"/>
          </a:xfrm>
          <a:prstGeom prst="rect">
            <a:avLst/>
          </a:prstGeom>
          <a:solidFill>
            <a:schemeClr val="bg1"/>
          </a:solidFill>
          <a:ln>
            <a:solidFill>
              <a:schemeClr val="tx1"/>
            </a:solidFill>
          </a:ln>
        </p:spPr>
        <p:txBody>
          <a:bodyPr wrap="square" rtlCol="0">
            <a:spAutoFit/>
          </a:bodyPr>
          <a:lstStyle>
            <a:defPPr>
              <a:defRPr lang="zh-CN"/>
            </a:defPPr>
            <a:lvl1pPr>
              <a:lnSpc>
                <a:spcPct val="125000"/>
              </a:lnSpc>
              <a:defRPr b="1">
                <a:latin typeface="微软雅黑" panose="020B0503020204020204" pitchFamily="34" charset="-122"/>
                <a:ea typeface="微软雅黑" panose="020B0503020204020204" pitchFamily="34" charset="-122"/>
              </a:defRPr>
            </a:lvl1pPr>
          </a:lstStyle>
          <a:p>
            <a:pPr algn="just"/>
            <a:r>
              <a:rPr lang="zh-CN" altLang="en-US" sz="1600" dirty="0" smtClean="0"/>
              <a:t>① 基于</a:t>
            </a:r>
            <a:r>
              <a:rPr lang="zh-CN" altLang="en-US" sz="1600" dirty="0"/>
              <a:t>公司的优化目标，定义公司的收益函数</a:t>
            </a:r>
          </a:p>
        </p:txBody>
      </p:sp>
      <p:sp>
        <p:nvSpPr>
          <p:cNvPr id="15" name="文本框 14"/>
          <p:cNvSpPr txBox="1"/>
          <p:nvPr/>
        </p:nvSpPr>
        <p:spPr>
          <a:xfrm>
            <a:off x="479880" y="5201667"/>
            <a:ext cx="1834491" cy="1015663"/>
          </a:xfrm>
          <a:prstGeom prst="rect">
            <a:avLst/>
          </a:prstGeom>
          <a:solidFill>
            <a:schemeClr val="bg1"/>
          </a:solidFill>
          <a:ln>
            <a:solidFill>
              <a:schemeClr val="tx1"/>
            </a:solidFill>
          </a:ln>
        </p:spPr>
        <p:txBody>
          <a:bodyPr wrap="square" rtlCol="0">
            <a:spAutoFit/>
          </a:bodyPr>
          <a:lstStyle>
            <a:defPPr>
              <a:defRPr lang="zh-CN"/>
            </a:defPPr>
            <a:lvl1pPr>
              <a:lnSpc>
                <a:spcPct val="125000"/>
              </a:lnSpc>
              <a:defRPr b="1">
                <a:latin typeface="微软雅黑" panose="020B0503020204020204" pitchFamily="34" charset="-122"/>
                <a:ea typeface="微软雅黑" panose="020B0503020204020204" pitchFamily="34" charset="-122"/>
              </a:defRPr>
            </a:lvl1pPr>
          </a:lstStyle>
          <a:p>
            <a:pPr algn="just"/>
            <a:r>
              <a:rPr lang="zh-CN" altLang="en-US" sz="1600" dirty="0" smtClean="0"/>
              <a:t>② 基于</a:t>
            </a:r>
            <a:r>
              <a:rPr lang="zh-CN" altLang="en-US" sz="1600" dirty="0"/>
              <a:t>汽车的优化目标，定义汽车的充电成本</a:t>
            </a:r>
            <a:r>
              <a:rPr lang="zh-CN" altLang="en-US" sz="1600" dirty="0" smtClean="0"/>
              <a:t>函数</a:t>
            </a:r>
            <a:endParaRPr lang="zh-CN" altLang="en-US" sz="1600" dirty="0"/>
          </a:p>
        </p:txBody>
      </p:sp>
      <p:sp>
        <p:nvSpPr>
          <p:cNvPr id="16" name="文本框 15"/>
          <p:cNvSpPr txBox="1"/>
          <p:nvPr/>
        </p:nvSpPr>
        <p:spPr>
          <a:xfrm>
            <a:off x="3183451" y="2465072"/>
            <a:ext cx="2054012" cy="987578"/>
          </a:xfrm>
          <a:prstGeom prst="rect">
            <a:avLst/>
          </a:prstGeom>
          <a:solidFill>
            <a:schemeClr val="bg1"/>
          </a:solidFill>
          <a:ln>
            <a:solidFill>
              <a:schemeClr val="tx1"/>
            </a:solidFill>
          </a:ln>
        </p:spPr>
        <p:txBody>
          <a:bodyPr wrap="square" rtlCol="0">
            <a:spAutoFit/>
          </a:bodyPr>
          <a:lstStyle>
            <a:defPPr>
              <a:defRPr lang="zh-CN"/>
            </a:defPPr>
            <a:lvl1pPr>
              <a:lnSpc>
                <a:spcPct val="125000"/>
              </a:lnSpc>
              <a:defRPr b="1">
                <a:latin typeface="微软雅黑" panose="020B0503020204020204" pitchFamily="34" charset="-122"/>
                <a:ea typeface="微软雅黑" panose="020B0503020204020204" pitchFamily="34" charset="-122"/>
              </a:defRPr>
            </a:lvl1pPr>
          </a:lstStyle>
          <a:p>
            <a:pPr algn="just"/>
            <a:r>
              <a:rPr lang="zh-CN" altLang="en-US" sz="1600" dirty="0" smtClean="0"/>
              <a:t>③ 基于</a:t>
            </a:r>
            <a:r>
              <a:rPr lang="zh-CN" altLang="en-US" sz="1600" dirty="0"/>
              <a:t>效益函数和约束条件，刻画不同公司的收益优化问题</a:t>
            </a:r>
          </a:p>
        </p:txBody>
      </p:sp>
      <p:sp>
        <p:nvSpPr>
          <p:cNvPr id="17" name="文本框 16"/>
          <p:cNvSpPr txBox="1"/>
          <p:nvPr/>
        </p:nvSpPr>
        <p:spPr>
          <a:xfrm>
            <a:off x="3183451" y="5267443"/>
            <a:ext cx="2054012" cy="1015663"/>
          </a:xfrm>
          <a:prstGeom prst="rect">
            <a:avLst/>
          </a:prstGeom>
          <a:solidFill>
            <a:schemeClr val="bg1"/>
          </a:solidFill>
          <a:ln>
            <a:solidFill>
              <a:schemeClr val="tx1"/>
            </a:solidFill>
          </a:ln>
        </p:spPr>
        <p:txBody>
          <a:bodyPr wrap="square" rtlCol="0">
            <a:spAutoFit/>
          </a:bodyPr>
          <a:lstStyle>
            <a:defPPr>
              <a:defRPr lang="zh-CN"/>
            </a:defPPr>
            <a:lvl1pPr>
              <a:lnSpc>
                <a:spcPct val="125000"/>
              </a:lnSpc>
              <a:defRPr b="1">
                <a:latin typeface="微软雅黑" panose="020B0503020204020204" pitchFamily="34" charset="-122"/>
                <a:ea typeface="微软雅黑" panose="020B0503020204020204" pitchFamily="34" charset="-122"/>
              </a:defRPr>
            </a:lvl1pPr>
          </a:lstStyle>
          <a:p>
            <a:pPr algn="just"/>
            <a:r>
              <a:rPr lang="zh-CN" altLang="en-US" sz="1600" dirty="0" smtClean="0"/>
              <a:t>④ 基于</a:t>
            </a:r>
            <a:r>
              <a:rPr lang="zh-CN" altLang="en-US" sz="1600" dirty="0"/>
              <a:t>成本函数和约束条件，刻画汽车的充电成本优化问题</a:t>
            </a:r>
          </a:p>
        </p:txBody>
      </p:sp>
      <p:sp>
        <p:nvSpPr>
          <p:cNvPr id="18" name="任意多边形: 形状 44"/>
          <p:cNvSpPr/>
          <p:nvPr/>
        </p:nvSpPr>
        <p:spPr>
          <a:xfrm rot="5400000">
            <a:off x="489994" y="2993363"/>
            <a:ext cx="2939261" cy="1257259"/>
          </a:xfrm>
          <a:custGeom>
            <a:avLst/>
            <a:gdLst>
              <a:gd name="connsiteX0" fmla="*/ 0 w 2986957"/>
              <a:gd name="connsiteY0" fmla="*/ 1775133 h 1976020"/>
              <a:gd name="connsiteX1" fmla="*/ 0 w 2986957"/>
              <a:gd name="connsiteY1" fmla="*/ 776621 h 1976020"/>
              <a:gd name="connsiteX2" fmla="*/ 776621 w 2986957"/>
              <a:gd name="connsiteY2" fmla="*/ 0 h 1976020"/>
              <a:gd name="connsiteX3" fmla="*/ 1937683 w 2986957"/>
              <a:gd name="connsiteY3" fmla="*/ 0 h 1976020"/>
              <a:gd name="connsiteX4" fmla="*/ 2714304 w 2986957"/>
              <a:gd name="connsiteY4" fmla="*/ 776621 h 1976020"/>
              <a:gd name="connsiteX5" fmla="*/ 2714304 w 2986957"/>
              <a:gd name="connsiteY5" fmla="*/ 1619738 h 1976020"/>
              <a:gd name="connsiteX6" fmla="*/ 2788862 w 2986957"/>
              <a:gd name="connsiteY6" fmla="*/ 1619738 h 1976020"/>
              <a:gd name="connsiteX7" fmla="*/ 2788862 w 2986957"/>
              <a:gd name="connsiteY7" fmla="*/ 1500978 h 1976020"/>
              <a:gd name="connsiteX8" fmla="*/ 2986957 w 2986957"/>
              <a:gd name="connsiteY8" fmla="*/ 1738499 h 1976020"/>
              <a:gd name="connsiteX9" fmla="*/ 2788862 w 2986957"/>
              <a:gd name="connsiteY9" fmla="*/ 1976020 h 1976020"/>
              <a:gd name="connsiteX10" fmla="*/ 2788862 w 2986957"/>
              <a:gd name="connsiteY10" fmla="*/ 1857259 h 1976020"/>
              <a:gd name="connsiteX11" fmla="*/ 2590766 w 2986957"/>
              <a:gd name="connsiteY11" fmla="*/ 1857259 h 1976020"/>
              <a:gd name="connsiteX12" fmla="*/ 2590766 w 2986957"/>
              <a:gd name="connsiteY12" fmla="*/ 1771651 h 1976020"/>
              <a:gd name="connsiteX13" fmla="*/ 2485800 w 2986957"/>
              <a:gd name="connsiteY13" fmla="*/ 1765689 h 1976020"/>
              <a:gd name="connsiteX14" fmla="*/ 2589814 w 2986957"/>
              <a:gd name="connsiteY14" fmla="*/ 1765689 h 1976020"/>
              <a:gd name="connsiteX15" fmla="*/ 2589814 w 2986957"/>
              <a:gd name="connsiteY15" fmla="*/ 776621 h 1976020"/>
              <a:gd name="connsiteX16" fmla="*/ 1937683 w 2986957"/>
              <a:gd name="connsiteY16" fmla="*/ 124490 h 1976020"/>
              <a:gd name="connsiteX17" fmla="*/ 776621 w 2986957"/>
              <a:gd name="connsiteY17" fmla="*/ 124490 h 1976020"/>
              <a:gd name="connsiteX18" fmla="*/ 124490 w 2986957"/>
              <a:gd name="connsiteY18" fmla="*/ 776621 h 1976020"/>
              <a:gd name="connsiteX19" fmla="*/ 124490 w 2986957"/>
              <a:gd name="connsiteY19" fmla="*/ 1775133 h 1976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86957" h="1976020">
                <a:moveTo>
                  <a:pt x="0" y="1775133"/>
                </a:moveTo>
                <a:lnTo>
                  <a:pt x="0" y="776621"/>
                </a:lnTo>
                <a:cubicBezTo>
                  <a:pt x="0" y="347705"/>
                  <a:pt x="347705" y="0"/>
                  <a:pt x="776621" y="0"/>
                </a:cubicBezTo>
                <a:lnTo>
                  <a:pt x="1937683" y="0"/>
                </a:lnTo>
                <a:cubicBezTo>
                  <a:pt x="2366599" y="0"/>
                  <a:pt x="2714304" y="347705"/>
                  <a:pt x="2714304" y="776621"/>
                </a:cubicBezTo>
                <a:lnTo>
                  <a:pt x="2714304" y="1619738"/>
                </a:lnTo>
                <a:lnTo>
                  <a:pt x="2788862" y="1619738"/>
                </a:lnTo>
                <a:lnTo>
                  <a:pt x="2788862" y="1500978"/>
                </a:lnTo>
                <a:lnTo>
                  <a:pt x="2986957" y="1738499"/>
                </a:lnTo>
                <a:lnTo>
                  <a:pt x="2788862" y="1976020"/>
                </a:lnTo>
                <a:lnTo>
                  <a:pt x="2788862" y="1857259"/>
                </a:lnTo>
                <a:lnTo>
                  <a:pt x="2590766" y="1857259"/>
                </a:lnTo>
                <a:lnTo>
                  <a:pt x="2590766" y="1771651"/>
                </a:lnTo>
                <a:lnTo>
                  <a:pt x="2485800" y="1765689"/>
                </a:lnTo>
                <a:lnTo>
                  <a:pt x="2589814" y="1765689"/>
                </a:lnTo>
                <a:lnTo>
                  <a:pt x="2589814" y="776621"/>
                </a:lnTo>
                <a:cubicBezTo>
                  <a:pt x="2589814" y="416459"/>
                  <a:pt x="2297845" y="124490"/>
                  <a:pt x="1937683" y="124490"/>
                </a:cubicBezTo>
                <a:lnTo>
                  <a:pt x="776621" y="124490"/>
                </a:lnTo>
                <a:cubicBezTo>
                  <a:pt x="416459" y="124490"/>
                  <a:pt x="124490" y="416459"/>
                  <a:pt x="124490" y="776621"/>
                </a:cubicBezTo>
                <a:lnTo>
                  <a:pt x="124490" y="1775133"/>
                </a:lnTo>
                <a:close/>
              </a:path>
            </a:pathLst>
          </a:cu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62" name="上箭头 61"/>
          <p:cNvSpPr/>
          <p:nvPr/>
        </p:nvSpPr>
        <p:spPr>
          <a:xfrm>
            <a:off x="7334409" y="4975052"/>
            <a:ext cx="390818" cy="434272"/>
          </a:xfrm>
          <a:prstGeom prst="upArrow">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连接符: 肘形 31">
            <a:extLst>
              <a:ext uri="{FF2B5EF4-FFF2-40B4-BE49-F238E27FC236}">
                <a16:creationId xmlns:a16="http://schemas.microsoft.com/office/drawing/2014/main" id="{2BAD6104-B412-4640-A7E7-3C5775BDC64A}"/>
              </a:ext>
            </a:extLst>
          </p:cNvPr>
          <p:cNvCxnSpPr>
            <a:cxnSpLocks/>
          </p:cNvCxnSpPr>
          <p:nvPr/>
        </p:nvCxnSpPr>
        <p:spPr>
          <a:xfrm>
            <a:off x="2419687" y="2992633"/>
            <a:ext cx="514514" cy="12700"/>
          </a:xfrm>
          <a:prstGeom prst="bentConnector3">
            <a:avLst>
              <a:gd name="adj1" fmla="val 50000"/>
            </a:avLst>
          </a:prstGeom>
          <a:ln w="762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330995" y="4378959"/>
            <a:ext cx="432780" cy="323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连接符: 肘形 31">
            <a:extLst>
              <a:ext uri="{FF2B5EF4-FFF2-40B4-BE49-F238E27FC236}">
                <a16:creationId xmlns:a16="http://schemas.microsoft.com/office/drawing/2014/main" id="{2BAD6104-B412-4640-A7E7-3C5775BDC64A}"/>
              </a:ext>
            </a:extLst>
          </p:cNvPr>
          <p:cNvCxnSpPr>
            <a:cxnSpLocks/>
          </p:cNvCxnSpPr>
          <p:nvPr/>
        </p:nvCxnSpPr>
        <p:spPr>
          <a:xfrm>
            <a:off x="2399151" y="5771115"/>
            <a:ext cx="527286" cy="4159"/>
          </a:xfrm>
          <a:prstGeom prst="bentConnector3">
            <a:avLst>
              <a:gd name="adj1" fmla="val 50000"/>
            </a:avLst>
          </a:prstGeom>
          <a:ln w="762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3501228" y="4029175"/>
            <a:ext cx="1418459" cy="707886"/>
          </a:xfrm>
          <a:prstGeom prst="rect">
            <a:avLst/>
          </a:prstGeom>
          <a:solidFill>
            <a:schemeClr val="bg1"/>
          </a:solidFill>
          <a:ln>
            <a:solidFill>
              <a:schemeClr val="tx1"/>
            </a:solidFill>
          </a:ln>
        </p:spPr>
        <p:txBody>
          <a:bodyPr wrap="square" rtlCol="0">
            <a:spAutoFit/>
          </a:bodyPr>
          <a:lstStyle>
            <a:defPPr>
              <a:defRPr lang="zh-CN"/>
            </a:defPPr>
            <a:lvl1pPr>
              <a:lnSpc>
                <a:spcPct val="125000"/>
              </a:lnSpc>
              <a:defRPr b="1">
                <a:latin typeface="微软雅黑" panose="020B0503020204020204" pitchFamily="34" charset="-122"/>
                <a:ea typeface="微软雅黑" panose="020B0503020204020204" pitchFamily="34" charset="-122"/>
              </a:defRPr>
            </a:lvl1pPr>
          </a:lstStyle>
          <a:p>
            <a:pPr marL="342900" indent="-342900" algn="just">
              <a:buFont typeface="+mj-ea"/>
              <a:buAutoNum type="circleNumDbPlain" startAt="5"/>
            </a:pPr>
            <a:r>
              <a:rPr lang="zh-CN" altLang="en-US" sz="1600" dirty="0" smtClean="0"/>
              <a:t>问题的收敛性分析</a:t>
            </a:r>
            <a:endParaRPr lang="zh-CN" altLang="en-US" sz="1600" dirty="0"/>
          </a:p>
        </p:txBody>
      </p:sp>
      <p:cxnSp>
        <p:nvCxnSpPr>
          <p:cNvPr id="48" name="连接符: 肘形 31">
            <a:extLst>
              <a:ext uri="{FF2B5EF4-FFF2-40B4-BE49-F238E27FC236}">
                <a16:creationId xmlns:a16="http://schemas.microsoft.com/office/drawing/2014/main" id="{2BAD6104-B412-4640-A7E7-3C5775BDC64A}"/>
              </a:ext>
            </a:extLst>
          </p:cNvPr>
          <p:cNvCxnSpPr>
            <a:cxnSpLocks/>
            <a:stCxn id="16" idx="2"/>
            <a:endCxn id="46" idx="0"/>
          </p:cNvCxnSpPr>
          <p:nvPr/>
        </p:nvCxnSpPr>
        <p:spPr>
          <a:xfrm rot="16200000" flipH="1">
            <a:off x="3922195" y="3740911"/>
            <a:ext cx="576525" cy="1"/>
          </a:xfrm>
          <a:prstGeom prst="bentConnector3">
            <a:avLst>
              <a:gd name="adj1" fmla="val 50000"/>
            </a:avLst>
          </a:prstGeom>
          <a:ln w="762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4" name="连接符: 肘形 31">
            <a:extLst>
              <a:ext uri="{FF2B5EF4-FFF2-40B4-BE49-F238E27FC236}">
                <a16:creationId xmlns:a16="http://schemas.microsoft.com/office/drawing/2014/main" id="{2BAD6104-B412-4640-A7E7-3C5775BDC64A}"/>
              </a:ext>
            </a:extLst>
          </p:cNvPr>
          <p:cNvCxnSpPr>
            <a:cxnSpLocks/>
          </p:cNvCxnSpPr>
          <p:nvPr/>
        </p:nvCxnSpPr>
        <p:spPr>
          <a:xfrm rot="5400000" flipH="1" flipV="1">
            <a:off x="3943883" y="5000869"/>
            <a:ext cx="533145" cy="2"/>
          </a:xfrm>
          <a:prstGeom prst="bentConnector3">
            <a:avLst>
              <a:gd name="adj1" fmla="val 50000"/>
            </a:avLst>
          </a:prstGeom>
          <a:ln w="762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7" name="虚尾箭头 48"/>
          <p:cNvSpPr/>
          <p:nvPr/>
        </p:nvSpPr>
        <p:spPr>
          <a:xfrm rot="10800000" flipH="1">
            <a:off x="5571450" y="5700178"/>
            <a:ext cx="1200590" cy="246620"/>
          </a:xfrm>
          <a:prstGeom prst="stripedRightArrow">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672980" y="5283862"/>
            <a:ext cx="997527" cy="46166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针对大规模的车辆问题</a:t>
            </a:r>
            <a:endParaRPr lang="zh-CN" altLang="en-US" sz="1200" dirty="0">
              <a:latin typeface="微软雅黑" panose="020B0503020204020204" pitchFamily="34" charset="-122"/>
              <a:ea typeface="微软雅黑" panose="020B0503020204020204" pitchFamily="34" charset="-122"/>
            </a:endParaRPr>
          </a:p>
        </p:txBody>
      </p:sp>
      <p:sp>
        <p:nvSpPr>
          <p:cNvPr id="59" name="文本框 58"/>
          <p:cNvSpPr txBox="1"/>
          <p:nvPr/>
        </p:nvSpPr>
        <p:spPr>
          <a:xfrm>
            <a:off x="6883293" y="5494546"/>
            <a:ext cx="1293049" cy="646331"/>
          </a:xfrm>
          <a:prstGeom prst="rect">
            <a:avLst/>
          </a:prstGeom>
          <a:solidFill>
            <a:srgbClr val="ED7D31"/>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algn="ctr"/>
            <a:r>
              <a:rPr lang="zh-CN" altLang="en-US" sz="1800" dirty="0" smtClean="0">
                <a:ln w="0"/>
                <a:effectLst>
                  <a:outerShdw blurRad="38100" dist="19050" dir="2700000" algn="tl" rotWithShape="0">
                    <a:schemeClr val="dk1">
                      <a:alpha val="40000"/>
                    </a:schemeClr>
                  </a:outerShdw>
                </a:effectLst>
              </a:rPr>
              <a:t>城市区域划分处理</a:t>
            </a:r>
            <a:endParaRPr lang="zh-CN" altLang="en-US" sz="1800" dirty="0">
              <a:ln w="0"/>
              <a:effectLst>
                <a:outerShdw blurRad="38100" dist="19050" dir="2700000" algn="tl" rotWithShape="0">
                  <a:schemeClr val="dk1">
                    <a:alpha val="40000"/>
                  </a:schemeClr>
                </a:outerShdw>
              </a:effectLst>
            </a:endParaRPr>
          </a:p>
        </p:txBody>
      </p:sp>
      <p:sp>
        <p:nvSpPr>
          <p:cNvPr id="60" name="文本框 59"/>
          <p:cNvSpPr txBox="1"/>
          <p:nvPr/>
        </p:nvSpPr>
        <p:spPr>
          <a:xfrm>
            <a:off x="6656223" y="4029155"/>
            <a:ext cx="1747192" cy="646331"/>
          </a:xfrm>
          <a:prstGeom prst="rect">
            <a:avLst/>
          </a:prstGeom>
          <a:solidFill>
            <a:srgbClr val="ED7D31"/>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algn="ctr"/>
            <a:r>
              <a:rPr lang="zh-CN" altLang="en-US" sz="1800" dirty="0" smtClean="0">
                <a:ln w="0"/>
                <a:effectLst>
                  <a:outerShdw blurRad="38100" dist="19050" dir="2700000" algn="tl" rotWithShape="0">
                    <a:schemeClr val="dk1">
                      <a:alpha val="40000"/>
                    </a:schemeClr>
                  </a:outerShdw>
                </a:effectLst>
              </a:rPr>
              <a:t>下层问题分析与求解</a:t>
            </a:r>
            <a:endParaRPr lang="en-US" altLang="zh-CN" sz="1800" dirty="0" smtClean="0">
              <a:ln w="0"/>
              <a:effectLst>
                <a:outerShdw blurRad="38100" dist="19050" dir="2700000" algn="tl" rotWithShape="0">
                  <a:schemeClr val="dk1">
                    <a:alpha val="40000"/>
                  </a:schemeClr>
                </a:outerShdw>
              </a:effectLst>
            </a:endParaRPr>
          </a:p>
        </p:txBody>
      </p:sp>
      <p:sp>
        <p:nvSpPr>
          <p:cNvPr id="61" name="文本框 60"/>
          <p:cNvSpPr txBox="1"/>
          <p:nvPr/>
        </p:nvSpPr>
        <p:spPr>
          <a:xfrm>
            <a:off x="6656222" y="2642829"/>
            <a:ext cx="1747193" cy="646331"/>
          </a:xfrm>
          <a:prstGeom prst="rect">
            <a:avLst/>
          </a:prstGeom>
          <a:solidFill>
            <a:srgbClr val="ED7D31"/>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algn="ctr"/>
            <a:r>
              <a:rPr lang="zh-CN" altLang="en-US" sz="1800" dirty="0">
                <a:ln w="0"/>
                <a:effectLst>
                  <a:outerShdw blurRad="38100" dist="19050" dir="2700000" algn="tl" rotWithShape="0">
                    <a:schemeClr val="dk1">
                      <a:alpha val="40000"/>
                    </a:schemeClr>
                  </a:outerShdw>
                </a:effectLst>
              </a:rPr>
              <a:t>上</a:t>
            </a:r>
            <a:r>
              <a:rPr lang="zh-CN" altLang="en-US" sz="1800" dirty="0" smtClean="0">
                <a:ln w="0"/>
                <a:effectLst>
                  <a:outerShdw blurRad="38100" dist="19050" dir="2700000" algn="tl" rotWithShape="0">
                    <a:schemeClr val="dk1">
                      <a:alpha val="40000"/>
                    </a:schemeClr>
                  </a:outerShdw>
                </a:effectLst>
              </a:rPr>
              <a:t>层问题分析与求解</a:t>
            </a:r>
            <a:endParaRPr lang="en-US" altLang="zh-CN" sz="1800" dirty="0" smtClean="0">
              <a:ln w="0"/>
              <a:effectLst>
                <a:outerShdw blurRad="38100" dist="19050" dir="2700000" algn="tl" rotWithShape="0">
                  <a:schemeClr val="dk1">
                    <a:alpha val="40000"/>
                  </a:schemeClr>
                </a:outerShdw>
              </a:effectLst>
            </a:endParaRPr>
          </a:p>
        </p:txBody>
      </p:sp>
      <p:sp>
        <p:nvSpPr>
          <p:cNvPr id="63" name="上箭头 62"/>
          <p:cNvSpPr/>
          <p:nvPr/>
        </p:nvSpPr>
        <p:spPr>
          <a:xfrm>
            <a:off x="7334409" y="3441874"/>
            <a:ext cx="390818" cy="434272"/>
          </a:xfrm>
          <a:prstGeom prst="upArrow">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6434461" y="2473802"/>
            <a:ext cx="2151619" cy="2390163"/>
          </a:xfrm>
          <a:prstGeom prst="rect">
            <a:avLst/>
          </a:prstGeom>
          <a:no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上箭头 1"/>
          <p:cNvSpPr/>
          <p:nvPr/>
        </p:nvSpPr>
        <p:spPr>
          <a:xfrm>
            <a:off x="7334409" y="1882757"/>
            <a:ext cx="390818" cy="448540"/>
          </a:xfrm>
          <a:prstGeom prst="upArrow">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虚尾箭头 48"/>
          <p:cNvSpPr/>
          <p:nvPr/>
        </p:nvSpPr>
        <p:spPr>
          <a:xfrm rot="10800000">
            <a:off x="5812043" y="1279884"/>
            <a:ext cx="725916" cy="417390"/>
          </a:xfrm>
          <a:prstGeom prst="stripedRightArrow">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6689382" y="1184863"/>
            <a:ext cx="1641776" cy="555389"/>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算法</a:t>
            </a:r>
            <a:r>
              <a:rPr lang="zh-CN" altLang="en-US" b="1" dirty="0" smtClean="0">
                <a:latin typeface="微软雅黑" panose="020B0503020204020204" pitchFamily="34" charset="-122"/>
                <a:ea typeface="微软雅黑" panose="020B0503020204020204" pitchFamily="34" charset="-122"/>
              </a:rPr>
              <a:t>设计</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046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500"/>
                                        <p:tgtEl>
                                          <p:spTgt spid="4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par>
                                <p:cTn id="53" presetID="10"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fade">
                                      <p:cBhvr>
                                        <p:cTn id="60" dur="500"/>
                                        <p:tgtEl>
                                          <p:spTgt spid="5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500"/>
                                        <p:tgtEl>
                                          <p:spTgt spid="5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500"/>
                                        <p:tgtEl>
                                          <p:spTgt spid="6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fade">
                                      <p:cBhvr>
                                        <p:cTn id="77" dur="500"/>
                                        <p:tgtEl>
                                          <p:spTgt spid="6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500"/>
                                        <p:tgtEl>
                                          <p:spTgt spid="6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0"/>
                                        <p:tgtEl>
                                          <p:spTgt spid="5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fade">
                                      <p:cBhvr>
                                        <p:cTn id="91" dur="500"/>
                                        <p:tgtEl>
                                          <p:spTgt spid="2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3" grpId="0" animBg="1"/>
      <p:bldP spid="14" grpId="0" animBg="1"/>
      <p:bldP spid="15" grpId="0" animBg="1"/>
      <p:bldP spid="16" grpId="0" animBg="1"/>
      <p:bldP spid="17" grpId="0" animBg="1"/>
      <p:bldP spid="18" grpId="0" animBg="1"/>
      <p:bldP spid="62" grpId="0" animBg="1"/>
      <p:bldP spid="3" grpId="0" animBg="1"/>
      <p:bldP spid="46" grpId="0" animBg="1"/>
      <p:bldP spid="57" grpId="0" animBg="1"/>
      <p:bldP spid="44" grpId="0"/>
      <p:bldP spid="59" grpId="0" animBg="1"/>
      <p:bldP spid="60" grpId="0" animBg="1"/>
      <p:bldP spid="61" grpId="0" animBg="1"/>
      <p:bldP spid="63" grpId="0" animBg="1"/>
      <p:bldP spid="51" grpId="0" animBg="1"/>
      <p:bldP spid="2" grpId="0" animBg="1"/>
      <p:bldP spid="39"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grpSp>
        <p:nvGrpSpPr>
          <p:cNvPr id="59" name="Group 51">
            <a:extLst>
              <a:ext uri="{FF2B5EF4-FFF2-40B4-BE49-F238E27FC236}">
                <a16:creationId xmlns:a16="http://schemas.microsoft.com/office/drawing/2014/main" id="{B70ACABF-626B-4D0D-AF88-936128E339B6}"/>
              </a:ext>
            </a:extLst>
          </p:cNvPr>
          <p:cNvGrpSpPr>
            <a:grpSpLocks/>
          </p:cNvGrpSpPr>
          <p:nvPr/>
        </p:nvGrpSpPr>
        <p:grpSpPr bwMode="auto">
          <a:xfrm>
            <a:off x="2235993" y="2636837"/>
            <a:ext cx="4672013" cy="792163"/>
            <a:chOff x="1329" y="1795"/>
            <a:chExt cx="2943" cy="499"/>
          </a:xfrm>
          <a:solidFill>
            <a:srgbClr val="02409A"/>
          </a:solidFill>
        </p:grpSpPr>
        <p:sp>
          <p:nvSpPr>
            <p:cNvPr id="60" name="AutoShape 52">
              <a:extLst>
                <a:ext uri="{FF2B5EF4-FFF2-40B4-BE49-F238E27FC236}">
                  <a16:creationId xmlns:a16="http://schemas.microsoft.com/office/drawing/2014/main" id="{088248CF-3C08-4871-BD67-3ADF113B331D}"/>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研究目标、研究内容</a:t>
              </a:r>
              <a:endParaRPr kumimoji="0" lang="en-US" altLang="zh-CN" sz="2400" b="1" dirty="0">
                <a:solidFill>
                  <a:schemeClr val="bg1">
                    <a:lumMod val="95000"/>
                  </a:schemeClr>
                </a:solidFill>
                <a:ea typeface="微软雅黑" pitchFamily="34" charset="-122"/>
              </a:endParaRPr>
            </a:p>
          </p:txBody>
        </p:sp>
        <p:sp>
          <p:nvSpPr>
            <p:cNvPr id="61" name="AutoShape 53">
              <a:extLst>
                <a:ext uri="{FF2B5EF4-FFF2-40B4-BE49-F238E27FC236}">
                  <a16:creationId xmlns:a16="http://schemas.microsoft.com/office/drawing/2014/main" id="{EBF1EB94-B999-46BC-828B-EE99A924E2B2}"/>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2</a:t>
              </a:r>
              <a:endParaRPr kumimoji="0" lang="zh-CN" altLang="en-US" sz="2400" b="1" kern="0" dirty="0">
                <a:solidFill>
                  <a:srgbClr val="F2F2F2"/>
                </a:solidFill>
                <a:latin typeface="微软雅黑"/>
                <a:ea typeface="微软雅黑"/>
                <a:cs typeface="微软雅黑"/>
              </a:endParaRPr>
            </a:p>
          </p:txBody>
        </p:sp>
      </p:grpSp>
      <p:grpSp>
        <p:nvGrpSpPr>
          <p:cNvPr id="62" name="Group 51">
            <a:extLst>
              <a:ext uri="{FF2B5EF4-FFF2-40B4-BE49-F238E27FC236}">
                <a16:creationId xmlns:a16="http://schemas.microsoft.com/office/drawing/2014/main" id="{E3DF6996-7B2A-48BA-BC2C-392BBCDD1964}"/>
              </a:ext>
            </a:extLst>
          </p:cNvPr>
          <p:cNvGrpSpPr>
            <a:grpSpLocks/>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a:extLst>
                <a:ext uri="{FF2B5EF4-FFF2-40B4-BE49-F238E27FC236}">
                  <a16:creationId xmlns:a16="http://schemas.microsoft.com/office/drawing/2014/main" id="{DCB4B551-C8E2-491D-8F4D-8370F3151BA7}"/>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研究背景、研究现状</a:t>
              </a:r>
              <a:endParaRPr kumimoji="0" lang="en-US" altLang="zh-CN" sz="2400" b="1" dirty="0">
                <a:solidFill>
                  <a:schemeClr val="bg1">
                    <a:lumMod val="95000"/>
                  </a:schemeClr>
                </a:solidFill>
                <a:ea typeface="微软雅黑" pitchFamily="34" charset="-122"/>
              </a:endParaRPr>
            </a:p>
          </p:txBody>
        </p:sp>
        <p:sp>
          <p:nvSpPr>
            <p:cNvPr id="64" name="AutoShape 53">
              <a:extLst>
                <a:ext uri="{FF2B5EF4-FFF2-40B4-BE49-F238E27FC236}">
                  <a16:creationId xmlns:a16="http://schemas.microsoft.com/office/drawing/2014/main" id="{93E9D89D-8FFF-49E0-A7DB-598A9A994FE9}"/>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a:ea typeface="微软雅黑"/>
                  <a:cs typeface="微软雅黑"/>
                </a:rPr>
                <a:t>1</a:t>
              </a:r>
              <a:endParaRPr kumimoji="0" lang="zh-CN" altLang="en-US" sz="2400" b="1" kern="0" dirty="0">
                <a:solidFill>
                  <a:srgbClr val="F2F2F2"/>
                </a:solidFill>
                <a:latin typeface="微软雅黑"/>
                <a:ea typeface="微软雅黑"/>
                <a:cs typeface="微软雅黑"/>
              </a:endParaRPr>
            </a:p>
          </p:txBody>
        </p:sp>
      </p:grpSp>
      <p:grpSp>
        <p:nvGrpSpPr>
          <p:cNvPr id="65" name="Group 51">
            <a:extLst>
              <a:ext uri="{FF2B5EF4-FFF2-40B4-BE49-F238E27FC236}">
                <a16:creationId xmlns:a16="http://schemas.microsoft.com/office/drawing/2014/main" id="{3939E8CB-A062-4EB7-AB43-D19E12514643}"/>
              </a:ext>
            </a:extLst>
          </p:cNvPr>
          <p:cNvGrpSpPr>
            <a:grpSpLocks/>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a:extLst>
                <a:ext uri="{FF2B5EF4-FFF2-40B4-BE49-F238E27FC236}">
                  <a16:creationId xmlns:a16="http://schemas.microsoft.com/office/drawing/2014/main" id="{CFAAB57F-56B9-499B-B96C-6A7D929A8B09}"/>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技术路线、系统实现</a:t>
              </a:r>
              <a:endParaRPr kumimoji="0" lang="en-US" altLang="zh-CN" sz="2400" b="1" dirty="0">
                <a:solidFill>
                  <a:schemeClr val="bg1">
                    <a:lumMod val="95000"/>
                  </a:schemeClr>
                </a:solidFill>
                <a:ea typeface="微软雅黑" pitchFamily="34" charset="-122"/>
              </a:endParaRPr>
            </a:p>
          </p:txBody>
        </p:sp>
        <p:sp>
          <p:nvSpPr>
            <p:cNvPr id="67" name="AutoShape 53">
              <a:extLst>
                <a:ext uri="{FF2B5EF4-FFF2-40B4-BE49-F238E27FC236}">
                  <a16:creationId xmlns:a16="http://schemas.microsoft.com/office/drawing/2014/main" id="{0C69B97E-CC8E-44B1-B310-817327886142}"/>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3</a:t>
              </a:r>
              <a:endParaRPr kumimoji="0" lang="zh-CN" altLang="en-US" sz="2400" b="1" kern="0" dirty="0">
                <a:solidFill>
                  <a:srgbClr val="F2F2F2"/>
                </a:solidFill>
                <a:latin typeface="微软雅黑"/>
                <a:ea typeface="微软雅黑"/>
                <a:cs typeface="微软雅黑"/>
              </a:endParaRPr>
            </a:p>
          </p:txBody>
        </p:sp>
      </p:grpSp>
      <p:grpSp>
        <p:nvGrpSpPr>
          <p:cNvPr id="68" name="Group 51">
            <a:extLst>
              <a:ext uri="{FF2B5EF4-FFF2-40B4-BE49-F238E27FC236}">
                <a16:creationId xmlns:a16="http://schemas.microsoft.com/office/drawing/2014/main" id="{C42B7DAC-79D9-45DB-9A07-AC9135B8DB5A}"/>
              </a:ext>
            </a:extLst>
          </p:cNvPr>
          <p:cNvGrpSpPr>
            <a:grpSpLocks/>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a:extLst>
                <a:ext uri="{FF2B5EF4-FFF2-40B4-BE49-F238E27FC236}">
                  <a16:creationId xmlns:a16="http://schemas.microsoft.com/office/drawing/2014/main" id="{68A4BA3C-81BD-4D22-89A9-2DBBFE7DE28D}"/>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预期成果、进度安排</a:t>
              </a:r>
            </a:p>
          </p:txBody>
        </p:sp>
        <p:sp>
          <p:nvSpPr>
            <p:cNvPr id="70" name="AutoShape 53">
              <a:extLst>
                <a:ext uri="{FF2B5EF4-FFF2-40B4-BE49-F238E27FC236}">
                  <a16:creationId xmlns:a16="http://schemas.microsoft.com/office/drawing/2014/main" id="{D4AA0F1B-B629-430E-9559-93E69222150D}"/>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4</a:t>
              </a:r>
              <a:endParaRPr kumimoji="0" lang="zh-CN" altLang="en-US" sz="2400" b="1" kern="0" dirty="0">
                <a:solidFill>
                  <a:srgbClr val="F2F2F2"/>
                </a:solidFill>
                <a:latin typeface="微软雅黑"/>
                <a:ea typeface="微软雅黑"/>
                <a:cs typeface="微软雅黑"/>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17</a:t>
            </a:fld>
            <a:endParaRPr lang="zh-CN" altLang="en-US"/>
          </a:p>
        </p:txBody>
      </p:sp>
    </p:spTree>
    <p:extLst>
      <p:ext uri="{BB962C8B-B14F-4D97-AF65-F5344CB8AC3E}">
        <p14:creationId xmlns:p14="http://schemas.microsoft.com/office/powerpoint/2010/main" val="2201646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研究目标</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18</a:t>
            </a:fld>
            <a:endParaRPr lang="zh-CN" altLang="en-US"/>
          </a:p>
        </p:txBody>
      </p:sp>
      <p:sp>
        <p:nvSpPr>
          <p:cNvPr id="8" name="圆角矩形 4">
            <a:extLst>
              <a:ext uri="{FF2B5EF4-FFF2-40B4-BE49-F238E27FC236}">
                <a16:creationId xmlns:a16="http://schemas.microsoft.com/office/drawing/2014/main" id="{F4FFA994-AAB3-4F21-80A8-EF138AA03B71}"/>
              </a:ext>
            </a:extLst>
          </p:cNvPr>
          <p:cNvSpPr/>
          <p:nvPr/>
        </p:nvSpPr>
        <p:spPr bwMode="auto">
          <a:xfrm>
            <a:off x="681643" y="1152339"/>
            <a:ext cx="7833707" cy="2195195"/>
          </a:xfrm>
          <a:prstGeom prst="roundRect">
            <a:avLst>
              <a:gd name="adj" fmla="val 689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5000"/>
              </a:lnSpc>
              <a:spcBef>
                <a:spcPts val="600"/>
              </a:spcBef>
            </a:pPr>
            <a:r>
              <a:rPr lang="zh-CN" altLang="en-US" dirty="0" smtClean="0">
                <a:latin typeface="微软雅黑" panose="020B0503020204020204" pitchFamily="34" charset="-122"/>
                <a:ea typeface="微软雅黑" panose="020B0503020204020204" pitchFamily="34" charset="-122"/>
              </a:rPr>
              <a:t>       本</a:t>
            </a:r>
            <a:r>
              <a:rPr lang="zh-CN" altLang="en-US" dirty="0">
                <a:latin typeface="微软雅黑" panose="020B0503020204020204" pitchFamily="34" charset="-122"/>
                <a:ea typeface="微软雅黑" panose="020B0503020204020204" pitchFamily="34" charset="-122"/>
              </a:rPr>
              <a:t>硕士</a:t>
            </a:r>
            <a:r>
              <a:rPr lang="zh-CN" altLang="en-US" dirty="0" smtClean="0">
                <a:latin typeface="微软雅黑" panose="020B0503020204020204" pitchFamily="34" charset="-122"/>
                <a:ea typeface="微软雅黑" panose="020B0503020204020204" pitchFamily="34" charset="-122"/>
              </a:rPr>
              <a:t>论文以优化充电站的定价机制为目标，针对</a:t>
            </a:r>
            <a:r>
              <a:rPr lang="zh-CN" altLang="en-US" dirty="0">
                <a:latin typeface="微软雅黑" panose="020B0503020204020204" pitchFamily="34" charset="-122"/>
                <a:ea typeface="微软雅黑" panose="020B0503020204020204" pitchFamily="34" charset="-122"/>
              </a:rPr>
              <a:t>当前研究工作中存在的</a:t>
            </a:r>
            <a:r>
              <a:rPr lang="zh-CN" altLang="en-US" dirty="0" smtClean="0">
                <a:solidFill>
                  <a:srgbClr val="FFFF00"/>
                </a:solidFill>
                <a:latin typeface="微软雅黑" panose="020B0503020204020204" pitchFamily="34" charset="-122"/>
                <a:ea typeface="微软雅黑" panose="020B0503020204020204" pitchFamily="34" charset="-122"/>
              </a:rPr>
              <a:t>对电动汽车选择</a:t>
            </a:r>
            <a:r>
              <a:rPr lang="zh-CN" altLang="en-US" dirty="0">
                <a:solidFill>
                  <a:srgbClr val="FFFF00"/>
                </a:solidFill>
                <a:latin typeface="微软雅黑" panose="020B0503020204020204" pitchFamily="34" charset="-122"/>
                <a:ea typeface="微软雅黑" panose="020B0503020204020204" pitchFamily="34" charset="-122"/>
              </a:rPr>
              <a:t>充电站的因素刻画</a:t>
            </a:r>
            <a:r>
              <a:rPr lang="zh-CN" altLang="en-US" dirty="0" smtClean="0">
                <a:solidFill>
                  <a:srgbClr val="FFFF00"/>
                </a:solidFill>
                <a:latin typeface="微软雅黑" panose="020B0503020204020204" pitchFamily="34" charset="-122"/>
                <a:ea typeface="微软雅黑" panose="020B0503020204020204" pitchFamily="34" charset="-122"/>
              </a:rPr>
              <a:t>不够全面</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以及</a:t>
            </a:r>
            <a:r>
              <a:rPr lang="zh-CN" altLang="en-US" dirty="0">
                <a:solidFill>
                  <a:srgbClr val="FFFF00"/>
                </a:solidFill>
                <a:latin typeface="微软雅黑" panose="020B0503020204020204" pitchFamily="34" charset="-122"/>
                <a:ea typeface="微软雅黑" panose="020B0503020204020204" pitchFamily="34" charset="-122"/>
              </a:rPr>
              <a:t>对不同公司下</a:t>
            </a:r>
            <a:r>
              <a:rPr lang="zh-CN" altLang="en-US" dirty="0" smtClean="0">
                <a:solidFill>
                  <a:srgbClr val="FFFF00"/>
                </a:solidFill>
                <a:latin typeface="微软雅黑" panose="020B0503020204020204" pitchFamily="34" charset="-122"/>
                <a:ea typeface="微软雅黑" panose="020B0503020204020204" pitchFamily="34" charset="-122"/>
              </a:rPr>
              <a:t>充电站定价</a:t>
            </a:r>
            <a:r>
              <a:rPr lang="zh-CN" altLang="en-US" dirty="0">
                <a:solidFill>
                  <a:srgbClr val="FFFF00"/>
                </a:solidFill>
                <a:latin typeface="微软雅黑" panose="020B0503020204020204" pitchFamily="34" charset="-122"/>
                <a:ea typeface="微软雅黑" panose="020B0503020204020204" pitchFamily="34" charset="-122"/>
              </a:rPr>
              <a:t>竞争刻画得</a:t>
            </a:r>
            <a:r>
              <a:rPr lang="zh-CN" altLang="en-US" dirty="0" smtClean="0">
                <a:solidFill>
                  <a:srgbClr val="FFFF00"/>
                </a:solidFill>
                <a:latin typeface="微软雅黑" panose="020B0503020204020204" pitchFamily="34" charset="-122"/>
                <a:ea typeface="微软雅黑" panose="020B0503020204020204" pitchFamily="34" charset="-122"/>
              </a:rPr>
              <a:t>不够具体</a:t>
            </a:r>
            <a:r>
              <a:rPr lang="zh-CN" altLang="en-US" dirty="0" smtClean="0">
                <a:latin typeface="微软雅黑" panose="020B0503020204020204" pitchFamily="34" charset="-122"/>
                <a:ea typeface="微软雅黑" panose="020B0503020204020204" pitchFamily="34" charset="-122"/>
              </a:rPr>
              <a:t>等</a:t>
            </a:r>
            <a:r>
              <a:rPr lang="zh-CN" altLang="en-US" dirty="0">
                <a:latin typeface="微软雅黑" panose="020B0503020204020204" pitchFamily="34" charset="-122"/>
                <a:ea typeface="微软雅黑" panose="020B0503020204020204" pitchFamily="34" charset="-122"/>
              </a:rPr>
              <a:t>问题，</a:t>
            </a:r>
            <a:r>
              <a:rPr lang="zh-CN" altLang="en-US" dirty="0" smtClean="0">
                <a:latin typeface="微软雅黑" panose="020B0503020204020204" pitchFamily="34" charset="-122"/>
                <a:ea typeface="微软雅黑" panose="020B0503020204020204" pitchFamily="34" charset="-122"/>
              </a:rPr>
              <a:t>构建层次化的</a:t>
            </a:r>
            <a:r>
              <a:rPr lang="zh-CN" altLang="en-US" dirty="0">
                <a:latin typeface="微软雅黑" panose="020B0503020204020204" pitchFamily="34" charset="-122"/>
                <a:ea typeface="微软雅黑" panose="020B0503020204020204" pitchFamily="34" charset="-122"/>
              </a:rPr>
              <a:t>充电站定价博弈模型</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分别</a:t>
            </a:r>
            <a:r>
              <a:rPr lang="zh-CN" altLang="en-US" dirty="0">
                <a:solidFill>
                  <a:srgbClr val="FFFF00"/>
                </a:solidFill>
                <a:latin typeface="微软雅黑" panose="020B0503020204020204" pitchFamily="34" charset="-122"/>
                <a:ea typeface="微软雅黑" panose="020B0503020204020204" pitchFamily="34" charset="-122"/>
              </a:rPr>
              <a:t>分析下层不同的电动汽车选择充电站的</a:t>
            </a:r>
            <a:r>
              <a:rPr lang="zh-CN" altLang="en-US" dirty="0" smtClean="0">
                <a:solidFill>
                  <a:srgbClr val="FFFF00"/>
                </a:solidFill>
                <a:latin typeface="微软雅黑" panose="020B0503020204020204" pitchFamily="34" charset="-122"/>
                <a:ea typeface="微软雅黑" panose="020B0503020204020204" pitchFamily="34" charset="-122"/>
              </a:rPr>
              <a:t>均衡策略</a:t>
            </a:r>
            <a:r>
              <a:rPr lang="zh-CN" altLang="en-US" dirty="0" smtClean="0">
                <a:latin typeface="微软雅黑" panose="020B0503020204020204" pitchFamily="34" charset="-122"/>
                <a:ea typeface="微软雅黑" panose="020B0503020204020204" pitchFamily="34" charset="-122"/>
              </a:rPr>
              <a:t>以及</a:t>
            </a:r>
            <a:r>
              <a:rPr lang="zh-CN" altLang="en-US" dirty="0">
                <a:solidFill>
                  <a:srgbClr val="FFFF00"/>
                </a:solidFill>
                <a:latin typeface="微软雅黑" panose="020B0503020204020204" pitchFamily="34" charset="-122"/>
                <a:ea typeface="微软雅黑" panose="020B0503020204020204" pitchFamily="34" charset="-122"/>
              </a:rPr>
              <a:t>上层充电站的定价</a:t>
            </a:r>
            <a:r>
              <a:rPr lang="zh-CN" altLang="en-US" dirty="0" smtClean="0">
                <a:solidFill>
                  <a:srgbClr val="FFFF00"/>
                </a:solidFill>
                <a:latin typeface="微软雅黑" panose="020B0503020204020204" pitchFamily="34" charset="-122"/>
                <a:ea typeface="微软雅黑" panose="020B0503020204020204" pitchFamily="34" charset="-122"/>
              </a:rPr>
              <a:t>均衡策略</a:t>
            </a:r>
            <a:r>
              <a:rPr lang="zh-CN" altLang="en-US" dirty="0" smtClean="0">
                <a:latin typeface="微软雅黑" panose="020B0503020204020204" pitchFamily="34" charset="-122"/>
                <a:ea typeface="微软雅黑" panose="020B0503020204020204" pitchFamily="34" charset="-122"/>
              </a:rPr>
              <a:t>，设计优化算法</a:t>
            </a:r>
            <a:r>
              <a:rPr lang="zh-CN" altLang="en-US" dirty="0">
                <a:latin typeface="微软雅黑" panose="020B0503020204020204" pitchFamily="34" charset="-122"/>
                <a:ea typeface="微软雅黑" panose="020B0503020204020204" pitchFamily="34" charset="-122"/>
              </a:rPr>
              <a:t>求出均衡解，</a:t>
            </a:r>
            <a:r>
              <a:rPr lang="zh-CN" altLang="en-US" dirty="0" smtClean="0">
                <a:latin typeface="微软雅黑" panose="020B0503020204020204" pitchFamily="34" charset="-122"/>
                <a:ea typeface="微软雅黑" panose="020B0503020204020204" pitchFamily="34" charset="-122"/>
              </a:rPr>
              <a:t>并设计与实现</a:t>
            </a:r>
            <a:r>
              <a:rPr lang="zh-CN" altLang="en-US" dirty="0" smtClean="0">
                <a:solidFill>
                  <a:srgbClr val="FFFF00"/>
                </a:solidFill>
                <a:latin typeface="微软雅黑" panose="020B0503020204020204" pitchFamily="34" charset="-122"/>
                <a:ea typeface="微软雅黑" panose="020B0503020204020204" pitchFamily="34" charset="-122"/>
              </a:rPr>
              <a:t>基于层次化博弈的</a:t>
            </a:r>
            <a:r>
              <a:rPr lang="zh-CN" altLang="en-US" dirty="0">
                <a:solidFill>
                  <a:srgbClr val="FFFF00"/>
                </a:solidFill>
                <a:latin typeface="微软雅黑" panose="020B0503020204020204" pitchFamily="34" charset="-122"/>
                <a:ea typeface="微软雅黑" panose="020B0503020204020204" pitchFamily="34" charset="-122"/>
              </a:rPr>
              <a:t>充电站定价决策系统</a:t>
            </a:r>
            <a:r>
              <a:rPr lang="zh-CN" altLang="en-US" dirty="0">
                <a:latin typeface="微软雅黑" panose="020B0503020204020204" pitchFamily="34" charset="-122"/>
                <a:ea typeface="微软雅黑" panose="020B0503020204020204" pitchFamily="34" charset="-122"/>
              </a:rPr>
              <a:t>。</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9" name="内容占位符 2">
            <a:extLst>
              <a:ext uri="{FF2B5EF4-FFF2-40B4-BE49-F238E27FC236}">
                <a16:creationId xmlns:a16="http://schemas.microsoft.com/office/drawing/2014/main" id="{0FE35E8A-6C15-45A7-9772-0DD1174C8C51}"/>
              </a:ext>
            </a:extLst>
          </p:cNvPr>
          <p:cNvSpPr>
            <a:spLocks noGrp="1"/>
          </p:cNvSpPr>
          <p:nvPr>
            <p:ph idx="1"/>
          </p:nvPr>
        </p:nvSpPr>
        <p:spPr>
          <a:xfrm>
            <a:off x="740726" y="3487275"/>
            <a:ext cx="6745924" cy="3131494"/>
          </a:xfrm>
        </p:spPr>
        <p:txBody>
          <a:bodyPr>
            <a:normAutofit/>
          </a:bodyPr>
          <a:lstStyle/>
          <a:p>
            <a:pPr>
              <a:lnSpc>
                <a:spcPct val="150000"/>
              </a:lnSpc>
            </a:pPr>
            <a:r>
              <a:rPr lang="zh-CN" altLang="en-US" sz="1800" b="1" dirty="0">
                <a:latin typeface="微软雅黑" panose="020B0503020204020204" pitchFamily="34" charset="-122"/>
                <a:ea typeface="微软雅黑" panose="020B0503020204020204" pitchFamily="34" charset="-122"/>
              </a:rPr>
              <a:t>基于</a:t>
            </a:r>
            <a:r>
              <a:rPr lang="zh-CN" altLang="en-US" sz="1800" b="1" dirty="0" smtClean="0">
                <a:latin typeface="微软雅黑" panose="020B0503020204020204" pitchFamily="34" charset="-122"/>
                <a:ea typeface="微软雅黑" panose="020B0503020204020204" pitchFamily="34" charset="-122"/>
              </a:rPr>
              <a:t>层次化</a:t>
            </a:r>
            <a:r>
              <a:rPr lang="zh-CN" altLang="en-US" sz="1800" b="1" dirty="0">
                <a:latin typeface="微软雅黑" panose="020B0503020204020204" pitchFamily="34" charset="-122"/>
                <a:ea typeface="微软雅黑" panose="020B0503020204020204" pitchFamily="34" charset="-122"/>
              </a:rPr>
              <a:t>博弈的模型构建及收敛性分析</a:t>
            </a:r>
            <a:endParaRPr lang="en-US" altLang="zh-CN" sz="1800" b="1"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构建层次化的充电站定价模型</a:t>
            </a:r>
            <a:endParaRPr lang="en-US" altLang="zh-CN" sz="16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基于构建的模型对</a:t>
            </a:r>
            <a:r>
              <a:rPr lang="zh-CN" altLang="en-US" sz="1600" dirty="0">
                <a:latin typeface="微软雅黑" panose="020B0503020204020204" pitchFamily="34" charset="-122"/>
                <a:ea typeface="微软雅黑" panose="020B0503020204020204" pitchFamily="34" charset="-122"/>
              </a:rPr>
              <a:t>问题的收敛性</a:t>
            </a:r>
            <a:r>
              <a:rPr lang="zh-CN" altLang="en-US" sz="1600" dirty="0" smtClean="0">
                <a:latin typeface="微软雅黑" panose="020B0503020204020204" pitchFamily="34" charset="-122"/>
                <a:ea typeface="微软雅黑" panose="020B0503020204020204" pitchFamily="34" charset="-122"/>
              </a:rPr>
              <a:t>进行分析</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800" b="1" dirty="0" smtClean="0">
                <a:latin typeface="微软雅黑" panose="020B0503020204020204" pitchFamily="34" charset="-122"/>
                <a:ea typeface="微软雅黑" panose="020B0503020204020204" pitchFamily="34" charset="-122"/>
              </a:rPr>
              <a:t>电动汽车充电</a:t>
            </a:r>
            <a:r>
              <a:rPr lang="zh-CN" altLang="en-US" sz="1800" b="1" dirty="0">
                <a:latin typeface="微软雅黑" panose="020B0503020204020204" pitchFamily="34" charset="-122"/>
                <a:ea typeface="微软雅黑" panose="020B0503020204020204" pitchFamily="34" charset="-122"/>
              </a:rPr>
              <a:t>策略与充电站定价</a:t>
            </a:r>
            <a:r>
              <a:rPr lang="zh-CN" altLang="en-US" sz="1800" b="1" dirty="0" smtClean="0">
                <a:latin typeface="微软雅黑" panose="020B0503020204020204" pitchFamily="34" charset="-122"/>
                <a:ea typeface="微软雅黑" panose="020B0503020204020204" pitchFamily="34" charset="-122"/>
              </a:rPr>
              <a:t>策略</a:t>
            </a:r>
            <a:r>
              <a:rPr lang="zh-CN" altLang="en-US" sz="1800" b="1" dirty="0">
                <a:latin typeface="微软雅黑" panose="020B0503020204020204" pitchFamily="34" charset="-122"/>
                <a:ea typeface="微软雅黑" panose="020B0503020204020204" pitchFamily="34" charset="-122"/>
              </a:rPr>
              <a:t>算法</a:t>
            </a:r>
            <a:endParaRPr lang="en-US" altLang="zh-CN" sz="1800" b="1"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研究不同的电动汽车对充电站的选择策略</a:t>
            </a:r>
            <a:endParaRPr lang="zh-CN" altLang="en-US" sz="16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研究上层不同公司的充电站的定价策略</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22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fade">
                                      <p:cBhvr>
                                        <p:cTn id="18" dur="500"/>
                                        <p:tgtEl>
                                          <p:spTgt spid="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500"/>
                                        <p:tgtEl>
                                          <p:spTgt spid="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fade">
                                      <p:cBhvr>
                                        <p:cTn id="24"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研究内容</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19</a:t>
            </a:fld>
            <a:endParaRPr lang="zh-CN" altLang="en-US"/>
          </a:p>
        </p:txBody>
      </p:sp>
      <p:sp>
        <p:nvSpPr>
          <p:cNvPr id="8" name="矩形 7"/>
          <p:cNvSpPr/>
          <p:nvPr/>
        </p:nvSpPr>
        <p:spPr>
          <a:xfrm>
            <a:off x="4845892" y="2982162"/>
            <a:ext cx="2898531" cy="2910252"/>
          </a:xfrm>
          <a:prstGeom prst="rect">
            <a:avLst/>
          </a:prstGeom>
          <a:solidFill>
            <a:schemeClr val="accent6">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288436" y="3791055"/>
            <a:ext cx="2013439" cy="1553494"/>
          </a:xfrm>
          <a:prstGeom prst="roundRect">
            <a:avLst/>
          </a:prstGeom>
          <a:noFill/>
          <a:ln>
            <a:solidFill>
              <a:srgbClr val="7F7F7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77731" y="1460811"/>
            <a:ext cx="6066692" cy="744603"/>
          </a:xfrm>
          <a:prstGeom prst="rect">
            <a:avLst/>
          </a:prstGeom>
          <a:solidFill>
            <a:schemeClr val="accent2">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黑体" panose="02010609060101010101" pitchFamily="49" charset="-122"/>
                <a:ea typeface="黑体" panose="02010609060101010101" pitchFamily="49" charset="-122"/>
              </a:rPr>
              <a:t>基于</a:t>
            </a:r>
            <a:r>
              <a:rPr lang="zh-CN" altLang="zh-CN" b="1" dirty="0" smtClean="0">
                <a:solidFill>
                  <a:schemeClr val="tx1"/>
                </a:solidFill>
                <a:latin typeface="黑体" panose="02010609060101010101" pitchFamily="49" charset="-122"/>
                <a:ea typeface="黑体" panose="02010609060101010101" pitchFamily="49" charset="-122"/>
              </a:rPr>
              <a:t>层次化博弈的</a:t>
            </a:r>
            <a:r>
              <a:rPr lang="zh-CN" altLang="zh-CN" b="1" dirty="0">
                <a:solidFill>
                  <a:schemeClr val="tx1"/>
                </a:solidFill>
                <a:latin typeface="黑体" panose="02010609060101010101" pitchFamily="49" charset="-122"/>
                <a:ea typeface="黑体" panose="02010609060101010101" pitchFamily="49" charset="-122"/>
              </a:rPr>
              <a:t>充电站</a:t>
            </a:r>
            <a:r>
              <a:rPr lang="zh-CN" altLang="zh-CN" b="1" dirty="0" smtClean="0">
                <a:solidFill>
                  <a:schemeClr val="tx1"/>
                </a:solidFill>
                <a:latin typeface="黑体" panose="02010609060101010101" pitchFamily="49" charset="-122"/>
                <a:ea typeface="黑体" panose="02010609060101010101" pitchFamily="49" charset="-122"/>
              </a:rPr>
              <a:t>定价</a:t>
            </a:r>
            <a:r>
              <a:rPr lang="zh-CN" altLang="en-US" b="1" dirty="0">
                <a:solidFill>
                  <a:schemeClr val="tx1"/>
                </a:solidFill>
                <a:latin typeface="黑体" panose="02010609060101010101" pitchFamily="49" charset="-122"/>
                <a:ea typeface="黑体" panose="02010609060101010101" pitchFamily="49" charset="-122"/>
              </a:rPr>
              <a:t>决策</a:t>
            </a:r>
            <a:r>
              <a:rPr lang="zh-CN" altLang="zh-CN" b="1" dirty="0" smtClean="0">
                <a:solidFill>
                  <a:schemeClr val="tx1"/>
                </a:solidFill>
                <a:latin typeface="黑体" panose="02010609060101010101" pitchFamily="49" charset="-122"/>
                <a:ea typeface="黑体" panose="02010609060101010101" pitchFamily="49" charset="-122"/>
              </a:rPr>
              <a:t>系统</a:t>
            </a:r>
            <a:endParaRPr lang="zh-CN" altLang="en-US" b="1" dirty="0">
              <a:solidFill>
                <a:schemeClr val="tx1"/>
              </a:solidFill>
              <a:latin typeface="黑体" panose="02010609060101010101" pitchFamily="49" charset="-122"/>
              <a:ea typeface="黑体" panose="02010609060101010101" pitchFamily="49" charset="-122"/>
            </a:endParaRPr>
          </a:p>
        </p:txBody>
      </p:sp>
      <p:sp>
        <p:nvSpPr>
          <p:cNvPr id="11" name="上箭头 10"/>
          <p:cNvSpPr/>
          <p:nvPr/>
        </p:nvSpPr>
        <p:spPr>
          <a:xfrm>
            <a:off x="2851501" y="2366871"/>
            <a:ext cx="548055" cy="511826"/>
          </a:xfrm>
          <a:prstGeom prst="up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677732" y="2982161"/>
            <a:ext cx="2804746" cy="2910253"/>
          </a:xfrm>
          <a:prstGeom prst="rect">
            <a:avLst/>
          </a:prstGeom>
          <a:solidFill>
            <a:schemeClr val="bg2">
              <a:lumMod val="9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118810" y="5344549"/>
            <a:ext cx="2013439" cy="523220"/>
          </a:xfrm>
          <a:prstGeom prst="rect">
            <a:avLst/>
          </a:prstGeom>
          <a:noFill/>
        </p:spPr>
        <p:txBody>
          <a:bodyPr wrap="square" rtlCol="0">
            <a:spAutoFit/>
          </a:bodyPr>
          <a:lstStyle/>
          <a:p>
            <a:pPr algn="ctr"/>
            <a:r>
              <a:rPr lang="zh-CN" altLang="en-US" sz="1400" dirty="0" smtClean="0">
                <a:latin typeface="黑体" panose="02010609060101010101" pitchFamily="49" charset="-122"/>
                <a:ea typeface="黑体" panose="02010609060101010101" pitchFamily="49" charset="-122"/>
              </a:rPr>
              <a:t>基于层次化博弈的模型构建与收敛性分析</a:t>
            </a:r>
            <a:endParaRPr lang="zh-CN" altLang="en-US" sz="1400" dirty="0">
              <a:latin typeface="黑体" panose="02010609060101010101" pitchFamily="49" charset="-122"/>
              <a:ea typeface="黑体" panose="02010609060101010101" pitchFamily="49" charset="-122"/>
            </a:endParaRPr>
          </a:p>
        </p:txBody>
      </p:sp>
      <p:sp>
        <p:nvSpPr>
          <p:cNvPr id="14" name="文本框 13"/>
          <p:cNvSpPr txBox="1"/>
          <p:nvPr/>
        </p:nvSpPr>
        <p:spPr>
          <a:xfrm>
            <a:off x="5288436" y="5344549"/>
            <a:ext cx="2013439" cy="523220"/>
          </a:xfrm>
          <a:prstGeom prst="rect">
            <a:avLst/>
          </a:prstGeom>
          <a:noFill/>
        </p:spPr>
        <p:txBody>
          <a:bodyPr wrap="square" rtlCol="0">
            <a:spAutoFit/>
          </a:bodyPr>
          <a:lstStyle/>
          <a:p>
            <a:pPr algn="ctr"/>
            <a:r>
              <a:rPr lang="zh-CN" altLang="en-US" sz="1400" dirty="0">
                <a:latin typeface="黑体" panose="02010609060101010101" pitchFamily="49" charset="-122"/>
                <a:ea typeface="黑体" panose="02010609060101010101" pitchFamily="49" charset="-122"/>
              </a:rPr>
              <a:t>面向均衡状态</a:t>
            </a:r>
            <a:r>
              <a:rPr lang="zh-CN" altLang="en-US" sz="1400" dirty="0" smtClean="0">
                <a:latin typeface="黑体" panose="02010609060101010101" pitchFamily="49" charset="-122"/>
                <a:ea typeface="黑体" panose="02010609060101010101" pitchFamily="49" charset="-122"/>
              </a:rPr>
              <a:t>的充电站选择与</a:t>
            </a:r>
            <a:r>
              <a:rPr lang="zh-CN" altLang="en-US" sz="1400" dirty="0">
                <a:latin typeface="黑体" panose="02010609060101010101" pitchFamily="49" charset="-122"/>
                <a:ea typeface="黑体" panose="02010609060101010101" pitchFamily="49" charset="-122"/>
              </a:rPr>
              <a:t>定价策略</a:t>
            </a:r>
          </a:p>
        </p:txBody>
      </p:sp>
      <p:sp>
        <p:nvSpPr>
          <p:cNvPr id="15" name="圆角矩形 14"/>
          <p:cNvSpPr/>
          <p:nvPr/>
        </p:nvSpPr>
        <p:spPr>
          <a:xfrm>
            <a:off x="2187683" y="3893316"/>
            <a:ext cx="1817079" cy="543971"/>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rPr>
              <a:t>基于层次化博弈的模型构建</a:t>
            </a:r>
            <a:endParaRPr lang="zh-CN" altLang="en-US" sz="1400" dirty="0">
              <a:solidFill>
                <a:schemeClr val="tx1"/>
              </a:solidFill>
              <a:latin typeface="黑体" panose="02010609060101010101" pitchFamily="49" charset="-122"/>
              <a:ea typeface="黑体" panose="02010609060101010101" pitchFamily="49" charset="-122"/>
            </a:endParaRPr>
          </a:p>
        </p:txBody>
      </p:sp>
      <p:sp>
        <p:nvSpPr>
          <p:cNvPr id="16" name="上箭头 15"/>
          <p:cNvSpPr/>
          <p:nvPr/>
        </p:nvSpPr>
        <p:spPr>
          <a:xfrm>
            <a:off x="2425075" y="4502074"/>
            <a:ext cx="296009" cy="258444"/>
          </a:xfrm>
          <a:prstGeom prst="up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上箭头 16"/>
          <p:cNvSpPr/>
          <p:nvPr/>
        </p:nvSpPr>
        <p:spPr>
          <a:xfrm>
            <a:off x="3461103" y="4502074"/>
            <a:ext cx="296009" cy="258444"/>
          </a:xfrm>
          <a:prstGeom prst="up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2030886" y="4864869"/>
            <a:ext cx="1037493" cy="435144"/>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影响</a:t>
            </a:r>
            <a:r>
              <a:rPr lang="zh-CN" altLang="en-US" sz="1200" dirty="0">
                <a:solidFill>
                  <a:schemeClr val="tx1"/>
                </a:solidFill>
                <a:latin typeface="黑体" panose="02010609060101010101" pitchFamily="49" charset="-122"/>
                <a:ea typeface="黑体" panose="02010609060101010101" pitchFamily="49" charset="-122"/>
              </a:rPr>
              <a:t>汽车</a:t>
            </a:r>
            <a:r>
              <a:rPr lang="zh-CN" altLang="en-US" sz="1200" dirty="0" smtClean="0">
                <a:solidFill>
                  <a:schemeClr val="tx1"/>
                </a:solidFill>
                <a:latin typeface="黑体" panose="02010609060101010101" pitchFamily="49" charset="-122"/>
                <a:ea typeface="黑体" panose="02010609060101010101" pitchFamily="49" charset="-122"/>
              </a:rPr>
              <a:t>充电成本因素</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3128460" y="4864869"/>
            <a:ext cx="1037493" cy="435144"/>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影响充电公司收益因素</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21" name="上箭头 20"/>
          <p:cNvSpPr/>
          <p:nvPr/>
        </p:nvSpPr>
        <p:spPr>
          <a:xfrm>
            <a:off x="2923306" y="3488596"/>
            <a:ext cx="290146" cy="331143"/>
          </a:xfrm>
          <a:prstGeom prst="up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2217725" y="3094685"/>
            <a:ext cx="1724757" cy="3429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rPr>
              <a:t>问题收敛性分析</a:t>
            </a:r>
            <a:endParaRPr lang="zh-CN" altLang="en-US" sz="1400" dirty="0">
              <a:solidFill>
                <a:schemeClr val="tx1"/>
              </a:solidFill>
              <a:latin typeface="黑体" panose="02010609060101010101" pitchFamily="49" charset="-122"/>
              <a:ea typeface="黑体" panose="02010609060101010101" pitchFamily="49" charset="-122"/>
            </a:endParaRPr>
          </a:p>
        </p:txBody>
      </p:sp>
      <p:cxnSp>
        <p:nvCxnSpPr>
          <p:cNvPr id="23" name="肘形连接符 22"/>
          <p:cNvCxnSpPr>
            <a:stCxn id="22" idx="3"/>
            <a:endCxn id="9" idx="1"/>
          </p:cNvCxnSpPr>
          <p:nvPr/>
        </p:nvCxnSpPr>
        <p:spPr>
          <a:xfrm>
            <a:off x="3942482" y="3266135"/>
            <a:ext cx="1345954" cy="1301667"/>
          </a:xfrm>
          <a:prstGeom prst="bentConnector3">
            <a:avLst>
              <a:gd name="adj1" fmla="val 50000"/>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5442304" y="4721526"/>
            <a:ext cx="1714500" cy="53949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黑体" panose="02010609060101010101" pitchFamily="49" charset="-122"/>
                <a:ea typeface="黑体" panose="02010609060101010101" pitchFamily="49" charset="-122"/>
              </a:rPr>
              <a:t>汽车</a:t>
            </a:r>
            <a:r>
              <a:rPr lang="zh-CN" altLang="en-US" sz="1400" dirty="0" smtClean="0">
                <a:solidFill>
                  <a:schemeClr val="tx1"/>
                </a:solidFill>
                <a:latin typeface="黑体" panose="02010609060101010101" pitchFamily="49" charset="-122"/>
                <a:ea typeface="黑体" panose="02010609060101010101" pitchFamily="49" charset="-122"/>
              </a:rPr>
              <a:t>对充电站的选择问题</a:t>
            </a:r>
            <a:endParaRPr lang="zh-CN" altLang="en-US" sz="1400" dirty="0">
              <a:solidFill>
                <a:schemeClr val="tx1"/>
              </a:solidFill>
              <a:latin typeface="黑体" panose="02010609060101010101" pitchFamily="49" charset="-122"/>
              <a:ea typeface="黑体" panose="02010609060101010101" pitchFamily="49" charset="-122"/>
            </a:endParaRPr>
          </a:p>
        </p:txBody>
      </p:sp>
      <p:sp>
        <p:nvSpPr>
          <p:cNvPr id="25" name="上下箭头 24"/>
          <p:cNvSpPr/>
          <p:nvPr/>
        </p:nvSpPr>
        <p:spPr>
          <a:xfrm>
            <a:off x="6198439" y="4322863"/>
            <a:ext cx="241789" cy="360814"/>
          </a:xfrm>
          <a:prstGeom prst="upDown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a:off x="5451102" y="3882951"/>
            <a:ext cx="1705702" cy="38432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rPr>
              <a:t>充电站的定价问题</a:t>
            </a:r>
            <a:endParaRPr lang="zh-CN" altLang="en-US" sz="1400" dirty="0">
              <a:solidFill>
                <a:schemeClr val="tx1"/>
              </a:solidFill>
              <a:latin typeface="黑体" panose="02010609060101010101" pitchFamily="49" charset="-122"/>
              <a:ea typeface="黑体" panose="02010609060101010101" pitchFamily="49" charset="-122"/>
            </a:endParaRPr>
          </a:p>
        </p:txBody>
      </p:sp>
      <p:sp>
        <p:nvSpPr>
          <p:cNvPr id="27" name="上箭头 26"/>
          <p:cNvSpPr/>
          <p:nvPr/>
        </p:nvSpPr>
        <p:spPr>
          <a:xfrm>
            <a:off x="6150082" y="3488596"/>
            <a:ext cx="290146" cy="249650"/>
          </a:xfrm>
          <a:prstGeom prst="up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374891" y="3106639"/>
            <a:ext cx="1849321" cy="3429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黑体" panose="02010609060101010101" pitchFamily="49" charset="-122"/>
                <a:ea typeface="黑体" panose="02010609060101010101" pitchFamily="49" charset="-122"/>
              </a:rPr>
              <a:t>均衡求解优化算法</a:t>
            </a:r>
            <a:endParaRPr lang="zh-CN" altLang="en-US" sz="1400" dirty="0">
              <a:solidFill>
                <a:schemeClr val="tx1"/>
              </a:solidFill>
              <a:latin typeface="黑体" panose="02010609060101010101" pitchFamily="49" charset="-122"/>
              <a:ea typeface="黑体" panose="02010609060101010101" pitchFamily="49" charset="-122"/>
            </a:endParaRPr>
          </a:p>
        </p:txBody>
      </p:sp>
      <p:sp>
        <p:nvSpPr>
          <p:cNvPr id="29" name="上箭头 28"/>
          <p:cNvSpPr/>
          <p:nvPr/>
        </p:nvSpPr>
        <p:spPr>
          <a:xfrm>
            <a:off x="6021127" y="2366871"/>
            <a:ext cx="548055" cy="511826"/>
          </a:xfrm>
          <a:prstGeom prst="up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0218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grpSp>
        <p:nvGrpSpPr>
          <p:cNvPr id="59" name="Group 51">
            <a:extLst>
              <a:ext uri="{FF2B5EF4-FFF2-40B4-BE49-F238E27FC236}">
                <a16:creationId xmlns:a16="http://schemas.microsoft.com/office/drawing/2014/main" id="{B70ACABF-626B-4D0D-AF88-936128E339B6}"/>
              </a:ext>
            </a:extLst>
          </p:cNvPr>
          <p:cNvGrpSpPr>
            <a:grpSpLocks/>
          </p:cNvGrpSpPr>
          <p:nvPr/>
        </p:nvGrpSpPr>
        <p:grpSpPr bwMode="auto">
          <a:xfrm>
            <a:off x="2235993" y="2636837"/>
            <a:ext cx="4672013" cy="792163"/>
            <a:chOff x="1329" y="1795"/>
            <a:chExt cx="2943" cy="499"/>
          </a:xfrm>
          <a:solidFill>
            <a:srgbClr val="02409A"/>
          </a:solidFill>
        </p:grpSpPr>
        <p:sp>
          <p:nvSpPr>
            <p:cNvPr id="60" name="AutoShape 52">
              <a:extLst>
                <a:ext uri="{FF2B5EF4-FFF2-40B4-BE49-F238E27FC236}">
                  <a16:creationId xmlns:a16="http://schemas.microsoft.com/office/drawing/2014/main" id="{088248CF-3C08-4871-BD67-3ADF113B331D}"/>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研究目标、研究内容</a:t>
              </a:r>
              <a:endParaRPr kumimoji="0" lang="en-US" altLang="zh-CN" sz="2400" b="1" dirty="0">
                <a:solidFill>
                  <a:schemeClr val="bg1">
                    <a:lumMod val="95000"/>
                  </a:schemeClr>
                </a:solidFill>
                <a:ea typeface="微软雅黑" pitchFamily="34" charset="-122"/>
              </a:endParaRPr>
            </a:p>
          </p:txBody>
        </p:sp>
        <p:sp>
          <p:nvSpPr>
            <p:cNvPr id="61" name="AutoShape 53">
              <a:extLst>
                <a:ext uri="{FF2B5EF4-FFF2-40B4-BE49-F238E27FC236}">
                  <a16:creationId xmlns:a16="http://schemas.microsoft.com/office/drawing/2014/main" id="{EBF1EB94-B999-46BC-828B-EE99A924E2B2}"/>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2</a:t>
              </a:r>
              <a:endParaRPr kumimoji="0" lang="zh-CN" altLang="en-US" sz="2400" b="1" kern="0" dirty="0">
                <a:solidFill>
                  <a:srgbClr val="F2F2F2"/>
                </a:solidFill>
                <a:latin typeface="微软雅黑"/>
                <a:ea typeface="微软雅黑"/>
                <a:cs typeface="微软雅黑"/>
              </a:endParaRPr>
            </a:p>
          </p:txBody>
        </p:sp>
      </p:grpSp>
      <p:grpSp>
        <p:nvGrpSpPr>
          <p:cNvPr id="62" name="Group 51">
            <a:extLst>
              <a:ext uri="{FF2B5EF4-FFF2-40B4-BE49-F238E27FC236}">
                <a16:creationId xmlns:a16="http://schemas.microsoft.com/office/drawing/2014/main" id="{E3DF6996-7B2A-48BA-BC2C-392BBCDD1964}"/>
              </a:ext>
            </a:extLst>
          </p:cNvPr>
          <p:cNvGrpSpPr>
            <a:grpSpLocks/>
          </p:cNvGrpSpPr>
          <p:nvPr/>
        </p:nvGrpSpPr>
        <p:grpSpPr bwMode="auto">
          <a:xfrm>
            <a:off x="2243931" y="1628775"/>
            <a:ext cx="4672012" cy="792162"/>
            <a:chOff x="1329" y="1795"/>
            <a:chExt cx="2943" cy="499"/>
          </a:xfrm>
          <a:solidFill>
            <a:srgbClr val="02409A"/>
          </a:solidFill>
        </p:grpSpPr>
        <p:sp>
          <p:nvSpPr>
            <p:cNvPr id="63" name="AutoShape 52">
              <a:extLst>
                <a:ext uri="{FF2B5EF4-FFF2-40B4-BE49-F238E27FC236}">
                  <a16:creationId xmlns:a16="http://schemas.microsoft.com/office/drawing/2014/main" id="{DCB4B551-C8E2-491D-8F4D-8370F3151BA7}"/>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研究背景、研究现状</a:t>
              </a:r>
              <a:endParaRPr kumimoji="0" lang="en-US" altLang="zh-CN" sz="2400" b="1" dirty="0">
                <a:solidFill>
                  <a:schemeClr val="bg1">
                    <a:lumMod val="95000"/>
                  </a:schemeClr>
                </a:solidFill>
                <a:ea typeface="微软雅黑" pitchFamily="34" charset="-122"/>
              </a:endParaRPr>
            </a:p>
          </p:txBody>
        </p:sp>
        <p:sp>
          <p:nvSpPr>
            <p:cNvPr id="64" name="AutoShape 53">
              <a:extLst>
                <a:ext uri="{FF2B5EF4-FFF2-40B4-BE49-F238E27FC236}">
                  <a16:creationId xmlns:a16="http://schemas.microsoft.com/office/drawing/2014/main" id="{93E9D89D-8FFF-49E0-A7DB-598A9A994FE9}"/>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a:ea typeface="微软雅黑"/>
                  <a:cs typeface="微软雅黑"/>
                </a:rPr>
                <a:t>1</a:t>
              </a:r>
              <a:endParaRPr kumimoji="0" lang="zh-CN" altLang="en-US" sz="2400" b="1" kern="0" dirty="0">
                <a:solidFill>
                  <a:srgbClr val="F2F2F2"/>
                </a:solidFill>
                <a:latin typeface="微软雅黑"/>
                <a:ea typeface="微软雅黑"/>
                <a:cs typeface="微软雅黑"/>
              </a:endParaRPr>
            </a:p>
          </p:txBody>
        </p:sp>
      </p:grpSp>
      <p:grpSp>
        <p:nvGrpSpPr>
          <p:cNvPr id="65" name="Group 51">
            <a:extLst>
              <a:ext uri="{FF2B5EF4-FFF2-40B4-BE49-F238E27FC236}">
                <a16:creationId xmlns:a16="http://schemas.microsoft.com/office/drawing/2014/main" id="{3939E8CB-A062-4EB7-AB43-D19E12514643}"/>
              </a:ext>
            </a:extLst>
          </p:cNvPr>
          <p:cNvGrpSpPr>
            <a:grpSpLocks/>
          </p:cNvGrpSpPr>
          <p:nvPr/>
        </p:nvGrpSpPr>
        <p:grpSpPr bwMode="auto">
          <a:xfrm>
            <a:off x="2235993" y="3644900"/>
            <a:ext cx="4672013" cy="792162"/>
            <a:chOff x="1329" y="1795"/>
            <a:chExt cx="2943" cy="499"/>
          </a:xfrm>
          <a:solidFill>
            <a:srgbClr val="02409A"/>
          </a:solidFill>
        </p:grpSpPr>
        <p:sp>
          <p:nvSpPr>
            <p:cNvPr id="66" name="AutoShape 52">
              <a:extLst>
                <a:ext uri="{FF2B5EF4-FFF2-40B4-BE49-F238E27FC236}">
                  <a16:creationId xmlns:a16="http://schemas.microsoft.com/office/drawing/2014/main" id="{CFAAB57F-56B9-499B-B96C-6A7D929A8B09}"/>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技术路线、系统实现</a:t>
              </a:r>
              <a:endParaRPr kumimoji="0" lang="en-US" altLang="zh-CN" sz="2400" b="1" dirty="0">
                <a:solidFill>
                  <a:schemeClr val="bg1">
                    <a:lumMod val="95000"/>
                  </a:schemeClr>
                </a:solidFill>
                <a:ea typeface="微软雅黑" pitchFamily="34" charset="-122"/>
              </a:endParaRPr>
            </a:p>
          </p:txBody>
        </p:sp>
        <p:sp>
          <p:nvSpPr>
            <p:cNvPr id="67" name="AutoShape 53">
              <a:extLst>
                <a:ext uri="{FF2B5EF4-FFF2-40B4-BE49-F238E27FC236}">
                  <a16:creationId xmlns:a16="http://schemas.microsoft.com/office/drawing/2014/main" id="{0C69B97E-CC8E-44B1-B310-817327886142}"/>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3</a:t>
              </a:r>
              <a:endParaRPr kumimoji="0" lang="zh-CN" altLang="en-US" sz="2400" b="1" kern="0" dirty="0">
                <a:solidFill>
                  <a:srgbClr val="F2F2F2"/>
                </a:solidFill>
                <a:latin typeface="微软雅黑"/>
                <a:ea typeface="微软雅黑"/>
                <a:cs typeface="微软雅黑"/>
              </a:endParaRPr>
            </a:p>
          </p:txBody>
        </p:sp>
      </p:grpSp>
      <p:grpSp>
        <p:nvGrpSpPr>
          <p:cNvPr id="68" name="Group 51">
            <a:extLst>
              <a:ext uri="{FF2B5EF4-FFF2-40B4-BE49-F238E27FC236}">
                <a16:creationId xmlns:a16="http://schemas.microsoft.com/office/drawing/2014/main" id="{C42B7DAC-79D9-45DB-9A07-AC9135B8DB5A}"/>
              </a:ext>
            </a:extLst>
          </p:cNvPr>
          <p:cNvGrpSpPr>
            <a:grpSpLocks/>
          </p:cNvGrpSpPr>
          <p:nvPr/>
        </p:nvGrpSpPr>
        <p:grpSpPr bwMode="auto">
          <a:xfrm>
            <a:off x="2243931" y="4652962"/>
            <a:ext cx="4672012" cy="792163"/>
            <a:chOff x="1329" y="1795"/>
            <a:chExt cx="2943" cy="499"/>
          </a:xfrm>
          <a:solidFill>
            <a:srgbClr val="02409A"/>
          </a:solidFill>
        </p:grpSpPr>
        <p:sp>
          <p:nvSpPr>
            <p:cNvPr id="69" name="AutoShape 52">
              <a:extLst>
                <a:ext uri="{FF2B5EF4-FFF2-40B4-BE49-F238E27FC236}">
                  <a16:creationId xmlns:a16="http://schemas.microsoft.com/office/drawing/2014/main" id="{68A4BA3C-81BD-4D22-89A9-2DBBFE7DE28D}"/>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预期成果、进度安排</a:t>
              </a:r>
            </a:p>
          </p:txBody>
        </p:sp>
        <p:sp>
          <p:nvSpPr>
            <p:cNvPr id="70" name="AutoShape 53">
              <a:extLst>
                <a:ext uri="{FF2B5EF4-FFF2-40B4-BE49-F238E27FC236}">
                  <a16:creationId xmlns:a16="http://schemas.microsoft.com/office/drawing/2014/main" id="{D4AA0F1B-B629-430E-9559-93E69222150D}"/>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4</a:t>
              </a:r>
              <a:endParaRPr kumimoji="0" lang="zh-CN" altLang="en-US" sz="2400" b="1" kern="0" dirty="0">
                <a:solidFill>
                  <a:srgbClr val="F2F2F2"/>
                </a:solidFill>
                <a:latin typeface="微软雅黑"/>
                <a:ea typeface="微软雅黑"/>
                <a:cs typeface="微软雅黑"/>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2</a:t>
            </a:fld>
            <a:endParaRPr lang="zh-CN" altLang="en-US"/>
          </a:p>
        </p:txBody>
      </p:sp>
    </p:spTree>
    <p:extLst>
      <p:ext uri="{BB962C8B-B14F-4D97-AF65-F5344CB8AC3E}">
        <p14:creationId xmlns:p14="http://schemas.microsoft.com/office/powerpoint/2010/main" val="2758079404"/>
      </p:ext>
    </p:extLst>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grpSp>
        <p:nvGrpSpPr>
          <p:cNvPr id="59" name="Group 51">
            <a:extLst>
              <a:ext uri="{FF2B5EF4-FFF2-40B4-BE49-F238E27FC236}">
                <a16:creationId xmlns:a16="http://schemas.microsoft.com/office/drawing/2014/main" id="{B70ACABF-626B-4D0D-AF88-936128E339B6}"/>
              </a:ext>
            </a:extLst>
          </p:cNvPr>
          <p:cNvGrpSpPr>
            <a:grpSpLocks/>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a:extLst>
                <a:ext uri="{FF2B5EF4-FFF2-40B4-BE49-F238E27FC236}">
                  <a16:creationId xmlns:a16="http://schemas.microsoft.com/office/drawing/2014/main" id="{088248CF-3C08-4871-BD67-3ADF113B331D}"/>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研究目标、研究内容</a:t>
              </a:r>
              <a:endParaRPr kumimoji="0" lang="en-US" altLang="zh-CN" sz="2400" b="1" dirty="0">
                <a:solidFill>
                  <a:schemeClr val="bg1">
                    <a:lumMod val="95000"/>
                  </a:schemeClr>
                </a:solidFill>
                <a:ea typeface="微软雅黑" pitchFamily="34" charset="-122"/>
              </a:endParaRPr>
            </a:p>
          </p:txBody>
        </p:sp>
        <p:sp>
          <p:nvSpPr>
            <p:cNvPr id="61" name="AutoShape 53">
              <a:extLst>
                <a:ext uri="{FF2B5EF4-FFF2-40B4-BE49-F238E27FC236}">
                  <a16:creationId xmlns:a16="http://schemas.microsoft.com/office/drawing/2014/main" id="{EBF1EB94-B999-46BC-828B-EE99A924E2B2}"/>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2</a:t>
              </a:r>
              <a:endParaRPr kumimoji="0" lang="zh-CN" altLang="en-US" sz="2400" b="1" kern="0" dirty="0">
                <a:solidFill>
                  <a:srgbClr val="F2F2F2"/>
                </a:solidFill>
                <a:latin typeface="微软雅黑"/>
                <a:ea typeface="微软雅黑"/>
                <a:cs typeface="微软雅黑"/>
              </a:endParaRPr>
            </a:p>
          </p:txBody>
        </p:sp>
      </p:grpSp>
      <p:grpSp>
        <p:nvGrpSpPr>
          <p:cNvPr id="62" name="Group 51">
            <a:extLst>
              <a:ext uri="{FF2B5EF4-FFF2-40B4-BE49-F238E27FC236}">
                <a16:creationId xmlns:a16="http://schemas.microsoft.com/office/drawing/2014/main" id="{E3DF6996-7B2A-48BA-BC2C-392BBCDD1964}"/>
              </a:ext>
            </a:extLst>
          </p:cNvPr>
          <p:cNvGrpSpPr>
            <a:grpSpLocks/>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a:extLst>
                <a:ext uri="{FF2B5EF4-FFF2-40B4-BE49-F238E27FC236}">
                  <a16:creationId xmlns:a16="http://schemas.microsoft.com/office/drawing/2014/main" id="{DCB4B551-C8E2-491D-8F4D-8370F3151BA7}"/>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研究背景、研究现状</a:t>
              </a:r>
              <a:endParaRPr kumimoji="0" lang="en-US" altLang="zh-CN" sz="2400" b="1" dirty="0">
                <a:solidFill>
                  <a:schemeClr val="bg1">
                    <a:lumMod val="95000"/>
                  </a:schemeClr>
                </a:solidFill>
                <a:ea typeface="微软雅黑" pitchFamily="34" charset="-122"/>
              </a:endParaRPr>
            </a:p>
          </p:txBody>
        </p:sp>
        <p:sp>
          <p:nvSpPr>
            <p:cNvPr id="64" name="AutoShape 53">
              <a:extLst>
                <a:ext uri="{FF2B5EF4-FFF2-40B4-BE49-F238E27FC236}">
                  <a16:creationId xmlns:a16="http://schemas.microsoft.com/office/drawing/2014/main" id="{93E9D89D-8FFF-49E0-A7DB-598A9A994FE9}"/>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a:ea typeface="微软雅黑"/>
                  <a:cs typeface="微软雅黑"/>
                </a:rPr>
                <a:t>1</a:t>
              </a:r>
              <a:endParaRPr kumimoji="0" lang="zh-CN" altLang="en-US" sz="2400" b="1" kern="0" dirty="0">
                <a:solidFill>
                  <a:srgbClr val="F2F2F2"/>
                </a:solidFill>
                <a:latin typeface="微软雅黑"/>
                <a:ea typeface="微软雅黑"/>
                <a:cs typeface="微软雅黑"/>
              </a:endParaRPr>
            </a:p>
          </p:txBody>
        </p:sp>
      </p:grpSp>
      <p:grpSp>
        <p:nvGrpSpPr>
          <p:cNvPr id="65" name="Group 51">
            <a:extLst>
              <a:ext uri="{FF2B5EF4-FFF2-40B4-BE49-F238E27FC236}">
                <a16:creationId xmlns:a16="http://schemas.microsoft.com/office/drawing/2014/main" id="{3939E8CB-A062-4EB7-AB43-D19E12514643}"/>
              </a:ext>
            </a:extLst>
          </p:cNvPr>
          <p:cNvGrpSpPr>
            <a:grpSpLocks/>
          </p:cNvGrpSpPr>
          <p:nvPr/>
        </p:nvGrpSpPr>
        <p:grpSpPr bwMode="auto">
          <a:xfrm>
            <a:off x="2235993" y="3644900"/>
            <a:ext cx="4672013" cy="792162"/>
            <a:chOff x="1329" y="1795"/>
            <a:chExt cx="2943" cy="499"/>
          </a:xfrm>
          <a:solidFill>
            <a:srgbClr val="02409A"/>
          </a:solidFill>
        </p:grpSpPr>
        <p:sp>
          <p:nvSpPr>
            <p:cNvPr id="66" name="AutoShape 52">
              <a:extLst>
                <a:ext uri="{FF2B5EF4-FFF2-40B4-BE49-F238E27FC236}">
                  <a16:creationId xmlns:a16="http://schemas.microsoft.com/office/drawing/2014/main" id="{CFAAB57F-56B9-499B-B96C-6A7D929A8B09}"/>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技术路线、系统实现</a:t>
              </a:r>
              <a:endParaRPr kumimoji="0" lang="en-US" altLang="zh-CN" sz="2400" b="1" dirty="0">
                <a:solidFill>
                  <a:schemeClr val="bg1">
                    <a:lumMod val="95000"/>
                  </a:schemeClr>
                </a:solidFill>
                <a:ea typeface="微软雅黑" pitchFamily="34" charset="-122"/>
              </a:endParaRPr>
            </a:p>
          </p:txBody>
        </p:sp>
        <p:sp>
          <p:nvSpPr>
            <p:cNvPr id="67" name="AutoShape 53">
              <a:extLst>
                <a:ext uri="{FF2B5EF4-FFF2-40B4-BE49-F238E27FC236}">
                  <a16:creationId xmlns:a16="http://schemas.microsoft.com/office/drawing/2014/main" id="{0C69B97E-CC8E-44B1-B310-817327886142}"/>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3</a:t>
              </a:r>
              <a:endParaRPr kumimoji="0" lang="zh-CN" altLang="en-US" sz="2400" b="1" kern="0" dirty="0">
                <a:solidFill>
                  <a:srgbClr val="F2F2F2"/>
                </a:solidFill>
                <a:latin typeface="微软雅黑"/>
                <a:ea typeface="微软雅黑"/>
                <a:cs typeface="微软雅黑"/>
              </a:endParaRPr>
            </a:p>
          </p:txBody>
        </p:sp>
      </p:grpSp>
      <p:grpSp>
        <p:nvGrpSpPr>
          <p:cNvPr id="68" name="Group 51">
            <a:extLst>
              <a:ext uri="{FF2B5EF4-FFF2-40B4-BE49-F238E27FC236}">
                <a16:creationId xmlns:a16="http://schemas.microsoft.com/office/drawing/2014/main" id="{C42B7DAC-79D9-45DB-9A07-AC9135B8DB5A}"/>
              </a:ext>
            </a:extLst>
          </p:cNvPr>
          <p:cNvGrpSpPr>
            <a:grpSpLocks/>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a:extLst>
                <a:ext uri="{FF2B5EF4-FFF2-40B4-BE49-F238E27FC236}">
                  <a16:creationId xmlns:a16="http://schemas.microsoft.com/office/drawing/2014/main" id="{68A4BA3C-81BD-4D22-89A9-2DBBFE7DE28D}"/>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预期成果、进度安排</a:t>
              </a:r>
            </a:p>
          </p:txBody>
        </p:sp>
        <p:sp>
          <p:nvSpPr>
            <p:cNvPr id="70" name="AutoShape 53">
              <a:extLst>
                <a:ext uri="{FF2B5EF4-FFF2-40B4-BE49-F238E27FC236}">
                  <a16:creationId xmlns:a16="http://schemas.microsoft.com/office/drawing/2014/main" id="{D4AA0F1B-B629-430E-9559-93E69222150D}"/>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4</a:t>
              </a:r>
              <a:endParaRPr kumimoji="0" lang="zh-CN" altLang="en-US" sz="2400" b="1" kern="0" dirty="0">
                <a:solidFill>
                  <a:srgbClr val="F2F2F2"/>
                </a:solidFill>
                <a:latin typeface="微软雅黑"/>
                <a:ea typeface="微软雅黑"/>
                <a:cs typeface="微软雅黑"/>
              </a:endParaRPr>
            </a:p>
          </p:txBody>
        </p:sp>
      </p:grpSp>
      <p:sp>
        <p:nvSpPr>
          <p:cNvPr id="3" name="灯片编号占位符 2"/>
          <p:cNvSpPr>
            <a:spLocks noGrp="1"/>
          </p:cNvSpPr>
          <p:nvPr>
            <p:ph type="sldNum" sz="quarter" idx="12"/>
          </p:nvPr>
        </p:nvSpPr>
        <p:spPr/>
        <p:txBody>
          <a:bodyPr/>
          <a:lstStyle/>
          <a:p>
            <a:fld id="{94B6E62B-4DEC-4954-AD3A-658470571C9E}" type="slidenum">
              <a:rPr lang="zh-CN" altLang="en-US" smtClean="0"/>
              <a:t>20</a:t>
            </a:fld>
            <a:endParaRPr lang="zh-CN" altLang="en-US"/>
          </a:p>
        </p:txBody>
      </p:sp>
    </p:spTree>
    <p:extLst>
      <p:ext uri="{BB962C8B-B14F-4D97-AF65-F5344CB8AC3E}">
        <p14:creationId xmlns:p14="http://schemas.microsoft.com/office/powerpoint/2010/main" val="2402181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itchFamily="34" charset="0"/>
              </a:rPr>
              <a:t>1</a:t>
            </a:r>
            <a:r>
              <a:rPr lang="zh-CN" altLang="en-US" sz="2800" b="1" dirty="0" smtClean="0">
                <a:solidFill>
                  <a:prstClr val="white"/>
                </a:solidFill>
                <a:latin typeface="微软雅黑" panose="020B0503020204020204" pitchFamily="34" charset="-122"/>
                <a:ea typeface="微软雅黑" panose="020B0503020204020204" pitchFamily="34" charset="-122"/>
                <a:cs typeface="Arial" pitchFamily="34" charset="0"/>
              </a:rPr>
              <a:t>：层次化博弈模型</a:t>
            </a: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构建及收敛性分析</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21</a:t>
            </a:fld>
            <a:endParaRPr lang="zh-CN" altLang="en-US"/>
          </a:p>
        </p:txBody>
      </p:sp>
      <p:sp>
        <p:nvSpPr>
          <p:cNvPr id="31" name="矩形 30"/>
          <p:cNvSpPr/>
          <p:nvPr/>
        </p:nvSpPr>
        <p:spPr>
          <a:xfrm>
            <a:off x="576264" y="2440699"/>
            <a:ext cx="2698952" cy="418191"/>
          </a:xfrm>
          <a:prstGeom prst="rect">
            <a:avLst/>
          </a:prstGeom>
          <a:solidFill>
            <a:schemeClr val="bg1"/>
          </a:solidFill>
        </p:spPr>
        <p:txBody>
          <a:bodyPr wrap="square">
            <a:spAutoFit/>
          </a:bodyPr>
          <a:lstStyle/>
          <a:p>
            <a:pPr marL="285750" indent="-285750">
              <a:lnSpc>
                <a:spcPct val="150000"/>
              </a:lnSpc>
              <a:buSzPct val="80000"/>
              <a:buFont typeface="Wingdings" panose="05000000000000000000" pitchFamily="2" charset="2"/>
              <a:buChar char="Ø"/>
            </a:pPr>
            <a:r>
              <a:rPr lang="zh-CN" altLang="en-US" sz="1600" b="1" dirty="0" smtClean="0">
                <a:solidFill>
                  <a:srgbClr val="FF0000"/>
                </a:solidFill>
                <a:latin typeface="微软雅黑" panose="020B0503020204020204" pitchFamily="34" charset="-122"/>
                <a:ea typeface="微软雅黑" panose="020B0503020204020204" pitchFamily="34" charset="-122"/>
              </a:rPr>
              <a:t>层次化博弈的建模层面</a:t>
            </a:r>
            <a:endParaRPr lang="en-US" altLang="zh-CN" sz="1600" b="1" dirty="0" smtClean="0">
              <a:solidFill>
                <a:srgbClr val="FF0000"/>
              </a:solidFill>
              <a:latin typeface="微软雅黑" panose="020B0503020204020204" pitchFamily="34" charset="-122"/>
              <a:ea typeface="微软雅黑" panose="020B0503020204020204" pitchFamily="34" charset="-122"/>
            </a:endParaRPr>
          </a:p>
        </p:txBody>
      </p:sp>
      <p:sp>
        <p:nvSpPr>
          <p:cNvPr id="32" name="矩形 31"/>
          <p:cNvSpPr/>
          <p:nvPr/>
        </p:nvSpPr>
        <p:spPr>
          <a:xfrm>
            <a:off x="555161" y="2068114"/>
            <a:ext cx="1238102" cy="400110"/>
          </a:xfrm>
          <a:prstGeom prst="rect">
            <a:avLst/>
          </a:prstGeom>
        </p:spPr>
        <p:txBody>
          <a:bodyPr wrap="square">
            <a:spAutoFit/>
          </a:bodyPr>
          <a:lstStyle/>
          <a:p>
            <a:pPr algn="ctr"/>
            <a:r>
              <a:rPr lang="zh-CN" altLang="en-US" sz="2000" b="1" dirty="0">
                <a:solidFill>
                  <a:srgbClr val="2F5597"/>
                </a:solidFill>
                <a:latin typeface="黑体" panose="02010609060101010101" pitchFamily="49" charset="-122"/>
                <a:ea typeface="黑体" panose="02010609060101010101" pitchFamily="49" charset="-122"/>
              </a:rPr>
              <a:t>难点分析</a:t>
            </a:r>
            <a:endParaRPr lang="zh-CN" altLang="en-US" sz="2000" dirty="0">
              <a:solidFill>
                <a:srgbClr val="2F5597"/>
              </a:solidFill>
            </a:endParaRPr>
          </a:p>
        </p:txBody>
      </p:sp>
      <p:grpSp>
        <p:nvGrpSpPr>
          <p:cNvPr id="33" name="组合 32"/>
          <p:cNvGrpSpPr/>
          <p:nvPr/>
        </p:nvGrpSpPr>
        <p:grpSpPr>
          <a:xfrm>
            <a:off x="576263" y="867168"/>
            <a:ext cx="3766452" cy="1181175"/>
            <a:chOff x="587758" y="977665"/>
            <a:chExt cx="6471301" cy="1181175"/>
          </a:xfrm>
        </p:grpSpPr>
        <p:sp>
          <p:nvSpPr>
            <p:cNvPr id="34" name="矩形 33"/>
            <p:cNvSpPr/>
            <p:nvPr/>
          </p:nvSpPr>
          <p:spPr>
            <a:xfrm>
              <a:off x="587758" y="1450954"/>
              <a:ext cx="6471301" cy="707886"/>
            </a:xfrm>
            <a:prstGeom prst="rect">
              <a:avLst/>
            </a:prstGeom>
            <a:solidFill>
              <a:schemeClr val="bg1"/>
            </a:solidFill>
          </p:spPr>
          <p:txBody>
            <a:bodyPr wrap="square">
              <a:spAutoFit/>
            </a:bodyPr>
            <a:lstStyle/>
            <a:p>
              <a:pPr marL="285750" indent="-285750">
                <a:lnSpc>
                  <a:spcPct val="125000"/>
                </a:lnSpc>
                <a:buSzPct val="8000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构建层次化的充电站定价博弈模型</a:t>
              </a:r>
              <a:endParaRPr lang="en-US" altLang="zh-CN" sz="1600" dirty="0">
                <a:latin typeface="微软雅黑" panose="020B0503020204020204" pitchFamily="34" charset="-122"/>
                <a:ea typeface="微软雅黑" panose="020B0503020204020204" pitchFamily="34" charset="-122"/>
              </a:endParaRPr>
            </a:p>
            <a:p>
              <a:pPr marL="285750" indent="-285750">
                <a:lnSpc>
                  <a:spcPct val="125000"/>
                </a:lnSpc>
                <a:buSzPct val="8000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对参与者的优化问题进行收敛性分析</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35" name="矩形 34"/>
            <p:cNvSpPr/>
            <p:nvPr/>
          </p:nvSpPr>
          <p:spPr>
            <a:xfrm>
              <a:off x="1038200" y="977665"/>
              <a:ext cx="1217000" cy="481863"/>
            </a:xfrm>
            <a:prstGeom prst="rect">
              <a:avLst/>
            </a:prstGeom>
          </p:spPr>
          <p:txBody>
            <a:bodyPr wrap="none">
              <a:spAutoFit/>
            </a:bodyPr>
            <a:lstStyle/>
            <a:p>
              <a:pPr algn="ctr">
                <a:lnSpc>
                  <a:spcPct val="150000"/>
                </a:lnSpc>
              </a:pPr>
              <a:r>
                <a:rPr lang="zh-CN" altLang="en-US" sz="2000" b="1" dirty="0" smtClean="0">
                  <a:solidFill>
                    <a:srgbClr val="2F5597"/>
                  </a:solidFill>
                  <a:latin typeface="黑体" panose="02010609060101010101" pitchFamily="49" charset="-122"/>
                  <a:ea typeface="黑体" panose="02010609060101010101" pitchFamily="49" charset="-122"/>
                </a:rPr>
                <a:t>问题定义</a:t>
              </a:r>
              <a:endParaRPr lang="en-US" altLang="zh-CN" sz="2000" b="1" dirty="0">
                <a:solidFill>
                  <a:srgbClr val="2F5597"/>
                </a:solidFill>
                <a:latin typeface="黑体" panose="02010609060101010101" pitchFamily="49" charset="-122"/>
                <a:ea typeface="黑体" panose="02010609060101010101" pitchFamily="49" charset="-122"/>
              </a:endParaRPr>
            </a:p>
          </p:txBody>
        </p:sp>
      </p:grpSp>
      <p:cxnSp>
        <p:nvCxnSpPr>
          <p:cNvPr id="36" name="直接连接符 35"/>
          <p:cNvCxnSpPr/>
          <p:nvPr/>
        </p:nvCxnSpPr>
        <p:spPr>
          <a:xfrm>
            <a:off x="701747" y="1328669"/>
            <a:ext cx="98168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701749" y="2432386"/>
            <a:ext cx="933879"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9" name="图片 38"/>
          <p:cNvPicPr>
            <a:picLocks noChangeAspect="1"/>
          </p:cNvPicPr>
          <p:nvPr/>
        </p:nvPicPr>
        <p:blipFill rotWithShape="1">
          <a:blip r:embed="rId3" cstate="print">
            <a:extLst>
              <a:ext uri="{28A0092B-C50C-407E-A947-70E740481C1C}">
                <a14:useLocalDpi xmlns:a14="http://schemas.microsoft.com/office/drawing/2010/main" val="0"/>
              </a:ext>
            </a:extLst>
          </a:blip>
          <a:srcRect r="53268"/>
          <a:stretch/>
        </p:blipFill>
        <p:spPr>
          <a:xfrm>
            <a:off x="5392176" y="4749656"/>
            <a:ext cx="1684265" cy="1435112"/>
          </a:xfrm>
          <a:prstGeom prst="rect">
            <a:avLst/>
          </a:prstGeom>
        </p:spPr>
      </p:pic>
      <p:pic>
        <p:nvPicPr>
          <p:cNvPr id="24" name="图片 23" descr="C:\Users\DD13\Desktop\师兄的开题报告\模型构建.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2715" y="1349031"/>
            <a:ext cx="4505498" cy="3013633"/>
          </a:xfrm>
          <a:prstGeom prst="rect">
            <a:avLst/>
          </a:prstGeom>
          <a:noFill/>
          <a:ln>
            <a:noFill/>
          </a:ln>
        </p:spPr>
      </p:pic>
      <p:sp>
        <p:nvSpPr>
          <p:cNvPr id="2" name="矩形 1"/>
          <p:cNvSpPr/>
          <p:nvPr/>
        </p:nvSpPr>
        <p:spPr>
          <a:xfrm>
            <a:off x="576263" y="4454955"/>
            <a:ext cx="2457882" cy="418191"/>
          </a:xfrm>
          <a:prstGeom prst="rect">
            <a:avLst/>
          </a:prstGeom>
        </p:spPr>
        <p:txBody>
          <a:bodyPr wrap="square">
            <a:spAutoFit/>
          </a:bodyPr>
          <a:lstStyle/>
          <a:p>
            <a:pPr marL="285750" indent="-285750">
              <a:lnSpc>
                <a:spcPct val="150000"/>
              </a:lnSpc>
              <a:buSzPct val="80000"/>
              <a:buFont typeface="Wingdings" panose="05000000000000000000" pitchFamily="2" charset="2"/>
              <a:buChar char="Ø"/>
            </a:pPr>
            <a:r>
              <a:rPr lang="zh-CN" altLang="en-US" sz="1600" b="1" dirty="0">
                <a:solidFill>
                  <a:srgbClr val="FF0000"/>
                </a:solidFill>
                <a:latin typeface="微软雅黑" panose="020B0503020204020204" pitchFamily="34" charset="-122"/>
                <a:ea typeface="微软雅黑" panose="020B0503020204020204" pitchFamily="34" charset="-122"/>
              </a:rPr>
              <a:t>问题收敛性分析</a:t>
            </a:r>
            <a:r>
              <a:rPr lang="zh-CN" altLang="en-US" sz="1600" b="1" dirty="0" smtClean="0">
                <a:solidFill>
                  <a:srgbClr val="FF0000"/>
                </a:solidFill>
                <a:latin typeface="微软雅黑" panose="020B0503020204020204" pitchFamily="34" charset="-122"/>
                <a:ea typeface="微软雅黑" panose="020B0503020204020204" pitchFamily="34" charset="-122"/>
              </a:rPr>
              <a:t>层面</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701747" y="2840809"/>
            <a:ext cx="3429001"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不同公司的充电站的</a:t>
            </a:r>
            <a:r>
              <a:rPr lang="zh-CN" altLang="en-US" sz="1600" dirty="0" smtClean="0">
                <a:solidFill>
                  <a:srgbClr val="FF0000"/>
                </a:solidFill>
                <a:latin typeface="微软雅黑" panose="020B0503020204020204" pitchFamily="34" charset="-122"/>
                <a:ea typeface="微软雅黑" panose="020B0503020204020204" pitchFamily="34" charset="-122"/>
              </a:rPr>
              <a:t>定价博弈</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不同电动汽车的</a:t>
            </a:r>
            <a:r>
              <a:rPr lang="zh-CN" altLang="en-US" sz="1600" dirty="0" smtClean="0">
                <a:solidFill>
                  <a:srgbClr val="FF0000"/>
                </a:solidFill>
                <a:latin typeface="微软雅黑" panose="020B0503020204020204" pitchFamily="34" charset="-122"/>
                <a:ea typeface="微软雅黑" panose="020B0503020204020204" pitchFamily="34" charset="-122"/>
              </a:rPr>
              <a:t>充电决策博弈</a:t>
            </a:r>
            <a:endParaRPr lang="en-US" altLang="zh-CN" sz="1600"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充电站</a:t>
            </a:r>
            <a:r>
              <a:rPr lang="zh-CN" altLang="en-US" sz="1600" dirty="0" smtClean="0">
                <a:solidFill>
                  <a:srgbClr val="FF0000"/>
                </a:solidFill>
                <a:latin typeface="微软雅黑" panose="020B0503020204020204" pitchFamily="34" charset="-122"/>
                <a:ea typeface="微软雅黑" panose="020B0503020204020204" pitchFamily="34" charset="-122"/>
              </a:rPr>
              <a:t>对电动汽车的决策影响</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电动汽车</a:t>
            </a:r>
            <a:r>
              <a:rPr lang="zh-CN" altLang="en-US" sz="1600" dirty="0" smtClean="0">
                <a:solidFill>
                  <a:srgbClr val="FF0000"/>
                </a:solidFill>
                <a:latin typeface="微软雅黑" panose="020B0503020204020204" pitchFamily="34" charset="-122"/>
                <a:ea typeface="微软雅黑" panose="020B0503020204020204" pitchFamily="34" charset="-122"/>
              </a:rPr>
              <a:t>对充电站的定价影响</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449262" y="4867048"/>
            <a:ext cx="4815913" cy="1200329"/>
          </a:xfrm>
          <a:prstGeom prst="rect">
            <a:avLst/>
          </a:prstGeom>
        </p:spPr>
        <p:txBody>
          <a:bodyPr wrap="square">
            <a:spAutoFit/>
          </a:bodyPr>
          <a:lstStyle/>
          <a:p>
            <a:pPr marL="555625" indent="-285750">
              <a:lnSpc>
                <a:spcPct val="150000"/>
              </a:lnSpc>
              <a:buSzPct val="800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问题的解存在什么样的特性，</a:t>
            </a:r>
            <a:r>
              <a:rPr lang="zh-CN" altLang="en-US" sz="1600" dirty="0">
                <a:solidFill>
                  <a:srgbClr val="FF0000"/>
                </a:solidFill>
                <a:latin typeface="微软雅黑" panose="020B0503020204020204" pitchFamily="34" charset="-122"/>
                <a:ea typeface="微软雅黑" panose="020B0503020204020204" pitchFamily="34" charset="-122"/>
              </a:rPr>
              <a:t>均衡解</a:t>
            </a:r>
            <a:r>
              <a:rPr lang="zh-CN" altLang="en-US" sz="1600" dirty="0">
                <a:latin typeface="微软雅黑" panose="020B0503020204020204" pitchFamily="34" charset="-122"/>
                <a:ea typeface="微软雅黑" panose="020B0503020204020204" pitchFamily="34" charset="-122"/>
              </a:rPr>
              <a:t>如何刻画</a:t>
            </a:r>
            <a:endParaRPr lang="en-US" altLang="zh-CN" sz="1600" dirty="0">
              <a:latin typeface="微软雅黑" panose="020B0503020204020204" pitchFamily="34" charset="-122"/>
              <a:ea typeface="微软雅黑" panose="020B0503020204020204" pitchFamily="34" charset="-122"/>
            </a:endParaRPr>
          </a:p>
          <a:p>
            <a:pPr marL="555625" indent="-285750">
              <a:lnSpc>
                <a:spcPct val="150000"/>
              </a:lnSpc>
              <a:buSzPct val="8000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问题收敛需要满足的条件是什么，是否</a:t>
            </a:r>
            <a:r>
              <a:rPr lang="zh-CN" altLang="en-US" sz="1600" dirty="0" smtClean="0">
                <a:latin typeface="微软雅黑" panose="020B0503020204020204" pitchFamily="34" charset="-122"/>
                <a:ea typeface="微软雅黑" panose="020B0503020204020204" pitchFamily="34" charset="-122"/>
              </a:rPr>
              <a:t>需要</a:t>
            </a:r>
            <a:r>
              <a:rPr lang="zh-CN" altLang="en-US" sz="1600" dirty="0" smtClean="0">
                <a:solidFill>
                  <a:srgbClr val="FF0000"/>
                </a:solidFill>
                <a:latin typeface="微软雅黑" panose="020B0503020204020204" pitchFamily="34" charset="-122"/>
                <a:ea typeface="微软雅黑" panose="020B0503020204020204" pitchFamily="34" charset="-122"/>
              </a:rPr>
              <a:t>凹</a:t>
            </a:r>
            <a:r>
              <a:rPr lang="zh-CN" altLang="en-US" sz="1600" dirty="0">
                <a:latin typeface="微软雅黑" panose="020B0503020204020204" pitchFamily="34" charset="-122"/>
                <a:ea typeface="微软雅黑" panose="020B0503020204020204" pitchFamily="34" charset="-122"/>
              </a:rPr>
              <a:t>或者</a:t>
            </a:r>
            <a:r>
              <a:rPr lang="zh-CN" altLang="en-US" sz="1600" dirty="0">
                <a:solidFill>
                  <a:srgbClr val="FF0000"/>
                </a:solidFill>
                <a:latin typeface="微软雅黑" panose="020B0503020204020204" pitchFamily="34" charset="-122"/>
                <a:ea typeface="微软雅黑" panose="020B0503020204020204" pitchFamily="34" charset="-122"/>
              </a:rPr>
              <a:t>凸</a:t>
            </a:r>
            <a:r>
              <a:rPr lang="zh-CN" altLang="en-US" sz="1600" dirty="0">
                <a:latin typeface="微软雅黑" panose="020B0503020204020204" pitchFamily="34" charset="-122"/>
                <a:ea typeface="微软雅黑" panose="020B0503020204020204" pitchFamily="34" charset="-122"/>
              </a:rPr>
              <a:t>的性质</a:t>
            </a:r>
            <a:endParaRPr lang="en-US" altLang="zh-CN" sz="1600" dirty="0">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rotWithShape="1">
          <a:blip r:embed="rId3" cstate="print">
            <a:extLst>
              <a:ext uri="{28A0092B-C50C-407E-A947-70E740481C1C}">
                <a14:useLocalDpi xmlns:a14="http://schemas.microsoft.com/office/drawing/2010/main" val="0"/>
              </a:ext>
            </a:extLst>
          </a:blip>
          <a:srcRect l="52651"/>
          <a:stretch/>
        </p:blipFill>
        <p:spPr>
          <a:xfrm>
            <a:off x="6995160" y="4749656"/>
            <a:ext cx="1706516" cy="1435112"/>
          </a:xfrm>
          <a:prstGeom prst="rect">
            <a:avLst/>
          </a:prstGeom>
        </p:spPr>
      </p:pic>
    </p:spTree>
    <p:extLst>
      <p:ext uri="{BB962C8B-B14F-4D97-AF65-F5344CB8AC3E}">
        <p14:creationId xmlns:p14="http://schemas.microsoft.com/office/powerpoint/2010/main" val="161907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2" grpId="0"/>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itchFamily="34" charset="0"/>
              </a:rPr>
              <a:t>1</a:t>
            </a:r>
            <a:r>
              <a:rPr lang="zh-CN" altLang="en-US" sz="2800" b="1" dirty="0" smtClean="0">
                <a:solidFill>
                  <a:prstClr val="white"/>
                </a:solidFill>
                <a:latin typeface="微软雅黑" panose="020B0503020204020204" pitchFamily="34" charset="-122"/>
                <a:ea typeface="微软雅黑" panose="020B0503020204020204" pitchFamily="34" charset="-122"/>
                <a:cs typeface="Arial" pitchFamily="34" charset="0"/>
              </a:rPr>
              <a:t>：层次化博弈模型</a:t>
            </a: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构建及收敛性分析</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22</a:t>
            </a:fld>
            <a:endParaRPr lang="zh-CN" altLang="en-US"/>
          </a:p>
        </p:txBody>
      </p:sp>
      <p:grpSp>
        <p:nvGrpSpPr>
          <p:cNvPr id="18" name="组合 17"/>
          <p:cNvGrpSpPr/>
          <p:nvPr/>
        </p:nvGrpSpPr>
        <p:grpSpPr>
          <a:xfrm>
            <a:off x="576262" y="980471"/>
            <a:ext cx="7854493" cy="923330"/>
            <a:chOff x="576262" y="997379"/>
            <a:chExt cx="7854493" cy="923330"/>
          </a:xfrm>
        </p:grpSpPr>
        <p:sp>
          <p:nvSpPr>
            <p:cNvPr id="20" name="矩形 19"/>
            <p:cNvSpPr/>
            <p:nvPr/>
          </p:nvSpPr>
          <p:spPr>
            <a:xfrm>
              <a:off x="576262" y="997379"/>
              <a:ext cx="7854493" cy="923330"/>
            </a:xfrm>
            <a:prstGeom prst="rect">
              <a:avLst/>
            </a:prstGeom>
          </p:spPr>
          <p:txBody>
            <a:bodyPr wrap="square">
              <a:spAutoFit/>
            </a:bodyPr>
            <a:lstStyle/>
            <a:p>
              <a:pPr>
                <a:lnSpc>
                  <a:spcPct val="150000"/>
                </a:lnSpc>
              </a:pPr>
              <a:r>
                <a:rPr lang="zh-CN" altLang="en-US" b="1" dirty="0">
                  <a:solidFill>
                    <a:srgbClr val="2F5597"/>
                  </a:solidFill>
                  <a:latin typeface="微软雅黑" panose="020B0503020204020204" pitchFamily="34" charset="-122"/>
                  <a:ea typeface="微软雅黑" panose="020B0503020204020204" pitchFamily="34" charset="-122"/>
                </a:rPr>
                <a:t>具体步骤</a:t>
              </a:r>
              <a:r>
                <a:rPr lang="en-US" altLang="zh-CN" b="1" dirty="0">
                  <a:solidFill>
                    <a:srgbClr val="2F5597"/>
                  </a:solidFill>
                  <a:latin typeface="微软雅黑" panose="020B0503020204020204" pitchFamily="34" charset="-122"/>
                  <a:ea typeface="微软雅黑" panose="020B0503020204020204" pitchFamily="34" charset="-122"/>
                </a:rPr>
                <a:t>1</a:t>
              </a:r>
            </a:p>
            <a:p>
              <a:pPr>
                <a:lnSpc>
                  <a:spcPct val="15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基于层次化博弈模型的特性，构建</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分层的</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充电站定价模型</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713245" y="1433731"/>
              <a:ext cx="933879"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576262" y="1972315"/>
            <a:ext cx="2377574"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smtClean="0">
                <a:latin typeface="微软雅黑" panose="020B0503020204020204" pitchFamily="34" charset="-122"/>
                <a:ea typeface="微软雅黑" panose="020B0503020204020204" pitchFamily="34" charset="-122"/>
              </a:rPr>
              <a:t>建模层次化模型：</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graphicFrame>
            <p:nvGraphicFramePr>
              <p:cNvPr id="23" name="表格 4">
                <a:extLst>
                  <a:ext uri="{FF2B5EF4-FFF2-40B4-BE49-F238E27FC236}">
                    <a16:creationId xmlns:a16="http://schemas.microsoft.com/office/drawing/2014/main" id="{D7717F0D-9531-4DE3-8DB1-0F1A7219DAE7}"/>
                  </a:ext>
                </a:extLst>
              </p:cNvPr>
              <p:cNvGraphicFramePr>
                <a:graphicFrameLocks noGrp="1"/>
              </p:cNvGraphicFramePr>
              <p:nvPr>
                <p:extLst>
                  <p:ext uri="{D42A27DB-BD31-4B8C-83A1-F6EECF244321}">
                    <p14:modId xmlns:p14="http://schemas.microsoft.com/office/powerpoint/2010/main" val="3759082783"/>
                  </p:ext>
                </p:extLst>
              </p:nvPr>
            </p:nvGraphicFramePr>
            <p:xfrm>
              <a:off x="991001" y="2410161"/>
              <a:ext cx="3512507" cy="3584008"/>
            </p:xfrm>
            <a:graphic>
              <a:graphicData uri="http://schemas.openxmlformats.org/drawingml/2006/table">
                <a:tbl>
                  <a:tblPr firstRow="1" bandRow="1">
                    <a:tableStyleId>{5C22544A-7EE6-4342-B048-85BDC9FD1C3A}</a:tableStyleId>
                  </a:tblPr>
                  <a:tblGrid>
                    <a:gridCol w="990738">
                      <a:extLst>
                        <a:ext uri="{9D8B030D-6E8A-4147-A177-3AD203B41FA5}">
                          <a16:colId xmlns:a16="http://schemas.microsoft.com/office/drawing/2014/main" val="838588512"/>
                        </a:ext>
                      </a:extLst>
                    </a:gridCol>
                    <a:gridCol w="2521769">
                      <a:extLst>
                        <a:ext uri="{9D8B030D-6E8A-4147-A177-3AD203B41FA5}">
                          <a16:colId xmlns:a16="http://schemas.microsoft.com/office/drawing/2014/main" val="20001"/>
                        </a:ext>
                      </a:extLst>
                    </a:gridCol>
                  </a:tblGrid>
                  <a:tr h="377422">
                    <a:tc>
                      <a:txBody>
                        <a:bodyPr/>
                        <a:lstStyle/>
                        <a:p>
                          <a:pPr algn="ctr"/>
                          <a:r>
                            <a:rPr lang="zh-CN" altLang="en-US" sz="1400" dirty="0">
                              <a:latin typeface="微软雅黑" panose="020B0503020204020204" pitchFamily="34" charset="-122"/>
                              <a:ea typeface="微软雅黑" panose="020B0503020204020204" pitchFamily="34" charset="-122"/>
                            </a:rPr>
                            <a:t>符号表示</a:t>
                          </a:r>
                        </a:p>
                      </a:txBody>
                      <a:tcPr anchor="ctr" anchorCtr="1"/>
                    </a:tc>
                    <a:tc>
                      <a:txBody>
                        <a:bodyPr/>
                        <a:lstStyle/>
                        <a:p>
                          <a:pPr algn="ctr"/>
                          <a:r>
                            <a:rPr lang="zh-CN" altLang="en-US" sz="1400" dirty="0">
                              <a:latin typeface="微软雅黑" panose="020B0503020204020204" pitchFamily="34" charset="-122"/>
                              <a:ea typeface="微软雅黑" panose="020B0503020204020204" pitchFamily="34" charset="-122"/>
                            </a:rPr>
                            <a:t>物理意义</a:t>
                          </a:r>
                        </a:p>
                      </a:txBody>
                      <a:tcPr anchor="ctr" anchorCtr="1"/>
                    </a:tc>
                    <a:extLst>
                      <a:ext uri="{0D108BD9-81ED-4DB2-BD59-A6C34878D82A}">
                        <a16:rowId xmlns:a16="http://schemas.microsoft.com/office/drawing/2014/main" val="10000"/>
                      </a:ext>
                    </a:extLst>
                  </a:tr>
                  <a:tr h="352246">
                    <a:tc>
                      <a:txBody>
                        <a:bodyPr/>
                        <a:lstStyle/>
                        <a:p>
                          <a:pPr algn="ct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ea typeface="黑体" panose="02010609060101010101" pitchFamily="49" charset="-122"/>
                                  </a:rPr>
                                  <m:t>𝑚</m:t>
                                </m:r>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1"/>
                      </a:ext>
                    </a:extLst>
                  </a:tr>
                  <a:tr h="354384">
                    <a:tc>
                      <a:txBody>
                        <a:bodyPr/>
                        <a:lstStyle/>
                        <a:p>
                          <a:pPr algn="ctr"/>
                          <a14:m>
                            <m:oMathPara xmlns:m="http://schemas.openxmlformats.org/officeDocument/2006/math">
                              <m:oMathParaPr>
                                <m:jc m:val="center"/>
                              </m:oMathParaPr>
                              <m:oMath xmlns:m="http://schemas.openxmlformats.org/officeDocument/2006/math">
                                <m:r>
                                  <a:rPr lang="en-US" altLang="zh-CN" sz="1200" b="0" i="1" smtClean="0">
                                    <a:latin typeface="Cambria Math" panose="02040503050406030204" pitchFamily="18" charset="0"/>
                                    <a:ea typeface="黑体" panose="02010609060101010101" pitchFamily="49" charset="-122"/>
                                  </a:rPr>
                                  <m:t>𝑛</m:t>
                                </m:r>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城市区域数量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2"/>
                      </a:ext>
                    </a:extLst>
                  </a:tr>
                  <a:tr h="339680">
                    <a:tc>
                      <a:txBody>
                        <a:bodyPr/>
                        <a:lstStyle/>
                        <a:p>
                          <a:pPr algn="ctr"/>
                          <a14:m>
                            <m:oMathPara xmlns:m="http://schemas.openxmlformats.org/officeDocument/2006/math">
                              <m:oMathParaPr>
                                <m:jc m:val="centerGroup"/>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𝑁</m:t>
                                    </m:r>
                                  </m:e>
                                  <m:sub>
                                    <m:r>
                                      <a:rPr lang="en-US" altLang="zh-CN" sz="1200" i="1" kern="1200">
                                        <a:solidFill>
                                          <a:schemeClr val="dk1"/>
                                        </a:solidFill>
                                        <a:effectLst/>
                                        <a:latin typeface="Cambria Math" panose="02040503050406030204" pitchFamily="18" charset="0"/>
                                        <a:ea typeface="+mn-ea"/>
                                        <a:cs typeface="+mn-cs"/>
                                      </a:rPr>
                                      <m:t>𝑖</m:t>
                                    </m:r>
                                  </m:sub>
                                </m:sSub>
                              </m:oMath>
                            </m:oMathPara>
                          </a14:m>
                          <a:endParaRPr lang="zh-CN" altLang="en-US" sz="1000" i="0"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smtClean="0">
                              <a:latin typeface="微软雅黑" panose="020B0503020204020204" pitchFamily="34" charset="-122"/>
                              <a:ea typeface="微软雅黑" panose="020B0503020204020204" pitchFamily="34" charset="-122"/>
                            </a:rPr>
                            <a:t>电动汽车数量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3"/>
                      </a:ext>
                    </a:extLst>
                  </a:tr>
                  <a:tr h="360046">
                    <a:tc>
                      <a:txBody>
                        <a:bodyPr/>
                        <a:lstStyle/>
                        <a:p>
                          <a:pPr algn="ctr"/>
                          <a14:m>
                            <m:oMathPara xmlns:m="http://schemas.openxmlformats.org/officeDocument/2006/math">
                              <m:oMathParaPr>
                                <m:jc m:val="center"/>
                              </m:oMathParaPr>
                              <m:oMath xmlns:m="http://schemas.openxmlformats.org/officeDocument/2006/math">
                                <m:r>
                                  <a:rPr lang="en-US" altLang="zh-CN" sz="1200" i="1" dirty="0" smtClean="0">
                                    <a:latin typeface="Cambria Math" panose="02040503050406030204" pitchFamily="18" charset="0"/>
                                    <a:ea typeface="黑体" panose="02010609060101010101" pitchFamily="49" charset="-122"/>
                                  </a:rPr>
                                  <m:t>𝑆</m:t>
                                </m:r>
                              </m:oMath>
                            </m:oMathPara>
                          </a14:m>
                          <a:endParaRPr lang="zh-CN" altLang="en-US" sz="1200" i="0"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充电运营公司数量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4"/>
                      </a:ext>
                    </a:extLst>
                  </a:tr>
                  <a:tr h="3600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zh-CN" sz="1200" i="1" smtClean="0">
                                    <a:latin typeface="Cambria Math" panose="02040503050406030204" pitchFamily="18" charset="0"/>
                                    <a:ea typeface="黑体" panose="02010609060101010101" pitchFamily="49" charset="-122"/>
                                  </a:rPr>
                                  <m:t>𝑠</m:t>
                                </m:r>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公司下标</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5"/>
                      </a:ext>
                    </a:extLst>
                  </a:tr>
                  <a:tr h="3600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𝐿</m:t>
                                    </m:r>
                                  </m:e>
                                  <m:sub>
                                    <m:r>
                                      <a:rPr lang="en-US" altLang="zh-CN" sz="1200" i="1" kern="1200">
                                        <a:solidFill>
                                          <a:schemeClr val="dk1"/>
                                        </a:solidFill>
                                        <a:effectLst/>
                                        <a:latin typeface="Cambria Math" panose="02040503050406030204" pitchFamily="18" charset="0"/>
                                        <a:ea typeface="+mn-ea"/>
                                        <a:cs typeface="+mn-cs"/>
                                      </a:rPr>
                                      <m:t>𝑠</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公司</a:t>
                          </a:r>
                          <a:r>
                            <a:rPr lang="en-US" altLang="zh-CN" sz="1200" dirty="0" smtClean="0">
                              <a:latin typeface="微软雅黑" panose="020B0503020204020204" pitchFamily="34" charset="-122"/>
                              <a:ea typeface="微软雅黑" panose="020B0503020204020204" pitchFamily="34" charset="-122"/>
                            </a:rPr>
                            <a:t>s</a:t>
                          </a:r>
                          <a:r>
                            <a:rPr lang="zh-CN" altLang="en-US" sz="1200" dirty="0" smtClean="0">
                              <a:latin typeface="微软雅黑" panose="020B0503020204020204" pitchFamily="34" charset="-122"/>
                              <a:ea typeface="微软雅黑" panose="020B0503020204020204" pitchFamily="34" charset="-122"/>
                            </a:rPr>
                            <a:t>控制的充电站数量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564210065"/>
                      </a:ext>
                    </a:extLst>
                  </a:tr>
                  <a:tr h="3600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𝑝</m:t>
                                    </m:r>
                                  </m:e>
                                  <m:sub>
                                    <m:r>
                                      <a:rPr lang="en-US" altLang="zh-CN" sz="1200" i="1" kern="1200">
                                        <a:solidFill>
                                          <a:schemeClr val="dk1"/>
                                        </a:solidFill>
                                        <a:effectLst/>
                                        <a:latin typeface="Cambria Math" panose="02040503050406030204" pitchFamily="18" charset="0"/>
                                        <a:ea typeface="+mn-ea"/>
                                        <a:cs typeface="+mn-cs"/>
                                      </a:rPr>
                                      <m:t>𝑗</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的定价</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3220235466"/>
                      </a:ext>
                    </a:extLst>
                  </a:tr>
                  <a:tr h="3600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en-US" sz="1200" i="1" smtClean="0">
                                        <a:latin typeface="Cambria Math" panose="02040503050406030204" pitchFamily="18" charset="0"/>
                                      </a:rPr>
                                    </m:ctrlPr>
                                  </m:sSubPr>
                                  <m:e>
                                    <m:r>
                                      <a:rPr lang="en-US" altLang="zh-CN" sz="1200" i="1">
                                        <a:latin typeface="Cambria Math" panose="02040503050406030204" pitchFamily="18" charset="0"/>
                                      </a:rPr>
                                      <m:t>𝑓</m:t>
                                    </m:r>
                                  </m:e>
                                  <m:sub>
                                    <m:r>
                                      <a:rPr lang="zh-CN" altLang="en-US" sz="1200" i="1">
                                        <a:latin typeface="Cambria Math" panose="02040503050406030204" pitchFamily="18" charset="0"/>
                                      </a:rPr>
                                      <m:t>𝑖𝑗</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i="0" dirty="0" smtClean="0">
                              <a:latin typeface="Times New Roman" panose="02020603050405020304" pitchFamily="18" charset="0"/>
                              <a:ea typeface="微软雅黑" panose="020B0503020204020204" pitchFamily="34" charset="-122"/>
                              <a:cs typeface="Times New Roman" panose="02020603050405020304" pitchFamily="18" charset="0"/>
                            </a:rPr>
                            <a:t>到</a:t>
                          </a: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的充电汽车数量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2037824496"/>
                      </a:ext>
                    </a:extLst>
                  </a:tr>
                  <a:tr h="3600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𝜀</m:t>
                                    </m:r>
                                  </m:e>
                                  <m:sub>
                                    <m:r>
                                      <a:rPr lang="en-US" altLang="zh-CN" sz="1200" i="1" kern="1200">
                                        <a:solidFill>
                                          <a:schemeClr val="dk1"/>
                                        </a:solidFill>
                                        <a:effectLst/>
                                        <a:latin typeface="Cambria Math" panose="02040503050406030204" pitchFamily="18" charset="0"/>
                                        <a:ea typeface="+mn-ea"/>
                                        <a:cs typeface="+mn-cs"/>
                                      </a:rPr>
                                      <m:t>𝑗</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的维护成本</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251597293"/>
                      </a:ext>
                    </a:extLst>
                  </a:tr>
                </a:tbl>
              </a:graphicData>
            </a:graphic>
          </p:graphicFrame>
        </mc:Choice>
        <mc:Fallback xmlns="">
          <p:graphicFrame>
            <p:nvGraphicFramePr>
              <p:cNvPr id="23" name="表格 4">
                <a:extLst>
                  <a:ext uri="{FF2B5EF4-FFF2-40B4-BE49-F238E27FC236}">
                    <a16:creationId xmlns:a16="http://schemas.microsoft.com/office/drawing/2014/main" id="{D7717F0D-9531-4DE3-8DB1-0F1A7219DAE7}"/>
                  </a:ext>
                </a:extLst>
              </p:cNvPr>
              <p:cNvGraphicFramePr>
                <a:graphicFrameLocks noGrp="1"/>
              </p:cNvGraphicFramePr>
              <p:nvPr>
                <p:extLst>
                  <p:ext uri="{D42A27DB-BD31-4B8C-83A1-F6EECF244321}">
                    <p14:modId xmlns:p14="http://schemas.microsoft.com/office/powerpoint/2010/main" val="3759082783"/>
                  </p:ext>
                </p:extLst>
              </p:nvPr>
            </p:nvGraphicFramePr>
            <p:xfrm>
              <a:off x="991001" y="2410161"/>
              <a:ext cx="3512507" cy="3584008"/>
            </p:xfrm>
            <a:graphic>
              <a:graphicData uri="http://schemas.openxmlformats.org/drawingml/2006/table">
                <a:tbl>
                  <a:tblPr firstRow="1" bandRow="1">
                    <a:tableStyleId>{5C22544A-7EE6-4342-B048-85BDC9FD1C3A}</a:tableStyleId>
                  </a:tblPr>
                  <a:tblGrid>
                    <a:gridCol w="990738">
                      <a:extLst>
                        <a:ext uri="{9D8B030D-6E8A-4147-A177-3AD203B41FA5}">
                          <a16:colId xmlns:a16="http://schemas.microsoft.com/office/drawing/2014/main" val="838588512"/>
                        </a:ext>
                      </a:extLst>
                    </a:gridCol>
                    <a:gridCol w="2521769">
                      <a:extLst>
                        <a:ext uri="{9D8B030D-6E8A-4147-A177-3AD203B41FA5}">
                          <a16:colId xmlns:a16="http://schemas.microsoft.com/office/drawing/2014/main" val="20001"/>
                        </a:ext>
                      </a:extLst>
                    </a:gridCol>
                  </a:tblGrid>
                  <a:tr h="377422">
                    <a:tc>
                      <a:txBody>
                        <a:bodyPr/>
                        <a:lstStyle/>
                        <a:p>
                          <a:pPr algn="ctr"/>
                          <a:r>
                            <a:rPr lang="zh-CN" altLang="en-US" sz="1400" dirty="0">
                              <a:latin typeface="微软雅黑" panose="020B0503020204020204" pitchFamily="34" charset="-122"/>
                              <a:ea typeface="微软雅黑" panose="020B0503020204020204" pitchFamily="34" charset="-122"/>
                            </a:rPr>
                            <a:t>符号表示</a:t>
                          </a:r>
                        </a:p>
                      </a:txBody>
                      <a:tcPr anchor="ctr" anchorCtr="1"/>
                    </a:tc>
                    <a:tc>
                      <a:txBody>
                        <a:bodyPr/>
                        <a:lstStyle/>
                        <a:p>
                          <a:pPr algn="ctr"/>
                          <a:r>
                            <a:rPr lang="zh-CN" altLang="en-US" sz="1400" dirty="0">
                              <a:latin typeface="微软雅黑" panose="020B0503020204020204" pitchFamily="34" charset="-122"/>
                              <a:ea typeface="微软雅黑" panose="020B0503020204020204" pitchFamily="34" charset="-122"/>
                            </a:rPr>
                            <a:t>物理意义</a:t>
                          </a:r>
                        </a:p>
                      </a:txBody>
                      <a:tcPr anchor="ctr" anchorCtr="1"/>
                    </a:tc>
                    <a:extLst>
                      <a:ext uri="{0D108BD9-81ED-4DB2-BD59-A6C34878D82A}">
                        <a16:rowId xmlns:a16="http://schemas.microsoft.com/office/drawing/2014/main" val="10000"/>
                      </a:ext>
                    </a:extLst>
                  </a:tr>
                  <a:tr h="352246">
                    <a:tc>
                      <a:txBody>
                        <a:bodyPr/>
                        <a:lstStyle/>
                        <a:p>
                          <a:endParaRPr lang="zh-CN"/>
                        </a:p>
                      </a:txBody>
                      <a:tcPr anchor="ctr" anchorCtr="1">
                        <a:blipFill>
                          <a:blip r:embed="rId3"/>
                          <a:stretch>
                            <a:fillRect l="-613" t="-108621" r="-256442" b="-812069"/>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1"/>
                      </a:ext>
                    </a:extLst>
                  </a:tr>
                  <a:tr h="354384">
                    <a:tc>
                      <a:txBody>
                        <a:bodyPr/>
                        <a:lstStyle/>
                        <a:p>
                          <a:endParaRPr lang="zh-CN"/>
                        </a:p>
                      </a:txBody>
                      <a:tcPr anchor="ctr" anchorCtr="1">
                        <a:blipFill>
                          <a:blip r:embed="rId3"/>
                          <a:stretch>
                            <a:fillRect l="-613" t="-208621" r="-256442" b="-712069"/>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城市区域数量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2"/>
                      </a:ext>
                    </a:extLst>
                  </a:tr>
                  <a:tr h="339680">
                    <a:tc>
                      <a:txBody>
                        <a:bodyPr/>
                        <a:lstStyle/>
                        <a:p>
                          <a:endParaRPr lang="zh-CN"/>
                        </a:p>
                      </a:txBody>
                      <a:tcPr anchor="ctr" anchorCtr="1">
                        <a:blipFill>
                          <a:blip r:embed="rId3"/>
                          <a:stretch>
                            <a:fillRect l="-613" t="-319643" r="-256442" b="-637500"/>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smtClean="0">
                              <a:latin typeface="微软雅黑" panose="020B0503020204020204" pitchFamily="34" charset="-122"/>
                              <a:ea typeface="微软雅黑" panose="020B0503020204020204" pitchFamily="34" charset="-122"/>
                            </a:rPr>
                            <a:t>电动汽车数量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3"/>
                      </a:ext>
                    </a:extLst>
                  </a:tr>
                  <a:tr h="360046">
                    <a:tc>
                      <a:txBody>
                        <a:bodyPr/>
                        <a:lstStyle/>
                        <a:p>
                          <a:endParaRPr lang="zh-CN"/>
                        </a:p>
                      </a:txBody>
                      <a:tcPr anchor="ctr" anchorCtr="1">
                        <a:blipFill>
                          <a:blip r:embed="rId3"/>
                          <a:stretch>
                            <a:fillRect l="-613" t="-398305" r="-256442" b="-505085"/>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充电运营公司数量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4"/>
                      </a:ext>
                    </a:extLst>
                  </a:tr>
                  <a:tr h="360046">
                    <a:tc>
                      <a:txBody>
                        <a:bodyPr/>
                        <a:lstStyle/>
                        <a:p>
                          <a:endParaRPr lang="zh-CN"/>
                        </a:p>
                      </a:txBody>
                      <a:tcPr anchor="ctr" anchorCtr="1">
                        <a:blipFill>
                          <a:blip r:embed="rId3"/>
                          <a:stretch>
                            <a:fillRect l="-613" t="-498305" r="-256442" b="-405085"/>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公司下标</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5"/>
                      </a:ext>
                    </a:extLst>
                  </a:tr>
                  <a:tr h="360046">
                    <a:tc>
                      <a:txBody>
                        <a:bodyPr/>
                        <a:lstStyle/>
                        <a:p>
                          <a:endParaRPr lang="zh-CN"/>
                        </a:p>
                      </a:txBody>
                      <a:tcPr anchor="ctr" anchorCtr="1">
                        <a:blipFill>
                          <a:blip r:embed="rId3"/>
                          <a:stretch>
                            <a:fillRect l="-613" t="-598305" r="-256442" b="-305085"/>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公司</a:t>
                          </a:r>
                          <a:r>
                            <a:rPr lang="en-US" altLang="zh-CN" sz="1200" dirty="0" smtClean="0">
                              <a:latin typeface="微软雅黑" panose="020B0503020204020204" pitchFamily="34" charset="-122"/>
                              <a:ea typeface="微软雅黑" panose="020B0503020204020204" pitchFamily="34" charset="-122"/>
                            </a:rPr>
                            <a:t>s</a:t>
                          </a:r>
                          <a:r>
                            <a:rPr lang="zh-CN" altLang="en-US" sz="1200" dirty="0" smtClean="0">
                              <a:latin typeface="微软雅黑" panose="020B0503020204020204" pitchFamily="34" charset="-122"/>
                              <a:ea typeface="微软雅黑" panose="020B0503020204020204" pitchFamily="34" charset="-122"/>
                            </a:rPr>
                            <a:t>控制的充电站数量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564210065"/>
                      </a:ext>
                    </a:extLst>
                  </a:tr>
                  <a:tr h="360046">
                    <a:tc>
                      <a:txBody>
                        <a:bodyPr/>
                        <a:lstStyle/>
                        <a:p>
                          <a:endParaRPr lang="zh-CN"/>
                        </a:p>
                      </a:txBody>
                      <a:tcPr anchor="ctr" anchorCtr="1">
                        <a:blipFill>
                          <a:blip r:embed="rId3"/>
                          <a:stretch>
                            <a:fillRect l="-613" t="-686667" r="-256442" b="-200000"/>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的定价</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3220235466"/>
                      </a:ext>
                    </a:extLst>
                  </a:tr>
                  <a:tr h="360046">
                    <a:tc>
                      <a:txBody>
                        <a:bodyPr/>
                        <a:lstStyle/>
                        <a:p>
                          <a:endParaRPr lang="zh-CN"/>
                        </a:p>
                      </a:txBody>
                      <a:tcPr anchor="ctr" anchorCtr="1">
                        <a:blipFill>
                          <a:blip r:embed="rId3"/>
                          <a:stretch>
                            <a:fillRect l="-613" t="-800000" r="-256442" b="-103390"/>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i="0" dirty="0" smtClean="0">
                              <a:latin typeface="Times New Roman" panose="02020603050405020304" pitchFamily="18" charset="0"/>
                              <a:ea typeface="微软雅黑" panose="020B0503020204020204" pitchFamily="34" charset="-122"/>
                              <a:cs typeface="Times New Roman" panose="02020603050405020304" pitchFamily="18" charset="0"/>
                            </a:rPr>
                            <a:t>到</a:t>
                          </a: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的充电汽车数量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2037824496"/>
                      </a:ext>
                    </a:extLst>
                  </a:tr>
                  <a:tr h="360046">
                    <a:tc>
                      <a:txBody>
                        <a:bodyPr/>
                        <a:lstStyle/>
                        <a:p>
                          <a:endParaRPr lang="zh-CN"/>
                        </a:p>
                      </a:txBody>
                      <a:tcPr anchor="ctr" anchorCtr="1">
                        <a:blipFill>
                          <a:blip r:embed="rId3"/>
                          <a:stretch>
                            <a:fillRect l="-613" t="-900000" r="-256442" b="-3390"/>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的维护成本</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251597293"/>
                      </a:ext>
                    </a:extLst>
                  </a:tr>
                </a:tbl>
              </a:graphicData>
            </a:graphic>
          </p:graphicFrame>
        </mc:Fallback>
      </mc:AlternateContent>
      <p:sp>
        <p:nvSpPr>
          <p:cNvPr id="29" name="文本框 28"/>
          <p:cNvSpPr txBox="1"/>
          <p:nvPr/>
        </p:nvSpPr>
        <p:spPr>
          <a:xfrm>
            <a:off x="4850544" y="2420133"/>
            <a:ext cx="3139001" cy="369332"/>
          </a:xfrm>
          <a:prstGeom prst="rect">
            <a:avLst/>
          </a:prstGeom>
          <a:noFill/>
        </p:spPr>
        <p:txBody>
          <a:bodyPr wrap="none" rtlCol="0">
            <a:spAutoFit/>
          </a:bodyPr>
          <a:lstStyle/>
          <a:p>
            <a:pPr marL="342900" indent="-342900">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区域车流的充电成本函数 </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1" name="矩形 30"/>
              <p:cNvSpPr/>
              <p:nvPr/>
            </p:nvSpPr>
            <p:spPr>
              <a:xfrm>
                <a:off x="5241054" y="2895219"/>
                <a:ext cx="3246851" cy="8798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m:t>
                          </m:r>
                        </m:sub>
                      </m:sSub>
                      <m:r>
                        <a:rPr lang="zh-CN" altLang="en-US" b="0" i="0">
                          <a:latin typeface="Cambria Math" panose="02040503050406030204" pitchFamily="18" charset="0"/>
                        </a:rPr>
                        <m:t>)=</m:t>
                      </m:r>
                      <m:nary>
                        <m:naryPr>
                          <m:chr m:val="∑"/>
                          <m:limLoc m:val="undOvr"/>
                          <m:ctrlPr>
                            <a:rPr lang="zh-CN" altLang="en-US" b="0" i="1">
                              <a:latin typeface="Cambria Math" panose="02040503050406030204" pitchFamily="18" charset="0"/>
                            </a:rPr>
                          </m:ctrlPr>
                        </m:naryPr>
                        <m:sub>
                          <m:r>
                            <a:rPr lang="zh-CN" altLang="en-US" b="0" i="1">
                              <a:latin typeface="Cambria Math" panose="02040503050406030204" pitchFamily="18" charset="0"/>
                            </a:rPr>
                            <m:t>𝑗</m:t>
                          </m:r>
                          <m:r>
                            <a:rPr lang="zh-CN" altLang="en-US" b="0" i="0">
                              <a:latin typeface="Cambria Math" panose="02040503050406030204" pitchFamily="18" charset="0"/>
                            </a:rPr>
                            <m:t>=1</m:t>
                          </m:r>
                        </m:sub>
                        <m:sup>
                          <m:r>
                            <a:rPr lang="zh-CN" altLang="en-US" b="0" i="1">
                              <a:latin typeface="Cambria Math" panose="02040503050406030204" pitchFamily="18" charset="0"/>
                            </a:rPr>
                            <m:t>𝑚</m:t>
                          </m:r>
                        </m:sup>
                        <m:e>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𝑗</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𝑗</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𝑑</m:t>
                              </m:r>
                            </m:e>
                            <m:sub>
                              <m:r>
                                <a:rPr lang="zh-CN" altLang="en-US" i="1">
                                  <a:latin typeface="Cambria Math" panose="02040503050406030204" pitchFamily="18" charset="0"/>
                                </a:rPr>
                                <m:t>𝑖𝑗</m:t>
                              </m:r>
                            </m:sub>
                          </m:sSub>
                          <m:r>
                            <a:rPr lang="zh-CN" altLang="en-US" i="1">
                              <a:latin typeface="Cambria Math" panose="02040503050406030204" pitchFamily="18" charset="0"/>
                            </a:rPr>
                            <m:t>)</m:t>
                          </m:r>
                          <m:r>
                            <a:rPr lang="zh-CN" altLang="en-US" i="1" smtClean="0">
                              <a:latin typeface="Cambria Math" panose="02040503050406030204" pitchFamily="18" charset="0"/>
                            </a:rPr>
                            <m:t> </m:t>
                          </m:r>
                          <m:sSub>
                            <m:sSubPr>
                              <m:ctrlPr>
                                <a:rPr lang="zh-CN" altLang="en-US" i="1">
                                  <a:latin typeface="Cambria Math" panose="02040503050406030204" pitchFamily="18" charset="0"/>
                                </a:rPr>
                              </m:ctrlPr>
                            </m:sSubPr>
                            <m:e>
                              <m:r>
                                <a:rPr lang="en-US" altLang="zh-CN" i="1">
                                  <a:latin typeface="Cambria Math" panose="02040503050406030204" pitchFamily="18" charset="0"/>
                                </a:rPr>
                                <m:t>𝑓</m:t>
                              </m:r>
                            </m:e>
                            <m:sub>
                              <m:r>
                                <a:rPr lang="zh-CN" altLang="en-US" i="1">
                                  <a:latin typeface="Cambria Math" panose="02040503050406030204" pitchFamily="18" charset="0"/>
                                </a:rPr>
                                <m:t>𝑖𝑗</m:t>
                              </m:r>
                            </m:sub>
                          </m:sSub>
                          <m:r>
                            <m:rPr>
                              <m:nor/>
                            </m:rPr>
                            <a:rPr lang="zh-CN" altLang="en-US" i="1" dirty="0"/>
                            <m:t> </m:t>
                          </m:r>
                        </m:e>
                      </m:nary>
                    </m:oMath>
                  </m:oMathPara>
                </a14:m>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5241054" y="2895219"/>
                <a:ext cx="3246851" cy="87985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6051339" y="3919128"/>
                <a:ext cx="1626279" cy="6365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𝑞</m:t>
                          </m:r>
                        </m:e>
                        <m:sub>
                          <m:r>
                            <a:rPr lang="zh-CN" altLang="en-US" i="1">
                              <a:latin typeface="Cambria Math" panose="02040503050406030204" pitchFamily="18" charset="0"/>
                            </a:rPr>
                            <m:t>𝑗</m:t>
                          </m:r>
                        </m:sub>
                      </m:sSub>
                      <m:r>
                        <a:rPr lang="zh-CN" altLang="en-US" i="0">
                          <a:latin typeface="Cambria Math" panose="02040503050406030204" pitchFamily="18" charset="0"/>
                        </a:rPr>
                        <m:t>=</m:t>
                      </m:r>
                      <m:nary>
                        <m:naryPr>
                          <m:chr m:val="∑"/>
                          <m:limLoc m:val="subSup"/>
                          <m:ctrlPr>
                            <a:rPr lang="zh-CN" altLang="en-US"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en-US" i="1">
                                  <a:latin typeface="Cambria Math" panose="02040503050406030204" pitchFamily="18" charset="0"/>
                                </a:rPr>
                              </m:ctrlPr>
                            </m:sSubPr>
                            <m:e>
                              <m:r>
                                <a:rPr lang="en-US" altLang="zh-CN" i="1">
                                  <a:latin typeface="Cambria Math" panose="02040503050406030204" pitchFamily="18" charset="0"/>
                                </a:rPr>
                                <m:t>𝑓</m:t>
                              </m:r>
                            </m:e>
                            <m:sub>
                              <m:r>
                                <a:rPr lang="zh-CN" altLang="en-US" i="1">
                                  <a:latin typeface="Cambria Math" panose="02040503050406030204" pitchFamily="18" charset="0"/>
                                </a:rPr>
                                <m:t>𝑖𝑗</m:t>
                              </m:r>
                            </m:sub>
                          </m:sSub>
                        </m:e>
                      </m:nary>
                    </m:oMath>
                  </m:oMathPara>
                </a14:m>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6051339" y="3919128"/>
                <a:ext cx="1626279" cy="636585"/>
              </a:xfrm>
              <a:prstGeom prst="rect">
                <a:avLst/>
              </a:prstGeom>
              <a:blipFill>
                <a:blip r:embed="rId5"/>
                <a:stretch>
                  <a:fillRect/>
                </a:stretch>
              </a:blipFill>
            </p:spPr>
            <p:txBody>
              <a:bodyPr/>
              <a:lstStyle/>
              <a:p>
                <a:r>
                  <a:rPr lang="zh-CN" altLang="en-US">
                    <a:noFill/>
                  </a:rPr>
                  <a:t> </a:t>
                </a:r>
              </a:p>
            </p:txBody>
          </p:sp>
        </mc:Fallback>
      </mc:AlternateContent>
      <p:sp>
        <p:nvSpPr>
          <p:cNvPr id="2" name="矩形 1"/>
          <p:cNvSpPr/>
          <p:nvPr/>
        </p:nvSpPr>
        <p:spPr>
          <a:xfrm>
            <a:off x="4956169" y="5381111"/>
            <a:ext cx="3531736" cy="458908"/>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充电站</a:t>
            </a:r>
            <a:r>
              <a:rPr lang="zh-CN" altLang="en-US" dirty="0">
                <a:solidFill>
                  <a:srgbClr val="FF0000"/>
                </a:solidFill>
                <a:latin typeface="微软雅黑" panose="020B0503020204020204" pitchFamily="34" charset="-122"/>
                <a:ea typeface="微软雅黑" panose="020B0503020204020204" pitchFamily="34" charset="-122"/>
              </a:rPr>
              <a:t>对电动汽车的决策影响</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4956169" y="4922203"/>
            <a:ext cx="3531736" cy="458908"/>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不同电动汽车的</a:t>
            </a:r>
            <a:r>
              <a:rPr lang="zh-CN" altLang="en-US" dirty="0">
                <a:solidFill>
                  <a:srgbClr val="FF0000"/>
                </a:solidFill>
                <a:latin typeface="微软雅黑" panose="020B0503020204020204" pitchFamily="34" charset="-122"/>
                <a:ea typeface="微软雅黑" panose="020B0503020204020204" pitchFamily="34" charset="-122"/>
              </a:rPr>
              <a:t>充电决策博弈</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694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2" grpId="0"/>
      <p:bldP spid="2"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itchFamily="34" charset="0"/>
              </a:rPr>
              <a:t>1</a:t>
            </a:r>
            <a:r>
              <a:rPr lang="zh-CN" altLang="en-US" sz="2800" b="1" dirty="0" smtClean="0">
                <a:solidFill>
                  <a:prstClr val="white"/>
                </a:solidFill>
                <a:latin typeface="微软雅黑" panose="020B0503020204020204" pitchFamily="34" charset="-122"/>
                <a:ea typeface="微软雅黑" panose="020B0503020204020204" pitchFamily="34" charset="-122"/>
                <a:cs typeface="Arial" pitchFamily="34" charset="0"/>
              </a:rPr>
              <a:t>：层次化博弈模型</a:t>
            </a: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构建及收敛性分析</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23</a:t>
            </a:fld>
            <a:endParaRPr lang="zh-CN" altLang="en-US"/>
          </a:p>
        </p:txBody>
      </p:sp>
      <p:grpSp>
        <p:nvGrpSpPr>
          <p:cNvPr id="18" name="组合 17"/>
          <p:cNvGrpSpPr/>
          <p:nvPr/>
        </p:nvGrpSpPr>
        <p:grpSpPr>
          <a:xfrm>
            <a:off x="576262" y="980471"/>
            <a:ext cx="7854493" cy="923330"/>
            <a:chOff x="576262" y="997379"/>
            <a:chExt cx="7854493" cy="923330"/>
          </a:xfrm>
        </p:grpSpPr>
        <p:sp>
          <p:nvSpPr>
            <p:cNvPr id="20" name="矩形 19"/>
            <p:cNvSpPr/>
            <p:nvPr/>
          </p:nvSpPr>
          <p:spPr>
            <a:xfrm>
              <a:off x="576262" y="997379"/>
              <a:ext cx="7854493" cy="923330"/>
            </a:xfrm>
            <a:prstGeom prst="rect">
              <a:avLst/>
            </a:prstGeom>
          </p:spPr>
          <p:txBody>
            <a:bodyPr wrap="square">
              <a:spAutoFit/>
            </a:bodyPr>
            <a:lstStyle/>
            <a:p>
              <a:pPr>
                <a:lnSpc>
                  <a:spcPct val="150000"/>
                </a:lnSpc>
              </a:pPr>
              <a:r>
                <a:rPr lang="zh-CN" altLang="en-US" b="1" dirty="0">
                  <a:solidFill>
                    <a:srgbClr val="2F5597"/>
                  </a:solidFill>
                  <a:latin typeface="微软雅黑" panose="020B0503020204020204" pitchFamily="34" charset="-122"/>
                  <a:ea typeface="微软雅黑" panose="020B0503020204020204" pitchFamily="34" charset="-122"/>
                </a:rPr>
                <a:t>具体步骤</a:t>
              </a:r>
              <a:r>
                <a:rPr lang="en-US" altLang="zh-CN" b="1" dirty="0">
                  <a:solidFill>
                    <a:srgbClr val="2F5597"/>
                  </a:solidFill>
                  <a:latin typeface="微软雅黑" panose="020B0503020204020204" pitchFamily="34" charset="-122"/>
                  <a:ea typeface="微软雅黑" panose="020B0503020204020204" pitchFamily="34" charset="-122"/>
                </a:rPr>
                <a:t>1</a:t>
              </a:r>
            </a:p>
            <a:p>
              <a:pPr>
                <a:lnSpc>
                  <a:spcPct val="15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基于层次化博弈模型的特性，构建</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分层的</a:t>
              </a: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充电站定价模型</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713245" y="1433731"/>
              <a:ext cx="933879"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576262" y="1972315"/>
            <a:ext cx="2377574" cy="369332"/>
          </a:xfrm>
          <a:prstGeom prst="rect">
            <a:avLst/>
          </a:prstGeom>
          <a:noFill/>
        </p:spPr>
        <p:txBody>
          <a:bodyPr wrap="none" rtlCol="0">
            <a:spAutoFit/>
          </a:bodyPr>
          <a:lstStyle/>
          <a:p>
            <a:pPr marL="342900" indent="-342900">
              <a:buFont typeface="Wingdings" panose="05000000000000000000" pitchFamily="2" charset="2"/>
              <a:buChar char="n"/>
            </a:pPr>
            <a:r>
              <a:rPr lang="zh-CN" altLang="en-US" b="1" dirty="0" smtClean="0">
                <a:latin typeface="微软雅黑" panose="020B0503020204020204" pitchFamily="34" charset="-122"/>
                <a:ea typeface="微软雅黑" panose="020B0503020204020204" pitchFamily="34" charset="-122"/>
              </a:rPr>
              <a:t>建模层次化模型：</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 name="矩形 16"/>
              <p:cNvSpPr/>
              <p:nvPr/>
            </p:nvSpPr>
            <p:spPr>
              <a:xfrm>
                <a:off x="5122947" y="3161624"/>
                <a:ext cx="3253070" cy="9025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𝑉</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𝑠</m:t>
                              </m:r>
                            </m:sub>
                          </m:sSub>
                        </m:sub>
                      </m:sSub>
                      <m:r>
                        <a:rPr lang="zh-CN" altLang="en-US" i="0">
                          <a:latin typeface="Cambria Math" panose="02040503050406030204" pitchFamily="18" charset="0"/>
                        </a:rPr>
                        <m:t>(</m:t>
                      </m:r>
                      <m:r>
                        <a:rPr lang="zh-CN" altLang="en-US" b="1" i="1">
                          <a:latin typeface="Cambria Math" panose="02040503050406030204" pitchFamily="18" charset="0"/>
                        </a:rPr>
                        <m:t>𝒑</m:t>
                      </m:r>
                      <m:r>
                        <a:rPr lang="zh-CN" altLang="en-US" b="0" i="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a:latin typeface="Cambria Math" panose="02040503050406030204" pitchFamily="18" charset="0"/>
                            </a:rPr>
                            <m:t>=1</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𝑠</m:t>
                              </m:r>
                            </m:sub>
                          </m:sSub>
                        </m:sup>
                        <m:e>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𝑗</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𝜀</m:t>
                                  </m:r>
                                </m:e>
                                <m:sub>
                                  <m:r>
                                    <a:rPr lang="zh-CN" altLang="en-US" i="1">
                                      <a:latin typeface="Cambria Math" panose="02040503050406030204" pitchFamily="18" charset="0"/>
                                    </a:rPr>
                                    <m:t>𝑗</m:t>
                                  </m:r>
                                </m:sub>
                              </m:sSub>
                            </m:e>
                          </m:d>
                          <m:nary>
                            <m:naryPr>
                              <m:chr m:val="∑"/>
                              <m:limLoc m:val="subSup"/>
                              <m:ctrlPr>
                                <a:rPr lang="zh-CN" altLang="en-US"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zh-CN" altLang="en-US" i="1">
                                      <a:latin typeface="Cambria Math" panose="02040503050406030204" pitchFamily="18" charset="0"/>
                                    </a:rPr>
                                  </m:ctrlPr>
                                </m:sSubPr>
                                <m:e>
                                  <m:r>
                                    <a:rPr lang="en-US" altLang="zh-CN" i="1">
                                      <a:latin typeface="Cambria Math" panose="02040503050406030204" pitchFamily="18" charset="0"/>
                                    </a:rPr>
                                    <m:t>𝑓</m:t>
                                  </m:r>
                                </m:e>
                                <m:sub>
                                  <m:r>
                                    <a:rPr lang="zh-CN" altLang="en-US" i="1">
                                      <a:latin typeface="Cambria Math" panose="02040503050406030204" pitchFamily="18" charset="0"/>
                                    </a:rPr>
                                    <m:t>𝑖𝑗</m:t>
                                  </m:r>
                                </m:sub>
                              </m:sSub>
                            </m:e>
                          </m:nary>
                        </m:e>
                      </m:nary>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5122947" y="3161624"/>
                <a:ext cx="3253070" cy="90255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表格 4">
                <a:extLst>
                  <a:ext uri="{FF2B5EF4-FFF2-40B4-BE49-F238E27FC236}">
                    <a16:creationId xmlns:a16="http://schemas.microsoft.com/office/drawing/2014/main" id="{D7717F0D-9531-4DE3-8DB1-0F1A7219DAE7}"/>
                  </a:ext>
                </a:extLst>
              </p:cNvPr>
              <p:cNvGraphicFramePr>
                <a:graphicFrameLocks noGrp="1"/>
              </p:cNvGraphicFramePr>
              <p:nvPr>
                <p:extLst>
                  <p:ext uri="{D42A27DB-BD31-4B8C-83A1-F6EECF244321}">
                    <p14:modId xmlns:p14="http://schemas.microsoft.com/office/powerpoint/2010/main" val="289099190"/>
                  </p:ext>
                </p:extLst>
              </p:nvPr>
            </p:nvGraphicFramePr>
            <p:xfrm>
              <a:off x="991001" y="2410161"/>
              <a:ext cx="3512507" cy="3584008"/>
            </p:xfrm>
            <a:graphic>
              <a:graphicData uri="http://schemas.openxmlformats.org/drawingml/2006/table">
                <a:tbl>
                  <a:tblPr firstRow="1" bandRow="1">
                    <a:tableStyleId>{5C22544A-7EE6-4342-B048-85BDC9FD1C3A}</a:tableStyleId>
                  </a:tblPr>
                  <a:tblGrid>
                    <a:gridCol w="990738">
                      <a:extLst>
                        <a:ext uri="{9D8B030D-6E8A-4147-A177-3AD203B41FA5}">
                          <a16:colId xmlns:a16="http://schemas.microsoft.com/office/drawing/2014/main" val="838588512"/>
                        </a:ext>
                      </a:extLst>
                    </a:gridCol>
                    <a:gridCol w="2521769">
                      <a:extLst>
                        <a:ext uri="{9D8B030D-6E8A-4147-A177-3AD203B41FA5}">
                          <a16:colId xmlns:a16="http://schemas.microsoft.com/office/drawing/2014/main" val="20001"/>
                        </a:ext>
                      </a:extLst>
                    </a:gridCol>
                  </a:tblGrid>
                  <a:tr h="377422">
                    <a:tc>
                      <a:txBody>
                        <a:bodyPr/>
                        <a:lstStyle/>
                        <a:p>
                          <a:pPr algn="ctr"/>
                          <a:r>
                            <a:rPr lang="zh-CN" altLang="en-US" sz="1400" dirty="0">
                              <a:latin typeface="微软雅黑" panose="020B0503020204020204" pitchFamily="34" charset="-122"/>
                              <a:ea typeface="微软雅黑" panose="020B0503020204020204" pitchFamily="34" charset="-122"/>
                            </a:rPr>
                            <a:t>符号表示</a:t>
                          </a:r>
                        </a:p>
                      </a:txBody>
                      <a:tcPr anchor="ctr" anchorCtr="1"/>
                    </a:tc>
                    <a:tc>
                      <a:txBody>
                        <a:bodyPr/>
                        <a:lstStyle/>
                        <a:p>
                          <a:pPr algn="ctr"/>
                          <a:r>
                            <a:rPr lang="zh-CN" altLang="en-US" sz="1400" dirty="0">
                              <a:latin typeface="微软雅黑" panose="020B0503020204020204" pitchFamily="34" charset="-122"/>
                              <a:ea typeface="微软雅黑" panose="020B0503020204020204" pitchFamily="34" charset="-122"/>
                            </a:rPr>
                            <a:t>物理意义</a:t>
                          </a:r>
                        </a:p>
                      </a:txBody>
                      <a:tcPr anchor="ctr" anchorCtr="1"/>
                    </a:tc>
                    <a:extLst>
                      <a:ext uri="{0D108BD9-81ED-4DB2-BD59-A6C34878D82A}">
                        <a16:rowId xmlns:a16="http://schemas.microsoft.com/office/drawing/2014/main" val="10000"/>
                      </a:ext>
                    </a:extLst>
                  </a:tr>
                  <a:tr h="352246">
                    <a:tc>
                      <a:txBody>
                        <a:bodyPr/>
                        <a:lstStyle/>
                        <a:p>
                          <a:pPr algn="ct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ea typeface="黑体" panose="02010609060101010101" pitchFamily="49" charset="-122"/>
                                  </a:rPr>
                                  <m:t>𝑚</m:t>
                                </m:r>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1"/>
                      </a:ext>
                    </a:extLst>
                  </a:tr>
                  <a:tr h="354384">
                    <a:tc>
                      <a:txBody>
                        <a:bodyPr/>
                        <a:lstStyle/>
                        <a:p>
                          <a:pPr algn="ctr"/>
                          <a14:m>
                            <m:oMathPara xmlns:m="http://schemas.openxmlformats.org/officeDocument/2006/math">
                              <m:oMathParaPr>
                                <m:jc m:val="center"/>
                              </m:oMathParaPr>
                              <m:oMath xmlns:m="http://schemas.openxmlformats.org/officeDocument/2006/math">
                                <m:r>
                                  <a:rPr lang="en-US" altLang="zh-CN" sz="1200" b="0" i="1" smtClean="0">
                                    <a:latin typeface="Cambria Math" panose="02040503050406030204" pitchFamily="18" charset="0"/>
                                    <a:ea typeface="黑体" panose="02010609060101010101" pitchFamily="49" charset="-122"/>
                                  </a:rPr>
                                  <m:t>𝑛</m:t>
                                </m:r>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城市区域数量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2"/>
                      </a:ext>
                    </a:extLst>
                  </a:tr>
                  <a:tr h="339680">
                    <a:tc>
                      <a:txBody>
                        <a:bodyPr/>
                        <a:lstStyle/>
                        <a:p>
                          <a:pPr algn="ctr"/>
                          <a14:m>
                            <m:oMathPara xmlns:m="http://schemas.openxmlformats.org/officeDocument/2006/math">
                              <m:oMathParaPr>
                                <m:jc m:val="centerGroup"/>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𝑁</m:t>
                                    </m:r>
                                  </m:e>
                                  <m:sub>
                                    <m:r>
                                      <a:rPr lang="en-US" altLang="zh-CN" sz="1200" i="1" kern="1200">
                                        <a:solidFill>
                                          <a:schemeClr val="dk1"/>
                                        </a:solidFill>
                                        <a:effectLst/>
                                        <a:latin typeface="Cambria Math" panose="02040503050406030204" pitchFamily="18" charset="0"/>
                                        <a:ea typeface="+mn-ea"/>
                                        <a:cs typeface="+mn-cs"/>
                                      </a:rPr>
                                      <m:t>𝑖</m:t>
                                    </m:r>
                                  </m:sub>
                                </m:sSub>
                              </m:oMath>
                            </m:oMathPara>
                          </a14:m>
                          <a:endParaRPr lang="zh-CN" altLang="en-US" sz="1000" i="0"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smtClean="0">
                              <a:latin typeface="微软雅黑" panose="020B0503020204020204" pitchFamily="34" charset="-122"/>
                              <a:ea typeface="微软雅黑" panose="020B0503020204020204" pitchFamily="34" charset="-122"/>
                            </a:rPr>
                            <a:t>电动汽车数量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3"/>
                      </a:ext>
                    </a:extLst>
                  </a:tr>
                  <a:tr h="360046">
                    <a:tc>
                      <a:txBody>
                        <a:bodyPr/>
                        <a:lstStyle/>
                        <a:p>
                          <a:pPr algn="ctr"/>
                          <a14:m>
                            <m:oMathPara xmlns:m="http://schemas.openxmlformats.org/officeDocument/2006/math">
                              <m:oMathParaPr>
                                <m:jc m:val="center"/>
                              </m:oMathParaPr>
                              <m:oMath xmlns:m="http://schemas.openxmlformats.org/officeDocument/2006/math">
                                <m:r>
                                  <a:rPr lang="en-US" altLang="zh-CN" sz="1200" i="1" dirty="0" smtClean="0">
                                    <a:latin typeface="Cambria Math" panose="02040503050406030204" pitchFamily="18" charset="0"/>
                                    <a:ea typeface="黑体" panose="02010609060101010101" pitchFamily="49" charset="-122"/>
                                  </a:rPr>
                                  <m:t>𝑆</m:t>
                                </m:r>
                              </m:oMath>
                            </m:oMathPara>
                          </a14:m>
                          <a:endParaRPr lang="zh-CN" altLang="en-US" sz="1200" i="0"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充电运营公司数量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4"/>
                      </a:ext>
                    </a:extLst>
                  </a:tr>
                  <a:tr h="3600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altLang="zh-CN" sz="1200" i="1" smtClean="0">
                                    <a:latin typeface="Cambria Math" panose="02040503050406030204" pitchFamily="18" charset="0"/>
                                    <a:ea typeface="黑体" panose="02010609060101010101" pitchFamily="49" charset="-122"/>
                                  </a:rPr>
                                  <m:t>𝑠</m:t>
                                </m:r>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公司下标</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5"/>
                      </a:ext>
                    </a:extLst>
                  </a:tr>
                  <a:tr h="3600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𝐿</m:t>
                                    </m:r>
                                  </m:e>
                                  <m:sub>
                                    <m:r>
                                      <a:rPr lang="en-US" altLang="zh-CN" sz="1200" i="1" kern="1200">
                                        <a:solidFill>
                                          <a:schemeClr val="dk1"/>
                                        </a:solidFill>
                                        <a:effectLst/>
                                        <a:latin typeface="Cambria Math" panose="02040503050406030204" pitchFamily="18" charset="0"/>
                                        <a:ea typeface="+mn-ea"/>
                                        <a:cs typeface="+mn-cs"/>
                                      </a:rPr>
                                      <m:t>𝑠</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公司</a:t>
                          </a:r>
                          <a:r>
                            <a:rPr lang="en-US" altLang="zh-CN" sz="1200" dirty="0" smtClean="0">
                              <a:latin typeface="微软雅黑" panose="020B0503020204020204" pitchFamily="34" charset="-122"/>
                              <a:ea typeface="微软雅黑" panose="020B0503020204020204" pitchFamily="34" charset="-122"/>
                            </a:rPr>
                            <a:t>s</a:t>
                          </a:r>
                          <a:r>
                            <a:rPr lang="zh-CN" altLang="en-US" sz="1200" dirty="0" smtClean="0">
                              <a:latin typeface="微软雅黑" panose="020B0503020204020204" pitchFamily="34" charset="-122"/>
                              <a:ea typeface="微软雅黑" panose="020B0503020204020204" pitchFamily="34" charset="-122"/>
                            </a:rPr>
                            <a:t>控制的充电站数量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564210065"/>
                      </a:ext>
                    </a:extLst>
                  </a:tr>
                  <a:tr h="3600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𝑝</m:t>
                                    </m:r>
                                  </m:e>
                                  <m:sub>
                                    <m:r>
                                      <a:rPr lang="en-US" altLang="zh-CN" sz="1200" i="1" kern="1200">
                                        <a:solidFill>
                                          <a:schemeClr val="dk1"/>
                                        </a:solidFill>
                                        <a:effectLst/>
                                        <a:latin typeface="Cambria Math" panose="02040503050406030204" pitchFamily="18" charset="0"/>
                                        <a:ea typeface="+mn-ea"/>
                                        <a:cs typeface="+mn-cs"/>
                                      </a:rPr>
                                      <m:t>𝑗</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的定价</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3220235466"/>
                      </a:ext>
                    </a:extLst>
                  </a:tr>
                  <a:tr h="3600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en-US" sz="1200" i="1" smtClean="0">
                                        <a:latin typeface="Cambria Math" panose="02040503050406030204" pitchFamily="18" charset="0"/>
                                      </a:rPr>
                                    </m:ctrlPr>
                                  </m:sSubPr>
                                  <m:e>
                                    <m:r>
                                      <a:rPr lang="en-US" altLang="zh-CN" sz="1200" i="1">
                                        <a:latin typeface="Cambria Math" panose="02040503050406030204" pitchFamily="18" charset="0"/>
                                      </a:rPr>
                                      <m:t>𝑓</m:t>
                                    </m:r>
                                  </m:e>
                                  <m:sub>
                                    <m:r>
                                      <a:rPr lang="zh-CN" altLang="en-US" sz="1200" i="1">
                                        <a:latin typeface="Cambria Math" panose="02040503050406030204" pitchFamily="18" charset="0"/>
                                      </a:rPr>
                                      <m:t>𝑖𝑗</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i="0" dirty="0" smtClean="0">
                              <a:latin typeface="Times New Roman" panose="02020603050405020304" pitchFamily="18" charset="0"/>
                              <a:ea typeface="微软雅黑" panose="020B0503020204020204" pitchFamily="34" charset="-122"/>
                              <a:cs typeface="Times New Roman" panose="02020603050405020304" pitchFamily="18" charset="0"/>
                            </a:rPr>
                            <a:t>到</a:t>
                          </a: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的充电汽车数量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2037824496"/>
                      </a:ext>
                    </a:extLst>
                  </a:tr>
                  <a:tr h="3600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𝜀</m:t>
                                    </m:r>
                                  </m:e>
                                  <m:sub>
                                    <m:r>
                                      <a:rPr lang="en-US" altLang="zh-CN" sz="1200" i="1" kern="1200">
                                        <a:solidFill>
                                          <a:schemeClr val="dk1"/>
                                        </a:solidFill>
                                        <a:effectLst/>
                                        <a:latin typeface="Cambria Math" panose="02040503050406030204" pitchFamily="18" charset="0"/>
                                        <a:ea typeface="+mn-ea"/>
                                        <a:cs typeface="+mn-cs"/>
                                      </a:rPr>
                                      <m:t>𝑗</m:t>
                                    </m:r>
                                  </m:sub>
                                </m:sSub>
                              </m:oMath>
                            </m:oMathPara>
                          </a14:m>
                          <a:endParaRPr lang="zh-CN" altLang="en-US" sz="1200" i="1" dirty="0">
                            <a:latin typeface="黑体" panose="02010609060101010101" pitchFamily="49" charset="-122"/>
                            <a:ea typeface="黑体" panose="02010609060101010101" pitchFamily="49" charset="-122"/>
                          </a:endParaRPr>
                        </a:p>
                      </a:txBody>
                      <a:tcPr anchor="ctr" anchorCtr="1"/>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的维护成本</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251597293"/>
                      </a:ext>
                    </a:extLst>
                  </a:tr>
                </a:tbl>
              </a:graphicData>
            </a:graphic>
          </p:graphicFrame>
        </mc:Choice>
        <mc:Fallback xmlns="">
          <p:graphicFrame>
            <p:nvGraphicFramePr>
              <p:cNvPr id="24" name="表格 4">
                <a:extLst>
                  <a:ext uri="{FF2B5EF4-FFF2-40B4-BE49-F238E27FC236}">
                    <a16:creationId xmlns:a16="http://schemas.microsoft.com/office/drawing/2014/main" id="{D7717F0D-9531-4DE3-8DB1-0F1A7219DAE7}"/>
                  </a:ext>
                </a:extLst>
              </p:cNvPr>
              <p:cNvGraphicFramePr>
                <a:graphicFrameLocks noGrp="1"/>
              </p:cNvGraphicFramePr>
              <p:nvPr>
                <p:extLst>
                  <p:ext uri="{D42A27DB-BD31-4B8C-83A1-F6EECF244321}">
                    <p14:modId xmlns:p14="http://schemas.microsoft.com/office/powerpoint/2010/main" val="289099190"/>
                  </p:ext>
                </p:extLst>
              </p:nvPr>
            </p:nvGraphicFramePr>
            <p:xfrm>
              <a:off x="991001" y="2410161"/>
              <a:ext cx="3512507" cy="3584008"/>
            </p:xfrm>
            <a:graphic>
              <a:graphicData uri="http://schemas.openxmlformats.org/drawingml/2006/table">
                <a:tbl>
                  <a:tblPr firstRow="1" bandRow="1">
                    <a:tableStyleId>{5C22544A-7EE6-4342-B048-85BDC9FD1C3A}</a:tableStyleId>
                  </a:tblPr>
                  <a:tblGrid>
                    <a:gridCol w="990738">
                      <a:extLst>
                        <a:ext uri="{9D8B030D-6E8A-4147-A177-3AD203B41FA5}">
                          <a16:colId xmlns:a16="http://schemas.microsoft.com/office/drawing/2014/main" val="838588512"/>
                        </a:ext>
                      </a:extLst>
                    </a:gridCol>
                    <a:gridCol w="2521769">
                      <a:extLst>
                        <a:ext uri="{9D8B030D-6E8A-4147-A177-3AD203B41FA5}">
                          <a16:colId xmlns:a16="http://schemas.microsoft.com/office/drawing/2014/main" val="20001"/>
                        </a:ext>
                      </a:extLst>
                    </a:gridCol>
                  </a:tblGrid>
                  <a:tr h="377422">
                    <a:tc>
                      <a:txBody>
                        <a:bodyPr/>
                        <a:lstStyle/>
                        <a:p>
                          <a:pPr algn="ctr"/>
                          <a:r>
                            <a:rPr lang="zh-CN" altLang="en-US" sz="1400" dirty="0">
                              <a:latin typeface="微软雅黑" panose="020B0503020204020204" pitchFamily="34" charset="-122"/>
                              <a:ea typeface="微软雅黑" panose="020B0503020204020204" pitchFamily="34" charset="-122"/>
                            </a:rPr>
                            <a:t>符号表示</a:t>
                          </a:r>
                        </a:p>
                      </a:txBody>
                      <a:tcPr anchor="ctr" anchorCtr="1"/>
                    </a:tc>
                    <a:tc>
                      <a:txBody>
                        <a:bodyPr/>
                        <a:lstStyle/>
                        <a:p>
                          <a:pPr algn="ctr"/>
                          <a:r>
                            <a:rPr lang="zh-CN" altLang="en-US" sz="1400" dirty="0">
                              <a:latin typeface="微软雅黑" panose="020B0503020204020204" pitchFamily="34" charset="-122"/>
                              <a:ea typeface="微软雅黑" panose="020B0503020204020204" pitchFamily="34" charset="-122"/>
                            </a:rPr>
                            <a:t>物理意义</a:t>
                          </a:r>
                        </a:p>
                      </a:txBody>
                      <a:tcPr anchor="ctr" anchorCtr="1"/>
                    </a:tc>
                    <a:extLst>
                      <a:ext uri="{0D108BD9-81ED-4DB2-BD59-A6C34878D82A}">
                        <a16:rowId xmlns:a16="http://schemas.microsoft.com/office/drawing/2014/main" val="10000"/>
                      </a:ext>
                    </a:extLst>
                  </a:tr>
                  <a:tr h="352246">
                    <a:tc>
                      <a:txBody>
                        <a:bodyPr/>
                        <a:lstStyle/>
                        <a:p>
                          <a:endParaRPr lang="zh-CN"/>
                        </a:p>
                      </a:txBody>
                      <a:tcPr anchor="ctr" anchorCtr="1">
                        <a:blipFill>
                          <a:blip r:embed="rId4"/>
                          <a:stretch>
                            <a:fillRect l="-613" t="-108621" r="-256442" b="-812069"/>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1"/>
                      </a:ext>
                    </a:extLst>
                  </a:tr>
                  <a:tr h="354384">
                    <a:tc>
                      <a:txBody>
                        <a:bodyPr/>
                        <a:lstStyle/>
                        <a:p>
                          <a:endParaRPr lang="zh-CN"/>
                        </a:p>
                      </a:txBody>
                      <a:tcPr anchor="ctr" anchorCtr="1">
                        <a:blipFill>
                          <a:blip r:embed="rId4"/>
                          <a:stretch>
                            <a:fillRect l="-613" t="-208621" r="-256442" b="-712069"/>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城市区域数量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2"/>
                      </a:ext>
                    </a:extLst>
                  </a:tr>
                  <a:tr h="339680">
                    <a:tc>
                      <a:txBody>
                        <a:bodyPr/>
                        <a:lstStyle/>
                        <a:p>
                          <a:endParaRPr lang="zh-CN"/>
                        </a:p>
                      </a:txBody>
                      <a:tcPr anchor="ctr" anchorCtr="1">
                        <a:blipFill>
                          <a:blip r:embed="rId4"/>
                          <a:stretch>
                            <a:fillRect l="-613" t="-319643" r="-256442" b="-637500"/>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smtClean="0">
                              <a:latin typeface="微软雅黑" panose="020B0503020204020204" pitchFamily="34" charset="-122"/>
                              <a:ea typeface="微软雅黑" panose="020B0503020204020204" pitchFamily="34" charset="-122"/>
                            </a:rPr>
                            <a:t>电动汽车数量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3"/>
                      </a:ext>
                    </a:extLst>
                  </a:tr>
                  <a:tr h="360046">
                    <a:tc>
                      <a:txBody>
                        <a:bodyPr/>
                        <a:lstStyle/>
                        <a:p>
                          <a:endParaRPr lang="zh-CN"/>
                        </a:p>
                      </a:txBody>
                      <a:tcPr anchor="ctr" anchorCtr="1">
                        <a:blipFill>
                          <a:blip r:embed="rId4"/>
                          <a:stretch>
                            <a:fillRect l="-613" t="-398305" r="-256442" b="-505085"/>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充电运营公司数量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4"/>
                      </a:ext>
                    </a:extLst>
                  </a:tr>
                  <a:tr h="360046">
                    <a:tc>
                      <a:txBody>
                        <a:bodyPr/>
                        <a:lstStyle/>
                        <a:p>
                          <a:endParaRPr lang="zh-CN"/>
                        </a:p>
                      </a:txBody>
                      <a:tcPr anchor="ctr" anchorCtr="1">
                        <a:blipFill>
                          <a:blip r:embed="rId4"/>
                          <a:stretch>
                            <a:fillRect l="-613" t="-498305" r="-256442" b="-405085"/>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公司下标</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0005"/>
                      </a:ext>
                    </a:extLst>
                  </a:tr>
                  <a:tr h="360046">
                    <a:tc>
                      <a:txBody>
                        <a:bodyPr/>
                        <a:lstStyle/>
                        <a:p>
                          <a:endParaRPr lang="zh-CN"/>
                        </a:p>
                      </a:txBody>
                      <a:tcPr anchor="ctr" anchorCtr="1">
                        <a:blipFill>
                          <a:blip r:embed="rId4"/>
                          <a:stretch>
                            <a:fillRect l="-613" t="-598305" r="-256442" b="-305085"/>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公司</a:t>
                          </a:r>
                          <a:r>
                            <a:rPr lang="en-US" altLang="zh-CN" sz="1200" dirty="0" smtClean="0">
                              <a:latin typeface="微软雅黑" panose="020B0503020204020204" pitchFamily="34" charset="-122"/>
                              <a:ea typeface="微软雅黑" panose="020B0503020204020204" pitchFamily="34" charset="-122"/>
                            </a:rPr>
                            <a:t>s</a:t>
                          </a:r>
                          <a:r>
                            <a:rPr lang="zh-CN" altLang="en-US" sz="1200" dirty="0" smtClean="0">
                              <a:latin typeface="微软雅黑" panose="020B0503020204020204" pitchFamily="34" charset="-122"/>
                              <a:ea typeface="微软雅黑" panose="020B0503020204020204" pitchFamily="34" charset="-122"/>
                            </a:rPr>
                            <a:t>控制的充电站数量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1564210065"/>
                      </a:ext>
                    </a:extLst>
                  </a:tr>
                  <a:tr h="360046">
                    <a:tc>
                      <a:txBody>
                        <a:bodyPr/>
                        <a:lstStyle/>
                        <a:p>
                          <a:endParaRPr lang="zh-CN"/>
                        </a:p>
                      </a:txBody>
                      <a:tcPr anchor="ctr" anchorCtr="1">
                        <a:blipFill>
                          <a:blip r:embed="rId4"/>
                          <a:stretch>
                            <a:fillRect l="-613" t="-686667" r="-256442" b="-200000"/>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的定价</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3220235466"/>
                      </a:ext>
                    </a:extLst>
                  </a:tr>
                  <a:tr h="360046">
                    <a:tc>
                      <a:txBody>
                        <a:bodyPr/>
                        <a:lstStyle/>
                        <a:p>
                          <a:endParaRPr lang="zh-CN"/>
                        </a:p>
                      </a:txBody>
                      <a:tcPr anchor="ctr" anchorCtr="1">
                        <a:blipFill>
                          <a:blip r:embed="rId4"/>
                          <a:stretch>
                            <a:fillRect l="-613" t="-800000" r="-256442" b="-103390"/>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区域 </a:t>
                          </a:r>
                          <a:r>
                            <a:rPr lang="en-US" altLang="zh-CN" sz="12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i="0" dirty="0" smtClean="0">
                              <a:latin typeface="Times New Roman" panose="02020603050405020304" pitchFamily="18" charset="0"/>
                              <a:ea typeface="微软雅黑" panose="020B0503020204020204" pitchFamily="34" charset="-122"/>
                              <a:cs typeface="Times New Roman" panose="02020603050405020304" pitchFamily="18" charset="0"/>
                            </a:rPr>
                            <a:t>到</a:t>
                          </a: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的充电汽车数量</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2037824496"/>
                      </a:ext>
                    </a:extLst>
                  </a:tr>
                  <a:tr h="360046">
                    <a:tc>
                      <a:txBody>
                        <a:bodyPr/>
                        <a:lstStyle/>
                        <a:p>
                          <a:endParaRPr lang="zh-CN"/>
                        </a:p>
                      </a:txBody>
                      <a:tcPr anchor="ctr" anchorCtr="1">
                        <a:blipFill>
                          <a:blip r:embed="rId4"/>
                          <a:stretch>
                            <a:fillRect l="-613" t="-900000" r="-256442" b="-3390"/>
                          </a:stretch>
                        </a:blipFill>
                      </a:tcPr>
                    </a:tc>
                    <a:tc>
                      <a:txBody>
                        <a:bodyPr/>
                        <a:lstStyle/>
                        <a:p>
                          <a:pPr algn="ctr"/>
                          <a:r>
                            <a:rPr lang="zh-CN" altLang="en-US" sz="1200" dirty="0" smtClean="0">
                              <a:latin typeface="微软雅黑" panose="020B0503020204020204" pitchFamily="34" charset="-122"/>
                              <a:ea typeface="微软雅黑" panose="020B0503020204020204" pitchFamily="34" charset="-122"/>
                            </a:rPr>
                            <a:t>充电站 </a:t>
                          </a:r>
                          <a:r>
                            <a:rPr lang="en-US" altLang="zh-CN" sz="1200" i="1" dirty="0" smtClean="0">
                              <a:latin typeface="Times New Roman" panose="02020603050405020304" pitchFamily="18" charset="0"/>
                              <a:ea typeface="微软雅黑" panose="020B0503020204020204" pitchFamily="34" charset="-122"/>
                              <a:cs typeface="Times New Roman" panose="02020603050405020304" pitchFamily="18" charset="0"/>
                            </a:rPr>
                            <a:t>j </a:t>
                          </a:r>
                          <a:r>
                            <a:rPr lang="zh-CN" altLang="en-US" sz="1200" dirty="0" smtClean="0">
                              <a:latin typeface="微软雅黑" panose="020B0503020204020204" pitchFamily="34" charset="-122"/>
                              <a:ea typeface="微软雅黑" panose="020B0503020204020204" pitchFamily="34" charset="-122"/>
                            </a:rPr>
                            <a:t>的维护成本</a:t>
                          </a:r>
                          <a:endParaRPr lang="zh-CN" altLang="en-US" sz="1200" dirty="0">
                            <a:latin typeface="微软雅黑" panose="020B0503020204020204" pitchFamily="34" charset="-122"/>
                            <a:ea typeface="微软雅黑" panose="020B0503020204020204" pitchFamily="34" charset="-122"/>
                          </a:endParaRPr>
                        </a:p>
                      </a:txBody>
                      <a:tcPr anchor="ctr" anchorCtr="1"/>
                    </a:tc>
                    <a:extLst>
                      <a:ext uri="{0D108BD9-81ED-4DB2-BD59-A6C34878D82A}">
                        <a16:rowId xmlns:a16="http://schemas.microsoft.com/office/drawing/2014/main" val="251597293"/>
                      </a:ext>
                    </a:extLst>
                  </a:tr>
                </a:tbl>
              </a:graphicData>
            </a:graphic>
          </p:graphicFrame>
        </mc:Fallback>
      </mc:AlternateContent>
      <p:sp>
        <p:nvSpPr>
          <p:cNvPr id="2" name="矩形 1"/>
          <p:cNvSpPr/>
          <p:nvPr/>
        </p:nvSpPr>
        <p:spPr>
          <a:xfrm>
            <a:off x="4983614" y="4323937"/>
            <a:ext cx="3531736" cy="50783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不同公司的充电站的</a:t>
            </a:r>
            <a:r>
              <a:rPr lang="zh-CN" altLang="en-US" dirty="0">
                <a:solidFill>
                  <a:srgbClr val="FF0000"/>
                </a:solidFill>
                <a:latin typeface="微软雅黑" panose="020B0503020204020204" pitchFamily="34" charset="-122"/>
                <a:ea typeface="微软雅黑" panose="020B0503020204020204" pitchFamily="34" charset="-122"/>
              </a:rPr>
              <a:t>定价博弈</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4983614" y="4831768"/>
            <a:ext cx="3531736" cy="50783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电动汽车</a:t>
            </a:r>
            <a:r>
              <a:rPr lang="zh-CN" altLang="en-US" dirty="0">
                <a:solidFill>
                  <a:srgbClr val="FF0000"/>
                </a:solidFill>
                <a:latin typeface="微软雅黑" panose="020B0503020204020204" pitchFamily="34" charset="-122"/>
                <a:ea typeface="微软雅黑" panose="020B0503020204020204" pitchFamily="34" charset="-122"/>
              </a:rPr>
              <a:t>对充电站的定价影响</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850544" y="2740173"/>
            <a:ext cx="2677336" cy="369332"/>
          </a:xfrm>
          <a:prstGeom prst="rect">
            <a:avLst/>
          </a:prstGeom>
          <a:noFill/>
        </p:spPr>
        <p:txBody>
          <a:bodyPr wrap="none" rtlCol="0">
            <a:spAutoFit/>
          </a:bodyPr>
          <a:lstStyle/>
          <a:p>
            <a:pPr marL="342900" indent="-34290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公司的充电收益函数 </a:t>
            </a:r>
          </a:p>
        </p:txBody>
      </p:sp>
    </p:spTree>
    <p:extLst>
      <p:ext uri="{BB962C8B-B14F-4D97-AF65-F5344CB8AC3E}">
        <p14:creationId xmlns:p14="http://schemas.microsoft.com/office/powerpoint/2010/main" val="416293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P spid="3"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itchFamily="34" charset="0"/>
              </a:rPr>
              <a:t>1</a:t>
            </a:r>
            <a:r>
              <a:rPr lang="zh-CN" altLang="en-US" sz="2800" b="1" dirty="0" smtClean="0">
                <a:solidFill>
                  <a:prstClr val="white"/>
                </a:solidFill>
                <a:latin typeface="微软雅黑" panose="020B0503020204020204" pitchFamily="34" charset="-122"/>
                <a:ea typeface="微软雅黑" panose="020B0503020204020204" pitchFamily="34" charset="-122"/>
                <a:cs typeface="Arial" pitchFamily="34" charset="0"/>
              </a:rPr>
              <a:t>：层次化博弈模型</a:t>
            </a: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构建及收敛性分析</a:t>
            </a:r>
          </a:p>
        </p:txBody>
      </p:sp>
      <p:sp>
        <p:nvSpPr>
          <p:cNvPr id="4" name="灯片编号占位符 3"/>
          <p:cNvSpPr>
            <a:spLocks noGrp="1"/>
          </p:cNvSpPr>
          <p:nvPr>
            <p:ph type="sldNum" sz="quarter" idx="12"/>
          </p:nvPr>
        </p:nvSpPr>
        <p:spPr>
          <a:xfrm>
            <a:off x="6536978" y="6371621"/>
            <a:ext cx="2057400" cy="365125"/>
          </a:xfrm>
        </p:spPr>
        <p:txBody>
          <a:bodyPr/>
          <a:lstStyle/>
          <a:p>
            <a:fld id="{94B6E62B-4DEC-4954-AD3A-658470571C9E}" type="slidenum">
              <a:rPr lang="zh-CN" altLang="en-US" smtClean="0"/>
              <a:t>24</a:t>
            </a:fld>
            <a:endParaRPr lang="zh-CN" altLang="en-US" dirty="0"/>
          </a:p>
        </p:txBody>
      </p:sp>
      <p:grpSp>
        <p:nvGrpSpPr>
          <p:cNvPr id="18" name="组合 17"/>
          <p:cNvGrpSpPr/>
          <p:nvPr/>
        </p:nvGrpSpPr>
        <p:grpSpPr>
          <a:xfrm>
            <a:off x="511175" y="918183"/>
            <a:ext cx="7854493" cy="923330"/>
            <a:chOff x="613478" y="890749"/>
            <a:chExt cx="7854493" cy="923330"/>
          </a:xfrm>
        </p:grpSpPr>
        <p:sp>
          <p:nvSpPr>
            <p:cNvPr id="20" name="矩形 19"/>
            <p:cNvSpPr/>
            <p:nvPr/>
          </p:nvSpPr>
          <p:spPr>
            <a:xfrm>
              <a:off x="613478" y="890749"/>
              <a:ext cx="7854493" cy="923330"/>
            </a:xfrm>
            <a:prstGeom prst="rect">
              <a:avLst/>
            </a:prstGeom>
          </p:spPr>
          <p:txBody>
            <a:bodyPr wrap="square">
              <a:spAutoFit/>
            </a:bodyPr>
            <a:lstStyle/>
            <a:p>
              <a:pPr>
                <a:lnSpc>
                  <a:spcPct val="150000"/>
                </a:lnSpc>
              </a:pPr>
              <a:r>
                <a:rPr lang="zh-CN" altLang="en-US" b="1" dirty="0">
                  <a:solidFill>
                    <a:srgbClr val="2F5597"/>
                  </a:solidFill>
                  <a:latin typeface="微软雅黑" panose="020B0503020204020204" pitchFamily="34" charset="-122"/>
                  <a:ea typeface="微软雅黑" panose="020B0503020204020204" pitchFamily="34" charset="-122"/>
                </a:rPr>
                <a:t>具体</a:t>
              </a:r>
              <a:r>
                <a:rPr lang="zh-CN" altLang="en-US" b="1" dirty="0" smtClean="0">
                  <a:solidFill>
                    <a:srgbClr val="2F5597"/>
                  </a:solidFill>
                  <a:latin typeface="微软雅黑" panose="020B0503020204020204" pitchFamily="34" charset="-122"/>
                  <a:ea typeface="微软雅黑" panose="020B0503020204020204" pitchFamily="34" charset="-122"/>
                </a:rPr>
                <a:t>步骤</a:t>
              </a:r>
              <a:r>
                <a:rPr lang="en-US" altLang="zh-CN" b="1" dirty="0">
                  <a:solidFill>
                    <a:srgbClr val="2F5597"/>
                  </a:solidFill>
                  <a:latin typeface="微软雅黑" panose="020B0503020204020204" pitchFamily="34" charset="-122"/>
                  <a:ea typeface="微软雅黑" panose="020B0503020204020204" pitchFamily="34" charset="-122"/>
                </a:rPr>
                <a:t>2</a:t>
              </a:r>
            </a:p>
            <a:p>
              <a:pPr>
                <a:lnSpc>
                  <a:spcPct val="15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定义充电运营公司和充电车流的优化目标以及优化问题</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746225" y="1346828"/>
              <a:ext cx="900493"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534892" y="3016451"/>
            <a:ext cx="2908168" cy="369332"/>
          </a:xfrm>
          <a:prstGeom prst="rect">
            <a:avLst/>
          </a:prstGeom>
          <a:noFill/>
        </p:spPr>
        <p:txBody>
          <a:bodyPr wrap="none" rtlCol="0">
            <a:spAutoFit/>
          </a:bodyPr>
          <a:lstStyle/>
          <a:p>
            <a:pPr marL="342900" indent="-342900">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区域总车流的优化问题 </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矩形 9"/>
              <p:cNvSpPr/>
              <p:nvPr/>
            </p:nvSpPr>
            <p:spPr>
              <a:xfrm>
                <a:off x="682947" y="3386709"/>
                <a:ext cx="3011915" cy="7048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en-US" sz="1400" i="1">
                              <a:latin typeface="Cambria Math" panose="02040503050406030204" pitchFamily="18" charset="0"/>
                            </a:rPr>
                          </m:ctrlPr>
                        </m:funcPr>
                        <m:fName>
                          <m:r>
                            <a:rPr lang="zh-CN" altLang="en-US" sz="1400" i="1">
                              <a:latin typeface="Cambria Math" panose="02040503050406030204" pitchFamily="18" charset="0"/>
                            </a:rPr>
                            <m:t>𝑚𝑖𝑛</m:t>
                          </m:r>
                        </m:fName>
                        <m:e>
                          <m:r>
                            <a:rPr lang="zh-CN" altLang="en-US" sz="1400" i="0">
                              <a:latin typeface="Cambria Math" panose="02040503050406030204" pitchFamily="18" charset="0"/>
                            </a:rPr>
                            <m:t>  </m:t>
                          </m:r>
                        </m:e>
                      </m:func>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𝐶</m:t>
                          </m:r>
                        </m:e>
                        <m:sub>
                          <m:r>
                            <a:rPr lang="zh-CN" altLang="en-US" sz="1400" i="1">
                              <a:latin typeface="Cambria Math" panose="02040503050406030204" pitchFamily="18" charset="0"/>
                            </a:rPr>
                            <m:t>𝑖</m:t>
                          </m:r>
                        </m:sub>
                      </m:sSub>
                      <m:d>
                        <m:dPr>
                          <m:ctrlPr>
                            <a:rPr lang="zh-CN" altLang="en-US" sz="1400" i="1">
                              <a:latin typeface="Cambria Math" panose="02040503050406030204" pitchFamily="18" charset="0"/>
                            </a:rPr>
                          </m:ctrlPr>
                        </m:dPr>
                        <m:e>
                          <m:sSub>
                            <m:sSubPr>
                              <m:ctrlPr>
                                <a:rPr lang="zh-CN" altLang="en-US" sz="1400" b="1" i="1">
                                  <a:latin typeface="Cambria Math" panose="02040503050406030204" pitchFamily="18" charset="0"/>
                                </a:rPr>
                              </m:ctrlPr>
                            </m:sSubPr>
                            <m:e>
                              <m:r>
                                <a:rPr lang="en-US" altLang="zh-CN" sz="1400" b="1" i="1">
                                  <a:latin typeface="Cambria Math" panose="02040503050406030204" pitchFamily="18" charset="0"/>
                                </a:rPr>
                                <m:t>𝒇</m:t>
                              </m:r>
                            </m:e>
                            <m:sub>
                              <m:r>
                                <a:rPr lang="zh-CN" altLang="en-US" sz="1400" b="1" i="1">
                                  <a:latin typeface="Cambria Math" panose="02040503050406030204" pitchFamily="18" charset="0"/>
                                </a:rPr>
                                <m:t>𝒊</m:t>
                              </m:r>
                            </m:sub>
                          </m:sSub>
                        </m:e>
                      </m:d>
                      <m:r>
                        <a:rPr lang="zh-CN" altLang="en-US" sz="1400" b="0" i="0">
                          <a:latin typeface="Cambria Math" panose="02040503050406030204" pitchFamily="18" charset="0"/>
                        </a:rPr>
                        <m:t>=</m:t>
                      </m:r>
                      <m:nary>
                        <m:naryPr>
                          <m:chr m:val="∑"/>
                          <m:limLoc m:val="undOvr"/>
                          <m:ctrlPr>
                            <a:rPr lang="zh-CN" altLang="en-US" sz="1400" i="1">
                              <a:latin typeface="Cambria Math" panose="02040503050406030204" pitchFamily="18" charset="0"/>
                            </a:rPr>
                          </m:ctrlPr>
                        </m:naryPr>
                        <m:sub>
                          <m:r>
                            <a:rPr lang="zh-CN" altLang="en-US" sz="1400" i="1">
                              <a:latin typeface="Cambria Math" panose="02040503050406030204" pitchFamily="18" charset="0"/>
                            </a:rPr>
                            <m:t>𝑗</m:t>
                          </m:r>
                          <m:r>
                            <a:rPr lang="zh-CN" altLang="en-US" sz="1400">
                              <a:latin typeface="Cambria Math" panose="02040503050406030204" pitchFamily="18" charset="0"/>
                            </a:rPr>
                            <m:t>=1</m:t>
                          </m:r>
                        </m:sub>
                        <m:sup>
                          <m:r>
                            <a:rPr lang="zh-CN" altLang="en-US" sz="1400" i="1">
                              <a:latin typeface="Cambria Math" panose="02040503050406030204" pitchFamily="18" charset="0"/>
                            </a:rPr>
                            <m:t>𝑚</m:t>
                          </m:r>
                        </m:sup>
                        <m:e>
                          <m:r>
                            <a:rPr lang="zh-CN" altLang="en-US" sz="140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1">
                                  <a:latin typeface="Cambria Math" panose="02040503050406030204" pitchFamily="18" charset="0"/>
                                </a:rPr>
                                <m:t>𝑗</m:t>
                              </m:r>
                            </m:sub>
                          </m:sSub>
                          <m:r>
                            <a:rPr lang="zh-CN" altLang="en-US" sz="140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𝑞</m:t>
                              </m:r>
                            </m:e>
                            <m:sub>
                              <m:r>
                                <a:rPr lang="zh-CN" altLang="en-US" sz="1400" i="1">
                                  <a:latin typeface="Cambria Math" panose="02040503050406030204" pitchFamily="18" charset="0"/>
                                </a:rPr>
                                <m:t>𝑗</m:t>
                              </m:r>
                            </m:sub>
                          </m:sSub>
                          <m:r>
                            <a:rPr lang="zh-CN" altLang="en-US" sz="140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𝑑</m:t>
                              </m:r>
                            </m:e>
                            <m:sub>
                              <m:r>
                                <a:rPr lang="zh-CN" altLang="en-US" sz="1400" i="1">
                                  <a:latin typeface="Cambria Math" panose="02040503050406030204" pitchFamily="18" charset="0"/>
                                </a:rPr>
                                <m:t>𝑖𝑗</m:t>
                              </m:r>
                            </m:sub>
                          </m:sSub>
                          <m:r>
                            <a:rPr lang="zh-CN" altLang="en-US" sz="1400" i="1">
                              <a:latin typeface="Cambria Math" panose="02040503050406030204" pitchFamily="18" charset="0"/>
                            </a:rPr>
                            <m:t>) </m:t>
                          </m:r>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𝑓</m:t>
                              </m:r>
                            </m:e>
                            <m:sub>
                              <m:r>
                                <a:rPr lang="zh-CN" altLang="en-US" sz="1400" i="1">
                                  <a:latin typeface="Cambria Math" panose="02040503050406030204" pitchFamily="18" charset="0"/>
                                </a:rPr>
                                <m:t>𝑖𝑗</m:t>
                              </m:r>
                            </m:sub>
                          </m:sSub>
                          <m:r>
                            <m:rPr>
                              <m:nor/>
                            </m:rPr>
                            <a:rPr lang="zh-CN" altLang="en-US" sz="1400" i="1" dirty="0"/>
                            <m:t> </m:t>
                          </m:r>
                        </m:e>
                      </m:nary>
                    </m:oMath>
                  </m:oMathPara>
                </a14:m>
                <a:endParaRPr lang="zh-CN" altLang="en-US" sz="1400" dirty="0"/>
              </a:p>
            </p:txBody>
          </p:sp>
        </mc:Choice>
        <mc:Fallback xmlns="">
          <p:sp>
            <p:nvSpPr>
              <p:cNvPr id="10" name="矩形 9"/>
              <p:cNvSpPr>
                <a:spLocks noRot="1" noChangeAspect="1" noMove="1" noResize="1" noEditPoints="1" noAdjustHandles="1" noChangeArrowheads="1" noChangeShapeType="1" noTextEdit="1"/>
              </p:cNvSpPr>
              <p:nvPr/>
            </p:nvSpPr>
            <p:spPr>
              <a:xfrm>
                <a:off x="682947" y="3386709"/>
                <a:ext cx="3011915" cy="7048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36630" y="3951840"/>
                <a:ext cx="1545423" cy="7048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𝑠</m:t>
                      </m:r>
                      <m:r>
                        <a:rPr lang="zh-CN" altLang="en-US" sz="1400" i="0">
                          <a:latin typeface="Cambria Math" panose="02040503050406030204" pitchFamily="18" charset="0"/>
                        </a:rPr>
                        <m:t>.</m:t>
                      </m:r>
                      <m:r>
                        <a:rPr lang="zh-CN" altLang="en-US" sz="1400" i="1">
                          <a:latin typeface="Cambria Math" panose="02040503050406030204" pitchFamily="18" charset="0"/>
                        </a:rPr>
                        <m:t>𝑡</m:t>
                      </m:r>
                      <m:r>
                        <a:rPr lang="zh-CN" altLang="en-US" sz="1400" i="0">
                          <a:latin typeface="Cambria Math" panose="02040503050406030204" pitchFamily="18" charset="0"/>
                        </a:rPr>
                        <m:t>.  </m:t>
                      </m:r>
                      <m:r>
                        <a:rPr lang="en-US" altLang="zh-CN" sz="1400" b="0" i="0" smtClean="0">
                          <a:latin typeface="Cambria Math" panose="02040503050406030204" pitchFamily="18" charset="0"/>
                        </a:rPr>
                        <m:t> </m:t>
                      </m:r>
                      <m:r>
                        <a:rPr lang="zh-CN" altLang="en-US" sz="1400" i="0">
                          <a:latin typeface="Cambria Math" panose="02040503050406030204" pitchFamily="18" charset="0"/>
                        </a:rPr>
                        <m:t> </m:t>
                      </m:r>
                      <m:nary>
                        <m:naryPr>
                          <m:chr m:val="∑"/>
                          <m:limLoc m:val="undOvr"/>
                          <m:ctrlPr>
                            <a:rPr lang="zh-CN" altLang="en-US" sz="1400" i="1">
                              <a:latin typeface="Cambria Math" panose="02040503050406030204" pitchFamily="18" charset="0"/>
                            </a:rPr>
                          </m:ctrlPr>
                        </m:naryPr>
                        <m:sub>
                          <m:r>
                            <a:rPr lang="zh-CN" altLang="en-US" sz="1400" i="1">
                              <a:latin typeface="Cambria Math" panose="02040503050406030204" pitchFamily="18" charset="0"/>
                            </a:rPr>
                            <m:t>𝑗</m:t>
                          </m:r>
                          <m:r>
                            <a:rPr lang="zh-CN" altLang="en-US" sz="1400" i="0">
                              <a:latin typeface="Cambria Math" panose="02040503050406030204" pitchFamily="18" charset="0"/>
                            </a:rPr>
                            <m:t>=1</m:t>
                          </m:r>
                        </m:sub>
                        <m:sup>
                          <m:r>
                            <a:rPr lang="zh-CN" altLang="en-US" sz="1400" i="1">
                              <a:latin typeface="Cambria Math" panose="02040503050406030204" pitchFamily="18" charset="0"/>
                            </a:rPr>
                            <m:t>𝑚</m:t>
                          </m:r>
                        </m:sup>
                        <m:e>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𝑓</m:t>
                              </m:r>
                            </m:e>
                            <m:sub>
                              <m:r>
                                <a:rPr lang="zh-CN" altLang="en-US" sz="1400" i="1">
                                  <a:latin typeface="Cambria Math" panose="02040503050406030204" pitchFamily="18" charset="0"/>
                                </a:rPr>
                                <m:t>𝑖𝑗</m:t>
                              </m:r>
                            </m:sub>
                          </m:sSub>
                        </m:e>
                      </m:nary>
                      <m:r>
                        <a:rPr lang="zh-CN" altLang="en-US" sz="1400" i="0">
                          <a:latin typeface="Cambria Math" panose="02040503050406030204" pitchFamily="18" charset="0"/>
                        </a:rPr>
                        <m:t>=</m:t>
                      </m:r>
                      <m:sSub>
                        <m:sSubPr>
                          <m:ctrlPr>
                            <a:rPr lang="zh-CN" altLang="zh-CN" sz="1400" i="1">
                              <a:solidFill>
                                <a:schemeClr val="dk1"/>
                              </a:solidFill>
                              <a:latin typeface="Cambria Math" panose="02040503050406030204" pitchFamily="18" charset="0"/>
                            </a:rPr>
                          </m:ctrlPr>
                        </m:sSubPr>
                        <m:e>
                          <m:r>
                            <a:rPr lang="en-US" altLang="zh-CN" sz="1400" i="1">
                              <a:solidFill>
                                <a:schemeClr val="dk1"/>
                              </a:solidFill>
                              <a:latin typeface="Cambria Math" panose="02040503050406030204" pitchFamily="18" charset="0"/>
                            </a:rPr>
                            <m:t>𝑁</m:t>
                          </m:r>
                        </m:e>
                        <m:sub>
                          <m:r>
                            <a:rPr lang="en-US" altLang="zh-CN" sz="1400" i="1">
                              <a:solidFill>
                                <a:schemeClr val="dk1"/>
                              </a:solidFill>
                              <a:latin typeface="Cambria Math" panose="02040503050406030204" pitchFamily="18" charset="0"/>
                            </a:rPr>
                            <m:t>𝑖</m:t>
                          </m:r>
                        </m:sub>
                      </m:sSub>
                      <m:r>
                        <a:rPr lang="zh-CN" altLang="en-US" sz="1400" i="0">
                          <a:latin typeface="Cambria Math" panose="02040503050406030204" pitchFamily="18" charset="0"/>
                        </a:rPr>
                        <m:t>,</m:t>
                      </m:r>
                    </m:oMath>
                  </m:oMathPara>
                </a14:m>
                <a:endParaRPr lang="zh-CN" altLang="en-US" sz="1400" dirty="0"/>
              </a:p>
            </p:txBody>
          </p:sp>
        </mc:Choice>
        <mc:Fallback xmlns="">
          <p:sp>
            <p:nvSpPr>
              <p:cNvPr id="11" name="矩形 10"/>
              <p:cNvSpPr>
                <a:spLocks noRot="1" noChangeAspect="1" noMove="1" noResize="1" noEditPoints="1" noAdjustHandles="1" noChangeArrowheads="1" noChangeShapeType="1" noTextEdit="1"/>
              </p:cNvSpPr>
              <p:nvPr/>
            </p:nvSpPr>
            <p:spPr>
              <a:xfrm>
                <a:off x="736630" y="3951840"/>
                <a:ext cx="1545423" cy="70487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417189" y="4597826"/>
                <a:ext cx="2033505" cy="3399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1400" i="1" smtClean="0">
                              <a:latin typeface="Cambria Math" panose="02040503050406030204" pitchFamily="18" charset="0"/>
                            </a:rPr>
                          </m:ctrlPr>
                        </m:dPr>
                        <m:e>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𝑓</m:t>
                              </m:r>
                            </m:e>
                            <m:sub>
                              <m:r>
                                <a:rPr lang="zh-CN" altLang="en-US" sz="1400" i="1">
                                  <a:latin typeface="Cambria Math" panose="02040503050406030204" pitchFamily="18" charset="0"/>
                                </a:rPr>
                                <m:t>𝑖𝑗</m:t>
                              </m:r>
                            </m:sub>
                          </m:sSub>
                          <m:r>
                            <a:rPr lang="zh-CN" altLang="en-US" sz="1400" i="0">
                              <a:latin typeface="Cambria Math" panose="02040503050406030204" pitchFamily="18" charset="0"/>
                            </a:rPr>
                            <m:t>≥0, ∀</m:t>
                          </m:r>
                          <m:r>
                            <a:rPr lang="zh-CN" altLang="en-US" sz="1400" i="1">
                              <a:latin typeface="Cambria Math" panose="02040503050406030204" pitchFamily="18" charset="0"/>
                            </a:rPr>
                            <m:t>𝑗</m:t>
                          </m:r>
                          <m:r>
                            <a:rPr lang="zh-CN" altLang="en-US" sz="1400" i="0">
                              <a:latin typeface="Cambria Math" panose="02040503050406030204" pitchFamily="18" charset="0"/>
                            </a:rPr>
                            <m:t>∈{1,2,…,</m:t>
                          </m:r>
                          <m:r>
                            <a:rPr lang="zh-CN" altLang="en-US" sz="1400" i="1">
                              <a:latin typeface="Cambria Math" panose="02040503050406030204" pitchFamily="18" charset="0"/>
                            </a:rPr>
                            <m:t>𝑚</m:t>
                          </m:r>
                        </m:e>
                      </m:d>
                    </m:oMath>
                  </m:oMathPara>
                </a14:m>
                <a:endParaRPr lang="zh-CN" altLang="en-US" sz="1400" dirty="0"/>
              </a:p>
            </p:txBody>
          </p:sp>
        </mc:Choice>
        <mc:Fallback xmlns="">
          <p:sp>
            <p:nvSpPr>
              <p:cNvPr id="12" name="矩形 11"/>
              <p:cNvSpPr>
                <a:spLocks noRot="1" noChangeAspect="1" noMove="1" noResize="1" noEditPoints="1" noAdjustHandles="1" noChangeArrowheads="1" noChangeShapeType="1" noTextEdit="1"/>
              </p:cNvSpPr>
              <p:nvPr/>
            </p:nvSpPr>
            <p:spPr>
              <a:xfrm>
                <a:off x="1417189" y="4597826"/>
                <a:ext cx="2033505" cy="339965"/>
              </a:xfrm>
              <a:prstGeom prst="rect">
                <a:avLst/>
              </a:prstGeom>
              <a:blipFill>
                <a:blip r:embed="rId5"/>
                <a:stretch>
                  <a:fillRect t="-133929" r="-23353" b="-205357"/>
                </a:stretch>
              </a:blipFill>
            </p:spPr>
            <p:txBody>
              <a:bodyPr/>
              <a:lstStyle/>
              <a:p>
                <a:r>
                  <a:rPr lang="zh-CN" altLang="en-US">
                    <a:noFill/>
                  </a:rPr>
                  <a:t> </a:t>
                </a:r>
              </a:p>
            </p:txBody>
          </p:sp>
        </mc:Fallback>
      </mc:AlternateContent>
      <p:sp>
        <p:nvSpPr>
          <p:cNvPr id="33" name="文本框 32"/>
          <p:cNvSpPr txBox="1"/>
          <p:nvPr/>
        </p:nvSpPr>
        <p:spPr>
          <a:xfrm>
            <a:off x="537766" y="5022267"/>
            <a:ext cx="3207929" cy="369332"/>
          </a:xfrm>
          <a:prstGeom prst="rect">
            <a:avLst/>
          </a:prstGeom>
          <a:noFill/>
        </p:spPr>
        <p:txBody>
          <a:bodyPr wrap="none" rtlCol="0">
            <a:spAutoFit/>
          </a:bodyPr>
          <a:lstStyle/>
          <a:p>
            <a:pPr marL="342900" indent="-342900">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公司的充电收益优化问题 </a:t>
            </a:r>
            <a:endParaRPr lang="zh-CN" altLang="en-US"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6" name="矩形 15"/>
              <p:cNvSpPr/>
              <p:nvPr/>
            </p:nvSpPr>
            <p:spPr>
              <a:xfrm>
                <a:off x="719350" y="5400901"/>
                <a:ext cx="3125407" cy="722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zh-CN" altLang="en-US" sz="1400" i="1">
                              <a:latin typeface="Cambria Math" panose="02040503050406030204" pitchFamily="18" charset="0"/>
                            </a:rPr>
                          </m:ctrlPr>
                        </m:funcPr>
                        <m:fName>
                          <m:r>
                            <a:rPr lang="zh-CN" altLang="en-US" sz="1400" i="1">
                              <a:latin typeface="Cambria Math" panose="02040503050406030204" pitchFamily="18" charset="0"/>
                            </a:rPr>
                            <m:t>𝑚𝑎𝑥</m:t>
                          </m:r>
                        </m:fName>
                        <m:e>
                          <m:r>
                            <a:rPr lang="zh-CN" altLang="en-US" sz="1400" i="0">
                              <a:latin typeface="Cambria Math" panose="02040503050406030204" pitchFamily="18" charset="0"/>
                            </a:rPr>
                            <m:t>  </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𝑉</m:t>
                              </m:r>
                            </m:e>
                            <m: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𝐿</m:t>
                                  </m:r>
                                </m:e>
                                <m:sub>
                                  <m:r>
                                    <a:rPr lang="zh-CN" altLang="en-US" sz="1400" i="1">
                                      <a:latin typeface="Cambria Math" panose="02040503050406030204" pitchFamily="18" charset="0"/>
                                    </a:rPr>
                                    <m:t>𝑠</m:t>
                                  </m:r>
                                </m:sub>
                              </m:sSub>
                            </m:sub>
                          </m:sSub>
                          <m:d>
                            <m:dPr>
                              <m:ctrlPr>
                                <a:rPr lang="zh-CN" altLang="en-US" sz="1400" i="1">
                                  <a:latin typeface="Cambria Math" panose="02040503050406030204" pitchFamily="18" charset="0"/>
                                </a:rPr>
                              </m:ctrlPr>
                            </m:dPr>
                            <m:e>
                              <m:r>
                                <a:rPr lang="zh-CN" altLang="en-US" sz="1400" b="1" i="1">
                                  <a:latin typeface="Cambria Math" panose="02040503050406030204" pitchFamily="18" charset="0"/>
                                </a:rPr>
                                <m:t>𝒑</m:t>
                              </m:r>
                            </m:e>
                          </m:d>
                        </m:e>
                      </m:func>
                      <m:r>
                        <a:rPr lang="zh-CN" altLang="en-US" sz="1400" b="0" i="0">
                          <a:latin typeface="Cambria Math" panose="02040503050406030204" pitchFamily="18" charset="0"/>
                        </a:rPr>
                        <m:t>=</m:t>
                      </m:r>
                      <m:nary>
                        <m:naryPr>
                          <m:chr m:val="∑"/>
                          <m:limLoc m:val="undOvr"/>
                          <m:ctrlPr>
                            <a:rPr lang="zh-CN" altLang="en-US" sz="1400" b="0" i="1">
                              <a:latin typeface="Cambria Math" panose="02040503050406030204" pitchFamily="18" charset="0"/>
                            </a:rPr>
                          </m:ctrlPr>
                        </m:naryPr>
                        <m:sub>
                          <m:r>
                            <a:rPr lang="zh-CN" altLang="en-US" sz="1400" b="0" i="1">
                              <a:latin typeface="Cambria Math" panose="02040503050406030204" pitchFamily="18" charset="0"/>
                            </a:rPr>
                            <m:t>𝑗</m:t>
                          </m:r>
                          <m:r>
                            <a:rPr lang="zh-CN" altLang="en-US" sz="1400" b="0" i="0">
                              <a:latin typeface="Cambria Math" panose="02040503050406030204" pitchFamily="18" charset="0"/>
                            </a:rPr>
                            <m:t>=1</m:t>
                          </m:r>
                        </m:sub>
                        <m:sup>
                          <m:sSub>
                            <m:sSubPr>
                              <m:ctrlPr>
                                <a:rPr lang="zh-CN" altLang="en-US" sz="1400" b="0" i="1">
                                  <a:latin typeface="Cambria Math" panose="02040503050406030204" pitchFamily="18" charset="0"/>
                                </a:rPr>
                              </m:ctrlPr>
                            </m:sSubPr>
                            <m:e>
                              <m:r>
                                <a:rPr lang="zh-CN" altLang="en-US" sz="1400" b="0" i="1">
                                  <a:latin typeface="Cambria Math" panose="02040503050406030204" pitchFamily="18" charset="0"/>
                                </a:rPr>
                                <m:t>𝐿</m:t>
                              </m:r>
                            </m:e>
                            <m:sub>
                              <m:r>
                                <a:rPr lang="zh-CN" altLang="en-US" sz="1400" b="0" i="1">
                                  <a:latin typeface="Cambria Math" panose="02040503050406030204" pitchFamily="18" charset="0"/>
                                </a:rPr>
                                <m:t>𝑠</m:t>
                              </m:r>
                            </m:sub>
                          </m:sSub>
                        </m:sup>
                        <m:e>
                          <m:d>
                            <m:dPr>
                              <m:ctrlPr>
                                <a:rPr lang="zh-CN" altLang="en-US" sz="1400" b="0" i="1">
                                  <a:latin typeface="Cambria Math" panose="02040503050406030204" pitchFamily="18" charset="0"/>
                                </a:rPr>
                              </m:ctrlPr>
                            </m:dPr>
                            <m:e>
                              <m:sSub>
                                <m:sSubPr>
                                  <m:ctrlPr>
                                    <a:rPr lang="zh-CN" altLang="en-US" sz="1400" b="0" i="1">
                                      <a:latin typeface="Cambria Math" panose="02040503050406030204" pitchFamily="18" charset="0"/>
                                    </a:rPr>
                                  </m:ctrlPr>
                                </m:sSubPr>
                                <m:e>
                                  <m:r>
                                    <a:rPr lang="zh-CN" altLang="en-US" sz="1400" b="0" i="1">
                                      <a:latin typeface="Cambria Math" panose="02040503050406030204" pitchFamily="18" charset="0"/>
                                    </a:rPr>
                                    <m:t>𝑝</m:t>
                                  </m:r>
                                </m:e>
                                <m:sub>
                                  <m:r>
                                    <a:rPr lang="zh-CN" altLang="en-US" sz="1400" b="0" i="1">
                                      <a:latin typeface="Cambria Math" panose="02040503050406030204" pitchFamily="18" charset="0"/>
                                    </a:rPr>
                                    <m:t>𝑗</m:t>
                                  </m:r>
                                </m:sub>
                              </m:sSub>
                              <m:r>
                                <a:rPr lang="zh-CN" altLang="en-US" sz="1400" b="0" i="0">
                                  <a:latin typeface="Cambria Math" panose="02040503050406030204" pitchFamily="18" charset="0"/>
                                </a:rPr>
                                <m:t>−</m:t>
                              </m:r>
                              <m:sSub>
                                <m:sSubPr>
                                  <m:ctrlPr>
                                    <a:rPr lang="zh-CN" altLang="en-US" sz="1400" b="0" i="1">
                                      <a:latin typeface="Cambria Math" panose="02040503050406030204" pitchFamily="18" charset="0"/>
                                    </a:rPr>
                                  </m:ctrlPr>
                                </m:sSubPr>
                                <m:e>
                                  <m:r>
                                    <a:rPr lang="zh-CN" altLang="en-US" sz="1400" b="0" i="1">
                                      <a:latin typeface="Cambria Math" panose="02040503050406030204" pitchFamily="18" charset="0"/>
                                    </a:rPr>
                                    <m:t>𝜀</m:t>
                                  </m:r>
                                </m:e>
                                <m:sub>
                                  <m:r>
                                    <a:rPr lang="zh-CN" altLang="en-US" sz="1400" b="0" i="1">
                                      <a:latin typeface="Cambria Math" panose="02040503050406030204" pitchFamily="18" charset="0"/>
                                    </a:rPr>
                                    <m:t>𝑗</m:t>
                                  </m:r>
                                </m:sub>
                              </m:sSub>
                            </m:e>
                          </m:d>
                          <m:nary>
                            <m:naryPr>
                              <m:chr m:val="∑"/>
                              <m:limLoc m:val="subSup"/>
                              <m:ctrlPr>
                                <a:rPr lang="zh-CN" altLang="en-US" sz="1400" i="1">
                                  <a:latin typeface="Cambria Math" panose="02040503050406030204" pitchFamily="18" charset="0"/>
                                </a:rPr>
                              </m:ctrlPr>
                            </m:naryPr>
                            <m:sub>
                              <m:r>
                                <m:rPr>
                                  <m:brk m:alnAt="25"/>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𝑛</m:t>
                              </m:r>
                            </m:sup>
                            <m:e>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𝑓</m:t>
                                  </m:r>
                                </m:e>
                                <m:sub>
                                  <m:r>
                                    <a:rPr lang="zh-CN" altLang="en-US" sz="1400" i="1">
                                      <a:latin typeface="Cambria Math" panose="02040503050406030204" pitchFamily="18" charset="0"/>
                                    </a:rPr>
                                    <m:t>𝑖𝑗</m:t>
                                  </m:r>
                                </m:sub>
                              </m:sSub>
                            </m:e>
                          </m:nary>
                        </m:e>
                      </m:nary>
                    </m:oMath>
                  </m:oMathPara>
                </a14:m>
                <a:endParaRPr lang="zh-CN" altLang="en-US" sz="1400" dirty="0"/>
              </a:p>
            </p:txBody>
          </p:sp>
        </mc:Choice>
        <mc:Fallback xmlns="">
          <p:sp>
            <p:nvSpPr>
              <p:cNvPr id="16" name="矩形 15"/>
              <p:cNvSpPr>
                <a:spLocks noRot="1" noChangeAspect="1" noMove="1" noResize="1" noEditPoints="1" noAdjustHandles="1" noChangeArrowheads="1" noChangeShapeType="1" noTextEdit="1"/>
              </p:cNvSpPr>
              <p:nvPr/>
            </p:nvSpPr>
            <p:spPr>
              <a:xfrm>
                <a:off x="719350" y="5400901"/>
                <a:ext cx="3125407" cy="72250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851065" y="6149642"/>
                <a:ext cx="1753877" cy="3250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400" i="1">
                          <a:latin typeface="Cambria Math" panose="02040503050406030204" pitchFamily="18" charset="0"/>
                        </a:rPr>
                        <m:t>𝑠</m:t>
                      </m:r>
                      <m:r>
                        <a:rPr lang="zh-CN" altLang="en-US" sz="1400" i="0">
                          <a:latin typeface="Cambria Math" panose="02040503050406030204" pitchFamily="18" charset="0"/>
                        </a:rPr>
                        <m:t>.</m:t>
                      </m:r>
                      <m:r>
                        <a:rPr lang="zh-CN" altLang="en-US" sz="1400" i="1">
                          <a:latin typeface="Cambria Math" panose="02040503050406030204" pitchFamily="18" charset="0"/>
                        </a:rPr>
                        <m:t>𝑡</m:t>
                      </m:r>
                      <m:r>
                        <a:rPr lang="zh-CN" altLang="en-US" sz="1400" i="0">
                          <a:latin typeface="Cambria Math" panose="02040503050406030204" pitchFamily="18" charset="0"/>
                        </a:rPr>
                        <m:t>.   </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𝜀</m:t>
                          </m:r>
                        </m:e>
                        <m:sub>
                          <m:r>
                            <a:rPr lang="zh-CN" altLang="en-US" sz="1400" i="1">
                              <a:latin typeface="Cambria Math" panose="02040503050406030204" pitchFamily="18" charset="0"/>
                            </a:rPr>
                            <m:t>𝑗</m:t>
                          </m:r>
                        </m:sub>
                      </m:sSub>
                      <m:r>
                        <a:rPr lang="zh-CN" altLang="en-US" sz="1400" i="0">
                          <a:latin typeface="Cambria Math" panose="02040503050406030204" pitchFamily="18" charset="0"/>
                        </a:rPr>
                        <m:t>&lt;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1">
                              <a:latin typeface="Cambria Math" panose="02040503050406030204" pitchFamily="18" charset="0"/>
                            </a:rPr>
                            <m:t>𝑗</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1">
                              <a:latin typeface="Cambria Math" panose="02040503050406030204" pitchFamily="18" charset="0"/>
                            </a:rPr>
                            <m:t>𝑚𝑎𝑥</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851065" y="6149642"/>
                <a:ext cx="1753877" cy="325089"/>
              </a:xfrm>
              <a:prstGeom prst="rect">
                <a:avLst/>
              </a:prstGeom>
              <a:blipFill>
                <a:blip r:embed="rId7"/>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4198490" y="3426943"/>
                <a:ext cx="4855019" cy="7225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zh-CN" altLang="en-US" sz="1400" i="1">
                              <a:latin typeface="Cambria Math" panose="02040503050406030204" pitchFamily="18" charset="0"/>
                            </a:rPr>
                          </m:ctrlPr>
                        </m:funcPr>
                        <m:fName>
                          <m:r>
                            <a:rPr lang="zh-CN" altLang="en-US" sz="1400" i="1">
                              <a:latin typeface="Cambria Math" panose="02040503050406030204" pitchFamily="18" charset="0"/>
                            </a:rPr>
                            <m:t>𝑚𝑎𝑥</m:t>
                          </m:r>
                        </m:fName>
                        <m:e>
                          <m:r>
                            <a:rPr lang="zh-CN" altLang="en-US" sz="1400">
                              <a:latin typeface="Cambria Math" panose="02040503050406030204" pitchFamily="18" charset="0"/>
                            </a:rPr>
                            <m:t>  </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𝑉</m:t>
                              </m:r>
                            </m:e>
                            <m: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𝐿</m:t>
                                  </m:r>
                                </m:e>
                                <m:sub>
                                  <m:r>
                                    <a:rPr lang="zh-CN" altLang="en-US" sz="1400" i="1">
                                      <a:latin typeface="Cambria Math" panose="02040503050406030204" pitchFamily="18" charset="0"/>
                                    </a:rPr>
                                    <m:t>𝑠</m:t>
                                  </m:r>
                                </m:sub>
                              </m:sSub>
                            </m:sub>
                          </m:sSub>
                          <m:d>
                            <m:dPr>
                              <m:ctrlPr>
                                <a:rPr lang="zh-CN" altLang="en-US" sz="1400" i="1">
                                  <a:latin typeface="Cambria Math" panose="02040503050406030204" pitchFamily="18" charset="0"/>
                                </a:rPr>
                              </m:ctrlPr>
                            </m:dPr>
                            <m:e>
                              <m:r>
                                <a:rPr lang="zh-CN" altLang="en-US" sz="1400" b="1" i="1">
                                  <a:latin typeface="Cambria Math" panose="02040503050406030204" pitchFamily="18" charset="0"/>
                                </a:rPr>
                                <m:t>𝒑</m:t>
                              </m:r>
                            </m:e>
                          </m:d>
                        </m:e>
                      </m:func>
                      <m:r>
                        <a:rPr lang="zh-CN" altLang="en-US" sz="1400">
                          <a:latin typeface="Cambria Math" panose="02040503050406030204" pitchFamily="18" charset="0"/>
                        </a:rPr>
                        <m:t>=</m:t>
                      </m:r>
                      <m:nary>
                        <m:naryPr>
                          <m:chr m:val="∑"/>
                          <m:limLoc m:val="undOvr"/>
                          <m:ctrlPr>
                            <a:rPr lang="zh-CN" altLang="en-US" sz="1400" i="1">
                              <a:latin typeface="Cambria Math" panose="02040503050406030204" pitchFamily="18" charset="0"/>
                            </a:rPr>
                          </m:ctrlPr>
                        </m:naryPr>
                        <m:sub>
                          <m:r>
                            <a:rPr lang="zh-CN" altLang="en-US" sz="1400" i="1">
                              <a:latin typeface="Cambria Math" panose="02040503050406030204" pitchFamily="18" charset="0"/>
                            </a:rPr>
                            <m:t>𝑗</m:t>
                          </m:r>
                          <m:r>
                            <a:rPr lang="zh-CN" altLang="en-US" sz="1400">
                              <a:latin typeface="Cambria Math" panose="02040503050406030204" pitchFamily="18" charset="0"/>
                            </a:rPr>
                            <m:t>=1</m:t>
                          </m:r>
                        </m:sub>
                        <m:sup>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𝐿</m:t>
                              </m:r>
                            </m:e>
                            <m:sub>
                              <m:r>
                                <a:rPr lang="zh-CN" altLang="en-US" sz="1400" i="1">
                                  <a:latin typeface="Cambria Math" panose="02040503050406030204" pitchFamily="18" charset="0"/>
                                </a:rPr>
                                <m:t>𝑠</m:t>
                              </m:r>
                            </m:sub>
                          </m:sSub>
                        </m:sup>
                        <m:e>
                          <m:d>
                            <m:dPr>
                              <m:ctrlPr>
                                <a:rPr lang="zh-CN" altLang="en-US" sz="1400" i="1">
                                  <a:latin typeface="Cambria Math" panose="02040503050406030204" pitchFamily="18" charset="0"/>
                                </a:rPr>
                              </m:ctrlPr>
                            </m:d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1">
                                      <a:latin typeface="Cambria Math" panose="02040503050406030204" pitchFamily="18" charset="0"/>
                                    </a:rPr>
                                    <m:t>𝑗</m:t>
                                  </m:r>
                                </m:sub>
                              </m:sSub>
                              <m:r>
                                <a:rPr lang="zh-CN" altLang="en-US" sz="140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𝜀</m:t>
                                  </m:r>
                                </m:e>
                                <m:sub>
                                  <m:r>
                                    <a:rPr lang="zh-CN" altLang="en-US" sz="1400" i="1">
                                      <a:latin typeface="Cambria Math" panose="02040503050406030204" pitchFamily="18" charset="0"/>
                                    </a:rPr>
                                    <m:t>𝑗</m:t>
                                  </m:r>
                                </m:sub>
                              </m:sSub>
                            </m:e>
                          </m:d>
                          <m:nary>
                            <m:naryPr>
                              <m:chr m:val="∑"/>
                              <m:limLoc m:val="subSup"/>
                              <m:ctrlPr>
                                <a:rPr lang="zh-CN" altLang="en-US" sz="1400" i="1">
                                  <a:latin typeface="Cambria Math" panose="02040503050406030204" pitchFamily="18" charset="0"/>
                                </a:rPr>
                              </m:ctrlPr>
                            </m:naryPr>
                            <m:sub>
                              <m:r>
                                <m:rPr>
                                  <m:brk m:alnAt="25"/>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𝑛</m:t>
                              </m:r>
                            </m:sup>
                            <m:e>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𝑓</m:t>
                                  </m:r>
                                </m:e>
                                <m:sub>
                                  <m:r>
                                    <a:rPr lang="zh-CN" altLang="en-US" sz="1400" i="1">
                                      <a:latin typeface="Cambria Math" panose="02040503050406030204" pitchFamily="18" charset="0"/>
                                    </a:rPr>
                                    <m:t>𝑖𝑗</m:t>
                                  </m:r>
                                </m:sub>
                              </m:sSub>
                            </m:e>
                          </m:nary>
                        </m:e>
                      </m:nary>
                      <m:r>
                        <a:rPr lang="zh-CN" altLang="en-US" sz="1400">
                          <a:latin typeface="Cambria Math" panose="02040503050406030204" pitchFamily="18" charset="0"/>
                        </a:rPr>
                        <m:t>,∀</m:t>
                      </m:r>
                      <m:r>
                        <a:rPr lang="zh-CN" altLang="en-US" sz="1400" i="1">
                          <a:latin typeface="Cambria Math" panose="02040503050406030204" pitchFamily="18" charset="0"/>
                        </a:rPr>
                        <m:t>𝑠</m:t>
                      </m:r>
                      <m:r>
                        <a:rPr lang="zh-CN" altLang="en-US" sz="1400">
                          <a:latin typeface="Cambria Math" panose="02040503050406030204" pitchFamily="18" charset="0"/>
                        </a:rPr>
                        <m:t>∈{1,2,…,</m:t>
                      </m:r>
                      <m:r>
                        <a:rPr lang="zh-CN" altLang="en-US" sz="1400" i="1">
                          <a:latin typeface="Cambria Math" panose="02040503050406030204" pitchFamily="18" charset="0"/>
                        </a:rPr>
                        <m:t>𝑆</m:t>
                      </m:r>
                      <m:r>
                        <a:rPr lang="en-US" altLang="zh-CN" sz="1400" i="1">
                          <a:latin typeface="Cambria Math" panose="02040503050406030204" pitchFamily="18" charset="0"/>
                        </a:rPr>
                        <m:t>}</m:t>
                      </m:r>
                    </m:oMath>
                  </m:oMathPara>
                </a14:m>
                <a:endParaRPr lang="zh-CN" altLang="en-US" sz="1400" dirty="0"/>
              </a:p>
            </p:txBody>
          </p:sp>
        </mc:Choice>
        <mc:Fallback xmlns="">
          <p:sp>
            <p:nvSpPr>
              <p:cNvPr id="25" name="矩形 24"/>
              <p:cNvSpPr>
                <a:spLocks noRot="1" noChangeAspect="1" noMove="1" noResize="1" noEditPoints="1" noAdjustHandles="1" noChangeArrowheads="1" noChangeShapeType="1" noTextEdit="1"/>
              </p:cNvSpPr>
              <p:nvPr/>
            </p:nvSpPr>
            <p:spPr>
              <a:xfrm>
                <a:off x="4198490" y="3426943"/>
                <a:ext cx="4855019" cy="722505"/>
              </a:xfrm>
              <a:prstGeom prst="rect">
                <a:avLst/>
              </a:prstGeom>
              <a:blipFill>
                <a:blip r:embed="rId8"/>
                <a:stretch>
                  <a:fillRect/>
                </a:stretch>
              </a:blipFill>
            </p:spPr>
            <p:txBody>
              <a:bodyPr/>
              <a:lstStyle/>
              <a:p>
                <a:r>
                  <a:rPr lang="zh-CN" altLang="en-US">
                    <a:noFill/>
                  </a:rPr>
                  <a:t> </a:t>
                </a:r>
              </a:p>
            </p:txBody>
          </p:sp>
        </mc:Fallback>
      </mc:AlternateContent>
      <p:sp>
        <p:nvSpPr>
          <p:cNvPr id="29" name="矩形 28"/>
          <p:cNvSpPr/>
          <p:nvPr/>
        </p:nvSpPr>
        <p:spPr>
          <a:xfrm>
            <a:off x="4064922" y="3028942"/>
            <a:ext cx="4333238" cy="369332"/>
          </a:xfrm>
          <a:prstGeom prst="rect">
            <a:avLst/>
          </a:prstGeom>
        </p:spPr>
        <p:txBody>
          <a:bodyPr wrap="none">
            <a:spAutoFit/>
          </a:bodyPr>
          <a:lstStyle/>
          <a:p>
            <a:pPr marL="342900" indent="-342900">
              <a:buFont typeface="Wingdings" panose="05000000000000000000" pitchFamily="2" charset="2"/>
              <a:buChar char="Ø"/>
            </a:pPr>
            <a:r>
              <a:rPr lang="zh-CN" altLang="en-US" b="1" dirty="0" smtClean="0">
                <a:solidFill>
                  <a:srgbClr val="FF0000"/>
                </a:solidFill>
                <a:latin typeface="微软雅黑" panose="020B0503020204020204" pitchFamily="34" charset="-122"/>
                <a:ea typeface="微软雅黑" panose="020B0503020204020204" pitchFamily="34" charset="-122"/>
              </a:rPr>
              <a:t>带均衡约束的均衡规划问题（</a:t>
            </a:r>
            <a:r>
              <a:rPr lang="en-US" altLang="zh-CN" b="1" dirty="0" smtClean="0">
                <a:solidFill>
                  <a:srgbClr val="FF0000"/>
                </a:solidFill>
                <a:latin typeface="微软雅黑" panose="020B0503020204020204" pitchFamily="34" charset="-122"/>
                <a:ea typeface="微软雅黑" panose="020B0503020204020204" pitchFamily="34" charset="-122"/>
              </a:rPr>
              <a:t>EPEC</a:t>
            </a:r>
            <a:r>
              <a:rPr lang="zh-CN" altLang="en-US" b="1" dirty="0" smtClean="0">
                <a:solidFill>
                  <a:srgbClr val="FF0000"/>
                </a:solidFill>
                <a:latin typeface="微软雅黑" panose="020B0503020204020204" pitchFamily="34" charset="-122"/>
                <a:ea typeface="微软雅黑" panose="020B0503020204020204" pitchFamily="34" charset="-122"/>
              </a:rPr>
              <a:t>）</a:t>
            </a:r>
            <a:endParaRPr lang="zh-CN" altLang="en-US" b="1"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2" name="矩形 31"/>
              <p:cNvSpPr/>
              <p:nvPr/>
            </p:nvSpPr>
            <p:spPr>
              <a:xfrm>
                <a:off x="4532876" y="4157993"/>
                <a:ext cx="3654334" cy="15819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𝑠</m:t>
                      </m:r>
                      <m:r>
                        <a:rPr lang="zh-CN" altLang="en-US" sz="1400" i="0">
                          <a:latin typeface="Cambria Math" panose="02040503050406030204" pitchFamily="18" charset="0"/>
                        </a:rPr>
                        <m:t>.</m:t>
                      </m:r>
                      <m:r>
                        <a:rPr lang="zh-CN" altLang="en-US" sz="1400" i="1">
                          <a:latin typeface="Cambria Math" panose="02040503050406030204" pitchFamily="18" charset="0"/>
                        </a:rPr>
                        <m:t>𝑡</m:t>
                      </m:r>
                      <m:r>
                        <a:rPr lang="zh-CN" altLang="en-US" sz="1400" i="0">
                          <a:latin typeface="Cambria Math" panose="02040503050406030204" pitchFamily="18" charset="0"/>
                        </a:rPr>
                        <m:t>. </m:t>
                      </m:r>
                      <m:r>
                        <a:rPr lang="en-US" altLang="zh-CN" sz="1400" b="0" i="0" smtClean="0">
                          <a:latin typeface="Cambria Math" panose="02040503050406030204" pitchFamily="18" charset="0"/>
                        </a:rPr>
                        <m:t>  </m:t>
                      </m:r>
                      <m:d>
                        <m:dPr>
                          <m:begChr m:val="{"/>
                          <m:endChr m:val=""/>
                          <m:ctrlPr>
                            <a:rPr lang="zh-CN" altLang="en-US" sz="1400" i="1">
                              <a:latin typeface="Cambria Math" panose="02040503050406030204" pitchFamily="18" charset="0"/>
                            </a:rPr>
                          </m:ctrlPr>
                        </m:dPr>
                        <m:e>
                          <m:r>
                            <a:rPr lang="en-US" altLang="zh-CN" sz="1400" b="0" i="1" smtClean="0">
                              <a:latin typeface="Cambria Math" panose="02040503050406030204" pitchFamily="18" charset="0"/>
                            </a:rPr>
                            <m:t> </m:t>
                          </m:r>
                          <m:r>
                            <a:rPr lang="zh-CN" altLang="en-US" sz="1400" i="0">
                              <a:latin typeface="Cambria Math" panose="02040503050406030204" pitchFamily="18" charset="0"/>
                            </a:rPr>
                            <m:t> </m:t>
                          </m:r>
                          <m:r>
                            <a:rPr lang="en-US" altLang="zh-CN" sz="1400" b="0" i="0" smtClean="0">
                              <a:latin typeface="Cambria Math" panose="02040503050406030204" pitchFamily="18" charset="0"/>
                            </a:rPr>
                            <m:t>   </m:t>
                          </m:r>
                          <m:eqArr>
                            <m:eqArrPr>
                              <m:ctrlPr>
                                <a:rPr lang="zh-CN" altLang="en-US" sz="1400" i="1">
                                  <a:latin typeface="Cambria Math" panose="02040503050406030204" pitchFamily="18" charset="0"/>
                                </a:rPr>
                              </m:ctrlPr>
                            </m:eqArrPr>
                            <m:e>
                              <m:r>
                                <a:rPr lang="zh-CN" altLang="en-US" sz="1400" i="0">
                                  <a:latin typeface="Cambria Math" panose="02040503050406030204" pitchFamily="18" charset="0"/>
                                </a:rPr>
                                <m:t>&amp;</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𝜀</m:t>
                                  </m:r>
                                </m:e>
                                <m:sub>
                                  <m:r>
                                    <a:rPr lang="zh-CN" altLang="en-US" sz="1400" i="1">
                                      <a:latin typeface="Cambria Math" panose="02040503050406030204" pitchFamily="18" charset="0"/>
                                    </a:rPr>
                                    <m:t>𝑗</m:t>
                                  </m:r>
                                </m:sub>
                              </m:sSub>
                              <m:r>
                                <a:rPr lang="zh-CN" altLang="en-US" sz="1400" i="0">
                                  <a:latin typeface="Cambria Math" panose="02040503050406030204" pitchFamily="18" charset="0"/>
                                </a:rPr>
                                <m:t>&lt;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1">
                                      <a:latin typeface="Cambria Math" panose="02040503050406030204" pitchFamily="18" charset="0"/>
                                    </a:rPr>
                                    <m:t>𝑗</m:t>
                                  </m:r>
                                </m:sub>
                              </m:sSub>
                              <m:r>
                                <a:rPr lang="zh-CN" altLang="en-US" sz="1400" i="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1">
                                      <a:latin typeface="Cambria Math" panose="02040503050406030204" pitchFamily="18" charset="0"/>
                                    </a:rPr>
                                    <m:t>𝑚𝑎𝑥</m:t>
                                  </m:r>
                                </m:sub>
                              </m:sSub>
                              <m:r>
                                <a:rPr lang="zh-CN" altLang="en-US" sz="1400" i="0">
                                  <a:latin typeface="Cambria Math" panose="02040503050406030204" pitchFamily="18" charset="0"/>
                                </a:rPr>
                                <m:t>,</m:t>
                              </m:r>
                            </m:e>
                            <m:e>
                              <m:r>
                                <a:rPr lang="zh-CN" altLang="en-US" sz="1400" i="0">
                                  <a:latin typeface="Cambria Math" panose="02040503050406030204" pitchFamily="18" charset="0"/>
                                </a:rPr>
                                <m:t>&amp;</m:t>
                              </m:r>
                              <m:sSub>
                                <m:sSubPr>
                                  <m:ctrlPr>
                                    <a:rPr lang="zh-CN" altLang="en-US" sz="1400" i="1">
                                      <a:latin typeface="Cambria Math" panose="02040503050406030204" pitchFamily="18" charset="0"/>
                                    </a:rPr>
                                  </m:ctrlPr>
                                </m:sSubPr>
                                <m:e>
                                  <m:r>
                                    <a:rPr lang="en-US" altLang="zh-CN" sz="1400" b="1" i="1">
                                      <a:latin typeface="Cambria Math" panose="02040503050406030204" pitchFamily="18" charset="0"/>
                                    </a:rPr>
                                    <m:t>𝒇</m:t>
                                  </m:r>
                                </m:e>
                                <m:sub>
                                  <m:r>
                                    <a:rPr lang="zh-CN" altLang="en-US" sz="1400" b="1" i="1">
                                      <a:latin typeface="Cambria Math" panose="02040503050406030204" pitchFamily="18" charset="0"/>
                                    </a:rPr>
                                    <m:t>𝒊</m:t>
                                  </m:r>
                                </m:sub>
                              </m:sSub>
                              <m:r>
                                <a:rPr lang="zh-CN" altLang="en-US" sz="1400" b="0" i="0">
                                  <a:latin typeface="Cambria Math" panose="02040503050406030204" pitchFamily="18" charset="0"/>
                                </a:rPr>
                                <m:t>=</m:t>
                              </m:r>
                              <m:r>
                                <a:rPr lang="zh-CN" altLang="en-US" sz="1400" b="0" i="1">
                                  <a:latin typeface="Cambria Math" panose="02040503050406030204" pitchFamily="18" charset="0"/>
                                </a:rPr>
                                <m:t>𝑎𝑟𝑔𝑚𝑖𝑛</m:t>
                              </m:r>
                              <m:sSub>
                                <m:sSubPr>
                                  <m:ctrlPr>
                                    <a:rPr lang="zh-CN" altLang="en-US" sz="1400" b="0" i="1">
                                      <a:latin typeface="Cambria Math" panose="02040503050406030204" pitchFamily="18" charset="0"/>
                                    </a:rPr>
                                  </m:ctrlPr>
                                </m:sSubPr>
                                <m:e>
                                  <m:r>
                                    <a:rPr lang="zh-CN" altLang="en-US" sz="1400" b="0" i="0">
                                      <a:latin typeface="Cambria Math" panose="02040503050406030204" pitchFamily="18" charset="0"/>
                                    </a:rPr>
                                    <m:t> </m:t>
                                  </m:r>
                                  <m:r>
                                    <a:rPr lang="zh-CN" altLang="en-US" sz="1400" b="0" i="1">
                                      <a:latin typeface="Cambria Math" panose="02040503050406030204" pitchFamily="18" charset="0"/>
                                    </a:rPr>
                                    <m:t>𝐶</m:t>
                                  </m:r>
                                </m:e>
                                <m:sub>
                                  <m:r>
                                    <a:rPr lang="zh-CN" altLang="en-US" sz="1400" b="0" i="1">
                                      <a:latin typeface="Cambria Math" panose="02040503050406030204" pitchFamily="18" charset="0"/>
                                    </a:rPr>
                                    <m:t>𝑖</m:t>
                                  </m:r>
                                </m:sub>
                              </m:sSub>
                              <m:d>
                                <m:dPr>
                                  <m:ctrlPr>
                                    <a:rPr lang="zh-CN" altLang="en-US" sz="1400" b="0" i="1">
                                      <a:latin typeface="Cambria Math" panose="02040503050406030204" pitchFamily="18" charset="0"/>
                                    </a:rPr>
                                  </m:ctrlPr>
                                </m:dPr>
                                <m:e>
                                  <m:sSub>
                                    <m:sSubPr>
                                      <m:ctrlPr>
                                        <a:rPr lang="zh-CN" altLang="en-US" sz="1400" i="1">
                                          <a:latin typeface="Cambria Math" panose="02040503050406030204" pitchFamily="18" charset="0"/>
                                        </a:rPr>
                                      </m:ctrlPr>
                                    </m:sSubPr>
                                    <m:e>
                                      <m:r>
                                        <a:rPr lang="en-US" altLang="zh-CN" sz="1400" b="1" i="1">
                                          <a:latin typeface="Cambria Math" panose="02040503050406030204" pitchFamily="18" charset="0"/>
                                        </a:rPr>
                                        <m:t>𝒇</m:t>
                                      </m:r>
                                    </m:e>
                                    <m:sub>
                                      <m:r>
                                        <a:rPr lang="zh-CN" altLang="en-US" sz="1400" b="1" i="1">
                                          <a:latin typeface="Cambria Math" panose="02040503050406030204" pitchFamily="18" charset="0"/>
                                        </a:rPr>
                                        <m:t>𝒊</m:t>
                                      </m:r>
                                    </m:sub>
                                  </m:sSub>
                                </m:e>
                              </m:d>
                              <m:r>
                                <a:rPr lang="zh-CN" altLang="en-US" sz="1400" b="0" i="0">
                                  <a:latin typeface="Cambria Math" panose="02040503050406030204" pitchFamily="18" charset="0"/>
                                </a:rPr>
                                <m:t>, ∀</m:t>
                              </m:r>
                              <m:r>
                                <a:rPr lang="zh-CN" altLang="en-US" sz="1400" b="0" i="1">
                                  <a:latin typeface="Cambria Math" panose="02040503050406030204" pitchFamily="18" charset="0"/>
                                </a:rPr>
                                <m:t>𝑖</m:t>
                              </m:r>
                              <m:r>
                                <a:rPr lang="zh-CN" altLang="en-US" sz="1400" b="0" i="0">
                                  <a:latin typeface="Cambria Math" panose="02040503050406030204" pitchFamily="18" charset="0"/>
                                </a:rPr>
                                <m:t>∈</m:t>
                              </m:r>
                              <m:d>
                                <m:dPr>
                                  <m:begChr m:val="{"/>
                                  <m:endChr m:val="}"/>
                                  <m:ctrlPr>
                                    <a:rPr lang="zh-CN" altLang="en-US" sz="1400" b="0" i="1">
                                      <a:latin typeface="Cambria Math" panose="02040503050406030204" pitchFamily="18" charset="0"/>
                                    </a:rPr>
                                  </m:ctrlPr>
                                </m:dPr>
                                <m:e>
                                  <m:r>
                                    <a:rPr lang="zh-CN" altLang="en-US" sz="1400" b="0" i="0">
                                      <a:latin typeface="Cambria Math" panose="02040503050406030204" pitchFamily="18" charset="0"/>
                                    </a:rPr>
                                    <m:t>1,2,…,</m:t>
                                  </m:r>
                                  <m:r>
                                    <a:rPr lang="zh-CN" altLang="en-US" sz="1400" b="0" i="1">
                                      <a:latin typeface="Cambria Math" panose="02040503050406030204" pitchFamily="18" charset="0"/>
                                    </a:rPr>
                                    <m:t>𝑛</m:t>
                                  </m:r>
                                </m:e>
                              </m:d>
                            </m:e>
                            <m:e>
                              <m:r>
                                <a:rPr lang="zh-CN" altLang="en-US" sz="1400" b="0" i="0">
                                  <a:latin typeface="Cambria Math" panose="02040503050406030204" pitchFamily="18" charset="0"/>
                                </a:rPr>
                                <m:t>&amp;</m:t>
                              </m:r>
                              <m:r>
                                <a:rPr lang="zh-CN" altLang="en-US" sz="1400" b="0" i="1">
                                  <a:latin typeface="Cambria Math" panose="02040503050406030204" pitchFamily="18" charset="0"/>
                                </a:rPr>
                                <m:t>𝑠</m:t>
                              </m:r>
                              <m:r>
                                <a:rPr lang="zh-CN" altLang="en-US" sz="1400" b="0" i="0">
                                  <a:latin typeface="Cambria Math" panose="02040503050406030204" pitchFamily="18" charset="0"/>
                                </a:rPr>
                                <m:t>.</m:t>
                              </m:r>
                              <m:r>
                                <a:rPr lang="zh-CN" altLang="en-US" sz="1400" b="0" i="1">
                                  <a:latin typeface="Cambria Math" panose="02040503050406030204" pitchFamily="18" charset="0"/>
                                </a:rPr>
                                <m:t>𝑡</m:t>
                              </m:r>
                              <m:r>
                                <a:rPr lang="zh-CN" altLang="en-US" sz="1400" b="0" i="0">
                                  <a:latin typeface="Cambria Math" panose="02040503050406030204" pitchFamily="18" charset="0"/>
                                </a:rPr>
                                <m:t>. </m:t>
                              </m:r>
                              <m:r>
                                <a:rPr lang="en-US" altLang="zh-CN" sz="1400" b="0" i="0" smtClean="0">
                                  <a:latin typeface="Cambria Math" panose="02040503050406030204" pitchFamily="18" charset="0"/>
                                </a:rPr>
                                <m:t>  </m:t>
                              </m:r>
                              <m:d>
                                <m:dPr>
                                  <m:begChr m:val="{"/>
                                  <m:endChr m:val=""/>
                                  <m:ctrlPr>
                                    <a:rPr lang="zh-CN" altLang="en-US" sz="1400" b="0" i="1">
                                      <a:latin typeface="Cambria Math" panose="02040503050406030204" pitchFamily="18" charset="0"/>
                                    </a:rPr>
                                  </m:ctrlPr>
                                </m:dPr>
                                <m:e>
                                  <m:eqArr>
                                    <m:eqArrPr>
                                      <m:ctrlPr>
                                        <a:rPr lang="zh-CN" altLang="en-US" sz="1400" b="0" i="1">
                                          <a:latin typeface="Cambria Math" panose="02040503050406030204" pitchFamily="18" charset="0"/>
                                        </a:rPr>
                                      </m:ctrlPr>
                                    </m:eqArrPr>
                                    <m:e>
                                      <m:r>
                                        <a:rPr lang="zh-CN" altLang="en-US" sz="1400" b="0" i="0">
                                          <a:latin typeface="Cambria Math" panose="02040503050406030204" pitchFamily="18" charset="0"/>
                                        </a:rPr>
                                        <m:t>&amp;</m:t>
                                      </m:r>
                                      <m:nary>
                                        <m:naryPr>
                                          <m:chr m:val="∑"/>
                                          <m:limLoc m:val="undOvr"/>
                                          <m:ctrlPr>
                                            <a:rPr lang="zh-CN" altLang="en-US" sz="1400" i="1">
                                              <a:latin typeface="Cambria Math" panose="02040503050406030204" pitchFamily="18" charset="0"/>
                                            </a:rPr>
                                          </m:ctrlPr>
                                        </m:naryPr>
                                        <m:sub>
                                          <m:r>
                                            <a:rPr lang="zh-CN" altLang="en-US" sz="1400" i="1">
                                              <a:latin typeface="Cambria Math" panose="02040503050406030204" pitchFamily="18" charset="0"/>
                                            </a:rPr>
                                            <m:t>𝑗</m:t>
                                          </m:r>
                                          <m:r>
                                            <a:rPr lang="zh-CN" altLang="en-US" sz="1400">
                                              <a:latin typeface="Cambria Math" panose="02040503050406030204" pitchFamily="18" charset="0"/>
                                            </a:rPr>
                                            <m:t>=1</m:t>
                                          </m:r>
                                        </m:sub>
                                        <m:sup>
                                          <m:r>
                                            <a:rPr lang="zh-CN" altLang="en-US" sz="1400" i="1">
                                              <a:latin typeface="Cambria Math" panose="02040503050406030204" pitchFamily="18" charset="0"/>
                                            </a:rPr>
                                            <m:t>𝑚</m:t>
                                          </m:r>
                                        </m:sup>
                                        <m:e>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𝑓</m:t>
                                              </m:r>
                                            </m:e>
                                            <m:sub>
                                              <m:r>
                                                <a:rPr lang="zh-CN" altLang="en-US" sz="1400" i="1">
                                                  <a:latin typeface="Cambria Math" panose="02040503050406030204" pitchFamily="18" charset="0"/>
                                                </a:rPr>
                                                <m:t>𝑖𝑗</m:t>
                                              </m:r>
                                            </m:sub>
                                          </m:sSub>
                                        </m:e>
                                      </m:nary>
                                      <m:r>
                                        <a:rPr lang="zh-CN" altLang="en-US" sz="1400">
                                          <a:latin typeface="Cambria Math" panose="02040503050406030204" pitchFamily="18" charset="0"/>
                                        </a:rPr>
                                        <m:t>=</m:t>
                                      </m:r>
                                      <m:sSub>
                                        <m:sSubPr>
                                          <m:ctrlPr>
                                            <a:rPr lang="zh-CN" altLang="zh-CN" sz="1400" i="1">
                                              <a:solidFill>
                                                <a:schemeClr val="dk1"/>
                                              </a:solidFill>
                                              <a:latin typeface="Cambria Math" panose="02040503050406030204" pitchFamily="18" charset="0"/>
                                            </a:rPr>
                                          </m:ctrlPr>
                                        </m:sSubPr>
                                        <m:e>
                                          <m:r>
                                            <a:rPr lang="en-US" altLang="zh-CN" sz="1400" i="1">
                                              <a:solidFill>
                                                <a:schemeClr val="dk1"/>
                                              </a:solidFill>
                                              <a:latin typeface="Cambria Math" panose="02040503050406030204" pitchFamily="18" charset="0"/>
                                            </a:rPr>
                                            <m:t>𝑁</m:t>
                                          </m:r>
                                        </m:e>
                                        <m:sub>
                                          <m:r>
                                            <a:rPr lang="en-US" altLang="zh-CN" sz="1400" i="1">
                                              <a:solidFill>
                                                <a:schemeClr val="dk1"/>
                                              </a:solidFill>
                                              <a:latin typeface="Cambria Math" panose="02040503050406030204" pitchFamily="18" charset="0"/>
                                            </a:rPr>
                                            <m:t>𝑖</m:t>
                                          </m:r>
                                        </m:sub>
                                      </m:sSub>
                                      <m:r>
                                        <a:rPr lang="zh-CN" altLang="en-US" sz="1400" b="0" i="0">
                                          <a:latin typeface="Cambria Math" panose="02040503050406030204" pitchFamily="18" charset="0"/>
                                        </a:rPr>
                                        <m:t>,</m:t>
                                      </m:r>
                                    </m:e>
                                    <m:e>
                                      <m:r>
                                        <a:rPr lang="zh-CN" altLang="en-US" sz="1400" b="0" i="0">
                                          <a:latin typeface="Cambria Math" panose="02040503050406030204" pitchFamily="18" charset="0"/>
                                        </a:rPr>
                                        <m:t>&amp;</m:t>
                                      </m:r>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𝑓</m:t>
                                          </m:r>
                                        </m:e>
                                        <m:sub>
                                          <m:r>
                                            <a:rPr lang="zh-CN" altLang="en-US" sz="1400" i="1">
                                              <a:latin typeface="Cambria Math" panose="02040503050406030204" pitchFamily="18" charset="0"/>
                                            </a:rPr>
                                            <m:t>𝑖𝑗</m:t>
                                          </m:r>
                                        </m:sub>
                                      </m:sSub>
                                      <m:r>
                                        <a:rPr lang="zh-CN" altLang="en-US" sz="1400" b="0" i="0">
                                          <a:latin typeface="Cambria Math" panose="02040503050406030204" pitchFamily="18" charset="0"/>
                                        </a:rPr>
                                        <m:t>≥0, ∀</m:t>
                                      </m:r>
                                      <m:r>
                                        <a:rPr lang="zh-CN" altLang="en-US" sz="1400" b="0" i="1">
                                          <a:latin typeface="Cambria Math" panose="02040503050406030204" pitchFamily="18" charset="0"/>
                                        </a:rPr>
                                        <m:t>𝑗</m:t>
                                      </m:r>
                                      <m:r>
                                        <a:rPr lang="zh-CN" altLang="en-US" sz="1400" b="0" i="0">
                                          <a:latin typeface="Cambria Math" panose="02040503050406030204" pitchFamily="18" charset="0"/>
                                        </a:rPr>
                                        <m:t>∈</m:t>
                                      </m:r>
                                      <m:d>
                                        <m:dPr>
                                          <m:begChr m:val="{"/>
                                          <m:endChr m:val="}"/>
                                          <m:ctrlPr>
                                            <a:rPr lang="zh-CN" altLang="en-US" sz="1400" b="0" i="1">
                                              <a:latin typeface="Cambria Math" panose="02040503050406030204" pitchFamily="18" charset="0"/>
                                            </a:rPr>
                                          </m:ctrlPr>
                                        </m:dPr>
                                        <m:e>
                                          <m:r>
                                            <a:rPr lang="zh-CN" altLang="en-US" sz="1400" b="0" i="0">
                                              <a:latin typeface="Cambria Math" panose="02040503050406030204" pitchFamily="18" charset="0"/>
                                            </a:rPr>
                                            <m:t>1,2,…,</m:t>
                                          </m:r>
                                          <m:r>
                                            <a:rPr lang="zh-CN" altLang="en-US" sz="1400" b="0" i="1">
                                              <a:latin typeface="Cambria Math" panose="02040503050406030204" pitchFamily="18" charset="0"/>
                                            </a:rPr>
                                            <m:t>𝑚</m:t>
                                          </m:r>
                                        </m:e>
                                      </m:d>
                                      <m:r>
                                        <a:rPr lang="zh-CN" altLang="en-US" sz="1400" b="0" i="0">
                                          <a:latin typeface="Cambria Math" panose="02040503050406030204" pitchFamily="18" charset="0"/>
                                        </a:rPr>
                                        <m:t>,</m:t>
                                      </m:r>
                                    </m:e>
                                  </m:eqArr>
                                </m:e>
                              </m:d>
                            </m:e>
                          </m:eqArr>
                        </m:e>
                      </m:d>
                    </m:oMath>
                  </m:oMathPara>
                </a14:m>
                <a:endParaRPr lang="zh-CN" altLang="en-US" sz="1600" dirty="0"/>
              </a:p>
            </p:txBody>
          </p:sp>
        </mc:Choice>
        <mc:Fallback xmlns="">
          <p:sp>
            <p:nvSpPr>
              <p:cNvPr id="32" name="矩形 31"/>
              <p:cNvSpPr>
                <a:spLocks noRot="1" noChangeAspect="1" noMove="1" noResize="1" noEditPoints="1" noAdjustHandles="1" noChangeArrowheads="1" noChangeShapeType="1" noTextEdit="1"/>
              </p:cNvSpPr>
              <p:nvPr/>
            </p:nvSpPr>
            <p:spPr>
              <a:xfrm>
                <a:off x="4532876" y="4157993"/>
                <a:ext cx="3654334" cy="1581972"/>
              </a:xfrm>
              <a:prstGeom prst="rect">
                <a:avLst/>
              </a:prstGeom>
              <a:blipFill>
                <a:blip r:embed="rId9"/>
                <a:stretch>
                  <a:fillRect/>
                </a:stretch>
              </a:blipFill>
            </p:spPr>
            <p:txBody>
              <a:bodyPr/>
              <a:lstStyle/>
              <a:p>
                <a:r>
                  <a:rPr lang="zh-CN" altLang="en-US">
                    <a:noFill/>
                  </a:rPr>
                  <a:t> </a:t>
                </a:r>
              </a:p>
            </p:txBody>
          </p:sp>
        </mc:Fallback>
      </mc:AlternateContent>
      <p:sp>
        <p:nvSpPr>
          <p:cNvPr id="2" name="矩形 1"/>
          <p:cNvSpPr/>
          <p:nvPr/>
        </p:nvSpPr>
        <p:spPr>
          <a:xfrm>
            <a:off x="5249952" y="4441152"/>
            <a:ext cx="2897183" cy="1225478"/>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064891" y="6166636"/>
            <a:ext cx="1122218" cy="369332"/>
          </a:xfrm>
          <a:prstGeom prst="rect">
            <a:avLst/>
          </a:prstGeom>
          <a:noFill/>
        </p:spPr>
        <p:txBody>
          <a:bodyPr wrap="squar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均衡约束</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5" name="上箭头 4"/>
          <p:cNvSpPr/>
          <p:nvPr/>
        </p:nvSpPr>
        <p:spPr>
          <a:xfrm>
            <a:off x="6501641" y="5737514"/>
            <a:ext cx="248719" cy="420577"/>
          </a:xfrm>
          <a:prstGeom prst="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960434" y="2239302"/>
            <a:ext cx="7437726" cy="7078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rPr>
              <a:t>运营公司优化目标</a:t>
            </a:r>
            <a:r>
              <a:rPr lang="zh-CN" altLang="en-US" sz="1600" dirty="0" smtClean="0">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最大化总体的充电收益</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600" b="1" dirty="0" smtClean="0">
                <a:latin typeface="微软雅黑" panose="020B0503020204020204" pitchFamily="34" charset="-122"/>
                <a:ea typeface="微软雅黑" panose="020B0503020204020204" pitchFamily="34" charset="-122"/>
              </a:rPr>
              <a:t>充电车流优化目标</a:t>
            </a:r>
            <a:r>
              <a:rPr lang="zh-CN" altLang="en-US" sz="1600" dirty="0" smtClean="0">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最小化车流总体充电成本</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534892" y="1849370"/>
            <a:ext cx="3993401" cy="369332"/>
          </a:xfrm>
          <a:prstGeom prst="rect">
            <a:avLst/>
          </a:prstGeom>
          <a:noFill/>
        </p:spPr>
        <p:txBody>
          <a:bodyPr wrap="none" rtlCol="0">
            <a:spAutoFit/>
          </a:bodyPr>
          <a:lstStyle/>
          <a:p>
            <a:pPr marL="342900" indent="-34290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定义公司和充电车流的优化目标：</a:t>
            </a:r>
          </a:p>
        </p:txBody>
      </p:sp>
      <p:sp>
        <p:nvSpPr>
          <p:cNvPr id="7" name="右箭头 6"/>
          <p:cNvSpPr/>
          <p:nvPr/>
        </p:nvSpPr>
        <p:spPr>
          <a:xfrm>
            <a:off x="3705814" y="4328959"/>
            <a:ext cx="534238" cy="352437"/>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465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fade">
                                      <p:cBhvr>
                                        <p:cTn id="6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0" grpId="0"/>
      <p:bldP spid="11" grpId="0"/>
      <p:bldP spid="12" grpId="0"/>
      <p:bldP spid="33" grpId="0"/>
      <p:bldP spid="16" grpId="0"/>
      <p:bldP spid="30" grpId="0"/>
      <p:bldP spid="25" grpId="0"/>
      <p:bldP spid="29" grpId="0"/>
      <p:bldP spid="32" grpId="0"/>
      <p:bldP spid="2" grpId="0" animBg="1"/>
      <p:bldP spid="3" grpId="0"/>
      <p:bldP spid="5" grpId="0" animBg="1"/>
      <p:bldP spid="35" grpId="0"/>
      <p:bldP spid="36"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itchFamily="34" charset="0"/>
              </a:rPr>
              <a:t>1</a:t>
            </a:r>
            <a:r>
              <a:rPr lang="zh-CN" altLang="en-US" sz="2800" b="1" dirty="0" smtClean="0">
                <a:solidFill>
                  <a:prstClr val="white"/>
                </a:solidFill>
                <a:latin typeface="微软雅黑" panose="020B0503020204020204" pitchFamily="34" charset="-122"/>
                <a:ea typeface="微软雅黑" panose="020B0503020204020204" pitchFamily="34" charset="-122"/>
                <a:cs typeface="Arial" pitchFamily="34" charset="0"/>
              </a:rPr>
              <a:t>：层次化博弈模型</a:t>
            </a: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构建及收敛性分析</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25</a:t>
            </a:fld>
            <a:endParaRPr lang="zh-CN" altLang="en-US" dirty="0"/>
          </a:p>
        </p:txBody>
      </p:sp>
      <p:grpSp>
        <p:nvGrpSpPr>
          <p:cNvPr id="18" name="组合 17"/>
          <p:cNvGrpSpPr/>
          <p:nvPr/>
        </p:nvGrpSpPr>
        <p:grpSpPr>
          <a:xfrm>
            <a:off x="576262" y="980471"/>
            <a:ext cx="7854493" cy="923330"/>
            <a:chOff x="576262" y="997379"/>
            <a:chExt cx="7854493" cy="923330"/>
          </a:xfrm>
        </p:grpSpPr>
        <p:sp>
          <p:nvSpPr>
            <p:cNvPr id="20" name="矩形 19"/>
            <p:cNvSpPr/>
            <p:nvPr/>
          </p:nvSpPr>
          <p:spPr>
            <a:xfrm>
              <a:off x="576262" y="997379"/>
              <a:ext cx="7854493" cy="923330"/>
            </a:xfrm>
            <a:prstGeom prst="rect">
              <a:avLst/>
            </a:prstGeom>
          </p:spPr>
          <p:txBody>
            <a:bodyPr wrap="square">
              <a:spAutoFit/>
            </a:bodyPr>
            <a:lstStyle/>
            <a:p>
              <a:pPr>
                <a:lnSpc>
                  <a:spcPct val="150000"/>
                </a:lnSpc>
              </a:pPr>
              <a:r>
                <a:rPr lang="zh-CN" altLang="en-US" b="1" dirty="0">
                  <a:solidFill>
                    <a:srgbClr val="2F5597"/>
                  </a:solidFill>
                  <a:latin typeface="微软雅黑" panose="020B0503020204020204" pitchFamily="34" charset="-122"/>
                  <a:ea typeface="微软雅黑" panose="020B0503020204020204" pitchFamily="34" charset="-122"/>
                </a:rPr>
                <a:t>具体</a:t>
              </a:r>
              <a:r>
                <a:rPr lang="zh-CN" altLang="en-US" b="1" dirty="0" smtClean="0">
                  <a:solidFill>
                    <a:srgbClr val="2F5597"/>
                  </a:solidFill>
                  <a:latin typeface="微软雅黑" panose="020B0503020204020204" pitchFamily="34" charset="-122"/>
                  <a:ea typeface="微软雅黑" panose="020B0503020204020204" pitchFamily="34" charset="-122"/>
                </a:rPr>
                <a:t>步骤</a:t>
              </a:r>
              <a:r>
                <a:rPr lang="en-US" altLang="zh-CN" b="1" dirty="0" smtClean="0">
                  <a:solidFill>
                    <a:srgbClr val="2F5597"/>
                  </a:solidFill>
                  <a:latin typeface="微软雅黑" panose="020B0503020204020204" pitchFamily="34" charset="-122"/>
                  <a:ea typeface="微软雅黑" panose="020B0503020204020204" pitchFamily="34" charset="-122"/>
                </a:rPr>
                <a:t>3</a:t>
              </a:r>
              <a:endParaRPr lang="en-US" altLang="zh-CN" b="1" dirty="0">
                <a:solidFill>
                  <a:srgbClr val="2F5597"/>
                </a:solidFill>
                <a:latin typeface="微软雅黑" panose="020B0503020204020204" pitchFamily="34" charset="-122"/>
                <a:ea typeface="微软雅黑" panose="020B0503020204020204" pitchFamily="34" charset="-122"/>
              </a:endParaRPr>
            </a:p>
            <a:p>
              <a:pPr>
                <a:lnSpc>
                  <a:spcPct val="15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基于构建的模型，对定义的问题的均衡解进行刻画，并做收敛性分析</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713245" y="1433731"/>
              <a:ext cx="933879"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1" name="文本框 10">
            <a:extLst>
              <a:ext uri="{FF2B5EF4-FFF2-40B4-BE49-F238E27FC236}">
                <a16:creationId xmlns:a16="http://schemas.microsoft.com/office/drawing/2014/main" id="{EE890A76-CD76-4E01-ACE7-7996214E293D}"/>
              </a:ext>
            </a:extLst>
          </p:cNvPr>
          <p:cNvSpPr txBox="1"/>
          <p:nvPr/>
        </p:nvSpPr>
        <p:spPr>
          <a:xfrm>
            <a:off x="922771" y="1999130"/>
            <a:ext cx="4019049" cy="338554"/>
          </a:xfrm>
          <a:prstGeom prst="rect">
            <a:avLst/>
          </a:prstGeom>
          <a:noFill/>
        </p:spPr>
        <p:txBody>
          <a:bodyPr wrap="none" rtlCol="0">
            <a:spAutoFit/>
          </a:bodyPr>
          <a:lstStyle/>
          <a:p>
            <a:pPr marL="342900" indent="-342900">
              <a:buFont typeface="+mj-ea"/>
              <a:buAutoNum type="circleNumDbPlain"/>
            </a:pPr>
            <a:r>
              <a:rPr lang="zh-CN" altLang="en-US" sz="1600" b="1" dirty="0" smtClean="0">
                <a:latin typeface="微软雅黑" panose="020B0503020204020204" pitchFamily="34" charset="-122"/>
                <a:ea typeface="微软雅黑" panose="020B0503020204020204" pitchFamily="34" charset="-122"/>
              </a:rPr>
              <a:t>下层</a:t>
            </a:r>
            <a:r>
              <a:rPr lang="zh-CN" altLang="en-US" sz="1600" b="1" dirty="0">
                <a:latin typeface="微软雅黑" panose="020B0503020204020204" pitchFamily="34" charset="-122"/>
                <a:ea typeface="微软雅黑" panose="020B0503020204020204" pitchFamily="34" charset="-122"/>
              </a:rPr>
              <a:t>充电成本优化问题</a:t>
            </a:r>
            <a:r>
              <a:rPr lang="zh-CN" altLang="en-US" sz="1600" b="1" dirty="0" smtClean="0">
                <a:latin typeface="微软雅黑" panose="020B0503020204020204" pitchFamily="34" charset="-122"/>
                <a:ea typeface="微软雅黑" panose="020B0503020204020204" pitchFamily="34" charset="-122"/>
              </a:rPr>
              <a:t>的均衡解的刻画</a:t>
            </a:r>
            <a:endParaRPr lang="zh-CN" altLang="en-US" sz="16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2349768" y="2376307"/>
                <a:ext cx="47014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b="1" i="1">
                                  <a:latin typeface="Cambria Math" panose="02040503050406030204" pitchFamily="18" charset="0"/>
                                </a:rPr>
                                <m:t>𝒙</m:t>
                              </m:r>
                            </m:e>
                            <m:sub>
                              <m:r>
                                <a:rPr lang="zh-CN" altLang="en-US" b="1" i="1">
                                  <a:latin typeface="Cambria Math" panose="02040503050406030204" pitchFamily="18" charset="0"/>
                                </a:rPr>
                                <m:t>𝒊</m:t>
                              </m:r>
                            </m:sub>
                            <m:sup>
                              <m:r>
                                <a:rPr lang="zh-CN" altLang="en-US" b="0" i="0">
                                  <a:latin typeface="Cambria Math" panose="02040503050406030204" pitchFamily="18" charset="0"/>
                                </a:rPr>
                                <m:t>∗</m:t>
                              </m:r>
                            </m:sup>
                          </m:sSubSup>
                          <m:r>
                            <a:rPr lang="zh-CN" altLang="en-US" b="0" i="0">
                              <a:latin typeface="Cambria Math" panose="02040503050406030204" pitchFamily="18" charset="0"/>
                            </a:rPr>
                            <m:t>,</m:t>
                          </m:r>
                          <m:r>
                            <a:rPr lang="zh-CN" altLang="en-US" b="1" i="1">
                              <a:latin typeface="Cambria Math" panose="02040503050406030204" pitchFamily="18" charset="0"/>
                            </a:rPr>
                            <m:t>𝒑</m:t>
                          </m:r>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1" i="1">
                                  <a:latin typeface="Cambria Math" panose="02040503050406030204" pitchFamily="18" charset="0"/>
                                </a:rPr>
                                <m:t>𝒙</m:t>
                              </m:r>
                            </m:e>
                            <m:sub>
                              <m:r>
                                <a:rPr lang="zh-CN" altLang="en-US" b="0" i="0">
                                  <a:latin typeface="Cambria Math" panose="02040503050406030204" pitchFamily="18" charset="0"/>
                                </a:rPr>
                                <m:t>−</m:t>
                              </m:r>
                              <m:r>
                                <a:rPr lang="zh-CN" altLang="en-US" b="1" i="1">
                                  <a:latin typeface="Cambria Math" panose="02040503050406030204" pitchFamily="18" charset="0"/>
                                </a:rPr>
                                <m:t>𝒊</m:t>
                              </m:r>
                            </m:sub>
                          </m:sSub>
                        </m:e>
                      </m:d>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𝐶</m:t>
                          </m:r>
                        </m:e>
                        <m:sub>
                          <m:r>
                            <a:rPr lang="zh-CN" altLang="en-US" b="0" i="1">
                              <a:latin typeface="Cambria Math" panose="02040503050406030204" pitchFamily="18" charset="0"/>
                            </a:rPr>
                            <m:t>𝑖</m:t>
                          </m:r>
                        </m:sub>
                      </m:sSub>
                      <m:d>
                        <m:dPr>
                          <m:ctrlPr>
                            <a:rPr lang="zh-CN" altLang="en-US" b="0" i="1">
                              <a:latin typeface="Cambria Math" panose="02040503050406030204" pitchFamily="18" charset="0"/>
                            </a:rPr>
                          </m:ctrlPr>
                        </m:dPr>
                        <m:e>
                          <m:sSub>
                            <m:sSubPr>
                              <m:ctrlPr>
                                <a:rPr lang="zh-CN" altLang="en-US" b="0"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𝒊</m:t>
                              </m:r>
                            </m:sub>
                          </m:sSub>
                          <m:r>
                            <a:rPr lang="zh-CN" altLang="en-US" b="0" i="0">
                              <a:latin typeface="Cambria Math" panose="02040503050406030204" pitchFamily="18" charset="0"/>
                            </a:rPr>
                            <m:t>,</m:t>
                          </m:r>
                          <m:r>
                            <a:rPr lang="zh-CN" altLang="en-US" b="1" i="1">
                              <a:latin typeface="Cambria Math" panose="02040503050406030204" pitchFamily="18" charset="0"/>
                            </a:rPr>
                            <m:t>𝒑</m:t>
                          </m:r>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1" i="1">
                                  <a:latin typeface="Cambria Math" panose="02040503050406030204" pitchFamily="18" charset="0"/>
                                </a:rPr>
                                <m:t>𝒙</m:t>
                              </m:r>
                            </m:e>
                            <m:sub>
                              <m:r>
                                <a:rPr lang="zh-CN" altLang="en-US" b="0" i="0">
                                  <a:latin typeface="Cambria Math" panose="02040503050406030204" pitchFamily="18" charset="0"/>
                                </a:rPr>
                                <m:t>−</m:t>
                              </m:r>
                              <m:r>
                                <a:rPr lang="zh-CN" altLang="en-US" b="1" i="1">
                                  <a:latin typeface="Cambria Math" panose="02040503050406030204" pitchFamily="18" charset="0"/>
                                </a:rPr>
                                <m:t>𝒊</m:t>
                              </m:r>
                            </m:sub>
                          </m:sSub>
                        </m:e>
                      </m:d>
                      <m:r>
                        <a:rPr lang="zh-CN" altLang="en-US" b="0" i="0">
                          <a:latin typeface="Cambria Math" panose="02040503050406030204" pitchFamily="18" charset="0"/>
                        </a:rPr>
                        <m:t> </m:t>
                      </m:r>
                      <m:r>
                        <a:rPr lang="en-US" altLang="zh-CN" b="0" i="1" smtClean="0">
                          <a:latin typeface="Cambria Math" panose="02040503050406030204" pitchFamily="18" charset="0"/>
                        </a:rPr>
                        <m:t>, </m:t>
                      </m:r>
                      <m:r>
                        <a:rPr lang="zh-CN" altLang="en-US" b="0" i="0">
                          <a:latin typeface="Cambria Math" panose="02040503050406030204" pitchFamily="18" charset="0"/>
                        </a:rPr>
                        <m:t>∀</m:t>
                      </m:r>
                      <m:r>
                        <a:rPr lang="zh-CN" altLang="en-US" b="0" i="1">
                          <a:latin typeface="Cambria Math" panose="02040503050406030204" pitchFamily="18" charset="0"/>
                        </a:rPr>
                        <m:t>𝑖</m:t>
                      </m:r>
                      <m:r>
                        <a:rPr lang="zh-CN" altLang="en-US" b="0" i="0">
                          <a:latin typeface="Cambria Math" panose="02040503050406030204" pitchFamily="18" charset="0"/>
                        </a:rPr>
                        <m:t>∈</m:t>
                      </m:r>
                      <m:d>
                        <m:dPr>
                          <m:begChr m:val="{"/>
                          <m:endChr m:val="}"/>
                          <m:ctrlPr>
                            <a:rPr lang="zh-CN" altLang="en-US" b="0" i="1">
                              <a:latin typeface="Cambria Math" panose="02040503050406030204" pitchFamily="18" charset="0"/>
                            </a:rPr>
                          </m:ctrlPr>
                        </m:dPr>
                        <m:e>
                          <m:r>
                            <a:rPr lang="zh-CN" altLang="en-US" b="0" i="0">
                              <a:latin typeface="Cambria Math" panose="02040503050406030204" pitchFamily="18" charset="0"/>
                            </a:rPr>
                            <m:t>1,2,…,</m:t>
                          </m:r>
                          <m:r>
                            <a:rPr lang="zh-CN" altLang="en-US" b="0" i="1">
                              <a:latin typeface="Cambria Math" panose="02040503050406030204" pitchFamily="18" charset="0"/>
                            </a:rPr>
                            <m:t>𝑛</m:t>
                          </m:r>
                        </m:e>
                      </m:d>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2349768" y="2376307"/>
                <a:ext cx="4701415"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5240379" y="2775439"/>
                <a:ext cx="2179571" cy="3488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sz="1600" b="1" i="1">
                              <a:latin typeface="Cambria Math" panose="02040503050406030204" pitchFamily="18" charset="0"/>
                            </a:rPr>
                          </m:ctrlPr>
                        </m:sSubSupPr>
                        <m:e>
                          <m:r>
                            <a:rPr lang="zh-CN" altLang="en-US" sz="1600" b="1" i="1">
                              <a:latin typeface="Cambria Math" panose="02040503050406030204" pitchFamily="18" charset="0"/>
                            </a:rPr>
                            <m:t>𝒙</m:t>
                          </m:r>
                        </m:e>
                        <m:sub>
                          <m:r>
                            <a:rPr lang="zh-CN" altLang="en-US" sz="1600" b="1" i="1">
                              <a:latin typeface="Cambria Math" panose="02040503050406030204" pitchFamily="18" charset="0"/>
                            </a:rPr>
                            <m:t>𝒊</m:t>
                          </m:r>
                        </m:sub>
                        <m:sup>
                          <m:r>
                            <a:rPr lang="zh-CN" altLang="en-US" sz="1600" b="0" i="0">
                              <a:latin typeface="Cambria Math" panose="02040503050406030204" pitchFamily="18" charset="0"/>
                            </a:rPr>
                            <m:t>∗</m:t>
                          </m:r>
                        </m:sup>
                      </m:sSubSup>
                      <m:r>
                        <a:rPr lang="zh-CN" altLang="en-US" sz="1600" b="0" i="0">
                          <a:latin typeface="Cambria Math" panose="02040503050406030204" pitchFamily="18" charset="0"/>
                        </a:rPr>
                        <m:t>=</m:t>
                      </m:r>
                      <m:sSup>
                        <m:sSupPr>
                          <m:ctrlPr>
                            <a:rPr lang="zh-CN" altLang="en-US" sz="1600" b="0" i="1">
                              <a:latin typeface="Cambria Math" panose="02040503050406030204" pitchFamily="18" charset="0"/>
                            </a:rPr>
                          </m:ctrlPr>
                        </m:sSupPr>
                        <m:e>
                          <m:d>
                            <m:dPr>
                              <m:begChr m:val="["/>
                              <m:endChr m:val="]"/>
                              <m:ctrlPr>
                                <a:rPr lang="zh-CN" altLang="en-US" sz="1600" b="0" i="1">
                                  <a:latin typeface="Cambria Math" panose="02040503050406030204" pitchFamily="18" charset="0"/>
                                </a:rPr>
                              </m:ctrlPr>
                            </m:dPr>
                            <m:e>
                              <m:sSubSup>
                                <m:sSubSupPr>
                                  <m:ctrlPr>
                                    <a:rPr lang="zh-CN" altLang="en-US" sz="1600" b="0" i="1">
                                      <a:latin typeface="Cambria Math" panose="02040503050406030204" pitchFamily="18" charset="0"/>
                                    </a:rPr>
                                  </m:ctrlPr>
                                </m:sSubSupPr>
                                <m:e>
                                  <m:r>
                                    <a:rPr lang="zh-CN" altLang="en-US" sz="1600" b="0" i="1">
                                      <a:latin typeface="Cambria Math" panose="02040503050406030204" pitchFamily="18" charset="0"/>
                                    </a:rPr>
                                    <m:t>𝑥</m:t>
                                  </m:r>
                                </m:e>
                                <m:sub>
                                  <m:r>
                                    <a:rPr lang="zh-CN" altLang="en-US" sz="1600" b="0" i="1">
                                      <a:latin typeface="Cambria Math" panose="02040503050406030204" pitchFamily="18" charset="0"/>
                                    </a:rPr>
                                    <m:t>𝑖</m:t>
                                  </m:r>
                                  <m:r>
                                    <a:rPr lang="zh-CN" altLang="en-US" sz="1600" b="0" i="0">
                                      <a:latin typeface="Cambria Math" panose="02040503050406030204" pitchFamily="18" charset="0"/>
                                    </a:rPr>
                                    <m:t>1</m:t>
                                  </m:r>
                                </m:sub>
                                <m:sup>
                                  <m:r>
                                    <a:rPr lang="zh-CN" altLang="en-US" sz="1600" b="0" i="0">
                                      <a:latin typeface="Cambria Math" panose="02040503050406030204" pitchFamily="18" charset="0"/>
                                    </a:rPr>
                                    <m:t>∗</m:t>
                                  </m:r>
                                </m:sup>
                              </m:sSubSup>
                              <m:r>
                                <a:rPr lang="zh-CN" altLang="en-US" sz="1600" b="0" i="0">
                                  <a:latin typeface="Cambria Math" panose="02040503050406030204" pitchFamily="18" charset="0"/>
                                </a:rPr>
                                <m:t>,</m:t>
                              </m:r>
                              <m:sSubSup>
                                <m:sSubSupPr>
                                  <m:ctrlPr>
                                    <a:rPr lang="zh-CN" altLang="en-US" sz="1600" b="0" i="1">
                                      <a:latin typeface="Cambria Math" panose="02040503050406030204" pitchFamily="18" charset="0"/>
                                    </a:rPr>
                                  </m:ctrlPr>
                                </m:sSubSupPr>
                                <m:e>
                                  <m:r>
                                    <a:rPr lang="zh-CN" altLang="en-US" sz="1600" b="0" i="1">
                                      <a:latin typeface="Cambria Math" panose="02040503050406030204" pitchFamily="18" charset="0"/>
                                    </a:rPr>
                                    <m:t>𝑥</m:t>
                                  </m:r>
                                </m:e>
                                <m:sub>
                                  <m:r>
                                    <a:rPr lang="zh-CN" altLang="en-US" sz="1600" b="0" i="1">
                                      <a:latin typeface="Cambria Math" panose="02040503050406030204" pitchFamily="18" charset="0"/>
                                    </a:rPr>
                                    <m:t>𝑖</m:t>
                                  </m:r>
                                  <m:r>
                                    <a:rPr lang="zh-CN" altLang="en-US" sz="1600" b="0" i="0">
                                      <a:latin typeface="Cambria Math" panose="02040503050406030204" pitchFamily="18" charset="0"/>
                                    </a:rPr>
                                    <m:t>2</m:t>
                                  </m:r>
                                </m:sub>
                                <m:sup>
                                  <m:r>
                                    <a:rPr lang="zh-CN" altLang="en-US" sz="1600" b="0" i="0">
                                      <a:latin typeface="Cambria Math" panose="02040503050406030204" pitchFamily="18" charset="0"/>
                                    </a:rPr>
                                    <m:t>∗</m:t>
                                  </m:r>
                                </m:sup>
                              </m:sSubSup>
                              <m:r>
                                <a:rPr lang="zh-CN" altLang="en-US" sz="1600" b="0" i="0">
                                  <a:latin typeface="Cambria Math" panose="02040503050406030204" pitchFamily="18" charset="0"/>
                                </a:rPr>
                                <m:t>,…,</m:t>
                              </m:r>
                              <m:sSubSup>
                                <m:sSubSupPr>
                                  <m:ctrlPr>
                                    <a:rPr lang="zh-CN" altLang="en-US" sz="1600" b="0" i="1">
                                      <a:latin typeface="Cambria Math" panose="02040503050406030204" pitchFamily="18" charset="0"/>
                                    </a:rPr>
                                  </m:ctrlPr>
                                </m:sSubSupPr>
                                <m:e>
                                  <m:r>
                                    <a:rPr lang="zh-CN" altLang="en-US" sz="1600" b="0" i="1">
                                      <a:latin typeface="Cambria Math" panose="02040503050406030204" pitchFamily="18" charset="0"/>
                                    </a:rPr>
                                    <m:t>𝑥</m:t>
                                  </m:r>
                                </m:e>
                                <m:sub>
                                  <m:r>
                                    <a:rPr lang="zh-CN" altLang="en-US" sz="1600" b="0" i="1">
                                      <a:latin typeface="Cambria Math" panose="02040503050406030204" pitchFamily="18" charset="0"/>
                                    </a:rPr>
                                    <m:t>𝑖𝑚</m:t>
                                  </m:r>
                                </m:sub>
                                <m:sup>
                                  <m:r>
                                    <a:rPr lang="zh-CN" altLang="en-US" sz="1600" b="0" i="0">
                                      <a:latin typeface="Cambria Math" panose="02040503050406030204" pitchFamily="18" charset="0"/>
                                    </a:rPr>
                                    <m:t>∗</m:t>
                                  </m:r>
                                </m:sup>
                              </m:sSubSup>
                            </m:e>
                          </m:d>
                        </m:e>
                        <m:sup>
                          <m:r>
                            <a:rPr lang="zh-CN" altLang="en-US" sz="1600" b="1" i="1">
                              <a:latin typeface="Cambria Math" panose="02040503050406030204" pitchFamily="18" charset="0"/>
                            </a:rPr>
                            <m:t>𝑻</m:t>
                          </m:r>
                        </m:sup>
                      </m:sSup>
                    </m:oMath>
                  </m:oMathPara>
                </a14:m>
                <a:endParaRPr lang="zh-CN" altLang="en-US" sz="1600" dirty="0"/>
              </a:p>
            </p:txBody>
          </p:sp>
        </mc:Choice>
        <mc:Fallback xmlns="">
          <p:sp>
            <p:nvSpPr>
              <p:cNvPr id="3" name="矩形 2"/>
              <p:cNvSpPr>
                <a:spLocks noRot="1" noChangeAspect="1" noMove="1" noResize="1" noEditPoints="1" noAdjustHandles="1" noChangeArrowheads="1" noChangeShapeType="1" noTextEdit="1"/>
              </p:cNvSpPr>
              <p:nvPr/>
            </p:nvSpPr>
            <p:spPr>
              <a:xfrm>
                <a:off x="5240379" y="2775439"/>
                <a:ext cx="2179571" cy="348813"/>
              </a:xfrm>
              <a:prstGeom prst="rect">
                <a:avLst/>
              </a:prstGeom>
              <a:blipFill>
                <a:blip r:embed="rId4"/>
                <a:stretch>
                  <a:fillRect b="-17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397742" y="2794169"/>
                <a:ext cx="3982693" cy="338554"/>
              </a:xfrm>
              <a:prstGeom prst="rect">
                <a:avLst/>
              </a:prstGeom>
            </p:spPr>
            <p:txBody>
              <a:bodyPr wrap="none">
                <a:spAutoFit/>
              </a:bodyPr>
              <a:lstStyle/>
              <a:p>
                <a:pPr marL="285750" indent="-285750">
                  <a:buFont typeface="Wingdings" panose="05000000000000000000" pitchFamily="2" charset="2"/>
                  <a:buChar char="Ø"/>
                </a:pPr>
                <a14:m>
                  <m:oMath xmlns:m="http://schemas.openxmlformats.org/officeDocument/2006/math">
                    <m:sSubSup>
                      <m:sSubSupPr>
                        <m:ctrlPr>
                          <a:rPr lang="zh-CN" altLang="zh-CN" sz="1600" b="1" i="1">
                            <a:latin typeface="Cambria Math" panose="02040503050406030204" pitchFamily="18" charset="0"/>
                            <a:ea typeface="Cambria Math" panose="02040503050406030204" pitchFamily="18" charset="0"/>
                          </a:rPr>
                        </m:ctrlPr>
                      </m:sSubSupPr>
                      <m:e>
                        <m:r>
                          <a:rPr lang="en-US" altLang="zh-CN" sz="1600" b="1" i="1">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600" b="1" i="1">
                            <a:latin typeface="Cambria Math" panose="02040503050406030204" pitchFamily="18" charset="0"/>
                            <a:ea typeface="宋体" panose="02010600030101010101" pitchFamily="2" charset="-122"/>
                            <a:cs typeface="Times New Roman" panose="02020603050405020304" pitchFamily="18" charset="0"/>
                          </a:rPr>
                          <m:t>𝒊</m:t>
                        </m:r>
                      </m:sub>
                      <m:sup>
                        <m:r>
                          <a:rPr lang="zh-CN" altLang="en-US" sz="1600" b="1" i="1">
                            <a:latin typeface="Cambria Math" panose="02040503050406030204" pitchFamily="18" charset="0"/>
                            <a:ea typeface="MS Gothic" panose="020B0609070205080204" pitchFamily="49" charset="-128"/>
                            <a:cs typeface="MS Gothic" panose="020B0609070205080204" pitchFamily="49" charset="-128"/>
                          </a:rPr>
                          <m:t>∗</m:t>
                        </m:r>
                      </m:sup>
                    </m:sSubSup>
                  </m:oMath>
                </a14:m>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表示</a:t>
                </a:r>
                <a:r>
                  <a:rPr lang="zh-CN" altLang="zh-CN" sz="1600" dirty="0" smtClean="0">
                    <a:latin typeface="微软雅黑" panose="020B0503020204020204" pitchFamily="34" charset="-122"/>
                    <a:ea typeface="微软雅黑" panose="020B0503020204020204" pitchFamily="34" charset="-122"/>
                    <a:cs typeface="Times New Roman" panose="02020603050405020304" pitchFamily="18" charset="0"/>
                  </a:rPr>
                  <a:t>区域</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i="1" dirty="0" err="1" smtClean="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600"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1600" dirty="0" smtClean="0">
                    <a:latin typeface="微软雅黑" panose="020B0503020204020204" pitchFamily="34" charset="-122"/>
                    <a:ea typeface="微软雅黑" panose="020B0503020204020204" pitchFamily="34" charset="-122"/>
                    <a:cs typeface="Times New Roman" panose="02020603050405020304" pitchFamily="18" charset="0"/>
                  </a:rPr>
                  <a:t>电动汽车</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最优充电</a:t>
                </a:r>
                <a:r>
                  <a:rPr lang="zh-CN" altLang="zh-CN" sz="16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策略</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600" dirty="0"/>
              </a:p>
            </p:txBody>
          </p:sp>
        </mc:Choice>
        <mc:Fallback xmlns="">
          <p:sp>
            <p:nvSpPr>
              <p:cNvPr id="5" name="矩形 4"/>
              <p:cNvSpPr>
                <a:spLocks noRot="1" noChangeAspect="1" noMove="1" noResize="1" noEditPoints="1" noAdjustHandles="1" noChangeArrowheads="1" noChangeShapeType="1" noTextEdit="1"/>
              </p:cNvSpPr>
              <p:nvPr/>
            </p:nvSpPr>
            <p:spPr>
              <a:xfrm>
                <a:off x="1397742" y="2794169"/>
                <a:ext cx="3982693" cy="338554"/>
              </a:xfrm>
              <a:prstGeom prst="rect">
                <a:avLst/>
              </a:prstGeom>
              <a:blipFill>
                <a:blip r:embed="rId5"/>
                <a:stretch>
                  <a:fillRect l="-612" t="-7143" b="-19643"/>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EE890A76-CD76-4E01-ACE7-7996214E293D}"/>
              </a:ext>
            </a:extLst>
          </p:cNvPr>
          <p:cNvSpPr txBox="1"/>
          <p:nvPr/>
        </p:nvSpPr>
        <p:spPr>
          <a:xfrm>
            <a:off x="922771" y="3221462"/>
            <a:ext cx="4019049" cy="338554"/>
          </a:xfrm>
          <a:prstGeom prst="rect">
            <a:avLst/>
          </a:prstGeom>
          <a:noFill/>
        </p:spPr>
        <p:txBody>
          <a:bodyPr wrap="none" rtlCol="0">
            <a:spAutoFit/>
          </a:bodyPr>
          <a:lstStyle/>
          <a:p>
            <a:pPr marL="342900" indent="-342900">
              <a:buFont typeface="+mj-ea"/>
              <a:buAutoNum type="circleNumDbPlain" startAt="2"/>
            </a:pPr>
            <a:r>
              <a:rPr lang="zh-CN" altLang="en-US" sz="1600" b="1" dirty="0" smtClean="0">
                <a:latin typeface="微软雅黑" panose="020B0503020204020204" pitchFamily="34" charset="-122"/>
                <a:ea typeface="微软雅黑" panose="020B0503020204020204" pitchFamily="34" charset="-122"/>
              </a:rPr>
              <a:t>上层公司收益</a:t>
            </a:r>
            <a:r>
              <a:rPr lang="zh-CN" altLang="en-US" sz="1600" b="1" dirty="0">
                <a:latin typeface="微软雅黑" panose="020B0503020204020204" pitchFamily="34" charset="-122"/>
                <a:ea typeface="微软雅黑" panose="020B0503020204020204" pitchFamily="34" charset="-122"/>
              </a:rPr>
              <a:t>优化问题</a:t>
            </a:r>
            <a:r>
              <a:rPr lang="zh-CN" altLang="en-US" sz="1600" b="1" dirty="0" smtClean="0">
                <a:latin typeface="微软雅黑" panose="020B0503020204020204" pitchFamily="34" charset="-122"/>
                <a:ea typeface="微软雅黑" panose="020B0503020204020204" pitchFamily="34" charset="-122"/>
              </a:rPr>
              <a:t>的均衡解的刻画</a:t>
            </a:r>
            <a:endParaRPr lang="zh-CN" altLang="en-US" sz="16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p:cNvSpPr/>
              <p:nvPr/>
            </p:nvSpPr>
            <p:spPr>
              <a:xfrm>
                <a:off x="2733622" y="3591059"/>
                <a:ext cx="3841629" cy="4187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𝑉</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𝑠</m:t>
                              </m:r>
                            </m:sub>
                          </m:sSub>
                        </m:sub>
                      </m:sSub>
                      <m:d>
                        <m:dPr>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b="1" i="1">
                                  <a:latin typeface="Cambria Math" panose="02040503050406030204" pitchFamily="18" charset="0"/>
                                </a:rPr>
                                <m:t>𝒑</m:t>
                              </m:r>
                            </m:e>
                            <m:sub>
                              <m:sSub>
                                <m:sSubPr>
                                  <m:ctrlPr>
                                    <a:rPr lang="zh-CN" altLang="en-US" b="1" i="1">
                                      <a:latin typeface="Cambria Math" panose="02040503050406030204" pitchFamily="18" charset="0"/>
                                    </a:rPr>
                                  </m:ctrlPr>
                                </m:sSubPr>
                                <m:e>
                                  <m:r>
                                    <a:rPr lang="zh-CN" altLang="en-US" b="0" i="1">
                                      <a:latin typeface="Cambria Math" panose="02040503050406030204" pitchFamily="18" charset="0"/>
                                    </a:rPr>
                                    <m:t>𝐿</m:t>
                                  </m:r>
                                </m:e>
                                <m:sub>
                                  <m:r>
                                    <a:rPr lang="zh-CN" altLang="en-US" b="0" i="1">
                                      <a:latin typeface="Cambria Math" panose="02040503050406030204" pitchFamily="18" charset="0"/>
                                    </a:rPr>
                                    <m:t>𝑠</m:t>
                                  </m:r>
                                </m:sub>
                              </m:sSub>
                            </m:sub>
                            <m:sup>
                              <m:r>
                                <a:rPr lang="zh-CN" altLang="en-US" b="0" i="0">
                                  <a:latin typeface="Cambria Math" panose="02040503050406030204" pitchFamily="18" charset="0"/>
                                </a:rPr>
                                <m:t>∗</m:t>
                              </m:r>
                            </m:sup>
                          </m:sSubSup>
                          <m:r>
                            <a:rPr lang="zh-CN" altLang="en-US" b="0" i="0">
                              <a:latin typeface="Cambria Math" panose="02040503050406030204" pitchFamily="18" charset="0"/>
                            </a:rPr>
                            <m:t>,</m:t>
                          </m:r>
                          <m:sSup>
                            <m:sSupPr>
                              <m:ctrlPr>
                                <a:rPr lang="zh-CN" altLang="en-US" b="0" i="1">
                                  <a:latin typeface="Cambria Math" panose="02040503050406030204" pitchFamily="18" charset="0"/>
                                </a:rPr>
                              </m:ctrlPr>
                            </m:sSupPr>
                            <m:e>
                              <m:r>
                                <a:rPr lang="zh-CN" altLang="en-US" b="1" i="1">
                                  <a:latin typeface="Cambria Math" panose="02040503050406030204" pitchFamily="18" charset="0"/>
                                </a:rPr>
                                <m:t>𝒙</m:t>
                              </m:r>
                            </m:e>
                            <m:sup>
                              <m:r>
                                <a:rPr lang="zh-CN" altLang="en-US" b="0" i="0">
                                  <a:latin typeface="Cambria Math" panose="02040503050406030204" pitchFamily="18" charset="0"/>
                                </a:rPr>
                                <m:t>∗</m:t>
                              </m:r>
                            </m:sup>
                          </m:sSup>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1" i="1">
                                  <a:latin typeface="Cambria Math" panose="02040503050406030204" pitchFamily="18" charset="0"/>
                                </a:rPr>
                                <m:t>𝒑</m:t>
                              </m:r>
                            </m:e>
                            <m:sub>
                              <m:sSub>
                                <m:sSubPr>
                                  <m:ctrlPr>
                                    <a:rPr lang="zh-CN" altLang="en-US" b="1" i="1">
                                      <a:latin typeface="Cambria Math" panose="02040503050406030204" pitchFamily="18" charset="0"/>
                                    </a:rPr>
                                  </m:ctrlPr>
                                </m:sSubPr>
                                <m:e>
                                  <m:r>
                                    <a:rPr lang="zh-CN" altLang="en-US" b="0" i="1">
                                      <a:latin typeface="Cambria Math" panose="02040503050406030204" pitchFamily="18" charset="0"/>
                                    </a:rPr>
                                    <m:t>𝐿</m:t>
                                  </m:r>
                                </m:e>
                                <m:sub>
                                  <m:r>
                                    <a:rPr lang="zh-CN" altLang="en-US" b="0" i="0">
                                      <a:latin typeface="Cambria Math" panose="02040503050406030204" pitchFamily="18" charset="0"/>
                                    </a:rPr>
                                    <m:t>−</m:t>
                                  </m:r>
                                  <m:r>
                                    <a:rPr lang="zh-CN" altLang="en-US" b="0" i="1">
                                      <a:latin typeface="Cambria Math" panose="02040503050406030204" pitchFamily="18" charset="0"/>
                                    </a:rPr>
                                    <m:t>𝑠</m:t>
                                  </m:r>
                                </m:sub>
                              </m:sSub>
                            </m:sub>
                          </m:sSub>
                        </m:e>
                      </m:d>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𝑉</m:t>
                          </m:r>
                        </m:e>
                        <m:sub>
                          <m:sSub>
                            <m:sSubPr>
                              <m:ctrlPr>
                                <a:rPr lang="zh-CN" altLang="en-US" b="0" i="1">
                                  <a:latin typeface="Cambria Math" panose="02040503050406030204" pitchFamily="18" charset="0"/>
                                </a:rPr>
                              </m:ctrlPr>
                            </m:sSubPr>
                            <m:e>
                              <m:r>
                                <a:rPr lang="zh-CN" altLang="en-US" b="0" i="1">
                                  <a:latin typeface="Cambria Math" panose="02040503050406030204" pitchFamily="18" charset="0"/>
                                </a:rPr>
                                <m:t>𝐿</m:t>
                              </m:r>
                            </m:e>
                            <m:sub>
                              <m:r>
                                <a:rPr lang="zh-CN" altLang="en-US" b="0" i="1">
                                  <a:latin typeface="Cambria Math" panose="02040503050406030204" pitchFamily="18" charset="0"/>
                                </a:rPr>
                                <m:t>𝑠</m:t>
                              </m:r>
                            </m:sub>
                          </m:sSub>
                        </m:sub>
                      </m:sSub>
                      <m:d>
                        <m:dPr>
                          <m:ctrlPr>
                            <a:rPr lang="zh-CN" altLang="en-US" b="0" i="1">
                              <a:latin typeface="Cambria Math" panose="02040503050406030204" pitchFamily="18" charset="0"/>
                            </a:rPr>
                          </m:ctrlPr>
                        </m:dPr>
                        <m:e>
                          <m:sSub>
                            <m:sSubPr>
                              <m:ctrlPr>
                                <a:rPr lang="zh-CN" altLang="en-US" b="0" i="1">
                                  <a:latin typeface="Cambria Math" panose="02040503050406030204" pitchFamily="18" charset="0"/>
                                </a:rPr>
                              </m:ctrlPr>
                            </m:sSubPr>
                            <m:e>
                              <m:r>
                                <a:rPr lang="zh-CN" altLang="en-US" b="1" i="1">
                                  <a:latin typeface="Cambria Math" panose="02040503050406030204" pitchFamily="18" charset="0"/>
                                </a:rPr>
                                <m:t>𝒑</m:t>
                              </m:r>
                            </m:e>
                            <m:sub>
                              <m:sSub>
                                <m:sSubPr>
                                  <m:ctrlPr>
                                    <a:rPr lang="zh-CN" altLang="en-US" b="1" i="1">
                                      <a:latin typeface="Cambria Math" panose="02040503050406030204" pitchFamily="18" charset="0"/>
                                    </a:rPr>
                                  </m:ctrlPr>
                                </m:sSubPr>
                                <m:e>
                                  <m:r>
                                    <a:rPr lang="zh-CN" altLang="en-US" b="0" i="1">
                                      <a:latin typeface="Cambria Math" panose="02040503050406030204" pitchFamily="18" charset="0"/>
                                    </a:rPr>
                                    <m:t>𝐿</m:t>
                                  </m:r>
                                </m:e>
                                <m:sub>
                                  <m:r>
                                    <a:rPr lang="zh-CN" altLang="en-US" b="0" i="1">
                                      <a:latin typeface="Cambria Math" panose="02040503050406030204" pitchFamily="18" charset="0"/>
                                    </a:rPr>
                                    <m:t>𝑠</m:t>
                                  </m:r>
                                </m:sub>
                              </m:sSub>
                            </m:sub>
                          </m:sSub>
                          <m:r>
                            <a:rPr lang="zh-CN" altLang="en-US" b="0" i="0">
                              <a:latin typeface="Cambria Math" panose="02040503050406030204" pitchFamily="18" charset="0"/>
                            </a:rPr>
                            <m:t>,</m:t>
                          </m:r>
                          <m:sSup>
                            <m:sSupPr>
                              <m:ctrlPr>
                                <a:rPr lang="zh-CN" altLang="en-US" b="0" i="1">
                                  <a:latin typeface="Cambria Math" panose="02040503050406030204" pitchFamily="18" charset="0"/>
                                </a:rPr>
                              </m:ctrlPr>
                            </m:sSupPr>
                            <m:e>
                              <m:r>
                                <a:rPr lang="zh-CN" altLang="en-US" b="1" i="1">
                                  <a:latin typeface="Cambria Math" panose="02040503050406030204" pitchFamily="18" charset="0"/>
                                </a:rPr>
                                <m:t>𝒙</m:t>
                              </m:r>
                            </m:e>
                            <m:sup>
                              <m:r>
                                <a:rPr lang="zh-CN" altLang="en-US" b="0" i="0">
                                  <a:latin typeface="Cambria Math" panose="02040503050406030204" pitchFamily="18" charset="0"/>
                                </a:rPr>
                                <m:t>∗</m:t>
                              </m:r>
                            </m:sup>
                          </m:sSup>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1" i="1">
                                  <a:latin typeface="Cambria Math" panose="02040503050406030204" pitchFamily="18" charset="0"/>
                                </a:rPr>
                                <m:t>𝒑</m:t>
                              </m:r>
                            </m:e>
                            <m:sub>
                              <m:sSub>
                                <m:sSubPr>
                                  <m:ctrlPr>
                                    <a:rPr lang="zh-CN" altLang="en-US" b="1" i="1">
                                      <a:latin typeface="Cambria Math" panose="02040503050406030204" pitchFamily="18" charset="0"/>
                                    </a:rPr>
                                  </m:ctrlPr>
                                </m:sSubPr>
                                <m:e>
                                  <m:r>
                                    <a:rPr lang="zh-CN" altLang="en-US" b="0" i="1">
                                      <a:latin typeface="Cambria Math" panose="02040503050406030204" pitchFamily="18" charset="0"/>
                                    </a:rPr>
                                    <m:t>𝐿</m:t>
                                  </m:r>
                                </m:e>
                                <m:sub>
                                  <m:r>
                                    <a:rPr lang="zh-CN" altLang="en-US" b="0" i="0">
                                      <a:latin typeface="Cambria Math" panose="02040503050406030204" pitchFamily="18" charset="0"/>
                                    </a:rPr>
                                    <m:t>−</m:t>
                                  </m:r>
                                  <m:r>
                                    <a:rPr lang="zh-CN" altLang="en-US" b="0" i="1">
                                      <a:latin typeface="Cambria Math" panose="02040503050406030204" pitchFamily="18" charset="0"/>
                                    </a:rPr>
                                    <m:t>𝑠</m:t>
                                  </m:r>
                                </m:sub>
                              </m:sSub>
                            </m:sub>
                          </m:sSub>
                        </m:e>
                      </m:d>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733622" y="3591059"/>
                <a:ext cx="3841629" cy="4187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397742" y="4064319"/>
                <a:ext cx="4642938" cy="364972"/>
              </a:xfrm>
              <a:prstGeom prst="rect">
                <a:avLst/>
              </a:prstGeom>
            </p:spPr>
            <p:txBody>
              <a:bodyPr wrap="none">
                <a:spAutoFit/>
              </a:bodyPr>
              <a:lstStyle/>
              <a:p>
                <a:pPr marL="285750" indent="-285750">
                  <a:buFont typeface="Wingdings" panose="05000000000000000000" pitchFamily="2" charset="2"/>
                  <a:buChar char="Ø"/>
                </a:pPr>
                <a14:m>
                  <m:oMath xmlns:m="http://schemas.openxmlformats.org/officeDocument/2006/math">
                    <m:sSubSup>
                      <m:sSubSupPr>
                        <m:ctrlPr>
                          <a:rPr lang="zh-CN" altLang="zh-CN" sz="1600" b="1" i="1">
                            <a:latin typeface="Cambria Math" panose="02040503050406030204" pitchFamily="18" charset="0"/>
                            <a:ea typeface="Cambria Math" panose="02040503050406030204" pitchFamily="18" charset="0"/>
                          </a:rPr>
                        </m:ctrlPr>
                      </m:sSubSupPr>
                      <m:e>
                        <m:r>
                          <a:rPr lang="en-US" altLang="zh-CN" sz="1600" b="1" i="1">
                            <a:latin typeface="Cambria Math" panose="02040503050406030204" pitchFamily="18" charset="0"/>
                            <a:ea typeface="宋体" panose="02010600030101010101" pitchFamily="2" charset="-122"/>
                            <a:cs typeface="Times New Roman" panose="02020603050405020304" pitchFamily="18" charset="0"/>
                          </a:rPr>
                          <m:t>𝒑</m:t>
                        </m:r>
                      </m:e>
                      <m:sub>
                        <m:sSub>
                          <m:sSubPr>
                            <m:ctrlPr>
                              <a:rPr lang="zh-CN"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𝑠</m:t>
                            </m:r>
                          </m:sub>
                        </m:sSub>
                      </m:sub>
                      <m:sup>
                        <m:r>
                          <a:rPr lang="zh-CN" altLang="en-US" sz="1600" b="1" i="1">
                            <a:latin typeface="Cambria Math" panose="02040503050406030204" pitchFamily="18" charset="0"/>
                            <a:ea typeface="MS Gothic" panose="020B0609070205080204" pitchFamily="49" charset="-128"/>
                            <a:cs typeface="MS Gothic" panose="020B0609070205080204" pitchFamily="49" charset="-128"/>
                          </a:rPr>
                          <m:t>∗</m:t>
                        </m:r>
                      </m:sup>
                    </m:sSubSup>
                  </m:oMath>
                </a14:m>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表示</a:t>
                </a:r>
                <a:r>
                  <a:rPr lang="zh-CN" altLang="zh-CN" sz="1600" dirty="0" smtClean="0">
                    <a:latin typeface="微软雅黑" panose="020B0503020204020204" pitchFamily="34" charset="-122"/>
                    <a:ea typeface="微软雅黑" panose="020B0503020204020204" pitchFamily="34" charset="-122"/>
                    <a:cs typeface="Times New Roman" panose="02020603050405020304" pitchFamily="18" charset="0"/>
                  </a:rPr>
                  <a:t>公司</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i="1" dirty="0" smtClean="0">
                    <a:latin typeface="Times New Roman" panose="02020603050405020304" pitchFamily="18" charset="0"/>
                    <a:ea typeface="宋体" panose="02010600030101010101" pitchFamily="2" charset="-122"/>
                  </a:rPr>
                  <a:t>s </a:t>
                </a:r>
                <a:r>
                  <a:rPr lang="zh-CN" altLang="zh-CN" sz="1600" dirty="0" smtClean="0">
                    <a:latin typeface="微软雅黑" panose="020B0503020204020204" pitchFamily="34" charset="-122"/>
                    <a:ea typeface="微软雅黑" panose="020B0503020204020204" pitchFamily="34" charset="-122"/>
                    <a:cs typeface="Times New Roman" panose="02020603050405020304" pitchFamily="18" charset="0"/>
                  </a:rPr>
                  <a:t>所</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控制的充电站的</a:t>
                </a: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最优</a:t>
                </a:r>
                <a:r>
                  <a:rPr lang="zh-CN" altLang="zh-CN" sz="16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定价</a:t>
                </a:r>
                <a:r>
                  <a:rPr lang="zh-CN" altLang="en-US" sz="1600"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策略</a:t>
                </a:r>
                <a:endParaRPr lang="zh-CN" altLang="en-US" sz="16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0" name="矩形 9"/>
              <p:cNvSpPr>
                <a:spLocks noRot="1" noChangeAspect="1" noMove="1" noResize="1" noEditPoints="1" noAdjustHandles="1" noChangeArrowheads="1" noChangeShapeType="1" noTextEdit="1"/>
              </p:cNvSpPr>
              <p:nvPr/>
            </p:nvSpPr>
            <p:spPr>
              <a:xfrm>
                <a:off x="1397742" y="4064319"/>
                <a:ext cx="4642938" cy="364972"/>
              </a:xfrm>
              <a:prstGeom prst="rect">
                <a:avLst/>
              </a:prstGeom>
              <a:blipFill>
                <a:blip r:embed="rId7"/>
                <a:stretch>
                  <a:fillRect l="-525" t="-5000" b="-13333"/>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EE890A76-CD76-4E01-ACE7-7996214E293D}"/>
              </a:ext>
            </a:extLst>
          </p:cNvPr>
          <p:cNvSpPr txBox="1"/>
          <p:nvPr/>
        </p:nvSpPr>
        <p:spPr>
          <a:xfrm>
            <a:off x="922771" y="4500083"/>
            <a:ext cx="2787943" cy="338554"/>
          </a:xfrm>
          <a:prstGeom prst="rect">
            <a:avLst/>
          </a:prstGeom>
          <a:noFill/>
        </p:spPr>
        <p:txBody>
          <a:bodyPr wrap="none" rtlCol="0">
            <a:spAutoFit/>
          </a:bodyPr>
          <a:lstStyle/>
          <a:p>
            <a:pPr marL="342900" indent="-342900">
              <a:buFont typeface="+mj-ea"/>
              <a:buAutoNum type="circleNumDbPlain" startAt="3"/>
            </a:pPr>
            <a:r>
              <a:rPr lang="zh-CN" altLang="en-US" sz="1600" b="1" dirty="0" smtClean="0">
                <a:latin typeface="微软雅黑" panose="020B0503020204020204" pitchFamily="34" charset="-122"/>
                <a:ea typeface="微软雅黑" panose="020B0503020204020204" pitchFamily="34" charset="-122"/>
              </a:rPr>
              <a:t>问题达到收敛的条件</a:t>
            </a:r>
            <a:r>
              <a:rPr lang="zh-CN" altLang="en-US" sz="1600" b="1" dirty="0">
                <a:latin typeface="微软雅黑" panose="020B0503020204020204" pitchFamily="34" charset="-122"/>
                <a:ea typeface="微软雅黑" panose="020B0503020204020204" pitchFamily="34" charset="-122"/>
              </a:rPr>
              <a:t>分析</a:t>
            </a:r>
          </a:p>
        </p:txBody>
      </p:sp>
      <p:sp>
        <p:nvSpPr>
          <p:cNvPr id="24" name="矩形 23"/>
          <p:cNvSpPr/>
          <p:nvPr/>
        </p:nvSpPr>
        <p:spPr>
          <a:xfrm>
            <a:off x="1397742" y="4909286"/>
            <a:ext cx="6552235" cy="1569660"/>
          </a:xfrm>
          <a:prstGeom prst="rect">
            <a:avLst/>
          </a:prstGeom>
        </p:spPr>
        <p:txBody>
          <a:bodyPr wrap="square">
            <a:spAutoFit/>
          </a:bodyPr>
          <a:lstStyle/>
          <a:p>
            <a:pPr marL="285750" indent="-285750" algn="just">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当优化问题的效益函数的</a:t>
            </a:r>
            <a:r>
              <a:rPr lang="zh-CN" altLang="en-US" sz="1600" dirty="0" smtClean="0">
                <a:solidFill>
                  <a:srgbClr val="FF0000"/>
                </a:solidFill>
                <a:latin typeface="微软雅黑" panose="020B0503020204020204" pitchFamily="34" charset="-122"/>
                <a:ea typeface="微软雅黑" panose="020B0503020204020204" pitchFamily="34" charset="-122"/>
              </a:rPr>
              <a:t>可行解集</a:t>
            </a:r>
            <a:r>
              <a:rPr lang="zh-CN" altLang="en-US" sz="1600" dirty="0" smtClean="0">
                <a:latin typeface="微软雅黑" panose="020B0503020204020204" pitchFamily="34" charset="-122"/>
                <a:ea typeface="微软雅黑" panose="020B0503020204020204" pitchFamily="34" charset="-122"/>
              </a:rPr>
              <a:t>是一个</a:t>
            </a:r>
            <a:r>
              <a:rPr lang="zh-CN" altLang="en-US" sz="1600" dirty="0" smtClean="0">
                <a:solidFill>
                  <a:srgbClr val="FF0000"/>
                </a:solidFill>
                <a:latin typeface="微软雅黑" panose="020B0503020204020204" pitchFamily="34" charset="-122"/>
                <a:ea typeface="微软雅黑" panose="020B0503020204020204" pitchFamily="34" charset="-122"/>
              </a:rPr>
              <a:t>非空的凸集</a:t>
            </a:r>
            <a:r>
              <a:rPr lang="zh-CN" altLang="en-US" sz="1600" dirty="0" smtClean="0">
                <a:latin typeface="微软雅黑" panose="020B0503020204020204" pitchFamily="34" charset="-122"/>
                <a:ea typeface="微软雅黑" panose="020B0503020204020204" pitchFamily="34" charset="-122"/>
              </a:rPr>
              <a:t>，且效益函数</a:t>
            </a:r>
            <a:r>
              <a:rPr lang="zh-CN" altLang="en-US" sz="1600" dirty="0" smtClean="0">
                <a:solidFill>
                  <a:srgbClr val="FF0000"/>
                </a:solidFill>
                <a:latin typeface="微软雅黑" panose="020B0503020204020204" pitchFamily="34" charset="-122"/>
                <a:ea typeface="微软雅黑" panose="020B0503020204020204" pitchFamily="34" charset="-122"/>
              </a:rPr>
              <a:t>二阶连续可导</a:t>
            </a:r>
            <a:r>
              <a:rPr lang="zh-CN" altLang="en-US" sz="1600" dirty="0" smtClean="0">
                <a:latin typeface="微软雅黑" panose="020B0503020204020204" pitchFamily="34" charset="-122"/>
                <a:ea typeface="微软雅黑" panose="020B0503020204020204" pitchFamily="34" charset="-122"/>
              </a:rPr>
              <a:t>，则可以表示出该效益函数的</a:t>
            </a:r>
            <a:r>
              <a:rPr lang="en-US" altLang="zh-CN" sz="1600" dirty="0" smtClean="0">
                <a:solidFill>
                  <a:srgbClr val="FF0000"/>
                </a:solidFill>
                <a:latin typeface="微软雅黑" panose="020B0503020204020204" pitchFamily="34" charset="-122"/>
                <a:ea typeface="微软雅黑" panose="020B0503020204020204" pitchFamily="34" charset="-122"/>
              </a:rPr>
              <a:t>Hessian</a:t>
            </a:r>
            <a:r>
              <a:rPr lang="zh-CN" altLang="en-US" sz="1600" dirty="0" smtClean="0">
                <a:solidFill>
                  <a:srgbClr val="FF0000"/>
                </a:solidFill>
                <a:latin typeface="微软雅黑" panose="020B0503020204020204" pitchFamily="34" charset="-122"/>
                <a:ea typeface="微软雅黑" panose="020B0503020204020204" pitchFamily="34" charset="-122"/>
              </a:rPr>
              <a:t>矩阵</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当上述</a:t>
            </a:r>
            <a:r>
              <a:rPr lang="en-US" altLang="zh-CN" sz="1600" dirty="0" smtClean="0">
                <a:solidFill>
                  <a:srgbClr val="FF0000"/>
                </a:solidFill>
                <a:latin typeface="微软雅黑" panose="020B0503020204020204" pitchFamily="34" charset="-122"/>
                <a:ea typeface="微软雅黑" panose="020B0503020204020204" pitchFamily="34" charset="-122"/>
              </a:rPr>
              <a:t>Hessian</a:t>
            </a:r>
            <a:r>
              <a:rPr lang="zh-CN" altLang="en-US" sz="1600" dirty="0" smtClean="0">
                <a:solidFill>
                  <a:srgbClr val="FF0000"/>
                </a:solidFill>
                <a:latin typeface="微软雅黑" panose="020B0503020204020204" pitchFamily="34" charset="-122"/>
                <a:ea typeface="微软雅黑" panose="020B0503020204020204" pitchFamily="34" charset="-122"/>
              </a:rPr>
              <a:t>矩阵</a:t>
            </a:r>
            <a:r>
              <a:rPr lang="zh-CN" altLang="en-US" sz="1600" dirty="0" smtClean="0">
                <a:latin typeface="微软雅黑" panose="020B0503020204020204" pitchFamily="34" charset="-122"/>
                <a:ea typeface="微软雅黑" panose="020B0503020204020204" pitchFamily="34" charset="-122"/>
              </a:rPr>
              <a:t>是一个</a:t>
            </a:r>
            <a:r>
              <a:rPr lang="zh-CN" altLang="en-US" sz="1600" dirty="0" smtClean="0">
                <a:solidFill>
                  <a:srgbClr val="FF0000"/>
                </a:solidFill>
                <a:latin typeface="微软雅黑" panose="020B0503020204020204" pitchFamily="34" charset="-122"/>
                <a:ea typeface="微软雅黑" panose="020B0503020204020204" pitchFamily="34" charset="-122"/>
              </a:rPr>
              <a:t>负定（正定）矩阵</a:t>
            </a:r>
            <a:r>
              <a:rPr lang="zh-CN" altLang="en-US" sz="1600" dirty="0" smtClean="0">
                <a:latin typeface="微软雅黑" panose="020B0503020204020204" pitchFamily="34" charset="-122"/>
                <a:ea typeface="微软雅黑" panose="020B0503020204020204" pitchFamily="34" charset="-122"/>
              </a:rPr>
              <a:t>时，效益函数则是一个严格</a:t>
            </a:r>
            <a:r>
              <a:rPr lang="zh-CN" altLang="en-US" sz="1600" dirty="0" smtClean="0">
                <a:solidFill>
                  <a:srgbClr val="FF0000"/>
                </a:solidFill>
                <a:latin typeface="微软雅黑" panose="020B0503020204020204" pitchFamily="34" charset="-122"/>
                <a:ea typeface="微软雅黑" panose="020B0503020204020204" pitchFamily="34" charset="-122"/>
              </a:rPr>
              <a:t>凹（凸）函数</a:t>
            </a:r>
            <a:r>
              <a:rPr lang="zh-CN" altLang="en-US" sz="1600" dirty="0" smtClean="0">
                <a:latin typeface="微软雅黑" panose="020B0503020204020204" pitchFamily="34" charset="-122"/>
                <a:ea typeface="微软雅黑" panose="020B0503020204020204" pitchFamily="34" charset="-122"/>
              </a:rPr>
              <a:t>，则该问题存在</a:t>
            </a:r>
            <a:r>
              <a:rPr lang="zh-CN" altLang="en-US" sz="1600" dirty="0" smtClean="0">
                <a:solidFill>
                  <a:srgbClr val="FF0000"/>
                </a:solidFill>
                <a:latin typeface="微软雅黑" panose="020B0503020204020204" pitchFamily="34" charset="-122"/>
                <a:ea typeface="微软雅黑" panose="020B0503020204020204" pitchFamily="34" charset="-122"/>
              </a:rPr>
              <a:t>唯一的均衡解</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上述唯一的均衡解可用</a:t>
            </a:r>
            <a:r>
              <a:rPr lang="zh-CN" altLang="en-US" sz="1600" dirty="0" smtClean="0">
                <a:solidFill>
                  <a:srgbClr val="FF0000"/>
                </a:solidFill>
                <a:latin typeface="微软雅黑" panose="020B0503020204020204" pitchFamily="34" charset="-122"/>
                <a:ea typeface="微软雅黑" panose="020B0503020204020204" pitchFamily="34" charset="-122"/>
              </a:rPr>
              <a:t>变分不等式</a:t>
            </a:r>
            <a:r>
              <a:rPr lang="zh-CN" altLang="en-US" sz="1600" dirty="0" smtClean="0">
                <a:latin typeface="微软雅黑" panose="020B0503020204020204" pitchFamily="34" charset="-122"/>
                <a:ea typeface="微软雅黑" panose="020B0503020204020204" pitchFamily="34" charset="-122"/>
              </a:rPr>
              <a:t>进行刻画，该变分不等式可以表示除问题的最优性条件。</a:t>
            </a:r>
            <a:endParaRPr lang="en-US" altLang="zh-CN" sz="16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583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9" grpId="0"/>
      <p:bldP spid="10" grpId="0"/>
      <p:bldP spid="23"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技术</a:t>
            </a:r>
            <a:r>
              <a:rPr lang="zh-CN" altLang="en-US" sz="2800" b="1" dirty="0" smtClean="0">
                <a:solidFill>
                  <a:prstClr val="white"/>
                </a:solidFill>
                <a:latin typeface="微软雅黑" panose="020B0503020204020204" pitchFamily="34" charset="-122"/>
                <a:ea typeface="微软雅黑" panose="020B0503020204020204" pitchFamily="34" charset="-122"/>
                <a:cs typeface="Arial" pitchFamily="34" charset="0"/>
              </a:rPr>
              <a:t>路线</a:t>
            </a:r>
            <a:r>
              <a:rPr lang="en-US" altLang="zh-CN" sz="2800" b="1" dirty="0" smtClean="0">
                <a:solidFill>
                  <a:prstClr val="white"/>
                </a:solidFill>
                <a:latin typeface="微软雅黑" panose="020B0503020204020204" pitchFamily="34" charset="-122"/>
                <a:ea typeface="微软雅黑" panose="020B0503020204020204" pitchFamily="34" charset="-122"/>
                <a:cs typeface="Arial" pitchFamily="34" charset="0"/>
              </a:rPr>
              <a:t>2</a:t>
            </a: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：车流充电策略与充电站定价策略算法</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26</a:t>
            </a:fld>
            <a:endParaRPr lang="zh-CN" altLang="en-US" dirty="0"/>
          </a:p>
        </p:txBody>
      </p:sp>
      <p:grpSp>
        <p:nvGrpSpPr>
          <p:cNvPr id="23" name="组合 22"/>
          <p:cNvGrpSpPr/>
          <p:nvPr/>
        </p:nvGrpSpPr>
        <p:grpSpPr>
          <a:xfrm>
            <a:off x="587758" y="969091"/>
            <a:ext cx="7738095" cy="1312860"/>
            <a:chOff x="587758" y="969091"/>
            <a:chExt cx="7680343" cy="1312860"/>
          </a:xfrm>
        </p:grpSpPr>
        <p:sp>
          <p:nvSpPr>
            <p:cNvPr id="24" name="矩形 23"/>
            <p:cNvSpPr/>
            <p:nvPr/>
          </p:nvSpPr>
          <p:spPr>
            <a:xfrm>
              <a:off x="587758" y="1450954"/>
              <a:ext cx="7680343" cy="830997"/>
            </a:xfrm>
            <a:prstGeom prst="rect">
              <a:avLst/>
            </a:prstGeom>
            <a:solidFill>
              <a:schemeClr val="bg1"/>
            </a:solidFill>
          </p:spPr>
          <p:txBody>
            <a:bodyPr wrap="square">
              <a:spAutoFit/>
            </a:bodyPr>
            <a:lstStyle/>
            <a:p>
              <a:pPr marL="285750" indent="-285750">
                <a:lnSpc>
                  <a:spcPct val="150000"/>
                </a:lnSpc>
                <a:buSzPct val="8000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基于</a:t>
              </a:r>
              <a:r>
                <a:rPr lang="zh-CN" altLang="en-US" sz="1600" dirty="0">
                  <a:latin typeface="微软雅黑" panose="020B0503020204020204" pitchFamily="34" charset="-122"/>
                  <a:ea typeface="微软雅黑" panose="020B0503020204020204" pitchFamily="34" charset="-122"/>
                </a:rPr>
                <a:t>定价</a:t>
              </a:r>
              <a:r>
                <a:rPr lang="zh-CN" altLang="en-US" sz="1600" dirty="0" smtClean="0">
                  <a:latin typeface="微软雅黑" panose="020B0503020204020204" pitchFamily="34" charset="-122"/>
                  <a:ea typeface="微软雅黑" panose="020B0503020204020204" pitchFamily="34" charset="-122"/>
                </a:rPr>
                <a:t>分析并求解不同区域车流的充电</a:t>
              </a:r>
              <a:r>
                <a:rPr lang="zh-CN" altLang="en-US" sz="1600" dirty="0">
                  <a:latin typeface="微软雅黑" panose="020B0503020204020204" pitchFamily="34" charset="-122"/>
                  <a:ea typeface="微软雅黑" panose="020B0503020204020204" pitchFamily="34" charset="-122"/>
                </a:rPr>
                <a:t>策略</a:t>
              </a:r>
              <a:endParaRPr lang="en-US" altLang="zh-CN" sz="1600" dirty="0" smtClean="0">
                <a:latin typeface="微软雅黑" panose="020B0503020204020204" pitchFamily="34" charset="-122"/>
                <a:ea typeface="微软雅黑" panose="020B0503020204020204" pitchFamily="34" charset="-122"/>
              </a:endParaRPr>
            </a:p>
            <a:p>
              <a:pPr marL="285750" indent="-285750">
                <a:lnSpc>
                  <a:spcPct val="150000"/>
                </a:lnSpc>
                <a:buSzPct val="8000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基于车流选择结果分析并计算充电站的定价策略</a:t>
              </a:r>
              <a:endParaRPr lang="en-US" altLang="zh-CN" sz="1600" dirty="0">
                <a:latin typeface="微软雅黑" panose="020B0503020204020204" pitchFamily="34" charset="-122"/>
                <a:ea typeface="微软雅黑" panose="020B0503020204020204" pitchFamily="34" charset="-122"/>
              </a:endParaRPr>
            </a:p>
          </p:txBody>
        </p:sp>
        <p:sp>
          <p:nvSpPr>
            <p:cNvPr id="25" name="矩形 24"/>
            <p:cNvSpPr/>
            <p:nvPr/>
          </p:nvSpPr>
          <p:spPr>
            <a:xfrm>
              <a:off x="595481" y="969091"/>
              <a:ext cx="1201553" cy="499624"/>
            </a:xfrm>
            <a:prstGeom prst="rect">
              <a:avLst/>
            </a:prstGeom>
          </p:spPr>
          <p:txBody>
            <a:bodyPr wrap="none">
              <a:spAutoFit/>
            </a:bodyPr>
            <a:lstStyle/>
            <a:p>
              <a:pPr algn="ctr">
                <a:lnSpc>
                  <a:spcPct val="150000"/>
                </a:lnSpc>
              </a:pPr>
              <a:r>
                <a:rPr lang="zh-CN" altLang="en-US" sz="2000" b="1" dirty="0">
                  <a:solidFill>
                    <a:srgbClr val="2F5597"/>
                  </a:solidFill>
                  <a:latin typeface="微软雅黑" panose="020B0503020204020204" pitchFamily="34" charset="-122"/>
                  <a:ea typeface="微软雅黑" panose="020B0503020204020204" pitchFamily="34" charset="-122"/>
                </a:rPr>
                <a:t>问题定义</a:t>
              </a:r>
              <a:endParaRPr lang="en-US" altLang="zh-CN" sz="2000" b="1" dirty="0">
                <a:solidFill>
                  <a:srgbClr val="2F5597"/>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713244" y="1450954"/>
            <a:ext cx="933879"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87758" y="2905499"/>
            <a:ext cx="3994514" cy="1200329"/>
          </a:xfrm>
          <a:prstGeom prst="rect">
            <a:avLst/>
          </a:prstGeom>
          <a:solidFill>
            <a:schemeClr val="bg1"/>
          </a:solidFill>
        </p:spPr>
        <p:txBody>
          <a:bodyPr wrap="square">
            <a:spAutoFit/>
          </a:bodyPr>
          <a:lstStyle/>
          <a:p>
            <a:pPr marL="285750" indent="-285750">
              <a:lnSpc>
                <a:spcPct val="150000"/>
              </a:lnSpc>
              <a:buSzPct val="80000"/>
              <a:buFont typeface="Wingdings" panose="05000000000000000000" pitchFamily="2" charset="2"/>
              <a:buChar char="Ø"/>
            </a:pPr>
            <a:r>
              <a:rPr lang="zh-CN" altLang="en-US" sz="1600" b="1" dirty="0" smtClean="0">
                <a:solidFill>
                  <a:srgbClr val="FF0000"/>
                </a:solidFill>
                <a:latin typeface="微软雅黑" panose="020B0503020204020204" pitchFamily="34" charset="-122"/>
                <a:ea typeface="微软雅黑" panose="020B0503020204020204" pitchFamily="34" charset="-122"/>
              </a:rPr>
              <a:t>区域</a:t>
            </a:r>
            <a:r>
              <a:rPr lang="zh-CN" altLang="en-US" sz="1600" b="1" dirty="0">
                <a:solidFill>
                  <a:srgbClr val="FF0000"/>
                </a:solidFill>
                <a:latin typeface="微软雅黑" panose="020B0503020204020204" pitchFamily="34" charset="-122"/>
                <a:ea typeface="微软雅黑" panose="020B0503020204020204" pitchFamily="34" charset="-122"/>
              </a:rPr>
              <a:t>的车流充电策略</a:t>
            </a:r>
            <a:r>
              <a:rPr lang="zh-CN" altLang="en-US" sz="1600" b="1" dirty="0" smtClean="0">
                <a:solidFill>
                  <a:srgbClr val="FF0000"/>
                </a:solidFill>
                <a:latin typeface="微软雅黑" panose="020B0503020204020204" pitchFamily="34" charset="-122"/>
                <a:ea typeface="微软雅黑" panose="020B0503020204020204" pitchFamily="34" charset="-122"/>
              </a:rPr>
              <a:t>分析</a:t>
            </a:r>
            <a:endParaRPr lang="en-US" altLang="zh-CN" sz="1600" b="1" dirty="0" smtClean="0">
              <a:solidFill>
                <a:srgbClr val="FF0000"/>
              </a:solidFill>
              <a:latin typeface="微软雅黑" panose="020B0503020204020204" pitchFamily="34" charset="-122"/>
              <a:ea typeface="微软雅黑" panose="020B0503020204020204" pitchFamily="34" charset="-122"/>
            </a:endParaRPr>
          </a:p>
          <a:p>
            <a:pPr marL="555625" indent="-285750">
              <a:lnSpc>
                <a:spcPct val="150000"/>
              </a:lnSpc>
              <a:buSzPct val="80000"/>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车流选择充电站的</a:t>
            </a:r>
            <a:r>
              <a:rPr lang="zh-CN" altLang="en-US" sz="1600" dirty="0" smtClean="0">
                <a:solidFill>
                  <a:srgbClr val="FF0000"/>
                </a:solidFill>
                <a:latin typeface="微软雅黑" panose="020B0503020204020204" pitchFamily="34" charset="-122"/>
                <a:ea typeface="微软雅黑" panose="020B0503020204020204" pitchFamily="34" charset="-122"/>
              </a:rPr>
              <a:t>策略</a:t>
            </a:r>
            <a:r>
              <a:rPr lang="zh-CN" altLang="en-US" sz="1600" dirty="0" smtClean="0">
                <a:latin typeface="微软雅黑" panose="020B0503020204020204" pitchFamily="34" charset="-122"/>
                <a:ea typeface="微软雅黑" panose="020B0503020204020204" pitchFamily="34" charset="-122"/>
              </a:rPr>
              <a:t>呈现</a:t>
            </a:r>
            <a:r>
              <a:rPr lang="zh-CN" altLang="en-US" sz="1600" dirty="0" smtClean="0">
                <a:solidFill>
                  <a:srgbClr val="FF0000"/>
                </a:solidFill>
                <a:latin typeface="微软雅黑" panose="020B0503020204020204" pitchFamily="34" charset="-122"/>
                <a:ea typeface="微软雅黑" panose="020B0503020204020204" pitchFamily="34" charset="-122"/>
              </a:rPr>
              <a:t>高维性</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555625" indent="-285750">
              <a:lnSpc>
                <a:spcPct val="150000"/>
              </a:lnSpc>
              <a:buSzPct val="8000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m</a:t>
            </a:r>
            <a:r>
              <a:rPr lang="zh-CN" altLang="en-US" sz="1600" dirty="0" smtClean="0">
                <a:latin typeface="微软雅黑" panose="020B0503020204020204" pitchFamily="34" charset="-122"/>
                <a:ea typeface="微软雅黑" panose="020B0503020204020204" pitchFamily="34" charset="-122"/>
              </a:rPr>
              <a:t>个充电站</a:t>
            </a:r>
            <a:r>
              <a:rPr lang="en-US" altLang="zh-CN" sz="1600" dirty="0" smtClean="0">
                <a:latin typeface="微软雅黑" panose="020B0503020204020204" pitchFamily="34" charset="-122"/>
                <a:ea typeface="微软雅黑" panose="020B0503020204020204" pitchFamily="34" charset="-122"/>
              </a:rPr>
              <a:t>*n</a:t>
            </a:r>
            <a:r>
              <a:rPr lang="zh-CN" altLang="en-US" sz="1600" dirty="0" smtClean="0">
                <a:latin typeface="微软雅黑" panose="020B0503020204020204" pitchFamily="34" charset="-122"/>
                <a:ea typeface="微软雅黑" panose="020B0503020204020204" pitchFamily="34" charset="-122"/>
              </a:rPr>
              <a:t>个区域</a:t>
            </a:r>
            <a:endParaRPr lang="en-US" altLang="zh-CN" sz="1600" dirty="0" smtClean="0">
              <a:latin typeface="微软雅黑" panose="020B0503020204020204" pitchFamily="34" charset="-122"/>
              <a:ea typeface="微软雅黑" panose="020B0503020204020204" pitchFamily="34" charset="-122"/>
            </a:endParaRPr>
          </a:p>
        </p:txBody>
      </p:sp>
      <p:sp>
        <p:nvSpPr>
          <p:cNvPr id="28" name="矩形 27"/>
          <p:cNvSpPr/>
          <p:nvPr/>
        </p:nvSpPr>
        <p:spPr>
          <a:xfrm>
            <a:off x="576263" y="2554824"/>
            <a:ext cx="1238102" cy="400110"/>
          </a:xfrm>
          <a:prstGeom prst="rect">
            <a:avLst/>
          </a:prstGeom>
        </p:spPr>
        <p:txBody>
          <a:bodyPr wrap="square">
            <a:spAutoFit/>
          </a:bodyPr>
          <a:lstStyle/>
          <a:p>
            <a:pPr algn="ctr"/>
            <a:r>
              <a:rPr lang="zh-CN" altLang="en-US" sz="2000" b="1" dirty="0">
                <a:solidFill>
                  <a:srgbClr val="2F5597"/>
                </a:solidFill>
                <a:latin typeface="微软雅黑" panose="020B0503020204020204" pitchFamily="34" charset="-122"/>
                <a:ea typeface="微软雅黑" panose="020B0503020204020204" pitchFamily="34" charset="-122"/>
              </a:rPr>
              <a:t>难点分析</a:t>
            </a:r>
            <a:endParaRPr lang="zh-CN" altLang="en-US" sz="2000" dirty="0">
              <a:solidFill>
                <a:srgbClr val="2F5597"/>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737528" y="2926744"/>
            <a:ext cx="933879"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左弧形箭头 31"/>
          <p:cNvSpPr/>
          <p:nvPr/>
        </p:nvSpPr>
        <p:spPr>
          <a:xfrm>
            <a:off x="5209365" y="3164689"/>
            <a:ext cx="758207" cy="240174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左弧形箭头 32"/>
          <p:cNvSpPr/>
          <p:nvPr/>
        </p:nvSpPr>
        <p:spPr>
          <a:xfrm flipH="1" flipV="1">
            <a:off x="6977587" y="3080549"/>
            <a:ext cx="881449" cy="233658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36" name="文本框 35"/>
              <p:cNvSpPr txBox="1"/>
              <p:nvPr/>
            </p:nvSpPr>
            <p:spPr>
              <a:xfrm>
                <a:off x="4456805" y="4180897"/>
                <a:ext cx="752560" cy="369332"/>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定价</a:t>
                </a:r>
                <a14:m>
                  <m:oMath xmlns:m="http://schemas.openxmlformats.org/officeDocument/2006/math">
                    <m:r>
                      <a:rPr lang="en-US" altLang="zh-CN" b="1" i="1">
                        <a:latin typeface="Cambria Math" panose="02040503050406030204" pitchFamily="18" charset="0"/>
                      </a:rPr>
                      <m:t>𝒑</m:t>
                    </m:r>
                  </m:oMath>
                </a14:m>
                <a:endParaRPr lang="zh-CN" altLang="en-US" dirty="0"/>
              </a:p>
            </p:txBody>
          </p:sp>
        </mc:Choice>
        <mc:Fallback xmlns="">
          <p:sp>
            <p:nvSpPr>
              <p:cNvPr id="36" name="文本框 35"/>
              <p:cNvSpPr txBox="1">
                <a:spLocks noRot="1" noChangeAspect="1" noMove="1" noResize="1" noEditPoints="1" noAdjustHandles="1" noChangeArrowheads="1" noChangeShapeType="1" noTextEdit="1"/>
              </p:cNvSpPr>
              <p:nvPr/>
            </p:nvSpPr>
            <p:spPr>
              <a:xfrm>
                <a:off x="4456805" y="4180897"/>
                <a:ext cx="752560" cy="369332"/>
              </a:xfrm>
              <a:prstGeom prst="rect">
                <a:avLst/>
              </a:prstGeom>
              <a:blipFill>
                <a:blip r:embed="rId3"/>
                <a:stretch>
                  <a:fillRect l="-4032" b="-1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7900878" y="4196286"/>
                <a:ext cx="722531"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车流</a:t>
                </a:r>
                <a14:m>
                  <m:oMath xmlns:m="http://schemas.openxmlformats.org/officeDocument/2006/math">
                    <m:r>
                      <a:rPr lang="en-US" altLang="zh-CN" sz="1600" b="1" i="1" dirty="0">
                        <a:latin typeface="Cambria Math" panose="02040503050406030204" pitchFamily="18" charset="0"/>
                        <a:ea typeface="微软雅黑" panose="020B0503020204020204" pitchFamily="34" charset="-122"/>
                      </a:rPr>
                      <m:t>𝒇</m:t>
                    </m:r>
                  </m:oMath>
                </a14:m>
                <a:endParaRPr lang="zh-CN" altLang="en-US" b="1" dirty="0"/>
              </a:p>
            </p:txBody>
          </p:sp>
        </mc:Choice>
        <mc:Fallback xmlns="">
          <p:sp>
            <p:nvSpPr>
              <p:cNvPr id="37" name="文本框 36"/>
              <p:cNvSpPr txBox="1">
                <a:spLocks noRot="1" noChangeAspect="1" noMove="1" noResize="1" noEditPoints="1" noAdjustHandles="1" noChangeArrowheads="1" noChangeShapeType="1" noTextEdit="1"/>
              </p:cNvSpPr>
              <p:nvPr/>
            </p:nvSpPr>
            <p:spPr>
              <a:xfrm>
                <a:off x="7900878" y="4196286"/>
                <a:ext cx="722531" cy="338554"/>
              </a:xfrm>
              <a:prstGeom prst="rect">
                <a:avLst/>
              </a:prstGeom>
              <a:blipFill>
                <a:blip r:embed="rId4"/>
                <a:stretch>
                  <a:fillRect l="-4202" t="-7143" b="-19643"/>
                </a:stretch>
              </a:blipFill>
            </p:spPr>
            <p:txBody>
              <a:bodyPr/>
              <a:lstStyle/>
              <a:p>
                <a:r>
                  <a:rPr lang="zh-CN" altLang="en-US">
                    <a:noFill/>
                  </a:rPr>
                  <a:t> </a:t>
                </a:r>
              </a:p>
            </p:txBody>
          </p:sp>
        </mc:Fallback>
      </mc:AlternateContent>
      <p:sp>
        <p:nvSpPr>
          <p:cNvPr id="38" name="上下箭头 37"/>
          <p:cNvSpPr/>
          <p:nvPr/>
        </p:nvSpPr>
        <p:spPr>
          <a:xfrm>
            <a:off x="6094936" y="3457516"/>
            <a:ext cx="883800" cy="1816096"/>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充电运营</a:t>
            </a:r>
            <a:r>
              <a:rPr lang="zh-CN" altLang="en-US" sz="1600" dirty="0">
                <a:solidFill>
                  <a:schemeClr val="tx1"/>
                </a:solidFill>
                <a:latin typeface="微软雅黑" panose="020B0503020204020204" pitchFamily="34" charset="-122"/>
                <a:ea typeface="微软雅黑" panose="020B0503020204020204" pitchFamily="34" charset="-122"/>
              </a:rPr>
              <a:t>市场</a:t>
            </a:r>
          </a:p>
        </p:txBody>
      </p:sp>
      <p:sp>
        <p:nvSpPr>
          <p:cNvPr id="16" name="圆角矩形 15"/>
          <p:cNvSpPr/>
          <p:nvPr/>
        </p:nvSpPr>
        <p:spPr>
          <a:xfrm>
            <a:off x="5921059" y="2400906"/>
            <a:ext cx="1290564" cy="638868"/>
          </a:xfrm>
          <a:prstGeom prst="roundRect">
            <a:avLst/>
          </a:prstGeom>
          <a:solidFill>
            <a:srgbClr val="C5E0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充电站的</a:t>
            </a:r>
            <a:r>
              <a:rPr lang="zh-CN" altLang="en-US" sz="1600" dirty="0" smtClean="0">
                <a:solidFill>
                  <a:schemeClr val="tx1"/>
                </a:solidFill>
                <a:latin typeface="微软雅黑" panose="020B0503020204020204" pitchFamily="34" charset="-122"/>
                <a:ea typeface="微软雅黑" panose="020B0503020204020204" pitchFamily="34" charset="-122"/>
              </a:rPr>
              <a:t>定价均衡策略</a:t>
            </a:r>
            <a:endParaRPr lang="zh-CN" altLang="en-US" sz="1600" dirty="0">
              <a:solidFill>
                <a:schemeClr val="tx1"/>
              </a:solidFill>
            </a:endParaRPr>
          </a:p>
        </p:txBody>
      </p:sp>
      <p:sp>
        <p:nvSpPr>
          <p:cNvPr id="41" name="圆角矩形 40"/>
          <p:cNvSpPr/>
          <p:nvPr/>
        </p:nvSpPr>
        <p:spPr>
          <a:xfrm>
            <a:off x="5927919" y="5542045"/>
            <a:ext cx="1276844" cy="65712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车流的</a:t>
            </a:r>
            <a:r>
              <a:rPr lang="zh-CN" altLang="en-US" sz="1600" dirty="0" smtClean="0">
                <a:solidFill>
                  <a:schemeClr val="tx1"/>
                </a:solidFill>
                <a:latin typeface="微软雅黑" panose="020B0503020204020204" pitchFamily="34" charset="-122"/>
                <a:ea typeface="微软雅黑" panose="020B0503020204020204" pitchFamily="34" charset="-122"/>
              </a:rPr>
              <a:t>充电均衡策略</a:t>
            </a:r>
            <a:endParaRPr lang="zh-CN" altLang="en-US" sz="1600" dirty="0">
              <a:solidFill>
                <a:schemeClr val="tx1"/>
              </a:solidFill>
            </a:endParaRPr>
          </a:p>
        </p:txBody>
      </p:sp>
      <p:sp>
        <p:nvSpPr>
          <p:cNvPr id="2" name="矩形 1"/>
          <p:cNvSpPr/>
          <p:nvPr/>
        </p:nvSpPr>
        <p:spPr>
          <a:xfrm>
            <a:off x="597858" y="4027320"/>
            <a:ext cx="3858947" cy="1938992"/>
          </a:xfrm>
          <a:prstGeom prst="rect">
            <a:avLst/>
          </a:prstGeom>
        </p:spPr>
        <p:txBody>
          <a:bodyPr wrap="square">
            <a:spAutoFit/>
          </a:bodyPr>
          <a:lstStyle/>
          <a:p>
            <a:pPr marL="285750" indent="-285750">
              <a:lnSpc>
                <a:spcPct val="150000"/>
              </a:lnSpc>
              <a:buSzPct val="80000"/>
              <a:buFont typeface="Wingdings" panose="05000000000000000000" pitchFamily="2" charset="2"/>
              <a:buChar char="Ø"/>
            </a:pPr>
            <a:r>
              <a:rPr lang="zh-CN" altLang="en-US" sz="1600" b="1" dirty="0" smtClean="0">
                <a:solidFill>
                  <a:srgbClr val="FF0000"/>
                </a:solidFill>
                <a:latin typeface="微软雅黑" panose="020B0503020204020204" pitchFamily="34" charset="-122"/>
                <a:ea typeface="微软雅黑" panose="020B0503020204020204" pitchFamily="34" charset="-122"/>
              </a:rPr>
              <a:t>公司</a:t>
            </a:r>
            <a:r>
              <a:rPr lang="zh-CN" altLang="en-US" sz="1600" b="1" dirty="0">
                <a:solidFill>
                  <a:srgbClr val="FF0000"/>
                </a:solidFill>
                <a:latin typeface="微软雅黑" panose="020B0503020204020204" pitchFamily="34" charset="-122"/>
                <a:ea typeface="微软雅黑" panose="020B0503020204020204" pitchFamily="34" charset="-122"/>
              </a:rPr>
              <a:t>的充电站定价策略分析</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a:p>
            <a:pPr marL="555625" indent="-285750">
              <a:lnSpc>
                <a:spcPct val="150000"/>
              </a:lnSpc>
              <a:buSzPct val="80000"/>
              <a:buFont typeface="Arial" panose="020B0604020202020204" pitchFamily="34" charset="0"/>
              <a:buChar char="•"/>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问题</a:t>
            </a:r>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的解</a:t>
            </a:r>
            <a:r>
              <a:rPr lang="zh-CN" altLang="en-US" sz="1600" dirty="0" smtClean="0">
                <a:latin typeface="微软雅黑" panose="020B0503020204020204" pitchFamily="34" charset="-122"/>
                <a:ea typeface="微软雅黑" panose="020B0503020204020204" pitchFamily="34" charset="-122"/>
              </a:rPr>
              <a:t>缺乏</a:t>
            </a:r>
            <a:r>
              <a:rPr lang="zh-CN" altLang="en-US" sz="1600" dirty="0" smtClean="0">
                <a:solidFill>
                  <a:srgbClr val="FF0000"/>
                </a:solidFill>
                <a:latin typeface="微软雅黑" panose="020B0503020204020204" pitchFamily="34" charset="-122"/>
                <a:ea typeface="微软雅黑" panose="020B0503020204020204" pitchFamily="34" charset="-122"/>
              </a:rPr>
              <a:t>闭形式</a:t>
            </a:r>
            <a:r>
              <a:rPr lang="zh-CN" altLang="en-US" sz="1600" dirty="0" smtClean="0">
                <a:latin typeface="微软雅黑" panose="020B0503020204020204" pitchFamily="34" charset="-122"/>
                <a:ea typeface="微软雅黑" panose="020B0503020204020204" pitchFamily="34" charset="-122"/>
              </a:rPr>
              <a:t>的表示，</a:t>
            </a:r>
            <a:r>
              <a:rPr lang="zh-CN" altLang="en-US" sz="1600" dirty="0" smtClean="0">
                <a:solidFill>
                  <a:srgbClr val="FF0000"/>
                </a:solidFill>
                <a:latin typeface="微软雅黑" panose="020B0503020204020204" pitchFamily="34" charset="-122"/>
                <a:ea typeface="微软雅黑" panose="020B0503020204020204" pitchFamily="34" charset="-122"/>
              </a:rPr>
              <a:t>不能用直观</a:t>
            </a:r>
            <a:r>
              <a:rPr lang="zh-CN" altLang="en-US" sz="1600" dirty="0">
                <a:solidFill>
                  <a:srgbClr val="FF0000"/>
                </a:solidFill>
                <a:latin typeface="微软雅黑" panose="020B0503020204020204" pitchFamily="34" charset="-122"/>
                <a:ea typeface="微软雅黑" panose="020B0503020204020204" pitchFamily="34" charset="-122"/>
              </a:rPr>
              <a:t>的</a:t>
            </a:r>
            <a:r>
              <a:rPr lang="zh-CN" altLang="en-US" sz="1600" dirty="0" smtClean="0">
                <a:solidFill>
                  <a:srgbClr val="FF0000"/>
                </a:solidFill>
                <a:latin typeface="微软雅黑" panose="020B0503020204020204" pitchFamily="34" charset="-122"/>
                <a:ea typeface="微软雅黑" panose="020B0503020204020204" pitchFamily="34" charset="-122"/>
              </a:rPr>
              <a:t>函数形式</a:t>
            </a:r>
            <a:r>
              <a:rPr lang="zh-CN" altLang="en-US" sz="1600" dirty="0">
                <a:solidFill>
                  <a:srgbClr val="FF0000"/>
                </a:solidFill>
                <a:latin typeface="微软雅黑" panose="020B0503020204020204" pitchFamily="34" charset="-122"/>
                <a:ea typeface="微软雅黑" panose="020B0503020204020204" pitchFamily="34" charset="-122"/>
              </a:rPr>
              <a:t>表示</a:t>
            </a:r>
            <a:endPar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555625" indent="-285750">
              <a:lnSpc>
                <a:spcPct val="150000"/>
              </a:lnSpc>
              <a:buSzPct val="80000"/>
              <a:buFont typeface="Arial" panose="020B0604020202020204" pitchFamily="34" charset="0"/>
              <a:buChar char="•"/>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rPr>
              <a:t>上层定价问题需要迭代求解，在城市规模下，</a:t>
            </a:r>
            <a:r>
              <a:rPr lang="zh-CN" altLang="en-US" sz="1600" dirty="0" smtClean="0">
                <a:solidFill>
                  <a:srgbClr val="FF0000"/>
                </a:solidFill>
                <a:latin typeface="微软雅黑" panose="020B0503020204020204" pitchFamily="34" charset="-122"/>
                <a:ea typeface="微软雅黑" panose="020B0503020204020204" pitchFamily="34" charset="-122"/>
              </a:rPr>
              <a:t>计算开销大</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290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 name="图片 282"/>
          <p:cNvPicPr>
            <a:picLocks noChangeAspect="1"/>
          </p:cNvPicPr>
          <p:nvPr/>
        </p:nvPicPr>
        <p:blipFill>
          <a:blip r:embed="rId3"/>
          <a:stretch>
            <a:fillRect/>
          </a:stretch>
        </p:blipFill>
        <p:spPr>
          <a:xfrm>
            <a:off x="2834485" y="2197392"/>
            <a:ext cx="1093771" cy="1010219"/>
          </a:xfrm>
          <a:prstGeom prst="rect">
            <a:avLst/>
          </a:prstGeom>
        </p:spPr>
      </p:pic>
      <p:pic>
        <p:nvPicPr>
          <p:cNvPr id="45" name="图片 44"/>
          <p:cNvPicPr>
            <a:picLocks noChangeAspect="1"/>
          </p:cNvPicPr>
          <p:nvPr/>
        </p:nvPicPr>
        <p:blipFill>
          <a:blip r:embed="rId4"/>
          <a:stretch>
            <a:fillRect/>
          </a:stretch>
        </p:blipFill>
        <p:spPr>
          <a:xfrm>
            <a:off x="1400330" y="2197392"/>
            <a:ext cx="1084449" cy="998144"/>
          </a:xfrm>
          <a:prstGeom prst="rect">
            <a:avLst/>
          </a:prstGeom>
        </p:spPr>
      </p:pic>
      <p:sp>
        <p:nvSpPr>
          <p:cNvPr id="39974" name="文本框 39973"/>
          <p:cNvSpPr txBox="1"/>
          <p:nvPr/>
        </p:nvSpPr>
        <p:spPr>
          <a:xfrm>
            <a:off x="4923295" y="1034690"/>
            <a:ext cx="3776511" cy="1353272"/>
          </a:xfrm>
          <a:prstGeom prst="rect">
            <a:avLst/>
          </a:prstGeom>
          <a:noFill/>
          <a:ln>
            <a:solidFill>
              <a:schemeClr val="tx1"/>
            </a:solidFill>
          </a:ln>
        </p:spPr>
        <p:txBody>
          <a:bodyPr wrap="square" rtlCol="0">
            <a:spAutoFit/>
          </a:bodyPr>
          <a:lstStyle/>
          <a:p>
            <a:endParaRPr lang="zh-CN" altLang="en-US" dirty="0"/>
          </a:p>
        </p:txBody>
      </p:sp>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技术</a:t>
            </a:r>
            <a:r>
              <a:rPr lang="zh-CN" altLang="en-US" sz="2800" b="1" dirty="0" smtClean="0">
                <a:solidFill>
                  <a:prstClr val="white"/>
                </a:solidFill>
                <a:latin typeface="微软雅黑" panose="020B0503020204020204" pitchFamily="34" charset="-122"/>
                <a:ea typeface="微软雅黑" panose="020B0503020204020204" pitchFamily="34" charset="-122"/>
                <a:cs typeface="Arial" pitchFamily="34" charset="0"/>
              </a:rPr>
              <a:t>路线</a:t>
            </a:r>
            <a:r>
              <a:rPr lang="en-US" altLang="zh-CN" sz="2800" b="1" dirty="0" smtClean="0">
                <a:solidFill>
                  <a:prstClr val="white"/>
                </a:solidFill>
                <a:latin typeface="微软雅黑" panose="020B0503020204020204" pitchFamily="34" charset="-122"/>
                <a:ea typeface="微软雅黑" panose="020B0503020204020204" pitchFamily="34" charset="-122"/>
                <a:cs typeface="Arial" pitchFamily="34" charset="0"/>
              </a:rPr>
              <a:t>2</a:t>
            </a: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：车流充电策略与充电站定价策略算法</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27</a:t>
            </a:fld>
            <a:endParaRPr lang="zh-CN" altLang="en-US" dirty="0"/>
          </a:p>
        </p:txBody>
      </p:sp>
      <p:sp>
        <p:nvSpPr>
          <p:cNvPr id="15" name="矩形 14"/>
          <p:cNvSpPr/>
          <p:nvPr/>
        </p:nvSpPr>
        <p:spPr>
          <a:xfrm>
            <a:off x="449263" y="1015423"/>
            <a:ext cx="4239115" cy="923330"/>
          </a:xfrm>
          <a:prstGeom prst="rect">
            <a:avLst/>
          </a:prstGeom>
        </p:spPr>
        <p:txBody>
          <a:bodyPr wrap="square">
            <a:spAutoFit/>
          </a:bodyPr>
          <a:lstStyle/>
          <a:p>
            <a:pPr>
              <a:lnSpc>
                <a:spcPct val="150000"/>
              </a:lnSpc>
            </a:pPr>
            <a:r>
              <a:rPr lang="zh-CN" altLang="en-US" b="1" dirty="0">
                <a:solidFill>
                  <a:srgbClr val="2F5597"/>
                </a:solidFill>
                <a:latin typeface="微软雅黑" panose="020B0503020204020204" pitchFamily="34" charset="-122"/>
                <a:ea typeface="微软雅黑" panose="020B0503020204020204" pitchFamily="34" charset="-122"/>
              </a:rPr>
              <a:t>具体</a:t>
            </a:r>
            <a:r>
              <a:rPr lang="zh-CN" altLang="en-US" b="1" dirty="0" smtClean="0">
                <a:solidFill>
                  <a:srgbClr val="2F5597"/>
                </a:solidFill>
                <a:latin typeface="微软雅黑" panose="020B0503020204020204" pitchFamily="34" charset="-122"/>
                <a:ea typeface="微软雅黑" panose="020B0503020204020204" pitchFamily="34" charset="-122"/>
              </a:rPr>
              <a:t>步骤</a:t>
            </a:r>
            <a:r>
              <a:rPr lang="en-US" altLang="zh-CN" b="1" dirty="0">
                <a:solidFill>
                  <a:srgbClr val="2F5597"/>
                </a:solidFill>
                <a:latin typeface="微软雅黑" panose="020B0503020204020204" pitchFamily="34" charset="-122"/>
                <a:ea typeface="微软雅黑" panose="020B0503020204020204" pitchFamily="34" charset="-122"/>
              </a:rPr>
              <a:t>1</a:t>
            </a:r>
          </a:p>
          <a:p>
            <a:pPr>
              <a:lnSpc>
                <a:spcPct val="15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设计优化算法对定价问题进行迭代求解</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cxnSp>
        <p:nvCxnSpPr>
          <p:cNvPr id="109" name="直接连接符 108"/>
          <p:cNvCxnSpPr/>
          <p:nvPr/>
        </p:nvCxnSpPr>
        <p:spPr>
          <a:xfrm>
            <a:off x="586246" y="1451775"/>
            <a:ext cx="933879"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973" name="文本框 39972"/>
              <p:cNvSpPr txBox="1"/>
              <p:nvPr/>
            </p:nvSpPr>
            <p:spPr>
              <a:xfrm>
                <a:off x="5212018" y="1561811"/>
                <a:ext cx="3094522" cy="32836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rPr>
                          </m:ctrlPr>
                        </m:sSupPr>
                        <m:e>
                          <m:r>
                            <a:rPr lang="en-US" altLang="zh-CN" sz="1400" i="1">
                              <a:latin typeface="Cambria Math" panose="02040503050406030204" pitchFamily="18" charset="0"/>
                            </a:rPr>
                            <m:t>𝑥</m:t>
                          </m:r>
                        </m:e>
                        <m:sup>
                          <m:r>
                            <a:rPr lang="en-US" altLang="zh-CN" sz="1400" i="1">
                              <a:latin typeface="Cambria Math" panose="02040503050406030204" pitchFamily="18" charset="0"/>
                            </a:rPr>
                            <m:t>𝑘</m:t>
                          </m:r>
                          <m:r>
                            <a:rPr lang="en-US" altLang="zh-CN" sz="1400" i="1">
                              <a:latin typeface="Cambria Math" panose="02040503050406030204" pitchFamily="18" charset="0"/>
                            </a:rPr>
                            <m:t>+1</m:t>
                          </m:r>
                        </m:sup>
                      </m:sSup>
                      <m:r>
                        <a:rPr lang="en-US" altLang="zh-CN" sz="1400" i="1">
                          <a:latin typeface="Cambria Math" panose="02040503050406030204" pitchFamily="18" charset="0"/>
                        </a:rPr>
                        <m:t>=</m:t>
                      </m:r>
                      <m:func>
                        <m:funcPr>
                          <m:ctrlPr>
                            <a:rPr lang="en-US" altLang="zh-CN" sz="1400" i="1" smtClean="0">
                              <a:latin typeface="Cambria Math" panose="02040503050406030204" pitchFamily="18" charset="0"/>
                            </a:rPr>
                          </m:ctrlPr>
                        </m:funcPr>
                        <m:fName>
                          <m:limLow>
                            <m:limLowPr>
                              <m:ctrlPr>
                                <a:rPr lang="en-US" altLang="zh-CN" sz="1400" i="1" smtClean="0">
                                  <a:latin typeface="Cambria Math" panose="02040503050406030204" pitchFamily="18" charset="0"/>
                                </a:rPr>
                              </m:ctrlPr>
                            </m:limLowPr>
                            <m:e>
                              <m:r>
                                <a:rPr lang="en-US" altLang="zh-CN" sz="1400" i="1">
                                  <a:latin typeface="Cambria Math" panose="02040503050406030204" pitchFamily="18" charset="0"/>
                                </a:rPr>
                                <m:t>𝑎𝑟𝑔</m:t>
                              </m:r>
                              <m:r>
                                <a:rPr lang="en-US" altLang="zh-CN" sz="1400" i="1" smtClean="0">
                                  <a:latin typeface="Cambria Math" panose="02040503050406030204" pitchFamily="18" charset="0"/>
                                </a:rPr>
                                <m:t>𝑚𝑖𝑛</m:t>
                              </m:r>
                            </m:e>
                            <m:lim>
                              <m:r>
                                <a:rPr lang="en-US" altLang="zh-CN" sz="1400" i="1">
                                  <a:latin typeface="Cambria Math" panose="02040503050406030204" pitchFamily="18" charset="0"/>
                                </a:rPr>
                                <m:t>𝑥</m:t>
                              </m:r>
                            </m:lim>
                          </m:limLow>
                        </m:fName>
                        <m:e>
                          <m:r>
                            <a:rPr lang="en-US" altLang="zh-CN" sz="1400" i="1">
                              <a:latin typeface="Cambria Math" panose="02040503050406030204" pitchFamily="18" charset="0"/>
                            </a:rPr>
                            <m:t>𝑓</m:t>
                          </m:r>
                          <m:r>
                            <a:rPr lang="en-US" altLang="zh-CN" sz="1400" b="0" i="1" smtClean="0">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𝑥</m:t>
                              </m:r>
                            </m:e>
                            <m:sup>
                              <m:r>
                                <a:rPr lang="en-US" altLang="zh-CN" sz="1400" i="1">
                                  <a:latin typeface="Cambria Math" panose="02040503050406030204" pitchFamily="18" charset="0"/>
                                </a:rPr>
                                <m:t>𝑘</m:t>
                              </m:r>
                            </m:sup>
                          </m:sSup>
                          <m:r>
                            <a:rPr lang="en-US" altLang="zh-CN" sz="1400" b="0" i="1" smtClean="0">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𝑦</m:t>
                              </m:r>
                            </m:e>
                            <m:sup>
                              <m:r>
                                <a:rPr lang="en-US" altLang="zh-CN" sz="1400" i="1">
                                  <a:latin typeface="Cambria Math" panose="02040503050406030204" pitchFamily="18" charset="0"/>
                                </a:rPr>
                                <m:t>𝑘</m:t>
                              </m:r>
                            </m:sup>
                          </m:sSup>
                          <m:r>
                            <a:rPr lang="en-US" altLang="zh-CN" sz="1400" b="0" i="1" smtClean="0">
                              <a:latin typeface="Cambria Math" panose="02040503050406030204" pitchFamily="18" charset="0"/>
                            </a:rPr>
                            <m:t>)</m:t>
                          </m:r>
                        </m:e>
                      </m:func>
                    </m:oMath>
                  </m:oMathPara>
                </a14:m>
                <a:endParaRPr lang="zh-CN" altLang="en-US" sz="1400" i="1" dirty="0"/>
              </a:p>
            </p:txBody>
          </p:sp>
        </mc:Choice>
        <mc:Fallback xmlns="">
          <p:sp>
            <p:nvSpPr>
              <p:cNvPr id="39973" name="文本框 39972"/>
              <p:cNvSpPr txBox="1">
                <a:spLocks noRot="1" noChangeAspect="1" noMove="1" noResize="1" noEditPoints="1" noAdjustHandles="1" noChangeArrowheads="1" noChangeShapeType="1" noTextEdit="1"/>
              </p:cNvSpPr>
              <p:nvPr/>
            </p:nvSpPr>
            <p:spPr>
              <a:xfrm>
                <a:off x="5212018" y="1561811"/>
                <a:ext cx="3094522" cy="328360"/>
              </a:xfrm>
              <a:prstGeom prst="rect">
                <a:avLst/>
              </a:prstGeom>
              <a:blipFill>
                <a:blip r:embed="rId5"/>
                <a:stretch>
                  <a:fillRect b="-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文本框 111"/>
              <p:cNvSpPr txBox="1"/>
              <p:nvPr/>
            </p:nvSpPr>
            <p:spPr>
              <a:xfrm>
                <a:off x="5292785" y="1933293"/>
                <a:ext cx="3094522" cy="3524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𝑦</m:t>
                          </m:r>
                        </m:e>
                        <m:sup>
                          <m:r>
                            <a:rPr lang="en-US" altLang="zh-CN" sz="1400" i="1">
                              <a:latin typeface="Cambria Math" panose="02040503050406030204" pitchFamily="18" charset="0"/>
                            </a:rPr>
                            <m:t>𝑘</m:t>
                          </m:r>
                          <m:r>
                            <a:rPr lang="en-US" altLang="zh-CN" sz="1400" i="1">
                              <a:latin typeface="Cambria Math" panose="02040503050406030204" pitchFamily="18" charset="0"/>
                            </a:rPr>
                            <m:t>+1</m:t>
                          </m:r>
                        </m:sup>
                      </m:sSup>
                      <m:r>
                        <a:rPr lang="en-US" altLang="zh-CN" sz="1400" i="1">
                          <a:latin typeface="Cambria Math" panose="02040503050406030204" pitchFamily="18" charset="0"/>
                        </a:rPr>
                        <m:t>=</m:t>
                      </m:r>
                      <m:func>
                        <m:funcPr>
                          <m:ctrlPr>
                            <a:rPr lang="en-US" altLang="zh-CN" sz="1400" i="1" smtClean="0">
                              <a:latin typeface="Cambria Math" panose="02040503050406030204" pitchFamily="18" charset="0"/>
                            </a:rPr>
                          </m:ctrlPr>
                        </m:funcPr>
                        <m:fName>
                          <m:limLow>
                            <m:limLowPr>
                              <m:ctrlPr>
                                <a:rPr lang="en-US" altLang="zh-CN" sz="1400" i="1" smtClean="0">
                                  <a:latin typeface="Cambria Math" panose="02040503050406030204" pitchFamily="18" charset="0"/>
                                </a:rPr>
                              </m:ctrlPr>
                            </m:limLowPr>
                            <m:e>
                              <m:r>
                                <a:rPr lang="en-US" altLang="zh-CN" sz="1400" i="1">
                                  <a:latin typeface="Cambria Math" panose="02040503050406030204" pitchFamily="18" charset="0"/>
                                </a:rPr>
                                <m:t>𝑎𝑟𝑔</m:t>
                              </m:r>
                              <m:r>
                                <a:rPr lang="en-US" altLang="zh-CN" sz="1400" i="1" smtClean="0">
                                  <a:latin typeface="Cambria Math" panose="02040503050406030204" pitchFamily="18" charset="0"/>
                                </a:rPr>
                                <m:t>𝑚𝑖𝑛</m:t>
                              </m:r>
                            </m:e>
                            <m:lim>
                              <m:r>
                                <a:rPr lang="en-US" altLang="zh-CN" sz="1400" b="0" i="1" smtClean="0">
                                  <a:latin typeface="Cambria Math" panose="02040503050406030204" pitchFamily="18" charset="0"/>
                                </a:rPr>
                                <m:t>𝑦</m:t>
                              </m:r>
                            </m:lim>
                          </m:limLow>
                        </m:fName>
                        <m:e>
                          <m:r>
                            <a:rPr lang="en-US" altLang="zh-CN" sz="1400" i="1">
                              <a:latin typeface="Cambria Math" panose="02040503050406030204" pitchFamily="18" charset="0"/>
                            </a:rPr>
                            <m:t>𝑓</m:t>
                          </m:r>
                          <m:r>
                            <a:rPr lang="en-US" altLang="zh-CN" sz="1400" b="0" i="1" smtClean="0">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𝑥</m:t>
                              </m:r>
                            </m:e>
                            <m:sup>
                              <m:r>
                                <a:rPr lang="en-US" altLang="zh-CN" sz="1400" i="1">
                                  <a:latin typeface="Cambria Math" panose="02040503050406030204" pitchFamily="18" charset="0"/>
                                </a:rPr>
                                <m:t>𝑘</m:t>
                              </m:r>
                              <m:r>
                                <a:rPr lang="en-US" altLang="zh-CN" sz="1400" b="0" i="1" smtClean="0">
                                  <a:latin typeface="Cambria Math" panose="02040503050406030204" pitchFamily="18" charset="0"/>
                                </a:rPr>
                                <m:t>+1</m:t>
                              </m:r>
                            </m:sup>
                          </m:sSup>
                          <m:r>
                            <a:rPr lang="en-US" altLang="zh-CN" sz="1400" b="0" i="1" smtClean="0">
                              <a:latin typeface="Cambria Math" panose="02040503050406030204" pitchFamily="18" charset="0"/>
                            </a:rPr>
                            <m:t>,</m:t>
                          </m:r>
                          <m:sSup>
                            <m:sSupPr>
                              <m:ctrlPr>
                                <a:rPr lang="en-US" altLang="zh-CN" sz="1400" i="1">
                                  <a:latin typeface="Cambria Math" panose="02040503050406030204" pitchFamily="18" charset="0"/>
                                </a:rPr>
                              </m:ctrlPr>
                            </m:sSupPr>
                            <m:e>
                              <m:r>
                                <a:rPr lang="en-US" altLang="zh-CN" sz="1400" b="0" i="1" smtClean="0">
                                  <a:latin typeface="Cambria Math" panose="02040503050406030204" pitchFamily="18" charset="0"/>
                                </a:rPr>
                                <m:t>𝑦</m:t>
                              </m:r>
                            </m:e>
                            <m:sup>
                              <m:r>
                                <a:rPr lang="en-US" altLang="zh-CN" sz="1400" i="1">
                                  <a:latin typeface="Cambria Math" panose="02040503050406030204" pitchFamily="18" charset="0"/>
                                </a:rPr>
                                <m:t>𝑘</m:t>
                              </m:r>
                            </m:sup>
                          </m:sSup>
                          <m:r>
                            <a:rPr lang="en-US" altLang="zh-CN" sz="1400" b="0" i="1" smtClean="0">
                              <a:latin typeface="Cambria Math" panose="02040503050406030204" pitchFamily="18" charset="0"/>
                            </a:rPr>
                            <m:t>)</m:t>
                          </m:r>
                        </m:e>
                      </m:func>
                    </m:oMath>
                  </m:oMathPara>
                </a14:m>
                <a:endParaRPr lang="zh-CN" altLang="en-US" sz="1400" i="1" dirty="0"/>
              </a:p>
            </p:txBody>
          </p:sp>
        </mc:Choice>
        <mc:Fallback xmlns="">
          <p:sp>
            <p:nvSpPr>
              <p:cNvPr id="112" name="文本框 111"/>
              <p:cNvSpPr txBox="1">
                <a:spLocks noRot="1" noChangeAspect="1" noMove="1" noResize="1" noEditPoints="1" noAdjustHandles="1" noChangeArrowheads="1" noChangeShapeType="1" noTextEdit="1"/>
              </p:cNvSpPr>
              <p:nvPr/>
            </p:nvSpPr>
            <p:spPr>
              <a:xfrm>
                <a:off x="5292785" y="1933293"/>
                <a:ext cx="3094522" cy="352404"/>
              </a:xfrm>
              <a:prstGeom prst="rect">
                <a:avLst/>
              </a:prstGeom>
              <a:blipFill>
                <a:blip r:embed="rId6"/>
                <a:stretch>
                  <a:fillRect b="-12069"/>
                </a:stretch>
              </a:blipFill>
            </p:spPr>
            <p:txBody>
              <a:bodyPr/>
              <a:lstStyle/>
              <a:p>
                <a:r>
                  <a:rPr lang="zh-CN" altLang="en-US">
                    <a:noFill/>
                  </a:rPr>
                  <a:t> </a:t>
                </a:r>
              </a:p>
            </p:txBody>
          </p:sp>
        </mc:Fallback>
      </mc:AlternateContent>
      <p:sp>
        <p:nvSpPr>
          <p:cNvPr id="39976" name="文本框 39975"/>
          <p:cNvSpPr txBox="1"/>
          <p:nvPr/>
        </p:nvSpPr>
        <p:spPr>
          <a:xfrm>
            <a:off x="4923295" y="1151604"/>
            <a:ext cx="3776511"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分块</a:t>
            </a:r>
            <a:r>
              <a:rPr lang="zh-CN" altLang="en-US" sz="1400" b="1" dirty="0" smtClean="0">
                <a:latin typeface="微软雅黑" panose="020B0503020204020204" pitchFamily="34" charset="-122"/>
                <a:ea typeface="微软雅黑" panose="020B0503020204020204" pitchFamily="34" charset="-122"/>
              </a:rPr>
              <a:t>坐标轮换法</a:t>
            </a:r>
            <a:r>
              <a:rPr lang="en-US" altLang="zh-CN" sz="1400" dirty="0">
                <a:latin typeface="微软雅黑" panose="020B0503020204020204" pitchFamily="34" charset="-122"/>
                <a:ea typeface="微软雅黑" panose="020B0503020204020204" pitchFamily="34" charset="-122"/>
              </a:rPr>
              <a:t>(Block Coordinate Descent</a:t>
            </a:r>
            <a:r>
              <a:rPr lang="en-US" altLang="zh-CN" sz="1400" dirty="0" smtClean="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206" name="圆角矩形 21">
            <a:extLst>
              <a:ext uri="{FF2B5EF4-FFF2-40B4-BE49-F238E27FC236}">
                <a16:creationId xmlns:a16="http://schemas.microsoft.com/office/drawing/2014/main" id="{A25EFA11-AD7F-447D-8091-B1FAE5DEF227}"/>
              </a:ext>
            </a:extLst>
          </p:cNvPr>
          <p:cNvSpPr/>
          <p:nvPr/>
        </p:nvSpPr>
        <p:spPr>
          <a:xfrm>
            <a:off x="5095379" y="2473067"/>
            <a:ext cx="1630328" cy="674881"/>
          </a:xfrm>
          <a:prstGeom prst="roundRect">
            <a:avLst/>
          </a:prstGeom>
          <a:solidFill>
            <a:schemeClr val="accent1"/>
          </a:solidFill>
          <a:ln>
            <a:noFill/>
          </a:ln>
          <a:effectLst>
            <a:outerShdw blurRad="44450" dist="27940" dir="5400000" algn="ctr">
              <a:srgbClr val="000000">
                <a:alpha val="32000"/>
              </a:srgbClr>
            </a:outerShdw>
          </a:effectLst>
        </p:spPr>
        <p:txBody>
          <a:bodyPr tIns="0" bIns="0" anchor="ctr"/>
          <a:lstStyle/>
          <a:p>
            <a:pPr algn="ctr"/>
            <a:r>
              <a:rPr lang="zh-CN" altLang="en-US" sz="1400" dirty="0" smtClean="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设定充电站初始化的定价策略</a:t>
            </a:r>
            <a:endParaRPr lang="en-US" altLang="zh-CN" sz="1400" dirty="0">
              <a:ln w="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7" name="圆角矩形 21">
            <a:extLst>
              <a:ext uri="{FF2B5EF4-FFF2-40B4-BE49-F238E27FC236}">
                <a16:creationId xmlns:a16="http://schemas.microsoft.com/office/drawing/2014/main" id="{7FFFF915-00D6-4755-A599-39078323CB12}"/>
              </a:ext>
            </a:extLst>
          </p:cNvPr>
          <p:cNvSpPr/>
          <p:nvPr/>
        </p:nvSpPr>
        <p:spPr>
          <a:xfrm>
            <a:off x="5897204" y="5363835"/>
            <a:ext cx="1694054" cy="793527"/>
          </a:xfrm>
          <a:prstGeom prst="roundRect">
            <a:avLst/>
          </a:prstGeom>
          <a:solidFill>
            <a:srgbClr val="5B9BD5"/>
          </a:solidFill>
          <a:ln>
            <a:noFill/>
          </a:ln>
          <a:effectLst>
            <a:outerShdw blurRad="44450" dist="27940" dir="5400000" algn="ctr">
              <a:srgbClr val="000000">
                <a:alpha val="32000"/>
              </a:srgbClr>
            </a:outerShdw>
          </a:effectLst>
        </p:spPr>
        <p:txBody>
          <a:bodyPr tIns="0" bIns="0" anchor="ctr"/>
          <a:lstStyle/>
          <a:p>
            <a:pPr algn="ctr"/>
            <a:r>
              <a:rPr lang="zh-CN" altLang="en-US" sz="1400" dirty="0" smtClean="0">
                <a:solidFill>
                  <a:schemeClr val="bg1"/>
                </a:solidFill>
                <a:latin typeface="微软雅黑" panose="020B0503020204020204" pitchFamily="34" charset="-122"/>
                <a:ea typeface="微软雅黑" panose="020B0503020204020204" pitchFamily="34" charset="-122"/>
              </a:rPr>
              <a:t>不同区域的车流选择最优的充电行为</a:t>
            </a:r>
            <a:endParaRPr lang="zh-CN" altLang="zh-CN" sz="1400" dirty="0">
              <a:solidFill>
                <a:schemeClr val="bg1"/>
              </a:solidFill>
              <a:latin typeface="微软雅黑" panose="020B0503020204020204" pitchFamily="34" charset="-122"/>
              <a:ea typeface="微软雅黑" panose="020B0503020204020204" pitchFamily="34" charset="-122"/>
            </a:endParaRPr>
          </a:p>
        </p:txBody>
      </p:sp>
      <p:pic>
        <p:nvPicPr>
          <p:cNvPr id="44" name="图片 4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1175" y="4984827"/>
            <a:ext cx="4505210" cy="1602816"/>
          </a:xfrm>
          <a:prstGeom prst="rect">
            <a:avLst/>
          </a:prstGeom>
        </p:spPr>
      </p:pic>
      <p:sp>
        <p:nvSpPr>
          <p:cNvPr id="39945" name="矩形 39944"/>
          <p:cNvSpPr/>
          <p:nvPr/>
        </p:nvSpPr>
        <p:spPr>
          <a:xfrm>
            <a:off x="1082467" y="2028599"/>
            <a:ext cx="3150524" cy="1313231"/>
          </a:xfrm>
          <a:prstGeom prst="rect">
            <a:avLst/>
          </a:prstGeom>
          <a:noFill/>
          <a:ln w="31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46" name="下箭头 39945"/>
          <p:cNvSpPr/>
          <p:nvPr/>
        </p:nvSpPr>
        <p:spPr>
          <a:xfrm>
            <a:off x="2420056" y="3453057"/>
            <a:ext cx="200610" cy="142054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47" name="右箭头 39946"/>
          <p:cNvSpPr/>
          <p:nvPr/>
        </p:nvSpPr>
        <p:spPr>
          <a:xfrm flipH="1">
            <a:off x="4350449" y="2670051"/>
            <a:ext cx="572846" cy="2909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7" name="右箭头 296"/>
          <p:cNvSpPr/>
          <p:nvPr/>
        </p:nvSpPr>
        <p:spPr>
          <a:xfrm>
            <a:off x="5176422" y="5640762"/>
            <a:ext cx="560745" cy="2909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9" name="圆角矩形 21">
                <a:extLst>
                  <a:ext uri="{FF2B5EF4-FFF2-40B4-BE49-F238E27FC236}">
                    <a16:creationId xmlns:a16="http://schemas.microsoft.com/office/drawing/2014/main" id="{A25EFA11-AD7F-447D-8091-B1FAE5DEF227}"/>
                  </a:ext>
                </a:extLst>
              </p:cNvPr>
              <p:cNvSpPr/>
              <p:nvPr/>
            </p:nvSpPr>
            <p:spPr>
              <a:xfrm>
                <a:off x="721234" y="3651796"/>
                <a:ext cx="1563834" cy="1039740"/>
              </a:xfrm>
              <a:prstGeom prst="roundRect">
                <a:avLst/>
              </a:prstGeom>
              <a:solidFill>
                <a:schemeClr val="accent1"/>
              </a:solidFill>
              <a:ln>
                <a:noFill/>
              </a:ln>
              <a:effectLst>
                <a:outerShdw blurRad="44450" dist="27940" dir="5400000" algn="ctr">
                  <a:srgbClr val="000000">
                    <a:alpha val="32000"/>
                  </a:srgbClr>
                </a:outerShdw>
              </a:effectLst>
            </p:spPr>
            <p:txBody>
              <a:bodyPr tIns="0" bIns="0" anchor="ctr"/>
              <a:lstStyle/>
              <a:p>
                <a:pPr algn="ctr"/>
                <a:r>
                  <a:rPr lang="zh-CN" altLang="en-US" sz="1400" dirty="0" smtClean="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若不满足收敛条件，根据设定的</a:t>
                </a:r>
                <a14:m>
                  <m:oMath xmlns:m="http://schemas.openxmlformats.org/officeDocument/2006/math">
                    <m:r>
                      <a:rPr lang="zh-CN" altLang="en-US" sz="1400" i="1" smtClean="0">
                        <a:solidFill>
                          <a:schemeClr val="bg1"/>
                        </a:solidFill>
                        <a:latin typeface="Cambria Math" panose="02040503050406030204" pitchFamily="18" charset="0"/>
                      </a:rPr>
                      <m:t>𝛻</m:t>
                    </m:r>
                    <m:r>
                      <a:rPr lang="en-US" altLang="zh-CN" sz="1400" i="1">
                        <a:solidFill>
                          <a:schemeClr val="bg1"/>
                        </a:solidFill>
                        <a:latin typeface="Cambria Math" panose="02040503050406030204" pitchFamily="18" charset="0"/>
                      </a:rPr>
                      <m:t>𝑝</m:t>
                    </m:r>
                  </m:oMath>
                </a14:m>
                <a:endParaRPr lang="zh-CN" altLang="en-US" sz="1400" i="1" dirty="0">
                  <a:solidFill>
                    <a:schemeClr val="bg1"/>
                  </a:solidFill>
                </a:endParaRPr>
              </a:p>
              <a:p>
                <a:pPr algn="ctr"/>
                <a:r>
                  <a:rPr lang="zh-CN" altLang="en-US" sz="1400" dirty="0" smtClean="0">
                    <a:ln w="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更新定价</a:t>
                </a:r>
                <a:endParaRPr lang="en-US" altLang="zh-CN" sz="1400" dirty="0">
                  <a:ln w="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299" name="圆角矩形 21">
                <a:extLst>
                  <a:ext uri="{FF2B5EF4-FFF2-40B4-BE49-F238E27FC236}">
                    <a16:creationId xmlns:a16="http://schemas.microsoft.com/office/drawing/2014/main" id="{A25EFA11-AD7F-447D-8091-B1FAE5DEF227}"/>
                  </a:ext>
                </a:extLst>
              </p:cNvPr>
              <p:cNvSpPr>
                <a:spLocks noRot="1" noChangeAspect="1" noMove="1" noResize="1" noEditPoints="1" noAdjustHandles="1" noChangeArrowheads="1" noChangeShapeType="1" noTextEdit="1"/>
              </p:cNvSpPr>
              <p:nvPr/>
            </p:nvSpPr>
            <p:spPr>
              <a:xfrm>
                <a:off x="721234" y="3651796"/>
                <a:ext cx="1563834" cy="1039740"/>
              </a:xfrm>
              <a:prstGeom prst="roundRect">
                <a:avLst/>
              </a:prstGeom>
              <a:blipFill>
                <a:blip r:embed="rId8"/>
                <a:stretch>
                  <a:fillRect/>
                </a:stretch>
              </a:blipFill>
              <a:ln>
                <a:noFill/>
              </a:ln>
              <a:effectLst>
                <a:outerShdw blurRad="44450" dist="27940" dir="5400000" algn="ctr">
                  <a:srgbClr val="000000">
                    <a:alpha val="32000"/>
                  </a:srgbClr>
                </a:outerShdw>
              </a:effectLst>
            </p:spPr>
            <p:txBody>
              <a:bodyPr/>
              <a:lstStyle/>
              <a:p>
                <a:r>
                  <a:rPr lang="zh-CN" altLang="en-US">
                    <a:noFill/>
                  </a:rPr>
                  <a:t> </a:t>
                </a:r>
              </a:p>
            </p:txBody>
          </p:sp>
        </mc:Fallback>
      </mc:AlternateContent>
      <p:sp>
        <p:nvSpPr>
          <p:cNvPr id="300" name="下箭头 299"/>
          <p:cNvSpPr/>
          <p:nvPr/>
        </p:nvSpPr>
        <p:spPr>
          <a:xfrm flipV="1">
            <a:off x="2755654" y="3430059"/>
            <a:ext cx="200610" cy="142054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1" name="圆角矩形 21">
            <a:extLst>
              <a:ext uri="{FF2B5EF4-FFF2-40B4-BE49-F238E27FC236}">
                <a16:creationId xmlns:a16="http://schemas.microsoft.com/office/drawing/2014/main" id="{A25EFA11-AD7F-447D-8091-B1FAE5DEF227}"/>
              </a:ext>
            </a:extLst>
          </p:cNvPr>
          <p:cNvSpPr/>
          <p:nvPr/>
        </p:nvSpPr>
        <p:spPr>
          <a:xfrm>
            <a:off x="3091252" y="3651796"/>
            <a:ext cx="1497373" cy="1039740"/>
          </a:xfrm>
          <a:prstGeom prst="roundRect">
            <a:avLst/>
          </a:prstGeom>
          <a:solidFill>
            <a:schemeClr val="accent1"/>
          </a:solidFill>
          <a:ln>
            <a:noFill/>
          </a:ln>
          <a:effectLst>
            <a:outerShdw blurRad="44450" dist="27940" dir="5400000" algn="ctr">
              <a:srgbClr val="000000">
                <a:alpha val="32000"/>
              </a:srgbClr>
            </a:outerShdw>
          </a:effectLst>
        </p:spPr>
        <p:txBody>
          <a:bodyPr tIns="0" bIns="0" anchor="ctr"/>
          <a:lstStyle/>
          <a:p>
            <a:pPr algn="ctr"/>
            <a:r>
              <a:rPr lang="zh-CN" altLang="en-US" sz="1400" dirty="0" smtClean="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将最优的车流选择结果返回给上层</a:t>
            </a:r>
            <a:endParaRPr lang="en-US" altLang="zh-CN" sz="1400" dirty="0">
              <a:ln w="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02" name="圆角矩形 21">
            <a:extLst>
              <a:ext uri="{FF2B5EF4-FFF2-40B4-BE49-F238E27FC236}">
                <a16:creationId xmlns:a16="http://schemas.microsoft.com/office/drawing/2014/main" id="{A25EFA11-AD7F-447D-8091-B1FAE5DEF227}"/>
              </a:ext>
            </a:extLst>
          </p:cNvPr>
          <p:cNvSpPr/>
          <p:nvPr/>
        </p:nvSpPr>
        <p:spPr>
          <a:xfrm>
            <a:off x="6562355" y="3707966"/>
            <a:ext cx="1848590" cy="963972"/>
          </a:xfrm>
          <a:prstGeom prst="roundRect">
            <a:avLst/>
          </a:prstGeom>
          <a:solidFill>
            <a:srgbClr val="ED7D31"/>
          </a:solidFill>
          <a:ln>
            <a:noFill/>
          </a:ln>
          <a:effectLst>
            <a:outerShdw blurRad="44450" dist="27940" dir="5400000" algn="ctr">
              <a:srgbClr val="000000">
                <a:alpha val="32000"/>
              </a:srgbClr>
            </a:outerShdw>
          </a:effectLst>
        </p:spPr>
        <p:txBody>
          <a:bodyPr tIns="0" bIns="0" anchor="ctr"/>
          <a:lstStyle/>
          <a:p>
            <a:pPr algn="ctr"/>
            <a:r>
              <a:rPr lang="zh-CN" altLang="en-US" sz="1400" b="1" dirty="0" smtClean="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如何设定一个好的初始定价，以加快求解的收敛呢？</a:t>
            </a:r>
            <a:endParaRPr lang="en-US" altLang="zh-CN" sz="1400" b="1" dirty="0">
              <a:ln w="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949" name="上箭头 39948"/>
          <p:cNvSpPr/>
          <p:nvPr/>
        </p:nvSpPr>
        <p:spPr>
          <a:xfrm rot="18288611">
            <a:off x="6980517" y="3054640"/>
            <a:ext cx="277437" cy="556595"/>
          </a:xfrm>
          <a:prstGeom prst="upArrow">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2390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500"/>
                                        <p:tgtEl>
                                          <p:spTgt spid="283"/>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45"/>
                                        </p:tgtEl>
                                        <p:attrNameLst>
                                          <p:attrName>style.visibility</p:attrName>
                                        </p:attrNameLst>
                                      </p:cBhvr>
                                      <p:to>
                                        <p:strVal val="visible"/>
                                      </p:to>
                                    </p:set>
                                    <p:animEffect transition="in" filter="fade">
                                      <p:cBhvr>
                                        <p:cTn id="13" dur="500"/>
                                        <p:tgtEl>
                                          <p:spTgt spid="3994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6"/>
                                        </p:tgtEl>
                                        <p:attrNameLst>
                                          <p:attrName>style.visibility</p:attrName>
                                        </p:attrNameLst>
                                      </p:cBhvr>
                                      <p:to>
                                        <p:strVal val="visible"/>
                                      </p:to>
                                    </p:set>
                                    <p:animEffect transition="in" filter="fade">
                                      <p:cBhvr>
                                        <p:cTn id="18" dur="500"/>
                                        <p:tgtEl>
                                          <p:spTgt spid="20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947"/>
                                        </p:tgtEl>
                                        <p:attrNameLst>
                                          <p:attrName>style.visibility</p:attrName>
                                        </p:attrNameLst>
                                      </p:cBhvr>
                                      <p:to>
                                        <p:strVal val="visible"/>
                                      </p:to>
                                    </p:set>
                                    <p:animEffect transition="in" filter="fade">
                                      <p:cBhvr>
                                        <p:cTn id="21" dur="500"/>
                                        <p:tgtEl>
                                          <p:spTgt spid="399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7"/>
                                        </p:tgtEl>
                                        <p:attrNameLst>
                                          <p:attrName>style.visibility</p:attrName>
                                        </p:attrNameLst>
                                      </p:cBhvr>
                                      <p:to>
                                        <p:strVal val="visible"/>
                                      </p:to>
                                    </p:set>
                                    <p:animEffect transition="in" filter="fade">
                                      <p:cBhvr>
                                        <p:cTn id="26" dur="500"/>
                                        <p:tgtEl>
                                          <p:spTgt spid="207"/>
                                        </p:tgtEl>
                                      </p:cBhvr>
                                    </p:animEffect>
                                  </p:childTnLst>
                                </p:cTn>
                              </p:par>
                              <p:par>
                                <p:cTn id="27" presetID="10"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7"/>
                                        </p:tgtEl>
                                        <p:attrNameLst>
                                          <p:attrName>style.visibility</p:attrName>
                                        </p:attrNameLst>
                                      </p:cBhvr>
                                      <p:to>
                                        <p:strVal val="visible"/>
                                      </p:to>
                                    </p:set>
                                    <p:animEffect transition="in" filter="fade">
                                      <p:cBhvr>
                                        <p:cTn id="32" dur="500"/>
                                        <p:tgtEl>
                                          <p:spTgt spid="29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0"/>
                                        </p:tgtEl>
                                        <p:attrNameLst>
                                          <p:attrName>style.visibility</p:attrName>
                                        </p:attrNameLst>
                                      </p:cBhvr>
                                      <p:to>
                                        <p:strVal val="visible"/>
                                      </p:to>
                                    </p:set>
                                    <p:animEffect transition="in" filter="fade">
                                      <p:cBhvr>
                                        <p:cTn id="37" dur="500"/>
                                        <p:tgtEl>
                                          <p:spTgt spid="30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1"/>
                                        </p:tgtEl>
                                        <p:attrNameLst>
                                          <p:attrName>style.visibility</p:attrName>
                                        </p:attrNameLst>
                                      </p:cBhvr>
                                      <p:to>
                                        <p:strVal val="visible"/>
                                      </p:to>
                                    </p:set>
                                    <p:animEffect transition="in" filter="fade">
                                      <p:cBhvr>
                                        <p:cTn id="40" dur="500"/>
                                        <p:tgtEl>
                                          <p:spTgt spid="30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9946"/>
                                        </p:tgtEl>
                                        <p:attrNameLst>
                                          <p:attrName>style.visibility</p:attrName>
                                        </p:attrNameLst>
                                      </p:cBhvr>
                                      <p:to>
                                        <p:strVal val="visible"/>
                                      </p:to>
                                    </p:set>
                                    <p:animEffect transition="in" filter="fade">
                                      <p:cBhvr>
                                        <p:cTn id="45" dur="500"/>
                                        <p:tgtEl>
                                          <p:spTgt spid="3994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9"/>
                                        </p:tgtEl>
                                        <p:attrNameLst>
                                          <p:attrName>style.visibility</p:attrName>
                                        </p:attrNameLst>
                                      </p:cBhvr>
                                      <p:to>
                                        <p:strVal val="visible"/>
                                      </p:to>
                                    </p:set>
                                    <p:animEffect transition="in" filter="fade">
                                      <p:cBhvr>
                                        <p:cTn id="48" dur="500"/>
                                        <p:tgtEl>
                                          <p:spTgt spid="29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02"/>
                                        </p:tgtEl>
                                        <p:attrNameLst>
                                          <p:attrName>style.visibility</p:attrName>
                                        </p:attrNameLst>
                                      </p:cBhvr>
                                      <p:to>
                                        <p:strVal val="visible"/>
                                      </p:to>
                                    </p:set>
                                    <p:animEffect transition="in" filter="fade">
                                      <p:cBhvr>
                                        <p:cTn id="53" dur="500"/>
                                        <p:tgtEl>
                                          <p:spTgt spid="30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9949"/>
                                        </p:tgtEl>
                                        <p:attrNameLst>
                                          <p:attrName>style.visibility</p:attrName>
                                        </p:attrNameLst>
                                      </p:cBhvr>
                                      <p:to>
                                        <p:strVal val="visible"/>
                                      </p:to>
                                    </p:set>
                                    <p:animEffect transition="in" filter="fade">
                                      <p:cBhvr>
                                        <p:cTn id="56" dur="500"/>
                                        <p:tgtEl>
                                          <p:spTgt spid="39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207" grpId="0" animBg="1"/>
      <p:bldP spid="39945" grpId="0" animBg="1"/>
      <p:bldP spid="39946" grpId="0" animBg="1"/>
      <p:bldP spid="39947" grpId="0" animBg="1"/>
      <p:bldP spid="297" grpId="0" animBg="1"/>
      <p:bldP spid="299" grpId="0" animBg="1"/>
      <p:bldP spid="300" grpId="0" animBg="1"/>
      <p:bldP spid="301" grpId="0" animBg="1"/>
      <p:bldP spid="302" grpId="0" animBg="1"/>
      <p:bldP spid="3994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技术</a:t>
            </a:r>
            <a:r>
              <a:rPr lang="zh-CN" altLang="en-US" sz="2800" b="1" dirty="0" smtClean="0">
                <a:solidFill>
                  <a:prstClr val="white"/>
                </a:solidFill>
                <a:latin typeface="微软雅黑" panose="020B0503020204020204" pitchFamily="34" charset="-122"/>
                <a:ea typeface="微软雅黑" panose="020B0503020204020204" pitchFamily="34" charset="-122"/>
                <a:cs typeface="Arial" pitchFamily="34" charset="0"/>
              </a:rPr>
              <a:t>路线</a:t>
            </a:r>
            <a:r>
              <a:rPr lang="en-US" altLang="zh-CN" sz="2800" b="1" dirty="0" smtClean="0">
                <a:solidFill>
                  <a:prstClr val="white"/>
                </a:solidFill>
                <a:latin typeface="微软雅黑" panose="020B0503020204020204" pitchFamily="34" charset="-122"/>
                <a:ea typeface="微软雅黑" panose="020B0503020204020204" pitchFamily="34" charset="-122"/>
                <a:cs typeface="Arial" pitchFamily="34" charset="0"/>
              </a:rPr>
              <a:t>2</a:t>
            </a:r>
            <a:r>
              <a:rPr lang="zh-CN" altLang="en-US" sz="2800" b="1" dirty="0">
                <a:solidFill>
                  <a:prstClr val="white"/>
                </a:solidFill>
                <a:latin typeface="微软雅黑" panose="020B0503020204020204" pitchFamily="34" charset="-122"/>
                <a:ea typeface="微软雅黑" panose="020B0503020204020204" pitchFamily="34" charset="-122"/>
                <a:cs typeface="Arial" pitchFamily="34" charset="0"/>
              </a:rPr>
              <a:t>：车流充电策略与充电站定价策略算法</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28</a:t>
            </a:fld>
            <a:endParaRPr lang="zh-CN" altLang="en-US" dirty="0"/>
          </a:p>
        </p:txBody>
      </p:sp>
      <p:sp>
        <p:nvSpPr>
          <p:cNvPr id="15" name="矩形 14"/>
          <p:cNvSpPr/>
          <p:nvPr/>
        </p:nvSpPr>
        <p:spPr>
          <a:xfrm>
            <a:off x="576262" y="980471"/>
            <a:ext cx="7854493" cy="923330"/>
          </a:xfrm>
          <a:prstGeom prst="rect">
            <a:avLst/>
          </a:prstGeom>
        </p:spPr>
        <p:txBody>
          <a:bodyPr wrap="square">
            <a:spAutoFit/>
          </a:bodyPr>
          <a:lstStyle/>
          <a:p>
            <a:pPr>
              <a:lnSpc>
                <a:spcPct val="150000"/>
              </a:lnSpc>
            </a:pPr>
            <a:r>
              <a:rPr lang="zh-CN" altLang="en-US" b="1" dirty="0">
                <a:solidFill>
                  <a:srgbClr val="2F5597"/>
                </a:solidFill>
                <a:latin typeface="微软雅黑" panose="020B0503020204020204" pitchFamily="34" charset="-122"/>
                <a:ea typeface="微软雅黑" panose="020B0503020204020204" pitchFamily="34" charset="-122"/>
              </a:rPr>
              <a:t>具体</a:t>
            </a:r>
            <a:r>
              <a:rPr lang="zh-CN" altLang="en-US" b="1" dirty="0" smtClean="0">
                <a:solidFill>
                  <a:srgbClr val="2F5597"/>
                </a:solidFill>
                <a:latin typeface="微软雅黑" panose="020B0503020204020204" pitchFamily="34" charset="-122"/>
                <a:ea typeface="微软雅黑" panose="020B0503020204020204" pitchFamily="34" charset="-122"/>
              </a:rPr>
              <a:t>步骤</a:t>
            </a:r>
            <a:r>
              <a:rPr lang="en-US" altLang="zh-CN" b="1" dirty="0" smtClean="0">
                <a:solidFill>
                  <a:srgbClr val="2F5597"/>
                </a:solidFill>
                <a:latin typeface="微软雅黑" panose="020B0503020204020204" pitchFamily="34" charset="-122"/>
                <a:ea typeface="微软雅黑" panose="020B0503020204020204" pitchFamily="34" charset="-122"/>
              </a:rPr>
              <a:t>2</a:t>
            </a:r>
            <a:endParaRPr lang="en-US" altLang="zh-CN" b="1" dirty="0">
              <a:solidFill>
                <a:srgbClr val="2F5597"/>
              </a:solidFill>
              <a:latin typeface="微软雅黑" panose="020B0503020204020204" pitchFamily="34" charset="-122"/>
              <a:ea typeface="微软雅黑" panose="020B0503020204020204" pitchFamily="34" charset="-122"/>
            </a:endParaRPr>
          </a:p>
          <a:p>
            <a:pPr>
              <a:lnSpc>
                <a:spcPct val="150000"/>
              </a:lnSpc>
            </a:pPr>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对问题的约束条件进行松弛，从理论上求出一个定价初始解</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p:cNvSpPr/>
              <p:nvPr/>
            </p:nvSpPr>
            <p:spPr>
              <a:xfrm>
                <a:off x="805180" y="1971703"/>
                <a:ext cx="7951279" cy="358368"/>
              </a:xfrm>
              <a:prstGeom prst="rect">
                <a:avLst/>
              </a:prstGeom>
            </p:spPr>
            <p:txBody>
              <a:bodyPr wrap="none">
                <a:spAutoFit/>
              </a:bodyPr>
              <a:lstStyle/>
              <a:p>
                <a:pPr marL="342900" indent="-342900">
                  <a:buFont typeface="+mj-lt"/>
                  <a:buAutoNum type="arabicPeriod"/>
                </a:pP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将问题的解</a:t>
                </a:r>
                <a14:m>
                  <m:oMath xmlns:m="http://schemas.openxmlformats.org/officeDocument/2006/math">
                    <m:sSub>
                      <m:sSubPr>
                        <m:ctrlPr>
                          <a:rPr lang="zh-CN"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𝑖𝑗</m:t>
                        </m:r>
                      </m:sub>
                    </m:sSub>
                  </m:oMath>
                </a14:m>
                <a:r>
                  <a:rPr lang="en-US" altLang="zh-CN" sz="1600" dirty="0" smtClean="0">
                    <a:ea typeface="Cambria Math" panose="02040503050406030204" pitchFamily="18" charset="0"/>
                    <a:cs typeface="Times New Roman" panose="02020603050405020304" pitchFamily="18" charset="0"/>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从</a:t>
                </a:r>
                <a14:m>
                  <m:oMath xmlns:m="http://schemas.openxmlformats.org/officeDocument/2006/math">
                    <m:r>
                      <a:rPr lang="en-US" altLang="zh-CN" sz="160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0</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600" i="1" dirty="0">
                        <a:latin typeface="Cambria Math" panose="02040503050406030204" pitchFamily="18" charset="0"/>
                        <a:ea typeface="Cambria Math" panose="02040503050406030204" pitchFamily="18" charset="0"/>
                      </a:rPr>
                      <m:t>]</m:t>
                    </m:r>
                  </m:oMath>
                </a14:m>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的定义域从松弛到</a:t>
                </a:r>
                <a14:m>
                  <m:oMath xmlns:m="http://schemas.openxmlformats.org/officeDocument/2006/math">
                    <m:r>
                      <a:rPr lang="en-US" altLang="zh-CN" sz="160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dirty="0">
                        <a:latin typeface="Cambria Math" panose="02040503050406030204" pitchFamily="18" charset="0"/>
                        <a:ea typeface="Cambria Math" panose="02040503050406030204" pitchFamily="18" charset="0"/>
                      </a:rPr>
                      <m:t>+</m:t>
                    </m:r>
                    <m:r>
                      <a:rPr lang="en-US" altLang="zh-CN" sz="1600" i="1" dirty="0">
                        <a:latin typeface="Cambria Math" panose="02040503050406030204" pitchFamily="18" charset="0"/>
                        <a:ea typeface="Cambria Math" panose="02040503050406030204" pitchFamily="18" charset="0"/>
                      </a:rPr>
                      <m:t>∞]</m:t>
                    </m:r>
                  </m:oMath>
                </a14:m>
                <a:r>
                  <a:rPr lang="zh-CN" altLang="en-US" sz="1600" dirty="0" smtClean="0">
                    <a:latin typeface="微软雅黑" panose="020B0503020204020204" pitchFamily="34" charset="-122"/>
                    <a:ea typeface="微软雅黑" panose="020B0503020204020204" pitchFamily="34" charset="-122"/>
                  </a:rPr>
                  <a:t>，并给出问题的拉格朗日函数：</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805180" y="1971703"/>
                <a:ext cx="7951279" cy="358368"/>
              </a:xfrm>
              <a:prstGeom prst="rect">
                <a:avLst/>
              </a:prstGeom>
              <a:blipFill>
                <a:blip r:embed="rId3"/>
                <a:stretch>
                  <a:fillRect l="-537" t="-11864" b="-20339"/>
                </a:stretch>
              </a:blipFill>
            </p:spPr>
            <p:txBody>
              <a:bodyPr/>
              <a:lstStyle/>
              <a:p>
                <a:r>
                  <a:rPr lang="zh-CN" altLang="en-US">
                    <a:noFill/>
                  </a:rPr>
                  <a:t> </a:t>
                </a:r>
              </a:p>
            </p:txBody>
          </p:sp>
        </mc:Fallback>
      </mc:AlternateContent>
      <p:cxnSp>
        <p:nvCxnSpPr>
          <p:cNvPr id="30" name="直接连接符 29"/>
          <p:cNvCxnSpPr/>
          <p:nvPr/>
        </p:nvCxnSpPr>
        <p:spPr>
          <a:xfrm>
            <a:off x="713245" y="1416823"/>
            <a:ext cx="933879"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矩形 19"/>
              <p:cNvSpPr/>
              <p:nvPr/>
            </p:nvSpPr>
            <p:spPr>
              <a:xfrm>
                <a:off x="805180" y="4012562"/>
                <a:ext cx="4209037" cy="358368"/>
              </a:xfrm>
              <a:prstGeom prst="rect">
                <a:avLst/>
              </a:prstGeom>
            </p:spPr>
            <p:txBody>
              <a:bodyPr wrap="none">
                <a:spAutoFit/>
              </a:bodyPr>
              <a:lstStyle/>
              <a:p>
                <a:pPr marL="342900" indent="-342900">
                  <a:buFont typeface="+mj-lt"/>
                  <a:buAutoNum type="arabicPeriod" startAt="3"/>
                </a:pPr>
                <a:r>
                  <a:rPr lang="zh-CN" altLang="en-US" sz="1600" dirty="0">
                    <a:latin typeface="微软雅黑" panose="020B0503020204020204" pitchFamily="34" charset="-122"/>
                    <a:ea typeface="微软雅黑" panose="020B0503020204020204" pitchFamily="34" charset="-122"/>
                  </a:rPr>
                  <a:t>将</a:t>
                </a:r>
                <a14:m>
                  <m:oMath xmlns:m="http://schemas.openxmlformats.org/officeDocument/2006/math">
                    <m:sSub>
                      <m:sSubPr>
                        <m:ctrlPr>
                          <a:rPr lang="zh-CN" altLang="en-US" sz="1600" i="1">
                            <a:latin typeface="Cambria Math" panose="02040503050406030204" pitchFamily="18" charset="0"/>
                          </a:rPr>
                        </m:ctrlPr>
                      </m:sSubPr>
                      <m:e>
                        <m:r>
                          <a:rPr lang="en-US" altLang="zh-CN" sz="1600" i="1">
                            <a:latin typeface="Cambria Math" panose="02040503050406030204" pitchFamily="18" charset="0"/>
                          </a:rPr>
                          <m:t>𝑓</m:t>
                        </m:r>
                      </m:e>
                      <m:sub>
                        <m:r>
                          <a:rPr lang="en-US" altLang="zh-CN" sz="1600" i="1">
                            <a:latin typeface="Cambria Math" panose="02040503050406030204" pitchFamily="18" charset="0"/>
                          </a:rPr>
                          <m:t>𝑗</m:t>
                        </m:r>
                        <m:r>
                          <a:rPr lang="en-US" altLang="zh-CN" sz="1600" i="1">
                            <a:latin typeface="Cambria Math" panose="02040503050406030204" pitchFamily="18" charset="0"/>
                          </a:rPr>
                          <m:t> </m:t>
                        </m:r>
                      </m:sub>
                    </m:sSub>
                  </m:oMath>
                </a14:m>
                <a:r>
                  <a:rPr lang="zh-CN" altLang="en-US" sz="1600" dirty="0" smtClean="0">
                    <a:latin typeface="微软雅黑" panose="020B0503020204020204" pitchFamily="34" charset="-122"/>
                    <a:ea typeface="微软雅黑" panose="020B0503020204020204" pitchFamily="34" charset="-122"/>
                  </a:rPr>
                  <a:t>的闭形式带入公司收益优化问题中：</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20" name="矩形 19"/>
              <p:cNvSpPr>
                <a:spLocks noRot="1" noChangeAspect="1" noMove="1" noResize="1" noEditPoints="1" noAdjustHandles="1" noChangeArrowheads="1" noChangeShapeType="1" noTextEdit="1"/>
              </p:cNvSpPr>
              <p:nvPr/>
            </p:nvSpPr>
            <p:spPr>
              <a:xfrm>
                <a:off x="805180" y="4012562"/>
                <a:ext cx="4209037" cy="358368"/>
              </a:xfrm>
              <a:prstGeom prst="rect">
                <a:avLst/>
              </a:prstGeom>
              <a:blipFill>
                <a:blip r:embed="rId4"/>
                <a:stretch>
                  <a:fillRect l="-1013" t="-11864" b="-203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1672392" y="2301774"/>
                <a:ext cx="5915592" cy="70487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𝐿</m:t>
                      </m:r>
                      <m:d>
                        <m:dPr>
                          <m:ctrlPr>
                            <a:rPr lang="zh-CN" altLang="en-US" sz="1400" i="1">
                              <a:latin typeface="Cambria Math" panose="02040503050406030204" pitchFamily="18" charset="0"/>
                            </a:rPr>
                          </m:ctrlPr>
                        </m:dPr>
                        <m:e>
                          <m:sSub>
                            <m:sSubPr>
                              <m:ctrlPr>
                                <a:rPr lang="zh-CN" altLang="en-US" sz="1400" i="1">
                                  <a:latin typeface="Cambria Math" panose="02040503050406030204" pitchFamily="18" charset="0"/>
                                </a:rPr>
                              </m:ctrlPr>
                            </m:sSubPr>
                            <m:e>
                              <m:r>
                                <a:rPr lang="en-US" altLang="zh-CN" sz="1400" b="0" i="1">
                                  <a:latin typeface="Cambria Math" panose="02040503050406030204" pitchFamily="18" charset="0"/>
                                </a:rPr>
                                <m:t>𝑓</m:t>
                              </m:r>
                            </m:e>
                            <m:sub>
                              <m:r>
                                <a:rPr lang="zh-CN" altLang="en-US" sz="1400" b="0" i="1">
                                  <a:latin typeface="Cambria Math" panose="02040503050406030204" pitchFamily="18" charset="0"/>
                                </a:rPr>
                                <m:t>𝑖𝑗</m:t>
                              </m:r>
                            </m:sub>
                          </m:sSub>
                          <m:r>
                            <a:rPr lang="zh-CN" altLang="en-US" sz="1400" b="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b="0" i="1">
                                  <a:latin typeface="Cambria Math" panose="02040503050406030204" pitchFamily="18" charset="0"/>
                                </a:rPr>
                                <m:t>𝑣</m:t>
                              </m:r>
                            </m:e>
                            <m:sub>
                              <m:r>
                                <a:rPr lang="zh-CN" altLang="en-US" sz="1400" b="0" i="1">
                                  <a:latin typeface="Cambria Math" panose="02040503050406030204" pitchFamily="18" charset="0"/>
                                </a:rPr>
                                <m:t>𝑖𝑗</m:t>
                              </m:r>
                            </m:sub>
                          </m:sSub>
                          <m:r>
                            <a:rPr lang="zh-CN" altLang="en-US" sz="1400" b="0" i="1">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b="0" i="1">
                                  <a:latin typeface="Cambria Math" panose="02040503050406030204" pitchFamily="18" charset="0"/>
                                </a:rPr>
                                <m:t>𝜆</m:t>
                              </m:r>
                            </m:e>
                            <m:sub>
                              <m:r>
                                <a:rPr lang="zh-CN" altLang="en-US" sz="1400" b="0" i="1">
                                  <a:latin typeface="Cambria Math" panose="02040503050406030204" pitchFamily="18" charset="0"/>
                                </a:rPr>
                                <m:t>𝑖</m:t>
                              </m:r>
                            </m:sub>
                          </m:sSub>
                        </m:e>
                      </m:d>
                      <m:r>
                        <a:rPr lang="zh-CN" altLang="en-US" sz="1400" i="0">
                          <a:latin typeface="Cambria Math" panose="02040503050406030204" pitchFamily="18" charset="0"/>
                        </a:rPr>
                        <m:t>=</m:t>
                      </m:r>
                      <m:nary>
                        <m:naryPr>
                          <m:chr m:val="∑"/>
                          <m:limLoc m:val="undOvr"/>
                          <m:ctrlPr>
                            <a:rPr lang="zh-CN" altLang="en-US" sz="1400" i="1">
                              <a:latin typeface="Cambria Math" panose="02040503050406030204" pitchFamily="18" charset="0"/>
                            </a:rPr>
                          </m:ctrlPr>
                        </m:naryPr>
                        <m:sub>
                          <m:r>
                            <a:rPr lang="zh-CN" altLang="en-US" sz="1400" i="1">
                              <a:latin typeface="Cambria Math" panose="02040503050406030204" pitchFamily="18" charset="0"/>
                            </a:rPr>
                            <m:t>𝑗</m:t>
                          </m:r>
                          <m:r>
                            <a:rPr lang="zh-CN" altLang="en-US" sz="1400" i="0">
                              <a:latin typeface="Cambria Math" panose="02040503050406030204" pitchFamily="18" charset="0"/>
                            </a:rPr>
                            <m:t>=1</m:t>
                          </m:r>
                        </m:sub>
                        <m:sup>
                          <m:r>
                            <a:rPr lang="zh-CN" altLang="en-US" sz="1400" i="1">
                              <a:latin typeface="Cambria Math" panose="02040503050406030204" pitchFamily="18" charset="0"/>
                            </a:rPr>
                            <m:t>𝑚</m:t>
                          </m:r>
                        </m:sup>
                        <m:e>
                          <m:r>
                            <a:rPr lang="en-US" altLang="zh-CN" sz="1400" i="1">
                              <a:latin typeface="Cambria Math" panose="02040503050406030204" pitchFamily="18" charset="0"/>
                            </a:rPr>
                            <m:t>(</m:t>
                          </m:r>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𝑞</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m:t>
                          </m:r>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𝑖𝑗</m:t>
                              </m:r>
                            </m:sub>
                          </m:sSub>
                          <m:r>
                            <a:rPr lang="en-US" altLang="zh-CN" sz="1400" i="1">
                              <a:latin typeface="Cambria Math" panose="02040503050406030204" pitchFamily="18" charset="0"/>
                            </a:rPr>
                            <m:t>)</m:t>
                          </m:r>
                          <m:r>
                            <a:rPr lang="zh-CN" altLang="en-US" sz="1400" i="1" smtClean="0">
                              <a:latin typeface="Cambria Math" panose="02040503050406030204" pitchFamily="18" charset="0"/>
                            </a:rPr>
                            <m:t> </m:t>
                          </m:r>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𝑖𝑗</m:t>
                              </m:r>
                            </m:sub>
                          </m:sSub>
                        </m:e>
                      </m:nary>
                      <m:r>
                        <a:rPr lang="zh-CN" altLang="en-US" sz="1400" i="0">
                          <a:latin typeface="Cambria Math" panose="02040503050406030204" pitchFamily="18" charset="0"/>
                        </a:rPr>
                        <m:t>+</m:t>
                      </m:r>
                      <m:sSub>
                        <m:sSubPr>
                          <m:ctrlPr>
                            <a:rPr lang="zh-CN" altLang="zh-CN" sz="1400" i="1">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sz="1400" i="1">
                              <a:effectLst/>
                              <a:latin typeface="Cambria Math" panose="02040503050406030204" pitchFamily="18" charset="0"/>
                              <a:ea typeface="Cambria Math" panose="02040503050406030204" pitchFamily="18" charset="0"/>
                            </a:rPr>
                          </m:ctrlPr>
                        </m:naryPr>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𝑛</m:t>
                          </m:r>
                        </m:sup>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𝑖𝑗</m:t>
                              </m:r>
                            </m:sub>
                          </m:sSub>
                        </m:e>
                      </m:nary>
                      <m:r>
                        <a:rPr lang="en-US" altLang="zh-CN" sz="1400" i="1">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sz="1400" dirty="0"/>
              </a:p>
            </p:txBody>
          </p:sp>
        </mc:Choice>
        <mc:Fallback xmlns="">
          <p:sp>
            <p:nvSpPr>
              <p:cNvPr id="23" name="矩形 22"/>
              <p:cNvSpPr>
                <a:spLocks noRot="1" noChangeAspect="1" noMove="1" noResize="1" noEditPoints="1" noAdjustHandles="1" noChangeArrowheads="1" noChangeShapeType="1" noTextEdit="1"/>
              </p:cNvSpPr>
              <p:nvPr/>
            </p:nvSpPr>
            <p:spPr>
              <a:xfrm>
                <a:off x="1672392" y="2301774"/>
                <a:ext cx="5915592" cy="704873"/>
              </a:xfrm>
              <a:prstGeom prst="rect">
                <a:avLst/>
              </a:prstGeom>
              <a:blipFill>
                <a:blip r:embed="rId5"/>
                <a:stretch>
                  <a:fillRect/>
                </a:stretch>
              </a:blipFill>
            </p:spPr>
            <p:txBody>
              <a:bodyPr/>
              <a:lstStyle/>
              <a:p>
                <a:r>
                  <a:rPr lang="zh-CN" altLang="en-US">
                    <a:noFill/>
                  </a:rPr>
                  <a:t> </a:t>
                </a:r>
              </a:p>
            </p:txBody>
          </p:sp>
        </mc:Fallback>
      </mc:AlternateContent>
      <p:sp>
        <p:nvSpPr>
          <p:cNvPr id="25" name="矩形 24"/>
          <p:cNvSpPr/>
          <p:nvPr/>
        </p:nvSpPr>
        <p:spPr>
          <a:xfrm>
            <a:off x="805180" y="3115729"/>
            <a:ext cx="6628738" cy="338554"/>
          </a:xfrm>
          <a:prstGeom prst="rect">
            <a:avLst/>
          </a:prstGeom>
        </p:spPr>
        <p:txBody>
          <a:bodyPr wrap="none">
            <a:spAutoFit/>
          </a:bodyPr>
          <a:lstStyle/>
          <a:p>
            <a:pPr marL="342900" indent="-342900">
              <a:buFont typeface="+mj-lt"/>
              <a:buAutoNum type="arabicPeriod" startAt="2"/>
            </a:pP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基于上式，推导出到每一个充电站充电的车流量关于定价的表达式：</a:t>
            </a:r>
            <a:endParaRPr lang="zh-CN" altLang="en-US" sz="16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6" name="矩形 25"/>
              <p:cNvSpPr/>
              <p:nvPr/>
            </p:nvSpPr>
            <p:spPr>
              <a:xfrm>
                <a:off x="2951017" y="3564424"/>
                <a:ext cx="3358343" cy="3250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𝑗</m:t>
                          </m:r>
                          <m:r>
                            <a:rPr lang="en-US" altLang="zh-CN" sz="1400" b="0" i="1" smtClean="0">
                              <a:latin typeface="Cambria Math" panose="02040503050406030204" pitchFamily="18" charset="0"/>
                            </a:rPr>
                            <m:t> </m:t>
                          </m:r>
                        </m:sub>
                      </m:sSub>
                      <m:r>
                        <a:rPr lang="en-US" altLang="zh-CN" sz="1400" i="1">
                          <a:latin typeface="Cambria Math" panose="02040503050406030204" pitchFamily="18" charset="0"/>
                        </a:rPr>
                        <m:t>=</m:t>
                      </m:r>
                      <m:r>
                        <a:rPr lang="zh-CN" altLang="en-US" sz="1400" i="1" smtClean="0">
                          <a:latin typeface="Cambria Math" panose="02040503050406030204" pitchFamily="18" charset="0"/>
                        </a:rPr>
                        <m:t>𝜎</m:t>
                      </m:r>
                      <m:r>
                        <a:rPr lang="en-US" altLang="zh-CN" sz="1400" b="0" i="1" smtClean="0">
                          <a:latin typeface="Cambria Math" panose="02040503050406030204" pitchFamily="18" charset="0"/>
                        </a:rPr>
                        <m:t>(</m:t>
                      </m:r>
                      <m:sSub>
                        <m:sSubPr>
                          <m:ctrlPr>
                            <a:rPr lang="zh-CN" altLang="en-US" sz="1400" i="1">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i="1">
                              <a:latin typeface="Cambria Math" panose="02040503050406030204" pitchFamily="18" charset="0"/>
                            </a:rPr>
                            <m:t>𝑗</m:t>
                          </m:r>
                          <m:r>
                            <a:rPr lang="en-US" altLang="zh-CN" sz="1400" i="1">
                              <a:latin typeface="Cambria Math" panose="02040503050406030204" pitchFamily="18" charset="0"/>
                            </a:rPr>
                            <m:t> </m:t>
                          </m:r>
                        </m:sub>
                      </m:sSub>
                      <m:r>
                        <a:rPr lang="en-US" altLang="zh-CN" sz="1400" b="0" i="1" smtClean="0">
                          <a:latin typeface="Cambria Math" panose="02040503050406030204" pitchFamily="18" charset="0"/>
                        </a:rPr>
                        <m:t>)</m:t>
                      </m:r>
                    </m:oMath>
                  </m:oMathPara>
                </a14:m>
                <a:endParaRPr lang="zh-CN" altLang="en-US" sz="1400" dirty="0"/>
              </a:p>
            </p:txBody>
          </p:sp>
        </mc:Choice>
        <mc:Fallback xmlns="">
          <p:sp>
            <p:nvSpPr>
              <p:cNvPr id="26" name="矩形 25"/>
              <p:cNvSpPr>
                <a:spLocks noRot="1" noChangeAspect="1" noMove="1" noResize="1" noEditPoints="1" noAdjustHandles="1" noChangeArrowheads="1" noChangeShapeType="1" noTextEdit="1"/>
              </p:cNvSpPr>
              <p:nvPr/>
            </p:nvSpPr>
            <p:spPr>
              <a:xfrm>
                <a:off x="2951017" y="3564424"/>
                <a:ext cx="3358343" cy="325089"/>
              </a:xfrm>
              <a:prstGeom prst="rect">
                <a:avLst/>
              </a:prstGeom>
              <a:blipFill>
                <a:blip r:embed="rId6"/>
                <a:stretch>
                  <a:fillRect b="-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474519" y="4360987"/>
                <a:ext cx="2311338" cy="722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𝑉</m:t>
                          </m:r>
                        </m:e>
                        <m:sub>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𝐿</m:t>
                              </m:r>
                            </m:e>
                            <m:sub>
                              <m:r>
                                <a:rPr lang="zh-CN" altLang="en-US" sz="1400" i="1">
                                  <a:latin typeface="Cambria Math" panose="02040503050406030204" pitchFamily="18" charset="0"/>
                                </a:rPr>
                                <m:t>𝑠</m:t>
                              </m:r>
                            </m:sub>
                          </m:sSub>
                        </m:sub>
                      </m:sSub>
                      <m:r>
                        <a:rPr lang="zh-CN" altLang="en-US" sz="1400">
                          <a:latin typeface="Cambria Math" panose="02040503050406030204" pitchFamily="18" charset="0"/>
                        </a:rPr>
                        <m:t>(</m:t>
                      </m:r>
                      <m:r>
                        <a:rPr lang="zh-CN" altLang="en-US" sz="1400" b="1" i="1">
                          <a:latin typeface="Cambria Math" panose="02040503050406030204" pitchFamily="18" charset="0"/>
                        </a:rPr>
                        <m:t>𝒑</m:t>
                      </m:r>
                      <m:r>
                        <a:rPr lang="zh-CN" altLang="en-US" sz="1400">
                          <a:latin typeface="Cambria Math" panose="02040503050406030204" pitchFamily="18" charset="0"/>
                        </a:rPr>
                        <m:t>)=</m:t>
                      </m:r>
                      <m:nary>
                        <m:naryPr>
                          <m:chr m:val="∑"/>
                          <m:limLoc m:val="undOvr"/>
                          <m:ctrlPr>
                            <a:rPr lang="zh-CN" altLang="en-US" sz="1400" i="1">
                              <a:latin typeface="Cambria Math" panose="02040503050406030204" pitchFamily="18" charset="0"/>
                            </a:rPr>
                          </m:ctrlPr>
                        </m:naryPr>
                        <m:sub>
                          <m:r>
                            <a:rPr lang="zh-CN" altLang="en-US" sz="1400" i="1">
                              <a:latin typeface="Cambria Math" panose="02040503050406030204" pitchFamily="18" charset="0"/>
                            </a:rPr>
                            <m:t>𝑗</m:t>
                          </m:r>
                          <m:r>
                            <a:rPr lang="zh-CN" altLang="en-US" sz="1400">
                              <a:latin typeface="Cambria Math" panose="02040503050406030204" pitchFamily="18" charset="0"/>
                            </a:rPr>
                            <m:t>=1</m:t>
                          </m:r>
                        </m:sub>
                        <m:sup>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𝐿</m:t>
                              </m:r>
                            </m:e>
                            <m:sub>
                              <m:r>
                                <a:rPr lang="zh-CN" altLang="en-US" sz="1400" i="1">
                                  <a:latin typeface="Cambria Math" panose="02040503050406030204" pitchFamily="18" charset="0"/>
                                </a:rPr>
                                <m:t>𝑠</m:t>
                              </m:r>
                            </m:sub>
                          </m:sSub>
                        </m:sup>
                        <m:e>
                          <m:d>
                            <m:dPr>
                              <m:ctrlPr>
                                <a:rPr lang="zh-CN" altLang="en-US" sz="1400" i="1">
                                  <a:latin typeface="Cambria Math" panose="02040503050406030204" pitchFamily="18" charset="0"/>
                                </a:rPr>
                              </m:ctrlPr>
                            </m:dPr>
                            <m:e>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𝑝</m:t>
                                  </m:r>
                                </m:e>
                                <m:sub>
                                  <m:r>
                                    <a:rPr lang="zh-CN" altLang="en-US" sz="1400" i="1">
                                      <a:latin typeface="Cambria Math" panose="02040503050406030204" pitchFamily="18" charset="0"/>
                                    </a:rPr>
                                    <m:t>𝑗</m:t>
                                  </m:r>
                                </m:sub>
                              </m:sSub>
                              <m:r>
                                <a:rPr lang="zh-CN" altLang="en-US" sz="1400">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𝜀</m:t>
                                  </m:r>
                                </m:e>
                                <m:sub>
                                  <m:r>
                                    <a:rPr lang="zh-CN" altLang="en-US" sz="1400" i="1">
                                      <a:latin typeface="Cambria Math" panose="02040503050406030204" pitchFamily="18" charset="0"/>
                                    </a:rPr>
                                    <m:t>𝑗</m:t>
                                  </m:r>
                                </m:sub>
                              </m:sSub>
                            </m:e>
                          </m:d>
                          <m:r>
                            <a:rPr lang="zh-CN" altLang="en-US" sz="1400" i="1">
                              <a:latin typeface="Cambria Math" panose="02040503050406030204" pitchFamily="18" charset="0"/>
                            </a:rPr>
                            <m:t>𝜎</m:t>
                          </m:r>
                          <m:r>
                            <a:rPr lang="en-US" altLang="zh-CN" sz="1400" i="1">
                              <a:latin typeface="Cambria Math" panose="02040503050406030204" pitchFamily="18" charset="0"/>
                            </a:rPr>
                            <m:t>(</m:t>
                          </m:r>
                          <m:sSub>
                            <m:sSubPr>
                              <m:ctrlPr>
                                <a:rPr lang="zh-CN" altLang="en-US" sz="1400" i="1">
                                  <a:latin typeface="Cambria Math" panose="02040503050406030204" pitchFamily="18" charset="0"/>
                                </a:rPr>
                              </m:ctrlPr>
                            </m:sSubPr>
                            <m:e>
                              <m:r>
                                <a:rPr lang="en-US" altLang="zh-CN" sz="1400" i="1">
                                  <a:latin typeface="Cambria Math" panose="02040503050406030204" pitchFamily="18" charset="0"/>
                                </a:rPr>
                                <m:t>𝑝</m:t>
                              </m:r>
                            </m:e>
                            <m:sub>
                              <m:r>
                                <a:rPr lang="en-US" altLang="zh-CN" sz="1400" i="1">
                                  <a:latin typeface="Cambria Math" panose="02040503050406030204" pitchFamily="18" charset="0"/>
                                </a:rPr>
                                <m:t>𝑗</m:t>
                              </m:r>
                              <m:r>
                                <a:rPr lang="en-US" altLang="zh-CN" sz="1400" i="1">
                                  <a:latin typeface="Cambria Math" panose="02040503050406030204" pitchFamily="18" charset="0"/>
                                </a:rPr>
                                <m:t> </m:t>
                              </m:r>
                            </m:sub>
                          </m:sSub>
                          <m:r>
                            <a:rPr lang="en-US" altLang="zh-CN" sz="1400" i="1">
                              <a:latin typeface="Cambria Math" panose="02040503050406030204" pitchFamily="18" charset="0"/>
                            </a:rPr>
                            <m:t>)</m:t>
                          </m:r>
                        </m:e>
                      </m:nary>
                    </m:oMath>
                  </m:oMathPara>
                </a14:m>
                <a:endParaRPr lang="zh-CN" altLang="en-US" sz="1400" dirty="0"/>
              </a:p>
            </p:txBody>
          </p:sp>
        </mc:Choice>
        <mc:Fallback xmlns="">
          <p:sp>
            <p:nvSpPr>
              <p:cNvPr id="2" name="矩形 1"/>
              <p:cNvSpPr>
                <a:spLocks noRot="1" noChangeAspect="1" noMove="1" noResize="1" noEditPoints="1" noAdjustHandles="1" noChangeArrowheads="1" noChangeShapeType="1" noTextEdit="1"/>
              </p:cNvSpPr>
              <p:nvPr/>
            </p:nvSpPr>
            <p:spPr>
              <a:xfrm>
                <a:off x="3474519" y="4360987"/>
                <a:ext cx="2311338" cy="722505"/>
              </a:xfrm>
              <a:prstGeom prst="rect">
                <a:avLst/>
              </a:prstGeom>
              <a:blipFill>
                <a:blip r:embed="rId7"/>
                <a:stretch>
                  <a:fillRect/>
                </a:stretch>
              </a:blipFill>
            </p:spPr>
            <p:txBody>
              <a:bodyPr/>
              <a:lstStyle/>
              <a:p>
                <a:r>
                  <a:rPr lang="zh-CN" altLang="en-US">
                    <a:noFill/>
                  </a:rPr>
                  <a:t> </a:t>
                </a:r>
              </a:p>
            </p:txBody>
          </p:sp>
        </mc:Fallback>
      </mc:AlternateContent>
      <p:sp>
        <p:nvSpPr>
          <p:cNvPr id="28" name="矩形 27"/>
          <p:cNvSpPr/>
          <p:nvPr/>
        </p:nvSpPr>
        <p:spPr>
          <a:xfrm>
            <a:off x="805180" y="5189392"/>
            <a:ext cx="6760184" cy="338554"/>
          </a:xfrm>
          <a:prstGeom prst="rect">
            <a:avLst/>
          </a:prstGeom>
        </p:spPr>
        <p:txBody>
          <a:bodyPr wrap="none">
            <a:spAutoFit/>
          </a:bodyPr>
          <a:lstStyle/>
          <a:p>
            <a:pPr marL="342900" indent="-342900">
              <a:buFont typeface="+mj-lt"/>
              <a:buAutoNum type="arabicPeriod" startAt="4"/>
            </a:pPr>
            <a:r>
              <a:rPr lang="zh-CN" altLang="en-US" sz="1600" dirty="0" smtClean="0">
                <a:latin typeface="微软雅黑" panose="020B0503020204020204" pitchFamily="34" charset="-122"/>
                <a:ea typeface="微软雅黑" panose="020B0503020204020204" pitchFamily="34" charset="-122"/>
              </a:rPr>
              <a:t>由于上式是闭形式的，因此可以直接对上式进行求解，得到定价</a:t>
            </a:r>
            <a:r>
              <a:rPr lang="en-US" altLang="zh-CN" sz="1600" dirty="0" smtClean="0">
                <a:latin typeface="微软雅黑" panose="020B0503020204020204" pitchFamily="34" charset="-122"/>
                <a:ea typeface="微软雅黑" panose="020B0503020204020204" pitchFamily="34" charset="-122"/>
              </a:rPr>
              <a:t>p</a:t>
            </a:r>
            <a:r>
              <a:rPr lang="zh-CN" altLang="en-US" sz="1600" dirty="0" smtClean="0">
                <a:latin typeface="微软雅黑" panose="020B0503020204020204" pitchFamily="34" charset="-122"/>
                <a:ea typeface="微软雅黑" panose="020B0503020204020204" pitchFamily="34" charset="-122"/>
              </a:rPr>
              <a:t>的解</a:t>
            </a:r>
            <a:endParaRPr lang="zh-CN" altLang="en-US" sz="16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9" name="矩形 28"/>
              <p:cNvSpPr/>
              <p:nvPr/>
            </p:nvSpPr>
            <p:spPr>
              <a:xfrm>
                <a:off x="805180" y="5723457"/>
                <a:ext cx="6125523" cy="346890"/>
              </a:xfrm>
              <a:prstGeom prst="rect">
                <a:avLst/>
              </a:prstGeom>
            </p:spPr>
            <p:txBody>
              <a:bodyPr wrap="none">
                <a:spAutoFit/>
              </a:bodyPr>
              <a:lstStyle/>
              <a:p>
                <a:pPr marL="342900" indent="-342900">
                  <a:buFont typeface="+mj-lt"/>
                  <a:buAutoNum type="arabicPeriod" startAt="5"/>
                </a:pPr>
                <a:r>
                  <a:rPr lang="zh-CN" altLang="en-US" sz="1600" dirty="0" smtClean="0">
                    <a:latin typeface="微软雅黑" panose="020B0503020204020204" pitchFamily="34" charset="-122"/>
                    <a:ea typeface="微软雅黑" panose="020B0503020204020204" pitchFamily="34" charset="-122"/>
                  </a:rPr>
                  <a:t>将定价</a:t>
                </a:r>
                <a:r>
                  <a:rPr lang="zh-CN" altLang="en-US" sz="1600" dirty="0">
                    <a:latin typeface="微软雅黑" panose="020B0503020204020204" pitchFamily="34" charset="-122"/>
                    <a:ea typeface="微软雅黑" panose="020B0503020204020204" pitchFamily="34" charset="-122"/>
                  </a:rPr>
                  <a:t>压</a:t>
                </a:r>
                <a:r>
                  <a:rPr lang="zh-CN" altLang="en-US" sz="1600" dirty="0" smtClean="0">
                    <a:latin typeface="微软雅黑" panose="020B0503020204020204" pitchFamily="34" charset="-122"/>
                    <a:ea typeface="微软雅黑" panose="020B0503020204020204" pitchFamily="34" charset="-122"/>
                  </a:rPr>
                  <a:t>缩到</a:t>
                </a:r>
                <a14:m>
                  <m:oMath xmlns:m="http://schemas.openxmlformats.org/officeDocument/2006/math">
                    <m:r>
                      <a:rPr lang="en-US" altLang="zh-CN" sz="160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𝑝</m:t>
                        </m:r>
                      </m:e>
                      <m:sup>
                        <m:r>
                          <a:rPr lang="en-US" altLang="zh-CN" sz="1600" i="1">
                            <a:latin typeface="Cambria Math" panose="02040503050406030204" pitchFamily="18" charset="0"/>
                            <a:ea typeface="Cambria Math" panose="02040503050406030204" pitchFamily="18" charset="0"/>
                            <a:cs typeface="Times New Roman" panose="02020603050405020304" pitchFamily="18" charset="0"/>
                          </a:rPr>
                          <m:t>𝑚</m:t>
                        </m:r>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𝑖𝑛</m:t>
                        </m:r>
                      </m:sup>
                    </m:s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1600" i="1" dirty="0" smtClean="0">
                        <a:latin typeface="Cambria Math" panose="02040503050406030204" pitchFamily="18" charset="0"/>
                        <a:ea typeface="微软雅黑" panose="020B0503020204020204" pitchFamily="34" charset="-122"/>
                      </a:rPr>
                      <m:t> </m:t>
                    </m:r>
                    <m:sSup>
                      <m:s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𝑝</m:t>
                        </m:r>
                      </m:e>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𝑚𝑎𝑥</m:t>
                        </m:r>
                      </m:sup>
                    </m:sSup>
                    <m:r>
                      <a:rPr lang="en-US" altLang="zh-CN" sz="1600" i="1" dirty="0">
                        <a:latin typeface="Cambria Math" panose="02040503050406030204" pitchFamily="18" charset="0"/>
                        <a:ea typeface="Cambria Math" panose="02040503050406030204" pitchFamily="18" charset="0"/>
                      </a:rPr>
                      <m:t>]</m:t>
                    </m:r>
                  </m:oMath>
                </a14:m>
                <a:r>
                  <a:rPr lang="zh-CN" altLang="en-US" sz="1600" dirty="0" smtClean="0">
                    <a:latin typeface="微软雅黑" panose="020B0503020204020204" pitchFamily="34" charset="-122"/>
                    <a:ea typeface="微软雅黑" panose="020B0503020204020204" pitchFamily="34" charset="-122"/>
                  </a:rPr>
                  <a:t>的区间内，作为后续迭代的初始定价</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29" name="矩形 28"/>
              <p:cNvSpPr>
                <a:spLocks noRot="1" noChangeAspect="1" noMove="1" noResize="1" noEditPoints="1" noAdjustHandles="1" noChangeArrowheads="1" noChangeShapeType="1" noTextEdit="1"/>
              </p:cNvSpPr>
              <p:nvPr/>
            </p:nvSpPr>
            <p:spPr>
              <a:xfrm>
                <a:off x="805180" y="5723457"/>
                <a:ext cx="6125523" cy="346890"/>
              </a:xfrm>
              <a:prstGeom prst="rect">
                <a:avLst/>
              </a:prstGeom>
              <a:blipFill>
                <a:blip r:embed="rId8"/>
                <a:stretch>
                  <a:fillRect l="-697" t="-8772" b="-280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564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P spid="23" grpId="0"/>
      <p:bldP spid="25" grpId="0"/>
      <p:bldP spid="26" grpId="0"/>
      <p:bldP spid="2" grpId="0"/>
      <p:bldP spid="28" grpId="0"/>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系统总体设计</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t>29</a:t>
            </a:fld>
            <a:endParaRPr lang="zh-CN" altLang="en-US" dirty="0"/>
          </a:p>
        </p:txBody>
      </p:sp>
      <p:sp>
        <p:nvSpPr>
          <p:cNvPr id="9" name="圆角矩形 8"/>
          <p:cNvSpPr/>
          <p:nvPr/>
        </p:nvSpPr>
        <p:spPr>
          <a:xfrm>
            <a:off x="3944204" y="2348304"/>
            <a:ext cx="1849315" cy="2530310"/>
          </a:xfrm>
          <a:prstGeom prst="roundRect">
            <a:avLst/>
          </a:prstGeom>
          <a:solidFill>
            <a:schemeClr val="accent5">
              <a:lumMod val="20000"/>
              <a:lumOff val="8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205401" y="1618031"/>
            <a:ext cx="4809392" cy="3321666"/>
          </a:xfrm>
          <a:prstGeom prst="round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416043" y="2340324"/>
            <a:ext cx="2397373" cy="2522941"/>
          </a:xfrm>
          <a:prstGeom prst="roundRect">
            <a:avLst/>
          </a:prstGeom>
          <a:solidFill>
            <a:schemeClr val="accent3">
              <a:lumMod val="20000"/>
              <a:lumOff val="8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1205401" y="4826077"/>
            <a:ext cx="4809392" cy="817685"/>
          </a:xfrm>
          <a:prstGeom prst="roundRect">
            <a:avLst/>
          </a:prstGeom>
          <a:noFill/>
          <a:ln>
            <a:solidFill>
              <a:srgbClr val="FFFF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1205401" y="5022447"/>
            <a:ext cx="4809392" cy="1096097"/>
          </a:xfrm>
          <a:prstGeom prst="round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449263" y="5195295"/>
            <a:ext cx="745506" cy="738664"/>
          </a:xfrm>
          <a:prstGeom prst="rect">
            <a:avLst/>
          </a:prstGeom>
          <a:noFill/>
        </p:spPr>
        <p:txBody>
          <a:bodyPr wrap="square" rtlCol="0">
            <a:spAutoFit/>
          </a:bodyPr>
          <a:lstStyle/>
          <a:p>
            <a:r>
              <a:rPr lang="zh-CN" altLang="en-US" sz="1400" dirty="0" smtClean="0">
                <a:latin typeface="黑体" panose="02010609060101010101" pitchFamily="49" charset="-122"/>
                <a:ea typeface="黑体" panose="02010609060101010101" pitchFamily="49" charset="-122"/>
              </a:rPr>
              <a:t>城市数据管理子系统</a:t>
            </a:r>
            <a:endParaRPr lang="zh-CN" altLang="en-US" sz="1400" dirty="0">
              <a:latin typeface="黑体" panose="02010609060101010101" pitchFamily="49" charset="-122"/>
              <a:ea typeface="黑体" panose="02010609060101010101" pitchFamily="49" charset="-122"/>
            </a:endParaRPr>
          </a:p>
        </p:txBody>
      </p:sp>
      <p:sp>
        <p:nvSpPr>
          <p:cNvPr id="25" name="文本框 24"/>
          <p:cNvSpPr txBox="1"/>
          <p:nvPr/>
        </p:nvSpPr>
        <p:spPr>
          <a:xfrm>
            <a:off x="454940" y="2709021"/>
            <a:ext cx="739829" cy="738664"/>
          </a:xfrm>
          <a:prstGeom prst="rect">
            <a:avLst/>
          </a:prstGeom>
          <a:noFill/>
        </p:spPr>
        <p:txBody>
          <a:bodyPr wrap="square" rtlCol="0">
            <a:spAutoFit/>
          </a:bodyPr>
          <a:lstStyle/>
          <a:p>
            <a:r>
              <a:rPr lang="zh-CN" altLang="en-US" sz="1400" dirty="0" smtClean="0">
                <a:latin typeface="黑体" panose="02010609060101010101" pitchFamily="49" charset="-122"/>
                <a:ea typeface="黑体" panose="02010609060101010101" pitchFamily="49" charset="-122"/>
              </a:rPr>
              <a:t>充电站定价子系统</a:t>
            </a:r>
            <a:endParaRPr lang="zh-CN" altLang="en-US" sz="1400" dirty="0">
              <a:latin typeface="黑体" panose="02010609060101010101" pitchFamily="49" charset="-122"/>
              <a:ea typeface="黑体" panose="02010609060101010101" pitchFamily="49" charset="-122"/>
            </a:endParaRPr>
          </a:p>
        </p:txBody>
      </p:sp>
      <p:sp>
        <p:nvSpPr>
          <p:cNvPr id="27" name="圆角矩形 26"/>
          <p:cNvSpPr/>
          <p:nvPr/>
        </p:nvSpPr>
        <p:spPr>
          <a:xfrm>
            <a:off x="1423741" y="5098463"/>
            <a:ext cx="1055078" cy="466164"/>
          </a:xfrm>
          <a:prstGeom prst="roundRect">
            <a:avLst/>
          </a:prstGeom>
          <a:solidFill>
            <a:schemeClr val="accent6">
              <a:lumMod val="40000"/>
              <a:lumOff val="6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区域划分数据</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28" name="圆角矩形 27"/>
          <p:cNvSpPr/>
          <p:nvPr/>
        </p:nvSpPr>
        <p:spPr>
          <a:xfrm>
            <a:off x="2648804" y="5098463"/>
            <a:ext cx="961292" cy="466164"/>
          </a:xfrm>
          <a:prstGeom prst="roundRect">
            <a:avLst/>
          </a:prstGeom>
          <a:solidFill>
            <a:schemeClr val="accent6">
              <a:lumMod val="40000"/>
              <a:lumOff val="6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电动汽车数据</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29" name="圆角矩形 28"/>
          <p:cNvSpPr/>
          <p:nvPr/>
        </p:nvSpPr>
        <p:spPr>
          <a:xfrm>
            <a:off x="3741983" y="5108467"/>
            <a:ext cx="961292" cy="466164"/>
          </a:xfrm>
          <a:prstGeom prst="roundRect">
            <a:avLst/>
          </a:prstGeom>
          <a:solidFill>
            <a:schemeClr val="accent6">
              <a:lumMod val="40000"/>
              <a:lumOff val="6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充电公司数据</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30" name="圆角矩形 29"/>
          <p:cNvSpPr/>
          <p:nvPr/>
        </p:nvSpPr>
        <p:spPr>
          <a:xfrm>
            <a:off x="4835158" y="5098463"/>
            <a:ext cx="958361" cy="466164"/>
          </a:xfrm>
          <a:prstGeom prst="roundRect">
            <a:avLst/>
          </a:prstGeom>
          <a:solidFill>
            <a:schemeClr val="accent6">
              <a:lumMod val="40000"/>
              <a:lumOff val="6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充电站的数据</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31" name="圆角矩形 30"/>
          <p:cNvSpPr/>
          <p:nvPr/>
        </p:nvSpPr>
        <p:spPr>
          <a:xfrm>
            <a:off x="1423741" y="5643762"/>
            <a:ext cx="2186355" cy="395647"/>
          </a:xfrm>
          <a:prstGeom prst="roundRect">
            <a:avLst/>
          </a:prstGeom>
          <a:solidFill>
            <a:schemeClr val="accent2">
              <a:lumMod val="40000"/>
              <a:lumOff val="6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真实城市环境下数据</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32" name="圆角矩形 31"/>
          <p:cNvSpPr/>
          <p:nvPr/>
        </p:nvSpPr>
        <p:spPr>
          <a:xfrm>
            <a:off x="3741983" y="5656897"/>
            <a:ext cx="961292" cy="382512"/>
          </a:xfrm>
          <a:prstGeom prst="roundRect">
            <a:avLst/>
          </a:prstGeom>
          <a:solidFill>
            <a:schemeClr val="accent2">
              <a:lumMod val="40000"/>
              <a:lumOff val="6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数据模拟</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33" name="圆角矩形 32"/>
          <p:cNvSpPr/>
          <p:nvPr/>
        </p:nvSpPr>
        <p:spPr>
          <a:xfrm>
            <a:off x="4835158" y="5656897"/>
            <a:ext cx="961292" cy="382512"/>
          </a:xfrm>
          <a:prstGeom prst="roundRect">
            <a:avLst/>
          </a:prstGeom>
          <a:solidFill>
            <a:schemeClr val="accent2">
              <a:lumMod val="40000"/>
              <a:lumOff val="6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数据上报</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36" name="圆角矩形 35"/>
          <p:cNvSpPr/>
          <p:nvPr/>
        </p:nvSpPr>
        <p:spPr>
          <a:xfrm>
            <a:off x="1524478" y="3996668"/>
            <a:ext cx="2157051" cy="543971"/>
          </a:xfrm>
          <a:prstGeom prst="roundRect">
            <a:avLst/>
          </a:prstGeom>
          <a:solidFill>
            <a:schemeClr val="accent4">
              <a:lumMod val="60000"/>
              <a:lumOff val="4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基于层次化博弈的模型构建</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37" name="圆角矩形 36"/>
          <p:cNvSpPr/>
          <p:nvPr/>
        </p:nvSpPr>
        <p:spPr>
          <a:xfrm>
            <a:off x="1524478" y="3473616"/>
            <a:ext cx="1037493" cy="435144"/>
          </a:xfrm>
          <a:prstGeom prst="roundRect">
            <a:avLst/>
          </a:prstGeom>
          <a:solidFill>
            <a:schemeClr val="accent1">
              <a:lumMod val="60000"/>
              <a:lumOff val="4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影响</a:t>
            </a:r>
            <a:r>
              <a:rPr lang="zh-CN" altLang="en-US" sz="1200" dirty="0">
                <a:solidFill>
                  <a:schemeClr val="tx1"/>
                </a:solidFill>
                <a:latin typeface="黑体" panose="02010609060101010101" pitchFamily="49" charset="-122"/>
                <a:ea typeface="黑体" panose="02010609060101010101" pitchFamily="49" charset="-122"/>
              </a:rPr>
              <a:t>汽车</a:t>
            </a:r>
            <a:r>
              <a:rPr lang="zh-CN" altLang="en-US" sz="1200" dirty="0" smtClean="0">
                <a:solidFill>
                  <a:schemeClr val="tx1"/>
                </a:solidFill>
                <a:latin typeface="黑体" panose="02010609060101010101" pitchFamily="49" charset="-122"/>
                <a:ea typeface="黑体" panose="02010609060101010101" pitchFamily="49" charset="-122"/>
              </a:rPr>
              <a:t>充电成本因素</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38" name="圆角矩形 37"/>
          <p:cNvSpPr/>
          <p:nvPr/>
        </p:nvSpPr>
        <p:spPr>
          <a:xfrm>
            <a:off x="2646964" y="3473616"/>
            <a:ext cx="1037493" cy="435144"/>
          </a:xfrm>
          <a:prstGeom prst="roundRect">
            <a:avLst/>
          </a:prstGeom>
          <a:solidFill>
            <a:schemeClr val="accent1">
              <a:lumMod val="60000"/>
              <a:lumOff val="4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影响充电公司收益因素</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39" name="圆角矩形 38"/>
          <p:cNvSpPr/>
          <p:nvPr/>
        </p:nvSpPr>
        <p:spPr>
          <a:xfrm>
            <a:off x="1524478" y="2511775"/>
            <a:ext cx="2157051" cy="342900"/>
          </a:xfrm>
          <a:prstGeom prst="roundRect">
            <a:avLst/>
          </a:prstGeom>
          <a:solidFill>
            <a:schemeClr val="accent4">
              <a:lumMod val="60000"/>
              <a:lumOff val="4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问题收敛性分析</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40" name="圆角矩形 39"/>
          <p:cNvSpPr/>
          <p:nvPr/>
        </p:nvSpPr>
        <p:spPr>
          <a:xfrm>
            <a:off x="4092575" y="4064603"/>
            <a:ext cx="1558070" cy="463660"/>
          </a:xfrm>
          <a:prstGeom prst="roundRect">
            <a:avLst/>
          </a:prstGeom>
          <a:solidFill>
            <a:schemeClr val="accent4">
              <a:lumMod val="40000"/>
              <a:lumOff val="6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车流对充电站的选择问题</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41" name="圆角矩形 40"/>
          <p:cNvSpPr/>
          <p:nvPr/>
        </p:nvSpPr>
        <p:spPr>
          <a:xfrm>
            <a:off x="4092575" y="3533454"/>
            <a:ext cx="1571626" cy="383736"/>
          </a:xfrm>
          <a:prstGeom prst="roundRect">
            <a:avLst/>
          </a:prstGeom>
          <a:solidFill>
            <a:schemeClr val="accent4">
              <a:lumMod val="40000"/>
              <a:lumOff val="6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充电站的定价问题</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42" name="圆角矩形 41"/>
          <p:cNvSpPr/>
          <p:nvPr/>
        </p:nvSpPr>
        <p:spPr>
          <a:xfrm>
            <a:off x="4092575" y="2933581"/>
            <a:ext cx="848090" cy="514104"/>
          </a:xfrm>
          <a:prstGeom prst="roundRect">
            <a:avLst/>
          </a:prstGeom>
          <a:solidFill>
            <a:schemeClr val="accent2">
              <a:lumMod val="40000"/>
              <a:lumOff val="6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均衡求解优化算法</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5087203" y="2933581"/>
            <a:ext cx="563442" cy="514104"/>
          </a:xfrm>
          <a:prstGeom prst="roundRect">
            <a:avLst/>
          </a:prstGeom>
          <a:solidFill>
            <a:schemeClr val="accent2"/>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定价策略</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44" name="圆角矩形 43"/>
          <p:cNvSpPr/>
          <p:nvPr/>
        </p:nvSpPr>
        <p:spPr>
          <a:xfrm>
            <a:off x="1524478" y="2955722"/>
            <a:ext cx="1037493" cy="435144"/>
          </a:xfrm>
          <a:prstGeom prst="roundRect">
            <a:avLst/>
          </a:prstGeom>
          <a:solidFill>
            <a:schemeClr val="accent6">
              <a:lumMod val="60000"/>
              <a:lumOff val="4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区域车流充电成本函数</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45" name="圆角矩形 44"/>
          <p:cNvSpPr/>
          <p:nvPr/>
        </p:nvSpPr>
        <p:spPr>
          <a:xfrm>
            <a:off x="2646964" y="2955722"/>
            <a:ext cx="1037493" cy="435144"/>
          </a:xfrm>
          <a:prstGeom prst="roundRect">
            <a:avLst/>
          </a:prstGeom>
          <a:solidFill>
            <a:schemeClr val="accent6">
              <a:lumMod val="60000"/>
              <a:lumOff val="4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公司的充电站收益函数</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46" name="文本框 45"/>
          <p:cNvSpPr txBox="1"/>
          <p:nvPr/>
        </p:nvSpPr>
        <p:spPr>
          <a:xfrm>
            <a:off x="2024174" y="4561039"/>
            <a:ext cx="1141536" cy="276999"/>
          </a:xfrm>
          <a:prstGeom prst="rect">
            <a:avLst/>
          </a:prstGeom>
          <a:noFill/>
        </p:spPr>
        <p:txBody>
          <a:bodyPr wrap="square" rtlCol="0">
            <a:spAutoFit/>
          </a:bodyPr>
          <a:lstStyle/>
          <a:p>
            <a:r>
              <a:rPr lang="zh-CN" altLang="en-US" sz="1200" dirty="0" smtClean="0">
                <a:latin typeface="黑体" panose="02010609060101010101" pitchFamily="49" charset="-122"/>
                <a:ea typeface="黑体" panose="02010609060101010101" pitchFamily="49" charset="-122"/>
              </a:rPr>
              <a:t>模型定义模块</a:t>
            </a:r>
            <a:endParaRPr lang="zh-CN" altLang="en-US" sz="1200" dirty="0">
              <a:latin typeface="黑体" panose="02010609060101010101" pitchFamily="49" charset="-122"/>
              <a:ea typeface="黑体" panose="02010609060101010101" pitchFamily="49" charset="-122"/>
            </a:endParaRPr>
          </a:p>
        </p:txBody>
      </p:sp>
      <p:sp>
        <p:nvSpPr>
          <p:cNvPr id="47" name="文本框 46"/>
          <p:cNvSpPr txBox="1"/>
          <p:nvPr/>
        </p:nvSpPr>
        <p:spPr>
          <a:xfrm>
            <a:off x="4350114" y="4565973"/>
            <a:ext cx="1141536" cy="276999"/>
          </a:xfrm>
          <a:prstGeom prst="rect">
            <a:avLst/>
          </a:prstGeom>
          <a:noFill/>
        </p:spPr>
        <p:txBody>
          <a:bodyPr wrap="square" rtlCol="0">
            <a:spAutoFit/>
          </a:bodyPr>
          <a:lstStyle/>
          <a:p>
            <a:r>
              <a:rPr lang="zh-CN" altLang="en-US" sz="1200" dirty="0" smtClean="0">
                <a:latin typeface="黑体" panose="02010609060101010101" pitchFamily="49" charset="-122"/>
                <a:ea typeface="黑体" panose="02010609060101010101" pitchFamily="49" charset="-122"/>
              </a:rPr>
              <a:t>问题求解模块</a:t>
            </a:r>
            <a:endParaRPr lang="zh-CN" altLang="en-US" sz="1200" dirty="0">
              <a:latin typeface="黑体" panose="02010609060101010101" pitchFamily="49" charset="-122"/>
              <a:ea typeface="黑体" panose="02010609060101010101" pitchFamily="49" charset="-122"/>
            </a:endParaRPr>
          </a:p>
        </p:txBody>
      </p:sp>
      <p:cxnSp>
        <p:nvCxnSpPr>
          <p:cNvPr id="48" name="直接箭头连接符 47"/>
          <p:cNvCxnSpPr/>
          <p:nvPr/>
        </p:nvCxnSpPr>
        <p:spPr>
          <a:xfrm>
            <a:off x="4516620" y="3916739"/>
            <a:ext cx="0" cy="147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5217622" y="3916739"/>
            <a:ext cx="4397" cy="1478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圆角矩形 49"/>
          <p:cNvSpPr/>
          <p:nvPr/>
        </p:nvSpPr>
        <p:spPr>
          <a:xfrm>
            <a:off x="4092575" y="2519754"/>
            <a:ext cx="1558070" cy="32805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结果返回</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51" name="文本框 50"/>
          <p:cNvSpPr txBox="1"/>
          <p:nvPr/>
        </p:nvSpPr>
        <p:spPr>
          <a:xfrm>
            <a:off x="2418445" y="1098754"/>
            <a:ext cx="2383300" cy="369332"/>
          </a:xfrm>
          <a:prstGeom prst="rect">
            <a:avLst/>
          </a:prstGeom>
          <a:noFill/>
        </p:spPr>
        <p:txBody>
          <a:bodyPr wrap="square" rtlCol="0">
            <a:spAutoFit/>
          </a:bodyPr>
          <a:lstStyle/>
          <a:p>
            <a:r>
              <a:rPr lang="zh-CN" altLang="en-US" b="1" dirty="0" smtClean="0">
                <a:latin typeface="黑体" panose="02010609060101010101" pitchFamily="49" charset="-122"/>
                <a:ea typeface="黑体" panose="02010609060101010101" pitchFamily="49" charset="-122"/>
              </a:rPr>
              <a:t>充电站定价决策系统</a:t>
            </a:r>
            <a:endParaRPr lang="zh-CN" altLang="en-US" b="1" dirty="0">
              <a:latin typeface="黑体" panose="02010609060101010101" pitchFamily="49" charset="-122"/>
              <a:ea typeface="黑体" panose="02010609060101010101" pitchFamily="49" charset="-122"/>
            </a:endParaRPr>
          </a:p>
        </p:txBody>
      </p:sp>
      <p:sp>
        <p:nvSpPr>
          <p:cNvPr id="52" name="圆角矩形 51"/>
          <p:cNvSpPr/>
          <p:nvPr/>
        </p:nvSpPr>
        <p:spPr>
          <a:xfrm>
            <a:off x="1524478" y="1810061"/>
            <a:ext cx="1170470" cy="391786"/>
          </a:xfrm>
          <a:prstGeom prst="roundRect">
            <a:avLst/>
          </a:prstGeom>
          <a:solidFill>
            <a:schemeClr val="accent4">
              <a:lumMod val="60000"/>
              <a:lumOff val="4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城市快照数据</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53" name="圆角矩形 52"/>
          <p:cNvSpPr/>
          <p:nvPr/>
        </p:nvSpPr>
        <p:spPr>
          <a:xfrm>
            <a:off x="2926587" y="1809590"/>
            <a:ext cx="1367017" cy="391786"/>
          </a:xfrm>
          <a:prstGeom prst="roundRect">
            <a:avLst/>
          </a:prstGeom>
          <a:solidFill>
            <a:schemeClr val="accent4">
              <a:lumMod val="60000"/>
              <a:lumOff val="4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模型构建与求解</a:t>
            </a: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54" name="圆角矩形 53"/>
          <p:cNvSpPr/>
          <p:nvPr/>
        </p:nvSpPr>
        <p:spPr>
          <a:xfrm>
            <a:off x="4546717" y="1812530"/>
            <a:ext cx="1170470" cy="385905"/>
          </a:xfrm>
          <a:prstGeom prst="roundRect">
            <a:avLst/>
          </a:prstGeom>
          <a:solidFill>
            <a:schemeClr val="accent4">
              <a:lumMod val="60000"/>
              <a:lumOff val="40000"/>
            </a:schemeClr>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黑体" panose="02010609060101010101" pitchFamily="49" charset="-122"/>
                <a:ea typeface="黑体" panose="02010609060101010101" pitchFamily="49" charset="-122"/>
              </a:rPr>
              <a:t>执行定价决策</a:t>
            </a:r>
            <a:endParaRPr lang="zh-CN" altLang="en-US" sz="1200" dirty="0">
              <a:solidFill>
                <a:schemeClr val="tx1"/>
              </a:solidFill>
              <a:latin typeface="黑体" panose="02010609060101010101" pitchFamily="49" charset="-122"/>
              <a:ea typeface="黑体" panose="02010609060101010101" pitchFamily="49" charset="-122"/>
            </a:endParaRPr>
          </a:p>
        </p:txBody>
      </p:sp>
      <p:cxnSp>
        <p:nvCxnSpPr>
          <p:cNvPr id="55" name="直接箭头连接符 54"/>
          <p:cNvCxnSpPr>
            <a:stCxn id="50" idx="0"/>
          </p:cNvCxnSpPr>
          <p:nvPr/>
        </p:nvCxnSpPr>
        <p:spPr>
          <a:xfrm flipH="1" flipV="1">
            <a:off x="4868861" y="2189777"/>
            <a:ext cx="2749" cy="329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52" idx="3"/>
            <a:endCxn id="53" idx="1"/>
          </p:cNvCxnSpPr>
          <p:nvPr/>
        </p:nvCxnSpPr>
        <p:spPr>
          <a:xfrm flipV="1">
            <a:off x="2694948" y="2005483"/>
            <a:ext cx="231639" cy="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53" idx="3"/>
            <a:endCxn id="54" idx="1"/>
          </p:cNvCxnSpPr>
          <p:nvPr/>
        </p:nvCxnSpPr>
        <p:spPr>
          <a:xfrm>
            <a:off x="4293604" y="2005483"/>
            <a:ext cx="2531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组合 58">
            <a:extLst>
              <a:ext uri="{FF2B5EF4-FFF2-40B4-BE49-F238E27FC236}">
                <a16:creationId xmlns:a16="http://schemas.microsoft.com/office/drawing/2014/main" id="{97616483-BD24-4D93-AEED-6C8ED74133C2}"/>
              </a:ext>
            </a:extLst>
          </p:cNvPr>
          <p:cNvGrpSpPr/>
          <p:nvPr/>
        </p:nvGrpSpPr>
        <p:grpSpPr>
          <a:xfrm>
            <a:off x="6382752" y="1618031"/>
            <a:ext cx="2188247" cy="2333495"/>
            <a:chOff x="458875" y="1537817"/>
            <a:chExt cx="8160589" cy="1226184"/>
          </a:xfrm>
        </p:grpSpPr>
        <p:sp>
          <p:nvSpPr>
            <p:cNvPr id="60" name="矩形 59">
              <a:extLst>
                <a:ext uri="{FF2B5EF4-FFF2-40B4-BE49-F238E27FC236}">
                  <a16:creationId xmlns:a16="http://schemas.microsoft.com/office/drawing/2014/main" id="{A5599412-061F-406A-A5B1-AC881B4AB5FB}"/>
                </a:ext>
              </a:extLst>
            </p:cNvPr>
            <p:cNvSpPr/>
            <p:nvPr/>
          </p:nvSpPr>
          <p:spPr>
            <a:xfrm>
              <a:off x="501501" y="1772691"/>
              <a:ext cx="8117963" cy="991310"/>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lnSpc>
                  <a:spcPct val="125000"/>
                </a:lnSpc>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面向</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充电运营公司收益最大化的需求</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，设计并实现基于层次化博弈的</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充电站定价决策</a:t>
              </a:r>
              <a:r>
                <a:rPr lang="zh-CN" altLang="en-US"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系统</a:t>
              </a:r>
              <a:r>
                <a:rPr lang="zh-CN" altLang="en-US"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1" name="矩形 60">
              <a:extLst>
                <a:ext uri="{FF2B5EF4-FFF2-40B4-BE49-F238E27FC236}">
                  <a16:creationId xmlns:a16="http://schemas.microsoft.com/office/drawing/2014/main" id="{00ABEA79-E0F7-42BA-9F1D-F7BBF761CD37}"/>
                </a:ext>
              </a:extLst>
            </p:cNvPr>
            <p:cNvSpPr/>
            <p:nvPr/>
          </p:nvSpPr>
          <p:spPr>
            <a:xfrm>
              <a:off x="458875" y="1537817"/>
              <a:ext cx="4481660" cy="230462"/>
            </a:xfrm>
            <a:prstGeom prst="rect">
              <a:avLst/>
            </a:prstGeom>
            <a:solidFill>
              <a:srgbClr val="0070C0"/>
            </a:solidFill>
          </p:spPr>
          <p:txBody>
            <a:bodyPr wrap="square">
              <a:spAutoFit/>
            </a:bodyPr>
            <a:lstStyle/>
            <a:p>
              <a:pPr>
                <a:lnSpc>
                  <a:spcPct val="125000"/>
                </a:lnSpc>
              </a:pPr>
              <a:r>
                <a:rPr lang="zh-CN" altLang="en-US"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系统目标：</a:t>
              </a:r>
              <a:endParaRPr lang="zh-CN" altLang="en-US"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grpSp>
      <p:grpSp>
        <p:nvGrpSpPr>
          <p:cNvPr id="62" name="组合 61">
            <a:extLst>
              <a:ext uri="{FF2B5EF4-FFF2-40B4-BE49-F238E27FC236}">
                <a16:creationId xmlns:a16="http://schemas.microsoft.com/office/drawing/2014/main" id="{97616483-BD24-4D93-AEED-6C8ED74133C2}"/>
              </a:ext>
            </a:extLst>
          </p:cNvPr>
          <p:cNvGrpSpPr/>
          <p:nvPr/>
        </p:nvGrpSpPr>
        <p:grpSpPr>
          <a:xfrm>
            <a:off x="6394182" y="4430877"/>
            <a:ext cx="2188247" cy="1687667"/>
            <a:chOff x="458875" y="1424619"/>
            <a:chExt cx="8160589" cy="1339382"/>
          </a:xfrm>
        </p:grpSpPr>
        <p:sp>
          <p:nvSpPr>
            <p:cNvPr id="63" name="矩形 62">
              <a:extLst>
                <a:ext uri="{FF2B5EF4-FFF2-40B4-BE49-F238E27FC236}">
                  <a16:creationId xmlns:a16="http://schemas.microsoft.com/office/drawing/2014/main" id="{A5599412-061F-406A-A5B1-AC881B4AB5FB}"/>
                </a:ext>
              </a:extLst>
            </p:cNvPr>
            <p:cNvSpPr/>
            <p:nvPr/>
          </p:nvSpPr>
          <p:spPr>
            <a:xfrm>
              <a:off x="501501" y="1772691"/>
              <a:ext cx="8117963" cy="991310"/>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lnSpc>
                  <a:spcPct val="125000"/>
                </a:lnSpc>
              </a:pPr>
              <a:r>
                <a:rPr lang="zh-CN" altLang="en-US"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充电</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运营</a:t>
              </a:r>
              <a:r>
                <a:rPr lang="zh-CN" altLang="en-US" dirty="0" smtClean="0">
                  <a:solidFill>
                    <a:srgbClr val="FF0000"/>
                  </a:solidFill>
                  <a:latin typeface="微软雅黑" panose="020B0503020204020204" pitchFamily="34" charset="-122"/>
                  <a:ea typeface="微软雅黑" panose="020B0503020204020204" pitchFamily="34" charset="-122"/>
                  <a:cs typeface="Arial" panose="020B0604020202020204" pitchFamily="34" charset="0"/>
                </a:rPr>
                <a:t>公司</a:t>
              </a:r>
              <a:r>
                <a:rPr lang="zh-CN" altLang="en-US"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rPr>
                <a:t>，像特来电、星星充电、国家电网等等</a:t>
              </a:r>
              <a:endParaRPr lang="en-US" altLang="zh-CN" dirty="0" smtClean="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4" name="矩形 63">
              <a:extLst>
                <a:ext uri="{FF2B5EF4-FFF2-40B4-BE49-F238E27FC236}">
                  <a16:creationId xmlns:a16="http://schemas.microsoft.com/office/drawing/2014/main" id="{00ABEA79-E0F7-42BA-9F1D-F7BBF761CD37}"/>
                </a:ext>
              </a:extLst>
            </p:cNvPr>
            <p:cNvSpPr/>
            <p:nvPr/>
          </p:nvSpPr>
          <p:spPr>
            <a:xfrm>
              <a:off x="458875" y="1424619"/>
              <a:ext cx="4330057" cy="348072"/>
            </a:xfrm>
            <a:prstGeom prst="rect">
              <a:avLst/>
            </a:prstGeom>
            <a:solidFill>
              <a:srgbClr val="0070C0"/>
            </a:solidFill>
          </p:spPr>
          <p:txBody>
            <a:bodyPr wrap="square">
              <a:spAutoFit/>
            </a:bodyPr>
            <a:lstStyle/>
            <a:p>
              <a:pPr>
                <a:lnSpc>
                  <a:spcPct val="125000"/>
                </a:lnSpc>
              </a:pPr>
              <a:r>
                <a:rPr lang="zh-CN" altLang="en-US" b="1" dirty="0" smtClean="0">
                  <a:solidFill>
                    <a:schemeClr val="bg1"/>
                  </a:solidFill>
                  <a:latin typeface="微软雅黑" panose="020B0503020204020204" pitchFamily="34" charset="-122"/>
                  <a:ea typeface="微软雅黑" panose="020B0503020204020204" pitchFamily="34" charset="-122"/>
                  <a:cs typeface="Calibri" panose="020F0502020204030204" pitchFamily="34" charset="0"/>
                </a:rPr>
                <a:t>使用对象：</a:t>
              </a:r>
              <a:endParaRPr lang="zh-CN" altLang="en-US"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grpSp>
    </p:spTree>
    <p:extLst>
      <p:ext uri="{BB962C8B-B14F-4D97-AF65-F5344CB8AC3E}">
        <p14:creationId xmlns:p14="http://schemas.microsoft.com/office/powerpoint/2010/main" val="3809490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grpSp>
        <p:nvGrpSpPr>
          <p:cNvPr id="59" name="Group 51">
            <a:extLst>
              <a:ext uri="{FF2B5EF4-FFF2-40B4-BE49-F238E27FC236}">
                <a16:creationId xmlns:a16="http://schemas.microsoft.com/office/drawing/2014/main" id="{B70ACABF-626B-4D0D-AF88-936128E339B6}"/>
              </a:ext>
            </a:extLst>
          </p:cNvPr>
          <p:cNvGrpSpPr>
            <a:grpSpLocks/>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a:extLst>
                <a:ext uri="{FF2B5EF4-FFF2-40B4-BE49-F238E27FC236}">
                  <a16:creationId xmlns:a16="http://schemas.microsoft.com/office/drawing/2014/main" id="{088248CF-3C08-4871-BD67-3ADF113B331D}"/>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研究目标、研究内容</a:t>
              </a:r>
              <a:endParaRPr kumimoji="0" lang="en-US" altLang="zh-CN" sz="2400" b="1" dirty="0">
                <a:solidFill>
                  <a:schemeClr val="bg1">
                    <a:lumMod val="95000"/>
                  </a:schemeClr>
                </a:solidFill>
                <a:ea typeface="微软雅黑" pitchFamily="34" charset="-122"/>
              </a:endParaRPr>
            </a:p>
          </p:txBody>
        </p:sp>
        <p:sp>
          <p:nvSpPr>
            <p:cNvPr id="61" name="AutoShape 53">
              <a:extLst>
                <a:ext uri="{FF2B5EF4-FFF2-40B4-BE49-F238E27FC236}">
                  <a16:creationId xmlns:a16="http://schemas.microsoft.com/office/drawing/2014/main" id="{EBF1EB94-B999-46BC-828B-EE99A924E2B2}"/>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2</a:t>
              </a:r>
              <a:endParaRPr kumimoji="0" lang="zh-CN" altLang="en-US" sz="2400" b="1" kern="0" dirty="0">
                <a:solidFill>
                  <a:srgbClr val="F2F2F2"/>
                </a:solidFill>
                <a:latin typeface="微软雅黑"/>
                <a:ea typeface="微软雅黑"/>
                <a:cs typeface="微软雅黑"/>
              </a:endParaRPr>
            </a:p>
          </p:txBody>
        </p:sp>
      </p:grpSp>
      <p:grpSp>
        <p:nvGrpSpPr>
          <p:cNvPr id="62" name="Group 51">
            <a:extLst>
              <a:ext uri="{FF2B5EF4-FFF2-40B4-BE49-F238E27FC236}">
                <a16:creationId xmlns:a16="http://schemas.microsoft.com/office/drawing/2014/main" id="{E3DF6996-7B2A-48BA-BC2C-392BBCDD1964}"/>
              </a:ext>
            </a:extLst>
          </p:cNvPr>
          <p:cNvGrpSpPr>
            <a:grpSpLocks/>
          </p:cNvGrpSpPr>
          <p:nvPr/>
        </p:nvGrpSpPr>
        <p:grpSpPr bwMode="auto">
          <a:xfrm>
            <a:off x="2243931" y="1628775"/>
            <a:ext cx="4672012" cy="792162"/>
            <a:chOff x="1329" y="1795"/>
            <a:chExt cx="2943" cy="499"/>
          </a:xfrm>
          <a:solidFill>
            <a:srgbClr val="02409A"/>
          </a:solidFill>
        </p:grpSpPr>
        <p:sp>
          <p:nvSpPr>
            <p:cNvPr id="63" name="AutoShape 52">
              <a:extLst>
                <a:ext uri="{FF2B5EF4-FFF2-40B4-BE49-F238E27FC236}">
                  <a16:creationId xmlns:a16="http://schemas.microsoft.com/office/drawing/2014/main" id="{DCB4B551-C8E2-491D-8F4D-8370F3151BA7}"/>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研究背景、研究现状</a:t>
              </a:r>
              <a:endParaRPr kumimoji="0" lang="en-US" altLang="zh-CN" sz="2400" b="1" dirty="0">
                <a:solidFill>
                  <a:schemeClr val="bg1">
                    <a:lumMod val="95000"/>
                  </a:schemeClr>
                </a:solidFill>
                <a:ea typeface="微软雅黑" pitchFamily="34" charset="-122"/>
              </a:endParaRPr>
            </a:p>
          </p:txBody>
        </p:sp>
        <p:sp>
          <p:nvSpPr>
            <p:cNvPr id="64" name="AutoShape 53">
              <a:extLst>
                <a:ext uri="{FF2B5EF4-FFF2-40B4-BE49-F238E27FC236}">
                  <a16:creationId xmlns:a16="http://schemas.microsoft.com/office/drawing/2014/main" id="{93E9D89D-8FFF-49E0-A7DB-598A9A994FE9}"/>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a:ea typeface="微软雅黑"/>
                  <a:cs typeface="微软雅黑"/>
                </a:rPr>
                <a:t>1</a:t>
              </a:r>
              <a:endParaRPr kumimoji="0" lang="zh-CN" altLang="en-US" sz="2400" b="1" kern="0" dirty="0">
                <a:solidFill>
                  <a:srgbClr val="F2F2F2"/>
                </a:solidFill>
                <a:latin typeface="微软雅黑"/>
                <a:ea typeface="微软雅黑"/>
                <a:cs typeface="微软雅黑"/>
              </a:endParaRPr>
            </a:p>
          </p:txBody>
        </p:sp>
      </p:grpSp>
      <p:grpSp>
        <p:nvGrpSpPr>
          <p:cNvPr id="65" name="Group 51">
            <a:extLst>
              <a:ext uri="{FF2B5EF4-FFF2-40B4-BE49-F238E27FC236}">
                <a16:creationId xmlns:a16="http://schemas.microsoft.com/office/drawing/2014/main" id="{3939E8CB-A062-4EB7-AB43-D19E12514643}"/>
              </a:ext>
            </a:extLst>
          </p:cNvPr>
          <p:cNvGrpSpPr>
            <a:grpSpLocks/>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a:extLst>
                <a:ext uri="{FF2B5EF4-FFF2-40B4-BE49-F238E27FC236}">
                  <a16:creationId xmlns:a16="http://schemas.microsoft.com/office/drawing/2014/main" id="{CFAAB57F-56B9-499B-B96C-6A7D929A8B09}"/>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技术路线、系统实现</a:t>
              </a:r>
              <a:endParaRPr kumimoji="0" lang="en-US" altLang="zh-CN" sz="2400" b="1" dirty="0">
                <a:solidFill>
                  <a:schemeClr val="bg1">
                    <a:lumMod val="95000"/>
                  </a:schemeClr>
                </a:solidFill>
                <a:ea typeface="微软雅黑" pitchFamily="34" charset="-122"/>
              </a:endParaRPr>
            </a:p>
          </p:txBody>
        </p:sp>
        <p:sp>
          <p:nvSpPr>
            <p:cNvPr id="67" name="AutoShape 53">
              <a:extLst>
                <a:ext uri="{FF2B5EF4-FFF2-40B4-BE49-F238E27FC236}">
                  <a16:creationId xmlns:a16="http://schemas.microsoft.com/office/drawing/2014/main" id="{0C69B97E-CC8E-44B1-B310-817327886142}"/>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3</a:t>
              </a:r>
              <a:endParaRPr kumimoji="0" lang="zh-CN" altLang="en-US" sz="2400" b="1" kern="0" dirty="0">
                <a:solidFill>
                  <a:srgbClr val="F2F2F2"/>
                </a:solidFill>
                <a:latin typeface="微软雅黑"/>
                <a:ea typeface="微软雅黑"/>
                <a:cs typeface="微软雅黑"/>
              </a:endParaRPr>
            </a:p>
          </p:txBody>
        </p:sp>
      </p:grpSp>
      <p:grpSp>
        <p:nvGrpSpPr>
          <p:cNvPr id="68" name="Group 51">
            <a:extLst>
              <a:ext uri="{FF2B5EF4-FFF2-40B4-BE49-F238E27FC236}">
                <a16:creationId xmlns:a16="http://schemas.microsoft.com/office/drawing/2014/main" id="{C42B7DAC-79D9-45DB-9A07-AC9135B8DB5A}"/>
              </a:ext>
            </a:extLst>
          </p:cNvPr>
          <p:cNvGrpSpPr>
            <a:grpSpLocks/>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a:extLst>
                <a:ext uri="{FF2B5EF4-FFF2-40B4-BE49-F238E27FC236}">
                  <a16:creationId xmlns:a16="http://schemas.microsoft.com/office/drawing/2014/main" id="{68A4BA3C-81BD-4D22-89A9-2DBBFE7DE28D}"/>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预期成果、进度安排</a:t>
              </a:r>
            </a:p>
          </p:txBody>
        </p:sp>
        <p:sp>
          <p:nvSpPr>
            <p:cNvPr id="70" name="AutoShape 53">
              <a:extLst>
                <a:ext uri="{FF2B5EF4-FFF2-40B4-BE49-F238E27FC236}">
                  <a16:creationId xmlns:a16="http://schemas.microsoft.com/office/drawing/2014/main" id="{D4AA0F1B-B629-430E-9559-93E69222150D}"/>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4</a:t>
              </a:r>
              <a:endParaRPr kumimoji="0" lang="zh-CN" altLang="en-US" sz="2400" b="1" kern="0" dirty="0">
                <a:solidFill>
                  <a:srgbClr val="F2F2F2"/>
                </a:solidFill>
                <a:latin typeface="微软雅黑"/>
                <a:ea typeface="微软雅黑"/>
                <a:cs typeface="微软雅黑"/>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3</a:t>
            </a:fld>
            <a:endParaRPr lang="zh-CN" altLang="en-US"/>
          </a:p>
        </p:txBody>
      </p:sp>
    </p:spTree>
    <p:extLst>
      <p:ext uri="{BB962C8B-B14F-4D97-AF65-F5344CB8AC3E}">
        <p14:creationId xmlns:p14="http://schemas.microsoft.com/office/powerpoint/2010/main" val="4259019093"/>
      </p:ext>
    </p:extLst>
  </p:cSld>
  <p:clrMapOvr>
    <a:masterClrMapping/>
  </p:clrMapOvr>
  <mc:AlternateContent xmlns:mc="http://schemas.openxmlformats.org/markup-compatibility/2006" xmlns:p14="http://schemas.microsoft.com/office/powerpoint/2010/main">
    <mc:Choice Requires="p14">
      <p:transition spd="slow" p14:dur="2000" advTm="675"/>
    </mc:Choice>
    <mc:Fallback xmlns="">
      <p:transition spd="slow" advTm="675"/>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系统部署</a:t>
            </a:r>
          </a:p>
        </p:txBody>
      </p:sp>
      <p:sp>
        <p:nvSpPr>
          <p:cNvPr id="3" name="灯片编号占位符 2"/>
          <p:cNvSpPr>
            <a:spLocks noGrp="1"/>
          </p:cNvSpPr>
          <p:nvPr>
            <p:ph type="sldNum" sz="quarter" idx="12"/>
          </p:nvPr>
        </p:nvSpPr>
        <p:spPr/>
        <p:txBody>
          <a:bodyPr/>
          <a:lstStyle/>
          <a:p>
            <a:fld id="{94B6E62B-4DEC-4954-AD3A-658470571C9E}" type="slidenum">
              <a:rPr lang="zh-CN" altLang="en-US" smtClean="0"/>
              <a:t>30</a:t>
            </a:fld>
            <a:endParaRPr lang="zh-CN" altLang="en-US" dirty="0"/>
          </a:p>
        </p:txBody>
      </p:sp>
      <p:grpSp>
        <p:nvGrpSpPr>
          <p:cNvPr id="8" name="组合 7"/>
          <p:cNvGrpSpPr/>
          <p:nvPr/>
        </p:nvGrpSpPr>
        <p:grpSpPr>
          <a:xfrm>
            <a:off x="3454276" y="1156537"/>
            <a:ext cx="5550080" cy="2515154"/>
            <a:chOff x="4554235" y="3585396"/>
            <a:chExt cx="5258999" cy="2515154"/>
          </a:xfrm>
        </p:grpSpPr>
        <p:sp>
          <p:nvSpPr>
            <p:cNvPr id="9" name="矩形 8">
              <a:extLst>
                <a:ext uri="{FF2B5EF4-FFF2-40B4-BE49-F238E27FC236}">
                  <a16:creationId xmlns:a16="http://schemas.microsoft.com/office/drawing/2014/main" id="{A4149D00-3783-478F-B76F-AE39B9B2294E}"/>
                </a:ext>
              </a:extLst>
            </p:cNvPr>
            <p:cNvSpPr/>
            <p:nvPr/>
          </p:nvSpPr>
          <p:spPr>
            <a:xfrm>
              <a:off x="4554235" y="3585396"/>
              <a:ext cx="104988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硬件平台</a:t>
              </a:r>
              <a:endParaRPr lang="en-US" altLang="zh-CN"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4554235" y="3979648"/>
              <a:ext cx="5258999" cy="21209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华为云服务器</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操作系统：</a:t>
              </a:r>
              <a:r>
                <a:rPr lang="en-US" altLang="zh-CN" dirty="0">
                  <a:latin typeface="微软雅黑" panose="020B0503020204020204" pitchFamily="34" charset="-122"/>
                  <a:ea typeface="微软雅黑" panose="020B0503020204020204" pitchFamily="34" charset="-122"/>
                </a:rPr>
                <a:t>Ubuntu Linux 18.04-64bit</a:t>
              </a: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a:t>
              </a:r>
              <a:r>
                <a:rPr lang="en-US" altLang="zh-CN" dirty="0"/>
                <a:t> </a:t>
              </a:r>
              <a:r>
                <a:rPr lang="en-US" altLang="zh-CN" dirty="0">
                  <a:latin typeface="微软雅黑" panose="020B0503020204020204" pitchFamily="34" charset="-122"/>
                  <a:ea typeface="微软雅黑" panose="020B0503020204020204" pitchFamily="34" charset="-122"/>
                </a:rPr>
                <a:t>Intel </a:t>
              </a:r>
              <a:r>
                <a:rPr lang="en-US" altLang="zh-CN" dirty="0" err="1">
                  <a:latin typeface="微软雅黑" panose="020B0503020204020204" pitchFamily="34" charset="-122"/>
                  <a:ea typeface="微软雅黑" panose="020B0503020204020204" pitchFamily="34" charset="-122"/>
                </a:rPr>
                <a:t>SkyLake</a:t>
              </a:r>
              <a:r>
                <a:rPr lang="en-US" altLang="zh-CN" dirty="0">
                  <a:latin typeface="微软雅黑" panose="020B0503020204020204" pitchFamily="34" charset="-122"/>
                  <a:ea typeface="微软雅黑" panose="020B0503020204020204" pitchFamily="34" charset="-122"/>
                </a:rPr>
                <a:t> 6151 3.0GHz</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内存：</a:t>
              </a:r>
              <a:r>
                <a:rPr lang="en-US" altLang="zh-CN" dirty="0">
                  <a:latin typeface="微软雅黑" panose="020B0503020204020204" pitchFamily="34" charset="-122"/>
                  <a:ea typeface="微软雅黑" panose="020B0503020204020204" pitchFamily="34" charset="-122"/>
                </a:rPr>
                <a:t>16GB</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带宽：</a:t>
              </a:r>
              <a:r>
                <a:rPr lang="en-US" altLang="zh-CN" dirty="0">
                  <a:latin typeface="微软雅黑" panose="020B0503020204020204" pitchFamily="34" charset="-122"/>
                  <a:ea typeface="微软雅黑" panose="020B0503020204020204" pitchFamily="34" charset="-122"/>
                </a:rPr>
                <a:t>1/3 Gbit/s</a:t>
              </a:r>
            </a:p>
          </p:txBody>
        </p:sp>
      </p:grpSp>
      <p:grpSp>
        <p:nvGrpSpPr>
          <p:cNvPr id="11" name="组合 10"/>
          <p:cNvGrpSpPr/>
          <p:nvPr/>
        </p:nvGrpSpPr>
        <p:grpSpPr>
          <a:xfrm>
            <a:off x="628205" y="3991951"/>
            <a:ext cx="4173808" cy="1715885"/>
            <a:chOff x="5595674" y="1367257"/>
            <a:chExt cx="4173808" cy="1715885"/>
          </a:xfrm>
        </p:grpSpPr>
        <p:sp>
          <p:nvSpPr>
            <p:cNvPr id="12" name="文本框 11">
              <a:extLst>
                <a:ext uri="{FF2B5EF4-FFF2-40B4-BE49-F238E27FC236}">
                  <a16:creationId xmlns:a16="http://schemas.microsoft.com/office/drawing/2014/main" id="{0E91EAA9-D417-43DD-AE9E-2F6A5360D04C}"/>
                </a:ext>
              </a:extLst>
            </p:cNvPr>
            <p:cNvSpPr txBox="1"/>
            <p:nvPr/>
          </p:nvSpPr>
          <p:spPr>
            <a:xfrm>
              <a:off x="5595674" y="1367257"/>
              <a:ext cx="1398359"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软件环境</a:t>
              </a:r>
            </a:p>
          </p:txBody>
        </p:sp>
        <p:sp>
          <p:nvSpPr>
            <p:cNvPr id="13" name="文本框 12"/>
            <p:cNvSpPr txBox="1"/>
            <p:nvPr/>
          </p:nvSpPr>
          <p:spPr>
            <a:xfrm>
              <a:off x="5595674" y="1744314"/>
              <a:ext cx="4173808"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程序语言：</a:t>
              </a:r>
              <a:r>
                <a:rPr lang="en-US" altLang="zh-CN" dirty="0">
                  <a:latin typeface="微软雅黑" panose="020B0503020204020204" pitchFamily="34" charset="-122"/>
                  <a:ea typeface="微软雅黑" panose="020B0503020204020204" pitchFamily="34" charset="-122"/>
                </a:rPr>
                <a:t>Python </a:t>
              </a:r>
              <a:r>
                <a:rPr lang="en-US" altLang="zh-CN" dirty="0" smtClean="0">
                  <a:latin typeface="微软雅黑" panose="020B0503020204020204" pitchFamily="34" charset="-122"/>
                  <a:ea typeface="微软雅黑" panose="020B0503020204020204" pitchFamily="34" charset="-122"/>
                </a:rPr>
                <a:t>3.8</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Java</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开发工具：</a:t>
              </a:r>
              <a:r>
                <a:rPr lang="en-US" altLang="zh-CN" dirty="0" err="1" smtClean="0">
                  <a:latin typeface="微软雅黑" panose="020B0503020204020204" pitchFamily="34" charset="-122"/>
                  <a:ea typeface="微软雅黑" panose="020B0503020204020204" pitchFamily="34" charset="-122"/>
                </a:rPr>
                <a:t>PyCharm</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IntelliJ</a:t>
              </a:r>
            </a:p>
            <a:p>
              <a:pPr marL="285750" indent="-285750">
                <a:lnSpc>
                  <a:spcPct val="150000"/>
                </a:lnSpc>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第三</a:t>
              </a:r>
              <a:r>
                <a:rPr lang="zh-CN" altLang="en-US" dirty="0">
                  <a:latin typeface="微软雅黑" panose="020B0503020204020204" pitchFamily="34" charset="-122"/>
                  <a:ea typeface="微软雅黑" panose="020B0503020204020204" pitchFamily="34" charset="-122"/>
                </a:rPr>
                <a:t>方库</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Scipy</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a:t>
              </a:r>
              <a:r>
                <a:rPr lang="en-US" altLang="zh-CN" dirty="0" err="1" smtClean="0">
                  <a:latin typeface="微软雅黑" panose="020B0503020204020204" pitchFamily="34" charset="-122"/>
                  <a:ea typeface="微软雅黑" panose="020B0503020204020204" pitchFamily="34" charset="-122"/>
                </a:rPr>
                <a:t>ympy</a:t>
              </a:r>
              <a:endParaRPr lang="en-US" altLang="zh-CN" dirty="0">
                <a:latin typeface="微软雅黑" panose="020B0503020204020204" pitchFamily="34" charset="-122"/>
                <a:ea typeface="微软雅黑" panose="020B0503020204020204" pitchFamily="34" charset="-122"/>
              </a:endParaRPr>
            </a:p>
          </p:txBody>
        </p:sp>
      </p:gr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454" y="1201324"/>
            <a:ext cx="2115944" cy="2438989"/>
          </a:xfrm>
          <a:prstGeom prst="rect">
            <a:avLst/>
          </a:prstGeom>
        </p:spPr>
      </p:pic>
      <p:pic>
        <p:nvPicPr>
          <p:cNvPr id="20" name="图片 19" descr="C:\Users\DD13\Desktop\2a3ed8bbde73a8298fa6c7283d40f3f.jpg"/>
          <p:cNvPicPr/>
          <p:nvPr/>
        </p:nvPicPr>
        <p:blipFill>
          <a:blip r:embed="rId4">
            <a:extLst>
              <a:ext uri="{28A0092B-C50C-407E-A947-70E740481C1C}">
                <a14:useLocalDpi xmlns:a14="http://schemas.microsoft.com/office/drawing/2010/main" val="0"/>
              </a:ext>
            </a:extLst>
          </a:blip>
          <a:srcRect/>
          <a:stretch>
            <a:fillRect/>
          </a:stretch>
        </p:blipFill>
        <p:spPr bwMode="auto">
          <a:xfrm>
            <a:off x="4802013" y="3904735"/>
            <a:ext cx="3217522" cy="1903626"/>
          </a:xfrm>
          <a:prstGeom prst="rect">
            <a:avLst/>
          </a:prstGeom>
          <a:noFill/>
          <a:ln>
            <a:noFill/>
          </a:ln>
        </p:spPr>
      </p:pic>
    </p:spTree>
    <p:extLst>
      <p:ext uri="{BB962C8B-B14F-4D97-AF65-F5344CB8AC3E}">
        <p14:creationId xmlns:p14="http://schemas.microsoft.com/office/powerpoint/2010/main" val="3682492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系统性能测试</a:t>
            </a:r>
          </a:p>
        </p:txBody>
      </p:sp>
      <p:sp>
        <p:nvSpPr>
          <p:cNvPr id="3" name="灯片编号占位符 2"/>
          <p:cNvSpPr>
            <a:spLocks noGrp="1"/>
          </p:cNvSpPr>
          <p:nvPr>
            <p:ph type="sldNum" sz="quarter" idx="12"/>
          </p:nvPr>
        </p:nvSpPr>
        <p:spPr/>
        <p:txBody>
          <a:bodyPr/>
          <a:lstStyle/>
          <a:p>
            <a:fld id="{94B6E62B-4DEC-4954-AD3A-658470571C9E}" type="slidenum">
              <a:rPr lang="zh-CN" altLang="en-US" smtClean="0"/>
              <a:t>31</a:t>
            </a:fld>
            <a:endParaRPr lang="zh-CN" altLang="en-US" dirty="0"/>
          </a:p>
        </p:txBody>
      </p:sp>
      <p:sp>
        <p:nvSpPr>
          <p:cNvPr id="21" name="矩形 20">
            <a:extLst>
              <a:ext uri="{FF2B5EF4-FFF2-40B4-BE49-F238E27FC236}">
                <a16:creationId xmlns:a16="http://schemas.microsoft.com/office/drawing/2014/main" id="{AE9F6C2A-A5A7-4BBD-8281-80783784B459}"/>
              </a:ext>
            </a:extLst>
          </p:cNvPr>
          <p:cNvSpPr/>
          <p:nvPr/>
        </p:nvSpPr>
        <p:spPr>
          <a:xfrm>
            <a:off x="576263" y="1114575"/>
            <a:ext cx="7684302" cy="4785926"/>
          </a:xfrm>
          <a:prstGeom prst="rect">
            <a:avLst/>
          </a:prstGeom>
        </p:spPr>
        <p:txBody>
          <a:bodyPr wrap="square">
            <a:spAutoFit/>
          </a:bodyPr>
          <a:lstStyle/>
          <a:p>
            <a:pPr>
              <a:lnSpc>
                <a:spcPct val="125000"/>
              </a:lnSpc>
            </a:pPr>
            <a:r>
              <a:rPr lang="zh-CN" altLang="en-US" sz="2000" b="1" dirty="0">
                <a:latin typeface="微软雅黑" panose="020B0503020204020204" pitchFamily="34" charset="-122"/>
                <a:ea typeface="微软雅黑" panose="020B0503020204020204" pitchFamily="34" charset="-122"/>
              </a:rPr>
              <a:t>测试数据</a:t>
            </a:r>
            <a:endParaRPr lang="en-US" altLang="zh-CN" sz="2000" b="1" dirty="0">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根据从网页上，或者特来电等</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上获取的南京市内的实际充电公司、以及充电桩的数量，另外还有南京市内估计的电动汽车数量</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200000"/>
              </a:lnSpc>
            </a:pPr>
            <a:r>
              <a:rPr lang="zh-CN" altLang="en-US" sz="2000" b="1" dirty="0" smtClean="0">
                <a:latin typeface="微软雅黑" panose="020B0503020204020204" pitchFamily="34" charset="-122"/>
                <a:ea typeface="微软雅黑" panose="020B0503020204020204" pitchFamily="34" charset="-122"/>
              </a:rPr>
              <a:t>测试方法</a:t>
            </a:r>
            <a:endParaRPr lang="en-US" altLang="zh-CN" sz="2000" b="1" dirty="0" smtClean="0">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将根据模型计算出的定价策略与固定的定价策略、贪心的定价策略等策略做实验对比，以验证基于本文模型的定价策略的高效性</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742950" lvl="1" indent="-285750">
              <a:lnSpc>
                <a:spcPct val="125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通过</a:t>
            </a:r>
            <a:r>
              <a:rPr lang="zh-CN" altLang="en-US" sz="1600" dirty="0">
                <a:latin typeface="微软雅黑" panose="020B0503020204020204" pitchFamily="34" charset="-122"/>
                <a:ea typeface="微软雅黑" panose="020B0503020204020204" pitchFamily="34" charset="-122"/>
              </a:rPr>
              <a:t>对本论文模型做一些修改，比如不考虑距离因素，不考虑排队时间等等，以横向对比本论文考虑多种因素的模型的有效性</a:t>
            </a:r>
            <a:r>
              <a:rPr lang="zh-CN" altLang="en-US" sz="16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200000"/>
              </a:lnSpc>
            </a:pPr>
            <a:r>
              <a:rPr lang="zh-CN" altLang="en-US" sz="2000" b="1" dirty="0">
                <a:latin typeface="微软雅黑" panose="020B0503020204020204" pitchFamily="34" charset="-122"/>
                <a:ea typeface="微软雅黑" panose="020B0503020204020204" pitchFamily="34" charset="-122"/>
              </a:rPr>
              <a:t>评测指标</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25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一家公司所运营的充电站的总体收益。通过对比在不同的定价策略下公司所运营的充电站的总体收益，以检验本文定价策略的高效性</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800100" lvl="1" indent="-342900">
              <a:lnSpc>
                <a:spcPct val="125000"/>
              </a:lnSpc>
              <a:buFont typeface="Arial" panose="020B0604020202020204" pitchFamily="34" charset="0"/>
              <a:buChar char="•"/>
            </a:pPr>
            <a:r>
              <a:rPr lang="zh-CN" altLang="en-US" sz="1600" dirty="0" smtClean="0">
                <a:latin typeface="微软雅黑" panose="020B0503020204020204" pitchFamily="34" charset="-122"/>
                <a:ea typeface="微软雅黑" panose="020B0503020204020204" pitchFamily="34" charset="-122"/>
              </a:rPr>
              <a:t>模型求解的收敛速度。通过将用算法生成的初始解与随机生成的初始解做对比，以验证通过算法生成的初始解的收敛速度快的性质。</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3757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58" name="TextBox 19">
            <a:extLst>
              <a:ext uri="{FF2B5EF4-FFF2-40B4-BE49-F238E27FC236}">
                <a16:creationId xmlns:a16="http://schemas.microsoft.com/office/drawing/2014/main" id="{468806B3-4B98-4D7F-A9C2-4268C724383A}"/>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grpSp>
        <p:nvGrpSpPr>
          <p:cNvPr id="59" name="Group 51">
            <a:extLst>
              <a:ext uri="{FF2B5EF4-FFF2-40B4-BE49-F238E27FC236}">
                <a16:creationId xmlns:a16="http://schemas.microsoft.com/office/drawing/2014/main" id="{B70ACABF-626B-4D0D-AF88-936128E339B6}"/>
              </a:ext>
            </a:extLst>
          </p:cNvPr>
          <p:cNvGrpSpPr>
            <a:grpSpLocks/>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a:extLst>
                <a:ext uri="{FF2B5EF4-FFF2-40B4-BE49-F238E27FC236}">
                  <a16:creationId xmlns:a16="http://schemas.microsoft.com/office/drawing/2014/main" id="{088248CF-3C08-4871-BD67-3ADF113B331D}"/>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研究目标、研究内容</a:t>
              </a:r>
              <a:endParaRPr kumimoji="0" lang="en-US" altLang="zh-CN" sz="2400" b="1" dirty="0">
                <a:solidFill>
                  <a:schemeClr val="bg1">
                    <a:lumMod val="95000"/>
                  </a:schemeClr>
                </a:solidFill>
                <a:ea typeface="微软雅黑" pitchFamily="34" charset="-122"/>
              </a:endParaRPr>
            </a:p>
          </p:txBody>
        </p:sp>
        <p:sp>
          <p:nvSpPr>
            <p:cNvPr id="61" name="AutoShape 53">
              <a:extLst>
                <a:ext uri="{FF2B5EF4-FFF2-40B4-BE49-F238E27FC236}">
                  <a16:creationId xmlns:a16="http://schemas.microsoft.com/office/drawing/2014/main" id="{EBF1EB94-B999-46BC-828B-EE99A924E2B2}"/>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2</a:t>
              </a:r>
              <a:endParaRPr kumimoji="0" lang="zh-CN" altLang="en-US" sz="2400" b="1" kern="0" dirty="0">
                <a:solidFill>
                  <a:srgbClr val="F2F2F2"/>
                </a:solidFill>
                <a:latin typeface="微软雅黑"/>
                <a:ea typeface="微软雅黑"/>
                <a:cs typeface="微软雅黑"/>
              </a:endParaRPr>
            </a:p>
          </p:txBody>
        </p:sp>
      </p:grpSp>
      <p:grpSp>
        <p:nvGrpSpPr>
          <p:cNvPr id="62" name="Group 51">
            <a:extLst>
              <a:ext uri="{FF2B5EF4-FFF2-40B4-BE49-F238E27FC236}">
                <a16:creationId xmlns:a16="http://schemas.microsoft.com/office/drawing/2014/main" id="{E3DF6996-7B2A-48BA-BC2C-392BBCDD1964}"/>
              </a:ext>
            </a:extLst>
          </p:cNvPr>
          <p:cNvGrpSpPr>
            <a:grpSpLocks/>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a:extLst>
                <a:ext uri="{FF2B5EF4-FFF2-40B4-BE49-F238E27FC236}">
                  <a16:creationId xmlns:a16="http://schemas.microsoft.com/office/drawing/2014/main" id="{DCB4B551-C8E2-491D-8F4D-8370F3151BA7}"/>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研究背景、研究现状</a:t>
              </a:r>
              <a:endParaRPr kumimoji="0" lang="en-US" altLang="zh-CN" sz="2400" b="1" dirty="0">
                <a:solidFill>
                  <a:schemeClr val="bg1">
                    <a:lumMod val="95000"/>
                  </a:schemeClr>
                </a:solidFill>
                <a:ea typeface="微软雅黑" pitchFamily="34" charset="-122"/>
              </a:endParaRPr>
            </a:p>
          </p:txBody>
        </p:sp>
        <p:sp>
          <p:nvSpPr>
            <p:cNvPr id="64" name="AutoShape 53">
              <a:extLst>
                <a:ext uri="{FF2B5EF4-FFF2-40B4-BE49-F238E27FC236}">
                  <a16:creationId xmlns:a16="http://schemas.microsoft.com/office/drawing/2014/main" id="{93E9D89D-8FFF-49E0-A7DB-598A9A994FE9}"/>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a:ea typeface="微软雅黑"/>
                  <a:cs typeface="微软雅黑"/>
                </a:rPr>
                <a:t>1</a:t>
              </a:r>
              <a:endParaRPr kumimoji="0" lang="zh-CN" altLang="en-US" sz="2400" b="1" kern="0" dirty="0">
                <a:solidFill>
                  <a:srgbClr val="F2F2F2"/>
                </a:solidFill>
                <a:latin typeface="微软雅黑"/>
                <a:ea typeface="微软雅黑"/>
                <a:cs typeface="微软雅黑"/>
              </a:endParaRPr>
            </a:p>
          </p:txBody>
        </p:sp>
      </p:grpSp>
      <p:grpSp>
        <p:nvGrpSpPr>
          <p:cNvPr id="65" name="Group 51">
            <a:extLst>
              <a:ext uri="{FF2B5EF4-FFF2-40B4-BE49-F238E27FC236}">
                <a16:creationId xmlns:a16="http://schemas.microsoft.com/office/drawing/2014/main" id="{3939E8CB-A062-4EB7-AB43-D19E12514643}"/>
              </a:ext>
            </a:extLst>
          </p:cNvPr>
          <p:cNvGrpSpPr>
            <a:grpSpLocks/>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a:extLst>
                <a:ext uri="{FF2B5EF4-FFF2-40B4-BE49-F238E27FC236}">
                  <a16:creationId xmlns:a16="http://schemas.microsoft.com/office/drawing/2014/main" id="{CFAAB57F-56B9-499B-B96C-6A7D929A8B09}"/>
                </a:ext>
              </a:extLst>
            </p:cNvPr>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技术路线、系统实现</a:t>
              </a:r>
              <a:endParaRPr kumimoji="0" lang="en-US" altLang="zh-CN" sz="2400" b="1" dirty="0">
                <a:solidFill>
                  <a:schemeClr val="bg1">
                    <a:lumMod val="95000"/>
                  </a:schemeClr>
                </a:solidFill>
                <a:ea typeface="微软雅黑" pitchFamily="34" charset="-122"/>
              </a:endParaRPr>
            </a:p>
          </p:txBody>
        </p:sp>
        <p:sp>
          <p:nvSpPr>
            <p:cNvPr id="67" name="AutoShape 53">
              <a:extLst>
                <a:ext uri="{FF2B5EF4-FFF2-40B4-BE49-F238E27FC236}">
                  <a16:creationId xmlns:a16="http://schemas.microsoft.com/office/drawing/2014/main" id="{0C69B97E-CC8E-44B1-B310-817327886142}"/>
                </a:ext>
              </a:extLst>
            </p:cNvPr>
            <p:cNvSpPr>
              <a:spLocks noChangeArrowheads="1"/>
            </p:cNvSpPr>
            <p:nvPr/>
          </p:nvSpPr>
          <p:spPr bwMode="gray">
            <a:xfrm>
              <a:off x="1329" y="1795"/>
              <a:ext cx="499" cy="499"/>
            </a:xfrm>
            <a:prstGeom prst="diamond">
              <a:avLst/>
            </a:prstGeom>
            <a:grpFill/>
            <a:ln>
              <a:solidFill>
                <a:schemeClr val="accent1">
                  <a:lumMod val="40000"/>
                  <a:lumOff val="60000"/>
                </a:schemeClr>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3</a:t>
              </a:r>
              <a:endParaRPr kumimoji="0" lang="zh-CN" altLang="en-US" sz="2400" b="1" kern="0" dirty="0">
                <a:solidFill>
                  <a:srgbClr val="F2F2F2"/>
                </a:solidFill>
                <a:latin typeface="微软雅黑"/>
                <a:ea typeface="微软雅黑"/>
                <a:cs typeface="微软雅黑"/>
              </a:endParaRPr>
            </a:p>
          </p:txBody>
        </p:sp>
      </p:grpSp>
      <p:grpSp>
        <p:nvGrpSpPr>
          <p:cNvPr id="68" name="Group 51">
            <a:extLst>
              <a:ext uri="{FF2B5EF4-FFF2-40B4-BE49-F238E27FC236}">
                <a16:creationId xmlns:a16="http://schemas.microsoft.com/office/drawing/2014/main" id="{C42B7DAC-79D9-45DB-9A07-AC9135B8DB5A}"/>
              </a:ext>
            </a:extLst>
          </p:cNvPr>
          <p:cNvGrpSpPr>
            <a:grpSpLocks/>
          </p:cNvGrpSpPr>
          <p:nvPr/>
        </p:nvGrpSpPr>
        <p:grpSpPr bwMode="auto">
          <a:xfrm>
            <a:off x="2243931" y="4652962"/>
            <a:ext cx="4672012" cy="792163"/>
            <a:chOff x="1329" y="1795"/>
            <a:chExt cx="2943" cy="499"/>
          </a:xfrm>
          <a:solidFill>
            <a:srgbClr val="02409A"/>
          </a:solidFill>
        </p:grpSpPr>
        <p:sp>
          <p:nvSpPr>
            <p:cNvPr id="69" name="AutoShape 52">
              <a:extLst>
                <a:ext uri="{FF2B5EF4-FFF2-40B4-BE49-F238E27FC236}">
                  <a16:creationId xmlns:a16="http://schemas.microsoft.com/office/drawing/2014/main" id="{68A4BA3C-81BD-4D22-89A9-2DBBFE7DE28D}"/>
                </a:ext>
              </a:extLst>
            </p:cNvPr>
            <p:cNvSpPr>
              <a:spLocks noChangeArrowheads="1"/>
            </p:cNvSpPr>
            <p:nvPr/>
          </p:nvSpPr>
          <p:spPr bwMode="gray">
            <a:xfrm>
              <a:off x="1536" y="1840"/>
              <a:ext cx="2736" cy="409"/>
            </a:xfrm>
            <a:prstGeom prst="roundRect">
              <a:avLst>
                <a:gd name="adj" fmla="val 16667"/>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itchFamily="34" charset="-122"/>
                </a:rPr>
                <a:t>预期成果、进度安排</a:t>
              </a:r>
            </a:p>
          </p:txBody>
        </p:sp>
        <p:sp>
          <p:nvSpPr>
            <p:cNvPr id="70" name="AutoShape 53">
              <a:extLst>
                <a:ext uri="{FF2B5EF4-FFF2-40B4-BE49-F238E27FC236}">
                  <a16:creationId xmlns:a16="http://schemas.microsoft.com/office/drawing/2014/main" id="{D4AA0F1B-B629-430E-9559-93E69222150D}"/>
                </a:ext>
              </a:extLst>
            </p:cNvPr>
            <p:cNvSpPr>
              <a:spLocks noChangeArrowheads="1"/>
            </p:cNvSpPr>
            <p:nvPr/>
          </p:nvSpPr>
          <p:spPr bwMode="gray">
            <a:xfrm>
              <a:off x="1329" y="1795"/>
              <a:ext cx="499" cy="499"/>
            </a:xfrm>
            <a:prstGeom prst="diamond">
              <a:avLst/>
            </a:prstGeom>
            <a:grpFill/>
            <a:ln>
              <a:solidFill>
                <a:srgbClr val="02409A"/>
              </a:solidFill>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a:ea typeface="微软雅黑"/>
                  <a:cs typeface="微软雅黑"/>
                </a:rPr>
                <a:t>4</a:t>
              </a:r>
              <a:endParaRPr kumimoji="0" lang="zh-CN" altLang="en-US" sz="2400" b="1" kern="0" dirty="0">
                <a:solidFill>
                  <a:srgbClr val="F2F2F2"/>
                </a:solidFill>
                <a:latin typeface="微软雅黑"/>
                <a:ea typeface="微软雅黑"/>
                <a:cs typeface="微软雅黑"/>
              </a:endParaRPr>
            </a:p>
          </p:txBody>
        </p:sp>
      </p:grpSp>
      <p:sp>
        <p:nvSpPr>
          <p:cNvPr id="3" name="灯片编号占位符 2"/>
          <p:cNvSpPr>
            <a:spLocks noGrp="1"/>
          </p:cNvSpPr>
          <p:nvPr>
            <p:ph type="sldNum" sz="quarter" idx="12"/>
          </p:nvPr>
        </p:nvSpPr>
        <p:spPr/>
        <p:txBody>
          <a:bodyPr/>
          <a:lstStyle/>
          <a:p>
            <a:fld id="{94B6E62B-4DEC-4954-AD3A-658470571C9E}" type="slidenum">
              <a:rPr lang="zh-CN" altLang="en-US" smtClean="0"/>
              <a:t>32</a:t>
            </a:fld>
            <a:endParaRPr lang="zh-CN" altLang="en-US"/>
          </a:p>
        </p:txBody>
      </p:sp>
    </p:spTree>
    <p:extLst>
      <p:ext uri="{BB962C8B-B14F-4D97-AF65-F5344CB8AC3E}">
        <p14:creationId xmlns:p14="http://schemas.microsoft.com/office/powerpoint/2010/main" val="17118277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itchFamily="34" charset="0"/>
              </a:rPr>
              <a:t>预期成果</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7" name="内容占位符 2">
            <a:extLst>
              <a:ext uri="{FF2B5EF4-FFF2-40B4-BE49-F238E27FC236}">
                <a16:creationId xmlns:a16="http://schemas.microsoft.com/office/drawing/2014/main" id="{9F619389-4B1E-4DF1-9BA2-051039290184}"/>
              </a:ext>
            </a:extLst>
          </p:cNvPr>
          <p:cNvSpPr>
            <a:spLocks noGrp="1"/>
          </p:cNvSpPr>
          <p:nvPr>
            <p:ph idx="1"/>
          </p:nvPr>
        </p:nvSpPr>
        <p:spPr>
          <a:xfrm>
            <a:off x="576263" y="1156274"/>
            <a:ext cx="8229600" cy="5091113"/>
          </a:xfrm>
        </p:spPr>
        <p:txBody>
          <a:bodyPr>
            <a:normAutofit/>
          </a:bodyPr>
          <a:lstStyle/>
          <a:p>
            <a:pPr marL="0" indent="0">
              <a:lnSpc>
                <a:spcPct val="120000"/>
              </a:lnSpc>
              <a:buFont typeface="Arial" charset="0"/>
              <a:buNone/>
            </a:pPr>
            <a:r>
              <a:rPr kumimoji="0" lang="zh-CN" sz="1800" b="1" dirty="0">
                <a:latin typeface="微软雅黑" charset="0"/>
                <a:ea typeface="微软雅黑" charset="0"/>
                <a:cs typeface="微软雅黑" charset="0"/>
              </a:rPr>
              <a:t>理论成果</a:t>
            </a:r>
            <a:endParaRPr lang="en-US" altLang="zh-CN" sz="1800" b="1" dirty="0">
              <a:latin typeface="微软雅黑" charset="0"/>
              <a:ea typeface="微软雅黑" charset="0"/>
              <a:cs typeface="微软雅黑" charset="0"/>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基于</a:t>
            </a:r>
            <a:r>
              <a:rPr lang="zh-CN" altLang="en-US" sz="1600" dirty="0" smtClean="0">
                <a:latin typeface="微软雅黑" panose="020B0503020204020204" pitchFamily="34" charset="-122"/>
                <a:ea typeface="微软雅黑" panose="020B0503020204020204" pitchFamily="34" charset="-122"/>
              </a:rPr>
              <a:t>层次化</a:t>
            </a:r>
            <a:r>
              <a:rPr lang="zh-CN" altLang="en-US" sz="1600" dirty="0">
                <a:latin typeface="微软雅黑" panose="020B0503020204020204" pitchFamily="34" charset="-122"/>
                <a:ea typeface="微软雅黑" panose="020B0503020204020204" pitchFamily="34" charset="-122"/>
              </a:rPr>
              <a:t>博弈的模型构建及收敛性</a:t>
            </a:r>
            <a:r>
              <a:rPr lang="zh-CN" altLang="en-US" sz="1600" dirty="0" smtClean="0">
                <a:latin typeface="微软雅黑" panose="020B0503020204020204" pitchFamily="34" charset="-122"/>
                <a:ea typeface="微软雅黑" panose="020B0503020204020204" pitchFamily="34" charset="-122"/>
              </a:rPr>
              <a:t>分析</a:t>
            </a:r>
            <a:endParaRPr lang="en-US" altLang="zh-CN" sz="1600" dirty="0" smtClean="0">
              <a:latin typeface="微软雅黑" panose="020B0503020204020204" pitchFamily="34" charset="-122"/>
              <a:ea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车流充电策略与充电站定价策略算法</a:t>
            </a:r>
            <a:endParaRPr lang="en-US" altLang="zh-CN" sz="1600" dirty="0" smtClean="0">
              <a:latin typeface="微软雅黑" panose="020B0503020204020204" pitchFamily="34" charset="-122"/>
              <a:ea typeface="微软雅黑" panose="020B0503020204020204" pitchFamily="34" charset="-122"/>
            </a:endParaRPr>
          </a:p>
          <a:p>
            <a:pPr marL="0" indent="0">
              <a:lnSpc>
                <a:spcPct val="120000"/>
              </a:lnSpc>
              <a:buFont typeface="Arial" charset="0"/>
              <a:buNone/>
            </a:pPr>
            <a:r>
              <a:rPr kumimoji="0" lang="zh-CN" sz="1800" b="1" dirty="0" smtClean="0">
                <a:latin typeface="微软雅黑" charset="0"/>
                <a:ea typeface="微软雅黑" charset="0"/>
                <a:cs typeface="微软雅黑" charset="0"/>
              </a:rPr>
              <a:t>系统成果</a:t>
            </a:r>
            <a:endParaRPr kumimoji="0" lang="en-US" altLang="zh-CN" sz="1800" b="1" dirty="0" smtClean="0">
              <a:latin typeface="微软雅黑" charset="0"/>
              <a:ea typeface="微软雅黑" charset="0"/>
              <a:cs typeface="微软雅黑" charset="0"/>
            </a:endParaRPr>
          </a:p>
          <a:p>
            <a:pPr marL="0" indent="0">
              <a:lnSpc>
                <a:spcPct val="120000"/>
              </a:lnSpc>
              <a:buFont typeface="Arial" charset="0"/>
              <a:buNone/>
            </a:pPr>
            <a:r>
              <a:rPr kumimoji="0" lang="en-US" altLang="zh-CN" sz="1600" dirty="0" smtClean="0">
                <a:latin typeface="微软雅黑" charset="0"/>
                <a:ea typeface="微软雅黑" charset="0"/>
                <a:cs typeface="微软雅黑" charset="0"/>
              </a:rPr>
              <a:t>        </a:t>
            </a:r>
            <a:r>
              <a:rPr kumimoji="0" lang="zh-CN" sz="1600" dirty="0">
                <a:latin typeface="微软雅黑" charset="0"/>
                <a:ea typeface="微软雅黑" charset="0"/>
                <a:cs typeface="微软雅黑" charset="0"/>
              </a:rPr>
              <a:t>本硕士论文将根据</a:t>
            </a:r>
            <a:endParaRPr kumimoji="0" lang="en-US" altLang="zh-CN" sz="1600" dirty="0">
              <a:latin typeface="微软雅黑" charset="0"/>
              <a:ea typeface="微软雅黑" charset="0"/>
              <a:cs typeface="微软雅黑" charset="0"/>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基于</a:t>
            </a:r>
            <a:r>
              <a:rPr lang="zh-CN" altLang="en-US" sz="1600" dirty="0" smtClean="0">
                <a:latin typeface="微软雅黑" panose="020B0503020204020204" pitchFamily="34" charset="-122"/>
                <a:ea typeface="微软雅黑" panose="020B0503020204020204" pitchFamily="34" charset="-122"/>
              </a:rPr>
              <a:t>层次化</a:t>
            </a:r>
            <a:r>
              <a:rPr lang="zh-CN" altLang="en-US" sz="1600" dirty="0">
                <a:latin typeface="微软雅黑" panose="020B0503020204020204" pitchFamily="34" charset="-122"/>
                <a:ea typeface="微软雅黑" panose="020B0503020204020204" pitchFamily="34" charset="-122"/>
              </a:rPr>
              <a:t>博弈的模型构建及收敛性</a:t>
            </a:r>
            <a:r>
              <a:rPr lang="zh-CN" altLang="en-US" sz="1600" dirty="0" smtClean="0">
                <a:latin typeface="微软雅黑" panose="020B0503020204020204" pitchFamily="34" charset="-122"/>
                <a:ea typeface="微软雅黑" panose="020B0503020204020204" pitchFamily="34" charset="-122"/>
              </a:rPr>
              <a:t>分析</a:t>
            </a:r>
            <a:endParaRPr lang="en-US" altLang="zh-CN" sz="1600" dirty="0" smtClean="0">
              <a:latin typeface="微软雅黑" panose="020B0503020204020204" pitchFamily="34" charset="-122"/>
              <a:ea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车流充电策略与充电站定价策略</a:t>
            </a:r>
            <a:r>
              <a:rPr lang="zh-CN" altLang="en-US" sz="1600" dirty="0" smtClean="0">
                <a:latin typeface="微软雅黑" panose="020B0503020204020204" pitchFamily="34" charset="-122"/>
                <a:ea typeface="微软雅黑" panose="020B0503020204020204" pitchFamily="34" charset="-122"/>
              </a:rPr>
              <a:t>算法</a:t>
            </a:r>
            <a:endParaRPr lang="en-US" altLang="zh-CN" sz="1600" dirty="0" smtClean="0">
              <a:latin typeface="微软雅黑" panose="020B0503020204020204" pitchFamily="34" charset="-122"/>
              <a:ea typeface="微软雅黑" panose="020B0503020204020204" pitchFamily="34" charset="-122"/>
            </a:endParaRPr>
          </a:p>
          <a:p>
            <a:pPr marL="457200" lvl="1" indent="0">
              <a:lnSpc>
                <a:spcPct val="120000"/>
              </a:lnSpc>
              <a:buNone/>
            </a:pPr>
            <a:r>
              <a:rPr lang="zh-CN" altLang="en-US" sz="1600" dirty="0" smtClean="0">
                <a:latin typeface="微软雅黑" panose="020B0503020204020204" pitchFamily="34" charset="-122"/>
                <a:ea typeface="微软雅黑" panose="020B0503020204020204" pitchFamily="34" charset="-122"/>
              </a:rPr>
              <a:t>设计</a:t>
            </a:r>
            <a:r>
              <a:rPr lang="zh-CN" altLang="en-US" sz="1600" dirty="0">
                <a:latin typeface="微软雅黑" panose="020B0503020204020204" pitchFamily="34" charset="-122"/>
                <a:ea typeface="微软雅黑" panose="020B0503020204020204" pitchFamily="34" charset="-122"/>
              </a:rPr>
              <a:t>并</a:t>
            </a:r>
            <a:r>
              <a:rPr lang="zh-CN" altLang="en-US" sz="1600" dirty="0" smtClean="0">
                <a:latin typeface="微软雅黑" panose="020B0503020204020204" pitchFamily="34" charset="-122"/>
                <a:ea typeface="微软雅黑" panose="020B0503020204020204" pitchFamily="34" charset="-122"/>
              </a:rPr>
              <a:t>实现基于层次化博弈的</a:t>
            </a:r>
            <a:r>
              <a:rPr lang="zh-CN" altLang="en-US" sz="1600" dirty="0">
                <a:latin typeface="微软雅黑" panose="020B0503020204020204" pitchFamily="34" charset="-122"/>
                <a:ea typeface="微软雅黑" panose="020B0503020204020204" pitchFamily="34" charset="-122"/>
              </a:rPr>
              <a:t>充电站定价决策系统，以实现充电运营公司的收益最大化。</a:t>
            </a:r>
            <a:endParaRPr lang="en-US" altLang="zh-CN" sz="1600" dirty="0" smtClean="0">
              <a:latin typeface="微软雅黑" panose="020B0503020204020204" pitchFamily="34" charset="-122"/>
              <a:ea typeface="微软雅黑" panose="020B0503020204020204" pitchFamily="34" charset="-122"/>
            </a:endParaRPr>
          </a:p>
          <a:p>
            <a:pPr marL="0" indent="0">
              <a:lnSpc>
                <a:spcPct val="120000"/>
              </a:lnSpc>
              <a:buFont typeface="Arial" charset="0"/>
              <a:buNone/>
            </a:pPr>
            <a:r>
              <a:rPr kumimoji="0" lang="zh-CN" sz="1800" b="1" dirty="0" smtClean="0">
                <a:latin typeface="微软雅黑" charset="0"/>
                <a:ea typeface="微软雅黑" charset="0"/>
                <a:cs typeface="微软雅黑" charset="0"/>
              </a:rPr>
              <a:t>成果形式</a:t>
            </a:r>
            <a:endParaRPr kumimoji="0" lang="en-US" altLang="zh-CN" sz="1800" b="1" dirty="0" smtClean="0">
              <a:latin typeface="微软雅黑" charset="0"/>
              <a:ea typeface="微软雅黑" charset="0"/>
              <a:cs typeface="微软雅黑" charset="0"/>
            </a:endParaRPr>
          </a:p>
          <a:p>
            <a:pPr marL="800100" lvl="1" indent="-342900">
              <a:lnSpc>
                <a:spcPct val="120000"/>
              </a:lnSpc>
              <a:buFont typeface="+mj-lt"/>
              <a:buAutoNum type="arabicPeriod"/>
            </a:pPr>
            <a:r>
              <a:rPr kumimoji="0" lang="zh-CN" sz="1600" dirty="0" smtClean="0">
                <a:latin typeface="微软雅黑" panose="020B0503020204020204" pitchFamily="34" charset="-122"/>
                <a:ea typeface="微软雅黑" panose="020B0503020204020204" pitchFamily="34" charset="-122"/>
                <a:cs typeface="微软雅黑" charset="0"/>
              </a:rPr>
              <a:t>在</a:t>
            </a:r>
            <a:r>
              <a:rPr kumimoji="0" lang="zh-CN" sz="1600" dirty="0">
                <a:latin typeface="微软雅黑" panose="020B0503020204020204" pitchFamily="34" charset="-122"/>
                <a:ea typeface="微软雅黑" panose="020B0503020204020204" pitchFamily="34" charset="-122"/>
                <a:cs typeface="微软雅黑" charset="0"/>
              </a:rPr>
              <a:t>国内外核心期刊</a:t>
            </a:r>
            <a:r>
              <a:rPr kumimoji="0" lang="zh-CN" altLang="en-US" sz="1600" dirty="0">
                <a:latin typeface="微软雅黑" panose="020B0503020204020204" pitchFamily="34" charset="-122"/>
                <a:ea typeface="微软雅黑" panose="020B0503020204020204" pitchFamily="34" charset="-122"/>
                <a:cs typeface="微软雅黑" charset="0"/>
              </a:rPr>
              <a:t>或</a:t>
            </a:r>
            <a:r>
              <a:rPr kumimoji="0" lang="zh-CN" sz="1600" dirty="0">
                <a:latin typeface="微软雅黑" panose="020B0503020204020204" pitchFamily="34" charset="-122"/>
                <a:ea typeface="微软雅黑" panose="020B0503020204020204" pitchFamily="34" charset="-122"/>
                <a:cs typeface="微软雅黑" charset="0"/>
              </a:rPr>
              <a:t>学术会议上发表论文</a:t>
            </a:r>
            <a:r>
              <a:rPr kumimoji="0" lang="en-US" altLang="zh-CN" sz="1600" dirty="0">
                <a:latin typeface="微软雅黑" panose="020B0503020204020204" pitchFamily="34" charset="-122"/>
                <a:ea typeface="微软雅黑" panose="020B0503020204020204" pitchFamily="34" charset="-122"/>
                <a:cs typeface="微软雅黑" charset="0"/>
              </a:rPr>
              <a:t>1-2</a:t>
            </a:r>
            <a:r>
              <a:rPr kumimoji="0" lang="zh-CN" sz="1600" dirty="0">
                <a:latin typeface="微软雅黑" panose="020B0503020204020204" pitchFamily="34" charset="-122"/>
                <a:ea typeface="微软雅黑" panose="020B0503020204020204" pitchFamily="34" charset="-122"/>
                <a:cs typeface="微软雅黑" charset="0"/>
              </a:rPr>
              <a:t>篇</a:t>
            </a:r>
            <a:endParaRPr kumimoji="0" lang="en-US" altLang="zh-CN" sz="1600" dirty="0">
              <a:latin typeface="微软雅黑" panose="020B0503020204020204" pitchFamily="34" charset="-122"/>
              <a:ea typeface="微软雅黑" panose="020B0503020204020204" pitchFamily="34" charset="-122"/>
              <a:cs typeface="微软雅黑" charset="0"/>
            </a:endParaRPr>
          </a:p>
          <a:p>
            <a:pPr marL="800100" lvl="1" indent="-342900">
              <a:lnSpc>
                <a:spcPct val="120000"/>
              </a:lnSpc>
              <a:buFont typeface="+mj-lt"/>
              <a:buAutoNum type="arabicPeriod"/>
            </a:pPr>
            <a:r>
              <a:rPr lang="zh-CN" altLang="zh-CN" sz="1600" dirty="0">
                <a:latin typeface="微软雅黑" panose="020B0503020204020204" pitchFamily="34" charset="-122"/>
                <a:ea typeface="微软雅黑" panose="020B0503020204020204" pitchFamily="34" charset="-122"/>
              </a:rPr>
              <a:t>申请国家发明专利</a:t>
            </a:r>
            <a:r>
              <a:rPr lang="en-US" altLang="zh-CN" sz="1600" dirty="0" smtClean="0">
                <a:latin typeface="微软雅黑" panose="020B0503020204020204" pitchFamily="34" charset="-122"/>
                <a:ea typeface="微软雅黑" panose="020B0503020204020204" pitchFamily="34" charset="-122"/>
              </a:rPr>
              <a:t>1-2</a:t>
            </a:r>
            <a:r>
              <a:rPr lang="zh-CN" altLang="zh-CN" sz="1600" dirty="0" smtClean="0">
                <a:latin typeface="微软雅黑" panose="020B0503020204020204" pitchFamily="34" charset="-122"/>
                <a:ea typeface="微软雅黑" panose="020B0503020204020204" pitchFamily="34" charset="-122"/>
              </a:rPr>
              <a:t>项</a:t>
            </a:r>
          </a:p>
        </p:txBody>
      </p:sp>
      <p:sp>
        <p:nvSpPr>
          <p:cNvPr id="3" name="灯片编号占位符 2"/>
          <p:cNvSpPr>
            <a:spLocks noGrp="1"/>
          </p:cNvSpPr>
          <p:nvPr>
            <p:ph type="sldNum" sz="quarter" idx="12"/>
          </p:nvPr>
        </p:nvSpPr>
        <p:spPr/>
        <p:txBody>
          <a:bodyPr/>
          <a:lstStyle/>
          <a:p>
            <a:fld id="{94B6E62B-4DEC-4954-AD3A-658470571C9E}" type="slidenum">
              <a:rPr lang="zh-CN" altLang="en-US" smtClean="0"/>
              <a:t>33</a:t>
            </a:fld>
            <a:endParaRPr lang="zh-CN" altLang="en-US"/>
          </a:p>
        </p:txBody>
      </p:sp>
    </p:spTree>
    <p:extLst>
      <p:ext uri="{BB962C8B-B14F-4D97-AF65-F5344CB8AC3E}">
        <p14:creationId xmlns:p14="http://schemas.microsoft.com/office/powerpoint/2010/main" val="1849758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200" b="1">
                <a:solidFill>
                  <a:prstClr val="white"/>
                </a:solidFill>
                <a:latin typeface="黑体" panose="02010609060101010101" pitchFamily="49" charset="-122"/>
                <a:ea typeface="黑体" panose="02010609060101010101" pitchFamily="49" charset="-122"/>
                <a:cs typeface="Arial" pitchFamily="34" charset="0"/>
              </a:rPr>
              <a:t>进度安排</a:t>
            </a:r>
            <a:endParaRPr lang="zh-CN" altLang="en-US" sz="3200" b="1" dirty="0">
              <a:solidFill>
                <a:prstClr val="white"/>
              </a:solidFill>
              <a:latin typeface="黑体" panose="02010609060101010101" pitchFamily="49" charset="-122"/>
              <a:ea typeface="黑体" panose="02010609060101010101" pitchFamily="49" charset="-122"/>
              <a:cs typeface="Arial" pitchFamily="34" charset="0"/>
            </a:endParaRPr>
          </a:p>
        </p:txBody>
      </p:sp>
      <p:sp>
        <p:nvSpPr>
          <p:cNvPr id="7" name="内容占位符 2">
            <a:extLst>
              <a:ext uri="{FF2B5EF4-FFF2-40B4-BE49-F238E27FC236}">
                <a16:creationId xmlns:a16="http://schemas.microsoft.com/office/drawing/2014/main" id="{E940302A-3539-45EB-A65B-734A1DDAF0F1}"/>
              </a:ext>
            </a:extLst>
          </p:cNvPr>
          <p:cNvSpPr>
            <a:spLocks noGrp="1"/>
          </p:cNvSpPr>
          <p:nvPr>
            <p:ph idx="1"/>
          </p:nvPr>
        </p:nvSpPr>
        <p:spPr>
          <a:xfrm>
            <a:off x="1124527" y="1633934"/>
            <a:ext cx="6894945" cy="3590132"/>
          </a:xfrm>
        </p:spPr>
        <p:txBody>
          <a:bodyPr>
            <a:normAutofit lnSpcReduction="10000"/>
          </a:bodyPr>
          <a:lstStyle/>
          <a:p>
            <a:pPr marL="0" indent="0">
              <a:lnSpc>
                <a:spcPct val="200000"/>
              </a:lnSpc>
              <a:buFont typeface="Arial" charset="0"/>
              <a:buNone/>
            </a:pPr>
            <a:r>
              <a:rPr kumimoji="0" lang="en-US" altLang="zh-CN" sz="2000" dirty="0" smtClean="0">
                <a:latin typeface="微软雅黑" charset="0"/>
                <a:ea typeface="微软雅黑" charset="0"/>
                <a:cs typeface="微软雅黑" charset="0"/>
              </a:rPr>
              <a:t>2020</a:t>
            </a:r>
            <a:r>
              <a:rPr kumimoji="0" lang="zh-CN" sz="2000" dirty="0" smtClean="0">
                <a:latin typeface="微软雅黑" charset="0"/>
                <a:ea typeface="微软雅黑" charset="0"/>
                <a:cs typeface="微软雅黑" charset="0"/>
              </a:rPr>
              <a:t>年</a:t>
            </a:r>
            <a:r>
              <a:rPr kumimoji="0" lang="en-US" altLang="zh-CN" sz="2000" dirty="0">
                <a:latin typeface="微软雅黑" charset="0"/>
                <a:ea typeface="微软雅黑" charset="0"/>
                <a:cs typeface="微软雅黑" charset="0"/>
              </a:rPr>
              <a:t>09</a:t>
            </a:r>
            <a:r>
              <a:rPr kumimoji="0" lang="zh-CN" sz="2000" dirty="0">
                <a:latin typeface="微软雅黑" charset="0"/>
                <a:ea typeface="微软雅黑" charset="0"/>
                <a:cs typeface="微软雅黑" charset="0"/>
              </a:rPr>
              <a:t>月—</a:t>
            </a:r>
            <a:r>
              <a:rPr kumimoji="0" lang="en-US" altLang="zh-CN" sz="2000" dirty="0">
                <a:latin typeface="微软雅黑" charset="0"/>
                <a:ea typeface="微软雅黑" charset="0"/>
                <a:cs typeface="微软雅黑" charset="0"/>
              </a:rPr>
              <a:t> 12</a:t>
            </a:r>
            <a:r>
              <a:rPr kumimoji="0" lang="zh-CN" sz="2000" dirty="0">
                <a:latin typeface="微软雅黑" charset="0"/>
                <a:ea typeface="微软雅黑" charset="0"/>
                <a:cs typeface="微软雅黑" charset="0"/>
              </a:rPr>
              <a:t>月进行相关理论学习；</a:t>
            </a:r>
            <a:endParaRPr kumimoji="0" lang="en-US" altLang="zh-CN" sz="2000" dirty="0">
              <a:latin typeface="微软雅黑" charset="0"/>
              <a:ea typeface="微软雅黑" charset="0"/>
              <a:cs typeface="微软雅黑" charset="0"/>
            </a:endParaRPr>
          </a:p>
          <a:p>
            <a:pPr marL="0" indent="0">
              <a:lnSpc>
                <a:spcPct val="200000"/>
              </a:lnSpc>
              <a:buFont typeface="Arial" charset="0"/>
              <a:buNone/>
            </a:pPr>
            <a:r>
              <a:rPr kumimoji="0" lang="en-US" altLang="zh-CN" sz="2000" dirty="0" smtClean="0">
                <a:latin typeface="微软雅黑" charset="0"/>
                <a:ea typeface="微软雅黑" charset="0"/>
                <a:cs typeface="微软雅黑" charset="0"/>
              </a:rPr>
              <a:t>2021</a:t>
            </a:r>
            <a:r>
              <a:rPr kumimoji="0" lang="zh-CN" sz="2000" dirty="0" smtClean="0">
                <a:latin typeface="微软雅黑" charset="0"/>
                <a:ea typeface="微软雅黑" charset="0"/>
                <a:cs typeface="微软雅黑" charset="0"/>
              </a:rPr>
              <a:t>年</a:t>
            </a:r>
            <a:r>
              <a:rPr kumimoji="0" lang="en-US" altLang="zh-CN" sz="2000" dirty="0">
                <a:latin typeface="微软雅黑" charset="0"/>
                <a:ea typeface="微软雅黑" charset="0"/>
                <a:cs typeface="微软雅黑" charset="0"/>
              </a:rPr>
              <a:t>01</a:t>
            </a:r>
            <a:r>
              <a:rPr kumimoji="0" lang="zh-CN" sz="2000" dirty="0">
                <a:latin typeface="微软雅黑" charset="0"/>
                <a:ea typeface="微软雅黑" charset="0"/>
                <a:cs typeface="微软雅黑" charset="0"/>
              </a:rPr>
              <a:t>月—</a:t>
            </a:r>
            <a:r>
              <a:rPr kumimoji="0" lang="en-US" altLang="zh-CN" sz="2000" dirty="0">
                <a:latin typeface="微软雅黑" charset="0"/>
                <a:ea typeface="微软雅黑" charset="0"/>
                <a:cs typeface="微软雅黑" charset="0"/>
              </a:rPr>
              <a:t> 05</a:t>
            </a:r>
            <a:r>
              <a:rPr kumimoji="0" lang="zh-CN" sz="2000" dirty="0">
                <a:latin typeface="微软雅黑" charset="0"/>
                <a:ea typeface="微软雅黑" charset="0"/>
                <a:cs typeface="微软雅黑" charset="0"/>
              </a:rPr>
              <a:t>月阅读文献，完成理论分析和方案设计；</a:t>
            </a:r>
            <a:endParaRPr kumimoji="0" lang="en-US" altLang="zh-CN" sz="2000" dirty="0">
              <a:latin typeface="微软雅黑" charset="0"/>
              <a:ea typeface="微软雅黑" charset="0"/>
              <a:cs typeface="微软雅黑" charset="0"/>
            </a:endParaRPr>
          </a:p>
          <a:p>
            <a:pPr marL="0" indent="0">
              <a:lnSpc>
                <a:spcPct val="200000"/>
              </a:lnSpc>
              <a:buFont typeface="Arial" charset="0"/>
              <a:buNone/>
            </a:pPr>
            <a:r>
              <a:rPr kumimoji="0" lang="en-US" altLang="zh-CN" sz="2000" dirty="0" smtClean="0">
                <a:latin typeface="微软雅黑" charset="0"/>
                <a:ea typeface="微软雅黑" charset="0"/>
                <a:cs typeface="微软雅黑" charset="0"/>
              </a:rPr>
              <a:t>2021</a:t>
            </a:r>
            <a:r>
              <a:rPr kumimoji="0" lang="zh-CN" sz="2000" dirty="0" smtClean="0">
                <a:latin typeface="微软雅黑" charset="0"/>
                <a:ea typeface="微软雅黑" charset="0"/>
                <a:cs typeface="微软雅黑" charset="0"/>
              </a:rPr>
              <a:t>年</a:t>
            </a:r>
            <a:r>
              <a:rPr kumimoji="0" lang="en-US" altLang="zh-CN" sz="2000" dirty="0">
                <a:latin typeface="微软雅黑" charset="0"/>
                <a:ea typeface="微软雅黑" charset="0"/>
                <a:cs typeface="微软雅黑" charset="0"/>
              </a:rPr>
              <a:t>06</a:t>
            </a:r>
            <a:r>
              <a:rPr kumimoji="0" lang="zh-CN" sz="2000" dirty="0">
                <a:latin typeface="微软雅黑" charset="0"/>
                <a:ea typeface="微软雅黑" charset="0"/>
                <a:cs typeface="微软雅黑" charset="0"/>
              </a:rPr>
              <a:t>月—</a:t>
            </a:r>
            <a:r>
              <a:rPr kumimoji="0" lang="en-US" altLang="zh-CN" sz="2000" dirty="0">
                <a:latin typeface="微软雅黑" charset="0"/>
                <a:ea typeface="微软雅黑" charset="0"/>
                <a:cs typeface="微软雅黑" charset="0"/>
              </a:rPr>
              <a:t> 12</a:t>
            </a:r>
            <a:r>
              <a:rPr kumimoji="0" lang="zh-CN" sz="2000" dirty="0">
                <a:latin typeface="微软雅黑" charset="0"/>
                <a:ea typeface="微软雅黑" charset="0"/>
                <a:cs typeface="微软雅黑" charset="0"/>
              </a:rPr>
              <a:t>月完善理论方案，进行系统开发与测试；</a:t>
            </a:r>
            <a:endParaRPr kumimoji="0" lang="en-US" altLang="zh-CN" sz="2000" dirty="0">
              <a:latin typeface="微软雅黑" charset="0"/>
              <a:ea typeface="微软雅黑" charset="0"/>
              <a:cs typeface="微软雅黑" charset="0"/>
            </a:endParaRPr>
          </a:p>
          <a:p>
            <a:pPr marL="0" indent="0">
              <a:lnSpc>
                <a:spcPct val="200000"/>
              </a:lnSpc>
              <a:buFont typeface="Arial" charset="0"/>
              <a:buNone/>
            </a:pPr>
            <a:r>
              <a:rPr kumimoji="0" lang="en-US" altLang="zh-CN" sz="2000" dirty="0" smtClean="0">
                <a:latin typeface="微软雅黑" charset="0"/>
                <a:ea typeface="微软雅黑" charset="0"/>
                <a:cs typeface="微软雅黑" charset="0"/>
              </a:rPr>
              <a:t>2022</a:t>
            </a:r>
            <a:r>
              <a:rPr kumimoji="0" lang="zh-CN" sz="2000" dirty="0" smtClean="0">
                <a:latin typeface="微软雅黑" charset="0"/>
                <a:ea typeface="微软雅黑" charset="0"/>
                <a:cs typeface="微软雅黑" charset="0"/>
              </a:rPr>
              <a:t>年</a:t>
            </a:r>
            <a:r>
              <a:rPr kumimoji="0" lang="en-US" altLang="zh-CN" sz="2000" dirty="0">
                <a:latin typeface="微软雅黑" charset="0"/>
                <a:ea typeface="微软雅黑" charset="0"/>
                <a:cs typeface="微软雅黑" charset="0"/>
              </a:rPr>
              <a:t>01</a:t>
            </a:r>
            <a:r>
              <a:rPr kumimoji="0" lang="zh-CN" sz="2000" dirty="0">
                <a:latin typeface="微软雅黑" charset="0"/>
                <a:ea typeface="微软雅黑" charset="0"/>
                <a:cs typeface="微软雅黑" charset="0"/>
              </a:rPr>
              <a:t>月—</a:t>
            </a:r>
            <a:r>
              <a:rPr kumimoji="0" lang="en-US" altLang="zh-CN" sz="2000" dirty="0">
                <a:latin typeface="微软雅黑" charset="0"/>
                <a:ea typeface="微软雅黑" charset="0"/>
                <a:cs typeface="微软雅黑" charset="0"/>
              </a:rPr>
              <a:t> 04</a:t>
            </a:r>
            <a:r>
              <a:rPr kumimoji="0" lang="zh-CN" sz="2000" dirty="0">
                <a:latin typeface="微软雅黑" charset="0"/>
                <a:ea typeface="微软雅黑" charset="0"/>
                <a:cs typeface="微软雅黑" charset="0"/>
              </a:rPr>
              <a:t>月</a:t>
            </a:r>
            <a:r>
              <a:rPr lang="zh-CN" altLang="zh-CN" sz="2000" dirty="0">
                <a:latin typeface="微软雅黑" charset="0"/>
                <a:ea typeface="微软雅黑" charset="0"/>
                <a:cs typeface="微软雅黑" charset="0"/>
              </a:rPr>
              <a:t>撰写</a:t>
            </a:r>
            <a:r>
              <a:rPr kumimoji="0" lang="zh-CN" sz="2000" dirty="0">
                <a:latin typeface="微软雅黑" charset="0"/>
                <a:ea typeface="微软雅黑" charset="0"/>
                <a:cs typeface="微软雅黑" charset="0"/>
              </a:rPr>
              <a:t>毕业论文；</a:t>
            </a:r>
            <a:endParaRPr kumimoji="0" lang="en-US" altLang="zh-CN" sz="2000" dirty="0">
              <a:latin typeface="微软雅黑" charset="0"/>
              <a:ea typeface="微软雅黑" charset="0"/>
              <a:cs typeface="微软雅黑" charset="0"/>
            </a:endParaRPr>
          </a:p>
          <a:p>
            <a:pPr marL="0" indent="0">
              <a:lnSpc>
                <a:spcPct val="200000"/>
              </a:lnSpc>
              <a:buFont typeface="Arial" charset="0"/>
              <a:buNone/>
            </a:pPr>
            <a:r>
              <a:rPr kumimoji="0" lang="en-US" altLang="zh-CN" sz="2000" dirty="0" smtClean="0">
                <a:latin typeface="微软雅黑" charset="0"/>
                <a:ea typeface="微软雅黑" charset="0"/>
                <a:cs typeface="微软雅黑" charset="0"/>
              </a:rPr>
              <a:t>2022</a:t>
            </a:r>
            <a:r>
              <a:rPr kumimoji="0" lang="zh-CN" sz="2000" dirty="0" smtClean="0">
                <a:latin typeface="微软雅黑" charset="0"/>
                <a:ea typeface="微软雅黑" charset="0"/>
                <a:cs typeface="微软雅黑" charset="0"/>
              </a:rPr>
              <a:t>年</a:t>
            </a:r>
            <a:r>
              <a:rPr kumimoji="0" lang="en-US" altLang="zh-CN" sz="2000" dirty="0">
                <a:latin typeface="微软雅黑" charset="0"/>
                <a:ea typeface="微软雅黑" charset="0"/>
                <a:cs typeface="微软雅黑" charset="0"/>
              </a:rPr>
              <a:t>04</a:t>
            </a:r>
            <a:r>
              <a:rPr kumimoji="0" lang="zh-CN" sz="2000" dirty="0">
                <a:latin typeface="微软雅黑" charset="0"/>
                <a:ea typeface="微软雅黑" charset="0"/>
                <a:cs typeface="微软雅黑" charset="0"/>
              </a:rPr>
              <a:t>月—</a:t>
            </a:r>
            <a:r>
              <a:rPr kumimoji="0" lang="en-US" altLang="zh-CN" sz="2000" dirty="0">
                <a:latin typeface="微软雅黑" charset="0"/>
                <a:ea typeface="微软雅黑" charset="0"/>
                <a:cs typeface="微软雅黑" charset="0"/>
              </a:rPr>
              <a:t> 06</a:t>
            </a:r>
            <a:r>
              <a:rPr kumimoji="0" lang="zh-CN" sz="2000" dirty="0">
                <a:latin typeface="微软雅黑" charset="0"/>
                <a:ea typeface="微软雅黑" charset="0"/>
                <a:cs typeface="微软雅黑" charset="0"/>
              </a:rPr>
              <a:t>月准备答辩。</a:t>
            </a:r>
            <a:r>
              <a:rPr kumimoji="0" lang="en-US" altLang="zh-CN" sz="2000" dirty="0">
                <a:latin typeface="微软雅黑" charset="0"/>
                <a:ea typeface="微软雅黑" charset="0"/>
                <a:cs typeface="微软雅黑" charset="0"/>
              </a:rPr>
              <a:t> </a:t>
            </a:r>
            <a:endParaRPr lang="zh-CN" altLang="en-US" sz="2000" dirty="0">
              <a:latin typeface="微软雅黑" charset="0"/>
              <a:ea typeface="微软雅黑" charset="0"/>
              <a:cs typeface="微软雅黑" charset="0"/>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t>34</a:t>
            </a:fld>
            <a:endParaRPr lang="zh-CN" altLang="en-US" dirty="0"/>
          </a:p>
        </p:txBody>
      </p:sp>
    </p:spTree>
    <p:extLst>
      <p:ext uri="{BB962C8B-B14F-4D97-AF65-F5344CB8AC3E}">
        <p14:creationId xmlns:p14="http://schemas.microsoft.com/office/powerpoint/2010/main" val="1283326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a:spLocks/>
          </p:cNvSpPr>
          <p:nvPr/>
        </p:nvSpPr>
        <p:spPr>
          <a:xfrm>
            <a:off x="0" y="2277691"/>
            <a:ext cx="9144000" cy="1943844"/>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zh-CN" altLang="en-US" sz="4400" b="1" dirty="0">
              <a:solidFill>
                <a:prstClr val="white"/>
              </a:solidFill>
              <a:latin typeface="微软雅黑" pitchFamily="34" charset="-122"/>
              <a:ea typeface="微软雅黑" pitchFamily="34" charset="-122"/>
            </a:endParaRPr>
          </a:p>
        </p:txBody>
      </p:sp>
      <p:sp>
        <p:nvSpPr>
          <p:cNvPr id="5" name="TextBox 4"/>
          <p:cNvSpPr txBox="1"/>
          <p:nvPr/>
        </p:nvSpPr>
        <p:spPr>
          <a:xfrm>
            <a:off x="0" y="2464783"/>
            <a:ext cx="9144000" cy="1446550"/>
          </a:xfrm>
          <a:prstGeom prst="rect">
            <a:avLst/>
          </a:prstGeom>
          <a:noFill/>
        </p:spPr>
        <p:txBody>
          <a:bodyPr wrap="square">
            <a:spAutoFit/>
          </a:bodyPr>
          <a:lstStyle/>
          <a:p>
            <a:pPr algn="ctr">
              <a:defRPr/>
            </a:pPr>
            <a:r>
              <a:rPr lang="zh-CN" altLang="en-US" sz="4400" b="1" dirty="0">
                <a:solidFill>
                  <a:prstClr val="white"/>
                </a:solidFill>
                <a:latin typeface="微软雅黑" panose="020B0503020204020204" pitchFamily="34" charset="-122"/>
                <a:ea typeface="微软雅黑" panose="020B0503020204020204" pitchFamily="34" charset="-122"/>
              </a:rPr>
              <a:t>  感谢各位老师的聆听！</a:t>
            </a:r>
          </a:p>
          <a:p>
            <a:pPr algn="ctr">
              <a:defRPr/>
            </a:pPr>
            <a:r>
              <a:rPr lang="zh-CN" altLang="en-US" sz="4400" b="1" dirty="0">
                <a:solidFill>
                  <a:prstClr val="white"/>
                </a:solidFill>
                <a:latin typeface="微软雅黑" panose="020B0503020204020204" pitchFamily="34" charset="-122"/>
                <a:ea typeface="微软雅黑" panose="020B0503020204020204" pitchFamily="34" charset="-122"/>
              </a:rPr>
              <a:t>  请大家提出宝贵意见！</a:t>
            </a:r>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306" y="315343"/>
            <a:ext cx="230346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94B6E62B-4DEC-4954-AD3A-658470571C9E}" type="slidenum">
              <a:rPr lang="zh-CN" altLang="en-US" smtClean="0"/>
              <a:t>35</a:t>
            </a:fld>
            <a:endParaRPr lang="zh-CN" altLang="en-US"/>
          </a:p>
        </p:txBody>
      </p:sp>
    </p:spTree>
    <p:extLst>
      <p:ext uri="{BB962C8B-B14F-4D97-AF65-F5344CB8AC3E}">
        <p14:creationId xmlns:p14="http://schemas.microsoft.com/office/powerpoint/2010/main" val="465552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高</a:t>
            </a: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速发展的电动汽车市场</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250" y="1099238"/>
            <a:ext cx="2934943" cy="1380742"/>
          </a:xfrm>
          <a:prstGeom prst="rect">
            <a:avLst/>
          </a:prstGeom>
        </p:spPr>
      </p:pic>
      <p:grpSp>
        <p:nvGrpSpPr>
          <p:cNvPr id="28" name="组合 27"/>
          <p:cNvGrpSpPr/>
          <p:nvPr/>
        </p:nvGrpSpPr>
        <p:grpSpPr>
          <a:xfrm>
            <a:off x="4227386" y="1210592"/>
            <a:ext cx="4300319" cy="1158033"/>
            <a:chOff x="8030484" y="1701366"/>
            <a:chExt cx="3296542" cy="1158033"/>
          </a:xfrm>
        </p:grpSpPr>
        <p:sp>
          <p:nvSpPr>
            <p:cNvPr id="29" name="文本框 28"/>
            <p:cNvSpPr txBox="1"/>
            <p:nvPr/>
          </p:nvSpPr>
          <p:spPr>
            <a:xfrm>
              <a:off x="8030484" y="2046869"/>
              <a:ext cx="3296542" cy="812530"/>
            </a:xfrm>
            <a:prstGeom prst="rect">
              <a:avLst/>
            </a:prstGeom>
            <a:noFill/>
            <a:ln w="19050">
              <a:solidFill>
                <a:schemeClr val="bg2">
                  <a:lumMod val="75000"/>
                </a:schemeClr>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50" lvl="0" indent="-171450" defTabSz="914400">
                <a:lnSpc>
                  <a:spcPct val="130000"/>
                </a:lnSpc>
                <a:buFont typeface="Arial" panose="020B0604020202020204" pitchFamily="34" charset="0"/>
                <a:buChar char="•"/>
                <a:defRPr/>
              </a:pPr>
              <a:r>
                <a:rPr kumimoji="0" lang="zh-CN" altLang="en-US" sz="1200" b="0" i="0" u="none" strike="noStrike" kern="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Century Gothic" panose="020B0502020202020204" pitchFamily="34" charset="0"/>
                </a:rPr>
                <a:t>相比传统的燃料汽车有很多优点：环保、节能等等。</a:t>
              </a:r>
              <a:endParaRPr kumimoji="0" lang="en-US" altLang="zh-CN" sz="1200" b="0" i="0" u="none" strike="noStrike" kern="0" cap="none" spc="0" normalizeH="0" baseline="0"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sym typeface="Century Gothic" panose="020B0502020202020204" pitchFamily="34" charset="0"/>
              </a:endParaRPr>
            </a:p>
            <a:p>
              <a:pPr marL="171450" lvl="0" indent="-171450" defTabSz="914400">
                <a:lnSpc>
                  <a:spcPct val="130000"/>
                </a:lnSpc>
                <a:buFont typeface="Arial" panose="020B0604020202020204" pitchFamily="34" charset="0"/>
                <a:buChar char="•"/>
                <a:defRPr/>
              </a:pPr>
              <a:r>
                <a:rPr lang="zh-CN" altLang="en-US"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一种解决</a:t>
              </a: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全球范围内日益严重的能源危机和环境污染的</a:t>
              </a:r>
              <a:r>
                <a:rPr lang="zh-CN" altLang="en-US"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有</a:t>
              </a: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前景</a:t>
              </a:r>
              <a:r>
                <a:rPr lang="zh-CN" altLang="en-US"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的交通方案，已经吸引了很多国家和地区的广泛关注</a:t>
              </a: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rPr>
                <a:t>。</a:t>
              </a:r>
              <a:endParaRPr lang="en-US" altLang="zh-CN" sz="120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Century Gothic" panose="020B0502020202020204" pitchFamily="34" charset="0"/>
              </a:endParaRPr>
            </a:p>
          </p:txBody>
        </p:sp>
        <p:sp>
          <p:nvSpPr>
            <p:cNvPr id="30" name="文本框 29"/>
            <p:cNvSpPr txBox="1"/>
            <p:nvPr/>
          </p:nvSpPr>
          <p:spPr>
            <a:xfrm>
              <a:off x="8030484" y="1701366"/>
              <a:ext cx="2654020" cy="338554"/>
            </a:xfrm>
            <a:prstGeom prst="rect">
              <a:avLst/>
            </a:prstGeom>
            <a:solidFill>
              <a:schemeClr val="bg2">
                <a:lumMod val="90000"/>
              </a:schemeClr>
            </a:solidFill>
            <a:ln w="19050">
              <a:solidFill>
                <a:schemeClr val="bg2">
                  <a:lumMod val="75000"/>
                </a:schemeClr>
              </a:solid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600" b="1" dirty="0">
                  <a:latin typeface="Arial" panose="020B0604020202020204" pitchFamily="34" charset="0"/>
                  <a:cs typeface="Arial" panose="020B0604020202020204" pitchFamily="34" charset="0"/>
                </a:rPr>
                <a:t>Electric </a:t>
              </a:r>
              <a:r>
                <a:rPr lang="en-US" altLang="zh-CN" sz="1600" b="1" dirty="0" smtClean="0">
                  <a:latin typeface="Arial" panose="020B0604020202020204" pitchFamily="34" charset="0"/>
                  <a:cs typeface="Arial" panose="020B0604020202020204" pitchFamily="34" charset="0"/>
                </a:rPr>
                <a:t>Vehicles</a:t>
              </a:r>
              <a:r>
                <a:rPr lang="zh-CN" altLang="en-US" sz="1600" b="1" dirty="0" smtClean="0"/>
                <a:t>（</a:t>
              </a:r>
              <a:r>
                <a:rPr lang="zh-CN" altLang="en-US" sz="1600" b="1" dirty="0" smtClean="0">
                  <a:latin typeface="微软雅黑" panose="020B0503020204020204" pitchFamily="34" charset="-122"/>
                  <a:ea typeface="微软雅黑" panose="020B0503020204020204" pitchFamily="34" charset="-122"/>
                </a:rPr>
                <a:t>电动汽车</a:t>
              </a:r>
              <a:r>
                <a:rPr lang="zh-CN" altLang="en-US" sz="1600" b="1" dirty="0" smtClean="0">
                  <a:latin typeface="Arial" panose="020B0604020202020204" pitchFamily="34" charset="0"/>
                  <a:cs typeface="Arial" panose="020B0604020202020204" pitchFamily="34" charset="0"/>
                </a:rPr>
                <a:t>，</a:t>
              </a:r>
              <a:r>
                <a:rPr lang="en-US" altLang="zh-CN" sz="1600" b="1" dirty="0" smtClean="0">
                  <a:latin typeface="Arial" panose="020B0604020202020204" pitchFamily="34" charset="0"/>
                  <a:cs typeface="Arial" panose="020B0604020202020204" pitchFamily="34" charset="0"/>
                </a:rPr>
                <a:t>EV</a:t>
              </a:r>
              <a:r>
                <a:rPr lang="zh-CN" altLang="en-US" sz="1600" b="1" dirty="0" smtClean="0"/>
                <a:t>）</a:t>
              </a:r>
              <a:endParaRPr lang="zh-CN" altLang="en-US" sz="1600" b="1" dirty="0"/>
            </a:p>
          </p:txBody>
        </p:sp>
      </p:grpSp>
      <p:sp>
        <p:nvSpPr>
          <p:cNvPr id="17" name="文本框 16"/>
          <p:cNvSpPr txBox="1"/>
          <p:nvPr/>
        </p:nvSpPr>
        <p:spPr>
          <a:xfrm>
            <a:off x="1201529" y="4871755"/>
            <a:ext cx="2446630"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我国电动汽车产量销量图</a:t>
            </a:r>
            <a:endParaRPr lang="zh-CN" altLang="en-US" sz="1600" dirty="0">
              <a:latin typeface="微软雅黑" panose="020B0503020204020204" pitchFamily="34" charset="-122"/>
              <a:ea typeface="微软雅黑" panose="020B0503020204020204" pitchFamily="34" charset="-122"/>
            </a:endParaRPr>
          </a:p>
        </p:txBody>
      </p:sp>
      <p:sp>
        <p:nvSpPr>
          <p:cNvPr id="41" name="圆角矩形 86"/>
          <p:cNvSpPr/>
          <p:nvPr/>
        </p:nvSpPr>
        <p:spPr>
          <a:xfrm>
            <a:off x="576263" y="5457432"/>
            <a:ext cx="8043569" cy="1024820"/>
          </a:xfrm>
          <a:prstGeom prst="roundRect">
            <a:avLst>
              <a:gd name="adj" fmla="val 11014"/>
            </a:avLst>
          </a:prstGeom>
          <a:solidFill>
            <a:schemeClr val="bg1"/>
          </a:solidFill>
          <a:ln w="57150">
            <a:solidFill>
              <a:srgbClr val="02409A"/>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000" b="1" dirty="0" smtClean="0">
                <a:ln w="0"/>
                <a:solidFill>
                  <a:srgbClr val="FF0000"/>
                </a:solidFill>
                <a:latin typeface="黑体" panose="02010609060101010101" pitchFamily="49" charset="-122"/>
                <a:ea typeface="黑体" panose="02010609060101010101" pitchFamily="49" charset="-122"/>
                <a:cs typeface="Times New Roman" panose="02020603050405020304" pitchFamily="18" charset="0"/>
              </a:rPr>
              <a:t>高速发展的电动汽车市场</a:t>
            </a:r>
            <a:r>
              <a:rPr lang="zh-CN" altLang="en-US" sz="2000" b="1" dirty="0">
                <a:ln w="0"/>
                <a:solidFill>
                  <a:schemeClr val="tx1"/>
                </a:solidFill>
                <a:latin typeface="黑体" panose="02010609060101010101" pitchFamily="49" charset="-122"/>
                <a:ea typeface="黑体" panose="02010609060101010101" pitchFamily="49" charset="-122"/>
                <a:cs typeface="Times New Roman" panose="02020603050405020304" pitchFamily="18" charset="0"/>
              </a:rPr>
              <a:t>促进</a:t>
            </a:r>
            <a:r>
              <a:rPr lang="zh-CN" altLang="en-US" sz="2000" b="1" dirty="0" smtClean="0">
                <a:ln w="0"/>
                <a:solidFill>
                  <a:schemeClr val="tx1"/>
                </a:solidFill>
                <a:latin typeface="黑体" panose="02010609060101010101" pitchFamily="49" charset="-122"/>
                <a:ea typeface="黑体" panose="02010609060101010101" pitchFamily="49" charset="-122"/>
                <a:cs typeface="Times New Roman" panose="02020603050405020304" pitchFamily="18" charset="0"/>
              </a:rPr>
              <a:t>了电动汽车的公共充电设施的</a:t>
            </a:r>
            <a:endParaRPr lang="en-US" altLang="zh-CN" sz="2000" b="1" dirty="0" smtClean="0">
              <a:ln w="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algn="ctr">
              <a:lnSpc>
                <a:spcPct val="150000"/>
              </a:lnSpc>
            </a:pPr>
            <a:r>
              <a:rPr lang="zh-CN" altLang="en-US" sz="2000" b="1" dirty="0" smtClean="0">
                <a:ln w="0"/>
                <a:solidFill>
                  <a:schemeClr val="tx1"/>
                </a:solidFill>
                <a:latin typeface="黑体" panose="02010609060101010101" pitchFamily="49" charset="-122"/>
                <a:ea typeface="黑体" panose="02010609060101010101" pitchFamily="49" charset="-122"/>
                <a:cs typeface="Times New Roman" panose="02020603050405020304" pitchFamily="18" charset="0"/>
              </a:rPr>
              <a:t>大量部署，从而出现了越来越多的充电运营公司</a:t>
            </a:r>
            <a:endParaRPr lang="zh-CN" altLang="en-US" sz="2000" b="1" dirty="0">
              <a:ln w="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01" y="2625162"/>
            <a:ext cx="3605086" cy="2270688"/>
          </a:xfrm>
          <a:prstGeom prst="rect">
            <a:avLst/>
          </a:prstGeom>
        </p:spPr>
      </p:pic>
      <p:sp>
        <p:nvSpPr>
          <p:cNvPr id="18" name="文本框 17"/>
          <p:cNvSpPr txBox="1"/>
          <p:nvPr/>
        </p:nvSpPr>
        <p:spPr>
          <a:xfrm>
            <a:off x="5436324" y="4895850"/>
            <a:ext cx="251895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全球</a:t>
            </a:r>
            <a:r>
              <a:rPr lang="zh-CN" altLang="en-US" sz="1600" dirty="0" smtClean="0">
                <a:latin typeface="微软雅黑" panose="020B0503020204020204" pitchFamily="34" charset="-122"/>
                <a:ea typeface="微软雅黑" panose="020B0503020204020204" pitchFamily="34" charset="-122"/>
              </a:rPr>
              <a:t>电动汽车保有量图</a:t>
            </a:r>
            <a:endParaRPr lang="zh-CN" altLang="en-US" sz="16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9" y="2625162"/>
            <a:ext cx="3898179" cy="2270689"/>
          </a:xfrm>
          <a:prstGeom prst="rect">
            <a:avLst/>
          </a:prstGeom>
        </p:spPr>
      </p:pic>
    </p:spTree>
    <p:extLst>
      <p:ext uri="{BB962C8B-B14F-4D97-AF65-F5344CB8AC3E}">
        <p14:creationId xmlns:p14="http://schemas.microsoft.com/office/powerpoint/2010/main" val="333363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电动汽车充电运营公司</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5</a:t>
            </a:fld>
            <a:endParaRPr lang="zh-CN" altLang="en-US" dirty="0"/>
          </a:p>
        </p:txBody>
      </p:sp>
      <p:pic>
        <p:nvPicPr>
          <p:cNvPr id="12" name="图片 11"/>
          <p:cNvPicPr>
            <a:picLocks noChangeAspect="1"/>
          </p:cNvPicPr>
          <p:nvPr/>
        </p:nvPicPr>
        <p:blipFill>
          <a:blip r:embed="rId3"/>
          <a:stretch>
            <a:fillRect/>
          </a:stretch>
        </p:blipFill>
        <p:spPr>
          <a:xfrm>
            <a:off x="5208934" y="2343882"/>
            <a:ext cx="3306416" cy="1892187"/>
          </a:xfrm>
          <a:prstGeom prst="rect">
            <a:avLst/>
          </a:prstGeom>
        </p:spPr>
      </p:pic>
      <p:sp>
        <p:nvSpPr>
          <p:cNvPr id="2" name="文本框 1"/>
          <p:cNvSpPr txBox="1"/>
          <p:nvPr/>
        </p:nvSpPr>
        <p:spPr>
          <a:xfrm>
            <a:off x="5750873" y="4251458"/>
            <a:ext cx="2504180"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国内历年充电站保有量图</a:t>
            </a:r>
            <a:endParaRPr lang="zh-CN" altLang="en-US" sz="14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654" y="1006475"/>
            <a:ext cx="2093023" cy="1406512"/>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8638" y="1212723"/>
            <a:ext cx="1164638" cy="1123875"/>
          </a:xfrm>
          <a:prstGeom prst="rect">
            <a:avLst/>
          </a:prstGeom>
        </p:spPr>
      </p:pic>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69504" y="1421465"/>
            <a:ext cx="2292187" cy="665173"/>
          </a:xfrm>
          <a:prstGeom prst="rect">
            <a:avLst/>
          </a:prstGeom>
        </p:spPr>
      </p:pic>
      <p:sp>
        <p:nvSpPr>
          <p:cNvPr id="39" name="文本框 38"/>
          <p:cNvSpPr txBox="1"/>
          <p:nvPr/>
        </p:nvSpPr>
        <p:spPr>
          <a:xfrm>
            <a:off x="5066270" y="4585910"/>
            <a:ext cx="3449080" cy="1840119"/>
          </a:xfrm>
          <a:prstGeom prst="rect">
            <a:avLst/>
          </a:prstGeom>
          <a:noFill/>
        </p:spPr>
        <p:txBody>
          <a:bodyPr wrap="square" rtlCol="0">
            <a:spAutoFit/>
          </a:bodyPr>
          <a:lstStyle/>
          <a:p>
            <a:pPr marL="285750" indent="-285750" algn="just">
              <a:lnSpc>
                <a:spcPct val="120000"/>
              </a:lnSpc>
              <a:buFont typeface="Wingdings" panose="05000000000000000000" pitchFamily="2" charset="2"/>
              <a:buChar char="Ø"/>
            </a:pPr>
            <a:r>
              <a:rPr lang="zh-CN" altLang="en-US" sz="1600" dirty="0">
                <a:latin typeface="微软雅黑" panose="020B0503020204020204" pitchFamily="34" charset="-122"/>
                <a:ea typeface="微软雅黑" panose="020B0503020204020204" pitchFamily="34" charset="-122"/>
              </a:rPr>
              <a:t>随着电动汽车数量</a:t>
            </a:r>
            <a:r>
              <a:rPr lang="zh-CN" altLang="en-US" sz="1600" dirty="0">
                <a:solidFill>
                  <a:srgbClr val="FF0000"/>
                </a:solidFill>
                <a:latin typeface="微软雅黑" panose="020B0503020204020204" pitchFamily="34" charset="-122"/>
                <a:ea typeface="微软雅黑" panose="020B0503020204020204" pitchFamily="34" charset="-122"/>
              </a:rPr>
              <a:t>越来越多</a:t>
            </a:r>
            <a:r>
              <a:rPr lang="zh-CN" altLang="en-US" sz="1600" dirty="0">
                <a:latin typeface="微软雅黑" panose="020B0503020204020204" pitchFamily="34" charset="-122"/>
                <a:ea typeface="微软雅黑" panose="020B0503020204020204" pitchFamily="34" charset="-122"/>
              </a:rPr>
              <a:t>，充电站的数量也随之</a:t>
            </a:r>
            <a:r>
              <a:rPr lang="zh-CN" altLang="en-US" sz="1600" dirty="0">
                <a:solidFill>
                  <a:srgbClr val="FF0000"/>
                </a:solidFill>
                <a:latin typeface="微软雅黑" panose="020B0503020204020204" pitchFamily="34" charset="-122"/>
                <a:ea typeface="微软雅黑" panose="020B0503020204020204" pitchFamily="34" charset="-122"/>
              </a:rPr>
              <a:t>不断</a:t>
            </a:r>
            <a:r>
              <a:rPr lang="zh-CN" altLang="en-US" sz="1600" dirty="0" smtClean="0">
                <a:solidFill>
                  <a:srgbClr val="FF0000"/>
                </a:solidFill>
                <a:latin typeface="微软雅黑" panose="020B0503020204020204" pitchFamily="34" charset="-122"/>
                <a:ea typeface="微软雅黑" panose="020B0503020204020204" pitchFamily="34" charset="-122"/>
              </a:rPr>
              <a:t>增加</a:t>
            </a:r>
            <a:r>
              <a:rPr lang="zh-CN" altLang="en-US" sz="1600" dirty="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越来越多的公司在城市里面</a:t>
            </a:r>
            <a:r>
              <a:rPr lang="zh-CN" altLang="en-US" sz="1600" dirty="0">
                <a:latin typeface="微软雅黑" panose="020B0503020204020204" pitchFamily="34" charset="-122"/>
                <a:ea typeface="微软雅黑" panose="020B0503020204020204" pitchFamily="34" charset="-122"/>
              </a:rPr>
              <a:t>部署充电站</a:t>
            </a:r>
            <a:r>
              <a:rPr lang="zh-CN" altLang="en-US" sz="1600" dirty="0" smtClean="0">
                <a:latin typeface="微软雅黑" panose="020B0503020204020204" pitchFamily="34" charset="-122"/>
                <a:ea typeface="微软雅黑" panose="020B0503020204020204" pitchFamily="34" charset="-122"/>
              </a:rPr>
              <a:t>，运营</a:t>
            </a:r>
            <a:r>
              <a:rPr lang="zh-CN" altLang="en-US" sz="1600" dirty="0">
                <a:latin typeface="微软雅黑" panose="020B0503020204020204" pitchFamily="34" charset="-122"/>
                <a:ea typeface="微软雅黑" panose="020B0503020204020204" pitchFamily="34" charset="-122"/>
              </a:rPr>
              <a:t>自己的</a:t>
            </a:r>
            <a:r>
              <a:rPr lang="zh-CN" altLang="en-US" sz="1600" dirty="0">
                <a:solidFill>
                  <a:srgbClr val="FF0000"/>
                </a:solidFill>
                <a:latin typeface="微软雅黑" panose="020B0503020204020204" pitchFamily="34" charset="-122"/>
                <a:ea typeface="微软雅黑" panose="020B0503020204020204" pitchFamily="34" charset="-122"/>
              </a:rPr>
              <a:t>充电</a:t>
            </a:r>
            <a:r>
              <a:rPr lang="zh-CN" altLang="en-US" sz="1600" dirty="0" smtClean="0">
                <a:solidFill>
                  <a:srgbClr val="FF0000"/>
                </a:solidFill>
                <a:latin typeface="微软雅黑" panose="020B0503020204020204" pitchFamily="34" charset="-122"/>
                <a:ea typeface="微软雅黑" panose="020B0503020204020204" pitchFamily="34" charset="-122"/>
              </a:rPr>
              <a:t>业务</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不同的充电运营公司之间存在着</a:t>
            </a:r>
            <a:r>
              <a:rPr lang="zh-CN" altLang="en-US" sz="1600" dirty="0" smtClean="0">
                <a:solidFill>
                  <a:srgbClr val="FF0000"/>
                </a:solidFill>
                <a:latin typeface="微软雅黑" panose="020B0503020204020204" pitchFamily="34" charset="-122"/>
                <a:ea typeface="微软雅黑" panose="020B0503020204020204" pitchFamily="34" charset="-122"/>
              </a:rPr>
              <a:t>商业竞争，</a:t>
            </a:r>
            <a:r>
              <a:rPr lang="zh-CN" altLang="en-US" sz="1600" dirty="0" smtClean="0">
                <a:latin typeface="微软雅黑" panose="020B0503020204020204" pitchFamily="34" charset="-122"/>
                <a:ea typeface="微软雅黑" panose="020B0503020204020204" pitchFamily="34" charset="-122"/>
              </a:rPr>
              <a:t>都想</a:t>
            </a:r>
            <a:r>
              <a:rPr lang="zh-CN" altLang="en-US" sz="1600" dirty="0" smtClean="0">
                <a:solidFill>
                  <a:srgbClr val="FF0000"/>
                </a:solidFill>
                <a:latin typeface="微软雅黑" panose="020B0503020204020204" pitchFamily="34" charset="-122"/>
                <a:ea typeface="微软雅黑" panose="020B0503020204020204" pitchFamily="34" charset="-122"/>
              </a:rPr>
              <a:t>最大化收益</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rotWithShape="1">
          <a:blip r:embed="rId7" cstate="print">
            <a:extLst>
              <a:ext uri="{28A0092B-C50C-407E-A947-70E740481C1C}">
                <a14:useLocalDpi xmlns:a14="http://schemas.microsoft.com/office/drawing/2010/main" val="0"/>
              </a:ext>
            </a:extLst>
          </a:blip>
          <a:srcRect t="2692" b="25495"/>
          <a:stretch/>
        </p:blipFill>
        <p:spPr>
          <a:xfrm>
            <a:off x="933654" y="2815470"/>
            <a:ext cx="3879911" cy="3540881"/>
          </a:xfrm>
          <a:prstGeom prst="rect">
            <a:avLst/>
          </a:prstGeom>
        </p:spPr>
      </p:pic>
      <p:sp>
        <p:nvSpPr>
          <p:cNvPr id="27" name="五边形 26"/>
          <p:cNvSpPr/>
          <p:nvPr/>
        </p:nvSpPr>
        <p:spPr>
          <a:xfrm>
            <a:off x="933654" y="2470416"/>
            <a:ext cx="2310060" cy="341183"/>
          </a:xfrm>
          <a:prstGeom prst="homePlate">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江宁区充电站分布图</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695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充电运营市场</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6</a:t>
            </a:fld>
            <a:endParaRPr lang="zh-CN" altLang="en-US"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6793" y="1053131"/>
            <a:ext cx="5160060" cy="2554372"/>
          </a:xfrm>
          <a:prstGeom prst="rect">
            <a:avLst/>
          </a:prstGeom>
        </p:spPr>
      </p:pic>
      <p:grpSp>
        <p:nvGrpSpPr>
          <p:cNvPr id="21" name="组合 20">
            <a:extLst>
              <a:ext uri="{FF2B5EF4-FFF2-40B4-BE49-F238E27FC236}">
                <a16:creationId xmlns:a16="http://schemas.microsoft.com/office/drawing/2014/main" id="{5C675A90-C336-41E4-B909-ACF521F8CBE5}"/>
              </a:ext>
            </a:extLst>
          </p:cNvPr>
          <p:cNvGrpSpPr/>
          <p:nvPr/>
        </p:nvGrpSpPr>
        <p:grpSpPr>
          <a:xfrm>
            <a:off x="708676" y="1325091"/>
            <a:ext cx="1924017" cy="1759021"/>
            <a:chOff x="4877087" y="3728763"/>
            <a:chExt cx="1805226" cy="3300215"/>
          </a:xfrm>
        </p:grpSpPr>
        <p:sp>
          <p:nvSpPr>
            <p:cNvPr id="22" name="文本框 21">
              <a:extLst>
                <a:ext uri="{FF2B5EF4-FFF2-40B4-BE49-F238E27FC236}">
                  <a16:creationId xmlns:a16="http://schemas.microsoft.com/office/drawing/2014/main" id="{D033C949-C956-4DF2-98F1-913B1AF8DD02}"/>
                </a:ext>
              </a:extLst>
            </p:cNvPr>
            <p:cNvSpPr txBox="1"/>
            <p:nvPr/>
          </p:nvSpPr>
          <p:spPr>
            <a:xfrm>
              <a:off x="4877087" y="3728763"/>
              <a:ext cx="1418646" cy="750673"/>
            </a:xfrm>
            <a:prstGeom prst="rect">
              <a:avLst/>
            </a:prstGeom>
            <a:solidFill>
              <a:srgbClr val="0070C0"/>
            </a:solidFill>
            <a:ln w="28575">
              <a:solidFill>
                <a:srgbClr val="0070C0"/>
              </a:solidFill>
            </a:ln>
            <a:effectLst>
              <a:glow rad="63500">
                <a:schemeClr val="accent3">
                  <a:satMod val="175000"/>
                  <a:alpha val="40000"/>
                </a:schemeClr>
              </a:glow>
            </a:effectLst>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市场参与者：</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7863A93F-1C74-424B-997C-28096DE7042F}"/>
                </a:ext>
              </a:extLst>
            </p:cNvPr>
            <p:cNvSpPr txBox="1"/>
            <p:nvPr/>
          </p:nvSpPr>
          <p:spPr>
            <a:xfrm>
              <a:off x="4877087" y="4517115"/>
              <a:ext cx="1805226" cy="2511863"/>
            </a:xfrm>
            <a:prstGeom prst="rect">
              <a:avLst/>
            </a:prstGeom>
            <a:noFill/>
            <a:ln w="28575">
              <a:solidFill>
                <a:schemeClr val="accent1">
                  <a:lumMod val="60000"/>
                  <a:lumOff val="40000"/>
                </a:schemeClr>
              </a:solidFill>
            </a:ln>
          </p:spPr>
          <p:txBody>
            <a:bodyPr wrap="square" rtlCol="0">
              <a:spAutoFit/>
            </a:bodyPr>
            <a:lstStyle/>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充电运营公司</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电动汽车</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充电站</a:t>
              </a:r>
              <a:endParaRPr lang="en-US" altLang="zh-CN" dirty="0" smtClean="0">
                <a:latin typeface="微软雅黑" panose="020B0503020204020204" pitchFamily="34" charset="-122"/>
                <a:ea typeface="微软雅黑" panose="020B0503020204020204" pitchFamily="34" charset="-122"/>
              </a:endParaRPr>
            </a:p>
          </p:txBody>
        </p:sp>
      </p:grpSp>
      <p:sp>
        <p:nvSpPr>
          <p:cNvPr id="13" name="右箭头 12"/>
          <p:cNvSpPr/>
          <p:nvPr/>
        </p:nvSpPr>
        <p:spPr>
          <a:xfrm>
            <a:off x="2992746" y="2090519"/>
            <a:ext cx="647098" cy="462013"/>
          </a:xfrm>
          <a:prstGeom prst="rightArrow">
            <a:avLst>
              <a:gd name="adj1" fmla="val 50000"/>
              <a:gd name="adj2" fmla="val 4479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49263" y="3773763"/>
            <a:ext cx="3907857" cy="365760"/>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smtClean="0">
                <a:latin typeface="微软雅黑" panose="020B0503020204020204" pitchFamily="34" charset="-122"/>
                <a:ea typeface="微软雅黑" panose="020B0503020204020204" pitchFamily="34" charset="-122"/>
              </a:rPr>
              <a:t>电动汽车和充电站之间存在交互</a:t>
            </a:r>
            <a:endParaRPr lang="zh-CN" altLang="en-US" dirty="0">
              <a:latin typeface="微软雅黑" panose="020B0503020204020204" pitchFamily="34" charset="-122"/>
              <a:ea typeface="微软雅黑" panose="020B0503020204020204" pitchFamily="34" charset="-122"/>
            </a:endParaRPr>
          </a:p>
        </p:txBody>
      </p:sp>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8786" y="4427628"/>
            <a:ext cx="2318067" cy="1390840"/>
          </a:xfrm>
          <a:prstGeom prst="rect">
            <a:avLst/>
          </a:prstGeom>
        </p:spPr>
      </p:pic>
      <p:cxnSp>
        <p:nvCxnSpPr>
          <p:cNvPr id="29" name="直接箭头连接符 28"/>
          <p:cNvCxnSpPr/>
          <p:nvPr/>
        </p:nvCxnSpPr>
        <p:spPr>
          <a:xfrm flipH="1">
            <a:off x="2992746" y="5337894"/>
            <a:ext cx="3436040" cy="1"/>
          </a:xfrm>
          <a:prstGeom prst="straightConnector1">
            <a:avLst/>
          </a:prstGeom>
          <a:ln w="57150">
            <a:solidFill>
              <a:srgbClr val="5B9BD5"/>
            </a:solidFill>
            <a:tailEnd type="triangle"/>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263" y="4427628"/>
            <a:ext cx="2360405" cy="1575570"/>
          </a:xfrm>
          <a:prstGeom prst="rect">
            <a:avLst/>
          </a:prstGeom>
        </p:spPr>
      </p:pic>
      <p:sp>
        <p:nvSpPr>
          <p:cNvPr id="40" name="圆角矩形 39"/>
          <p:cNvSpPr/>
          <p:nvPr/>
        </p:nvSpPr>
        <p:spPr>
          <a:xfrm>
            <a:off x="3639844" y="5515801"/>
            <a:ext cx="2331398" cy="723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latin typeface="微软雅黑" panose="020B0503020204020204" pitchFamily="34" charset="-122"/>
                <a:ea typeface="微软雅黑" panose="020B0503020204020204" pitchFamily="34" charset="-122"/>
              </a:rPr>
              <a:t>电动汽车车主如何</a:t>
            </a:r>
            <a:r>
              <a:rPr lang="zh-CN" altLang="en-US" sz="1600" dirty="0">
                <a:solidFill>
                  <a:srgbClr val="FFFF00"/>
                </a:solidFill>
                <a:latin typeface="微软雅黑" panose="020B0503020204020204" pitchFamily="34" charset="-122"/>
                <a:ea typeface="微软雅黑" panose="020B0503020204020204" pitchFamily="34" charset="-122"/>
              </a:rPr>
              <a:t>选择充电站</a:t>
            </a:r>
            <a:r>
              <a:rPr lang="zh-CN" altLang="en-US" sz="1600"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cxnSp>
        <p:nvCxnSpPr>
          <p:cNvPr id="42" name="直接箭头连接符 41"/>
          <p:cNvCxnSpPr/>
          <p:nvPr/>
        </p:nvCxnSpPr>
        <p:spPr>
          <a:xfrm>
            <a:off x="3011996" y="5180198"/>
            <a:ext cx="3436040" cy="0"/>
          </a:xfrm>
          <a:prstGeom prst="straightConnector1">
            <a:avLst/>
          </a:prstGeom>
          <a:ln w="57150">
            <a:solidFill>
              <a:srgbClr val="5B9BD5"/>
            </a:solidFill>
            <a:tailEnd type="triangle"/>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3639845" y="4203094"/>
            <a:ext cx="2331398" cy="795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1600" dirty="0" smtClean="0">
                <a:latin typeface="微软雅黑" panose="020B0503020204020204" pitchFamily="34" charset="-122"/>
                <a:ea typeface="微软雅黑" panose="020B0503020204020204" pitchFamily="34" charset="-122"/>
              </a:rPr>
              <a:t>充电站运营公司如何定价</a:t>
            </a:r>
            <a:r>
              <a:rPr lang="zh-CN" altLang="en-US" sz="1600" dirty="0" smtClean="0">
                <a:solidFill>
                  <a:srgbClr val="FFFF00"/>
                </a:solidFill>
                <a:latin typeface="微软雅黑" panose="020B0503020204020204" pitchFamily="34" charset="-122"/>
                <a:ea typeface="微软雅黑" panose="020B0503020204020204" pitchFamily="34" charset="-122"/>
              </a:rPr>
              <a:t>激励汽车前来充电</a:t>
            </a:r>
            <a:r>
              <a:rPr lang="zh-CN" altLang="en-US" sz="1600"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55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0" grpId="0" animBg="1"/>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75" name="矩形 39974"/>
          <p:cNvSpPr/>
          <p:nvPr/>
        </p:nvSpPr>
        <p:spPr>
          <a:xfrm>
            <a:off x="576263" y="2802635"/>
            <a:ext cx="5366315" cy="2567842"/>
          </a:xfrm>
          <a:prstGeom prst="rect">
            <a:avLst/>
          </a:prstGeom>
          <a:noFill/>
          <a:ln>
            <a:solidFill>
              <a:srgbClr val="5B9BD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rPr>
              <a:t>影响</a:t>
            </a: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电动汽车选择充电站的因素</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a:xfrm>
            <a:off x="6457950" y="6370728"/>
            <a:ext cx="2057400" cy="350748"/>
          </a:xfrm>
        </p:spPr>
        <p:txBody>
          <a:bodyPr/>
          <a:lstStyle/>
          <a:p>
            <a:fld id="{94B6E62B-4DEC-4954-AD3A-658470571C9E}" type="slidenum">
              <a:rPr lang="zh-CN" altLang="en-US" smtClean="0"/>
              <a:t>7</a:t>
            </a:fld>
            <a:endParaRPr lang="zh-CN" altLang="en-US" dirty="0"/>
          </a:p>
        </p:txBody>
      </p:sp>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19301" b="13862"/>
          <a:stretch/>
        </p:blipFill>
        <p:spPr>
          <a:xfrm>
            <a:off x="662918" y="4047045"/>
            <a:ext cx="702713" cy="469667"/>
          </a:xfrm>
          <a:prstGeom prst="rect">
            <a:avLst/>
          </a:prstGeom>
        </p:spPr>
      </p:pic>
      <p:pic>
        <p:nvPicPr>
          <p:cNvPr id="35" name="图片 34"/>
          <p:cNvPicPr>
            <a:picLocks noChangeAspect="1"/>
          </p:cNvPicPr>
          <p:nvPr/>
        </p:nvPicPr>
        <p:blipFill>
          <a:blip r:embed="rId4"/>
          <a:stretch>
            <a:fillRect/>
          </a:stretch>
        </p:blipFill>
        <p:spPr>
          <a:xfrm>
            <a:off x="2483707" y="3220811"/>
            <a:ext cx="469286" cy="739244"/>
          </a:xfrm>
          <a:prstGeom prst="rect">
            <a:avLst/>
          </a:prstGeom>
        </p:spPr>
      </p:pic>
      <p:cxnSp>
        <p:nvCxnSpPr>
          <p:cNvPr id="61" name="直接箭头连接符 60"/>
          <p:cNvCxnSpPr>
            <a:stCxn id="2" idx="3"/>
            <a:endCxn id="35" idx="1"/>
          </p:cNvCxnSpPr>
          <p:nvPr/>
        </p:nvCxnSpPr>
        <p:spPr>
          <a:xfrm flipV="1">
            <a:off x="1365631" y="3590433"/>
            <a:ext cx="1118076" cy="6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2" idx="3"/>
            <a:endCxn id="3" idx="1"/>
          </p:cNvCxnSpPr>
          <p:nvPr/>
        </p:nvCxnSpPr>
        <p:spPr>
          <a:xfrm>
            <a:off x="1365631" y="4281879"/>
            <a:ext cx="1113207" cy="651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944" name="文本框 39943"/>
          <p:cNvSpPr txBox="1"/>
          <p:nvPr/>
        </p:nvSpPr>
        <p:spPr>
          <a:xfrm>
            <a:off x="1269931" y="3567828"/>
            <a:ext cx="829261"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定价</a:t>
            </a:r>
            <a:r>
              <a:rPr lang="en-US" altLang="zh-CN" sz="1400" dirty="0" smtClean="0">
                <a:latin typeface="微软雅黑" panose="020B0503020204020204" pitchFamily="34" charset="-122"/>
                <a:ea typeface="微软雅黑" panose="020B0503020204020204" pitchFamily="34" charset="-122"/>
              </a:rPr>
              <a:t>1</a:t>
            </a:r>
            <a:r>
              <a:rPr lang="zh-CN" altLang="en-US" sz="1400" dirty="0" smtClean="0">
                <a:latin typeface="微软雅黑" panose="020B0503020204020204" pitchFamily="34" charset="-122"/>
                <a:ea typeface="微软雅黑" panose="020B0503020204020204" pitchFamily="34" charset="-122"/>
              </a:rPr>
              <a:t>元</a:t>
            </a:r>
            <a:endParaRPr lang="zh-CN" altLang="en-US" sz="1400" dirty="0">
              <a:latin typeface="微软雅黑" panose="020B0503020204020204" pitchFamily="34" charset="-122"/>
              <a:ea typeface="微软雅黑" panose="020B0503020204020204" pitchFamily="34" charset="-122"/>
            </a:endParaRPr>
          </a:p>
        </p:txBody>
      </p:sp>
      <p:sp>
        <p:nvSpPr>
          <p:cNvPr id="76" name="文本框 75"/>
          <p:cNvSpPr txBox="1"/>
          <p:nvPr/>
        </p:nvSpPr>
        <p:spPr>
          <a:xfrm>
            <a:off x="1220426" y="4710075"/>
            <a:ext cx="1017975"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定价</a:t>
            </a:r>
            <a:r>
              <a:rPr lang="en-US" altLang="zh-CN" sz="1400" dirty="0" smtClean="0">
                <a:latin typeface="微软雅黑" panose="020B0503020204020204" pitchFamily="34" charset="-122"/>
                <a:ea typeface="微软雅黑" panose="020B0503020204020204" pitchFamily="34" charset="-122"/>
              </a:rPr>
              <a:t>1</a:t>
            </a:r>
            <a:r>
              <a:rPr lang="en-US" altLang="zh-CN" sz="1400" dirty="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5</a:t>
            </a:r>
            <a:r>
              <a:rPr lang="zh-CN" altLang="en-US" sz="1400" dirty="0" smtClean="0">
                <a:latin typeface="微软雅黑" panose="020B0503020204020204" pitchFamily="34" charset="-122"/>
                <a:ea typeface="微软雅黑" panose="020B0503020204020204" pitchFamily="34" charset="-122"/>
              </a:rPr>
              <a:t>元</a:t>
            </a:r>
            <a:endParaRPr lang="zh-CN" altLang="en-US" sz="1400" dirty="0">
              <a:latin typeface="微软雅黑" panose="020B0503020204020204" pitchFamily="34" charset="-122"/>
              <a:ea typeface="微软雅黑" panose="020B0503020204020204" pitchFamily="34" charset="-122"/>
            </a:endParaRPr>
          </a:p>
        </p:txBody>
      </p:sp>
      <p:sp>
        <p:nvSpPr>
          <p:cNvPr id="39945" name="椭圆 39944"/>
          <p:cNvSpPr/>
          <p:nvPr/>
        </p:nvSpPr>
        <p:spPr>
          <a:xfrm>
            <a:off x="2133561" y="3108682"/>
            <a:ext cx="992209" cy="938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箭头连接符 82"/>
          <p:cNvCxnSpPr>
            <a:stCxn id="105" idx="3"/>
            <a:endCxn id="115" idx="1"/>
          </p:cNvCxnSpPr>
          <p:nvPr/>
        </p:nvCxnSpPr>
        <p:spPr>
          <a:xfrm flipV="1">
            <a:off x="4101276" y="3629060"/>
            <a:ext cx="1107424" cy="72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a:stCxn id="105" idx="3"/>
            <a:endCxn id="51" idx="1"/>
          </p:cNvCxnSpPr>
          <p:nvPr/>
        </p:nvCxnSpPr>
        <p:spPr>
          <a:xfrm>
            <a:off x="4101276" y="4353872"/>
            <a:ext cx="1047175" cy="568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4061861" y="3613114"/>
            <a:ext cx="1081048"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距离</a:t>
            </a:r>
            <a:r>
              <a:rPr lang="en-US" altLang="zh-CN" sz="1400" dirty="0" smtClean="0">
                <a:latin typeface="微软雅黑" panose="020B0503020204020204" pitchFamily="34" charset="-122"/>
                <a:ea typeface="微软雅黑" panose="020B0503020204020204" pitchFamily="34" charset="-122"/>
              </a:rPr>
              <a:t>1KM</a:t>
            </a:r>
            <a:endParaRPr lang="zh-CN" altLang="en-US" sz="1400" dirty="0">
              <a:latin typeface="微软雅黑" panose="020B0503020204020204" pitchFamily="34" charset="-122"/>
              <a:ea typeface="微软雅黑" panose="020B0503020204020204" pitchFamily="34" charset="-122"/>
            </a:endParaRPr>
          </a:p>
        </p:txBody>
      </p:sp>
      <p:sp>
        <p:nvSpPr>
          <p:cNvPr id="86" name="文本框 85"/>
          <p:cNvSpPr txBox="1"/>
          <p:nvPr/>
        </p:nvSpPr>
        <p:spPr>
          <a:xfrm>
            <a:off x="4065928" y="4762864"/>
            <a:ext cx="1135947"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距离</a:t>
            </a:r>
            <a:r>
              <a:rPr lang="en-US" altLang="zh-CN" sz="1400" dirty="0" smtClean="0">
                <a:latin typeface="微软雅黑" panose="020B0503020204020204" pitchFamily="34" charset="-122"/>
                <a:ea typeface="微软雅黑" panose="020B0503020204020204" pitchFamily="34" charset="-122"/>
              </a:rPr>
              <a:t>2KM</a:t>
            </a:r>
            <a:endParaRPr lang="zh-CN" altLang="en-US" sz="1400" dirty="0">
              <a:latin typeface="微软雅黑" panose="020B0503020204020204" pitchFamily="34" charset="-122"/>
              <a:ea typeface="微软雅黑" panose="020B0503020204020204" pitchFamily="34" charset="-122"/>
            </a:endParaRPr>
          </a:p>
        </p:txBody>
      </p:sp>
      <p:sp>
        <p:nvSpPr>
          <p:cNvPr id="39948" name="矩形 39947"/>
          <p:cNvSpPr/>
          <p:nvPr/>
        </p:nvSpPr>
        <p:spPr>
          <a:xfrm>
            <a:off x="616221" y="2802635"/>
            <a:ext cx="1338828" cy="507831"/>
          </a:xfrm>
          <a:prstGeom prst="rect">
            <a:avLst/>
          </a:prstGeom>
        </p:spPr>
        <p:txBody>
          <a:bodyPr wrap="none">
            <a:spAutoFit/>
          </a:bodyPr>
          <a:lstStyle/>
          <a:p>
            <a:pPr>
              <a:lnSpc>
                <a:spcPct val="150000"/>
              </a:lnSpc>
            </a:pPr>
            <a:r>
              <a:rPr lang="zh-CN" altLang="en-US" b="1" dirty="0" smtClean="0">
                <a:solidFill>
                  <a:srgbClr val="2F5597"/>
                </a:solidFill>
                <a:latin typeface="微软雅黑" panose="020B0503020204020204" pitchFamily="34" charset="-122"/>
                <a:ea typeface="微软雅黑" panose="020B0503020204020204" pitchFamily="34" charset="-122"/>
              </a:rPr>
              <a:t>定价因素：</a:t>
            </a:r>
            <a:endParaRPr lang="en-US" altLang="zh-CN" b="1" dirty="0">
              <a:solidFill>
                <a:srgbClr val="2F5597"/>
              </a:solidFill>
              <a:latin typeface="微软雅黑" panose="020B0503020204020204" pitchFamily="34" charset="-122"/>
              <a:ea typeface="微软雅黑" panose="020B0503020204020204" pitchFamily="34" charset="-122"/>
            </a:endParaRPr>
          </a:p>
        </p:txBody>
      </p:sp>
      <p:cxnSp>
        <p:nvCxnSpPr>
          <p:cNvPr id="88" name="直接连接符 87"/>
          <p:cNvCxnSpPr/>
          <p:nvPr/>
        </p:nvCxnSpPr>
        <p:spPr>
          <a:xfrm>
            <a:off x="700931" y="3233832"/>
            <a:ext cx="933879"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9" name="矩形 88"/>
          <p:cNvSpPr/>
          <p:nvPr/>
        </p:nvSpPr>
        <p:spPr>
          <a:xfrm>
            <a:off x="3334272" y="2802635"/>
            <a:ext cx="1338828" cy="507831"/>
          </a:xfrm>
          <a:prstGeom prst="rect">
            <a:avLst/>
          </a:prstGeom>
        </p:spPr>
        <p:txBody>
          <a:bodyPr wrap="none">
            <a:spAutoFit/>
          </a:bodyPr>
          <a:lstStyle/>
          <a:p>
            <a:pPr>
              <a:lnSpc>
                <a:spcPct val="150000"/>
              </a:lnSpc>
            </a:pPr>
            <a:r>
              <a:rPr lang="zh-CN" altLang="en-US" b="1" dirty="0">
                <a:solidFill>
                  <a:srgbClr val="2F5597"/>
                </a:solidFill>
                <a:latin typeface="微软雅黑" panose="020B0503020204020204" pitchFamily="34" charset="-122"/>
                <a:ea typeface="微软雅黑" panose="020B0503020204020204" pitchFamily="34" charset="-122"/>
              </a:rPr>
              <a:t>距离</a:t>
            </a:r>
            <a:r>
              <a:rPr lang="zh-CN" altLang="en-US" b="1" dirty="0" smtClean="0">
                <a:solidFill>
                  <a:srgbClr val="2F5597"/>
                </a:solidFill>
                <a:latin typeface="微软雅黑" panose="020B0503020204020204" pitchFamily="34" charset="-122"/>
                <a:ea typeface="微软雅黑" panose="020B0503020204020204" pitchFamily="34" charset="-122"/>
              </a:rPr>
              <a:t>因素：</a:t>
            </a:r>
            <a:endParaRPr lang="en-US" altLang="zh-CN" b="1" dirty="0">
              <a:solidFill>
                <a:srgbClr val="2F5597"/>
              </a:solidFill>
              <a:latin typeface="微软雅黑" panose="020B0503020204020204" pitchFamily="34" charset="-122"/>
              <a:ea typeface="微软雅黑" panose="020B0503020204020204" pitchFamily="34" charset="-122"/>
            </a:endParaRPr>
          </a:p>
        </p:txBody>
      </p:sp>
      <p:cxnSp>
        <p:nvCxnSpPr>
          <p:cNvPr id="90" name="直接连接符 89"/>
          <p:cNvCxnSpPr/>
          <p:nvPr/>
        </p:nvCxnSpPr>
        <p:spPr>
          <a:xfrm>
            <a:off x="3418982" y="3233832"/>
            <a:ext cx="933879"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5" name="图片 104"/>
          <p:cNvPicPr>
            <a:picLocks noChangeAspect="1"/>
          </p:cNvPicPr>
          <p:nvPr/>
        </p:nvPicPr>
        <p:blipFill rotWithShape="1">
          <a:blip r:embed="rId5" cstate="print">
            <a:extLst>
              <a:ext uri="{28A0092B-C50C-407E-A947-70E740481C1C}">
                <a14:useLocalDpi xmlns:a14="http://schemas.microsoft.com/office/drawing/2010/main" val="0"/>
              </a:ext>
            </a:extLst>
          </a:blip>
          <a:srcRect t="19301" b="13862"/>
          <a:stretch/>
        </p:blipFill>
        <p:spPr>
          <a:xfrm>
            <a:off x="3386922" y="4115148"/>
            <a:ext cx="714354" cy="477447"/>
          </a:xfrm>
          <a:prstGeom prst="rect">
            <a:avLst/>
          </a:prstGeom>
        </p:spPr>
      </p:pic>
      <p:pic>
        <p:nvPicPr>
          <p:cNvPr id="115" name="图片 114"/>
          <p:cNvPicPr>
            <a:picLocks noChangeAspect="1"/>
          </p:cNvPicPr>
          <p:nvPr/>
        </p:nvPicPr>
        <p:blipFill>
          <a:blip r:embed="rId4"/>
          <a:stretch>
            <a:fillRect/>
          </a:stretch>
        </p:blipFill>
        <p:spPr>
          <a:xfrm>
            <a:off x="5208700" y="3283961"/>
            <a:ext cx="438150" cy="690197"/>
          </a:xfrm>
          <a:prstGeom prst="rect">
            <a:avLst/>
          </a:prstGeom>
        </p:spPr>
      </p:pic>
      <p:sp>
        <p:nvSpPr>
          <p:cNvPr id="120" name="椭圆 119"/>
          <p:cNvSpPr/>
          <p:nvPr/>
        </p:nvSpPr>
        <p:spPr>
          <a:xfrm>
            <a:off x="4874221" y="3151905"/>
            <a:ext cx="975527" cy="9383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20"/>
          <p:cNvPicPr>
            <a:picLocks noChangeAspect="1"/>
          </p:cNvPicPr>
          <p:nvPr/>
        </p:nvPicPr>
        <p:blipFill rotWithShape="1">
          <a:blip r:embed="rId6" cstate="print">
            <a:extLst>
              <a:ext uri="{28A0092B-C50C-407E-A947-70E740481C1C}">
                <a14:useLocalDpi xmlns:a14="http://schemas.microsoft.com/office/drawing/2010/main" val="0"/>
              </a:ext>
            </a:extLst>
          </a:blip>
          <a:srcRect t="19301" b="13862"/>
          <a:stretch/>
        </p:blipFill>
        <p:spPr>
          <a:xfrm>
            <a:off x="6130385" y="4115148"/>
            <a:ext cx="763725" cy="477446"/>
          </a:xfrm>
          <a:prstGeom prst="rect">
            <a:avLst/>
          </a:prstGeom>
        </p:spPr>
      </p:pic>
      <p:pic>
        <p:nvPicPr>
          <p:cNvPr id="123" name="图片 122"/>
          <p:cNvPicPr>
            <a:picLocks noChangeAspect="1"/>
          </p:cNvPicPr>
          <p:nvPr/>
        </p:nvPicPr>
        <p:blipFill>
          <a:blip r:embed="rId4"/>
          <a:stretch>
            <a:fillRect/>
          </a:stretch>
        </p:blipFill>
        <p:spPr>
          <a:xfrm>
            <a:off x="7954138" y="3268499"/>
            <a:ext cx="476546" cy="721120"/>
          </a:xfrm>
          <a:prstGeom prst="rect">
            <a:avLst/>
          </a:prstGeom>
        </p:spPr>
      </p:pic>
      <p:cxnSp>
        <p:nvCxnSpPr>
          <p:cNvPr id="124" name="直接箭头连接符 123"/>
          <p:cNvCxnSpPr>
            <a:stCxn id="121" idx="3"/>
            <a:endCxn id="123" idx="1"/>
          </p:cNvCxnSpPr>
          <p:nvPr/>
        </p:nvCxnSpPr>
        <p:spPr>
          <a:xfrm flipV="1">
            <a:off x="6894110" y="3629059"/>
            <a:ext cx="1060028" cy="72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121" idx="3"/>
            <a:endCxn id="54" idx="1"/>
          </p:cNvCxnSpPr>
          <p:nvPr/>
        </p:nvCxnSpPr>
        <p:spPr>
          <a:xfrm>
            <a:off x="6894110" y="4353871"/>
            <a:ext cx="1025751" cy="59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文本框 125"/>
          <p:cNvSpPr txBox="1"/>
          <p:nvPr/>
        </p:nvSpPr>
        <p:spPr>
          <a:xfrm>
            <a:off x="6540719" y="3651017"/>
            <a:ext cx="1265287"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排队</a:t>
            </a:r>
            <a:r>
              <a:rPr lang="en-US" altLang="zh-CN" sz="1400" dirty="0">
                <a:latin typeface="微软雅黑" panose="020B0503020204020204" pitchFamily="34" charset="-122"/>
                <a:ea typeface="微软雅黑" panose="020B0503020204020204" pitchFamily="34" charset="-122"/>
              </a:rPr>
              <a:t>1</a:t>
            </a:r>
            <a:r>
              <a:rPr lang="en-US" altLang="zh-CN" sz="1400" dirty="0" smtClean="0">
                <a:latin typeface="微软雅黑" panose="020B0503020204020204" pitchFamily="34" charset="-122"/>
                <a:ea typeface="微软雅黑" panose="020B0503020204020204" pitchFamily="34" charset="-122"/>
              </a:rPr>
              <a:t>0</a:t>
            </a:r>
            <a:r>
              <a:rPr lang="zh-CN" altLang="en-US" sz="1400" dirty="0" smtClean="0">
                <a:latin typeface="微软雅黑" panose="020B0503020204020204" pitchFamily="34" charset="-122"/>
                <a:ea typeface="微软雅黑" panose="020B0503020204020204" pitchFamily="34" charset="-122"/>
              </a:rPr>
              <a:t>分钟</a:t>
            </a:r>
            <a:endParaRPr lang="zh-CN" altLang="en-US" sz="1400" dirty="0">
              <a:latin typeface="微软雅黑" panose="020B0503020204020204" pitchFamily="34" charset="-122"/>
              <a:ea typeface="微软雅黑" panose="020B0503020204020204" pitchFamily="34" charset="-122"/>
            </a:endParaRPr>
          </a:p>
        </p:txBody>
      </p:sp>
      <p:sp>
        <p:nvSpPr>
          <p:cNvPr id="128" name="椭圆 127"/>
          <p:cNvSpPr/>
          <p:nvPr/>
        </p:nvSpPr>
        <p:spPr>
          <a:xfrm>
            <a:off x="7619222" y="3152885"/>
            <a:ext cx="959595" cy="9373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6092718" y="2802635"/>
            <a:ext cx="1451038" cy="507831"/>
          </a:xfrm>
          <a:prstGeom prst="rect">
            <a:avLst/>
          </a:prstGeom>
        </p:spPr>
        <p:txBody>
          <a:bodyPr wrap="none">
            <a:spAutoFit/>
          </a:bodyPr>
          <a:lstStyle/>
          <a:p>
            <a:pPr>
              <a:lnSpc>
                <a:spcPct val="150000"/>
              </a:lnSpc>
            </a:pPr>
            <a:r>
              <a:rPr lang="zh-CN" altLang="en-US" b="1" dirty="0">
                <a:solidFill>
                  <a:srgbClr val="2F5597"/>
                </a:solidFill>
                <a:latin typeface="微软雅黑" panose="020B0503020204020204" pitchFamily="34" charset="-122"/>
                <a:ea typeface="微软雅黑" panose="020B0503020204020204" pitchFamily="34" charset="-122"/>
              </a:rPr>
              <a:t>排队</a:t>
            </a:r>
            <a:r>
              <a:rPr lang="zh-CN" altLang="en-US" b="1" dirty="0" smtClean="0">
                <a:solidFill>
                  <a:srgbClr val="2F5597"/>
                </a:solidFill>
                <a:latin typeface="微软雅黑" panose="020B0503020204020204" pitchFamily="34" charset="-122"/>
                <a:ea typeface="微软雅黑" panose="020B0503020204020204" pitchFamily="34" charset="-122"/>
              </a:rPr>
              <a:t>因素</a:t>
            </a:r>
            <a:r>
              <a:rPr lang="zh-CN" altLang="en-US" b="1" dirty="0" smtClean="0">
                <a:solidFill>
                  <a:srgbClr val="FF0000"/>
                </a:solidFill>
                <a:latin typeface="微软雅黑" panose="020B0503020204020204" pitchFamily="34" charset="-122"/>
                <a:ea typeface="微软雅黑" panose="020B0503020204020204" pitchFamily="34" charset="-122"/>
              </a:rPr>
              <a:t>*</a:t>
            </a:r>
            <a:r>
              <a:rPr lang="zh-CN" altLang="en-US" b="1" dirty="0" smtClean="0">
                <a:solidFill>
                  <a:srgbClr val="2F5597"/>
                </a:solidFill>
                <a:latin typeface="微软雅黑" panose="020B0503020204020204" pitchFamily="34" charset="-122"/>
                <a:ea typeface="微软雅黑" panose="020B0503020204020204" pitchFamily="34" charset="-122"/>
              </a:rPr>
              <a:t>：</a:t>
            </a:r>
            <a:endParaRPr lang="en-US" altLang="zh-CN" b="1" dirty="0">
              <a:solidFill>
                <a:srgbClr val="2F5597"/>
              </a:solidFill>
              <a:latin typeface="微软雅黑" panose="020B0503020204020204" pitchFamily="34" charset="-122"/>
              <a:ea typeface="微软雅黑" panose="020B0503020204020204" pitchFamily="34" charset="-122"/>
            </a:endParaRPr>
          </a:p>
        </p:txBody>
      </p:sp>
      <p:cxnSp>
        <p:nvCxnSpPr>
          <p:cNvPr id="130" name="直接连接符 129"/>
          <p:cNvCxnSpPr/>
          <p:nvPr/>
        </p:nvCxnSpPr>
        <p:spPr>
          <a:xfrm>
            <a:off x="6208657" y="3248007"/>
            <a:ext cx="933879" cy="1"/>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6490533" y="4701956"/>
            <a:ext cx="1241521" cy="307777"/>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rPr>
              <a:t>排队</a:t>
            </a:r>
            <a:r>
              <a:rPr lang="en-US" altLang="zh-CN" sz="1400" dirty="0" smtClean="0">
                <a:latin typeface="微软雅黑" panose="020B0503020204020204" pitchFamily="34" charset="-122"/>
                <a:ea typeface="微软雅黑" panose="020B0503020204020204" pitchFamily="34" charset="-122"/>
              </a:rPr>
              <a:t>30</a:t>
            </a:r>
            <a:r>
              <a:rPr lang="zh-CN" altLang="en-US" sz="1400" dirty="0" smtClean="0">
                <a:latin typeface="微软雅黑" panose="020B0503020204020204" pitchFamily="34" charset="-122"/>
                <a:ea typeface="微软雅黑" panose="020B0503020204020204" pitchFamily="34" charset="-122"/>
              </a:rPr>
              <a:t>分钟</a:t>
            </a:r>
            <a:endParaRPr lang="zh-CN" altLang="en-US" sz="1400" dirty="0">
              <a:latin typeface="微软雅黑" panose="020B0503020204020204" pitchFamily="34" charset="-122"/>
              <a:ea typeface="微软雅黑" panose="020B0503020204020204" pitchFamily="34" charset="-122"/>
            </a:endParaRPr>
          </a:p>
        </p:txBody>
      </p:sp>
      <p:sp>
        <p:nvSpPr>
          <p:cNvPr id="39980" name="圆角矩形 39979"/>
          <p:cNvSpPr/>
          <p:nvPr/>
        </p:nvSpPr>
        <p:spPr>
          <a:xfrm>
            <a:off x="3648173" y="1019111"/>
            <a:ext cx="1785400" cy="530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影响因素</a:t>
            </a:r>
            <a:endParaRPr lang="zh-CN" altLang="en-US" b="1" dirty="0">
              <a:latin typeface="微软雅黑" panose="020B0503020204020204" pitchFamily="34" charset="-122"/>
              <a:ea typeface="微软雅黑" panose="020B0503020204020204" pitchFamily="34" charset="-122"/>
            </a:endParaRPr>
          </a:p>
        </p:txBody>
      </p:sp>
      <p:sp>
        <p:nvSpPr>
          <p:cNvPr id="39981" name="圆角矩形 39980"/>
          <p:cNvSpPr/>
          <p:nvPr/>
        </p:nvSpPr>
        <p:spPr>
          <a:xfrm>
            <a:off x="6226848" y="2073803"/>
            <a:ext cx="1838192" cy="555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排队</a:t>
            </a:r>
            <a:r>
              <a:rPr lang="zh-CN" altLang="en-US" b="1" dirty="0" smtClean="0">
                <a:solidFill>
                  <a:schemeClr val="bg1"/>
                </a:solidFill>
                <a:latin typeface="微软雅黑" panose="020B0503020204020204" pitchFamily="34" charset="-122"/>
                <a:ea typeface="微软雅黑" panose="020B0503020204020204" pitchFamily="34" charset="-122"/>
              </a:rPr>
              <a:t>因素</a:t>
            </a:r>
            <a:endParaRPr lang="zh-CN" altLang="en-US" dirty="0">
              <a:solidFill>
                <a:schemeClr val="bg1"/>
              </a:solidFill>
            </a:endParaRPr>
          </a:p>
        </p:txBody>
      </p:sp>
      <p:sp>
        <p:nvSpPr>
          <p:cNvPr id="139" name="圆角矩形 138"/>
          <p:cNvSpPr/>
          <p:nvPr/>
        </p:nvSpPr>
        <p:spPr>
          <a:xfrm>
            <a:off x="3648173" y="2074582"/>
            <a:ext cx="1785400" cy="555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距离</a:t>
            </a:r>
            <a:r>
              <a:rPr lang="zh-CN" altLang="en-US" b="1" dirty="0" smtClean="0">
                <a:solidFill>
                  <a:schemeClr val="bg1"/>
                </a:solidFill>
                <a:latin typeface="微软雅黑" panose="020B0503020204020204" pitchFamily="34" charset="-122"/>
                <a:ea typeface="微软雅黑" panose="020B0503020204020204" pitchFamily="34" charset="-122"/>
              </a:rPr>
              <a:t>因素</a:t>
            </a:r>
            <a:endParaRPr lang="zh-CN" altLang="en-US" dirty="0">
              <a:solidFill>
                <a:schemeClr val="bg1"/>
              </a:solidFill>
            </a:endParaRPr>
          </a:p>
        </p:txBody>
      </p:sp>
      <p:sp>
        <p:nvSpPr>
          <p:cNvPr id="140" name="圆角矩形 139"/>
          <p:cNvSpPr/>
          <p:nvPr/>
        </p:nvSpPr>
        <p:spPr>
          <a:xfrm>
            <a:off x="1155665" y="2064618"/>
            <a:ext cx="1699233" cy="575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anose="020B0503020204020204" pitchFamily="34" charset="-122"/>
                <a:ea typeface="微软雅黑" panose="020B0503020204020204" pitchFamily="34" charset="-122"/>
              </a:rPr>
              <a:t>定价</a:t>
            </a:r>
            <a:r>
              <a:rPr lang="zh-CN" altLang="en-US" b="1" dirty="0" smtClean="0">
                <a:solidFill>
                  <a:schemeClr val="bg1"/>
                </a:solidFill>
                <a:latin typeface="微软雅黑" panose="020B0503020204020204" pitchFamily="34" charset="-122"/>
                <a:ea typeface="微软雅黑" panose="020B0503020204020204" pitchFamily="34" charset="-122"/>
              </a:rPr>
              <a:t>因素</a:t>
            </a:r>
            <a:endParaRPr lang="zh-CN" altLang="en-US" dirty="0">
              <a:solidFill>
                <a:schemeClr val="bg1"/>
              </a:solidFill>
            </a:endParaRPr>
          </a:p>
        </p:txBody>
      </p:sp>
      <p:sp>
        <p:nvSpPr>
          <p:cNvPr id="75" name="文本框 74"/>
          <p:cNvSpPr txBox="1"/>
          <p:nvPr/>
        </p:nvSpPr>
        <p:spPr>
          <a:xfrm>
            <a:off x="4547055" y="5608901"/>
            <a:ext cx="3815342" cy="830997"/>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smtClean="0">
                <a:solidFill>
                  <a:srgbClr val="FF0000"/>
                </a:solidFill>
                <a:latin typeface="微软雅黑" panose="020B0503020204020204" pitchFamily="34" charset="-122"/>
                <a:ea typeface="微软雅黑" panose="020B0503020204020204" pitchFamily="34" charset="-122"/>
              </a:rPr>
              <a:t>排队因素</a:t>
            </a:r>
            <a:r>
              <a:rPr lang="zh-CN" altLang="en-US" sz="1600" dirty="0">
                <a:latin typeface="微软雅黑" panose="020B0503020204020204" pitchFamily="34" charset="-122"/>
                <a:ea typeface="微软雅黑" panose="020B0503020204020204" pitchFamily="34" charset="-122"/>
              </a:rPr>
              <a:t>由选择在同一充电站充电的车的数量所</a:t>
            </a:r>
            <a:r>
              <a:rPr lang="zh-CN" altLang="en-US" sz="1600" dirty="0" smtClean="0">
                <a:latin typeface="微软雅黑" panose="020B0503020204020204" pitchFamily="34" charset="-122"/>
                <a:ea typeface="微软雅黑" panose="020B0503020204020204" pitchFamily="34" charset="-122"/>
              </a:rPr>
              <a:t>决定，受其他电动汽车选择充电站的决策影响；</a:t>
            </a:r>
            <a:endParaRPr lang="zh-CN" altLang="en-US" sz="16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7" cstate="print">
            <a:extLst>
              <a:ext uri="{28A0092B-C50C-407E-A947-70E740481C1C}">
                <a14:useLocalDpi xmlns:a14="http://schemas.microsoft.com/office/drawing/2010/main" val="0"/>
              </a:ext>
            </a:extLst>
          </a:blip>
          <a:srcRect l="53491" t="11136" r="10837" b="9664"/>
          <a:stretch/>
        </p:blipFill>
        <p:spPr>
          <a:xfrm>
            <a:off x="2478838" y="4517532"/>
            <a:ext cx="561340" cy="830852"/>
          </a:xfrm>
          <a:prstGeom prst="rect">
            <a:avLst/>
          </a:prstGeom>
        </p:spPr>
      </p:pic>
      <p:pic>
        <p:nvPicPr>
          <p:cNvPr id="51" name="图片 50"/>
          <p:cNvPicPr>
            <a:picLocks noChangeAspect="1"/>
          </p:cNvPicPr>
          <p:nvPr/>
        </p:nvPicPr>
        <p:blipFill rotWithShape="1">
          <a:blip r:embed="rId7" cstate="print">
            <a:extLst>
              <a:ext uri="{28A0092B-C50C-407E-A947-70E740481C1C}">
                <a14:useLocalDpi xmlns:a14="http://schemas.microsoft.com/office/drawing/2010/main" val="0"/>
              </a:ext>
            </a:extLst>
          </a:blip>
          <a:srcRect l="53491" t="11136" r="10837" b="9664"/>
          <a:stretch/>
        </p:blipFill>
        <p:spPr>
          <a:xfrm>
            <a:off x="5148451" y="4496868"/>
            <a:ext cx="575037" cy="851125"/>
          </a:xfrm>
          <a:prstGeom prst="rect">
            <a:avLst/>
          </a:prstGeom>
        </p:spPr>
      </p:pic>
      <p:pic>
        <p:nvPicPr>
          <p:cNvPr id="54" name="图片 53"/>
          <p:cNvPicPr>
            <a:picLocks noChangeAspect="1"/>
          </p:cNvPicPr>
          <p:nvPr/>
        </p:nvPicPr>
        <p:blipFill rotWithShape="1">
          <a:blip r:embed="rId7" cstate="print">
            <a:extLst>
              <a:ext uri="{28A0092B-C50C-407E-A947-70E740481C1C}">
                <a14:useLocalDpi xmlns:a14="http://schemas.microsoft.com/office/drawing/2010/main" val="0"/>
              </a:ext>
            </a:extLst>
          </a:blip>
          <a:srcRect l="53491" t="11136" r="10837" b="9664"/>
          <a:stretch/>
        </p:blipFill>
        <p:spPr>
          <a:xfrm>
            <a:off x="7919861" y="4527121"/>
            <a:ext cx="569788" cy="843356"/>
          </a:xfrm>
          <a:prstGeom prst="rect">
            <a:avLst/>
          </a:prstGeom>
        </p:spPr>
      </p:pic>
      <p:sp>
        <p:nvSpPr>
          <p:cNvPr id="4" name="矩形 3"/>
          <p:cNvSpPr/>
          <p:nvPr/>
        </p:nvSpPr>
        <p:spPr>
          <a:xfrm>
            <a:off x="998432" y="5620950"/>
            <a:ext cx="3674668" cy="830997"/>
          </a:xfrm>
          <a:prstGeom prst="rect">
            <a:avLst/>
          </a:prstGeom>
        </p:spPr>
        <p:txBody>
          <a:bodyPr wrap="square">
            <a:spAutoFit/>
          </a:bodyPr>
          <a:lstStyle/>
          <a:p>
            <a:pPr marL="285750" indent="-285750">
              <a:buFont typeface="Wingdings" panose="05000000000000000000" pitchFamily="2" charset="2"/>
              <a:buChar char="Ø"/>
            </a:pPr>
            <a:r>
              <a:rPr lang="zh-CN" altLang="en-US" sz="1600" dirty="0" smtClean="0">
                <a:solidFill>
                  <a:srgbClr val="FF0000"/>
                </a:solidFill>
                <a:latin typeface="微软雅黑" panose="020B0503020204020204" pitchFamily="34" charset="-122"/>
                <a:ea typeface="微软雅黑" panose="020B0503020204020204" pitchFamily="34" charset="-122"/>
              </a:rPr>
              <a:t>定价</a:t>
            </a:r>
            <a:r>
              <a:rPr lang="zh-CN" altLang="en-US" sz="1600" dirty="0">
                <a:solidFill>
                  <a:srgbClr val="FF0000"/>
                </a:solidFill>
                <a:latin typeface="微软雅黑" panose="020B0503020204020204" pitchFamily="34" charset="-122"/>
                <a:ea typeface="微软雅黑" panose="020B0503020204020204" pitchFamily="34" charset="-122"/>
              </a:rPr>
              <a:t>因素</a:t>
            </a:r>
            <a:r>
              <a:rPr lang="zh-CN" altLang="en-US" sz="1600" dirty="0">
                <a:latin typeface="微软雅黑" panose="020B0503020204020204" pitchFamily="34" charset="-122"/>
                <a:ea typeface="微软雅黑" panose="020B0503020204020204" pitchFamily="34" charset="-122"/>
              </a:rPr>
              <a:t>和</a:t>
            </a:r>
            <a:r>
              <a:rPr lang="zh-CN" altLang="en-US" sz="1600" dirty="0">
                <a:solidFill>
                  <a:srgbClr val="FF0000"/>
                </a:solidFill>
                <a:latin typeface="微软雅黑" panose="020B0503020204020204" pitchFamily="34" charset="-122"/>
                <a:ea typeface="微软雅黑" panose="020B0503020204020204" pitchFamily="34" charset="-122"/>
              </a:rPr>
              <a:t>距离</a:t>
            </a:r>
            <a:r>
              <a:rPr lang="zh-CN" altLang="en-US" sz="1600" dirty="0" smtClean="0">
                <a:solidFill>
                  <a:srgbClr val="FF0000"/>
                </a:solidFill>
                <a:latin typeface="微软雅黑" panose="020B0503020204020204" pitchFamily="34" charset="-122"/>
                <a:ea typeface="微软雅黑" panose="020B0503020204020204" pitchFamily="34" charset="-122"/>
              </a:rPr>
              <a:t>因素</a:t>
            </a:r>
            <a:r>
              <a:rPr lang="zh-CN" altLang="en-US" sz="1600" dirty="0" smtClean="0">
                <a:latin typeface="微软雅黑" panose="020B0503020204020204" pitchFamily="34" charset="-122"/>
                <a:ea typeface="微软雅黑" panose="020B0503020204020204" pitchFamily="34" charset="-122"/>
              </a:rPr>
              <a:t>由</a:t>
            </a:r>
            <a:r>
              <a:rPr lang="zh-CN" altLang="en-US" sz="1600" dirty="0">
                <a:latin typeface="微软雅黑" panose="020B0503020204020204" pitchFamily="34" charset="-122"/>
                <a:ea typeface="微软雅黑" panose="020B0503020204020204" pitchFamily="34" charset="-122"/>
              </a:rPr>
              <a:t>充电站当前的</a:t>
            </a:r>
            <a:r>
              <a:rPr lang="zh-CN" altLang="en-US" sz="1600" dirty="0" smtClean="0">
                <a:latin typeface="微软雅黑" panose="020B0503020204020204" pitchFamily="34" charset="-122"/>
                <a:ea typeface="微软雅黑" panose="020B0503020204020204" pitchFamily="34" charset="-122"/>
              </a:rPr>
              <a:t>定价和电动汽车所在的位置决定，不</a:t>
            </a:r>
            <a:r>
              <a:rPr lang="zh-CN" altLang="en-US" sz="1600" dirty="0">
                <a:latin typeface="微软雅黑" panose="020B0503020204020204" pitchFamily="34" charset="-122"/>
                <a:ea typeface="微软雅黑" panose="020B0503020204020204" pitchFamily="34" charset="-122"/>
              </a:rPr>
              <a:t>受其他电动汽车的</a:t>
            </a:r>
            <a:r>
              <a:rPr lang="zh-CN" altLang="en-US" sz="1600" dirty="0" smtClean="0">
                <a:latin typeface="微软雅黑" panose="020B0503020204020204" pitchFamily="34" charset="-122"/>
                <a:ea typeface="微软雅黑" panose="020B0503020204020204" pitchFamily="34" charset="-122"/>
              </a:rPr>
              <a:t>影响；</a:t>
            </a:r>
            <a:endParaRPr lang="en-US" altLang="zh-CN" sz="1600" dirty="0">
              <a:latin typeface="微软雅黑" panose="020B0503020204020204" pitchFamily="34" charset="-122"/>
              <a:ea typeface="微软雅黑" panose="020B0503020204020204" pitchFamily="34" charset="-122"/>
            </a:endParaRPr>
          </a:p>
        </p:txBody>
      </p:sp>
      <p:cxnSp>
        <p:nvCxnSpPr>
          <p:cNvPr id="62" name="直接箭头连接符 61"/>
          <p:cNvCxnSpPr>
            <a:stCxn id="39980" idx="2"/>
            <a:endCxn id="140" idx="0"/>
          </p:cNvCxnSpPr>
          <p:nvPr/>
        </p:nvCxnSpPr>
        <p:spPr>
          <a:xfrm flipH="1">
            <a:off x="2005282" y="1549471"/>
            <a:ext cx="2535591" cy="5151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937" name="直接箭头连接符 39936"/>
          <p:cNvCxnSpPr>
            <a:stCxn id="39980" idx="2"/>
            <a:endCxn id="139" idx="0"/>
          </p:cNvCxnSpPr>
          <p:nvPr/>
        </p:nvCxnSpPr>
        <p:spPr>
          <a:xfrm>
            <a:off x="4540873" y="1549471"/>
            <a:ext cx="0" cy="5251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939" name="直接箭头连接符 39938"/>
          <p:cNvCxnSpPr>
            <a:stCxn id="39980" idx="2"/>
            <a:endCxn id="39981" idx="0"/>
          </p:cNvCxnSpPr>
          <p:nvPr/>
        </p:nvCxnSpPr>
        <p:spPr>
          <a:xfrm>
            <a:off x="4540873" y="1549471"/>
            <a:ext cx="2605071" cy="5243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2" name="矩形 131"/>
          <p:cNvSpPr/>
          <p:nvPr/>
        </p:nvSpPr>
        <p:spPr>
          <a:xfrm>
            <a:off x="6050799" y="2802336"/>
            <a:ext cx="2632115" cy="2567842"/>
          </a:xfrm>
          <a:prstGeom prst="rect">
            <a:avLst/>
          </a:prstGeom>
          <a:noFill/>
          <a:ln>
            <a:solidFill>
              <a:srgbClr val="5B9BD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264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10" presetClass="entr" presetSubtype="0"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44"/>
                                        </p:tgtEl>
                                        <p:attrNameLst>
                                          <p:attrName>style.visibility</p:attrName>
                                        </p:attrNameLst>
                                      </p:cBhvr>
                                      <p:to>
                                        <p:strVal val="visible"/>
                                      </p:to>
                                    </p:set>
                                    <p:animEffect transition="in" filter="fade">
                                      <p:cBhvr>
                                        <p:cTn id="19" dur="500"/>
                                        <p:tgtEl>
                                          <p:spTgt spid="399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48"/>
                                        </p:tgtEl>
                                        <p:attrNameLst>
                                          <p:attrName>style.visibility</p:attrName>
                                        </p:attrNameLst>
                                      </p:cBhvr>
                                      <p:to>
                                        <p:strVal val="visible"/>
                                      </p:to>
                                    </p:set>
                                    <p:animEffect transition="in" filter="fade">
                                      <p:cBhvr>
                                        <p:cTn id="25" dur="500"/>
                                        <p:tgtEl>
                                          <p:spTgt spid="39948"/>
                                        </p:tgtEl>
                                      </p:cBhvr>
                                    </p:animEffect>
                                  </p:childTnLst>
                                </p:cTn>
                              </p:par>
                              <p:par>
                                <p:cTn id="26" presetID="10" presetClass="entr" presetSubtype="0" fill="hold"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par>
                                <p:cTn id="29" presetID="10"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45"/>
                                        </p:tgtEl>
                                        <p:attrNameLst>
                                          <p:attrName>style.visibility</p:attrName>
                                        </p:attrNameLst>
                                      </p:cBhvr>
                                      <p:to>
                                        <p:strVal val="visible"/>
                                      </p:to>
                                    </p:set>
                                    <p:animEffect transition="in" filter="fade">
                                      <p:cBhvr>
                                        <p:cTn id="36" dur="500"/>
                                        <p:tgtEl>
                                          <p:spTgt spid="3994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fade">
                                      <p:cBhvr>
                                        <p:cTn id="41" dur="500"/>
                                        <p:tgtEl>
                                          <p:spTgt spid="83"/>
                                        </p:tgtEl>
                                      </p:cBhvr>
                                    </p:animEffect>
                                  </p:childTnLst>
                                </p:cTn>
                              </p:par>
                              <p:par>
                                <p:cTn id="42" presetID="10" presetClass="entr" presetSubtype="0" fill="hold"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fade">
                                      <p:cBhvr>
                                        <p:cTn id="44" dur="500"/>
                                        <p:tgtEl>
                                          <p:spTgt spid="8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fade">
                                      <p:cBhvr>
                                        <p:cTn id="50" dur="500"/>
                                        <p:tgtEl>
                                          <p:spTgt spid="8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9"/>
                                        </p:tgtEl>
                                        <p:attrNameLst>
                                          <p:attrName>style.visibility</p:attrName>
                                        </p:attrNameLst>
                                      </p:cBhvr>
                                      <p:to>
                                        <p:strVal val="visible"/>
                                      </p:to>
                                    </p:set>
                                    <p:animEffect transition="in" filter="fade">
                                      <p:cBhvr>
                                        <p:cTn id="53" dur="500"/>
                                        <p:tgtEl>
                                          <p:spTgt spid="89"/>
                                        </p:tgtEl>
                                      </p:cBhvr>
                                    </p:animEffect>
                                  </p:childTnLst>
                                </p:cTn>
                              </p:par>
                              <p:par>
                                <p:cTn id="54" presetID="10" presetClass="entr" presetSubtype="0" fill="hold" nodeType="withEffect">
                                  <p:stCondLst>
                                    <p:cond delay="0"/>
                                  </p:stCondLst>
                                  <p:childTnLst>
                                    <p:set>
                                      <p:cBhvr>
                                        <p:cTn id="55" dur="1" fill="hold">
                                          <p:stCondLst>
                                            <p:cond delay="0"/>
                                          </p:stCondLst>
                                        </p:cTn>
                                        <p:tgtEl>
                                          <p:spTgt spid="90"/>
                                        </p:tgtEl>
                                        <p:attrNameLst>
                                          <p:attrName>style.visibility</p:attrName>
                                        </p:attrNameLst>
                                      </p:cBhvr>
                                      <p:to>
                                        <p:strVal val="visible"/>
                                      </p:to>
                                    </p:set>
                                    <p:animEffect transition="in" filter="fade">
                                      <p:cBhvr>
                                        <p:cTn id="56" dur="500"/>
                                        <p:tgtEl>
                                          <p:spTgt spid="90"/>
                                        </p:tgtEl>
                                      </p:cBhvr>
                                    </p:animEffect>
                                  </p:childTnLst>
                                </p:cTn>
                              </p:par>
                              <p:par>
                                <p:cTn id="57" presetID="10" presetClass="entr" presetSubtype="0" fill="hold" nodeType="withEffect">
                                  <p:stCondLst>
                                    <p:cond delay="0"/>
                                  </p:stCondLst>
                                  <p:childTnLst>
                                    <p:set>
                                      <p:cBhvr>
                                        <p:cTn id="58" dur="1" fill="hold">
                                          <p:stCondLst>
                                            <p:cond delay="0"/>
                                          </p:stCondLst>
                                        </p:cTn>
                                        <p:tgtEl>
                                          <p:spTgt spid="105"/>
                                        </p:tgtEl>
                                        <p:attrNameLst>
                                          <p:attrName>style.visibility</p:attrName>
                                        </p:attrNameLst>
                                      </p:cBhvr>
                                      <p:to>
                                        <p:strVal val="visible"/>
                                      </p:to>
                                    </p:set>
                                    <p:animEffect transition="in" filter="fade">
                                      <p:cBhvr>
                                        <p:cTn id="59" dur="500"/>
                                        <p:tgtEl>
                                          <p:spTgt spid="105"/>
                                        </p:tgtEl>
                                      </p:cBhvr>
                                    </p:animEffect>
                                  </p:childTnLst>
                                </p:cTn>
                              </p:par>
                              <p:par>
                                <p:cTn id="60" presetID="10" presetClass="entr" presetSubtype="0" fill="hold" nodeType="withEffect">
                                  <p:stCondLst>
                                    <p:cond delay="0"/>
                                  </p:stCondLst>
                                  <p:childTnLst>
                                    <p:set>
                                      <p:cBhvr>
                                        <p:cTn id="61" dur="1" fill="hold">
                                          <p:stCondLst>
                                            <p:cond delay="0"/>
                                          </p:stCondLst>
                                        </p:cTn>
                                        <p:tgtEl>
                                          <p:spTgt spid="115"/>
                                        </p:tgtEl>
                                        <p:attrNameLst>
                                          <p:attrName>style.visibility</p:attrName>
                                        </p:attrNameLst>
                                      </p:cBhvr>
                                      <p:to>
                                        <p:strVal val="visible"/>
                                      </p:to>
                                    </p:set>
                                    <p:animEffect transition="in" filter="fade">
                                      <p:cBhvr>
                                        <p:cTn id="62" dur="500"/>
                                        <p:tgtEl>
                                          <p:spTgt spid="115"/>
                                        </p:tgtEl>
                                      </p:cBhvr>
                                    </p:animEffect>
                                  </p:childTnLst>
                                </p:cTn>
                              </p:par>
                              <p:par>
                                <p:cTn id="63" presetID="10" presetClass="entr" presetSubtype="0"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fade">
                                      <p:cBhvr>
                                        <p:cTn id="70" dur="500"/>
                                        <p:tgtEl>
                                          <p:spTgt spid="1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1"/>
                                        </p:tgtEl>
                                        <p:attrNameLst>
                                          <p:attrName>style.visibility</p:attrName>
                                        </p:attrNameLst>
                                      </p:cBhvr>
                                      <p:to>
                                        <p:strVal val="visible"/>
                                      </p:to>
                                    </p:set>
                                    <p:animEffect transition="in" filter="fade">
                                      <p:cBhvr>
                                        <p:cTn id="75" dur="500"/>
                                        <p:tgtEl>
                                          <p:spTgt spid="121"/>
                                        </p:tgtEl>
                                      </p:cBhvr>
                                    </p:animEffect>
                                  </p:childTnLst>
                                </p:cTn>
                              </p:par>
                              <p:par>
                                <p:cTn id="76" presetID="10" presetClass="entr" presetSubtype="0" fill="hold" nodeType="withEffect">
                                  <p:stCondLst>
                                    <p:cond delay="0"/>
                                  </p:stCondLst>
                                  <p:childTnLst>
                                    <p:set>
                                      <p:cBhvr>
                                        <p:cTn id="77" dur="1" fill="hold">
                                          <p:stCondLst>
                                            <p:cond delay="0"/>
                                          </p:stCondLst>
                                        </p:cTn>
                                        <p:tgtEl>
                                          <p:spTgt spid="123"/>
                                        </p:tgtEl>
                                        <p:attrNameLst>
                                          <p:attrName>style.visibility</p:attrName>
                                        </p:attrNameLst>
                                      </p:cBhvr>
                                      <p:to>
                                        <p:strVal val="visible"/>
                                      </p:to>
                                    </p:set>
                                    <p:animEffect transition="in" filter="fade">
                                      <p:cBhvr>
                                        <p:cTn id="78" dur="500"/>
                                        <p:tgtEl>
                                          <p:spTgt spid="123"/>
                                        </p:tgtEl>
                                      </p:cBhvr>
                                    </p:animEffect>
                                  </p:childTnLst>
                                </p:cTn>
                              </p:par>
                              <p:par>
                                <p:cTn id="79" presetID="10" presetClass="entr" presetSubtype="0" fill="hold" nodeType="withEffect">
                                  <p:stCondLst>
                                    <p:cond delay="0"/>
                                  </p:stCondLst>
                                  <p:childTnLst>
                                    <p:set>
                                      <p:cBhvr>
                                        <p:cTn id="80" dur="1" fill="hold">
                                          <p:stCondLst>
                                            <p:cond delay="0"/>
                                          </p:stCondLst>
                                        </p:cTn>
                                        <p:tgtEl>
                                          <p:spTgt spid="124"/>
                                        </p:tgtEl>
                                        <p:attrNameLst>
                                          <p:attrName>style.visibility</p:attrName>
                                        </p:attrNameLst>
                                      </p:cBhvr>
                                      <p:to>
                                        <p:strVal val="visible"/>
                                      </p:to>
                                    </p:set>
                                    <p:animEffect transition="in" filter="fade">
                                      <p:cBhvr>
                                        <p:cTn id="81" dur="500"/>
                                        <p:tgtEl>
                                          <p:spTgt spid="124"/>
                                        </p:tgtEl>
                                      </p:cBhvr>
                                    </p:animEffect>
                                  </p:childTnLst>
                                </p:cTn>
                              </p:par>
                              <p:par>
                                <p:cTn id="82" presetID="10" presetClass="entr" presetSubtype="0" fill="hold" nodeType="withEffect">
                                  <p:stCondLst>
                                    <p:cond delay="0"/>
                                  </p:stCondLst>
                                  <p:childTnLst>
                                    <p:set>
                                      <p:cBhvr>
                                        <p:cTn id="83" dur="1" fill="hold">
                                          <p:stCondLst>
                                            <p:cond delay="0"/>
                                          </p:stCondLst>
                                        </p:cTn>
                                        <p:tgtEl>
                                          <p:spTgt spid="125"/>
                                        </p:tgtEl>
                                        <p:attrNameLst>
                                          <p:attrName>style.visibility</p:attrName>
                                        </p:attrNameLst>
                                      </p:cBhvr>
                                      <p:to>
                                        <p:strVal val="visible"/>
                                      </p:to>
                                    </p:set>
                                    <p:animEffect transition="in" filter="fade">
                                      <p:cBhvr>
                                        <p:cTn id="84" dur="500"/>
                                        <p:tgtEl>
                                          <p:spTgt spid="12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26"/>
                                        </p:tgtEl>
                                        <p:attrNameLst>
                                          <p:attrName>style.visibility</p:attrName>
                                        </p:attrNameLst>
                                      </p:cBhvr>
                                      <p:to>
                                        <p:strVal val="visible"/>
                                      </p:to>
                                    </p:set>
                                    <p:animEffect transition="in" filter="fade">
                                      <p:cBhvr>
                                        <p:cTn id="87" dur="500"/>
                                        <p:tgtEl>
                                          <p:spTgt spid="12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9"/>
                                        </p:tgtEl>
                                        <p:attrNameLst>
                                          <p:attrName>style.visibility</p:attrName>
                                        </p:attrNameLst>
                                      </p:cBhvr>
                                      <p:to>
                                        <p:strVal val="visible"/>
                                      </p:to>
                                    </p:set>
                                    <p:animEffect transition="in" filter="fade">
                                      <p:cBhvr>
                                        <p:cTn id="90" dur="500"/>
                                        <p:tgtEl>
                                          <p:spTgt spid="129"/>
                                        </p:tgtEl>
                                      </p:cBhvr>
                                    </p:animEffect>
                                  </p:childTnLst>
                                </p:cTn>
                              </p:par>
                              <p:par>
                                <p:cTn id="91" presetID="10" presetClass="entr" presetSubtype="0" fill="hold" nodeType="withEffect">
                                  <p:stCondLst>
                                    <p:cond delay="0"/>
                                  </p:stCondLst>
                                  <p:childTnLst>
                                    <p:set>
                                      <p:cBhvr>
                                        <p:cTn id="92" dur="1" fill="hold">
                                          <p:stCondLst>
                                            <p:cond delay="0"/>
                                          </p:stCondLst>
                                        </p:cTn>
                                        <p:tgtEl>
                                          <p:spTgt spid="130"/>
                                        </p:tgtEl>
                                        <p:attrNameLst>
                                          <p:attrName>style.visibility</p:attrName>
                                        </p:attrNameLst>
                                      </p:cBhvr>
                                      <p:to>
                                        <p:strVal val="visible"/>
                                      </p:to>
                                    </p:set>
                                    <p:animEffect transition="in" filter="fade">
                                      <p:cBhvr>
                                        <p:cTn id="93" dur="500"/>
                                        <p:tgtEl>
                                          <p:spTgt spid="1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fade">
                                      <p:cBhvr>
                                        <p:cTn id="96" dur="500"/>
                                        <p:tgtEl>
                                          <p:spTgt spid="133"/>
                                        </p:tgtEl>
                                      </p:cBhvr>
                                    </p:animEffect>
                                  </p:childTnLst>
                                </p:cTn>
                              </p:par>
                              <p:par>
                                <p:cTn id="97" presetID="10" presetClass="entr" presetSubtype="0" fill="hold" nodeType="with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500"/>
                                        <p:tgtEl>
                                          <p:spTgt spid="5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28"/>
                                        </p:tgtEl>
                                        <p:attrNameLst>
                                          <p:attrName>style.visibility</p:attrName>
                                        </p:attrNameLst>
                                      </p:cBhvr>
                                      <p:to>
                                        <p:strVal val="visible"/>
                                      </p:to>
                                    </p:set>
                                    <p:animEffect transition="in" filter="fade">
                                      <p:cBhvr>
                                        <p:cTn id="104" dur="500"/>
                                        <p:tgtEl>
                                          <p:spTgt spid="128"/>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39975"/>
                                        </p:tgtEl>
                                        <p:attrNameLst>
                                          <p:attrName>style.visibility</p:attrName>
                                        </p:attrNameLst>
                                      </p:cBhvr>
                                      <p:to>
                                        <p:strVal val="visible"/>
                                      </p:to>
                                    </p:set>
                                    <p:animEffect transition="in" filter="barn(inVertical)">
                                      <p:cBhvr>
                                        <p:cTn id="109" dur="500"/>
                                        <p:tgtEl>
                                          <p:spTgt spid="39975"/>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barn(inVertical)">
                                      <p:cBhvr>
                                        <p:cTn id="112" dur="500"/>
                                        <p:tgtEl>
                                          <p:spTgt spid="4"/>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grpId="0" nodeType="clickEffect">
                                  <p:stCondLst>
                                    <p:cond delay="0"/>
                                  </p:stCondLst>
                                  <p:childTnLst>
                                    <p:set>
                                      <p:cBhvr>
                                        <p:cTn id="116" dur="1" fill="hold">
                                          <p:stCondLst>
                                            <p:cond delay="0"/>
                                          </p:stCondLst>
                                        </p:cTn>
                                        <p:tgtEl>
                                          <p:spTgt spid="132"/>
                                        </p:tgtEl>
                                        <p:attrNameLst>
                                          <p:attrName>style.visibility</p:attrName>
                                        </p:attrNameLst>
                                      </p:cBhvr>
                                      <p:to>
                                        <p:strVal val="visible"/>
                                      </p:to>
                                    </p:set>
                                    <p:animEffect transition="in" filter="barn(inVertical)">
                                      <p:cBhvr>
                                        <p:cTn id="117" dur="500"/>
                                        <p:tgtEl>
                                          <p:spTgt spid="132"/>
                                        </p:tgtEl>
                                      </p:cBhvr>
                                    </p:animEffect>
                                  </p:childTnLst>
                                </p:cTn>
                              </p:par>
                              <p:par>
                                <p:cTn id="118" presetID="16" presetClass="entr" presetSubtype="21"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barn(inVertical)">
                                      <p:cBhvr>
                                        <p:cTn id="12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5" grpId="0" animBg="1"/>
      <p:bldP spid="39944" grpId="0"/>
      <p:bldP spid="76" grpId="0"/>
      <p:bldP spid="39945" grpId="0" animBg="1"/>
      <p:bldP spid="85" grpId="0"/>
      <p:bldP spid="86" grpId="0"/>
      <p:bldP spid="39948" grpId="0"/>
      <p:bldP spid="89" grpId="0"/>
      <p:bldP spid="120" grpId="0" animBg="1"/>
      <p:bldP spid="126" grpId="0"/>
      <p:bldP spid="128" grpId="0" animBg="1"/>
      <p:bldP spid="129" grpId="0"/>
      <p:bldP spid="133" grpId="0"/>
      <p:bldP spid="75" grpId="0"/>
      <p:bldP spid="4" grpId="0"/>
      <p:bldP spid="1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影响充电站运营公司定价的因素</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8</a:t>
            </a:fld>
            <a:endParaRPr lang="zh-CN" altLang="en-US" dirty="0"/>
          </a:p>
        </p:txBody>
      </p:sp>
      <p:pic>
        <p:nvPicPr>
          <p:cNvPr id="14" name="图片 13"/>
          <p:cNvPicPr>
            <a:picLocks noChangeAspect="1"/>
          </p:cNvPicPr>
          <p:nvPr/>
        </p:nvPicPr>
        <p:blipFill>
          <a:blip r:embed="rId3"/>
          <a:stretch>
            <a:fillRect/>
          </a:stretch>
        </p:blipFill>
        <p:spPr>
          <a:xfrm>
            <a:off x="6103008" y="1578191"/>
            <a:ext cx="737965" cy="1162481"/>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536" y="1624461"/>
            <a:ext cx="2142041" cy="1482292"/>
          </a:xfrm>
          <a:prstGeom prst="rect">
            <a:avLst/>
          </a:prstGeom>
        </p:spPr>
      </p:pic>
      <p:sp>
        <p:nvSpPr>
          <p:cNvPr id="8" name="文本框 7"/>
          <p:cNvSpPr txBox="1"/>
          <p:nvPr/>
        </p:nvSpPr>
        <p:spPr>
          <a:xfrm>
            <a:off x="2936595" y="1976948"/>
            <a:ext cx="1711215" cy="830997"/>
          </a:xfrm>
          <a:prstGeom prst="rect">
            <a:avLst/>
          </a:prstGeom>
          <a:noFill/>
        </p:spPr>
        <p:txBody>
          <a:bodyPr wrap="square" rtlCol="0">
            <a:spAutoFit/>
          </a:bodyPr>
          <a:lstStyle/>
          <a:p>
            <a:pPr marL="285750" indent="-285750" algn="just">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商业区车流量大，</a:t>
            </a:r>
            <a:r>
              <a:rPr lang="zh-CN" altLang="en-US" sz="1600" dirty="0" smtClean="0">
                <a:solidFill>
                  <a:srgbClr val="FF0000"/>
                </a:solidFill>
                <a:latin typeface="微软雅黑" panose="020B0503020204020204" pitchFamily="34" charset="-122"/>
                <a:ea typeface="微软雅黑" panose="020B0503020204020204" pitchFamily="34" charset="-122"/>
              </a:rPr>
              <a:t>充电需求量高</a:t>
            </a:r>
            <a:r>
              <a:rPr lang="zh-CN" altLang="en-US" sz="1600" dirty="0" smtClean="0">
                <a:latin typeface="微软雅黑" panose="020B0503020204020204" pitchFamily="34" charset="-122"/>
                <a:ea typeface="微软雅黑" panose="020B0503020204020204" pitchFamily="34" charset="-122"/>
              </a:rPr>
              <a:t>！定价高！</a:t>
            </a:r>
            <a:endParaRPr lang="zh-CN" altLang="en-US" sz="1600"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rotWithShape="1">
          <a:blip r:embed="rId5" cstate="print">
            <a:extLst>
              <a:ext uri="{28A0092B-C50C-407E-A947-70E740481C1C}">
                <a14:useLocalDpi xmlns:a14="http://schemas.microsoft.com/office/drawing/2010/main" val="0"/>
              </a:ext>
            </a:extLst>
          </a:blip>
          <a:srcRect r="1863" b="9871"/>
          <a:stretch/>
        </p:blipFill>
        <p:spPr>
          <a:xfrm>
            <a:off x="692535" y="3196746"/>
            <a:ext cx="2142041" cy="1487345"/>
          </a:xfrm>
          <a:prstGeom prst="rect">
            <a:avLst/>
          </a:prstGeom>
        </p:spPr>
      </p:pic>
      <p:sp>
        <p:nvSpPr>
          <p:cNvPr id="11" name="矩形 10"/>
          <p:cNvSpPr/>
          <p:nvPr/>
        </p:nvSpPr>
        <p:spPr>
          <a:xfrm>
            <a:off x="2890908" y="3472740"/>
            <a:ext cx="1717953" cy="830997"/>
          </a:xfrm>
          <a:prstGeom prst="rect">
            <a:avLst/>
          </a:prstGeom>
        </p:spPr>
        <p:txBody>
          <a:bodyPr wrap="square">
            <a:spAutoFit/>
          </a:bodyPr>
          <a:lstStyle/>
          <a:p>
            <a:pPr marL="285750" indent="-285750" algn="just">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郊区的车流量小，</a:t>
            </a:r>
            <a:r>
              <a:rPr lang="zh-CN" altLang="en-US" sz="1600" dirty="0">
                <a:solidFill>
                  <a:srgbClr val="FF0000"/>
                </a:solidFill>
                <a:latin typeface="微软雅黑" panose="020B0503020204020204" pitchFamily="34" charset="-122"/>
                <a:ea typeface="微软雅黑" panose="020B0503020204020204" pitchFamily="34" charset="-122"/>
              </a:rPr>
              <a:t>充电</a:t>
            </a:r>
            <a:r>
              <a:rPr lang="zh-CN" altLang="en-US" sz="1600" dirty="0" smtClean="0">
                <a:solidFill>
                  <a:srgbClr val="FF0000"/>
                </a:solidFill>
                <a:latin typeface="微软雅黑" panose="020B0503020204020204" pitchFamily="34" charset="-122"/>
                <a:ea typeface="微软雅黑" panose="020B0503020204020204" pitchFamily="34" charset="-122"/>
              </a:rPr>
              <a:t>需求量低！</a:t>
            </a:r>
            <a:r>
              <a:rPr lang="zh-CN" altLang="en-US" sz="1600" dirty="0" smtClean="0">
                <a:latin typeface="微软雅黑" panose="020B0503020204020204" pitchFamily="34" charset="-122"/>
                <a:ea typeface="微软雅黑" panose="020B0503020204020204" pitchFamily="34" charset="-122"/>
              </a:rPr>
              <a:t>定价低！</a:t>
            </a:r>
            <a:endParaRPr lang="zh-CN" altLang="en-US" sz="1600" dirty="0">
              <a:latin typeface="微软雅黑" panose="020B0503020204020204" pitchFamily="34" charset="-122"/>
              <a:ea typeface="微软雅黑" panose="020B0503020204020204" pitchFamily="34" charset="-122"/>
            </a:endParaRPr>
          </a:p>
        </p:txBody>
      </p:sp>
      <p:sp>
        <p:nvSpPr>
          <p:cNvPr id="24" name="矩形 23"/>
          <p:cNvSpPr/>
          <p:nvPr/>
        </p:nvSpPr>
        <p:spPr>
          <a:xfrm>
            <a:off x="598201" y="966199"/>
            <a:ext cx="1800493" cy="507831"/>
          </a:xfrm>
          <a:prstGeom prst="rect">
            <a:avLst/>
          </a:prstGeom>
        </p:spPr>
        <p:txBody>
          <a:bodyPr wrap="none">
            <a:spAutoFit/>
          </a:bodyPr>
          <a:lstStyle/>
          <a:p>
            <a:pPr>
              <a:lnSpc>
                <a:spcPct val="150000"/>
              </a:lnSpc>
            </a:pPr>
            <a:r>
              <a:rPr lang="zh-CN" altLang="en-US" b="1" dirty="0">
                <a:solidFill>
                  <a:srgbClr val="2F5597"/>
                </a:solidFill>
                <a:latin typeface="微软雅黑" panose="020B0503020204020204" pitchFamily="34" charset="-122"/>
                <a:ea typeface="微软雅黑" panose="020B0503020204020204" pitchFamily="34" charset="-122"/>
              </a:rPr>
              <a:t>地理位置</a:t>
            </a:r>
            <a:r>
              <a:rPr lang="zh-CN" altLang="en-US" b="1" dirty="0" smtClean="0">
                <a:solidFill>
                  <a:srgbClr val="2F5597"/>
                </a:solidFill>
                <a:latin typeface="微软雅黑" panose="020B0503020204020204" pitchFamily="34" charset="-122"/>
                <a:ea typeface="微软雅黑" panose="020B0503020204020204" pitchFamily="34" charset="-122"/>
              </a:rPr>
              <a:t>因素：</a:t>
            </a:r>
            <a:endParaRPr lang="en-US" altLang="zh-CN" b="1" dirty="0">
              <a:solidFill>
                <a:srgbClr val="2F5597"/>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682911" y="1397396"/>
            <a:ext cx="1399006" cy="353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4971747" y="978801"/>
            <a:ext cx="1800493" cy="507831"/>
          </a:xfrm>
          <a:prstGeom prst="rect">
            <a:avLst/>
          </a:prstGeom>
        </p:spPr>
        <p:txBody>
          <a:bodyPr wrap="none">
            <a:spAutoFit/>
          </a:bodyPr>
          <a:lstStyle/>
          <a:p>
            <a:pPr>
              <a:lnSpc>
                <a:spcPct val="150000"/>
              </a:lnSpc>
            </a:pPr>
            <a:r>
              <a:rPr lang="zh-CN" altLang="en-US" b="1" dirty="0" smtClean="0">
                <a:solidFill>
                  <a:srgbClr val="2F5597"/>
                </a:solidFill>
                <a:latin typeface="微软雅黑" panose="020B0503020204020204" pitchFamily="34" charset="-122"/>
                <a:ea typeface="微软雅黑" panose="020B0503020204020204" pitchFamily="34" charset="-122"/>
              </a:rPr>
              <a:t>商业竞争因素：</a:t>
            </a:r>
            <a:endParaRPr lang="en-US" altLang="zh-CN" b="1" dirty="0">
              <a:solidFill>
                <a:srgbClr val="2F5597"/>
              </a:solidFill>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5058944" y="1397397"/>
            <a:ext cx="1399006" cy="353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6104406" y="2705012"/>
                <a:ext cx="6321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1</m:t>
                          </m:r>
                        </m:sub>
                      </m:sSub>
                    </m:oMath>
                  </m:oMathPara>
                </a14:m>
                <a:endParaRPr lang="zh-CN" altLang="en-US" i="1" dirty="0"/>
              </a:p>
            </p:txBody>
          </p:sp>
        </mc:Choice>
        <mc:Fallback xmlns="">
          <p:sp>
            <p:nvSpPr>
              <p:cNvPr id="17" name="文本框 16"/>
              <p:cNvSpPr txBox="1">
                <a:spLocks noRot="1" noChangeAspect="1" noMove="1" noResize="1" noEditPoints="1" noAdjustHandles="1" noChangeArrowheads="1" noChangeShapeType="1" noTextEdit="1"/>
              </p:cNvSpPr>
              <p:nvPr/>
            </p:nvSpPr>
            <p:spPr>
              <a:xfrm>
                <a:off x="6104406" y="2705012"/>
                <a:ext cx="632123" cy="369332"/>
              </a:xfrm>
              <a:prstGeom prst="rect">
                <a:avLst/>
              </a:prstGeom>
              <a:blipFill>
                <a:blip r:embed="rId6"/>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7824142" y="2721507"/>
                <a:ext cx="63212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2</m:t>
                          </m:r>
                        </m:sub>
                      </m:sSub>
                    </m:oMath>
                  </m:oMathPara>
                </a14:m>
                <a:endParaRPr lang="zh-CN" altLang="en-US" i="1" dirty="0"/>
              </a:p>
            </p:txBody>
          </p:sp>
        </mc:Choice>
        <mc:Fallback xmlns="">
          <p:sp>
            <p:nvSpPr>
              <p:cNvPr id="32" name="文本框 31"/>
              <p:cNvSpPr txBox="1">
                <a:spLocks noRot="1" noChangeAspect="1" noMove="1" noResize="1" noEditPoints="1" noAdjustHandles="1" noChangeArrowheads="1" noChangeShapeType="1" noTextEdit="1"/>
              </p:cNvSpPr>
              <p:nvPr/>
            </p:nvSpPr>
            <p:spPr>
              <a:xfrm>
                <a:off x="7824142" y="2721507"/>
                <a:ext cx="632123" cy="369332"/>
              </a:xfrm>
              <a:prstGeom prst="rect">
                <a:avLst/>
              </a:prstGeom>
              <a:blipFill>
                <a:blip r:embed="rId7"/>
                <a:stretch>
                  <a:fillRect b="-6557"/>
                </a:stretch>
              </a:blipFill>
            </p:spPr>
            <p:txBody>
              <a:bodyPr/>
              <a:lstStyle/>
              <a:p>
                <a:r>
                  <a:rPr lang="zh-CN" altLang="en-US">
                    <a:noFill/>
                  </a:rPr>
                  <a:t> </a:t>
                </a:r>
              </a:p>
            </p:txBody>
          </p:sp>
        </mc:Fallback>
      </mc:AlternateContent>
      <p:sp>
        <p:nvSpPr>
          <p:cNvPr id="18" name="圆角矩形 17"/>
          <p:cNvSpPr/>
          <p:nvPr/>
        </p:nvSpPr>
        <p:spPr>
          <a:xfrm>
            <a:off x="778505" y="4986004"/>
            <a:ext cx="1988758"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地理位置因素</a:t>
            </a:r>
            <a:endParaRPr lang="zh-CN" altLang="en-US" sz="1600" dirty="0">
              <a:latin typeface="微软雅黑" panose="020B0503020204020204" pitchFamily="34" charset="-122"/>
              <a:ea typeface="微软雅黑" panose="020B0503020204020204" pitchFamily="34" charset="-122"/>
            </a:endParaRPr>
          </a:p>
        </p:txBody>
      </p:sp>
      <p:sp>
        <p:nvSpPr>
          <p:cNvPr id="33" name="圆角矩形 32"/>
          <p:cNvSpPr/>
          <p:nvPr/>
        </p:nvSpPr>
        <p:spPr>
          <a:xfrm>
            <a:off x="778505" y="5858167"/>
            <a:ext cx="1988758"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商业竞争因素</a:t>
            </a:r>
            <a:endParaRPr lang="zh-CN" altLang="en-US" sz="16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4971746" y="3104548"/>
            <a:ext cx="3767422" cy="1631216"/>
          </a:xfrm>
          <a:prstGeom prst="rect">
            <a:avLst/>
          </a:prstGeom>
          <a:noFill/>
        </p:spPr>
        <p:txBody>
          <a:bodyPr wrap="square" rtlCol="0">
            <a:spAutoFit/>
          </a:bodyPr>
          <a:lstStyle/>
          <a:p>
            <a:pPr marL="285750" indent="-285750">
              <a:lnSpc>
                <a:spcPct val="125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不同充电站价格的差异，会导致前往不同</a:t>
            </a:r>
            <a:r>
              <a:rPr lang="zh-CN" altLang="en-US" sz="1600" dirty="0" smtClean="0">
                <a:solidFill>
                  <a:srgbClr val="FF0000"/>
                </a:solidFill>
                <a:latin typeface="微软雅黑" panose="020B0503020204020204" pitchFamily="34" charset="-122"/>
                <a:ea typeface="微软雅黑" panose="020B0503020204020204" pitchFamily="34" charset="-122"/>
              </a:rPr>
              <a:t>充电站充电的车辆数</a:t>
            </a:r>
            <a:r>
              <a:rPr lang="zh-CN" altLang="en-US" sz="1600" dirty="0" smtClean="0">
                <a:latin typeface="微软雅黑" panose="020B0503020204020204" pitchFamily="34" charset="-122"/>
                <a:ea typeface="微软雅黑" panose="020B0503020204020204" pitchFamily="34" charset="-122"/>
              </a:rPr>
              <a:t>不同，从而</a:t>
            </a:r>
            <a:r>
              <a:rPr lang="zh-CN" altLang="en-US" sz="1600" dirty="0" smtClean="0">
                <a:solidFill>
                  <a:srgbClr val="FF0000"/>
                </a:solidFill>
                <a:latin typeface="微软雅黑" panose="020B0503020204020204" pitchFamily="34" charset="-122"/>
                <a:ea typeface="微软雅黑" panose="020B0503020204020204" pitchFamily="34" charset="-122"/>
              </a:rPr>
              <a:t>影响充电站收益</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因此，不同公司的充电站之间的价格会</a:t>
            </a:r>
            <a:r>
              <a:rPr lang="zh-CN" altLang="en-US" sz="1600" dirty="0" smtClean="0">
                <a:solidFill>
                  <a:srgbClr val="FF0000"/>
                </a:solidFill>
                <a:latin typeface="微软雅黑" panose="020B0503020204020204" pitchFamily="34" charset="-122"/>
                <a:ea typeface="微软雅黑" panose="020B0503020204020204" pitchFamily="34" charset="-122"/>
              </a:rPr>
              <a:t>互相制约</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9" name="右箭头 38"/>
          <p:cNvSpPr/>
          <p:nvPr/>
        </p:nvSpPr>
        <p:spPr>
          <a:xfrm rot="1721713">
            <a:off x="3032730" y="5223475"/>
            <a:ext cx="577515" cy="392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3814389" y="5210293"/>
            <a:ext cx="1832982" cy="913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影响在充电站充电的汽车数量</a:t>
            </a:r>
            <a:r>
              <a:rPr lang="zh-CN" altLang="en-US" sz="1600" dirty="0" smtClean="0">
                <a:solidFill>
                  <a:srgbClr val="FFFF00"/>
                </a:solidFill>
                <a:latin typeface="微软雅黑" panose="020B0503020204020204" pitchFamily="34" charset="-122"/>
                <a:ea typeface="微软雅黑" panose="020B0503020204020204" pitchFamily="34" charset="-122"/>
              </a:rPr>
              <a:t>（排队情况）</a:t>
            </a:r>
            <a:endParaRPr lang="zh-CN" altLang="en-US" sz="1600" dirty="0">
              <a:solidFill>
                <a:srgbClr val="FFFF00"/>
              </a:solidFill>
              <a:latin typeface="微软雅黑" panose="020B0503020204020204" pitchFamily="34" charset="-122"/>
              <a:ea typeface="微软雅黑" panose="020B0503020204020204" pitchFamily="34" charset="-122"/>
            </a:endParaRPr>
          </a:p>
        </p:txBody>
      </p:sp>
      <p:sp>
        <p:nvSpPr>
          <p:cNvPr id="41" name="右箭头 40"/>
          <p:cNvSpPr/>
          <p:nvPr/>
        </p:nvSpPr>
        <p:spPr>
          <a:xfrm>
            <a:off x="5880435" y="5463096"/>
            <a:ext cx="577515" cy="4158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6630836" y="5202260"/>
            <a:ext cx="1737872" cy="9041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微软雅黑" panose="020B0503020204020204" pitchFamily="34" charset="-122"/>
                <a:ea typeface="微软雅黑" panose="020B0503020204020204" pitchFamily="34" charset="-122"/>
              </a:rPr>
              <a:t>影响充电站定价</a:t>
            </a:r>
            <a:endParaRPr lang="zh-CN" altLang="en-US" sz="1600" dirty="0">
              <a:latin typeface="微软雅黑" panose="020B0503020204020204" pitchFamily="34" charset="-122"/>
              <a:ea typeface="微软雅黑" panose="020B0503020204020204" pitchFamily="34" charset="-122"/>
            </a:endParaRPr>
          </a:p>
        </p:txBody>
      </p:sp>
      <p:sp>
        <p:nvSpPr>
          <p:cNvPr id="43" name="右箭头 42"/>
          <p:cNvSpPr/>
          <p:nvPr/>
        </p:nvSpPr>
        <p:spPr>
          <a:xfrm rot="19683614">
            <a:off x="3042375" y="5790317"/>
            <a:ext cx="577515" cy="392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p:cNvPicPr>
            <a:picLocks noChangeAspect="1"/>
          </p:cNvPicPr>
          <p:nvPr/>
        </p:nvPicPr>
        <p:blipFill rotWithShape="1">
          <a:blip r:embed="rId8" cstate="print">
            <a:extLst>
              <a:ext uri="{28A0092B-C50C-407E-A947-70E740481C1C}">
                <a14:useLocalDpi xmlns:a14="http://schemas.microsoft.com/office/drawing/2010/main" val="0"/>
              </a:ext>
            </a:extLst>
          </a:blip>
          <a:srcRect t="19301" b="13862"/>
          <a:stretch/>
        </p:blipFill>
        <p:spPr>
          <a:xfrm>
            <a:off x="5466524" y="1646944"/>
            <a:ext cx="496329" cy="331728"/>
          </a:xfrm>
          <a:prstGeom prst="rect">
            <a:avLst/>
          </a:prstGeom>
        </p:spPr>
      </p:pic>
      <p:pic>
        <p:nvPicPr>
          <p:cNvPr id="34" name="图片 33"/>
          <p:cNvPicPr>
            <a:picLocks noChangeAspect="1"/>
          </p:cNvPicPr>
          <p:nvPr/>
        </p:nvPicPr>
        <p:blipFill rotWithShape="1">
          <a:blip r:embed="rId8" cstate="print">
            <a:extLst>
              <a:ext uri="{28A0092B-C50C-407E-A947-70E740481C1C}">
                <a14:useLocalDpi xmlns:a14="http://schemas.microsoft.com/office/drawing/2010/main" val="0"/>
              </a:ext>
            </a:extLst>
          </a:blip>
          <a:srcRect t="19301" b="13862"/>
          <a:stretch/>
        </p:blipFill>
        <p:spPr>
          <a:xfrm>
            <a:off x="5466524" y="2038706"/>
            <a:ext cx="496329" cy="331728"/>
          </a:xfrm>
          <a:prstGeom prst="rect">
            <a:avLst/>
          </a:prstGeom>
        </p:spPr>
      </p:pic>
      <p:pic>
        <p:nvPicPr>
          <p:cNvPr id="36" name="图片 35"/>
          <p:cNvPicPr>
            <a:picLocks noChangeAspect="1"/>
          </p:cNvPicPr>
          <p:nvPr/>
        </p:nvPicPr>
        <p:blipFill rotWithShape="1">
          <a:blip r:embed="rId8" cstate="print">
            <a:extLst>
              <a:ext uri="{28A0092B-C50C-407E-A947-70E740481C1C}">
                <a14:useLocalDpi xmlns:a14="http://schemas.microsoft.com/office/drawing/2010/main" val="0"/>
              </a:ext>
            </a:extLst>
          </a:blip>
          <a:srcRect t="19301" b="13862"/>
          <a:stretch/>
        </p:blipFill>
        <p:spPr>
          <a:xfrm>
            <a:off x="5466524" y="2419566"/>
            <a:ext cx="496329" cy="331728"/>
          </a:xfrm>
          <a:prstGeom prst="rect">
            <a:avLst/>
          </a:prstGeom>
        </p:spPr>
      </p:pic>
      <p:pic>
        <p:nvPicPr>
          <p:cNvPr id="38" name="图片 37"/>
          <p:cNvPicPr>
            <a:picLocks noChangeAspect="1"/>
          </p:cNvPicPr>
          <p:nvPr/>
        </p:nvPicPr>
        <p:blipFill>
          <a:blip r:embed="rId3"/>
          <a:stretch>
            <a:fillRect/>
          </a:stretch>
        </p:blipFill>
        <p:spPr>
          <a:xfrm>
            <a:off x="7824142" y="1582157"/>
            <a:ext cx="737965" cy="1162481"/>
          </a:xfrm>
          <a:prstGeom prst="rect">
            <a:avLst/>
          </a:prstGeom>
        </p:spPr>
      </p:pic>
      <p:pic>
        <p:nvPicPr>
          <p:cNvPr id="44" name="图片 43"/>
          <p:cNvPicPr>
            <a:picLocks noChangeAspect="1"/>
          </p:cNvPicPr>
          <p:nvPr/>
        </p:nvPicPr>
        <p:blipFill rotWithShape="1">
          <a:blip r:embed="rId8" cstate="print">
            <a:extLst>
              <a:ext uri="{28A0092B-C50C-407E-A947-70E740481C1C}">
                <a14:useLocalDpi xmlns:a14="http://schemas.microsoft.com/office/drawing/2010/main" val="0"/>
              </a:ext>
            </a:extLst>
          </a:blip>
          <a:srcRect t="19301" b="13862"/>
          <a:stretch/>
        </p:blipFill>
        <p:spPr>
          <a:xfrm>
            <a:off x="7252654" y="1804716"/>
            <a:ext cx="496329" cy="331728"/>
          </a:xfrm>
          <a:prstGeom prst="rect">
            <a:avLst/>
          </a:prstGeom>
        </p:spPr>
      </p:pic>
      <p:pic>
        <p:nvPicPr>
          <p:cNvPr id="46" name="图片 45"/>
          <p:cNvPicPr>
            <a:picLocks noChangeAspect="1"/>
          </p:cNvPicPr>
          <p:nvPr/>
        </p:nvPicPr>
        <p:blipFill rotWithShape="1">
          <a:blip r:embed="rId8" cstate="print">
            <a:extLst>
              <a:ext uri="{28A0092B-C50C-407E-A947-70E740481C1C}">
                <a14:useLocalDpi xmlns:a14="http://schemas.microsoft.com/office/drawing/2010/main" val="0"/>
              </a:ext>
            </a:extLst>
          </a:blip>
          <a:srcRect t="19301" b="13862"/>
          <a:stretch/>
        </p:blipFill>
        <p:spPr>
          <a:xfrm>
            <a:off x="7290233" y="2232176"/>
            <a:ext cx="496329" cy="331728"/>
          </a:xfrm>
          <a:prstGeom prst="rect">
            <a:avLst/>
          </a:prstGeom>
        </p:spPr>
      </p:pic>
    </p:spTree>
    <p:extLst>
      <p:ext uri="{BB962C8B-B14F-4D97-AF65-F5344CB8AC3E}">
        <p14:creationId xmlns:p14="http://schemas.microsoft.com/office/powerpoint/2010/main" val="399981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par>
                                <p:cTn id="38" presetID="10" presetClass="entr" presetSubtype="0" fill="hold"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7" grpId="0"/>
      <p:bldP spid="32" grpId="0"/>
      <p:bldP spid="18" grpId="0" animBg="1"/>
      <p:bldP spid="33" grpId="0" animBg="1"/>
      <p:bldP spid="20" grpId="0"/>
      <p:bldP spid="39" grpId="0" animBg="1"/>
      <p:bldP spid="40" grpId="0" animBg="1"/>
      <p:bldP spid="41" grpId="0" animBg="1"/>
      <p:bldP spid="42"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a:spLocks/>
          </p:cNvSpPr>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itchFamily="34" charset="-122"/>
              <a:ea typeface="微软雅黑" pitchFamily="34" charset="-122"/>
            </a:endParaRPr>
          </a:p>
        </p:txBody>
      </p:sp>
      <p:cxnSp>
        <p:nvCxnSpPr>
          <p:cNvPr id="39951" name="直接连接符 19"/>
          <p:cNvCxnSpPr>
            <a:cxnSpLocks/>
          </p:cNvCxnSpPr>
          <p:nvPr/>
        </p:nvCxnSpPr>
        <p:spPr bwMode="auto">
          <a:xfrm flipH="1">
            <a:off x="449263" y="-25400"/>
            <a:ext cx="1587" cy="841375"/>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2" name="直接连接符 20"/>
          <p:cNvCxnSpPr>
            <a:cxnSpLocks/>
          </p:cNvCxnSpPr>
          <p:nvPr/>
        </p:nvCxnSpPr>
        <p:spPr bwMode="auto">
          <a:xfrm flipH="1">
            <a:off x="511175" y="-26988"/>
            <a:ext cx="1588" cy="554038"/>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cxnSp>
        <p:nvCxnSpPr>
          <p:cNvPr id="39953" name="直接连接符 30"/>
          <p:cNvCxnSpPr>
            <a:cxnSpLocks/>
          </p:cNvCxnSpPr>
          <p:nvPr/>
        </p:nvCxnSpPr>
        <p:spPr bwMode="auto">
          <a:xfrm>
            <a:off x="576263" y="-26988"/>
            <a:ext cx="0" cy="298451"/>
          </a:xfrm>
          <a:prstGeom prst="line">
            <a:avLst/>
          </a:prstGeom>
          <a:noFill/>
          <a:ln w="28575" algn="ctr">
            <a:solidFill>
              <a:schemeClr val="bg1"/>
            </a:solidFill>
            <a:round/>
            <a:headEnd/>
            <a:tailEnd/>
          </a:ln>
          <a:effectLst/>
          <a:extLst>
            <a:ext uri="{909E8E84-426E-40DD-AFC4-6F175D3DCCD1}">
              <a14:hiddenFill xmlns:a14="http://schemas.microsoft.com/office/drawing/2010/main">
                <a:noFill/>
              </a14:hiddenFill>
            </a:ext>
          </a:extLst>
        </p:spPr>
      </p:cxnSp>
      <p:sp>
        <p:nvSpPr>
          <p:cNvPr id="6" name="TextBox 19">
            <a:extLst>
              <a:ext uri="{FF2B5EF4-FFF2-40B4-BE49-F238E27FC236}">
                <a16:creationId xmlns:a16="http://schemas.microsoft.com/office/drawing/2014/main" id="{14937CEF-4005-47F8-97B8-AD8D8433A459}"/>
              </a:ext>
            </a:extLst>
          </p:cNvPr>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fontAlgn="base" hangingPunct="1">
              <a:spcBef>
                <a:spcPct val="0"/>
              </a:spcBef>
              <a:spcAft>
                <a:spcPct val="0"/>
              </a:spcAft>
            </a:pPr>
            <a:r>
              <a:rPr lang="zh-CN" altLang="en-US" sz="3000" b="1" dirty="0" smtClean="0">
                <a:solidFill>
                  <a:prstClr val="white"/>
                </a:solidFill>
                <a:latin typeface="微软雅黑" panose="020B0503020204020204" pitchFamily="34" charset="-122"/>
                <a:ea typeface="微软雅黑" panose="020B0503020204020204" pitchFamily="34" charset="-122"/>
                <a:cs typeface="Arial" pitchFamily="34" charset="0"/>
              </a:rPr>
              <a:t>充电站与电动汽车的交互</a:t>
            </a:r>
            <a:endParaRPr lang="zh-CN" altLang="en-US" sz="3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9</a:t>
            </a:fld>
            <a:endParaRPr lang="zh-CN" altLang="en-US"/>
          </a:p>
        </p:txBody>
      </p:sp>
      <p:sp>
        <p:nvSpPr>
          <p:cNvPr id="3" name="左弧形箭头 2"/>
          <p:cNvSpPr/>
          <p:nvPr/>
        </p:nvSpPr>
        <p:spPr>
          <a:xfrm>
            <a:off x="1121458" y="1934492"/>
            <a:ext cx="815546" cy="230499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左弧形箭头 14"/>
          <p:cNvSpPr/>
          <p:nvPr/>
        </p:nvSpPr>
        <p:spPr>
          <a:xfrm flipH="1" flipV="1">
            <a:off x="3098531" y="1847115"/>
            <a:ext cx="881449" cy="230093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椭圆 3"/>
          <p:cNvSpPr/>
          <p:nvPr/>
        </p:nvSpPr>
        <p:spPr>
          <a:xfrm>
            <a:off x="1948147" y="1118620"/>
            <a:ext cx="1272746" cy="1050324"/>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充电站</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 name="椭圆 16"/>
          <p:cNvSpPr/>
          <p:nvPr/>
        </p:nvSpPr>
        <p:spPr>
          <a:xfrm>
            <a:off x="1729862" y="4057403"/>
            <a:ext cx="1575813" cy="1050324"/>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电动汽车</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15005" y="2936775"/>
            <a:ext cx="606453"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定价</a:t>
            </a:r>
            <a:endParaRPr lang="zh-CN" altLang="en-US" dirty="0"/>
          </a:p>
        </p:txBody>
      </p:sp>
      <p:sp>
        <p:nvSpPr>
          <p:cNvPr id="20" name="文本框 19"/>
          <p:cNvSpPr txBox="1"/>
          <p:nvPr/>
        </p:nvSpPr>
        <p:spPr>
          <a:xfrm>
            <a:off x="3979982" y="2966089"/>
            <a:ext cx="637804"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车流</a:t>
            </a:r>
            <a:endParaRPr lang="zh-CN" altLang="en-US" b="1" dirty="0"/>
          </a:p>
        </p:txBody>
      </p:sp>
      <p:sp>
        <p:nvSpPr>
          <p:cNvPr id="9" name="上下箭头 8"/>
          <p:cNvSpPr/>
          <p:nvPr/>
        </p:nvSpPr>
        <p:spPr>
          <a:xfrm>
            <a:off x="2110881" y="2205657"/>
            <a:ext cx="883800" cy="1816096"/>
          </a:xfrm>
          <a:prstGeom prst="up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充电运营市场</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5C675A90-C336-41E4-B909-ACF521F8CBE5}"/>
              </a:ext>
            </a:extLst>
          </p:cNvPr>
          <p:cNvGrpSpPr/>
          <p:nvPr/>
        </p:nvGrpSpPr>
        <p:grpSpPr>
          <a:xfrm>
            <a:off x="4759104" y="1304115"/>
            <a:ext cx="3906158" cy="3569798"/>
            <a:chOff x="4877086" y="4040153"/>
            <a:chExt cx="1922629" cy="904002"/>
          </a:xfrm>
        </p:grpSpPr>
        <p:sp>
          <p:nvSpPr>
            <p:cNvPr id="23" name="文本框 22">
              <a:extLst>
                <a:ext uri="{FF2B5EF4-FFF2-40B4-BE49-F238E27FC236}">
                  <a16:creationId xmlns:a16="http://schemas.microsoft.com/office/drawing/2014/main" id="{D033C949-C956-4DF2-98F1-913B1AF8DD02}"/>
                </a:ext>
              </a:extLst>
            </p:cNvPr>
            <p:cNvSpPr txBox="1"/>
            <p:nvPr/>
          </p:nvSpPr>
          <p:spPr>
            <a:xfrm>
              <a:off x="4877086" y="4040153"/>
              <a:ext cx="836180" cy="101322"/>
            </a:xfrm>
            <a:prstGeom prst="rect">
              <a:avLst/>
            </a:prstGeom>
            <a:solidFill>
              <a:srgbClr val="0070C0"/>
            </a:solidFill>
            <a:ln w="28575">
              <a:solidFill>
                <a:srgbClr val="0070C0"/>
              </a:solidFill>
            </a:ln>
            <a:effectLst>
              <a:glow rad="63500">
                <a:schemeClr val="accent3">
                  <a:satMod val="175000"/>
                  <a:alpha val="40000"/>
                </a:schemeClr>
              </a:glow>
            </a:effectLst>
          </p:spPr>
          <p:txBody>
            <a:bodyPr wrap="square" rtlCol="0" anchor="ctr">
              <a:spAutoFit/>
            </a:bodyPr>
            <a:lstStyle/>
            <a:p>
              <a:pPr fontAlgn="base">
                <a:spcBef>
                  <a:spcPct val="0"/>
                </a:spcBef>
                <a:spcAft>
                  <a:spcPct val="0"/>
                </a:spcAft>
              </a:pPr>
              <a:r>
                <a:rPr lang="zh-CN" altLang="en-US" sz="2000" b="1" dirty="0" smtClean="0">
                  <a:solidFill>
                    <a:prstClr val="white"/>
                  </a:solidFill>
                  <a:latin typeface="微软雅黑" panose="020B0503020204020204" pitchFamily="34" charset="-122"/>
                  <a:ea typeface="微软雅黑" panose="020B0503020204020204" pitchFamily="34" charset="-122"/>
                  <a:cs typeface="Arial" pitchFamily="34" charset="0"/>
                </a:rPr>
                <a:t>层次化博弈：</a:t>
              </a:r>
              <a:endParaRPr lang="zh-CN" altLang="en-US" sz="2000" b="1"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24" name="文本框 23">
              <a:extLst>
                <a:ext uri="{FF2B5EF4-FFF2-40B4-BE49-F238E27FC236}">
                  <a16:creationId xmlns:a16="http://schemas.microsoft.com/office/drawing/2014/main" id="{7863A93F-1C74-424B-997C-28096DE7042F}"/>
                </a:ext>
              </a:extLst>
            </p:cNvPr>
            <p:cNvSpPr txBox="1"/>
            <p:nvPr/>
          </p:nvSpPr>
          <p:spPr>
            <a:xfrm>
              <a:off x="4877086" y="4149165"/>
              <a:ext cx="1922629" cy="794990"/>
            </a:xfrm>
            <a:prstGeom prst="rect">
              <a:avLst/>
            </a:prstGeom>
            <a:noFill/>
            <a:ln w="28575">
              <a:solidFill>
                <a:schemeClr val="accent1">
                  <a:lumMod val="60000"/>
                  <a:lumOff val="40000"/>
                </a:schemeClr>
              </a:solidFill>
            </a:ln>
          </p:spPr>
          <p:txBody>
            <a:bodyPr wrap="square" rtlCol="0" anchor="ctr">
              <a:spAutoFit/>
            </a:bodyPr>
            <a:lstStyle/>
            <a:p>
              <a:pPr marL="285750" indent="-285750">
                <a:lnSpc>
                  <a:spcPct val="150000"/>
                </a:lnSpc>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充电站的定价</a:t>
              </a:r>
              <a:r>
                <a:rPr lang="zh-CN" altLang="en-US" b="1" dirty="0" smtClean="0">
                  <a:solidFill>
                    <a:srgbClr val="FF0000"/>
                  </a:solidFill>
                  <a:latin typeface="微软雅黑" panose="020B0503020204020204" pitchFamily="34" charset="-122"/>
                  <a:ea typeface="微软雅黑" panose="020B0503020204020204" pitchFamily="34" charset="-122"/>
                </a:rPr>
                <a:t>影响汽车决策</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不同充电站价格的高低，会影响电动汽车对充电站的选择，进而影响前往不同充电站的车流；</a:t>
              </a:r>
              <a:r>
                <a:rPr lang="zh-CN" altLang="en-US" sz="1600" dirty="0" smtClean="0">
                  <a:solidFill>
                    <a:srgbClr val="FF0000"/>
                  </a:solidFill>
                  <a:latin typeface="微软雅黑" panose="020B0503020204020204" pitchFamily="34" charset="-122"/>
                  <a:ea typeface="微软雅黑" panose="020B0503020204020204" pitchFamily="34" charset="-122"/>
                </a:rPr>
                <a:t>（上层对下层的影响）</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b="1" dirty="0" smtClean="0">
                  <a:latin typeface="微软雅黑" panose="020B0503020204020204" pitchFamily="34" charset="-122"/>
                  <a:ea typeface="微软雅黑" panose="020B0503020204020204" pitchFamily="34" charset="-122"/>
                </a:rPr>
                <a:t> 汽车的决策</a:t>
              </a:r>
              <a:r>
                <a:rPr lang="zh-CN" altLang="en-US" b="1" dirty="0" smtClean="0">
                  <a:solidFill>
                    <a:srgbClr val="FF0000"/>
                  </a:solidFill>
                  <a:latin typeface="微软雅黑" panose="020B0503020204020204" pitchFamily="34" charset="-122"/>
                  <a:ea typeface="微软雅黑" panose="020B0503020204020204" pitchFamily="34" charset="-122"/>
                </a:rPr>
                <a:t>影响充电站定价</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汽车的决策影响在充电站</a:t>
              </a:r>
              <a:r>
                <a:rPr lang="zh-CN" altLang="en-US" sz="1600" dirty="0">
                  <a:latin typeface="微软雅黑" panose="020B0503020204020204" pitchFamily="34" charset="-122"/>
                  <a:ea typeface="微软雅黑" panose="020B0503020204020204" pitchFamily="34" charset="-122"/>
                </a:rPr>
                <a:t>充电的汽车</a:t>
              </a:r>
              <a:r>
                <a:rPr lang="zh-CN" altLang="en-US" sz="1600" dirty="0" smtClean="0">
                  <a:latin typeface="微软雅黑" panose="020B0503020204020204" pitchFamily="34" charset="-122"/>
                  <a:ea typeface="微软雅黑" panose="020B0503020204020204" pitchFamily="34" charset="-122"/>
                </a:rPr>
                <a:t>数量，从而影响充电站的收益，公司为提升收益调整定价；</a:t>
              </a:r>
              <a:r>
                <a:rPr lang="zh-CN" altLang="en-US" sz="1600" dirty="0" smtClean="0">
                  <a:solidFill>
                    <a:srgbClr val="FF0000"/>
                  </a:solidFill>
                  <a:latin typeface="微软雅黑" panose="020B0503020204020204" pitchFamily="34" charset="-122"/>
                  <a:ea typeface="微软雅黑" panose="020B0503020204020204" pitchFamily="34" charset="-122"/>
                </a:rPr>
                <a:t>（下层对上层</a:t>
              </a:r>
              <a:r>
                <a:rPr lang="zh-CN" altLang="en-US" sz="1600" dirty="0">
                  <a:solidFill>
                    <a:srgbClr val="FF0000"/>
                  </a:solidFill>
                  <a:latin typeface="微软雅黑" panose="020B0503020204020204" pitchFamily="34" charset="-122"/>
                  <a:ea typeface="微软雅黑" panose="020B0503020204020204" pitchFamily="34" charset="-122"/>
                </a:rPr>
                <a:t>的影响</a:t>
              </a:r>
              <a:r>
                <a:rPr lang="zh-CN" altLang="en-US" sz="1600" dirty="0" smtClean="0">
                  <a:solidFill>
                    <a:srgbClr val="FF0000"/>
                  </a:solidFill>
                  <a:latin typeface="微软雅黑" panose="020B0503020204020204" pitchFamily="34" charset="-122"/>
                  <a:ea typeface="微软雅黑" panose="020B0503020204020204" pitchFamily="34" charset="-122"/>
                </a:rPr>
                <a:t>）</a:t>
              </a:r>
              <a:endParaRPr lang="en-US" altLang="zh-CN" sz="1600" dirty="0">
                <a:solidFill>
                  <a:srgbClr val="FF0000"/>
                </a:solidFill>
                <a:latin typeface="微软雅黑" panose="020B0503020204020204" pitchFamily="34" charset="-122"/>
                <a:ea typeface="微软雅黑" panose="020B0503020204020204" pitchFamily="34" charset="-122"/>
              </a:endParaRPr>
            </a:p>
          </p:txBody>
        </p:sp>
      </p:grpSp>
      <p:sp>
        <p:nvSpPr>
          <p:cNvPr id="25" name="圆角矩形 22">
            <a:extLst>
              <a:ext uri="{FF2B5EF4-FFF2-40B4-BE49-F238E27FC236}">
                <a16:creationId xmlns:a16="http://schemas.microsoft.com/office/drawing/2014/main" id="{0D6ECC98-EE8C-4CD6-B592-CA8A7EA59754}"/>
              </a:ext>
            </a:extLst>
          </p:cNvPr>
          <p:cNvSpPr/>
          <p:nvPr/>
        </p:nvSpPr>
        <p:spPr>
          <a:xfrm>
            <a:off x="511175" y="5389734"/>
            <a:ext cx="8204068" cy="1000581"/>
          </a:xfrm>
          <a:prstGeom prst="roundRect">
            <a:avLst>
              <a:gd name="adj" fmla="val 11014"/>
            </a:avLst>
          </a:prstGeom>
          <a:solidFill>
            <a:schemeClr val="bg1"/>
          </a:solidFill>
          <a:ln w="57150">
            <a:solidFill>
              <a:srgbClr val="00B0F0"/>
            </a:solidFill>
          </a:ln>
          <a:effectLst>
            <a:glow rad="254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n w="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研究充电站的定价策略具有</a:t>
            </a:r>
            <a:r>
              <a:rPr lang="zh-CN" altLang="en-US" sz="2400" b="1" dirty="0">
                <a:ln w="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重要</a:t>
            </a:r>
            <a:r>
              <a:rPr lang="zh-CN" altLang="en-US" sz="2400" b="1" dirty="0" smtClean="0">
                <a:ln w="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现实意义，最优的定价策略可以帮助充电运营公司实现最大收益！</a:t>
            </a:r>
            <a:endParaRPr lang="zh-CN" altLang="en-US" sz="2400" b="1" dirty="0">
              <a:ln w="0"/>
              <a:solidFill>
                <a:srgbClr val="0070C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1480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51647</TotalTime>
  <Words>4669</Words>
  <Application>Microsoft Office PowerPoint</Application>
  <PresentationFormat>全屏显示(4:3)</PresentationFormat>
  <Paragraphs>526</Paragraphs>
  <Slides>35</Slides>
  <Notes>35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35</vt:i4>
      </vt:variant>
    </vt:vector>
  </HeadingPairs>
  <TitlesOfParts>
    <vt:vector size="50" baseType="lpstr">
      <vt:lpstr>MS Gothic</vt:lpstr>
      <vt:lpstr>等线</vt:lpstr>
      <vt:lpstr>等线</vt:lpstr>
      <vt:lpstr>等线 Light</vt:lpstr>
      <vt:lpstr>黑体</vt:lpstr>
      <vt:lpstr>宋体</vt:lpstr>
      <vt:lpstr>微软雅黑</vt:lpstr>
      <vt:lpstr>Arial</vt:lpstr>
      <vt:lpstr>Calibri</vt:lpstr>
      <vt:lpstr>Calibri Light</vt:lpstr>
      <vt:lpstr>Cambria Math</vt:lpstr>
      <vt:lpstr>Century Gothic</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xy</dc:creator>
  <cp:lastModifiedBy>wbw</cp:lastModifiedBy>
  <cp:revision>2978</cp:revision>
  <dcterms:created xsi:type="dcterms:W3CDTF">2018-12-04T05:33:03Z</dcterms:created>
  <dcterms:modified xsi:type="dcterms:W3CDTF">2021-01-22T07:57:30Z</dcterms:modified>
</cp:coreProperties>
</file>