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0" r:id="rId4"/>
    <p:sldId id="295" r:id="rId5"/>
    <p:sldId id="296" r:id="rId6"/>
    <p:sldId id="307" r:id="rId7"/>
    <p:sldId id="308" r:id="rId8"/>
    <p:sldId id="319" r:id="rId9"/>
    <p:sldId id="320" r:id="rId10"/>
    <p:sldId id="321" r:id="rId11"/>
    <p:sldId id="309" r:id="rId12"/>
    <p:sldId id="310" r:id="rId13"/>
    <p:sldId id="311" r:id="rId14"/>
    <p:sldId id="316" r:id="rId15"/>
    <p:sldId id="317" r:id="rId16"/>
    <p:sldId id="318" r:id="rId17"/>
    <p:sldId id="297" r:id="rId18"/>
    <p:sldId id="322" r:id="rId19"/>
    <p:sldId id="312" r:id="rId20"/>
    <p:sldId id="313" r:id="rId21"/>
    <p:sldId id="298" r:id="rId22"/>
    <p:sldId id="299" r:id="rId23"/>
    <p:sldId id="300" r:id="rId24"/>
    <p:sldId id="314" r:id="rId25"/>
    <p:sldId id="315" r:id="rId26"/>
    <p:sldId id="290" r:id="rId27"/>
    <p:sldId id="32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22" autoAdjust="0"/>
  </p:normalViewPr>
  <p:slideViewPr>
    <p:cSldViewPr snapToGrid="0">
      <p:cViewPr varScale="1">
        <p:scale>
          <a:sx n="68" d="100"/>
          <a:sy n="68" d="100"/>
        </p:scale>
        <p:origin x="1278" y="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813D1-A07B-45E7-B35A-55F47FF48B9D}"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34A1A-7C53-40A2-9ED8-DBD9B3F33507}" type="slidenum">
              <a:rPr lang="zh-CN" altLang="en-US" smtClean="0"/>
              <a:t>‹#›</a:t>
            </a:fld>
            <a:endParaRPr lang="zh-CN" altLang="en-US"/>
          </a:p>
        </p:txBody>
      </p:sp>
    </p:spTree>
    <p:extLst>
      <p:ext uri="{BB962C8B-B14F-4D97-AF65-F5344CB8AC3E}">
        <p14:creationId xmlns:p14="http://schemas.microsoft.com/office/powerpoint/2010/main" val="864273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915991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55648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37481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44248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52265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689491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608841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13563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064998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931096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45017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01178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831526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856840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728135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663138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764973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01516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56162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行人重识别的训练需要大量的数据，需要监控摄像头进行大规模收集，但这可能就涉及到一些隐私问题。 </a:t>
            </a:r>
            <a:endParaRPr lang="en-US" altLang="zh-CN" sz="12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681091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08359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41442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137163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386427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03667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329838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88569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3148403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
        <p:nvSpPr>
          <p:cNvPr id="3" name="灯片编号占位符 5">
            <a:extLst>
              <a:ext uri="{FF2B5EF4-FFF2-40B4-BE49-F238E27FC236}">
                <a16:creationId xmlns:a16="http://schemas.microsoft.com/office/drawing/2014/main" id="{819B41D4-80F4-4D26-9DEF-16BF07973531}"/>
              </a:ext>
            </a:extLst>
          </p:cNvPr>
          <p:cNvSpPr>
            <a:spLocks noGrp="1"/>
          </p:cNvSpPr>
          <p:nvPr>
            <p:ph type="sldNum" sz="quarter" idx="12"/>
          </p:nvPr>
        </p:nvSpPr>
        <p:spPr>
          <a:xfrm>
            <a:off x="7862889" y="6329974"/>
            <a:ext cx="3657600" cy="365125"/>
          </a:xfrm>
          <a:prstGeom prst="rect">
            <a:avLst/>
          </a:prstGeom>
        </p:spPr>
        <p:txBody>
          <a:bodyPr/>
          <a:lstStyle>
            <a:lvl1pPr algn="r">
              <a:defRPr lang="zh-CN" altLang="en-US" sz="1000" kern="1200" smtClean="0">
                <a:solidFill>
                  <a:schemeClr val="tx1"/>
                </a:solidFill>
                <a:latin typeface="思源黑体 CN" panose="020B0500000000000000" pitchFamily="34" charset="-122"/>
                <a:ea typeface="思源黑体 CN" panose="020B0500000000000000" pitchFamily="34" charset="-122"/>
                <a:cs typeface="+mn-cs"/>
              </a:defRPr>
            </a:lvl1pPr>
          </a:lstStyle>
          <a:p>
            <a:fld id="{2529C571-CC98-407B-9284-28AFD26ECFE0}" type="slidenum">
              <a:rPr lang="en-US" altLang="zh-CN" smtClean="0"/>
              <a:pPr/>
              <a:t>‹#›</a:t>
            </a:fld>
            <a:endParaRPr lang="en-US"/>
          </a:p>
        </p:txBody>
      </p:sp>
    </p:spTree>
    <p:extLst>
      <p:ext uri="{BB962C8B-B14F-4D97-AF65-F5344CB8AC3E}">
        <p14:creationId xmlns:p14="http://schemas.microsoft.com/office/powerpoint/2010/main" val="2249876134"/>
      </p:ext>
    </p:extLst>
  </p:cSld>
  <p:clrMapOvr>
    <a:masterClrMapping/>
  </p:clrMapOvr>
  <mc:AlternateContent xmlns:mc="http://schemas.openxmlformats.org/markup-compatibility/2006" xmlns:p14="http://schemas.microsoft.com/office/powerpoint/2010/main">
    <mc:Choice Requires="p14">
      <p:transition p14:dur="300">
        <p14:reveal/>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19111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68175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21371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222363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145677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134907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347943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0826DE9-F891-42BC-A4F0-4D1228129B49}" type="datetimeFigureOut">
              <a:rPr lang="zh-CN" altLang="en-US" smtClean="0"/>
              <a:t>2021/3/11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67040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26DE9-F891-42BC-A4F0-4D1228129B49}" type="datetimeFigureOut">
              <a:rPr lang="zh-CN" altLang="en-US" smtClean="0"/>
              <a:t>2021/3/11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21870-8A82-472F-B4A3-2F4DA836736C}" type="slidenum">
              <a:rPr lang="zh-CN" altLang="en-US" smtClean="0"/>
              <a:t>‹#›</a:t>
            </a:fld>
            <a:endParaRPr lang="zh-CN" altLang="en-US"/>
          </a:p>
        </p:txBody>
      </p:sp>
    </p:spTree>
    <p:extLst>
      <p:ext uri="{BB962C8B-B14F-4D97-AF65-F5344CB8AC3E}">
        <p14:creationId xmlns:p14="http://schemas.microsoft.com/office/powerpoint/2010/main" val="343651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714BEBE-3758-403B-B285-AEF268DEEC71}"/>
              </a:ext>
            </a:extLst>
          </p:cNvPr>
          <p:cNvGrpSpPr/>
          <p:nvPr/>
        </p:nvGrpSpPr>
        <p:grpSpPr>
          <a:xfrm>
            <a:off x="982264" y="207591"/>
            <a:ext cx="10227465" cy="4225785"/>
            <a:chOff x="1100878" y="494461"/>
            <a:chExt cx="10227465" cy="4225785"/>
          </a:xfrm>
        </p:grpSpPr>
        <p:grpSp>
          <p:nvGrpSpPr>
            <p:cNvPr id="18" name="组合 17">
              <a:extLst>
                <a:ext uri="{FF2B5EF4-FFF2-40B4-BE49-F238E27FC236}">
                  <a16:creationId xmlns:a16="http://schemas.microsoft.com/office/drawing/2014/main" id="{F7684F26-8AA8-4309-B337-9B9524E2AE2F}"/>
                </a:ext>
              </a:extLst>
            </p:cNvPr>
            <p:cNvGrpSpPr/>
            <p:nvPr/>
          </p:nvGrpSpPr>
          <p:grpSpPr>
            <a:xfrm>
              <a:off x="1174936" y="1408433"/>
              <a:ext cx="10153407" cy="3311813"/>
              <a:chOff x="48107" y="1650503"/>
              <a:chExt cx="9333948" cy="3311813"/>
            </a:xfrm>
          </p:grpSpPr>
          <p:grpSp>
            <p:nvGrpSpPr>
              <p:cNvPr id="5" name="组 14">
                <a:extLst>
                  <a:ext uri="{FF2B5EF4-FFF2-40B4-BE49-F238E27FC236}">
                    <a16:creationId xmlns:a16="http://schemas.microsoft.com/office/drawing/2014/main" id="{7EB6E5A8-0B77-4306-8220-303050861A2A}"/>
                  </a:ext>
                </a:extLst>
              </p:cNvPr>
              <p:cNvGrpSpPr/>
              <p:nvPr/>
            </p:nvGrpSpPr>
            <p:grpSpPr>
              <a:xfrm>
                <a:off x="48107" y="1650503"/>
                <a:ext cx="9047785" cy="3311813"/>
                <a:chOff x="70393" y="1581535"/>
                <a:chExt cx="12083507" cy="4422993"/>
              </a:xfrm>
            </p:grpSpPr>
            <p:sp>
              <p:nvSpPr>
                <p:cNvPr id="7" name="椭圆 6">
                  <a:extLst>
                    <a:ext uri="{FF2B5EF4-FFF2-40B4-BE49-F238E27FC236}">
                      <a16:creationId xmlns:a16="http://schemas.microsoft.com/office/drawing/2014/main" id="{73A4CB1C-DE57-4BEC-9150-1980D4158054}"/>
                    </a:ext>
                  </a:extLst>
                </p:cNvPr>
                <p:cNvSpPr>
                  <a:spLocks noChangeAspect="1"/>
                </p:cNvSpPr>
                <p:nvPr/>
              </p:nvSpPr>
              <p:spPr>
                <a:xfrm>
                  <a:off x="1314868" y="4579523"/>
                  <a:ext cx="1194596" cy="12981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52978964-E48F-49D7-96B8-8CE17C64B34C}"/>
                    </a:ext>
                  </a:extLst>
                </p:cNvPr>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1695D4A0-7886-4B26-AE93-147D2015693C}"/>
                    </a:ext>
                  </a:extLst>
                </p:cNvPr>
                <p:cNvSpPr>
                  <a:spLocks noChangeAspect="1"/>
                </p:cNvSpPr>
                <p:nvPr/>
              </p:nvSpPr>
              <p:spPr>
                <a:xfrm>
                  <a:off x="2536330" y="2667513"/>
                  <a:ext cx="181214"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椭圆 9">
                  <a:extLst>
                    <a:ext uri="{FF2B5EF4-FFF2-40B4-BE49-F238E27FC236}">
                      <a16:creationId xmlns:a16="http://schemas.microsoft.com/office/drawing/2014/main" id="{603664F5-5974-47AF-BCD4-6449AF4AEE31}"/>
                    </a:ext>
                  </a:extLst>
                </p:cNvPr>
                <p:cNvSpPr>
                  <a:spLocks noChangeAspect="1"/>
                </p:cNvSpPr>
                <p:nvPr/>
              </p:nvSpPr>
              <p:spPr>
                <a:xfrm>
                  <a:off x="723710" y="2301516"/>
                  <a:ext cx="711595"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A27EE470-03AE-4BC8-B36B-4656D5E656B2}"/>
                    </a:ext>
                  </a:extLst>
                </p:cNvPr>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E53CFE70-2425-4B9A-9C4A-B7DD61A1A6C7}"/>
                    </a:ext>
                  </a:extLst>
                </p:cNvPr>
                <p:cNvSpPr>
                  <a:spLocks noChangeAspect="1"/>
                </p:cNvSpPr>
                <p:nvPr/>
              </p:nvSpPr>
              <p:spPr>
                <a:xfrm>
                  <a:off x="8695917" y="1581535"/>
                  <a:ext cx="711595"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5E26D394-8CDC-4889-8B26-740D36AB1CF7}"/>
                    </a:ext>
                  </a:extLst>
                </p:cNvPr>
                <p:cNvSpPr>
                  <a:spLocks noChangeAspect="1"/>
                </p:cNvSpPr>
                <p:nvPr/>
              </p:nvSpPr>
              <p:spPr>
                <a:xfrm>
                  <a:off x="9509063" y="5534517"/>
                  <a:ext cx="433145" cy="47001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12651BE4-EA8A-44F8-85F1-D15817C4AD2D}"/>
                    </a:ext>
                  </a:extLst>
                </p:cNvPr>
                <p:cNvSpPr/>
                <p:nvPr/>
              </p:nvSpPr>
              <p:spPr>
                <a:xfrm>
                  <a:off x="10015966" y="3449404"/>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DF13B89-A8FA-4A82-9BF2-AC78CF535B91}"/>
                    </a:ext>
                  </a:extLst>
                </p:cNvPr>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椭圆 15">
                  <a:extLst>
                    <a:ext uri="{FF2B5EF4-FFF2-40B4-BE49-F238E27FC236}">
                      <a16:creationId xmlns:a16="http://schemas.microsoft.com/office/drawing/2014/main" id="{51827C51-FE87-4547-B779-1FADBBB541CC}"/>
                    </a:ext>
                  </a:extLst>
                </p:cNvPr>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A83C4361-2E12-4B5D-974B-30AD1674374F}"/>
                    </a:ext>
                  </a:extLst>
                </p:cNvPr>
                <p:cNvSpPr>
                  <a:spLocks noChangeAspect="1"/>
                </p:cNvSpPr>
                <p:nvPr/>
              </p:nvSpPr>
              <p:spPr>
                <a:xfrm>
                  <a:off x="10810043" y="2586900"/>
                  <a:ext cx="711595" cy="7740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2" name="椭圆 21">
                  <a:extLst>
                    <a:ext uri="{FF2B5EF4-FFF2-40B4-BE49-F238E27FC236}">
                      <a16:creationId xmlns:a16="http://schemas.microsoft.com/office/drawing/2014/main" id="{CA5F67C5-D511-481F-9230-FDBA12BBEEA8}"/>
                    </a:ext>
                  </a:extLst>
                </p:cNvPr>
                <p:cNvSpPr>
                  <a:spLocks noChangeAspect="1"/>
                </p:cNvSpPr>
                <p:nvPr/>
              </p:nvSpPr>
              <p:spPr>
                <a:xfrm>
                  <a:off x="3086399" y="2114485"/>
                  <a:ext cx="441984" cy="480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思源黑体 CN" panose="020B0500000000000000" pitchFamily="34" charset="-122"/>
                    <a:ea typeface="思源黑体 CN" panose="020B0500000000000000" pitchFamily="34" charset="-122"/>
                    <a:cs typeface="+mn-cs"/>
                  </a:endParaRPr>
                </a:p>
              </p:txBody>
            </p:sp>
          </p:grpSp>
          <p:sp>
            <p:nvSpPr>
              <p:cNvPr id="19" name="矩形 18">
                <a:extLst>
                  <a:ext uri="{FF2B5EF4-FFF2-40B4-BE49-F238E27FC236}">
                    <a16:creationId xmlns:a16="http://schemas.microsoft.com/office/drawing/2014/main" id="{6F9E1252-4D7D-4D31-B1DF-053B14C7A747}"/>
                  </a:ext>
                </a:extLst>
              </p:cNvPr>
              <p:cNvSpPr/>
              <p:nvPr/>
            </p:nvSpPr>
            <p:spPr>
              <a:xfrm>
                <a:off x="238055" y="2277712"/>
                <a:ext cx="9144000" cy="1540608"/>
              </a:xfrm>
              <a:prstGeom prst="rect">
                <a:avLst/>
              </a:prstGeom>
              <a:solidFill>
                <a:srgbClr val="3C3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a:ln>
                      <a:noFill/>
                    </a:ln>
                    <a:solidFill>
                      <a:srgbClr val="FFFFFF"/>
                    </a:solidFill>
                    <a:effectLst/>
                    <a:uLnTx/>
                    <a:uFillTx/>
                    <a:latin typeface="Arial"/>
                    <a:ea typeface="微软雅黑"/>
                    <a:cs typeface="+mn-cs"/>
                  </a:rPr>
                  <a:t> </a:t>
                </a:r>
                <a:endParaRPr kumimoji="0" lang="zh-CN" altLang="en-US" sz="135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684EABF3-3DCC-4265-9A3D-3687F75C2161}"/>
                  </a:ext>
                </a:extLst>
              </p:cNvPr>
              <p:cNvSpPr txBox="1"/>
              <p:nvPr/>
            </p:nvSpPr>
            <p:spPr>
              <a:xfrm>
                <a:off x="880668" y="2357789"/>
                <a:ext cx="7870093" cy="1310295"/>
              </a:xfrm>
              <a:prstGeom prst="rect">
                <a:avLst/>
              </a:prstGeom>
              <a:noFill/>
            </p:spPr>
            <p:txBody>
              <a:bodyPr wrap="square" rtlCol="0">
                <a:spAutoFit/>
              </a:bodyPr>
              <a:lstStyle/>
              <a:p>
                <a:pPr lvl="0" algn="ctr">
                  <a:lnSpc>
                    <a:spcPct val="130000"/>
                  </a:lnSpc>
                  <a:defRPr/>
                </a:pPr>
                <a:r>
                  <a:rPr lang="en-US" altLang="zh-CN" sz="3200" dirty="0">
                    <a:solidFill>
                      <a:srgbClr val="FFFFFF"/>
                    </a:solidFill>
                    <a:latin typeface="微软雅黑" panose="020B0503020204020204" pitchFamily="34" charset="-122"/>
                    <a:ea typeface="微软雅黑" panose="020B0503020204020204" pitchFamily="34" charset="-122"/>
                  </a:rPr>
                  <a:t>A Learning-based Incentive Mechanism for Federated Learning</a:t>
                </a:r>
                <a:endParaRPr kumimoji="0" lang="zh-CN" altLang="en-US" sz="32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pic>
          <p:nvPicPr>
            <p:cNvPr id="27" name="图片 26">
              <a:extLst>
                <a:ext uri="{FF2B5EF4-FFF2-40B4-BE49-F238E27FC236}">
                  <a16:creationId xmlns:a16="http://schemas.microsoft.com/office/drawing/2014/main" id="{A25405BC-9722-4AC3-B4F2-40774D44FB3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00878" y="494461"/>
              <a:ext cx="3148398" cy="1000762"/>
            </a:xfrm>
            <a:prstGeom prst="rect">
              <a:avLst/>
            </a:prstGeom>
          </p:spPr>
        </p:pic>
      </p:grpSp>
      <p:sp>
        <p:nvSpPr>
          <p:cNvPr id="4" name="文本框 3">
            <a:extLst>
              <a:ext uri="{FF2B5EF4-FFF2-40B4-BE49-F238E27FC236}">
                <a16:creationId xmlns:a16="http://schemas.microsoft.com/office/drawing/2014/main" id="{469D48B9-026E-4510-8C0D-5545649DB7E0}"/>
              </a:ext>
            </a:extLst>
          </p:cNvPr>
          <p:cNvSpPr txBox="1"/>
          <p:nvPr/>
        </p:nvSpPr>
        <p:spPr>
          <a:xfrm>
            <a:off x="5443318" y="5085220"/>
            <a:ext cx="1305357" cy="958660"/>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2000" dirty="0">
                <a:solidFill>
                  <a:srgbClr val="000000"/>
                </a:solidFill>
                <a:latin typeface="Arial"/>
                <a:ea typeface="微软雅黑"/>
              </a:rPr>
              <a:t>施崭</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2021.3.11</a:t>
            </a:r>
            <a:endParaRPr kumimoji="0" lang="zh-CN" altLang="en-US" sz="20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526967325"/>
      </p:ext>
    </p:extLst>
  </p:cSld>
  <p:clrMapOvr>
    <a:masterClrMapping/>
  </p:clrMapOvr>
  <mc:AlternateContent xmlns:mc="http://schemas.openxmlformats.org/markup-compatibility/2006" xmlns:p14="http://schemas.microsoft.com/office/powerpoint/2010/main">
    <mc:Choice Requires="p14">
      <p:transition p14:dur="300">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10</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280369" y="1006670"/>
            <a:ext cx="9248642" cy="2308324"/>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纳什均衡</a:t>
            </a:r>
            <a:endParaRPr lang="en-US" altLang="zh-CN" sz="2400" b="1"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任意一位参与者在其他所有参与者的策略确定的情况下，其选择的策略是最优的，那么这个组合就被定义为纳什平衡。</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E328A653-32EB-42D1-B864-C1972C20440B}"/>
              </a:ext>
            </a:extLst>
          </p:cNvPr>
          <p:cNvPicPr>
            <a:picLocks noChangeAspect="1"/>
          </p:cNvPicPr>
          <p:nvPr/>
        </p:nvPicPr>
        <p:blipFill>
          <a:blip r:embed="rId3"/>
          <a:stretch>
            <a:fillRect/>
          </a:stretch>
        </p:blipFill>
        <p:spPr>
          <a:xfrm>
            <a:off x="426501" y="2967500"/>
            <a:ext cx="1110335" cy="647695"/>
          </a:xfrm>
          <a:prstGeom prst="rect">
            <a:avLst/>
          </a:prstGeom>
        </p:spPr>
      </p:pic>
      <p:pic>
        <p:nvPicPr>
          <p:cNvPr id="6" name="图片 5">
            <a:extLst>
              <a:ext uri="{FF2B5EF4-FFF2-40B4-BE49-F238E27FC236}">
                <a16:creationId xmlns:a16="http://schemas.microsoft.com/office/drawing/2014/main" id="{4B890994-EA06-4543-8979-DC52C453E175}"/>
              </a:ext>
            </a:extLst>
          </p:cNvPr>
          <p:cNvPicPr>
            <a:picLocks noChangeAspect="1"/>
          </p:cNvPicPr>
          <p:nvPr/>
        </p:nvPicPr>
        <p:blipFill>
          <a:blip r:embed="rId4"/>
          <a:stretch>
            <a:fillRect/>
          </a:stretch>
        </p:blipFill>
        <p:spPr>
          <a:xfrm>
            <a:off x="1613036" y="3014793"/>
            <a:ext cx="2709505" cy="600402"/>
          </a:xfrm>
          <a:prstGeom prst="rect">
            <a:avLst/>
          </a:prstGeom>
        </p:spPr>
      </p:pic>
      <p:sp>
        <p:nvSpPr>
          <p:cNvPr id="16" name="文本框 15">
            <a:extLst>
              <a:ext uri="{FF2B5EF4-FFF2-40B4-BE49-F238E27FC236}">
                <a16:creationId xmlns:a16="http://schemas.microsoft.com/office/drawing/2014/main" id="{C6CC9AD8-73C6-4F9F-8673-5D04B071598D}"/>
              </a:ext>
            </a:extLst>
          </p:cNvPr>
          <p:cNvSpPr txBox="1"/>
          <p:nvPr/>
        </p:nvSpPr>
        <p:spPr>
          <a:xfrm>
            <a:off x="4322541" y="3084161"/>
            <a:ext cx="338667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是一组纳什均衡策略</a:t>
            </a:r>
            <a:endParaRPr lang="en-US" altLang="zh-CN" sz="24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4B90FA90-3390-44B4-8366-DE1757AA0976}"/>
              </a:ext>
            </a:extLst>
          </p:cNvPr>
          <p:cNvPicPr>
            <a:picLocks noChangeAspect="1"/>
          </p:cNvPicPr>
          <p:nvPr/>
        </p:nvPicPr>
        <p:blipFill>
          <a:blip r:embed="rId5"/>
          <a:stretch>
            <a:fillRect/>
          </a:stretch>
        </p:blipFill>
        <p:spPr>
          <a:xfrm>
            <a:off x="3323626" y="3949564"/>
            <a:ext cx="4858313" cy="886108"/>
          </a:xfrm>
          <a:prstGeom prst="rect">
            <a:avLst/>
          </a:prstGeom>
        </p:spPr>
      </p:pic>
      <p:sp>
        <p:nvSpPr>
          <p:cNvPr id="20" name="文本框 19">
            <a:extLst>
              <a:ext uri="{FF2B5EF4-FFF2-40B4-BE49-F238E27FC236}">
                <a16:creationId xmlns:a16="http://schemas.microsoft.com/office/drawing/2014/main" id="{171E4EE2-7B28-463D-AF21-1A6312FC8426}"/>
              </a:ext>
            </a:extLst>
          </p:cNvPr>
          <p:cNvSpPr txBox="1"/>
          <p:nvPr/>
        </p:nvSpPr>
        <p:spPr>
          <a:xfrm>
            <a:off x="623392" y="4143174"/>
            <a:ext cx="338667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则对于任意节点</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9224021"/>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证明</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11</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166942" y="1217294"/>
            <a:ext cx="10756432"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第二阶段博弈的纳什均衡 </a:t>
            </a:r>
            <a:endParaRPr lang="en-US" altLang="zh-CN" sz="2400" b="1"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8563DB1A-55B9-4833-AA14-B99D48B1C46A}"/>
              </a:ext>
            </a:extLst>
          </p:cNvPr>
          <p:cNvPicPr>
            <a:picLocks noChangeAspect="1"/>
          </p:cNvPicPr>
          <p:nvPr/>
        </p:nvPicPr>
        <p:blipFill>
          <a:blip r:embed="rId3"/>
          <a:stretch>
            <a:fillRect/>
          </a:stretch>
        </p:blipFill>
        <p:spPr>
          <a:xfrm>
            <a:off x="2928709" y="1773713"/>
            <a:ext cx="5681891" cy="1190815"/>
          </a:xfrm>
          <a:prstGeom prst="rect">
            <a:avLst/>
          </a:prstGeom>
        </p:spPr>
      </p:pic>
      <p:pic>
        <p:nvPicPr>
          <p:cNvPr id="8" name="图片 7">
            <a:extLst>
              <a:ext uri="{FF2B5EF4-FFF2-40B4-BE49-F238E27FC236}">
                <a16:creationId xmlns:a16="http://schemas.microsoft.com/office/drawing/2014/main" id="{9E1F1502-482F-4DB4-B78B-4BF9DDE235EE}"/>
              </a:ext>
            </a:extLst>
          </p:cNvPr>
          <p:cNvPicPr>
            <a:picLocks noChangeAspect="1"/>
          </p:cNvPicPr>
          <p:nvPr/>
        </p:nvPicPr>
        <p:blipFill>
          <a:blip r:embed="rId4"/>
          <a:stretch>
            <a:fillRect/>
          </a:stretch>
        </p:blipFill>
        <p:spPr>
          <a:xfrm>
            <a:off x="2928709" y="3101935"/>
            <a:ext cx="6144706" cy="1285372"/>
          </a:xfrm>
          <a:prstGeom prst="rect">
            <a:avLst/>
          </a:prstGeom>
        </p:spPr>
      </p:pic>
      <p:sp>
        <p:nvSpPr>
          <p:cNvPr id="17" name="文本框 16">
            <a:extLst>
              <a:ext uri="{FF2B5EF4-FFF2-40B4-BE49-F238E27FC236}">
                <a16:creationId xmlns:a16="http://schemas.microsoft.com/office/drawing/2014/main" id="{BF3421E1-D6B9-4791-8DBE-D13D05571EA4}"/>
              </a:ext>
            </a:extLst>
          </p:cNvPr>
          <p:cNvSpPr txBox="1"/>
          <p:nvPr/>
        </p:nvSpPr>
        <p:spPr>
          <a:xfrm>
            <a:off x="1588235" y="3374477"/>
            <a:ext cx="30607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一阶导：</a:t>
            </a:r>
            <a:endParaRPr lang="en-US" altLang="zh-CN" sz="2400" dirty="0">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id="{6E39B74E-3054-4DC5-B5DF-64054A2FB03A}"/>
              </a:ext>
            </a:extLst>
          </p:cNvPr>
          <p:cNvPicPr>
            <a:picLocks noChangeAspect="1"/>
          </p:cNvPicPr>
          <p:nvPr/>
        </p:nvPicPr>
        <p:blipFill>
          <a:blip r:embed="rId5"/>
          <a:stretch>
            <a:fillRect/>
          </a:stretch>
        </p:blipFill>
        <p:spPr>
          <a:xfrm>
            <a:off x="2890850" y="4797256"/>
            <a:ext cx="4509508" cy="1285371"/>
          </a:xfrm>
          <a:prstGeom prst="rect">
            <a:avLst/>
          </a:prstGeom>
        </p:spPr>
      </p:pic>
      <p:sp>
        <p:nvSpPr>
          <p:cNvPr id="22" name="文本框 21">
            <a:extLst>
              <a:ext uri="{FF2B5EF4-FFF2-40B4-BE49-F238E27FC236}">
                <a16:creationId xmlns:a16="http://schemas.microsoft.com/office/drawing/2014/main" id="{61876042-1F3F-45E0-A8D6-471DE906FC2D}"/>
              </a:ext>
            </a:extLst>
          </p:cNvPr>
          <p:cNvSpPr txBox="1"/>
          <p:nvPr/>
        </p:nvSpPr>
        <p:spPr>
          <a:xfrm>
            <a:off x="1588235" y="4978276"/>
            <a:ext cx="30607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二阶导：</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7439630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17"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证明</a:t>
            </a:r>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166942" y="1217294"/>
            <a:ext cx="10756432"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纳什均衡存在定理</a:t>
            </a:r>
            <a:endParaRPr lang="en-US" altLang="zh-CN" sz="2400" b="1"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BF3421E1-D6B9-4791-8DBE-D13D05571EA4}"/>
              </a:ext>
            </a:extLst>
          </p:cNvPr>
          <p:cNvSpPr txBox="1"/>
          <p:nvPr/>
        </p:nvSpPr>
        <p:spPr>
          <a:xfrm>
            <a:off x="737334" y="2384515"/>
            <a:ext cx="520626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策略集合封闭，有界，且为凸集</a:t>
            </a:r>
            <a:endParaRPr lang="en-US" altLang="zh-CN" sz="2400" dirty="0">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61876042-1F3F-45E0-A8D6-471DE906FC2D}"/>
              </a:ext>
            </a:extLst>
          </p:cNvPr>
          <p:cNvSpPr txBox="1"/>
          <p:nvPr/>
        </p:nvSpPr>
        <p:spPr>
          <a:xfrm>
            <a:off x="737334" y="4335262"/>
            <a:ext cx="702236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效用函数在策略空间中连续，且为拟凹函数</a:t>
            </a:r>
            <a:endParaRPr lang="en-US" altLang="zh-CN" sz="2400" dirty="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A478FCC5-5386-4A42-8C65-316C31E62B75}"/>
              </a:ext>
            </a:extLst>
          </p:cNvPr>
          <p:cNvSpPr txBox="1"/>
          <p:nvPr/>
        </p:nvSpPr>
        <p:spPr>
          <a:xfrm>
            <a:off x="737334" y="1839539"/>
            <a:ext cx="401246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参与者集合是有限的</a:t>
            </a:r>
            <a:endParaRPr lang="en-US" altLang="zh-CN" sz="24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C2292BBE-D914-42B1-8A5F-2A692CCFB58F}"/>
              </a:ext>
            </a:extLst>
          </p:cNvPr>
          <p:cNvPicPr>
            <a:picLocks noChangeAspect="1"/>
          </p:cNvPicPr>
          <p:nvPr/>
        </p:nvPicPr>
        <p:blipFill>
          <a:blip r:embed="rId3"/>
          <a:stretch>
            <a:fillRect/>
          </a:stretch>
        </p:blipFill>
        <p:spPr>
          <a:xfrm>
            <a:off x="737334" y="3059292"/>
            <a:ext cx="5999598" cy="1342652"/>
          </a:xfrm>
          <a:prstGeom prst="rect">
            <a:avLst/>
          </a:prstGeom>
        </p:spPr>
      </p:pic>
      <p:pic>
        <p:nvPicPr>
          <p:cNvPr id="7" name="图片 6">
            <a:extLst>
              <a:ext uri="{FF2B5EF4-FFF2-40B4-BE49-F238E27FC236}">
                <a16:creationId xmlns:a16="http://schemas.microsoft.com/office/drawing/2014/main" id="{D47042FF-7536-4245-9CF7-100154963017}"/>
              </a:ext>
            </a:extLst>
          </p:cNvPr>
          <p:cNvPicPr>
            <a:picLocks noChangeAspect="1"/>
          </p:cNvPicPr>
          <p:nvPr/>
        </p:nvPicPr>
        <p:blipFill>
          <a:blip r:embed="rId4"/>
          <a:stretch>
            <a:fillRect/>
          </a:stretch>
        </p:blipFill>
        <p:spPr>
          <a:xfrm>
            <a:off x="8169930" y="3113957"/>
            <a:ext cx="2499985" cy="646064"/>
          </a:xfrm>
          <a:prstGeom prst="rect">
            <a:avLst/>
          </a:prstGeom>
        </p:spPr>
      </p:pic>
      <p:sp>
        <p:nvSpPr>
          <p:cNvPr id="9" name="箭头: 右 8">
            <a:extLst>
              <a:ext uri="{FF2B5EF4-FFF2-40B4-BE49-F238E27FC236}">
                <a16:creationId xmlns:a16="http://schemas.microsoft.com/office/drawing/2014/main" id="{C8E42F95-C5EE-43CA-9101-06AB4D4C31D6}"/>
              </a:ext>
            </a:extLst>
          </p:cNvPr>
          <p:cNvSpPr/>
          <p:nvPr/>
        </p:nvSpPr>
        <p:spPr>
          <a:xfrm>
            <a:off x="7206364" y="3398874"/>
            <a:ext cx="627434" cy="2474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3E5CBF7F-DEFE-4A8E-94E1-CF535FC055B5}"/>
              </a:ext>
            </a:extLst>
          </p:cNvPr>
          <p:cNvPicPr>
            <a:picLocks noChangeAspect="1"/>
          </p:cNvPicPr>
          <p:nvPr/>
        </p:nvPicPr>
        <p:blipFill>
          <a:blip r:embed="rId5"/>
          <a:stretch>
            <a:fillRect/>
          </a:stretch>
        </p:blipFill>
        <p:spPr>
          <a:xfrm>
            <a:off x="2039949" y="5035228"/>
            <a:ext cx="4509508" cy="1285371"/>
          </a:xfrm>
          <a:prstGeom prst="rect">
            <a:avLst/>
          </a:prstGeom>
        </p:spPr>
      </p:pic>
      <p:sp>
        <p:nvSpPr>
          <p:cNvPr id="24" name="文本框 23">
            <a:extLst>
              <a:ext uri="{FF2B5EF4-FFF2-40B4-BE49-F238E27FC236}">
                <a16:creationId xmlns:a16="http://schemas.microsoft.com/office/drawing/2014/main" id="{79B189A1-8133-4E7E-ABD9-DC9650737A52}"/>
              </a:ext>
            </a:extLst>
          </p:cNvPr>
          <p:cNvSpPr txBox="1"/>
          <p:nvPr/>
        </p:nvSpPr>
        <p:spPr>
          <a:xfrm>
            <a:off x="737334" y="5216248"/>
            <a:ext cx="30607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二阶导：</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1554424"/>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17" grpId="0"/>
      <p:bldP spid="22" grpId="0"/>
      <p:bldP spid="9"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证明</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13</a:t>
            </a:fld>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166942" y="1217294"/>
            <a:ext cx="10756432"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第二阶段博弈的纳什均衡 </a:t>
            </a:r>
            <a:endParaRPr lang="en-US" altLang="zh-CN" sz="2400" b="1"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9E1F1502-482F-4DB4-B78B-4BF9DDE235EE}"/>
              </a:ext>
            </a:extLst>
          </p:cNvPr>
          <p:cNvPicPr>
            <a:picLocks noChangeAspect="1"/>
          </p:cNvPicPr>
          <p:nvPr/>
        </p:nvPicPr>
        <p:blipFill>
          <a:blip r:embed="rId3"/>
          <a:stretch>
            <a:fillRect/>
          </a:stretch>
        </p:blipFill>
        <p:spPr>
          <a:xfrm>
            <a:off x="30582" y="1936705"/>
            <a:ext cx="6144706" cy="1285372"/>
          </a:xfrm>
          <a:prstGeom prst="rect">
            <a:avLst/>
          </a:prstGeom>
        </p:spPr>
      </p:pic>
      <p:sp>
        <p:nvSpPr>
          <p:cNvPr id="17" name="文本框 16">
            <a:extLst>
              <a:ext uri="{FF2B5EF4-FFF2-40B4-BE49-F238E27FC236}">
                <a16:creationId xmlns:a16="http://schemas.microsoft.com/office/drawing/2014/main" id="{BF3421E1-D6B9-4791-8DBE-D13D05571EA4}"/>
              </a:ext>
            </a:extLst>
          </p:cNvPr>
          <p:cNvSpPr txBox="1"/>
          <p:nvPr/>
        </p:nvSpPr>
        <p:spPr>
          <a:xfrm>
            <a:off x="6175288" y="2202771"/>
            <a:ext cx="1721344"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 0</a:t>
            </a:r>
          </a:p>
        </p:txBody>
      </p:sp>
      <p:pic>
        <p:nvPicPr>
          <p:cNvPr id="5" name="图片 4">
            <a:extLst>
              <a:ext uri="{FF2B5EF4-FFF2-40B4-BE49-F238E27FC236}">
                <a16:creationId xmlns:a16="http://schemas.microsoft.com/office/drawing/2014/main" id="{6F6E93D0-E8B5-4189-B6CE-0F5B52A7FA0A}"/>
              </a:ext>
            </a:extLst>
          </p:cNvPr>
          <p:cNvPicPr>
            <a:picLocks noChangeAspect="1"/>
          </p:cNvPicPr>
          <p:nvPr/>
        </p:nvPicPr>
        <p:blipFill>
          <a:blip r:embed="rId4"/>
          <a:stretch>
            <a:fillRect/>
          </a:stretch>
        </p:blipFill>
        <p:spPr>
          <a:xfrm>
            <a:off x="1201398" y="4355334"/>
            <a:ext cx="4865190" cy="1285372"/>
          </a:xfrm>
          <a:prstGeom prst="rect">
            <a:avLst/>
          </a:prstGeom>
        </p:spPr>
      </p:pic>
      <p:sp>
        <p:nvSpPr>
          <p:cNvPr id="6" name="箭头: 下 5">
            <a:extLst>
              <a:ext uri="{FF2B5EF4-FFF2-40B4-BE49-F238E27FC236}">
                <a16:creationId xmlns:a16="http://schemas.microsoft.com/office/drawing/2014/main" id="{B7713B84-2DC9-45B3-ADB2-DD2954CF8FCE}"/>
              </a:ext>
            </a:extLst>
          </p:cNvPr>
          <p:cNvSpPr/>
          <p:nvPr/>
        </p:nvSpPr>
        <p:spPr>
          <a:xfrm>
            <a:off x="3388132" y="3574912"/>
            <a:ext cx="152400" cy="522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D5047F6E-2AFE-4D31-B423-54600CFF7654}"/>
              </a:ext>
            </a:extLst>
          </p:cNvPr>
          <p:cNvPicPr>
            <a:picLocks noChangeAspect="1"/>
          </p:cNvPicPr>
          <p:nvPr/>
        </p:nvPicPr>
        <p:blipFill>
          <a:blip r:embed="rId5"/>
          <a:stretch>
            <a:fillRect/>
          </a:stretch>
        </p:blipFill>
        <p:spPr>
          <a:xfrm>
            <a:off x="5811159" y="3081948"/>
            <a:ext cx="6380841" cy="1871412"/>
          </a:xfrm>
          <a:prstGeom prst="rect">
            <a:avLst/>
          </a:prstGeom>
        </p:spPr>
      </p:pic>
    </p:spTree>
    <p:extLst>
      <p:ext uri="{BB962C8B-B14F-4D97-AF65-F5344CB8AC3E}">
        <p14:creationId xmlns:p14="http://schemas.microsoft.com/office/powerpoint/2010/main" val="453132187"/>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联邦场景</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14</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0500EF19-D3F2-4607-BEC3-B83684C1CC21}"/>
              </a:ext>
            </a:extLst>
          </p:cNvPr>
          <p:cNvPicPr>
            <a:picLocks noChangeAspect="1"/>
          </p:cNvPicPr>
          <p:nvPr/>
        </p:nvPicPr>
        <p:blipFill>
          <a:blip r:embed="rId3"/>
          <a:stretch>
            <a:fillRect/>
          </a:stretch>
        </p:blipFill>
        <p:spPr>
          <a:xfrm>
            <a:off x="1669774" y="1887484"/>
            <a:ext cx="3363862" cy="1140891"/>
          </a:xfrm>
          <a:prstGeom prst="rect">
            <a:avLst/>
          </a:prstGeom>
        </p:spPr>
      </p:pic>
      <p:pic>
        <p:nvPicPr>
          <p:cNvPr id="7" name="图片 6">
            <a:extLst>
              <a:ext uri="{FF2B5EF4-FFF2-40B4-BE49-F238E27FC236}">
                <a16:creationId xmlns:a16="http://schemas.microsoft.com/office/drawing/2014/main" id="{F7334100-BADA-4730-9A28-846110AE61B2}"/>
              </a:ext>
            </a:extLst>
          </p:cNvPr>
          <p:cNvPicPr>
            <a:picLocks noChangeAspect="1"/>
          </p:cNvPicPr>
          <p:nvPr/>
        </p:nvPicPr>
        <p:blipFill rotWithShape="1">
          <a:blip r:embed="rId4"/>
          <a:srcRect b="53701"/>
          <a:stretch/>
        </p:blipFill>
        <p:spPr>
          <a:xfrm>
            <a:off x="1075407" y="3270112"/>
            <a:ext cx="6381901" cy="1428888"/>
          </a:xfrm>
          <a:prstGeom prst="rect">
            <a:avLst/>
          </a:prstGeom>
        </p:spPr>
      </p:pic>
      <p:sp>
        <p:nvSpPr>
          <p:cNvPr id="17" name="文本框 16">
            <a:extLst>
              <a:ext uri="{FF2B5EF4-FFF2-40B4-BE49-F238E27FC236}">
                <a16:creationId xmlns:a16="http://schemas.microsoft.com/office/drawing/2014/main" id="{02D44F8C-2F65-4320-9E7E-411B65633D65}"/>
              </a:ext>
            </a:extLst>
          </p:cNvPr>
          <p:cNvSpPr txBox="1"/>
          <p:nvPr/>
        </p:nvSpPr>
        <p:spPr>
          <a:xfrm>
            <a:off x="280369" y="1100832"/>
            <a:ext cx="10756432"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参数服务器效用 </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2966948"/>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联邦场景</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15</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740400" y="349735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5892800" y="364975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0D27D553-68D1-4F25-B9FA-E2C5ECBD70A1}"/>
              </a:ext>
            </a:extLst>
          </p:cNvPr>
          <p:cNvPicPr>
            <a:picLocks noChangeAspect="1"/>
          </p:cNvPicPr>
          <p:nvPr/>
        </p:nvPicPr>
        <p:blipFill>
          <a:blip r:embed="rId3"/>
          <a:stretch>
            <a:fillRect/>
          </a:stretch>
        </p:blipFill>
        <p:spPr>
          <a:xfrm>
            <a:off x="948866" y="1806344"/>
            <a:ext cx="1738784" cy="522772"/>
          </a:xfrm>
          <a:prstGeom prst="rect">
            <a:avLst/>
          </a:prstGeom>
        </p:spPr>
      </p:pic>
      <p:pic>
        <p:nvPicPr>
          <p:cNvPr id="8" name="图片 7">
            <a:extLst>
              <a:ext uri="{FF2B5EF4-FFF2-40B4-BE49-F238E27FC236}">
                <a16:creationId xmlns:a16="http://schemas.microsoft.com/office/drawing/2014/main" id="{613AAD89-7580-4D61-AE45-5D786C7E0AF7}"/>
              </a:ext>
            </a:extLst>
          </p:cNvPr>
          <p:cNvPicPr>
            <a:picLocks noChangeAspect="1"/>
          </p:cNvPicPr>
          <p:nvPr/>
        </p:nvPicPr>
        <p:blipFill>
          <a:blip r:embed="rId4"/>
          <a:stretch>
            <a:fillRect/>
          </a:stretch>
        </p:blipFill>
        <p:spPr>
          <a:xfrm>
            <a:off x="2837851" y="1897409"/>
            <a:ext cx="1967055" cy="340641"/>
          </a:xfrm>
          <a:prstGeom prst="rect">
            <a:avLst/>
          </a:prstGeom>
        </p:spPr>
      </p:pic>
      <p:pic>
        <p:nvPicPr>
          <p:cNvPr id="10" name="图片 9">
            <a:extLst>
              <a:ext uri="{FF2B5EF4-FFF2-40B4-BE49-F238E27FC236}">
                <a16:creationId xmlns:a16="http://schemas.microsoft.com/office/drawing/2014/main" id="{434C5B66-60D8-43CB-A2B0-839EED0FC9E8}"/>
              </a:ext>
            </a:extLst>
          </p:cNvPr>
          <p:cNvPicPr>
            <a:picLocks noChangeAspect="1"/>
          </p:cNvPicPr>
          <p:nvPr/>
        </p:nvPicPr>
        <p:blipFill>
          <a:blip r:embed="rId5"/>
          <a:stretch>
            <a:fillRect/>
          </a:stretch>
        </p:blipFill>
        <p:spPr>
          <a:xfrm>
            <a:off x="948866" y="2682837"/>
            <a:ext cx="4128792" cy="1119314"/>
          </a:xfrm>
          <a:prstGeom prst="rect">
            <a:avLst/>
          </a:prstGeom>
        </p:spPr>
      </p:pic>
      <p:pic>
        <p:nvPicPr>
          <p:cNvPr id="12" name="图片 11">
            <a:extLst>
              <a:ext uri="{FF2B5EF4-FFF2-40B4-BE49-F238E27FC236}">
                <a16:creationId xmlns:a16="http://schemas.microsoft.com/office/drawing/2014/main" id="{2CBF06F3-EF12-4CE0-A684-C57153A7BA93}"/>
              </a:ext>
            </a:extLst>
          </p:cNvPr>
          <p:cNvPicPr>
            <a:picLocks noChangeAspect="1"/>
          </p:cNvPicPr>
          <p:nvPr/>
        </p:nvPicPr>
        <p:blipFill>
          <a:blip r:embed="rId6"/>
          <a:stretch>
            <a:fillRect/>
          </a:stretch>
        </p:blipFill>
        <p:spPr>
          <a:xfrm>
            <a:off x="6350000" y="2726420"/>
            <a:ext cx="3150884" cy="1082219"/>
          </a:xfrm>
          <a:prstGeom prst="rect">
            <a:avLst/>
          </a:prstGeom>
        </p:spPr>
      </p:pic>
      <p:sp>
        <p:nvSpPr>
          <p:cNvPr id="13" name="箭头: 右 12">
            <a:extLst>
              <a:ext uri="{FF2B5EF4-FFF2-40B4-BE49-F238E27FC236}">
                <a16:creationId xmlns:a16="http://schemas.microsoft.com/office/drawing/2014/main" id="{75CE8F3D-A0A2-4D79-B6FA-605B6ECA8915}"/>
              </a:ext>
            </a:extLst>
          </p:cNvPr>
          <p:cNvSpPr/>
          <p:nvPr/>
        </p:nvSpPr>
        <p:spPr>
          <a:xfrm>
            <a:off x="5435600" y="3242494"/>
            <a:ext cx="457200" cy="1024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18C71EC5-426A-4A43-860E-2614A4B3FD6C}"/>
              </a:ext>
            </a:extLst>
          </p:cNvPr>
          <p:cNvPicPr>
            <a:picLocks noChangeAspect="1"/>
          </p:cNvPicPr>
          <p:nvPr/>
        </p:nvPicPr>
        <p:blipFill>
          <a:blip r:embed="rId7"/>
          <a:stretch>
            <a:fillRect/>
          </a:stretch>
        </p:blipFill>
        <p:spPr>
          <a:xfrm>
            <a:off x="2260600" y="4710702"/>
            <a:ext cx="1431449" cy="863601"/>
          </a:xfrm>
          <a:prstGeom prst="rect">
            <a:avLst/>
          </a:prstGeom>
        </p:spPr>
      </p:pic>
      <p:sp>
        <p:nvSpPr>
          <p:cNvPr id="26" name="文本框 25">
            <a:extLst>
              <a:ext uri="{FF2B5EF4-FFF2-40B4-BE49-F238E27FC236}">
                <a16:creationId xmlns:a16="http://schemas.microsoft.com/office/drawing/2014/main" id="{4D973BC5-97A7-467F-A60C-0BCDF7B633CB}"/>
              </a:ext>
            </a:extLst>
          </p:cNvPr>
          <p:cNvSpPr txBox="1"/>
          <p:nvPr/>
        </p:nvSpPr>
        <p:spPr>
          <a:xfrm>
            <a:off x="1482266" y="4911671"/>
            <a:ext cx="479523"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设</a:t>
            </a:r>
            <a:endParaRPr lang="en-US" altLang="zh-CN" sz="2400" dirty="0">
              <a:latin typeface="黑体" panose="02010609060101010101" pitchFamily="49" charset="-122"/>
              <a:ea typeface="黑体" panose="02010609060101010101" pitchFamily="49" charset="-122"/>
            </a:endParaRPr>
          </a:p>
        </p:txBody>
      </p:sp>
      <p:pic>
        <p:nvPicPr>
          <p:cNvPr id="20" name="图片 19">
            <a:extLst>
              <a:ext uri="{FF2B5EF4-FFF2-40B4-BE49-F238E27FC236}">
                <a16:creationId xmlns:a16="http://schemas.microsoft.com/office/drawing/2014/main" id="{BA3C77C4-6E18-47B0-B214-B5F3B94D65F2}"/>
              </a:ext>
            </a:extLst>
          </p:cNvPr>
          <p:cNvPicPr>
            <a:picLocks noChangeAspect="1"/>
          </p:cNvPicPr>
          <p:nvPr/>
        </p:nvPicPr>
        <p:blipFill>
          <a:blip r:embed="rId8"/>
          <a:stretch>
            <a:fillRect/>
          </a:stretch>
        </p:blipFill>
        <p:spPr>
          <a:xfrm>
            <a:off x="5309884" y="4135593"/>
            <a:ext cx="3581400" cy="2065761"/>
          </a:xfrm>
          <a:prstGeom prst="rect">
            <a:avLst/>
          </a:prstGeom>
        </p:spPr>
      </p:pic>
      <p:sp>
        <p:nvSpPr>
          <p:cNvPr id="30" name="箭头: 右 29">
            <a:extLst>
              <a:ext uri="{FF2B5EF4-FFF2-40B4-BE49-F238E27FC236}">
                <a16:creationId xmlns:a16="http://schemas.microsoft.com/office/drawing/2014/main" id="{23A8C991-0856-4A5C-8435-A17F6D203E2B}"/>
              </a:ext>
            </a:extLst>
          </p:cNvPr>
          <p:cNvSpPr/>
          <p:nvPr/>
        </p:nvSpPr>
        <p:spPr>
          <a:xfrm>
            <a:off x="4347706" y="5091273"/>
            <a:ext cx="457200" cy="1024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A70D28C-6FF3-4736-8813-381FD45C2038}"/>
                  </a:ext>
                </a:extLst>
              </p:cNvPr>
              <p:cNvSpPr txBox="1"/>
              <p:nvPr/>
            </p:nvSpPr>
            <p:spPr>
              <a:xfrm>
                <a:off x="948866" y="1150026"/>
                <a:ext cx="5028108" cy="369332"/>
              </a:xfrm>
              <a:prstGeom prst="rect">
                <a:avLst/>
              </a:prstGeom>
              <a:noFill/>
            </p:spPr>
            <p:txBody>
              <a:bodyPr wrap="square" lIns="0" tIns="0" rIns="0" bIns="0"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𝑥</m:t>
                        </m:r>
                      </m:e>
                      <m:sub>
                        <m:r>
                          <m:rPr>
                            <m:sty m:val="p"/>
                          </m:rPr>
                          <a:rPr lang="en-US" altLang="zh-CN" sz="2400" i="1">
                            <a:latin typeface="Cambria Math" panose="02040503050406030204" pitchFamily="18" charset="0"/>
                          </a:rPr>
                          <m:t>n</m:t>
                        </m:r>
                      </m:sub>
                    </m:sSub>
                  </m:oMath>
                </a14:m>
                <a:r>
                  <a:rPr lang="zh-CN" altLang="en-US" sz="2400" b="1" dirty="0"/>
                  <a:t>可表示为关于</a:t>
                </a:r>
                <a:r>
                  <a:rPr lang="en-US" altLang="zh-CN" sz="2400" b="1" dirty="0"/>
                  <a:t>τ</a:t>
                </a:r>
                <a:r>
                  <a:rPr lang="zh-CN" altLang="en-US" sz="2400" b="1" dirty="0"/>
                  <a:t>的一次函数</a:t>
                </a:r>
              </a:p>
            </p:txBody>
          </p:sp>
        </mc:Choice>
        <mc:Fallback xmlns="">
          <p:sp>
            <p:nvSpPr>
              <p:cNvPr id="21" name="文本框 20">
                <a:extLst>
                  <a:ext uri="{FF2B5EF4-FFF2-40B4-BE49-F238E27FC236}">
                    <a16:creationId xmlns:a16="http://schemas.microsoft.com/office/drawing/2014/main" id="{DA70D28C-6FF3-4736-8813-381FD45C2038}"/>
                  </a:ext>
                </a:extLst>
              </p:cNvPr>
              <p:cNvSpPr txBox="1">
                <a:spLocks noRot="1" noChangeAspect="1" noMove="1" noResize="1" noEditPoints="1" noAdjustHandles="1" noChangeArrowheads="1" noChangeShapeType="1" noTextEdit="1"/>
              </p:cNvSpPr>
              <p:nvPr/>
            </p:nvSpPr>
            <p:spPr>
              <a:xfrm>
                <a:off x="948866" y="1150026"/>
                <a:ext cx="5028108" cy="369332"/>
              </a:xfrm>
              <a:prstGeom prst="rect">
                <a:avLst/>
              </a:prstGeom>
              <a:blipFill>
                <a:blip r:embed="rId9"/>
                <a:stretch>
                  <a:fillRect l="-1578" t="-33333" b="-5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7796497"/>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联邦场景</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16</a:t>
            </a:fld>
            <a:endParaRPr lang="zh-CN" altLang="en-US"/>
          </a:p>
        </p:txBody>
      </p:sp>
      <p:pic>
        <p:nvPicPr>
          <p:cNvPr id="20" name="图片 19">
            <a:extLst>
              <a:ext uri="{FF2B5EF4-FFF2-40B4-BE49-F238E27FC236}">
                <a16:creationId xmlns:a16="http://schemas.microsoft.com/office/drawing/2014/main" id="{BA3C77C4-6E18-47B0-B214-B5F3B94D65F2}"/>
              </a:ext>
            </a:extLst>
          </p:cNvPr>
          <p:cNvPicPr>
            <a:picLocks noChangeAspect="1"/>
          </p:cNvPicPr>
          <p:nvPr/>
        </p:nvPicPr>
        <p:blipFill>
          <a:blip r:embed="rId3"/>
          <a:stretch>
            <a:fillRect/>
          </a:stretch>
        </p:blipFill>
        <p:spPr>
          <a:xfrm>
            <a:off x="750584" y="1008877"/>
            <a:ext cx="3581400" cy="2065761"/>
          </a:xfrm>
          <a:prstGeom prst="rect">
            <a:avLst/>
          </a:prstGeom>
        </p:spPr>
      </p:pic>
      <p:sp>
        <p:nvSpPr>
          <p:cNvPr id="2" name="箭头: 下 1">
            <a:extLst>
              <a:ext uri="{FF2B5EF4-FFF2-40B4-BE49-F238E27FC236}">
                <a16:creationId xmlns:a16="http://schemas.microsoft.com/office/drawing/2014/main" id="{9E905C38-8A07-49EA-B359-9E08798873AA}"/>
              </a:ext>
            </a:extLst>
          </p:cNvPr>
          <p:cNvSpPr/>
          <p:nvPr/>
        </p:nvSpPr>
        <p:spPr>
          <a:xfrm>
            <a:off x="2476500" y="3496376"/>
            <a:ext cx="76200" cy="5969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822AC53-5643-436D-B30E-2EE7E1F2E770}"/>
              </a:ext>
            </a:extLst>
          </p:cNvPr>
          <p:cNvSpPr txBox="1"/>
          <p:nvPr/>
        </p:nvSpPr>
        <p:spPr>
          <a:xfrm>
            <a:off x="1727200" y="3610160"/>
            <a:ext cx="749300" cy="369332"/>
          </a:xfrm>
          <a:prstGeom prst="rect">
            <a:avLst/>
          </a:prstGeom>
          <a:noFill/>
        </p:spPr>
        <p:txBody>
          <a:bodyPr wrap="square" rtlCol="0">
            <a:spAutoFit/>
          </a:bodyPr>
          <a:lstStyle/>
          <a:p>
            <a:r>
              <a:rPr lang="zh-CN" altLang="en-US" dirty="0"/>
              <a:t>相加</a:t>
            </a:r>
          </a:p>
        </p:txBody>
      </p:sp>
      <p:pic>
        <p:nvPicPr>
          <p:cNvPr id="7" name="图片 6">
            <a:extLst>
              <a:ext uri="{FF2B5EF4-FFF2-40B4-BE49-F238E27FC236}">
                <a16:creationId xmlns:a16="http://schemas.microsoft.com/office/drawing/2014/main" id="{1AC4D322-067D-4699-A7AD-15FD937612F2}"/>
              </a:ext>
            </a:extLst>
          </p:cNvPr>
          <p:cNvPicPr>
            <a:picLocks noChangeAspect="1"/>
          </p:cNvPicPr>
          <p:nvPr/>
        </p:nvPicPr>
        <p:blipFill>
          <a:blip r:embed="rId4"/>
          <a:stretch>
            <a:fillRect/>
          </a:stretch>
        </p:blipFill>
        <p:spPr>
          <a:xfrm>
            <a:off x="530393" y="4508829"/>
            <a:ext cx="4021782" cy="1225386"/>
          </a:xfrm>
          <a:prstGeom prst="rect">
            <a:avLst/>
          </a:prstGeom>
        </p:spPr>
      </p:pic>
      <p:sp>
        <p:nvSpPr>
          <p:cNvPr id="11" name="箭头: 右 10">
            <a:extLst>
              <a:ext uri="{FF2B5EF4-FFF2-40B4-BE49-F238E27FC236}">
                <a16:creationId xmlns:a16="http://schemas.microsoft.com/office/drawing/2014/main" id="{F0F53857-59EC-46D1-BE74-86655478E927}"/>
              </a:ext>
            </a:extLst>
          </p:cNvPr>
          <p:cNvSpPr/>
          <p:nvPr/>
        </p:nvSpPr>
        <p:spPr>
          <a:xfrm>
            <a:off x="5067300" y="5181600"/>
            <a:ext cx="723900"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E92E47EE-AE9F-446D-87F4-0A06F6C3957C}"/>
              </a:ext>
            </a:extLst>
          </p:cNvPr>
          <p:cNvPicPr>
            <a:picLocks noChangeAspect="1"/>
          </p:cNvPicPr>
          <p:nvPr/>
        </p:nvPicPr>
        <p:blipFill>
          <a:blip r:embed="rId5"/>
          <a:stretch>
            <a:fillRect/>
          </a:stretch>
        </p:blipFill>
        <p:spPr>
          <a:xfrm>
            <a:off x="6400802" y="4508829"/>
            <a:ext cx="2838810" cy="1225386"/>
          </a:xfrm>
          <a:prstGeom prst="rect">
            <a:avLst/>
          </a:prstGeom>
        </p:spPr>
      </p:pic>
      <p:sp>
        <p:nvSpPr>
          <p:cNvPr id="18" name="文本框 17">
            <a:extLst>
              <a:ext uri="{FF2B5EF4-FFF2-40B4-BE49-F238E27FC236}">
                <a16:creationId xmlns:a16="http://schemas.microsoft.com/office/drawing/2014/main" id="{6A1C7164-AB1B-43C8-AD0E-32958C5534CB}"/>
              </a:ext>
            </a:extLst>
          </p:cNvPr>
          <p:cNvSpPr txBox="1"/>
          <p:nvPr/>
        </p:nvSpPr>
        <p:spPr>
          <a:xfrm>
            <a:off x="3956559" y="1859670"/>
            <a:ext cx="375425" cy="369332"/>
          </a:xfrm>
          <a:prstGeom prst="rect">
            <a:avLst/>
          </a:prstGeom>
          <a:noFill/>
        </p:spPr>
        <p:txBody>
          <a:bodyPr wrap="square" rtlCol="0">
            <a:spAutoFit/>
          </a:bodyPr>
          <a:lstStyle/>
          <a:p>
            <a:r>
              <a:rPr lang="en-US" altLang="zh-CN" dirty="0"/>
              <a:t>(1)</a:t>
            </a:r>
            <a:endParaRPr lang="zh-CN" altLang="en-US" dirty="0"/>
          </a:p>
        </p:txBody>
      </p:sp>
      <p:sp>
        <p:nvSpPr>
          <p:cNvPr id="21" name="文本框 20">
            <a:extLst>
              <a:ext uri="{FF2B5EF4-FFF2-40B4-BE49-F238E27FC236}">
                <a16:creationId xmlns:a16="http://schemas.microsoft.com/office/drawing/2014/main" id="{C31091FD-849A-45A3-9D2D-020CBF53A7B0}"/>
              </a:ext>
            </a:extLst>
          </p:cNvPr>
          <p:cNvSpPr txBox="1"/>
          <p:nvPr/>
        </p:nvSpPr>
        <p:spPr>
          <a:xfrm>
            <a:off x="9017362" y="4824968"/>
            <a:ext cx="444500" cy="369332"/>
          </a:xfrm>
          <a:prstGeom prst="rect">
            <a:avLst/>
          </a:prstGeom>
          <a:noFill/>
        </p:spPr>
        <p:txBody>
          <a:bodyPr wrap="square" rtlCol="0">
            <a:spAutoFit/>
          </a:bodyPr>
          <a:lstStyle/>
          <a:p>
            <a:r>
              <a:rPr lang="en-US" altLang="zh-CN" dirty="0"/>
              <a:t>(2)</a:t>
            </a:r>
            <a:endParaRPr lang="zh-CN" altLang="en-US" dirty="0"/>
          </a:p>
        </p:txBody>
      </p:sp>
      <p:sp>
        <p:nvSpPr>
          <p:cNvPr id="31" name="箭头: 下 30">
            <a:extLst>
              <a:ext uri="{FF2B5EF4-FFF2-40B4-BE49-F238E27FC236}">
                <a16:creationId xmlns:a16="http://schemas.microsoft.com/office/drawing/2014/main" id="{C6C76B91-FA83-409E-8B40-90917CF0D50F}"/>
              </a:ext>
            </a:extLst>
          </p:cNvPr>
          <p:cNvSpPr/>
          <p:nvPr/>
        </p:nvSpPr>
        <p:spPr>
          <a:xfrm rot="10800000">
            <a:off x="7820207" y="3496376"/>
            <a:ext cx="76200" cy="5969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95FE82B4-4A20-4916-B41A-6474047B4A0D}"/>
              </a:ext>
            </a:extLst>
          </p:cNvPr>
          <p:cNvPicPr>
            <a:picLocks noChangeAspect="1"/>
          </p:cNvPicPr>
          <p:nvPr/>
        </p:nvPicPr>
        <p:blipFill>
          <a:blip r:embed="rId6"/>
          <a:stretch>
            <a:fillRect/>
          </a:stretch>
        </p:blipFill>
        <p:spPr>
          <a:xfrm>
            <a:off x="5255869" y="1717903"/>
            <a:ext cx="6071235" cy="1022198"/>
          </a:xfrm>
          <a:prstGeom prst="rect">
            <a:avLst/>
          </a:prstGeom>
        </p:spPr>
      </p:pic>
      <p:sp>
        <p:nvSpPr>
          <p:cNvPr id="24" name="文本框 23">
            <a:extLst>
              <a:ext uri="{FF2B5EF4-FFF2-40B4-BE49-F238E27FC236}">
                <a16:creationId xmlns:a16="http://schemas.microsoft.com/office/drawing/2014/main" id="{914DDF23-22BA-4F51-AE3F-81B677745F9E}"/>
              </a:ext>
            </a:extLst>
          </p:cNvPr>
          <p:cNvSpPr txBox="1"/>
          <p:nvPr/>
        </p:nvSpPr>
        <p:spPr>
          <a:xfrm>
            <a:off x="8166100" y="3610160"/>
            <a:ext cx="1409700" cy="369332"/>
          </a:xfrm>
          <a:prstGeom prst="rect">
            <a:avLst/>
          </a:prstGeom>
          <a:noFill/>
        </p:spPr>
        <p:txBody>
          <a:bodyPr wrap="square" rtlCol="0">
            <a:spAutoFit/>
          </a:bodyPr>
          <a:lstStyle/>
          <a:p>
            <a:r>
              <a:rPr lang="en-US" altLang="zh-CN" dirty="0"/>
              <a:t>(2)</a:t>
            </a:r>
            <a:r>
              <a:rPr lang="zh-CN" altLang="en-US" dirty="0"/>
              <a:t>代入</a:t>
            </a:r>
            <a:r>
              <a:rPr lang="en-US" altLang="zh-CN" dirty="0"/>
              <a:t>(1)</a:t>
            </a:r>
            <a:endParaRPr lang="zh-CN" altLang="en-US" dirty="0"/>
          </a:p>
        </p:txBody>
      </p:sp>
    </p:spTree>
    <p:extLst>
      <p:ext uri="{BB962C8B-B14F-4D97-AF65-F5344CB8AC3E}">
        <p14:creationId xmlns:p14="http://schemas.microsoft.com/office/powerpoint/2010/main" val="404769139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联邦场景</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17</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0500EF19-D3F2-4607-BEC3-B83684C1CC21}"/>
              </a:ext>
            </a:extLst>
          </p:cNvPr>
          <p:cNvPicPr>
            <a:picLocks noChangeAspect="1"/>
          </p:cNvPicPr>
          <p:nvPr/>
        </p:nvPicPr>
        <p:blipFill>
          <a:blip r:embed="rId3"/>
          <a:stretch>
            <a:fillRect/>
          </a:stretch>
        </p:blipFill>
        <p:spPr>
          <a:xfrm>
            <a:off x="1669774" y="1887484"/>
            <a:ext cx="3363862" cy="1140891"/>
          </a:xfrm>
          <a:prstGeom prst="rect">
            <a:avLst/>
          </a:prstGeom>
        </p:spPr>
      </p:pic>
      <p:pic>
        <p:nvPicPr>
          <p:cNvPr id="7" name="图片 6">
            <a:extLst>
              <a:ext uri="{FF2B5EF4-FFF2-40B4-BE49-F238E27FC236}">
                <a16:creationId xmlns:a16="http://schemas.microsoft.com/office/drawing/2014/main" id="{F7334100-BADA-4730-9A28-846110AE61B2}"/>
              </a:ext>
            </a:extLst>
          </p:cNvPr>
          <p:cNvPicPr>
            <a:picLocks noChangeAspect="1"/>
          </p:cNvPicPr>
          <p:nvPr/>
        </p:nvPicPr>
        <p:blipFill>
          <a:blip r:embed="rId4"/>
          <a:stretch>
            <a:fillRect/>
          </a:stretch>
        </p:blipFill>
        <p:spPr>
          <a:xfrm>
            <a:off x="1075407" y="3270112"/>
            <a:ext cx="6381901" cy="3086238"/>
          </a:xfrm>
          <a:prstGeom prst="rect">
            <a:avLst/>
          </a:prstGeom>
        </p:spPr>
      </p:pic>
      <p:sp>
        <p:nvSpPr>
          <p:cNvPr id="17" name="文本框 16">
            <a:extLst>
              <a:ext uri="{FF2B5EF4-FFF2-40B4-BE49-F238E27FC236}">
                <a16:creationId xmlns:a16="http://schemas.microsoft.com/office/drawing/2014/main" id="{02D44F8C-2F65-4320-9E7E-411B65633D65}"/>
              </a:ext>
            </a:extLst>
          </p:cNvPr>
          <p:cNvSpPr txBox="1"/>
          <p:nvPr/>
        </p:nvSpPr>
        <p:spPr>
          <a:xfrm>
            <a:off x="280369" y="1100832"/>
            <a:ext cx="10756432" cy="461665"/>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参数服务器效用 </a:t>
            </a:r>
            <a:endParaRPr lang="en-US" altLang="zh-CN" sz="2400" b="1"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B970D2BD-58AA-489C-86B2-D1509698916D}"/>
              </a:ext>
            </a:extLst>
          </p:cNvPr>
          <p:cNvPicPr>
            <a:picLocks noChangeAspect="1"/>
          </p:cNvPicPr>
          <p:nvPr/>
        </p:nvPicPr>
        <p:blipFill>
          <a:blip r:embed="rId5"/>
          <a:stretch>
            <a:fillRect/>
          </a:stretch>
        </p:blipFill>
        <p:spPr>
          <a:xfrm>
            <a:off x="7864818" y="2155436"/>
            <a:ext cx="898182" cy="673637"/>
          </a:xfrm>
          <a:prstGeom prst="rect">
            <a:avLst/>
          </a:prstGeom>
        </p:spPr>
      </p:pic>
      <p:sp>
        <p:nvSpPr>
          <p:cNvPr id="20" name="文本框 19">
            <a:extLst>
              <a:ext uri="{FF2B5EF4-FFF2-40B4-BE49-F238E27FC236}">
                <a16:creationId xmlns:a16="http://schemas.microsoft.com/office/drawing/2014/main" id="{266981F5-4BC1-4237-BA0C-FA14BA9835F3}"/>
              </a:ext>
            </a:extLst>
          </p:cNvPr>
          <p:cNvSpPr txBox="1"/>
          <p:nvPr/>
        </p:nvSpPr>
        <p:spPr>
          <a:xfrm>
            <a:off x="8763000" y="2261421"/>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为凹函数，二阶导小于</a:t>
            </a:r>
            <a:r>
              <a:rPr lang="en-US" altLang="zh-CN" sz="2400" dirty="0">
                <a:latin typeface="黑体" panose="02010609060101010101" pitchFamily="49" charset="-122"/>
                <a:ea typeface="黑体" panose="02010609060101010101" pitchFamily="49" charset="-122"/>
              </a:rPr>
              <a:t>0</a:t>
            </a:r>
          </a:p>
        </p:txBody>
      </p:sp>
      <p:pic>
        <p:nvPicPr>
          <p:cNvPr id="13" name="图片 12">
            <a:extLst>
              <a:ext uri="{FF2B5EF4-FFF2-40B4-BE49-F238E27FC236}">
                <a16:creationId xmlns:a16="http://schemas.microsoft.com/office/drawing/2014/main" id="{456E2ADD-1770-47A3-9D65-B1EB535D0290}"/>
              </a:ext>
            </a:extLst>
          </p:cNvPr>
          <p:cNvPicPr>
            <a:picLocks noChangeAspect="1"/>
          </p:cNvPicPr>
          <p:nvPr/>
        </p:nvPicPr>
        <p:blipFill>
          <a:blip r:embed="rId6"/>
          <a:stretch>
            <a:fillRect/>
          </a:stretch>
        </p:blipFill>
        <p:spPr>
          <a:xfrm>
            <a:off x="7763698" y="3270112"/>
            <a:ext cx="1100421" cy="898303"/>
          </a:xfrm>
          <a:prstGeom prst="rect">
            <a:avLst/>
          </a:prstGeom>
        </p:spPr>
      </p:pic>
      <p:sp>
        <p:nvSpPr>
          <p:cNvPr id="25" name="文本框 24">
            <a:extLst>
              <a:ext uri="{FF2B5EF4-FFF2-40B4-BE49-F238E27FC236}">
                <a16:creationId xmlns:a16="http://schemas.microsoft.com/office/drawing/2014/main" id="{18B3F04F-EC00-4FF4-BA77-1385C4BABB3C}"/>
              </a:ext>
            </a:extLst>
          </p:cNvPr>
          <p:cNvSpPr txBox="1"/>
          <p:nvPr/>
        </p:nvSpPr>
        <p:spPr>
          <a:xfrm>
            <a:off x="8763000" y="3429000"/>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小于</a:t>
            </a:r>
            <a:r>
              <a:rPr lang="en-US" altLang="zh-CN" sz="2400" dirty="0">
                <a:latin typeface="黑体" panose="02010609060101010101" pitchFamily="49" charset="-122"/>
                <a:ea typeface="黑体" panose="02010609060101010101" pitchFamily="49" charset="-122"/>
              </a:rPr>
              <a:t>0</a:t>
            </a:r>
          </a:p>
        </p:txBody>
      </p:sp>
      <p:sp>
        <p:nvSpPr>
          <p:cNvPr id="26" name="文本框 25">
            <a:extLst>
              <a:ext uri="{FF2B5EF4-FFF2-40B4-BE49-F238E27FC236}">
                <a16:creationId xmlns:a16="http://schemas.microsoft.com/office/drawing/2014/main" id="{87B5A909-49C1-4CB6-86AE-E513525285E9}"/>
              </a:ext>
            </a:extLst>
          </p:cNvPr>
          <p:cNvSpPr txBox="1"/>
          <p:nvPr/>
        </p:nvSpPr>
        <p:spPr>
          <a:xfrm>
            <a:off x="7864818" y="4833093"/>
            <a:ext cx="3429000"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存在</a:t>
            </a:r>
            <a:r>
              <a:rPr lang="en-US" altLang="zh-CN" sz="2400" dirty="0">
                <a:latin typeface="黑体" panose="02010609060101010101" pitchFamily="49" charset="-122"/>
                <a:ea typeface="黑体" panose="02010609060101010101" pitchFamily="49" charset="-122"/>
              </a:rPr>
              <a:t>τ</a:t>
            </a:r>
            <a:r>
              <a:rPr lang="zh-CN" altLang="en-US" sz="2400" dirty="0">
                <a:latin typeface="黑体" panose="02010609060101010101" pitchFamily="49" charset="-122"/>
                <a:ea typeface="黑体" panose="02010609060101010101" pitchFamily="49" charset="-122"/>
              </a:rPr>
              <a:t>使得参数服务器达到最大效用</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993488"/>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强化学习模型</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18</a:t>
            </a:fld>
            <a:endParaRPr lang="zh-CN" altLang="en-US"/>
          </a:p>
        </p:txBody>
      </p:sp>
      <p:sp>
        <p:nvSpPr>
          <p:cNvPr id="15" name="文本框 14">
            <a:extLst>
              <a:ext uri="{FF2B5EF4-FFF2-40B4-BE49-F238E27FC236}">
                <a16:creationId xmlns:a16="http://schemas.microsoft.com/office/drawing/2014/main" id="{B19B57BA-AF4B-462D-9FFC-EF35F29C461B}"/>
              </a:ext>
            </a:extLst>
          </p:cNvPr>
          <p:cNvSpPr txBox="1"/>
          <p:nvPr/>
        </p:nvSpPr>
        <p:spPr>
          <a:xfrm>
            <a:off x="280369" y="972435"/>
            <a:ext cx="597511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Actor-Critic Model</a:t>
            </a:r>
          </a:p>
        </p:txBody>
      </p:sp>
      <p:pic>
        <p:nvPicPr>
          <p:cNvPr id="2" name="图片 1">
            <a:extLst>
              <a:ext uri="{FF2B5EF4-FFF2-40B4-BE49-F238E27FC236}">
                <a16:creationId xmlns:a16="http://schemas.microsoft.com/office/drawing/2014/main" id="{C689FB12-9B19-403A-9FC2-880AE7C28E9A}"/>
              </a:ext>
            </a:extLst>
          </p:cNvPr>
          <p:cNvPicPr>
            <a:picLocks noChangeAspect="1"/>
          </p:cNvPicPr>
          <p:nvPr/>
        </p:nvPicPr>
        <p:blipFill>
          <a:blip r:embed="rId3"/>
          <a:stretch>
            <a:fillRect/>
          </a:stretch>
        </p:blipFill>
        <p:spPr>
          <a:xfrm>
            <a:off x="7098384" y="1554760"/>
            <a:ext cx="4255416" cy="4004456"/>
          </a:xfrm>
          <a:prstGeom prst="rect">
            <a:avLst/>
          </a:prstGeom>
        </p:spPr>
      </p:pic>
      <p:sp>
        <p:nvSpPr>
          <p:cNvPr id="21" name="文本框 20">
            <a:extLst>
              <a:ext uri="{FF2B5EF4-FFF2-40B4-BE49-F238E27FC236}">
                <a16:creationId xmlns:a16="http://schemas.microsoft.com/office/drawing/2014/main" id="{C8B5FEF1-4561-4AB4-AD92-9F5867FC68E5}"/>
              </a:ext>
            </a:extLst>
          </p:cNvPr>
          <p:cNvSpPr txBox="1"/>
          <p:nvPr/>
        </p:nvSpPr>
        <p:spPr>
          <a:xfrm>
            <a:off x="623392" y="1657556"/>
            <a:ext cx="6094428" cy="2308324"/>
          </a:xfrm>
          <a:prstGeom prst="rect">
            <a:avLst/>
          </a:prstGeom>
          <a:noFill/>
        </p:spPr>
        <p:txBody>
          <a:bodyPr wrap="square">
            <a:spAutoFit/>
          </a:bodyPr>
          <a:lstStyle/>
          <a:p>
            <a:r>
              <a:rPr lang="zh-CN" altLang="en-US" b="0" i="0" dirty="0">
                <a:solidFill>
                  <a:srgbClr val="333333"/>
                </a:solidFill>
                <a:effectLst/>
                <a:latin typeface="黑体" panose="02010609060101010101" pitchFamily="49" charset="-122"/>
                <a:ea typeface="黑体" panose="02010609060101010101" pitchFamily="49" charset="-122"/>
              </a:rPr>
              <a:t>用</a:t>
            </a:r>
            <a:r>
              <a:rPr lang="en-US" altLang="zh-CN" b="0" i="0" dirty="0">
                <a:solidFill>
                  <a:srgbClr val="333333"/>
                </a:solidFill>
                <a:effectLst/>
                <a:latin typeface="黑体" panose="02010609060101010101" pitchFamily="49" charset="-122"/>
                <a:ea typeface="黑体" panose="02010609060101010101" pitchFamily="49" charset="-122"/>
              </a:rPr>
              <a:t>Critic</a:t>
            </a:r>
            <a:r>
              <a:rPr lang="zh-CN" altLang="en-US" b="0" i="0" dirty="0">
                <a:solidFill>
                  <a:srgbClr val="333333"/>
                </a:solidFill>
                <a:effectLst/>
                <a:latin typeface="黑体" panose="02010609060101010101" pitchFamily="49" charset="-122"/>
                <a:ea typeface="黑体" panose="02010609060101010101" pitchFamily="49" charset="-122"/>
              </a:rPr>
              <a:t>去学习奖励机制，用</a:t>
            </a:r>
            <a:r>
              <a:rPr lang="en-US" altLang="zh-CN" b="0" i="0" dirty="0">
                <a:solidFill>
                  <a:srgbClr val="333333"/>
                </a:solidFill>
                <a:effectLst/>
                <a:latin typeface="黑体" panose="02010609060101010101" pitchFamily="49" charset="-122"/>
                <a:ea typeface="黑体" panose="02010609060101010101" pitchFamily="49" charset="-122"/>
              </a:rPr>
              <a:t>Actor</a:t>
            </a:r>
            <a:r>
              <a:rPr lang="zh-CN" altLang="en-US" b="0" i="0" dirty="0">
                <a:solidFill>
                  <a:srgbClr val="333333"/>
                </a:solidFill>
                <a:effectLst/>
                <a:latin typeface="黑体" panose="02010609060101010101" pitchFamily="49" charset="-122"/>
                <a:ea typeface="黑体" panose="02010609060101010101" pitchFamily="49" charset="-122"/>
              </a:rPr>
              <a:t>来指导动作执行，在</a:t>
            </a:r>
            <a:r>
              <a:rPr lang="en-US" altLang="zh-CN" b="0" i="0" dirty="0">
                <a:solidFill>
                  <a:srgbClr val="333333"/>
                </a:solidFill>
                <a:effectLst/>
                <a:latin typeface="黑体" panose="02010609060101010101" pitchFamily="49" charset="-122"/>
                <a:ea typeface="黑体" panose="02010609060101010101" pitchFamily="49" charset="-122"/>
              </a:rPr>
              <a:t>Critic</a:t>
            </a:r>
            <a:r>
              <a:rPr lang="zh-CN" altLang="en-US" b="0" i="0" dirty="0">
                <a:solidFill>
                  <a:srgbClr val="333333"/>
                </a:solidFill>
                <a:effectLst/>
                <a:latin typeface="黑体" panose="02010609060101010101" pitchFamily="49" charset="-122"/>
                <a:ea typeface="黑体" panose="02010609060101010101" pitchFamily="49" charset="-122"/>
              </a:rPr>
              <a:t>学完后告诉</a:t>
            </a:r>
            <a:r>
              <a:rPr lang="en-US" altLang="zh-CN" b="0" i="0" dirty="0">
                <a:solidFill>
                  <a:srgbClr val="333333"/>
                </a:solidFill>
                <a:effectLst/>
                <a:latin typeface="黑体" panose="02010609060101010101" pitchFamily="49" charset="-122"/>
                <a:ea typeface="黑体" panose="02010609060101010101" pitchFamily="49" charset="-122"/>
              </a:rPr>
              <a:t>Actor</a:t>
            </a:r>
            <a:r>
              <a:rPr lang="zh-CN" altLang="en-US" b="0" i="0" dirty="0">
                <a:solidFill>
                  <a:srgbClr val="333333"/>
                </a:solidFill>
                <a:effectLst/>
                <a:latin typeface="黑体" panose="02010609060101010101" pitchFamily="49" charset="-122"/>
                <a:ea typeface="黑体" panose="02010609060101010101" pitchFamily="49" charset="-122"/>
              </a:rPr>
              <a:t>哪些做得好。</a:t>
            </a:r>
            <a:r>
              <a:rPr lang="en-US" altLang="zh-CN" b="0" i="0" dirty="0">
                <a:solidFill>
                  <a:srgbClr val="333333"/>
                </a:solidFill>
                <a:effectLst/>
                <a:latin typeface="黑体" panose="02010609060101010101" pitchFamily="49" charset="-122"/>
                <a:ea typeface="黑体" panose="02010609060101010101" pitchFamily="49" charset="-122"/>
              </a:rPr>
              <a:t>Critic</a:t>
            </a:r>
            <a:r>
              <a:rPr lang="zh-CN" altLang="en-US" b="0" i="0" dirty="0">
                <a:solidFill>
                  <a:srgbClr val="333333"/>
                </a:solidFill>
                <a:effectLst/>
                <a:latin typeface="黑体" panose="02010609060101010101" pitchFamily="49" charset="-122"/>
                <a:ea typeface="黑体" panose="02010609060101010101" pitchFamily="49" charset="-122"/>
              </a:rPr>
              <a:t>通过学习环境和奖励之间的关系，能够看到所处状态的潜在奖励，指导的</a:t>
            </a:r>
            <a:r>
              <a:rPr lang="en-US" altLang="zh-CN" b="0" i="0" dirty="0">
                <a:solidFill>
                  <a:srgbClr val="333333"/>
                </a:solidFill>
                <a:effectLst/>
                <a:latin typeface="黑体" panose="02010609060101010101" pitchFamily="49" charset="-122"/>
                <a:ea typeface="黑体" panose="02010609060101010101" pitchFamily="49" charset="-122"/>
              </a:rPr>
              <a:t>Actor</a:t>
            </a:r>
            <a:r>
              <a:rPr lang="zh-CN" altLang="en-US" b="0" i="0" dirty="0">
                <a:solidFill>
                  <a:srgbClr val="333333"/>
                </a:solidFill>
                <a:effectLst/>
                <a:latin typeface="黑体" panose="02010609060101010101" pitchFamily="49" charset="-122"/>
                <a:ea typeface="黑体" panose="02010609060101010101" pitchFamily="49" charset="-122"/>
              </a:rPr>
              <a:t>每一步都在更新</a:t>
            </a:r>
            <a:r>
              <a:rPr lang="zh-CN" altLang="en-US" b="0" i="0" dirty="0">
                <a:solidFill>
                  <a:srgbClr val="333333"/>
                </a:solidFill>
                <a:effectLst/>
                <a:latin typeface="pingfang SC"/>
              </a:rPr>
              <a:t>。</a:t>
            </a:r>
            <a:endParaRPr lang="en-US" altLang="zh-CN" b="0" i="0" dirty="0">
              <a:solidFill>
                <a:srgbClr val="333333"/>
              </a:solidFill>
              <a:effectLst/>
              <a:latin typeface="pingfang SC"/>
            </a:endParaRPr>
          </a:p>
          <a:p>
            <a:endParaRPr lang="en-US" altLang="zh-CN" dirty="0">
              <a:solidFill>
                <a:srgbClr val="333333"/>
              </a:solidFill>
              <a:latin typeface="pingfang SC"/>
            </a:endParaRPr>
          </a:p>
          <a:p>
            <a:r>
              <a:rPr lang="en-US" altLang="zh-CN" dirty="0">
                <a:latin typeface="黑体" panose="02010609060101010101" pitchFamily="49" charset="-122"/>
                <a:ea typeface="黑体" panose="02010609060101010101" pitchFamily="49" charset="-122"/>
              </a:rPr>
              <a:t>Actor </a:t>
            </a:r>
            <a:r>
              <a:rPr lang="zh-CN" altLang="en-US" dirty="0">
                <a:latin typeface="黑体" panose="02010609060101010101" pitchFamily="49" charset="-122"/>
                <a:ea typeface="黑体" panose="02010609060101010101" pitchFamily="49" charset="-122"/>
              </a:rPr>
              <a:t>基于概率选行为</a:t>
            </a:r>
            <a:r>
              <a:rPr lang="en-US" altLang="zh-CN" dirty="0">
                <a:latin typeface="黑体" panose="02010609060101010101" pitchFamily="49" charset="-122"/>
                <a:ea typeface="黑体" panose="02010609060101010101" pitchFamily="49" charset="-122"/>
              </a:rPr>
              <a:t>, Critic </a:t>
            </a:r>
            <a:r>
              <a:rPr lang="zh-CN" altLang="en-US" dirty="0">
                <a:latin typeface="黑体" panose="02010609060101010101" pitchFamily="49" charset="-122"/>
                <a:ea typeface="黑体" panose="02010609060101010101" pitchFamily="49" charset="-122"/>
              </a:rPr>
              <a:t>基于 </a:t>
            </a:r>
            <a:r>
              <a:rPr lang="en-US" altLang="zh-CN" dirty="0">
                <a:latin typeface="黑体" panose="02010609060101010101" pitchFamily="49" charset="-122"/>
                <a:ea typeface="黑体" panose="02010609060101010101" pitchFamily="49" charset="-122"/>
              </a:rPr>
              <a:t>Actor </a:t>
            </a:r>
            <a:r>
              <a:rPr lang="zh-CN" altLang="en-US" dirty="0">
                <a:latin typeface="黑体" panose="02010609060101010101" pitchFamily="49" charset="-122"/>
                <a:ea typeface="黑体" panose="02010609060101010101" pitchFamily="49" charset="-122"/>
              </a:rPr>
              <a:t>的行为评判行为的得分</a:t>
            </a:r>
            <a:r>
              <a:rPr lang="en-US" altLang="zh-CN" dirty="0">
                <a:latin typeface="黑体" panose="02010609060101010101" pitchFamily="49" charset="-122"/>
                <a:ea typeface="黑体" panose="02010609060101010101" pitchFamily="49" charset="-122"/>
              </a:rPr>
              <a:t>, Actor </a:t>
            </a:r>
            <a:r>
              <a:rPr lang="zh-CN" altLang="en-US" dirty="0">
                <a:latin typeface="黑体" panose="02010609060101010101" pitchFamily="49" charset="-122"/>
                <a:ea typeface="黑体" panose="02010609060101010101" pitchFamily="49" charset="-122"/>
              </a:rPr>
              <a:t>根据 </a:t>
            </a:r>
            <a:r>
              <a:rPr lang="en-US" altLang="zh-CN" dirty="0">
                <a:latin typeface="黑体" panose="02010609060101010101" pitchFamily="49" charset="-122"/>
                <a:ea typeface="黑体" panose="02010609060101010101" pitchFamily="49" charset="-122"/>
              </a:rPr>
              <a:t>Critic </a:t>
            </a:r>
            <a:r>
              <a:rPr lang="zh-CN" altLang="en-US" dirty="0">
                <a:latin typeface="黑体" panose="02010609060101010101" pitchFamily="49" charset="-122"/>
                <a:ea typeface="黑体" panose="02010609060101010101" pitchFamily="49" charset="-122"/>
              </a:rPr>
              <a:t>的评分修改选行为的概率。</a:t>
            </a:r>
          </a:p>
        </p:txBody>
      </p:sp>
    </p:spTree>
    <p:extLst>
      <p:ext uri="{BB962C8B-B14F-4D97-AF65-F5344CB8AC3E}">
        <p14:creationId xmlns:p14="http://schemas.microsoft.com/office/powerpoint/2010/main" val="288073551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强化学习模型</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19</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a:extLst>
              <a:ext uri="{FF2B5EF4-FFF2-40B4-BE49-F238E27FC236}">
                <a16:creationId xmlns:a16="http://schemas.microsoft.com/office/drawing/2014/main" id="{B19B57BA-AF4B-462D-9FFC-EF35F29C461B}"/>
              </a:ext>
            </a:extLst>
          </p:cNvPr>
          <p:cNvSpPr txBox="1"/>
          <p:nvPr/>
        </p:nvSpPr>
        <p:spPr>
          <a:xfrm>
            <a:off x="280369" y="972435"/>
            <a:ext cx="597511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Actor-Critic Model</a:t>
            </a:r>
          </a:p>
        </p:txBody>
      </p:sp>
      <p:sp>
        <p:nvSpPr>
          <p:cNvPr id="12" name="文本框 11">
            <a:extLst>
              <a:ext uri="{FF2B5EF4-FFF2-40B4-BE49-F238E27FC236}">
                <a16:creationId xmlns:a16="http://schemas.microsoft.com/office/drawing/2014/main" id="{C0B79152-EDA0-4488-8619-0CAF84D0EE88}"/>
              </a:ext>
            </a:extLst>
          </p:cNvPr>
          <p:cNvSpPr txBox="1"/>
          <p:nvPr/>
        </p:nvSpPr>
        <p:spPr>
          <a:xfrm>
            <a:off x="892518" y="1645692"/>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参数服务器状态空间：</a:t>
            </a:r>
            <a:endParaRPr lang="en-US" altLang="zh-CN"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7D89DE51-3D00-44EC-9157-3ECFD0AA6BA6}"/>
              </a:ext>
            </a:extLst>
          </p:cNvPr>
          <p:cNvPicPr>
            <a:picLocks noChangeAspect="1"/>
          </p:cNvPicPr>
          <p:nvPr/>
        </p:nvPicPr>
        <p:blipFill>
          <a:blip r:embed="rId3"/>
          <a:stretch>
            <a:fillRect/>
          </a:stretch>
        </p:blipFill>
        <p:spPr>
          <a:xfrm>
            <a:off x="1431519" y="2264827"/>
            <a:ext cx="6448307" cy="425455"/>
          </a:xfrm>
          <a:prstGeom prst="rect">
            <a:avLst/>
          </a:prstGeom>
        </p:spPr>
      </p:pic>
      <p:sp>
        <p:nvSpPr>
          <p:cNvPr id="16" name="文本框 15">
            <a:extLst>
              <a:ext uri="{FF2B5EF4-FFF2-40B4-BE49-F238E27FC236}">
                <a16:creationId xmlns:a16="http://schemas.microsoft.com/office/drawing/2014/main" id="{1A2508B0-CBFD-4B61-8CD7-F766BC0BE75A}"/>
              </a:ext>
            </a:extLst>
          </p:cNvPr>
          <p:cNvSpPr txBox="1"/>
          <p:nvPr/>
        </p:nvSpPr>
        <p:spPr>
          <a:xfrm>
            <a:off x="892518" y="2967335"/>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参数服务器策略：</a:t>
            </a:r>
            <a:endParaRPr lang="en-US" altLang="zh-CN" sz="24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560A6D8-8F06-4A95-98EA-BD5D9067C273}"/>
              </a:ext>
            </a:extLst>
          </p:cNvPr>
          <p:cNvPicPr>
            <a:picLocks noChangeAspect="1"/>
          </p:cNvPicPr>
          <p:nvPr/>
        </p:nvPicPr>
        <p:blipFill>
          <a:blip r:embed="rId4"/>
          <a:stretch>
            <a:fillRect/>
          </a:stretch>
        </p:blipFill>
        <p:spPr>
          <a:xfrm>
            <a:off x="1431519" y="3584793"/>
            <a:ext cx="3344144" cy="582925"/>
          </a:xfrm>
          <a:prstGeom prst="rect">
            <a:avLst/>
          </a:prstGeom>
        </p:spPr>
      </p:pic>
      <p:sp>
        <p:nvSpPr>
          <p:cNvPr id="18" name="文本框 17">
            <a:extLst>
              <a:ext uri="{FF2B5EF4-FFF2-40B4-BE49-F238E27FC236}">
                <a16:creationId xmlns:a16="http://schemas.microsoft.com/office/drawing/2014/main" id="{71328082-4A92-457E-8CCB-B2B195635B07}"/>
              </a:ext>
            </a:extLst>
          </p:cNvPr>
          <p:cNvSpPr txBox="1"/>
          <p:nvPr/>
        </p:nvSpPr>
        <p:spPr>
          <a:xfrm>
            <a:off x="892518" y="4323511"/>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参数服务器奖励：</a:t>
            </a:r>
            <a:endParaRPr lang="en-US" altLang="zh-CN" sz="2400"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6714A23B-3855-46FD-8214-3C1FD7739D21}"/>
              </a:ext>
            </a:extLst>
          </p:cNvPr>
          <p:cNvPicPr>
            <a:picLocks noChangeAspect="1"/>
          </p:cNvPicPr>
          <p:nvPr/>
        </p:nvPicPr>
        <p:blipFill>
          <a:blip r:embed="rId5"/>
          <a:stretch>
            <a:fillRect/>
          </a:stretch>
        </p:blipFill>
        <p:spPr>
          <a:xfrm>
            <a:off x="3235031" y="5050435"/>
            <a:ext cx="2841282" cy="590762"/>
          </a:xfrm>
          <a:prstGeom prst="rect">
            <a:avLst/>
          </a:prstGeom>
        </p:spPr>
      </p:pic>
      <p:pic>
        <p:nvPicPr>
          <p:cNvPr id="11" name="图片 10">
            <a:extLst>
              <a:ext uri="{FF2B5EF4-FFF2-40B4-BE49-F238E27FC236}">
                <a16:creationId xmlns:a16="http://schemas.microsoft.com/office/drawing/2014/main" id="{CA08A645-8C38-4EE1-B99D-2B1498145466}"/>
              </a:ext>
            </a:extLst>
          </p:cNvPr>
          <p:cNvPicPr>
            <a:picLocks noChangeAspect="1"/>
          </p:cNvPicPr>
          <p:nvPr/>
        </p:nvPicPr>
        <p:blipFill>
          <a:blip r:embed="rId6"/>
          <a:stretch>
            <a:fillRect/>
          </a:stretch>
        </p:blipFill>
        <p:spPr>
          <a:xfrm>
            <a:off x="1431519" y="5101328"/>
            <a:ext cx="1509459" cy="548894"/>
          </a:xfrm>
          <a:prstGeom prst="rect">
            <a:avLst/>
          </a:prstGeom>
        </p:spPr>
      </p:pic>
      <p:pic>
        <p:nvPicPr>
          <p:cNvPr id="14" name="图片 13">
            <a:extLst>
              <a:ext uri="{FF2B5EF4-FFF2-40B4-BE49-F238E27FC236}">
                <a16:creationId xmlns:a16="http://schemas.microsoft.com/office/drawing/2014/main" id="{B6DAB35F-985B-4B2E-85E6-9BD414D5242C}"/>
              </a:ext>
            </a:extLst>
          </p:cNvPr>
          <p:cNvPicPr>
            <a:picLocks noChangeAspect="1"/>
          </p:cNvPicPr>
          <p:nvPr/>
        </p:nvPicPr>
        <p:blipFill>
          <a:blip r:embed="rId7"/>
          <a:stretch>
            <a:fillRect/>
          </a:stretch>
        </p:blipFill>
        <p:spPr>
          <a:xfrm>
            <a:off x="7850795" y="1719168"/>
            <a:ext cx="4172162" cy="3772493"/>
          </a:xfrm>
          <a:prstGeom prst="rect">
            <a:avLst/>
          </a:prstGeom>
        </p:spPr>
      </p:pic>
    </p:spTree>
    <p:extLst>
      <p:ext uri="{BB962C8B-B14F-4D97-AF65-F5344CB8AC3E}">
        <p14:creationId xmlns:p14="http://schemas.microsoft.com/office/powerpoint/2010/main" val="4055401153"/>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195024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目录</a:t>
            </a:r>
          </a:p>
        </p:txBody>
      </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3943697" y="908720"/>
            <a:ext cx="3863975" cy="792162"/>
            <a:chOff x="1329" y="1795"/>
            <a:chExt cx="2434" cy="499"/>
          </a:xfrm>
          <a:solidFill>
            <a:srgbClr val="02409A"/>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227"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2400" b="1" dirty="0">
                  <a:solidFill>
                    <a:schemeClr val="bg1">
                      <a:lumMod val="95000"/>
                    </a:schemeClr>
                  </a:solidFill>
                  <a:ea typeface="微软雅黑" pitchFamily="34" charset="-122"/>
                </a:rPr>
                <a:t>问题介绍</a:t>
              </a:r>
              <a:endParaRPr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ltLang="zh-CN" sz="2400" b="1" kern="0" dirty="0">
                  <a:solidFill>
                    <a:srgbClr val="F2F2F2"/>
                  </a:solidFill>
                  <a:latin typeface="微软雅黑"/>
                  <a:ea typeface="微软雅黑"/>
                  <a:cs typeface="微软雅黑"/>
                </a:rPr>
                <a:t>1</a:t>
              </a:r>
              <a:endParaRPr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3935760" y="3429000"/>
            <a:ext cx="3863975" cy="792162"/>
            <a:chOff x="1329" y="1795"/>
            <a:chExt cx="2434" cy="499"/>
          </a:xfrm>
          <a:solidFill>
            <a:srgbClr val="02409A"/>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227"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2400" b="1" dirty="0">
                  <a:solidFill>
                    <a:schemeClr val="bg1">
                      <a:lumMod val="95000"/>
                    </a:schemeClr>
                  </a:solidFill>
                  <a:ea typeface="微软雅黑" pitchFamily="34" charset="-122"/>
                </a:rPr>
                <a:t>模型设计</a:t>
              </a:r>
              <a:endParaRPr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zh-CN" sz="2400" b="1" kern="0" dirty="0">
                  <a:solidFill>
                    <a:srgbClr val="F2F2F2"/>
                  </a:solidFill>
                  <a:latin typeface="微软雅黑"/>
                  <a:ea typeface="微软雅黑"/>
                  <a:cs typeface="微软雅黑"/>
                </a:rPr>
                <a:t>3</a:t>
              </a:r>
              <a:endParaRPr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grpSp>
        <p:nvGrpSpPr>
          <p:cNvPr id="20" name="Group 51">
            <a:extLst>
              <a:ext uri="{FF2B5EF4-FFF2-40B4-BE49-F238E27FC236}">
                <a16:creationId xmlns:a16="http://schemas.microsoft.com/office/drawing/2014/main" id="{820F2694-B6AB-4EE2-8B97-2AF2846D6CB8}"/>
              </a:ext>
            </a:extLst>
          </p:cNvPr>
          <p:cNvGrpSpPr>
            <a:grpSpLocks/>
          </p:cNvGrpSpPr>
          <p:nvPr/>
        </p:nvGrpSpPr>
        <p:grpSpPr bwMode="auto">
          <a:xfrm>
            <a:off x="3935760" y="4689017"/>
            <a:ext cx="3856037" cy="792163"/>
            <a:chOff x="1329" y="1795"/>
            <a:chExt cx="2429" cy="499"/>
          </a:xfrm>
          <a:solidFill>
            <a:srgbClr val="02409A"/>
          </a:solidFill>
        </p:grpSpPr>
        <p:sp>
          <p:nvSpPr>
            <p:cNvPr id="21" name="AutoShape 52">
              <a:extLst>
                <a:ext uri="{FF2B5EF4-FFF2-40B4-BE49-F238E27FC236}">
                  <a16:creationId xmlns:a16="http://schemas.microsoft.com/office/drawing/2014/main" id="{F832938B-6D86-4DB6-96A8-8F7A7025A5C5}"/>
                </a:ext>
              </a:extLst>
            </p:cNvPr>
            <p:cNvSpPr>
              <a:spLocks noChangeArrowheads="1"/>
            </p:cNvSpPr>
            <p:nvPr/>
          </p:nvSpPr>
          <p:spPr bwMode="gray">
            <a:xfrm>
              <a:off x="1536" y="1840"/>
              <a:ext cx="2222"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2400" b="1" dirty="0">
                  <a:solidFill>
                    <a:schemeClr val="bg1">
                      <a:lumMod val="95000"/>
                    </a:schemeClr>
                  </a:solidFill>
                  <a:ea typeface="微软雅黑" pitchFamily="34" charset="-122"/>
                </a:rPr>
                <a:t>实验结果</a:t>
              </a:r>
            </a:p>
          </p:txBody>
        </p:sp>
        <p:sp>
          <p:nvSpPr>
            <p:cNvPr id="22" name="AutoShape 53">
              <a:extLst>
                <a:ext uri="{FF2B5EF4-FFF2-40B4-BE49-F238E27FC236}">
                  <a16:creationId xmlns:a16="http://schemas.microsoft.com/office/drawing/2014/main" id="{114A2E8A-4CC7-472D-AB9D-CBBD368FA44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ltLang="zh-CN" sz="2400" b="1" kern="0" dirty="0">
                  <a:solidFill>
                    <a:srgbClr val="F2F2F2"/>
                  </a:solidFill>
                  <a:latin typeface="微软雅黑"/>
                  <a:ea typeface="微软雅黑"/>
                  <a:cs typeface="微软雅黑"/>
                </a:rPr>
                <a:t>4</a:t>
              </a:r>
              <a:endParaRPr lang="zh-CN" altLang="en-US" sz="2400" b="1" kern="0" dirty="0">
                <a:solidFill>
                  <a:srgbClr val="F2F2F2"/>
                </a:solidFill>
                <a:latin typeface="微软雅黑"/>
                <a:ea typeface="微软雅黑"/>
                <a:cs typeface="微软雅黑"/>
              </a:endParaRPr>
            </a:p>
          </p:txBody>
        </p:sp>
      </p:grpSp>
      <p:grpSp>
        <p:nvGrpSpPr>
          <p:cNvPr id="23" name="Group 51">
            <a:extLst>
              <a:ext uri="{FF2B5EF4-FFF2-40B4-BE49-F238E27FC236}">
                <a16:creationId xmlns:a16="http://schemas.microsoft.com/office/drawing/2014/main" id="{7E3B0CEA-B70B-4E40-A8D6-8EBB6E1F82B8}"/>
              </a:ext>
            </a:extLst>
          </p:cNvPr>
          <p:cNvGrpSpPr>
            <a:grpSpLocks/>
          </p:cNvGrpSpPr>
          <p:nvPr/>
        </p:nvGrpSpPr>
        <p:grpSpPr bwMode="auto">
          <a:xfrm>
            <a:off x="3935760" y="5949036"/>
            <a:ext cx="3856037" cy="792163"/>
            <a:chOff x="1329" y="1795"/>
            <a:chExt cx="2429" cy="499"/>
          </a:xfrm>
          <a:solidFill>
            <a:srgbClr val="02409A"/>
          </a:solidFill>
        </p:grpSpPr>
        <p:sp>
          <p:nvSpPr>
            <p:cNvPr id="24" name="AutoShape 52">
              <a:extLst>
                <a:ext uri="{FF2B5EF4-FFF2-40B4-BE49-F238E27FC236}">
                  <a16:creationId xmlns:a16="http://schemas.microsoft.com/office/drawing/2014/main" id="{317F43E9-EDEF-4C31-BE51-1A1724F21228}"/>
                </a:ext>
              </a:extLst>
            </p:cNvPr>
            <p:cNvSpPr>
              <a:spLocks noChangeArrowheads="1"/>
            </p:cNvSpPr>
            <p:nvPr/>
          </p:nvSpPr>
          <p:spPr bwMode="gray">
            <a:xfrm>
              <a:off x="1536" y="1840"/>
              <a:ext cx="2222"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2400" b="1" dirty="0">
                  <a:solidFill>
                    <a:schemeClr val="bg1">
                      <a:lumMod val="95000"/>
                    </a:schemeClr>
                  </a:solidFill>
                  <a:ea typeface="微软雅黑" pitchFamily="34" charset="-122"/>
                </a:rPr>
                <a:t>总结</a:t>
              </a:r>
            </a:p>
          </p:txBody>
        </p:sp>
        <p:sp>
          <p:nvSpPr>
            <p:cNvPr id="25" name="AutoShape 53">
              <a:extLst>
                <a:ext uri="{FF2B5EF4-FFF2-40B4-BE49-F238E27FC236}">
                  <a16:creationId xmlns:a16="http://schemas.microsoft.com/office/drawing/2014/main" id="{FA902C83-7948-48BB-A6CB-0CE25BC07EC6}"/>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ltLang="zh-CN" sz="2400" b="1" kern="0" dirty="0">
                  <a:solidFill>
                    <a:srgbClr val="F2F2F2"/>
                  </a:solidFill>
                  <a:latin typeface="微软雅黑"/>
                  <a:ea typeface="微软雅黑"/>
                  <a:cs typeface="微软雅黑"/>
                </a:rPr>
                <a:t>5</a:t>
              </a:r>
              <a:endParaRPr lang="zh-CN" altLang="en-US" sz="2400" b="1" kern="0" dirty="0">
                <a:solidFill>
                  <a:srgbClr val="F2F2F2"/>
                </a:solidFill>
                <a:latin typeface="微软雅黑"/>
                <a:ea typeface="微软雅黑"/>
                <a:cs typeface="微软雅黑"/>
              </a:endParaRPr>
            </a:p>
          </p:txBody>
        </p:sp>
      </p:grpSp>
      <p:grpSp>
        <p:nvGrpSpPr>
          <p:cNvPr id="26" name="Group 51">
            <a:extLst>
              <a:ext uri="{FF2B5EF4-FFF2-40B4-BE49-F238E27FC236}">
                <a16:creationId xmlns:a16="http://schemas.microsoft.com/office/drawing/2014/main" id="{6B576209-C21F-4FF4-BB6D-F9B21B94CC7B}"/>
              </a:ext>
            </a:extLst>
          </p:cNvPr>
          <p:cNvGrpSpPr>
            <a:grpSpLocks/>
          </p:cNvGrpSpPr>
          <p:nvPr/>
        </p:nvGrpSpPr>
        <p:grpSpPr bwMode="auto">
          <a:xfrm>
            <a:off x="3935760" y="2168737"/>
            <a:ext cx="3863975" cy="792162"/>
            <a:chOff x="1329" y="1795"/>
            <a:chExt cx="2434" cy="499"/>
          </a:xfrm>
          <a:solidFill>
            <a:srgbClr val="02409A"/>
          </a:solidFill>
        </p:grpSpPr>
        <p:sp>
          <p:nvSpPr>
            <p:cNvPr id="27" name="AutoShape 52">
              <a:extLst>
                <a:ext uri="{FF2B5EF4-FFF2-40B4-BE49-F238E27FC236}">
                  <a16:creationId xmlns:a16="http://schemas.microsoft.com/office/drawing/2014/main" id="{F9187069-2AF2-4966-8275-E0A545B6FA20}"/>
                </a:ext>
              </a:extLst>
            </p:cNvPr>
            <p:cNvSpPr>
              <a:spLocks noChangeArrowheads="1"/>
            </p:cNvSpPr>
            <p:nvPr/>
          </p:nvSpPr>
          <p:spPr bwMode="gray">
            <a:xfrm>
              <a:off x="1536" y="1840"/>
              <a:ext cx="2227"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zh-CN" altLang="en-US" sz="2400" b="1" dirty="0">
                  <a:solidFill>
                    <a:schemeClr val="bg1">
                      <a:lumMod val="95000"/>
                    </a:schemeClr>
                  </a:solidFill>
                  <a:ea typeface="微软雅黑" pitchFamily="34" charset="-122"/>
                </a:rPr>
                <a:t>问题定义</a:t>
              </a:r>
              <a:endParaRPr lang="en-US" altLang="zh-CN" sz="2400" b="1" dirty="0">
                <a:solidFill>
                  <a:schemeClr val="bg1">
                    <a:lumMod val="95000"/>
                  </a:schemeClr>
                </a:solidFill>
                <a:ea typeface="微软雅黑" pitchFamily="34" charset="-122"/>
              </a:endParaRPr>
            </a:p>
          </p:txBody>
        </p:sp>
        <p:sp>
          <p:nvSpPr>
            <p:cNvPr id="28" name="AutoShape 53">
              <a:extLst>
                <a:ext uri="{FF2B5EF4-FFF2-40B4-BE49-F238E27FC236}">
                  <a16:creationId xmlns:a16="http://schemas.microsoft.com/office/drawing/2014/main" id="{4DED5CDC-3AE3-4965-933D-6DDC05F1D903}"/>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altLang="zh-CN" sz="2400" b="1" kern="0" dirty="0">
                  <a:solidFill>
                    <a:srgbClr val="F2F2F2"/>
                  </a:solidFill>
                  <a:latin typeface="微软雅黑"/>
                  <a:ea typeface="微软雅黑"/>
                  <a:cs typeface="微软雅黑"/>
                </a:rPr>
                <a:t>2</a:t>
              </a:r>
              <a:endParaRPr lang="zh-CN" altLang="en-US" sz="2400" b="1" kern="0" dirty="0">
                <a:solidFill>
                  <a:srgbClr val="F2F2F2"/>
                </a:solidFill>
                <a:latin typeface="微软雅黑"/>
                <a:ea typeface="微软雅黑"/>
                <a:cs typeface="微软雅黑"/>
              </a:endParaRPr>
            </a:p>
          </p:txBody>
        </p:sp>
      </p:grpSp>
    </p:spTree>
    <p:extLst>
      <p:ext uri="{BB962C8B-B14F-4D97-AF65-F5344CB8AC3E}">
        <p14:creationId xmlns:p14="http://schemas.microsoft.com/office/powerpoint/2010/main" val="1674368534"/>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强化学习模型</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20</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a:extLst>
              <a:ext uri="{FF2B5EF4-FFF2-40B4-BE49-F238E27FC236}">
                <a16:creationId xmlns:a16="http://schemas.microsoft.com/office/drawing/2014/main" id="{B19B57BA-AF4B-462D-9FFC-EF35F29C461B}"/>
              </a:ext>
            </a:extLst>
          </p:cNvPr>
          <p:cNvSpPr txBox="1"/>
          <p:nvPr/>
        </p:nvSpPr>
        <p:spPr>
          <a:xfrm>
            <a:off x="280369" y="972435"/>
            <a:ext cx="597511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Actor-Critic Model</a:t>
            </a:r>
          </a:p>
        </p:txBody>
      </p:sp>
      <p:sp>
        <p:nvSpPr>
          <p:cNvPr id="12" name="文本框 11">
            <a:extLst>
              <a:ext uri="{FF2B5EF4-FFF2-40B4-BE49-F238E27FC236}">
                <a16:creationId xmlns:a16="http://schemas.microsoft.com/office/drawing/2014/main" id="{C0B79152-EDA0-4488-8619-0CAF84D0EE88}"/>
              </a:ext>
            </a:extLst>
          </p:cNvPr>
          <p:cNvSpPr txBox="1"/>
          <p:nvPr/>
        </p:nvSpPr>
        <p:spPr>
          <a:xfrm>
            <a:off x="892518" y="1645692"/>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边缘节点状态空间：</a:t>
            </a:r>
            <a:endParaRPr lang="en-US" altLang="zh-CN" sz="2400" dirty="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1A2508B0-CBFD-4B61-8CD7-F766BC0BE75A}"/>
              </a:ext>
            </a:extLst>
          </p:cNvPr>
          <p:cNvSpPr txBox="1"/>
          <p:nvPr/>
        </p:nvSpPr>
        <p:spPr>
          <a:xfrm>
            <a:off x="892518" y="2967335"/>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边缘节点策略：</a:t>
            </a:r>
            <a:endParaRPr lang="en-US" altLang="zh-CN" sz="2400" dirty="0">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71328082-4A92-457E-8CCB-B2B195635B07}"/>
              </a:ext>
            </a:extLst>
          </p:cNvPr>
          <p:cNvSpPr txBox="1"/>
          <p:nvPr/>
        </p:nvSpPr>
        <p:spPr>
          <a:xfrm>
            <a:off x="892518" y="4323511"/>
            <a:ext cx="342900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边缘节点奖励：</a:t>
            </a:r>
            <a:endParaRPr lang="en-US" altLang="zh-CN" sz="24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8AA2974A-0C93-4916-B09C-A39809A64B76}"/>
              </a:ext>
            </a:extLst>
          </p:cNvPr>
          <p:cNvPicPr>
            <a:picLocks noChangeAspect="1"/>
          </p:cNvPicPr>
          <p:nvPr/>
        </p:nvPicPr>
        <p:blipFill>
          <a:blip r:embed="rId3"/>
          <a:stretch>
            <a:fillRect/>
          </a:stretch>
        </p:blipFill>
        <p:spPr>
          <a:xfrm>
            <a:off x="1595855" y="2228617"/>
            <a:ext cx="5113824" cy="461665"/>
          </a:xfrm>
          <a:prstGeom prst="rect">
            <a:avLst/>
          </a:prstGeom>
        </p:spPr>
      </p:pic>
      <p:pic>
        <p:nvPicPr>
          <p:cNvPr id="8" name="图片 7">
            <a:extLst>
              <a:ext uri="{FF2B5EF4-FFF2-40B4-BE49-F238E27FC236}">
                <a16:creationId xmlns:a16="http://schemas.microsoft.com/office/drawing/2014/main" id="{423DDECD-C9E6-44FB-9BE6-B7C0E88FCBC4}"/>
              </a:ext>
            </a:extLst>
          </p:cNvPr>
          <p:cNvPicPr>
            <a:picLocks noChangeAspect="1"/>
          </p:cNvPicPr>
          <p:nvPr/>
        </p:nvPicPr>
        <p:blipFill>
          <a:blip r:embed="rId4"/>
          <a:stretch>
            <a:fillRect/>
          </a:stretch>
        </p:blipFill>
        <p:spPr>
          <a:xfrm>
            <a:off x="1567072" y="3551583"/>
            <a:ext cx="2535954" cy="590762"/>
          </a:xfrm>
          <a:prstGeom prst="rect">
            <a:avLst/>
          </a:prstGeom>
        </p:spPr>
      </p:pic>
      <p:pic>
        <p:nvPicPr>
          <p:cNvPr id="13" name="图片 12">
            <a:extLst>
              <a:ext uri="{FF2B5EF4-FFF2-40B4-BE49-F238E27FC236}">
                <a16:creationId xmlns:a16="http://schemas.microsoft.com/office/drawing/2014/main" id="{2F99AA15-8A62-42EE-8C63-0AAD8EC56312}"/>
              </a:ext>
            </a:extLst>
          </p:cNvPr>
          <p:cNvPicPr>
            <a:picLocks noChangeAspect="1"/>
          </p:cNvPicPr>
          <p:nvPr/>
        </p:nvPicPr>
        <p:blipFill>
          <a:blip r:embed="rId5"/>
          <a:stretch>
            <a:fillRect/>
          </a:stretch>
        </p:blipFill>
        <p:spPr>
          <a:xfrm>
            <a:off x="1595855" y="4981475"/>
            <a:ext cx="3000819" cy="461665"/>
          </a:xfrm>
          <a:prstGeom prst="rect">
            <a:avLst/>
          </a:prstGeom>
        </p:spPr>
      </p:pic>
      <p:pic>
        <p:nvPicPr>
          <p:cNvPr id="20" name="图片 19">
            <a:extLst>
              <a:ext uri="{FF2B5EF4-FFF2-40B4-BE49-F238E27FC236}">
                <a16:creationId xmlns:a16="http://schemas.microsoft.com/office/drawing/2014/main" id="{E5F25A80-2A73-4B46-AF4C-708DB532858E}"/>
              </a:ext>
            </a:extLst>
          </p:cNvPr>
          <p:cNvPicPr>
            <a:picLocks noChangeAspect="1"/>
          </p:cNvPicPr>
          <p:nvPr/>
        </p:nvPicPr>
        <p:blipFill>
          <a:blip r:embed="rId6"/>
          <a:stretch>
            <a:fillRect/>
          </a:stretch>
        </p:blipFill>
        <p:spPr>
          <a:xfrm>
            <a:off x="7886335" y="2107357"/>
            <a:ext cx="3834667" cy="3407561"/>
          </a:xfrm>
          <a:prstGeom prst="rect">
            <a:avLst/>
          </a:prstGeom>
        </p:spPr>
      </p:pic>
    </p:spTree>
    <p:extLst>
      <p:ext uri="{BB962C8B-B14F-4D97-AF65-F5344CB8AC3E}">
        <p14:creationId xmlns:p14="http://schemas.microsoft.com/office/powerpoint/2010/main" val="2606426439"/>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强化学习模型</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21</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4">
            <a:extLst>
              <a:ext uri="{FF2B5EF4-FFF2-40B4-BE49-F238E27FC236}">
                <a16:creationId xmlns:a16="http://schemas.microsoft.com/office/drawing/2014/main" id="{B19B57BA-AF4B-462D-9FFC-EF35F29C461B}"/>
              </a:ext>
            </a:extLst>
          </p:cNvPr>
          <p:cNvSpPr txBox="1"/>
          <p:nvPr/>
        </p:nvSpPr>
        <p:spPr>
          <a:xfrm>
            <a:off x="280369" y="972435"/>
            <a:ext cx="597511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rPr>
              <a:t>Actor-Critic Model</a:t>
            </a:r>
          </a:p>
        </p:txBody>
      </p:sp>
      <p:pic>
        <p:nvPicPr>
          <p:cNvPr id="5" name="图片 4">
            <a:extLst>
              <a:ext uri="{FF2B5EF4-FFF2-40B4-BE49-F238E27FC236}">
                <a16:creationId xmlns:a16="http://schemas.microsoft.com/office/drawing/2014/main" id="{02DAACE9-207D-46C7-A50E-5E1F408D1C4B}"/>
              </a:ext>
            </a:extLst>
          </p:cNvPr>
          <p:cNvPicPr>
            <a:picLocks noChangeAspect="1"/>
          </p:cNvPicPr>
          <p:nvPr/>
        </p:nvPicPr>
        <p:blipFill>
          <a:blip r:embed="rId3"/>
          <a:stretch>
            <a:fillRect/>
          </a:stretch>
        </p:blipFill>
        <p:spPr>
          <a:xfrm>
            <a:off x="623392" y="1785773"/>
            <a:ext cx="6518055" cy="2646527"/>
          </a:xfrm>
          <a:prstGeom prst="rect">
            <a:avLst/>
          </a:prstGeom>
        </p:spPr>
      </p:pic>
      <p:sp>
        <p:nvSpPr>
          <p:cNvPr id="16" name="文本框 15">
            <a:extLst>
              <a:ext uri="{FF2B5EF4-FFF2-40B4-BE49-F238E27FC236}">
                <a16:creationId xmlns:a16="http://schemas.microsoft.com/office/drawing/2014/main" id="{B958E305-B1B0-4A69-814D-95D0CF1E21CC}"/>
              </a:ext>
            </a:extLst>
          </p:cNvPr>
          <p:cNvSpPr txBox="1"/>
          <p:nvPr/>
        </p:nvSpPr>
        <p:spPr>
          <a:xfrm>
            <a:off x="7141446" y="1324108"/>
            <a:ext cx="5177553" cy="4524315"/>
          </a:xfrm>
          <a:prstGeom prst="rect">
            <a:avLst/>
          </a:prstGeom>
          <a:noFill/>
        </p:spPr>
        <p:txBody>
          <a:bodyPr wrap="square" rtlCol="0">
            <a:spAutoFit/>
          </a:bodyPr>
          <a:lstStyle/>
          <a:p>
            <a:pPr marL="457200" indent="-457200">
              <a:buFont typeface="+mj-lt"/>
              <a:buAutoNum type="arabicPeriod"/>
            </a:pPr>
            <a:r>
              <a:rPr lang="zh-CN" altLang="en-US" sz="2400" dirty="0">
                <a:latin typeface="黑体" panose="02010609060101010101" pitchFamily="49" charset="-122"/>
                <a:ea typeface="黑体" panose="02010609060101010101" pitchFamily="49" charset="-122"/>
              </a:rPr>
              <a:t>参数服务器决定策略</a:t>
            </a:r>
            <a:r>
              <a:rPr lang="en-US" altLang="zh-CN" sz="2400" dirty="0">
                <a:latin typeface="黑体" panose="02010609060101010101" pitchFamily="49" charset="-122"/>
                <a:ea typeface="黑体" panose="02010609060101010101" pitchFamily="49" charset="-122"/>
              </a:rPr>
              <a:t>τ</a:t>
            </a:r>
          </a:p>
          <a:p>
            <a:pPr marL="457200" indent="-457200">
              <a:buFont typeface="+mj-lt"/>
              <a:buAutoNum type="arabicPeriod"/>
            </a:pP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400" dirty="0">
                <a:latin typeface="黑体" panose="02010609060101010101" pitchFamily="49" charset="-122"/>
                <a:ea typeface="黑体" panose="02010609060101010101" pitchFamily="49" charset="-122"/>
              </a:rPr>
              <a:t>边缘节点收到</a:t>
            </a:r>
            <a:r>
              <a:rPr lang="en-US" altLang="zh-CN" sz="2400" dirty="0">
                <a:latin typeface="黑体" panose="02010609060101010101" pitchFamily="49" charset="-122"/>
                <a:ea typeface="黑体" panose="02010609060101010101" pitchFamily="49" charset="-122"/>
              </a:rPr>
              <a:t>τ</a:t>
            </a:r>
            <a:r>
              <a:rPr lang="zh-CN" altLang="en-US" sz="2400" dirty="0">
                <a:latin typeface="黑体" panose="02010609060101010101" pitchFamily="49" charset="-122"/>
                <a:ea typeface="黑体" panose="02010609060101010101" pitchFamily="49" charset="-122"/>
              </a:rPr>
              <a:t>后，每个边缘节点</a:t>
            </a:r>
            <a:r>
              <a:rPr lang="en-US" altLang="zh-CN" sz="2400" dirty="0">
                <a:latin typeface="黑体" panose="02010609060101010101" pitchFamily="49" charset="-122"/>
                <a:ea typeface="黑体" panose="02010609060101010101" pitchFamily="49" charset="-122"/>
              </a:rPr>
              <a:t>agent</a:t>
            </a:r>
            <a:r>
              <a:rPr lang="zh-CN" altLang="en-US" sz="2400" dirty="0">
                <a:latin typeface="黑体" panose="02010609060101010101" pitchFamily="49" charset="-122"/>
                <a:ea typeface="黑体" panose="02010609060101010101" pitchFamily="49" charset="-122"/>
              </a:rPr>
              <a:t>提出自己的策略</a:t>
            </a:r>
            <a:r>
              <a:rPr lang="en-US" altLang="zh-CN" sz="2400" dirty="0">
                <a:latin typeface="黑体" panose="02010609060101010101" pitchFamily="49" charset="-122"/>
                <a:ea typeface="黑体" panose="02010609060101010101" pitchFamily="49" charset="-122"/>
              </a:rPr>
              <a:t>x</a:t>
            </a:r>
          </a:p>
          <a:p>
            <a:pPr marL="457200" indent="-457200">
              <a:buFont typeface="+mj-lt"/>
              <a:buAutoNum type="arabicPeriod"/>
            </a:pP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400" dirty="0">
                <a:latin typeface="黑体" panose="02010609060101010101" pitchFamily="49" charset="-122"/>
                <a:ea typeface="黑体" panose="02010609060101010101" pitchFamily="49" charset="-122"/>
              </a:rPr>
              <a:t>边缘节点根据收到的奖励更新神经网络</a:t>
            </a: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400" dirty="0">
                <a:latin typeface="黑体" panose="02010609060101010101" pitchFamily="49" charset="-122"/>
                <a:ea typeface="黑体" panose="02010609060101010101" pitchFamily="49" charset="-122"/>
              </a:rPr>
              <a:t>边缘节点学习到最优训练策略</a:t>
            </a: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endParaRPr lang="en-US" altLang="zh-CN" sz="2400" dirty="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400" dirty="0">
                <a:latin typeface="黑体" panose="02010609060101010101" pitchFamily="49" charset="-122"/>
                <a:ea typeface="黑体" panose="02010609060101010101" pitchFamily="49" charset="-122"/>
              </a:rPr>
              <a:t>参数服务器根据收到的最优策略确定奖励更新神经网络</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09699851"/>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实验</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22</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40E3418A-364F-4F16-BF08-C3371C99B060}"/>
              </a:ext>
            </a:extLst>
          </p:cNvPr>
          <p:cNvPicPr>
            <a:picLocks noChangeAspect="1"/>
          </p:cNvPicPr>
          <p:nvPr/>
        </p:nvPicPr>
        <p:blipFill>
          <a:blip r:embed="rId3"/>
          <a:stretch>
            <a:fillRect/>
          </a:stretch>
        </p:blipFill>
        <p:spPr>
          <a:xfrm>
            <a:off x="663600" y="1250885"/>
            <a:ext cx="2755701" cy="468812"/>
          </a:xfrm>
          <a:prstGeom prst="rect">
            <a:avLst/>
          </a:prstGeom>
        </p:spPr>
      </p:pic>
      <p:pic>
        <p:nvPicPr>
          <p:cNvPr id="7" name="图片 6">
            <a:extLst>
              <a:ext uri="{FF2B5EF4-FFF2-40B4-BE49-F238E27FC236}">
                <a16:creationId xmlns:a16="http://schemas.microsoft.com/office/drawing/2014/main" id="{B7C1759B-DB92-4131-9199-A2EDF4F72B1D}"/>
              </a:ext>
            </a:extLst>
          </p:cNvPr>
          <p:cNvPicPr>
            <a:picLocks noChangeAspect="1"/>
          </p:cNvPicPr>
          <p:nvPr/>
        </p:nvPicPr>
        <p:blipFill>
          <a:blip r:embed="rId4"/>
          <a:stretch>
            <a:fillRect/>
          </a:stretch>
        </p:blipFill>
        <p:spPr>
          <a:xfrm>
            <a:off x="716508" y="1890213"/>
            <a:ext cx="2939282" cy="452198"/>
          </a:xfrm>
          <a:prstGeom prst="rect">
            <a:avLst/>
          </a:prstGeom>
        </p:spPr>
      </p:pic>
      <p:pic>
        <p:nvPicPr>
          <p:cNvPr id="9" name="图片 8">
            <a:extLst>
              <a:ext uri="{FF2B5EF4-FFF2-40B4-BE49-F238E27FC236}">
                <a16:creationId xmlns:a16="http://schemas.microsoft.com/office/drawing/2014/main" id="{DDE6446A-B1E6-4751-AF79-01139717939F}"/>
              </a:ext>
            </a:extLst>
          </p:cNvPr>
          <p:cNvPicPr>
            <a:picLocks noChangeAspect="1"/>
          </p:cNvPicPr>
          <p:nvPr/>
        </p:nvPicPr>
        <p:blipFill>
          <a:blip r:embed="rId5"/>
          <a:stretch>
            <a:fillRect/>
          </a:stretch>
        </p:blipFill>
        <p:spPr>
          <a:xfrm>
            <a:off x="716508" y="2512927"/>
            <a:ext cx="6398039" cy="380835"/>
          </a:xfrm>
          <a:prstGeom prst="rect">
            <a:avLst/>
          </a:prstGeom>
        </p:spPr>
      </p:pic>
      <p:pic>
        <p:nvPicPr>
          <p:cNvPr id="11" name="图片 10">
            <a:extLst>
              <a:ext uri="{FF2B5EF4-FFF2-40B4-BE49-F238E27FC236}">
                <a16:creationId xmlns:a16="http://schemas.microsoft.com/office/drawing/2014/main" id="{D12B7314-DBB6-497B-B233-CAB99F915149}"/>
              </a:ext>
            </a:extLst>
          </p:cNvPr>
          <p:cNvPicPr>
            <a:picLocks noChangeAspect="1"/>
          </p:cNvPicPr>
          <p:nvPr/>
        </p:nvPicPr>
        <p:blipFill>
          <a:blip r:embed="rId6"/>
          <a:stretch>
            <a:fillRect/>
          </a:stretch>
        </p:blipFill>
        <p:spPr>
          <a:xfrm>
            <a:off x="716508" y="3062843"/>
            <a:ext cx="6230392" cy="3293507"/>
          </a:xfrm>
          <a:prstGeom prst="rect">
            <a:avLst/>
          </a:prstGeom>
        </p:spPr>
      </p:pic>
    </p:spTree>
    <p:extLst>
      <p:ext uri="{BB962C8B-B14F-4D97-AF65-F5344CB8AC3E}">
        <p14:creationId xmlns:p14="http://schemas.microsoft.com/office/powerpoint/2010/main" val="2750281050"/>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实验</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23</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2FF44EF4-B94A-4142-9FDD-1445DC2F0753}"/>
              </a:ext>
            </a:extLst>
          </p:cNvPr>
          <p:cNvPicPr>
            <a:picLocks noChangeAspect="1"/>
          </p:cNvPicPr>
          <p:nvPr/>
        </p:nvPicPr>
        <p:blipFill>
          <a:blip r:embed="rId3"/>
          <a:stretch>
            <a:fillRect/>
          </a:stretch>
        </p:blipFill>
        <p:spPr>
          <a:xfrm>
            <a:off x="1984806" y="1495110"/>
            <a:ext cx="8527187" cy="4159603"/>
          </a:xfrm>
          <a:prstGeom prst="rect">
            <a:avLst/>
          </a:prstGeom>
        </p:spPr>
      </p:pic>
    </p:spTree>
    <p:extLst>
      <p:ext uri="{BB962C8B-B14F-4D97-AF65-F5344CB8AC3E}">
        <p14:creationId xmlns:p14="http://schemas.microsoft.com/office/powerpoint/2010/main" val="1143336545"/>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实验</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24</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D1AAF1DE-8068-43D3-81B1-52068CD4BB16}"/>
              </a:ext>
            </a:extLst>
          </p:cNvPr>
          <p:cNvPicPr>
            <a:picLocks noChangeAspect="1"/>
          </p:cNvPicPr>
          <p:nvPr/>
        </p:nvPicPr>
        <p:blipFill>
          <a:blip r:embed="rId3"/>
          <a:stretch>
            <a:fillRect/>
          </a:stretch>
        </p:blipFill>
        <p:spPr>
          <a:xfrm>
            <a:off x="3819811" y="1376103"/>
            <a:ext cx="4790789" cy="4458413"/>
          </a:xfrm>
          <a:prstGeom prst="rect">
            <a:avLst/>
          </a:prstGeom>
        </p:spPr>
      </p:pic>
    </p:spTree>
    <p:extLst>
      <p:ext uri="{BB962C8B-B14F-4D97-AF65-F5344CB8AC3E}">
        <p14:creationId xmlns:p14="http://schemas.microsoft.com/office/powerpoint/2010/main" val="1269175522"/>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实验</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25</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6A046DE7-7113-44E3-8178-39CCE5067CA3}"/>
              </a:ext>
            </a:extLst>
          </p:cNvPr>
          <p:cNvPicPr>
            <a:picLocks noChangeAspect="1"/>
          </p:cNvPicPr>
          <p:nvPr/>
        </p:nvPicPr>
        <p:blipFill>
          <a:blip r:embed="rId3"/>
          <a:stretch>
            <a:fillRect/>
          </a:stretch>
        </p:blipFill>
        <p:spPr>
          <a:xfrm>
            <a:off x="41266" y="1535007"/>
            <a:ext cx="12150734" cy="4079809"/>
          </a:xfrm>
          <a:prstGeom prst="rect">
            <a:avLst/>
          </a:prstGeom>
        </p:spPr>
      </p:pic>
    </p:spTree>
    <p:extLst>
      <p:ext uri="{BB962C8B-B14F-4D97-AF65-F5344CB8AC3E}">
        <p14:creationId xmlns:p14="http://schemas.microsoft.com/office/powerpoint/2010/main" val="4060132892"/>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30624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总结与思考</a:t>
            </a:r>
          </a:p>
        </p:txBody>
      </p:sp>
      <p:sp>
        <p:nvSpPr>
          <p:cNvPr id="4" name="灯片编号占位符 3"/>
          <p:cNvSpPr>
            <a:spLocks noGrp="1"/>
          </p:cNvSpPr>
          <p:nvPr>
            <p:ph type="sldNum" sz="quarter" idx="12"/>
          </p:nvPr>
        </p:nvSpPr>
        <p:spPr>
          <a:xfrm>
            <a:off x="9428585" y="6492875"/>
            <a:ext cx="2743200" cy="365125"/>
          </a:xfrm>
        </p:spPr>
        <p:txBody>
          <a:bodyPr/>
          <a:lstStyle/>
          <a:p>
            <a:fld id="{94B6E62B-4DEC-4954-AD3A-658470571C9E}" type="slidenum">
              <a:rPr lang="zh-CN" altLang="en-US" smtClean="0"/>
              <a:t>26</a:t>
            </a:fld>
            <a:endParaRPr lang="zh-CN" altLang="en-US"/>
          </a:p>
        </p:txBody>
      </p:sp>
      <p:sp>
        <p:nvSpPr>
          <p:cNvPr id="3" name="文本框 2">
            <a:extLst>
              <a:ext uri="{FF2B5EF4-FFF2-40B4-BE49-F238E27FC236}">
                <a16:creationId xmlns:a16="http://schemas.microsoft.com/office/drawing/2014/main" id="{8D25856E-6DEA-4808-BB2C-AB5E782B3A9C}"/>
              </a:ext>
            </a:extLst>
          </p:cNvPr>
          <p:cNvSpPr txBox="1"/>
          <p:nvPr/>
        </p:nvSpPr>
        <p:spPr>
          <a:xfrm>
            <a:off x="1123308" y="1982792"/>
            <a:ext cx="7879080" cy="461665"/>
          </a:xfrm>
          <a:prstGeom prst="rect">
            <a:avLst/>
          </a:prstGeom>
          <a:noFill/>
        </p:spPr>
        <p:txBody>
          <a:bodyPr wrap="none" rtlCol="0">
            <a:spAutoFit/>
          </a:bodyPr>
          <a:lstStyle/>
          <a:p>
            <a:r>
              <a:rPr lang="zh-CN" altLang="en-US" sz="2400" dirty="0"/>
              <a:t>①设定数据为独立同分布，只根据数据量来决定数据质量</a:t>
            </a:r>
          </a:p>
        </p:txBody>
      </p:sp>
      <p:sp>
        <p:nvSpPr>
          <p:cNvPr id="5" name="文本框 4">
            <a:extLst>
              <a:ext uri="{FF2B5EF4-FFF2-40B4-BE49-F238E27FC236}">
                <a16:creationId xmlns:a16="http://schemas.microsoft.com/office/drawing/2014/main" id="{D5758100-6D62-4303-A63E-D15874774914}"/>
              </a:ext>
            </a:extLst>
          </p:cNvPr>
          <p:cNvSpPr txBox="1"/>
          <p:nvPr/>
        </p:nvSpPr>
        <p:spPr>
          <a:xfrm>
            <a:off x="1123308" y="2604580"/>
            <a:ext cx="11025775" cy="830997"/>
          </a:xfrm>
          <a:prstGeom prst="rect">
            <a:avLst/>
          </a:prstGeom>
          <a:noFill/>
        </p:spPr>
        <p:txBody>
          <a:bodyPr wrap="none" rtlCol="0">
            <a:spAutoFit/>
          </a:bodyPr>
          <a:lstStyle/>
          <a:p>
            <a:r>
              <a:rPr lang="zh-CN" altLang="en-US" sz="2400" dirty="0"/>
              <a:t>② 基于联邦学习的工作模式，并没有真正与联邦学习算法相结合，只是激励用户</a:t>
            </a:r>
            <a:endParaRPr lang="en-US" altLang="zh-CN" sz="2400" dirty="0"/>
          </a:p>
          <a:p>
            <a:r>
              <a:rPr lang="zh-CN" altLang="en-US" sz="2400" dirty="0"/>
              <a:t>参与联邦学习 ，达到均衡后各种策略固定，与现实中可能存在的动态变化不符。</a:t>
            </a:r>
          </a:p>
        </p:txBody>
      </p:sp>
      <p:sp>
        <p:nvSpPr>
          <p:cNvPr id="6" name="文本框 5">
            <a:extLst>
              <a:ext uri="{FF2B5EF4-FFF2-40B4-BE49-F238E27FC236}">
                <a16:creationId xmlns:a16="http://schemas.microsoft.com/office/drawing/2014/main" id="{077E0B4E-8DF3-4827-97E3-9E9A9951C6B8}"/>
              </a:ext>
            </a:extLst>
          </p:cNvPr>
          <p:cNvSpPr txBox="1"/>
          <p:nvPr/>
        </p:nvSpPr>
        <p:spPr>
          <a:xfrm>
            <a:off x="1123308" y="3511440"/>
            <a:ext cx="11025775" cy="830997"/>
          </a:xfrm>
          <a:prstGeom prst="rect">
            <a:avLst/>
          </a:prstGeom>
          <a:noFill/>
        </p:spPr>
        <p:txBody>
          <a:bodyPr wrap="none" rtlCol="0">
            <a:spAutoFit/>
          </a:bodyPr>
          <a:lstStyle/>
          <a:p>
            <a:r>
              <a:rPr lang="zh-CN" altLang="en-US" sz="2400" dirty="0"/>
              <a:t>③ 边缘节点在联邦学习过程中可能存在恶意行为，错误的梯度对模型的误导依然</a:t>
            </a:r>
            <a:endParaRPr lang="en-US" altLang="zh-CN" sz="2400" dirty="0"/>
          </a:p>
          <a:p>
            <a:r>
              <a:rPr lang="zh-CN" altLang="en-US" sz="2400" dirty="0"/>
              <a:t>会得到奖励，对边缘节点的奖励可增加安全性方面的考虑。</a:t>
            </a:r>
          </a:p>
        </p:txBody>
      </p:sp>
      <p:sp>
        <p:nvSpPr>
          <p:cNvPr id="21" name="文本框 20">
            <a:extLst>
              <a:ext uri="{FF2B5EF4-FFF2-40B4-BE49-F238E27FC236}">
                <a16:creationId xmlns:a16="http://schemas.microsoft.com/office/drawing/2014/main" id="{A38CD022-785A-496F-8473-148CEDF1151F}"/>
              </a:ext>
            </a:extLst>
          </p:cNvPr>
          <p:cNvSpPr txBox="1"/>
          <p:nvPr/>
        </p:nvSpPr>
        <p:spPr>
          <a:xfrm>
            <a:off x="1092851" y="1044438"/>
            <a:ext cx="9917655"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本文提出了一个基础的联邦学习奖励机制，使用强化学习达到纳什均衡，平衡双方的效益，并予以证明。个人思考如下：</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3834000"/>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714BEBE-3758-403B-B285-AEF268DEEC71}"/>
              </a:ext>
            </a:extLst>
          </p:cNvPr>
          <p:cNvGrpSpPr/>
          <p:nvPr/>
        </p:nvGrpSpPr>
        <p:grpSpPr>
          <a:xfrm>
            <a:off x="982264" y="207591"/>
            <a:ext cx="10227465" cy="4225785"/>
            <a:chOff x="1100878" y="494461"/>
            <a:chExt cx="10227465" cy="4225785"/>
          </a:xfrm>
        </p:grpSpPr>
        <p:grpSp>
          <p:nvGrpSpPr>
            <p:cNvPr id="18" name="组合 17">
              <a:extLst>
                <a:ext uri="{FF2B5EF4-FFF2-40B4-BE49-F238E27FC236}">
                  <a16:creationId xmlns:a16="http://schemas.microsoft.com/office/drawing/2014/main" id="{F7684F26-8AA8-4309-B337-9B9524E2AE2F}"/>
                </a:ext>
              </a:extLst>
            </p:cNvPr>
            <p:cNvGrpSpPr/>
            <p:nvPr/>
          </p:nvGrpSpPr>
          <p:grpSpPr>
            <a:xfrm>
              <a:off x="1174936" y="1408433"/>
              <a:ext cx="10153407" cy="3311813"/>
              <a:chOff x="48107" y="1650503"/>
              <a:chExt cx="9333948" cy="3311813"/>
            </a:xfrm>
          </p:grpSpPr>
          <p:grpSp>
            <p:nvGrpSpPr>
              <p:cNvPr id="5" name="组 14">
                <a:extLst>
                  <a:ext uri="{FF2B5EF4-FFF2-40B4-BE49-F238E27FC236}">
                    <a16:creationId xmlns:a16="http://schemas.microsoft.com/office/drawing/2014/main" id="{7EB6E5A8-0B77-4306-8220-303050861A2A}"/>
                  </a:ext>
                </a:extLst>
              </p:cNvPr>
              <p:cNvGrpSpPr/>
              <p:nvPr/>
            </p:nvGrpSpPr>
            <p:grpSpPr>
              <a:xfrm>
                <a:off x="48107" y="1650503"/>
                <a:ext cx="9047785" cy="3311813"/>
                <a:chOff x="70393" y="1581535"/>
                <a:chExt cx="12083507" cy="4422993"/>
              </a:xfrm>
            </p:grpSpPr>
            <p:sp>
              <p:nvSpPr>
                <p:cNvPr id="7" name="椭圆 6">
                  <a:extLst>
                    <a:ext uri="{FF2B5EF4-FFF2-40B4-BE49-F238E27FC236}">
                      <a16:creationId xmlns:a16="http://schemas.microsoft.com/office/drawing/2014/main" id="{73A4CB1C-DE57-4BEC-9150-1980D4158054}"/>
                    </a:ext>
                  </a:extLst>
                </p:cNvPr>
                <p:cNvSpPr>
                  <a:spLocks noChangeAspect="1"/>
                </p:cNvSpPr>
                <p:nvPr/>
              </p:nvSpPr>
              <p:spPr>
                <a:xfrm>
                  <a:off x="1314868" y="4579523"/>
                  <a:ext cx="1194596" cy="12981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椭圆 7">
                  <a:extLst>
                    <a:ext uri="{FF2B5EF4-FFF2-40B4-BE49-F238E27FC236}">
                      <a16:creationId xmlns:a16="http://schemas.microsoft.com/office/drawing/2014/main" id="{52978964-E48F-49D7-96B8-8CE17C64B34C}"/>
                    </a:ext>
                  </a:extLst>
                </p:cNvPr>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1695D4A0-7886-4B26-AE93-147D2015693C}"/>
                    </a:ext>
                  </a:extLst>
                </p:cNvPr>
                <p:cNvSpPr>
                  <a:spLocks noChangeAspect="1"/>
                </p:cNvSpPr>
                <p:nvPr/>
              </p:nvSpPr>
              <p:spPr>
                <a:xfrm>
                  <a:off x="2536330" y="2667513"/>
                  <a:ext cx="181214"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椭圆 9">
                  <a:extLst>
                    <a:ext uri="{FF2B5EF4-FFF2-40B4-BE49-F238E27FC236}">
                      <a16:creationId xmlns:a16="http://schemas.microsoft.com/office/drawing/2014/main" id="{603664F5-5974-47AF-BCD4-6449AF4AEE31}"/>
                    </a:ext>
                  </a:extLst>
                </p:cNvPr>
                <p:cNvSpPr>
                  <a:spLocks noChangeAspect="1"/>
                </p:cNvSpPr>
                <p:nvPr/>
              </p:nvSpPr>
              <p:spPr>
                <a:xfrm>
                  <a:off x="723710" y="2301516"/>
                  <a:ext cx="711595"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A27EE470-03AE-4BC8-B36B-4656D5E656B2}"/>
                    </a:ext>
                  </a:extLst>
                </p:cNvPr>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E53CFE70-2425-4B9A-9C4A-B7DD61A1A6C7}"/>
                    </a:ext>
                  </a:extLst>
                </p:cNvPr>
                <p:cNvSpPr>
                  <a:spLocks noChangeAspect="1"/>
                </p:cNvSpPr>
                <p:nvPr/>
              </p:nvSpPr>
              <p:spPr>
                <a:xfrm>
                  <a:off x="8695917" y="1581535"/>
                  <a:ext cx="711595"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5E26D394-8CDC-4889-8B26-740D36AB1CF7}"/>
                    </a:ext>
                  </a:extLst>
                </p:cNvPr>
                <p:cNvSpPr>
                  <a:spLocks noChangeAspect="1"/>
                </p:cNvSpPr>
                <p:nvPr/>
              </p:nvSpPr>
              <p:spPr>
                <a:xfrm>
                  <a:off x="9509063" y="5534517"/>
                  <a:ext cx="433145" cy="47001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12651BE4-EA8A-44F8-85F1-D15817C4AD2D}"/>
                    </a:ext>
                  </a:extLst>
                </p:cNvPr>
                <p:cNvSpPr/>
                <p:nvPr/>
              </p:nvSpPr>
              <p:spPr>
                <a:xfrm>
                  <a:off x="10015966" y="3449404"/>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椭圆 14">
                  <a:extLst>
                    <a:ext uri="{FF2B5EF4-FFF2-40B4-BE49-F238E27FC236}">
                      <a16:creationId xmlns:a16="http://schemas.microsoft.com/office/drawing/2014/main" id="{CDF13B89-A8FA-4A82-9BF2-AC78CF535B91}"/>
                    </a:ext>
                  </a:extLst>
                </p:cNvPr>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椭圆 15">
                  <a:extLst>
                    <a:ext uri="{FF2B5EF4-FFF2-40B4-BE49-F238E27FC236}">
                      <a16:creationId xmlns:a16="http://schemas.microsoft.com/office/drawing/2014/main" id="{51827C51-FE87-4547-B779-1FADBBB541CC}"/>
                    </a:ext>
                  </a:extLst>
                </p:cNvPr>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A83C4361-2E12-4B5D-974B-30AD1674374F}"/>
                    </a:ext>
                  </a:extLst>
                </p:cNvPr>
                <p:cNvSpPr>
                  <a:spLocks noChangeAspect="1"/>
                </p:cNvSpPr>
                <p:nvPr/>
              </p:nvSpPr>
              <p:spPr>
                <a:xfrm>
                  <a:off x="10810043" y="2586900"/>
                  <a:ext cx="711595" cy="7740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2" name="椭圆 21">
                  <a:extLst>
                    <a:ext uri="{FF2B5EF4-FFF2-40B4-BE49-F238E27FC236}">
                      <a16:creationId xmlns:a16="http://schemas.microsoft.com/office/drawing/2014/main" id="{CA5F67C5-D511-481F-9230-FDBA12BBEEA8}"/>
                    </a:ext>
                  </a:extLst>
                </p:cNvPr>
                <p:cNvSpPr>
                  <a:spLocks noChangeAspect="1"/>
                </p:cNvSpPr>
                <p:nvPr/>
              </p:nvSpPr>
              <p:spPr>
                <a:xfrm>
                  <a:off x="3086399" y="2114485"/>
                  <a:ext cx="441984" cy="480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思源黑体 CN" panose="020B0500000000000000" pitchFamily="34" charset="-122"/>
                    <a:ea typeface="思源黑体 CN" panose="020B0500000000000000" pitchFamily="34" charset="-122"/>
                    <a:cs typeface="+mn-cs"/>
                  </a:endParaRPr>
                </a:p>
              </p:txBody>
            </p:sp>
          </p:grpSp>
          <p:sp>
            <p:nvSpPr>
              <p:cNvPr id="19" name="矩形 18">
                <a:extLst>
                  <a:ext uri="{FF2B5EF4-FFF2-40B4-BE49-F238E27FC236}">
                    <a16:creationId xmlns:a16="http://schemas.microsoft.com/office/drawing/2014/main" id="{6F9E1252-4D7D-4D31-B1DF-053B14C7A747}"/>
                  </a:ext>
                </a:extLst>
              </p:cNvPr>
              <p:cNvSpPr/>
              <p:nvPr/>
            </p:nvSpPr>
            <p:spPr>
              <a:xfrm>
                <a:off x="238055" y="2277712"/>
                <a:ext cx="9144000" cy="1540608"/>
              </a:xfrm>
              <a:prstGeom prst="rect">
                <a:avLst/>
              </a:prstGeom>
              <a:solidFill>
                <a:srgbClr val="3C3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0" b="0" i="0" u="none" strike="noStrike" kern="1200" cap="none" spc="0" normalizeH="0" baseline="0" noProof="0">
                    <a:ln>
                      <a:noFill/>
                    </a:ln>
                    <a:solidFill>
                      <a:srgbClr val="FFFFFF"/>
                    </a:solidFill>
                    <a:effectLst/>
                    <a:uLnTx/>
                    <a:uFillTx/>
                    <a:latin typeface="Arial"/>
                    <a:ea typeface="微软雅黑"/>
                    <a:cs typeface="+mn-cs"/>
                  </a:rPr>
                  <a:t> </a:t>
                </a:r>
                <a:endParaRPr kumimoji="0" lang="zh-CN" altLang="en-US" sz="135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文本框 16">
                <a:extLst>
                  <a:ext uri="{FF2B5EF4-FFF2-40B4-BE49-F238E27FC236}">
                    <a16:creationId xmlns:a16="http://schemas.microsoft.com/office/drawing/2014/main" id="{684EABF3-3DCC-4265-9A3D-3687F75C2161}"/>
                  </a:ext>
                </a:extLst>
              </p:cNvPr>
              <p:cNvSpPr txBox="1"/>
              <p:nvPr/>
            </p:nvSpPr>
            <p:spPr>
              <a:xfrm>
                <a:off x="880668" y="2357789"/>
                <a:ext cx="7870093" cy="1284006"/>
              </a:xfrm>
              <a:prstGeom prst="rect">
                <a:avLst/>
              </a:prstGeom>
              <a:noFill/>
            </p:spPr>
            <p:txBody>
              <a:bodyPr wrap="square" rtlCol="0">
                <a:spAutoFit/>
              </a:bodyPr>
              <a:lstStyle/>
              <a:p>
                <a:pPr lvl="0" algn="ctr">
                  <a:lnSpc>
                    <a:spcPct val="130000"/>
                  </a:lnSpc>
                  <a:defRPr/>
                </a:pPr>
                <a:r>
                  <a:rPr lang="zh-CN" altLang="en-US" sz="6600" dirty="0">
                    <a:solidFill>
                      <a:srgbClr val="FFFFFF"/>
                    </a:solidFill>
                    <a:latin typeface="微软雅黑" panose="020B0503020204020204" pitchFamily="34" charset="-122"/>
                    <a:ea typeface="微软雅黑" panose="020B0503020204020204" pitchFamily="34" charset="-122"/>
                  </a:rPr>
                  <a:t>谢谢观看</a:t>
                </a:r>
                <a:endParaRPr kumimoji="0" lang="zh-CN" altLang="en-US" sz="6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pic>
          <p:nvPicPr>
            <p:cNvPr id="27" name="图片 26">
              <a:extLst>
                <a:ext uri="{FF2B5EF4-FFF2-40B4-BE49-F238E27FC236}">
                  <a16:creationId xmlns:a16="http://schemas.microsoft.com/office/drawing/2014/main" id="{A25405BC-9722-4AC3-B4F2-40774D44FB3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00878" y="494461"/>
              <a:ext cx="3148398" cy="1000762"/>
            </a:xfrm>
            <a:prstGeom prst="rect">
              <a:avLst/>
            </a:prstGeom>
          </p:spPr>
        </p:pic>
      </p:grpSp>
      <p:sp>
        <p:nvSpPr>
          <p:cNvPr id="4" name="文本框 3">
            <a:extLst>
              <a:ext uri="{FF2B5EF4-FFF2-40B4-BE49-F238E27FC236}">
                <a16:creationId xmlns:a16="http://schemas.microsoft.com/office/drawing/2014/main" id="{469D48B9-026E-4510-8C0D-5545649DB7E0}"/>
              </a:ext>
            </a:extLst>
          </p:cNvPr>
          <p:cNvSpPr txBox="1"/>
          <p:nvPr/>
        </p:nvSpPr>
        <p:spPr>
          <a:xfrm>
            <a:off x="5443318" y="5085220"/>
            <a:ext cx="1305357" cy="958660"/>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2000" dirty="0">
                <a:solidFill>
                  <a:srgbClr val="000000"/>
                </a:solidFill>
                <a:latin typeface="Arial"/>
                <a:ea typeface="微软雅黑"/>
              </a:rPr>
              <a:t>施崭</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2021.3.11</a:t>
            </a:r>
            <a:endParaRPr kumimoji="0" lang="zh-CN" altLang="en-US" sz="20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055151852"/>
      </p:ext>
    </p:extLst>
  </p:cSld>
  <p:clrMapOvr>
    <a:masterClrMapping/>
  </p:clrMapOvr>
  <mc:AlternateContent xmlns:mc="http://schemas.openxmlformats.org/markup-compatibility/2006" xmlns:p14="http://schemas.microsoft.com/office/powerpoint/2010/main">
    <mc:Choice Requires="p14">
      <p:transition p14:dur="300">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问题介绍</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2216400" y="1663552"/>
            <a:ext cx="6572000" cy="341632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联邦学习激励机制</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大量的研究集中在从性能和安全性方面进行联合学习，但是忽略了激励机制。客户不愿意在没有报酬的情况下参与学习过程。非常有必要激励更多用户对联邦学习任务进行主动交易并保安交易的公平性，因此可建立激励机制，鼓励更多高质量、低成本的边缘节点参与学习，最终减少花费、提高性能。</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4781553"/>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本文贡献</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4</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166942" y="1331120"/>
            <a:ext cx="10756432"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研究并制定了物联网中的联邦学习的斯塔克尔伯格博弈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参与者共享他们的决策</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例如，用于模型训练的数据量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，推导出纳什均衡，参数服务器可以准确地评估他们对训练精度的贡献。</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设计了一个使用</a:t>
            </a:r>
            <a:r>
              <a:rPr lang="en-US" altLang="zh-CN" sz="2400" dirty="0">
                <a:latin typeface="黑体" panose="02010609060101010101" pitchFamily="49" charset="-122"/>
                <a:ea typeface="黑体" panose="02010609060101010101" pitchFamily="49" charset="-122"/>
              </a:rPr>
              <a:t>DRL</a:t>
            </a:r>
            <a:r>
              <a:rPr lang="zh-CN" altLang="en-US" sz="2400" dirty="0">
                <a:latin typeface="黑体" panose="02010609060101010101" pitchFamily="49" charset="-122"/>
                <a:ea typeface="黑体" panose="02010609060101010101" pitchFamily="49" charset="-122"/>
              </a:rPr>
              <a:t>的算法，使得参数服务器和边缘节点可以动态地调整他们的策略</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81482641"/>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5</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342280" y="1111708"/>
            <a:ext cx="765872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边缘节点</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的训练成本包括计算成本和通信成本两部分</a:t>
            </a:r>
            <a:endParaRPr lang="en-US" altLang="zh-CN" sz="24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D91E7B16-80A9-45E8-937B-48E63AE06513}"/>
              </a:ext>
            </a:extLst>
          </p:cNvPr>
          <p:cNvPicPr>
            <a:picLocks noChangeAspect="1"/>
          </p:cNvPicPr>
          <p:nvPr/>
        </p:nvPicPr>
        <p:blipFill>
          <a:blip r:embed="rId3"/>
          <a:stretch>
            <a:fillRect/>
          </a:stretch>
        </p:blipFill>
        <p:spPr>
          <a:xfrm>
            <a:off x="461320" y="1627350"/>
            <a:ext cx="2936094" cy="654330"/>
          </a:xfrm>
          <a:prstGeom prst="rect">
            <a:avLst/>
          </a:prstGeom>
        </p:spPr>
      </p:pic>
      <p:sp>
        <p:nvSpPr>
          <p:cNvPr id="16" name="文本框 15">
            <a:extLst>
              <a:ext uri="{FF2B5EF4-FFF2-40B4-BE49-F238E27FC236}">
                <a16:creationId xmlns:a16="http://schemas.microsoft.com/office/drawing/2014/main" id="{D546D891-62F4-48F1-8345-603B083EE7CA}"/>
              </a:ext>
            </a:extLst>
          </p:cNvPr>
          <p:cNvSpPr txBox="1"/>
          <p:nvPr/>
        </p:nvSpPr>
        <p:spPr>
          <a:xfrm>
            <a:off x="407368" y="2595553"/>
            <a:ext cx="7658720"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边缘节点</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的效用</a:t>
            </a:r>
            <a:endParaRPr lang="en-US" altLang="zh-CN" sz="24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2C0883B8-47A2-43D3-AFDA-5EC10DC6E135}"/>
              </a:ext>
            </a:extLst>
          </p:cNvPr>
          <p:cNvPicPr>
            <a:picLocks noChangeAspect="1"/>
          </p:cNvPicPr>
          <p:nvPr/>
        </p:nvPicPr>
        <p:blipFill>
          <a:blip r:embed="rId4"/>
          <a:stretch>
            <a:fillRect/>
          </a:stretch>
        </p:blipFill>
        <p:spPr>
          <a:xfrm>
            <a:off x="587686" y="5072176"/>
            <a:ext cx="3311846" cy="384205"/>
          </a:xfrm>
          <a:prstGeom prst="rect">
            <a:avLst/>
          </a:prstGeom>
        </p:spPr>
      </p:pic>
      <p:pic>
        <p:nvPicPr>
          <p:cNvPr id="9" name="图片 8">
            <a:extLst>
              <a:ext uri="{FF2B5EF4-FFF2-40B4-BE49-F238E27FC236}">
                <a16:creationId xmlns:a16="http://schemas.microsoft.com/office/drawing/2014/main" id="{5B538099-7024-474A-9AAE-E8806EC225D2}"/>
              </a:ext>
            </a:extLst>
          </p:cNvPr>
          <p:cNvPicPr>
            <a:picLocks noChangeAspect="1"/>
          </p:cNvPicPr>
          <p:nvPr/>
        </p:nvPicPr>
        <p:blipFill>
          <a:blip r:embed="rId5"/>
          <a:stretch>
            <a:fillRect/>
          </a:stretch>
        </p:blipFill>
        <p:spPr>
          <a:xfrm>
            <a:off x="407888" y="3371092"/>
            <a:ext cx="6398733" cy="1427409"/>
          </a:xfrm>
          <a:prstGeom prst="rect">
            <a:avLst/>
          </a:prstGeom>
        </p:spPr>
      </p:pic>
      <p:sp>
        <p:nvSpPr>
          <p:cNvPr id="20" name="文本框 19">
            <a:extLst>
              <a:ext uri="{FF2B5EF4-FFF2-40B4-BE49-F238E27FC236}">
                <a16:creationId xmlns:a16="http://schemas.microsoft.com/office/drawing/2014/main" id="{4681D22E-102F-4631-BF0A-2B4C2F02BE08}"/>
              </a:ext>
            </a:extLst>
          </p:cNvPr>
          <p:cNvSpPr txBox="1"/>
          <p:nvPr/>
        </p:nvSpPr>
        <p:spPr>
          <a:xfrm>
            <a:off x="4025900" y="5072176"/>
            <a:ext cx="4831094"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除</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之外其他节点的策略</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0253236"/>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6</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65920"/>
            <a:ext cx="304800" cy="256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2776748" y="2408433"/>
            <a:ext cx="3471652"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表示参数服务器的效用</a:t>
            </a:r>
            <a:endParaRPr lang="en-US" altLang="zh-CN" sz="24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20E0513D-09F8-42B1-BA30-D797FE8D89C2}"/>
              </a:ext>
            </a:extLst>
          </p:cNvPr>
          <p:cNvPicPr>
            <a:picLocks noChangeAspect="1"/>
          </p:cNvPicPr>
          <p:nvPr/>
        </p:nvPicPr>
        <p:blipFill>
          <a:blip r:embed="rId3"/>
          <a:stretch>
            <a:fillRect/>
          </a:stretch>
        </p:blipFill>
        <p:spPr>
          <a:xfrm>
            <a:off x="1855168" y="2408433"/>
            <a:ext cx="824532" cy="466736"/>
          </a:xfrm>
          <a:prstGeom prst="rect">
            <a:avLst/>
          </a:prstGeom>
        </p:spPr>
      </p:pic>
      <p:pic>
        <p:nvPicPr>
          <p:cNvPr id="11" name="图片 10">
            <a:extLst>
              <a:ext uri="{FF2B5EF4-FFF2-40B4-BE49-F238E27FC236}">
                <a16:creationId xmlns:a16="http://schemas.microsoft.com/office/drawing/2014/main" id="{858F2385-250B-4FEB-B2BD-B6D49D5A449A}"/>
              </a:ext>
            </a:extLst>
          </p:cNvPr>
          <p:cNvPicPr>
            <a:picLocks noChangeAspect="1"/>
          </p:cNvPicPr>
          <p:nvPr/>
        </p:nvPicPr>
        <p:blipFill>
          <a:blip r:embed="rId4"/>
          <a:stretch>
            <a:fillRect/>
          </a:stretch>
        </p:blipFill>
        <p:spPr>
          <a:xfrm>
            <a:off x="6739883" y="1651697"/>
            <a:ext cx="4613917" cy="3876782"/>
          </a:xfrm>
          <a:prstGeom prst="rect">
            <a:avLst/>
          </a:prstGeom>
        </p:spPr>
      </p:pic>
      <p:pic>
        <p:nvPicPr>
          <p:cNvPr id="13" name="图片 12">
            <a:extLst>
              <a:ext uri="{FF2B5EF4-FFF2-40B4-BE49-F238E27FC236}">
                <a16:creationId xmlns:a16="http://schemas.microsoft.com/office/drawing/2014/main" id="{EE66A586-4F04-4E2B-9F5F-956F5C213B6E}"/>
              </a:ext>
            </a:extLst>
          </p:cNvPr>
          <p:cNvPicPr>
            <a:picLocks noChangeAspect="1"/>
          </p:cNvPicPr>
          <p:nvPr/>
        </p:nvPicPr>
        <p:blipFill>
          <a:blip r:embed="rId5"/>
          <a:stretch>
            <a:fillRect/>
          </a:stretch>
        </p:blipFill>
        <p:spPr>
          <a:xfrm>
            <a:off x="2476103" y="3590088"/>
            <a:ext cx="2725502" cy="525595"/>
          </a:xfrm>
          <a:prstGeom prst="rect">
            <a:avLst/>
          </a:prstGeom>
        </p:spPr>
      </p:pic>
    </p:spTree>
    <p:extLst>
      <p:ext uri="{BB962C8B-B14F-4D97-AF65-F5344CB8AC3E}">
        <p14:creationId xmlns:p14="http://schemas.microsoft.com/office/powerpoint/2010/main" val="1876140868"/>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7</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a:extLst>
              <a:ext uri="{FF2B5EF4-FFF2-40B4-BE49-F238E27FC236}">
                <a16:creationId xmlns:a16="http://schemas.microsoft.com/office/drawing/2014/main" id="{B19B57BA-AF4B-462D-9FFC-EF35F29C461B}"/>
              </a:ext>
            </a:extLst>
          </p:cNvPr>
          <p:cNvSpPr txBox="1"/>
          <p:nvPr/>
        </p:nvSpPr>
        <p:spPr>
          <a:xfrm>
            <a:off x="166942" y="1331120"/>
            <a:ext cx="10756432"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将联邦学习的奖励机制设计为每个训练周期的斯塔克尔伯格博弈</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参数服务器宣布总奖励</a:t>
            </a:r>
            <a:r>
              <a:rPr lang="en-US" altLang="zh-CN" sz="2400" dirty="0">
                <a:latin typeface="黑体" panose="02010609060101010101" pitchFamily="49" charset="-122"/>
                <a:ea typeface="黑体" panose="02010609060101010101" pitchFamily="49" charset="-122"/>
              </a:rPr>
              <a:t>τ</a:t>
            </a: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每个用户确定自己的训练策略，使自己的效用最大化</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02429195"/>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8</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19B57BA-AF4B-462D-9FFC-EF35F29C461B}"/>
                  </a:ext>
                </a:extLst>
              </p:cNvPr>
              <p:cNvSpPr txBox="1"/>
              <p:nvPr/>
            </p:nvSpPr>
            <p:spPr>
              <a:xfrm>
                <a:off x="280369" y="1006670"/>
                <a:ext cx="9248642" cy="2677656"/>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斯塔克尔伯格博弈</a:t>
                </a:r>
                <a:endParaRPr lang="en-US" altLang="zh-CN" sz="2400" b="1"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市场上只有两家厂商</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行动顺序为第一家厂商首先选择产量，第二家厂商再选择</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价格函数：</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𝑝</m:t>
                    </m:r>
                    <m:r>
                      <a:rPr lang="en-US" altLang="zh-CN" sz="2400" b="0" i="1" smtClean="0">
                        <a:latin typeface="Cambria Math" panose="02040503050406030204" pitchFamily="18" charset="0"/>
                        <a:ea typeface="黑体" panose="02010609060101010101" pitchFamily="49" charset="-122"/>
                      </a:rPr>
                      <m:t>=8 −</m:t>
                    </m:r>
                    <m:d>
                      <m:dPr>
                        <m:ctrlPr>
                          <a:rPr lang="en-US" altLang="zh-CN" sz="2400" b="0" i="1" smtClean="0">
                            <a:latin typeface="Cambria Math" panose="02040503050406030204" pitchFamily="18" charset="0"/>
                            <a:ea typeface="黑体" panose="02010609060101010101" pitchFamily="49" charset="-122"/>
                          </a:rPr>
                        </m:ctrlPr>
                      </m:dPr>
                      <m:e>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m:t>
                        </m:r>
                      </m:e>
                    </m:d>
                  </m:oMath>
                </a14:m>
                <a:endParaRPr lang="en-US" altLang="zh-CN" sz="2400" b="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两个厂商的边际成本</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2=2</m:t>
                    </m:r>
                  </m:oMath>
                </a14:m>
                <a:r>
                  <a:rPr lang="zh-CN" altLang="en-US" sz="2400" dirty="0">
                    <a:latin typeface="黑体" panose="02010609060101010101" pitchFamily="49" charset="-122"/>
                    <a:ea typeface="黑体" panose="02010609060101010101" pitchFamily="49" charset="-122"/>
                  </a:rPr>
                  <a:t>，没有固成本</a:t>
                </a:r>
                <a:endParaRPr lang="en-US" altLang="zh-CN" sz="2400"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求厂商</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和厂商</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的最优产量</a:t>
                </a:r>
                <a:endParaRPr lang="en-US" altLang="zh-CN" sz="2400" dirty="0">
                  <a:latin typeface="黑体" panose="02010609060101010101" pitchFamily="49" charset="-122"/>
                  <a:ea typeface="黑体" panose="02010609060101010101" pitchFamily="49" charset="-122"/>
                </a:endParaRPr>
              </a:p>
            </p:txBody>
          </p:sp>
        </mc:Choice>
        <mc:Fallback xmlns="">
          <p:sp>
            <p:nvSpPr>
              <p:cNvPr id="31" name="文本框 30">
                <a:extLst>
                  <a:ext uri="{FF2B5EF4-FFF2-40B4-BE49-F238E27FC236}">
                    <a16:creationId xmlns:a16="http://schemas.microsoft.com/office/drawing/2014/main" id="{B19B57BA-AF4B-462D-9FFC-EF35F29C461B}"/>
                  </a:ext>
                </a:extLst>
              </p:cNvPr>
              <p:cNvSpPr txBox="1">
                <a:spLocks noRot="1" noChangeAspect="1" noMove="1" noResize="1" noEditPoints="1" noAdjustHandles="1" noChangeArrowheads="1" noChangeShapeType="1" noTextEdit="1"/>
              </p:cNvSpPr>
              <p:nvPr/>
            </p:nvSpPr>
            <p:spPr>
              <a:xfrm>
                <a:off x="280369" y="1006670"/>
                <a:ext cx="9248642" cy="2677656"/>
              </a:xfrm>
              <a:prstGeom prst="rect">
                <a:avLst/>
              </a:prstGeom>
              <a:blipFill>
                <a:blip r:embed="rId3"/>
                <a:stretch>
                  <a:fillRect l="-1055" t="-1822" b="-4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C6F4104-D790-4F0B-9232-47D96F990EF5}"/>
                  </a:ext>
                </a:extLst>
              </p:cNvPr>
              <p:cNvSpPr txBox="1"/>
              <p:nvPr/>
            </p:nvSpPr>
            <p:spPr>
              <a:xfrm>
                <a:off x="407368" y="4121838"/>
                <a:ext cx="9248642"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利润函数：</a:t>
                </a:r>
                <a:endParaRPr lang="en-US" altLang="zh-CN" sz="2400" dirty="0">
                  <a:latin typeface="黑体" panose="02010609060101010101" pitchFamily="49" charset="-122"/>
                  <a:ea typeface="黑体" panose="02010609060101010101" pitchFamily="49" charset="-122"/>
                </a:endParaRPr>
              </a:p>
              <a:p>
                <a14:m>
                  <m:oMath xmlns:m="http://schemas.openxmlformats.org/officeDocument/2006/math">
                    <m:r>
                      <m:rPr>
                        <m:sty m:val="p"/>
                      </m:rPr>
                      <a:rPr lang="en-US" altLang="zh-CN" sz="2400" i="1" dirty="0" smtClean="0">
                        <a:latin typeface="Cambria Math" panose="02040503050406030204" pitchFamily="18" charset="0"/>
                        <a:ea typeface="黑体" panose="02010609060101010101" pitchFamily="49" charset="-122"/>
                      </a:rPr>
                      <m:t>π</m:t>
                    </m:r>
                  </m:oMath>
                </a14:m>
                <a:r>
                  <a:rPr lang="en-US" altLang="zh-CN" sz="2400" dirty="0">
                    <a:latin typeface="黑体" panose="02010609060101010101" pitchFamily="49" charset="-122"/>
                    <a:ea typeface="黑体" panose="02010609060101010101" pitchFamily="49" charset="-122"/>
                  </a:rPr>
                  <a:t>1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𝑝</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1 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1=6</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dirty="0" smtClean="0">
                        <a:latin typeface="Cambria Math" panose="02040503050406030204" pitchFamily="18" charset="0"/>
                        <a:ea typeface="黑体" panose="02010609060101010101" pitchFamily="49" charset="-122"/>
                      </a:rPr>
                      <m:t>𝑞</m:t>
                    </m:r>
                    <m:r>
                      <a:rPr lang="en-US" altLang="zh-CN" sz="2400" b="0" i="1" dirty="0" smtClean="0">
                        <a:latin typeface="Cambria Math" panose="02040503050406030204" pitchFamily="18" charset="0"/>
                        <a:ea typeface="黑体" panose="02010609060101010101" pitchFamily="49" charset="-122"/>
                      </a:rPr>
                      <m:t>1^2</m:t>
                    </m:r>
                  </m:oMath>
                </a14:m>
                <a:endParaRPr lang="en-US" altLang="zh-CN" sz="2400" b="0" dirty="0">
                  <a:latin typeface="黑体" panose="02010609060101010101" pitchFamily="49" charset="-122"/>
                  <a:ea typeface="黑体" panose="02010609060101010101" pitchFamily="49" charset="-122"/>
                </a:endParaRPr>
              </a:p>
              <a:p>
                <a14:m>
                  <m:oMath xmlns:m="http://schemas.openxmlformats.org/officeDocument/2006/math">
                    <m:r>
                      <m:rPr>
                        <m:sty m:val="p"/>
                      </m:rPr>
                      <a:rPr lang="en-US" altLang="zh-CN" sz="2400" i="1" dirty="0" smtClean="0">
                        <a:latin typeface="Cambria Math" panose="02040503050406030204" pitchFamily="18" charset="0"/>
                        <a:ea typeface="黑体" panose="02010609060101010101" pitchFamily="49" charset="-122"/>
                      </a:rPr>
                      <m:t>π</m:t>
                    </m:r>
                  </m:oMath>
                </a14:m>
                <a:r>
                  <a:rPr lang="en-US" altLang="zh-CN" sz="2400" dirty="0">
                    <a:latin typeface="黑体" panose="02010609060101010101" pitchFamily="49" charset="-122"/>
                    <a:ea typeface="黑体" panose="02010609060101010101" pitchFamily="49" charset="-122"/>
                  </a:rPr>
                  <a:t>2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𝑝</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2=6</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m:t>
                    </m:r>
                  </m:oMath>
                </a14:m>
                <a:r>
                  <a:rPr lang="en-US" altLang="zh-CN" sz="2400" b="0" dirty="0">
                    <a:latin typeface="黑体" panose="02010609060101010101" pitchFamily="49" charset="-122"/>
                    <a:ea typeface="黑体" panose="02010609060101010101" pitchFamily="49" charset="-122"/>
                  </a:rPr>
                  <a:t>^2</a:t>
                </a:r>
              </a:p>
              <a:p>
                <a:endParaRPr lang="en-US" altLang="zh-CN" sz="2400" dirty="0">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7C6F4104-D790-4F0B-9232-47D96F990EF5}"/>
                  </a:ext>
                </a:extLst>
              </p:cNvPr>
              <p:cNvSpPr txBox="1">
                <a:spLocks noRot="1" noChangeAspect="1" noMove="1" noResize="1" noEditPoints="1" noAdjustHandles="1" noChangeArrowheads="1" noChangeShapeType="1" noTextEdit="1"/>
              </p:cNvSpPr>
              <p:nvPr/>
            </p:nvSpPr>
            <p:spPr>
              <a:xfrm>
                <a:off x="407368" y="4121838"/>
                <a:ext cx="9248642" cy="1569660"/>
              </a:xfrm>
              <a:prstGeom prst="rect">
                <a:avLst/>
              </a:prstGeom>
              <a:blipFill>
                <a:blip r:embed="rId4"/>
                <a:stretch>
                  <a:fillRect l="-1055" t="-3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026421"/>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9331"/>
            <a:ext cx="12192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280369" y="1588"/>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342280" y="0"/>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407368" y="0"/>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3392" y="145276"/>
            <a:ext cx="4534916"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问题定义</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9</a:t>
            </a:fld>
            <a:endParaRPr lang="zh-CN" altLang="en-US"/>
          </a:p>
        </p:txBody>
      </p:sp>
      <p:sp>
        <p:nvSpPr>
          <p:cNvPr id="49" name="AutoShape 2" descr="“alibaba”的图片搜索结果">
            <a:extLst>
              <a:ext uri="{FF2B5EF4-FFF2-40B4-BE49-F238E27FC236}">
                <a16:creationId xmlns:a16="http://schemas.microsoft.com/office/drawing/2014/main" id="{EBEAB4D5-C789-493D-92A6-C5C7A2C85764}"/>
              </a:ext>
            </a:extLst>
          </p:cNvPr>
          <p:cNvSpPr>
            <a:spLocks noChangeAspect="1" noChangeArrowheads="1"/>
          </p:cNvSpPr>
          <p:nvPr/>
        </p:nvSpPr>
        <p:spPr bwMode="auto">
          <a:xfrm>
            <a:off x="5943600" y="3117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AutoShape 4" descr="“腾讯logo”的图片搜索结果">
            <a:extLst>
              <a:ext uri="{FF2B5EF4-FFF2-40B4-BE49-F238E27FC236}">
                <a16:creationId xmlns:a16="http://schemas.microsoft.com/office/drawing/2014/main" id="{2DAC04DA-3DF5-499A-A72C-0BCA29C28514}"/>
              </a:ext>
            </a:extLst>
          </p:cNvPr>
          <p:cNvSpPr>
            <a:spLocks noChangeAspect="1" noChangeArrowheads="1"/>
          </p:cNvSpPr>
          <p:nvPr/>
        </p:nvSpPr>
        <p:spPr bwMode="auto">
          <a:xfrm>
            <a:off x="6096000" y="32701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C6F4104-D790-4F0B-9232-47D96F990EF5}"/>
                  </a:ext>
                </a:extLst>
              </p:cNvPr>
              <p:cNvSpPr txBox="1"/>
              <p:nvPr/>
            </p:nvSpPr>
            <p:spPr>
              <a:xfrm>
                <a:off x="280369" y="1060361"/>
                <a:ext cx="9248642" cy="1569660"/>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利润函数：</a:t>
                </a:r>
                <a:endParaRPr lang="en-US" altLang="zh-CN" sz="2400" dirty="0">
                  <a:latin typeface="黑体" panose="02010609060101010101" pitchFamily="49" charset="-122"/>
                  <a:ea typeface="黑体" panose="02010609060101010101" pitchFamily="49" charset="-122"/>
                </a:endParaRPr>
              </a:p>
              <a:p>
                <a14:m>
                  <m:oMath xmlns:m="http://schemas.openxmlformats.org/officeDocument/2006/math">
                    <m:r>
                      <m:rPr>
                        <m:sty m:val="p"/>
                      </m:rPr>
                      <a:rPr lang="en-US" altLang="zh-CN" sz="2400" i="1" dirty="0" smtClean="0">
                        <a:latin typeface="Cambria Math" panose="02040503050406030204" pitchFamily="18" charset="0"/>
                        <a:ea typeface="黑体" panose="02010609060101010101" pitchFamily="49" charset="-122"/>
                      </a:rPr>
                      <m:t>π</m:t>
                    </m:r>
                  </m:oMath>
                </a14:m>
                <a:r>
                  <a:rPr lang="en-US" altLang="zh-CN" sz="2400" dirty="0">
                    <a:latin typeface="黑体" panose="02010609060101010101" pitchFamily="49" charset="-122"/>
                    <a:ea typeface="黑体" panose="02010609060101010101" pitchFamily="49" charset="-122"/>
                  </a:rPr>
                  <a:t>1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𝑝</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1 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1=6</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dirty="0" smtClean="0">
                        <a:latin typeface="Cambria Math" panose="02040503050406030204" pitchFamily="18" charset="0"/>
                        <a:ea typeface="黑体" panose="02010609060101010101" pitchFamily="49" charset="-122"/>
                      </a:rPr>
                      <m:t>𝑞</m:t>
                    </m:r>
                    <m:r>
                      <a:rPr lang="en-US" altLang="zh-CN" sz="2400" b="0" i="1" dirty="0" smtClean="0">
                        <a:latin typeface="Cambria Math" panose="02040503050406030204" pitchFamily="18" charset="0"/>
                        <a:ea typeface="黑体" panose="02010609060101010101" pitchFamily="49" charset="-122"/>
                      </a:rPr>
                      <m:t>1^2</m:t>
                    </m:r>
                  </m:oMath>
                </a14:m>
                <a:endParaRPr lang="en-US" altLang="zh-CN" sz="2400" b="0" dirty="0">
                  <a:latin typeface="黑体" panose="02010609060101010101" pitchFamily="49" charset="-122"/>
                  <a:ea typeface="黑体" panose="02010609060101010101" pitchFamily="49" charset="-122"/>
                </a:endParaRPr>
              </a:p>
              <a:p>
                <a14:m>
                  <m:oMath xmlns:m="http://schemas.openxmlformats.org/officeDocument/2006/math">
                    <m:r>
                      <m:rPr>
                        <m:sty m:val="p"/>
                      </m:rPr>
                      <a:rPr lang="en-US" altLang="zh-CN" sz="2400" i="1" dirty="0" smtClean="0">
                        <a:latin typeface="Cambria Math" panose="02040503050406030204" pitchFamily="18" charset="0"/>
                        <a:ea typeface="黑体" panose="02010609060101010101" pitchFamily="49" charset="-122"/>
                      </a:rPr>
                      <m:t>π</m:t>
                    </m:r>
                  </m:oMath>
                </a14:m>
                <a:r>
                  <a:rPr lang="en-US" altLang="zh-CN" sz="2400" dirty="0">
                    <a:latin typeface="黑体" panose="02010609060101010101" pitchFamily="49" charset="-122"/>
                    <a:ea typeface="黑体" panose="02010609060101010101" pitchFamily="49" charset="-122"/>
                  </a:rPr>
                  <a:t>2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𝑝</m:t>
                    </m:r>
                    <m:r>
                      <a:rPr lang="en-US" altLang="zh-CN" sz="2400" b="0" i="1" smtClean="0">
                        <a:latin typeface="Cambria Math" panose="02040503050406030204" pitchFamily="18" charset="0"/>
                        <a:ea typeface="黑体" panose="02010609060101010101" pitchFamily="49" charset="-122"/>
                      </a:rPr>
                      <m:t>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m:t>
                    </m:r>
                    <m:r>
                      <a:rPr lang="en-US" altLang="zh-CN" sz="2400" b="0" i="1" smtClean="0">
                        <a:latin typeface="Cambria Math" panose="02040503050406030204" pitchFamily="18" charset="0"/>
                        <a:ea typeface="黑体" panose="02010609060101010101" pitchFamily="49" charset="-122"/>
                      </a:rPr>
                      <m:t>𝑐</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2=6</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2 −</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m:t>
                    </m:r>
                  </m:oMath>
                </a14:m>
                <a:r>
                  <a:rPr lang="en-US" altLang="zh-CN" sz="2400" b="0" dirty="0">
                    <a:latin typeface="黑体" panose="02010609060101010101" pitchFamily="49" charset="-122"/>
                    <a:ea typeface="黑体" panose="02010609060101010101" pitchFamily="49" charset="-122"/>
                  </a:rPr>
                  <a:t>^2</a:t>
                </a:r>
              </a:p>
              <a:p>
                <a:endParaRPr lang="en-US" altLang="zh-CN" sz="2400" dirty="0">
                  <a:latin typeface="黑体" panose="02010609060101010101" pitchFamily="49" charset="-122"/>
                  <a:ea typeface="黑体" panose="02010609060101010101" pitchFamily="49" charset="-122"/>
                </a:endParaRPr>
              </a:p>
            </p:txBody>
          </p:sp>
        </mc:Choice>
        <mc:Fallback xmlns="">
          <p:sp>
            <p:nvSpPr>
              <p:cNvPr id="11" name="文本框 10">
                <a:extLst>
                  <a:ext uri="{FF2B5EF4-FFF2-40B4-BE49-F238E27FC236}">
                    <a16:creationId xmlns:a16="http://schemas.microsoft.com/office/drawing/2014/main" id="{7C6F4104-D790-4F0B-9232-47D96F990EF5}"/>
                  </a:ext>
                </a:extLst>
              </p:cNvPr>
              <p:cNvSpPr txBox="1">
                <a:spLocks noRot="1" noChangeAspect="1" noMove="1" noResize="1" noEditPoints="1" noAdjustHandles="1" noChangeArrowheads="1" noChangeShapeType="1" noTextEdit="1"/>
              </p:cNvSpPr>
              <p:nvPr/>
            </p:nvSpPr>
            <p:spPr>
              <a:xfrm>
                <a:off x="280369" y="1060361"/>
                <a:ext cx="9248642" cy="1569660"/>
              </a:xfrm>
              <a:prstGeom prst="rect">
                <a:avLst/>
              </a:prstGeom>
              <a:blipFill>
                <a:blip r:embed="rId3"/>
                <a:stretch>
                  <a:fillRect l="-1055" t="-31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251CBA0-3E03-4529-A30C-44DEFF3DF859}"/>
                  </a:ext>
                </a:extLst>
              </p:cNvPr>
              <p:cNvSpPr txBox="1"/>
              <p:nvPr/>
            </p:nvSpPr>
            <p:spPr>
              <a:xfrm>
                <a:off x="342280" y="2517547"/>
                <a:ext cx="9248642" cy="356270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逆向归纳法求解纳什均衡</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在厂商</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q1</a:t>
                </a:r>
                <a:r>
                  <a:rPr lang="zh-CN" altLang="en-US" sz="2400" dirty="0">
                    <a:latin typeface="黑体" panose="02010609060101010101" pitchFamily="49" charset="-122"/>
                    <a:ea typeface="黑体" panose="02010609060101010101" pitchFamily="49" charset="-122"/>
                  </a:rPr>
                  <a:t>给定的情况下，求解使</a:t>
                </a:r>
                <a:r>
                  <a:rPr lang="en-US" altLang="zh-CN" sz="2400" dirty="0">
                    <a:latin typeface="黑体" panose="02010609060101010101" pitchFamily="49" charset="-122"/>
                    <a:ea typeface="黑体" panose="02010609060101010101" pitchFamily="49" charset="-122"/>
                  </a:rPr>
                  <a:t>π2</a:t>
                </a:r>
                <a:r>
                  <a:rPr lang="zh-CN" altLang="en-US" sz="2400" dirty="0">
                    <a:latin typeface="黑体" panose="02010609060101010101" pitchFamily="49" charset="-122"/>
                    <a:ea typeface="黑体" panose="02010609060101010101" pitchFamily="49" charset="-122"/>
                  </a:rPr>
                  <a:t>更大得分</a:t>
                </a:r>
                <a:r>
                  <a:rPr lang="en-US" altLang="zh-CN" sz="2400" dirty="0">
                    <a:latin typeface="黑体" panose="02010609060101010101" pitchFamily="49" charset="-122"/>
                    <a:ea typeface="黑体" panose="02010609060101010101" pitchFamily="49" charset="-122"/>
                  </a:rPr>
                  <a:t>q2</a:t>
                </a:r>
              </a:p>
              <a:p>
                <a14:m>
                  <m:oMath xmlns:m="http://schemas.openxmlformats.org/officeDocument/2006/math">
                    <m:f>
                      <m:fPr>
                        <m:ctrlPr>
                          <a:rPr lang="en-US" altLang="zh-CN" sz="2400" i="1" smtClean="0">
                            <a:latin typeface="Cambria Math" panose="02040503050406030204" pitchFamily="18" charset="0"/>
                            <a:ea typeface="黑体" panose="02010609060101010101" pitchFamily="49" charset="-122"/>
                          </a:rPr>
                        </m:ctrlPr>
                      </m:fPr>
                      <m:num>
                        <m:r>
                          <a:rPr lang="en-US" altLang="zh-CN" sz="2400" i="1" smtClean="0">
                            <a:latin typeface="Cambria Math" panose="02040503050406030204" pitchFamily="18" charset="0"/>
                            <a:ea typeface="黑体" panose="02010609060101010101" pitchFamily="49" charset="-122"/>
                          </a:rPr>
                          <m:t>𝜕</m:t>
                        </m:r>
                        <m:r>
                          <m:rPr>
                            <m:sty m:val="p"/>
                          </m:rPr>
                          <a:rPr lang="en-US" altLang="zh-CN" sz="2400" i="1">
                            <a:latin typeface="Cambria Math" panose="02040503050406030204" pitchFamily="18" charset="0"/>
                            <a:ea typeface="黑体" panose="02010609060101010101" pitchFamily="49" charset="-122"/>
                          </a:rPr>
                          <m:t>π</m:t>
                        </m:r>
                        <m:r>
                          <a:rPr lang="en-US" altLang="zh-CN" sz="2400" b="0" i="1" smtClean="0">
                            <a:latin typeface="Cambria Math" panose="02040503050406030204" pitchFamily="18" charset="0"/>
                            <a:ea typeface="黑体" panose="02010609060101010101" pitchFamily="49" charset="-122"/>
                          </a:rPr>
                          <m:t>2</m:t>
                        </m:r>
                      </m:num>
                      <m:den>
                        <m:r>
                          <a:rPr lang="en-US" altLang="zh-CN" sz="2400" i="1" smtClean="0">
                            <a:latin typeface="Cambria Math" panose="02040503050406030204" pitchFamily="18" charset="0"/>
                            <a:ea typeface="黑体" panose="02010609060101010101" pitchFamily="49" charset="-122"/>
                          </a:rPr>
                          <m:t>𝜕</m:t>
                        </m:r>
                        <m:r>
                          <m:rPr>
                            <m:sty m:val="p"/>
                          </m:rPr>
                          <a:rPr lang="en-US" altLang="zh-CN" sz="2400" i="1">
                            <a:latin typeface="Cambria Math" panose="02040503050406030204" pitchFamily="18" charset="0"/>
                            <a:ea typeface="黑体" panose="02010609060101010101" pitchFamily="49" charset="-122"/>
                          </a:rPr>
                          <m:t>q</m:t>
                        </m:r>
                        <m:r>
                          <a:rPr lang="en-US" altLang="zh-CN" sz="2400" b="0" i="1" smtClean="0">
                            <a:latin typeface="Cambria Math" panose="02040503050406030204" pitchFamily="18" charset="0"/>
                            <a:ea typeface="黑体" panose="02010609060101010101" pitchFamily="49" charset="-122"/>
                          </a:rPr>
                          <m:t>2</m:t>
                        </m:r>
                      </m:den>
                    </m:f>
                    <m:r>
                      <a:rPr lang="en-US" altLang="zh-CN" sz="2400" b="0" i="0" smtClean="0">
                        <a:latin typeface="Cambria Math" panose="02040503050406030204" pitchFamily="18" charset="0"/>
                        <a:ea typeface="黑体" panose="02010609060101010101" pitchFamily="49" charset="-122"/>
                      </a:rPr>
                      <m:t>=6−</m:t>
                    </m:r>
                    <m:r>
                      <m:rPr>
                        <m:sty m:val="p"/>
                      </m:rPr>
                      <a:rPr lang="en-US" altLang="zh-CN" sz="2400" b="0" i="0" smtClean="0">
                        <a:latin typeface="Cambria Math" panose="02040503050406030204" pitchFamily="18" charset="0"/>
                        <a:ea typeface="黑体" panose="02010609060101010101" pitchFamily="49" charset="-122"/>
                      </a:rPr>
                      <m:t>q</m:t>
                    </m:r>
                    <m:r>
                      <a:rPr lang="en-US" altLang="zh-CN" sz="2400" b="0" i="0" smtClean="0">
                        <a:latin typeface="Cambria Math" panose="02040503050406030204" pitchFamily="18" charset="0"/>
                        <a:ea typeface="黑体" panose="02010609060101010101" pitchFamily="49" charset="-122"/>
                      </a:rPr>
                      <m:t>1−2</m:t>
                    </m:r>
                    <m:r>
                      <m:rPr>
                        <m:sty m:val="p"/>
                      </m:rPr>
                      <a:rPr lang="en-US" altLang="zh-CN" sz="2400" b="0" i="0" smtClean="0">
                        <a:latin typeface="Cambria Math" panose="02040503050406030204" pitchFamily="18" charset="0"/>
                        <a:ea typeface="黑体" panose="02010609060101010101" pitchFamily="49" charset="-122"/>
                      </a:rPr>
                      <m:t>q</m:t>
                    </m:r>
                    <m:r>
                      <a:rPr lang="en-US" altLang="zh-CN" sz="2400" b="0" i="0" smtClean="0">
                        <a:latin typeface="Cambria Math" panose="02040503050406030204" pitchFamily="18" charset="0"/>
                        <a:ea typeface="黑体" panose="02010609060101010101" pitchFamily="49" charset="-122"/>
                      </a:rPr>
                      <m:t>2</m:t>
                    </m:r>
                  </m:oMath>
                </a14:m>
                <a:r>
                  <a:rPr lang="en-US" altLang="zh-CN" sz="2400" dirty="0">
                    <a:latin typeface="黑体" panose="02010609060101010101" pitchFamily="49" charset="-122"/>
                    <a:ea typeface="黑体" panose="02010609060101010101" pitchFamily="49" charset="-122"/>
                  </a:rPr>
                  <a:t>,</a:t>
                </a:r>
                <a14:m>
                  <m:oMath xmlns:m="http://schemas.openxmlformats.org/officeDocument/2006/math">
                    <m:r>
                      <a:rPr lang="en-US" altLang="zh-CN" sz="2400" b="0" i="1" dirty="0" smtClean="0">
                        <a:latin typeface="Cambria Math" panose="02040503050406030204" pitchFamily="18" charset="0"/>
                        <a:ea typeface="黑体" panose="02010609060101010101" pitchFamily="49" charset="-122"/>
                      </a:rPr>
                      <m:t>𝑞</m:t>
                    </m:r>
                    <m:r>
                      <a:rPr lang="en-US" altLang="zh-CN" sz="2400" b="0" i="1" dirty="0" smtClean="0">
                        <a:latin typeface="Cambria Math" panose="02040503050406030204" pitchFamily="18" charset="0"/>
                        <a:ea typeface="黑体" panose="02010609060101010101" pitchFamily="49" charset="-122"/>
                      </a:rPr>
                      <m:t>2=3−</m:t>
                    </m:r>
                    <m:f>
                      <m:fPr>
                        <m:type m:val="skw"/>
                        <m:ctrlPr>
                          <a:rPr lang="en-US" altLang="zh-CN" sz="2400" b="0" i="1" dirty="0" smtClean="0">
                            <a:latin typeface="Cambria Math" panose="02040503050406030204" pitchFamily="18" charset="0"/>
                            <a:ea typeface="黑体" panose="02010609060101010101" pitchFamily="49" charset="-122"/>
                          </a:rPr>
                        </m:ctrlPr>
                      </m:fPr>
                      <m:num>
                        <m:r>
                          <a:rPr lang="en-US" altLang="zh-CN" sz="2400" b="0" i="1" dirty="0" smtClean="0">
                            <a:latin typeface="Cambria Math" panose="02040503050406030204" pitchFamily="18" charset="0"/>
                            <a:ea typeface="黑体" panose="02010609060101010101" pitchFamily="49" charset="-122"/>
                          </a:rPr>
                          <m:t>𝑞</m:t>
                        </m:r>
                        <m:r>
                          <a:rPr lang="en-US" altLang="zh-CN" sz="2400" b="0" i="1" dirty="0" smtClean="0">
                            <a:latin typeface="Cambria Math" panose="02040503050406030204" pitchFamily="18" charset="0"/>
                            <a:ea typeface="黑体" panose="02010609060101010101" pitchFamily="49" charset="-122"/>
                          </a:rPr>
                          <m:t>1</m:t>
                        </m:r>
                      </m:num>
                      <m:den>
                        <m:r>
                          <a:rPr lang="en-US" altLang="zh-CN" sz="2400" b="0" i="1" dirty="0" smtClean="0">
                            <a:latin typeface="Cambria Math" panose="02040503050406030204" pitchFamily="18" charset="0"/>
                            <a:ea typeface="黑体" panose="02010609060101010101" pitchFamily="49" charset="-122"/>
                          </a:rPr>
                          <m:t>2</m:t>
                        </m:r>
                      </m:den>
                    </m:f>
                  </m:oMath>
                </a14:m>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14:m>
                  <m:oMath xmlns:m="http://schemas.openxmlformats.org/officeDocument/2006/math">
                    <m:r>
                      <m:rPr>
                        <m:sty m:val="p"/>
                      </m:rPr>
                      <a:rPr lang="en-US" altLang="zh-CN" sz="2400" i="1" dirty="0" smtClean="0">
                        <a:latin typeface="Cambria Math" panose="02040503050406030204" pitchFamily="18" charset="0"/>
                        <a:ea typeface="黑体" panose="02010609060101010101" pitchFamily="49" charset="-122"/>
                      </a:rPr>
                      <m:t>π</m:t>
                    </m:r>
                  </m:oMath>
                </a14:m>
                <a:r>
                  <a:rPr lang="en-US" altLang="zh-CN" sz="2400" dirty="0">
                    <a:latin typeface="黑体" panose="02010609060101010101" pitchFamily="49" charset="-122"/>
                    <a:ea typeface="黑体" panose="02010609060101010101" pitchFamily="49" charset="-122"/>
                  </a:rPr>
                  <a:t>1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6</m:t>
                    </m:r>
                    <m:r>
                      <m:rPr>
                        <m:sty m:val="p"/>
                      </m:rPr>
                      <a:rPr lang="en-US" altLang="zh-CN" sz="2400" i="1">
                        <a:latin typeface="Cambria Math" panose="02040503050406030204" pitchFamily="18" charset="0"/>
                        <a:ea typeface="黑体" panose="02010609060101010101" pitchFamily="49" charset="-122"/>
                      </a:rPr>
                      <m:t>q</m:t>
                    </m:r>
                    <m:r>
                      <a:rPr lang="en-US" altLang="zh-CN" sz="2400" i="1">
                        <a:latin typeface="Cambria Math" panose="02040503050406030204" pitchFamily="18" charset="0"/>
                        <a:ea typeface="黑体" panose="02010609060101010101" pitchFamily="49" charset="-122"/>
                      </a:rPr>
                      <m:t>1</m:t>
                    </m:r>
                    <m:r>
                      <a:rPr lang="en-US" altLang="zh-CN" sz="2400" b="0" i="0" smtClean="0">
                        <a:latin typeface="Cambria Math" panose="02040503050406030204" pitchFamily="18" charset="0"/>
                        <a:ea typeface="黑体" panose="02010609060101010101" pitchFamily="49" charset="-122"/>
                      </a:rPr>
                      <m:t> −</m:t>
                    </m:r>
                    <m:r>
                      <m:rPr>
                        <m:sty m:val="p"/>
                      </m:rPr>
                      <a:rPr lang="en-US" altLang="zh-CN" sz="2400" b="0" i="0" smtClean="0">
                        <a:latin typeface="Cambria Math" panose="02040503050406030204" pitchFamily="18" charset="0"/>
                        <a:ea typeface="黑体" panose="02010609060101010101" pitchFamily="49" charset="-122"/>
                      </a:rPr>
                      <m:t>q</m:t>
                    </m:r>
                    <m:r>
                      <a:rPr lang="en-US" altLang="zh-CN" sz="2400" b="0" i="0" smtClean="0">
                        <a:latin typeface="Cambria Math" panose="02040503050406030204" pitchFamily="18" charset="0"/>
                        <a:ea typeface="黑体" panose="02010609060101010101" pitchFamily="49" charset="-122"/>
                      </a:rPr>
                      <m:t>1(3−</m:t>
                    </m:r>
                  </m:oMath>
                </a14:m>
                <a:r>
                  <a:rPr lang="en-US" altLang="zh-CN" sz="2400" dirty="0">
                    <a:ea typeface="黑体" panose="02010609060101010101" pitchFamily="49" charset="-122"/>
                  </a:rPr>
                  <a:t> </a:t>
                </a:r>
                <a14:m>
                  <m:oMath xmlns:m="http://schemas.openxmlformats.org/officeDocument/2006/math">
                    <m:f>
                      <m:fPr>
                        <m:type m:val="skw"/>
                        <m:ctrlPr>
                          <a:rPr lang="en-US" altLang="zh-CN" sz="2400" i="1" dirty="0">
                            <a:latin typeface="Cambria Math" panose="02040503050406030204" pitchFamily="18" charset="0"/>
                            <a:ea typeface="黑体" panose="02010609060101010101" pitchFamily="49" charset="-122"/>
                          </a:rPr>
                        </m:ctrlPr>
                      </m:fPr>
                      <m:num>
                        <m:r>
                          <a:rPr lang="en-US" altLang="zh-CN" sz="2400" i="1" dirty="0">
                            <a:latin typeface="Cambria Math" panose="02040503050406030204" pitchFamily="18" charset="0"/>
                            <a:ea typeface="黑体" panose="02010609060101010101" pitchFamily="49" charset="-122"/>
                          </a:rPr>
                          <m:t>𝑞</m:t>
                        </m:r>
                        <m:r>
                          <a:rPr lang="en-US" altLang="zh-CN" sz="2400" i="1" dirty="0">
                            <a:latin typeface="Cambria Math" panose="02040503050406030204" pitchFamily="18" charset="0"/>
                            <a:ea typeface="黑体" panose="02010609060101010101" pitchFamily="49" charset="-122"/>
                          </a:rPr>
                          <m:t>1</m:t>
                        </m:r>
                      </m:num>
                      <m:den>
                        <m:r>
                          <a:rPr lang="en-US" altLang="zh-CN" sz="2400" i="1" dirty="0">
                            <a:latin typeface="Cambria Math" panose="02040503050406030204" pitchFamily="18" charset="0"/>
                            <a:ea typeface="黑体" panose="02010609060101010101" pitchFamily="49" charset="-122"/>
                          </a:rPr>
                          <m:t>2</m:t>
                        </m:r>
                      </m:den>
                    </m:f>
                  </m:oMath>
                </a14:m>
                <a:r>
                  <a:rPr lang="en-US" altLang="zh-CN" sz="2400" dirty="0">
                    <a:latin typeface="黑体" panose="02010609060101010101" pitchFamily="49" charset="-122"/>
                    <a:ea typeface="黑体" panose="02010609060101010101" pitchFamily="49" charset="-122"/>
                  </a:rPr>
                  <a:t>)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3</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m:t>
                    </m:r>
                    <m:f>
                      <m:fPr>
                        <m:type m:val="skw"/>
                        <m:ctrlPr>
                          <a:rPr lang="en-US" altLang="zh-CN" sz="2400" b="0" i="1" smtClean="0">
                            <a:latin typeface="Cambria Math" panose="02040503050406030204" pitchFamily="18" charset="0"/>
                            <a:ea typeface="黑体" panose="02010609060101010101" pitchFamily="49" charset="-122"/>
                          </a:rPr>
                        </m:ctrlPr>
                      </m:fPr>
                      <m:num>
                        <m:sSup>
                          <m:sSupPr>
                            <m:ctrlPr>
                              <a:rPr lang="en-US" altLang="zh-CN" sz="2400" b="0" i="1" smtClean="0">
                                <a:latin typeface="Cambria Math" panose="02040503050406030204" pitchFamily="18" charset="0"/>
                                <a:ea typeface="黑体" panose="02010609060101010101" pitchFamily="49" charset="-122"/>
                              </a:rPr>
                            </m:ctrlPr>
                          </m:sSupPr>
                          <m:e>
                            <m:r>
                              <a:rPr lang="en-US" altLang="zh-CN" sz="2400" b="0" i="1" smtClean="0">
                                <a:latin typeface="Cambria Math" panose="02040503050406030204" pitchFamily="18" charset="0"/>
                                <a:ea typeface="黑体" panose="02010609060101010101" pitchFamily="49" charset="-122"/>
                              </a:rPr>
                              <m:t>𝑞</m:t>
                            </m:r>
                          </m:e>
                          <m:sup>
                            <m:r>
                              <a:rPr lang="en-US" altLang="zh-CN" sz="2400" b="0" i="1" smtClean="0">
                                <a:latin typeface="Cambria Math" panose="02040503050406030204" pitchFamily="18" charset="0"/>
                                <a:ea typeface="黑体" panose="02010609060101010101" pitchFamily="49" charset="-122"/>
                              </a:rPr>
                              <m:t>2</m:t>
                            </m:r>
                          </m:sup>
                        </m:sSup>
                      </m:num>
                      <m:den>
                        <m:r>
                          <a:rPr lang="en-US" altLang="zh-CN" sz="2400" b="0" i="1" smtClean="0">
                            <a:latin typeface="Cambria Math" panose="02040503050406030204" pitchFamily="18" charset="0"/>
                            <a:ea typeface="黑体" panose="02010609060101010101" pitchFamily="49" charset="-122"/>
                          </a:rPr>
                          <m:t>2</m:t>
                        </m:r>
                      </m:den>
                    </m:f>
                  </m:oMath>
                </a14:m>
                <a:endParaRPr lang="en-US" altLang="zh-CN" sz="2400" dirty="0">
                  <a:latin typeface="黑体" panose="02010609060101010101" pitchFamily="49" charset="-122"/>
                  <a:ea typeface="黑体" panose="02010609060101010101" pitchFamily="49" charset="-122"/>
                </a:endParaRPr>
              </a:p>
              <a:p>
                <a14:m>
                  <m:oMath xmlns:m="http://schemas.openxmlformats.org/officeDocument/2006/math">
                    <m:f>
                      <m:fPr>
                        <m:ctrlPr>
                          <a:rPr lang="en-US" altLang="zh-CN" sz="2400" i="1" smtClean="0">
                            <a:latin typeface="Cambria Math" panose="02040503050406030204" pitchFamily="18" charset="0"/>
                            <a:ea typeface="黑体" panose="02010609060101010101" pitchFamily="49" charset="-122"/>
                          </a:rPr>
                        </m:ctrlPr>
                      </m:fPr>
                      <m:num>
                        <m:r>
                          <a:rPr lang="en-US" altLang="zh-CN" sz="2400" i="1" smtClean="0">
                            <a:latin typeface="Cambria Math" panose="02040503050406030204" pitchFamily="18" charset="0"/>
                            <a:ea typeface="黑体" panose="02010609060101010101" pitchFamily="49" charset="-122"/>
                          </a:rPr>
                          <m:t>𝜕</m:t>
                        </m:r>
                        <m:r>
                          <m:rPr>
                            <m:sty m:val="p"/>
                          </m:rPr>
                          <a:rPr lang="en-US" altLang="zh-CN" sz="2400" i="1">
                            <a:latin typeface="Cambria Math" panose="02040503050406030204" pitchFamily="18" charset="0"/>
                            <a:ea typeface="黑体" panose="02010609060101010101" pitchFamily="49" charset="-122"/>
                          </a:rPr>
                          <m:t>π</m:t>
                        </m:r>
                        <m:r>
                          <a:rPr lang="en-US" altLang="zh-CN" sz="2400" b="0" i="1" smtClean="0">
                            <a:latin typeface="Cambria Math" panose="02040503050406030204" pitchFamily="18" charset="0"/>
                            <a:ea typeface="黑体" panose="02010609060101010101" pitchFamily="49" charset="-122"/>
                          </a:rPr>
                          <m:t>1</m:t>
                        </m:r>
                      </m:num>
                      <m:den>
                        <m:r>
                          <a:rPr lang="en-US" altLang="zh-CN" sz="2400" i="1" smtClean="0">
                            <a:latin typeface="Cambria Math" panose="02040503050406030204" pitchFamily="18" charset="0"/>
                            <a:ea typeface="黑体" panose="02010609060101010101" pitchFamily="49" charset="-122"/>
                          </a:rPr>
                          <m:t>𝜕</m:t>
                        </m:r>
                        <m:r>
                          <m:rPr>
                            <m:sty m:val="p"/>
                          </m:rPr>
                          <a:rPr lang="en-US" altLang="zh-CN" sz="2400" i="1" smtClean="0">
                            <a:latin typeface="Cambria Math" panose="02040503050406030204" pitchFamily="18" charset="0"/>
                            <a:ea typeface="黑体" panose="02010609060101010101" pitchFamily="49" charset="-122"/>
                          </a:rPr>
                          <m:t>q</m:t>
                        </m:r>
                        <m:r>
                          <a:rPr lang="en-US" altLang="zh-CN" sz="2400" b="0" i="1" smtClean="0">
                            <a:latin typeface="Cambria Math" panose="02040503050406030204" pitchFamily="18" charset="0"/>
                            <a:ea typeface="黑体" panose="02010609060101010101" pitchFamily="49" charset="-122"/>
                          </a:rPr>
                          <m:t>1</m:t>
                        </m:r>
                      </m:den>
                    </m:f>
                  </m:oMath>
                </a14:m>
                <a:r>
                  <a:rPr lang="en-US" altLang="zh-CN" sz="2400" dirty="0">
                    <a:latin typeface="黑体" panose="02010609060101010101" pitchFamily="49" charset="-122"/>
                    <a:ea typeface="黑体" panose="02010609060101010101" pitchFamily="49" charset="-122"/>
                  </a:rPr>
                  <a:t> =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3−</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1=0</m:t>
                    </m:r>
                  </m:oMath>
                </a14:m>
                <a:endParaRPr lang="en-US" altLang="zh-CN" sz="2400" b="0" i="1" dirty="0">
                  <a:latin typeface="Cambria Math" panose="02040503050406030204" pitchFamily="18" charset="0"/>
                  <a:ea typeface="黑体" panose="02010609060101010101" pitchFamily="49" charset="-122"/>
                </a:endParaRPr>
              </a:p>
              <a:p>
                <a:endParaRPr lang="en-US" altLang="zh-CN" sz="2400" b="0" i="1" dirty="0">
                  <a:latin typeface="Cambria Math" panose="02040503050406030204" pitchFamily="18" charset="0"/>
                  <a:ea typeface="黑体" panose="02010609060101010101" pitchFamily="49" charset="-122"/>
                </a:endParaRPr>
              </a:p>
              <a:p>
                <a:r>
                  <a:rPr lang="en-US" altLang="zh-CN" sz="2400" b="0" dirty="0">
                    <a:ea typeface="黑体" panose="02010609060101010101" pitchFamily="49" charset="-122"/>
                  </a:rPr>
                  <a:t> </a:t>
                </a:r>
                <a14:m>
                  <m:oMath xmlns:m="http://schemas.openxmlformats.org/officeDocument/2006/math">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1=3,</m:t>
                    </m:r>
                    <m:r>
                      <a:rPr lang="en-US" altLang="zh-CN" sz="2400" b="0" i="1" smtClean="0">
                        <a:latin typeface="Cambria Math" panose="02040503050406030204" pitchFamily="18" charset="0"/>
                        <a:ea typeface="黑体" panose="02010609060101010101" pitchFamily="49" charset="-122"/>
                      </a:rPr>
                      <m:t>𝑞</m:t>
                    </m:r>
                    <m:r>
                      <a:rPr lang="en-US" altLang="zh-CN" sz="2400" b="0" i="1" smtClean="0">
                        <a:latin typeface="Cambria Math" panose="02040503050406030204" pitchFamily="18" charset="0"/>
                        <a:ea typeface="黑体" panose="02010609060101010101" pitchFamily="49" charset="-122"/>
                      </a:rPr>
                      <m:t>2=1.5</m:t>
                    </m:r>
                  </m:oMath>
                </a14:m>
                <a:endParaRPr lang="en-US" altLang="zh-CN" sz="24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0251CBA0-3E03-4529-A30C-44DEFF3DF859}"/>
                  </a:ext>
                </a:extLst>
              </p:cNvPr>
              <p:cNvSpPr txBox="1">
                <a:spLocks noRot="1" noChangeAspect="1" noMove="1" noResize="1" noEditPoints="1" noAdjustHandles="1" noChangeArrowheads="1" noChangeShapeType="1" noTextEdit="1"/>
              </p:cNvSpPr>
              <p:nvPr/>
            </p:nvSpPr>
            <p:spPr>
              <a:xfrm>
                <a:off x="342280" y="2517547"/>
                <a:ext cx="9248642" cy="3562707"/>
              </a:xfrm>
              <a:prstGeom prst="rect">
                <a:avLst/>
              </a:prstGeom>
              <a:blipFill>
                <a:blip r:embed="rId4"/>
                <a:stretch>
                  <a:fillRect l="-989" t="-1370" b="-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196869"/>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993</Words>
  <Application>Microsoft Office PowerPoint</Application>
  <PresentationFormat>宽屏</PresentationFormat>
  <Paragraphs>184</Paragraphs>
  <Slides>27</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pingfang SC</vt:lpstr>
      <vt:lpstr>DengXian</vt:lpstr>
      <vt:lpstr>黑体</vt:lpstr>
      <vt:lpstr>思源黑体 CN</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SZ</dc:creator>
  <cp:lastModifiedBy>S Z</cp:lastModifiedBy>
  <cp:revision>84</cp:revision>
  <dcterms:created xsi:type="dcterms:W3CDTF">2020-11-05T04:51:57Z</dcterms:created>
  <dcterms:modified xsi:type="dcterms:W3CDTF">2021-03-11T08:44:44Z</dcterms:modified>
</cp:coreProperties>
</file>