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7" r:id="rId2"/>
  </p:sldMasterIdLst>
  <p:notesMasterIdLst>
    <p:notesMasterId r:id="rId21"/>
  </p:notesMasterIdLst>
  <p:handoutMasterIdLst>
    <p:handoutMasterId r:id="rId22"/>
  </p:handoutMasterIdLst>
  <p:sldIdLst>
    <p:sldId id="523" r:id="rId3"/>
    <p:sldId id="304" r:id="rId4"/>
    <p:sldId id="522" r:id="rId5"/>
    <p:sldId id="586" r:id="rId6"/>
    <p:sldId id="589" r:id="rId7"/>
    <p:sldId id="588" r:id="rId8"/>
    <p:sldId id="590" r:id="rId9"/>
    <p:sldId id="591" r:id="rId10"/>
    <p:sldId id="592" r:id="rId11"/>
    <p:sldId id="593" r:id="rId12"/>
    <p:sldId id="594" r:id="rId13"/>
    <p:sldId id="573" r:id="rId14"/>
    <p:sldId id="595" r:id="rId15"/>
    <p:sldId id="596" r:id="rId16"/>
    <p:sldId id="597" r:id="rId17"/>
    <p:sldId id="598" r:id="rId18"/>
    <p:sldId id="599" r:id="rId19"/>
    <p:sldId id="527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E784DC63-9A47-4B17-8E6B-73E505EE63F6}">
          <p14:sldIdLst>
            <p14:sldId id="523"/>
          </p14:sldIdLst>
        </p14:section>
        <p14:section name="目录" id="{D3C2D7EC-0F97-40D5-844C-839BA5840E61}">
          <p14:sldIdLst>
            <p14:sldId id="304"/>
            <p14:sldId id="522"/>
            <p14:sldId id="586"/>
            <p14:sldId id="589"/>
            <p14:sldId id="588"/>
            <p14:sldId id="590"/>
            <p14:sldId id="591"/>
            <p14:sldId id="592"/>
            <p14:sldId id="593"/>
            <p14:sldId id="594"/>
            <p14:sldId id="573"/>
            <p14:sldId id="595"/>
            <p14:sldId id="596"/>
            <p14:sldId id="597"/>
            <p14:sldId id="598"/>
            <p14:sldId id="599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50" userDrawn="1">
          <p15:clr>
            <a:srgbClr val="A4A3A4"/>
          </p15:clr>
        </p15:guide>
        <p15:guide id="4" pos="6630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3952" userDrawn="1">
          <p15:clr>
            <a:srgbClr val="A4A3A4"/>
          </p15:clr>
        </p15:guide>
        <p15:guide id="8" orient="horz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2" clrIdx="0">
    <p:extLst>
      <p:ext uri="{19B8F6BF-5375-455C-9EA6-DF929625EA0E}">
        <p15:presenceInfo xmlns:p15="http://schemas.microsoft.com/office/powerpoint/2012/main" userId="7525c676c6ae86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EEFF"/>
    <a:srgbClr val="FFFFFF"/>
    <a:srgbClr val="E6B8AE"/>
    <a:srgbClr val="CC0000"/>
    <a:srgbClr val="E69138"/>
    <a:srgbClr val="3C77D8"/>
    <a:srgbClr val="6AA84E"/>
    <a:srgbClr val="6AA84F"/>
    <a:srgbClr val="EDB275"/>
    <a:srgbClr val="4B7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3" autoAdjust="0"/>
    <p:restoredTop sz="88710" autoAdjust="0"/>
  </p:normalViewPr>
  <p:slideViewPr>
    <p:cSldViewPr snapToGrid="0" showGuides="1">
      <p:cViewPr varScale="1">
        <p:scale>
          <a:sx n="78" d="100"/>
          <a:sy n="78" d="100"/>
        </p:scale>
        <p:origin x="702" y="421"/>
      </p:cViewPr>
      <p:guideLst>
        <p:guide orient="horz" pos="2273"/>
        <p:guide pos="3840"/>
        <p:guide pos="1050"/>
        <p:guide pos="6630"/>
        <p:guide orient="horz" pos="648"/>
        <p:guide orient="horz" pos="731"/>
        <p:guide orient="horz" pos="395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88"/>
    </p:cViewPr>
  </p:sorterViewPr>
  <p:notesViewPr>
    <p:cSldViewPr snapToGrid="0" showGuides="1">
      <p:cViewPr varScale="1">
        <p:scale>
          <a:sx n="47" d="100"/>
          <a:sy n="47" d="100"/>
        </p:scale>
        <p:origin x="1924" y="56"/>
      </p:cViewPr>
      <p:guideLst/>
    </p:cSldViewPr>
  </p:notes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8C176BC-2537-496C-92BE-280C92B96E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32F750-D334-4736-B10E-0035158269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325C-51CE-41A1-8630-1A52C13085B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9A2961-3AD5-4B21-AA67-7500903979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9F27F7-0D80-46EC-B423-14DAAD04B5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3C29-C726-4695-AB77-50247DBF3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8505-E7BC-4327-812D-12C5E82484F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1B729-817F-448C-AF52-5327A9569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zh-CN" altLang="en-US" b="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90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45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21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21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60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75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7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2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这些方法将属性补全与图表示学习过程分开，忽略了准确的属性对于下游任务的重要性，因此很难使用简单插补后的属性来保证模型的性能。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41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063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79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8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箭头: 五边形 46">
            <a:extLst>
              <a:ext uri="{FF2B5EF4-FFF2-40B4-BE49-F238E27FC236}">
                <a16:creationId xmlns:a16="http://schemas.microsoft.com/office/drawing/2014/main" id="{E27F0E8A-FBE3-41B6-A56B-7A14F7AAA7BA}"/>
              </a:ext>
            </a:extLst>
          </p:cNvPr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AB9554-0968-7F4C-B17C-055427BAAC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EF621E98-351F-489A-ADCE-3FC79FDE6DDD}"/>
              </a:ext>
            </a:extLst>
          </p:cNvPr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C25A5A92-C8E6-4CA8-AB93-8B885C5EA989}"/>
              </a:ext>
            </a:extLst>
          </p:cNvPr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0B284135-360D-47CC-8BC2-5C03015968F7}"/>
              </a:ext>
            </a:extLst>
          </p:cNvPr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D0824BE2-0B1A-47B1-BAAF-7C29E1879AE7}"/>
              </a:ext>
            </a:extLst>
          </p:cNvPr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19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53D6D2E-F110-4473-8442-17B28C05A741}"/>
              </a:ext>
            </a:extLst>
          </p:cNvPr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BEB427-D252-4942-9F34-301C64219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358D7B-1DA9-9E4B-AFF1-9A13B20D43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CA3C166-80E6-1B4A-AD5B-C8D4745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829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B0862E3-9A13-49FB-8057-D6463602E7B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33B73963-4941-42F0-9B00-7431FEF61A6C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9C71AABC-C91A-43D0-9AF8-0B6162ED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A32A9019-0CBC-4C4A-90F0-2676ED9FCD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1D06DB6D-BC70-544C-8EA4-3A3874C96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80DB1628-9D3D-4F59-B275-C695A900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F01A7288-9F85-304B-887D-2D1E13D7A2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DE14FD2D-7810-B34E-8AFB-9A17BDEA70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F03BE017-E7F3-4A34-ABC3-ECA964258175}"/>
              </a:ext>
            </a:extLst>
          </p:cNvPr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图片占位符 91">
            <a:extLst>
              <a:ext uri="{FF2B5EF4-FFF2-40B4-BE49-F238E27FC236}">
                <a16:creationId xmlns:a16="http://schemas.microsoft.com/office/drawing/2014/main" id="{D3B0A0DB-185C-4430-9224-1C0A227377F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 dirty="0"/>
          </a:p>
        </p:txBody>
      </p:sp>
      <p:sp>
        <p:nvSpPr>
          <p:cNvPr id="90" name="标题 1">
            <a:extLst>
              <a:ext uri="{FF2B5EF4-FFF2-40B4-BE49-F238E27FC236}">
                <a16:creationId xmlns:a16="http://schemas.microsoft.com/office/drawing/2014/main" id="{E3FA308D-84A8-4382-ADA4-2CD6EA62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68876A75-1BD3-9D4E-9D34-C6453E6DC7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48222E54-5ACA-6D4B-9A58-9B51C83B62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4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图片占位符 6">
            <a:extLst>
              <a:ext uri="{FF2B5EF4-FFF2-40B4-BE49-F238E27FC236}">
                <a16:creationId xmlns:a16="http://schemas.microsoft.com/office/drawing/2014/main" id="{260C43B2-4304-44E2-A6F0-062D59008B9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11D8ADCD-C58A-41B8-80C4-2341BB348593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3" name="标题 1">
            <a:extLst>
              <a:ext uri="{FF2B5EF4-FFF2-40B4-BE49-F238E27FC236}">
                <a16:creationId xmlns:a16="http://schemas.microsoft.com/office/drawing/2014/main" id="{841EB5B4-0657-4AE7-A427-642106D5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EC81340F-C45F-6B4F-9864-73BF32BA9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31D45924-509B-5D4C-A99D-FF1FB6F34B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D88D36A-B7BF-4F3A-AA10-0BECE80A55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5" name="图片占位符 94">
            <a:extLst>
              <a:ext uri="{FF2B5EF4-FFF2-40B4-BE49-F238E27FC236}">
                <a16:creationId xmlns:a16="http://schemas.microsoft.com/office/drawing/2014/main" id="{DEC9F75E-9249-4FFE-AF96-E92B201A1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" name="图片占位符 97">
            <a:extLst>
              <a:ext uri="{FF2B5EF4-FFF2-40B4-BE49-F238E27FC236}">
                <a16:creationId xmlns:a16="http://schemas.microsoft.com/office/drawing/2014/main" id="{E7782F2A-850E-4B5F-8330-CF50AC9EFA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9" name="图片占位符 98">
            <a:extLst>
              <a:ext uri="{FF2B5EF4-FFF2-40B4-BE49-F238E27FC236}">
                <a16:creationId xmlns:a16="http://schemas.microsoft.com/office/drawing/2014/main" id="{25096E3E-9433-4D85-BA39-301B214A35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DF883148-B063-4C5A-9CC7-CE69774A8C94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B8A4FF80-ED1E-4D1D-9434-215EB5FB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B3A067A2-39E8-0940-8B54-688BC270D1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7D982EDC-1B4A-034E-9CE9-9172DBAF4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19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F00C798-F4CB-49E3-81E0-4CD12D5AE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C1695A4-3593-4E25-8722-4214E3CC76B6}"/>
              </a:ext>
            </a:extLst>
          </p:cNvPr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29C0276-5751-4797-BFA5-F68D05ACBB63}"/>
              </a:ext>
            </a:extLst>
          </p:cNvPr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5E25CC-A5BC-44E2-9950-5BDC824D9AC1}"/>
              </a:ext>
            </a:extLst>
          </p:cNvPr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26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B2DFB5F-1361-46F4-B3DF-471ECD4DCA18}"/>
              </a:ext>
            </a:extLst>
          </p:cNvPr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85D4CE6-0BBF-450D-B3AB-7C163A40E793}"/>
              </a:ext>
            </a:extLst>
          </p:cNvPr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1B478B4D-326B-4F22-B792-98AB7E9C8268}"/>
              </a:ext>
            </a:extLst>
          </p:cNvPr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742BE2E-64C4-45DC-B5F2-9CE85916052B}"/>
              </a:ext>
            </a:extLst>
          </p:cNvPr>
          <p:cNvSpPr txBox="1"/>
          <p:nvPr userDrawn="1"/>
        </p:nvSpPr>
        <p:spPr>
          <a:xfrm>
            <a:off x="5127626" y="543216"/>
            <a:ext cx="1936749" cy="1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BEB662E1-75A1-469F-B2C5-6EC6E8255C44}"/>
              </a:ext>
            </a:extLst>
          </p:cNvPr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CF32DCCF-D109-144D-93EF-7A463349C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0" y="0"/>
            <a:ext cx="6858000" cy="685800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D607238F-89BF-434F-A2F2-C5D1BB90B6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7CB78A0-538A-4F4C-97AC-5D6B9B36EAE3}"/>
              </a:ext>
            </a:extLst>
          </p:cNvPr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3F2D1-9FCF-4792-8D92-8CA0C104ED79}"/>
              </a:ext>
            </a:extLst>
          </p:cNvPr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FBCD60-E317-434E-9948-6517EE806648}"/>
              </a:ext>
            </a:extLst>
          </p:cNvPr>
          <p:cNvCxnSpPr>
            <a:cxnSpLocks/>
          </p:cNvCxnSpPr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E5FF972F-6C72-4EB1-91BD-22FC6A6BFE55}"/>
              </a:ext>
            </a:extLst>
          </p:cNvPr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ED22ADE-3337-4765-824B-2BCE393B3BC8}"/>
              </a:ext>
            </a:extLst>
          </p:cNvPr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F0E457-CBAE-48A1-9FDD-0AD48E16BB0E}"/>
              </a:ext>
            </a:extLst>
          </p:cNvPr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F5B61E3-C874-41BD-9977-575DE377EF7C}"/>
              </a:ext>
            </a:extLst>
          </p:cNvPr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79C958C-4261-4C02-847F-E854178B5EDF}"/>
              </a:ext>
            </a:extLst>
          </p:cNvPr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50FB6E99-D418-4444-914B-2306780544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54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FB16484-E5F7-4B77-B7A5-FDAB1703AF52}"/>
              </a:ext>
            </a:extLst>
          </p:cNvPr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FD6F57-F8D0-494A-A461-A05057362E38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02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F3C94DC-BC3D-4914-BCEA-9BADE3C91715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D3B89C71-934D-411D-A2EA-05C70F77FCCA}"/>
              </a:ext>
            </a:extLst>
          </p:cNvPr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837D7F3-A47E-4687-B46E-2D3048C16002}"/>
              </a:ext>
            </a:extLst>
          </p:cNvPr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FE10A76B-7B22-4776-AAF9-D0EEE0D973D2}"/>
              </a:ext>
            </a:extLst>
          </p:cNvPr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0425897-AA01-4101-B050-A034992317B0}"/>
              </a:ext>
            </a:extLst>
          </p:cNvPr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DC1ADFB-E837-4D7F-B9F3-657D2F4ACAB6}"/>
              </a:ext>
            </a:extLst>
          </p:cNvPr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034BB7AD-2674-4436-98EF-FC7061F098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54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E3D9E87-D3B4-4F53-99F3-7438B7E4D4AB}"/>
              </a:ext>
            </a:extLst>
          </p:cNvPr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D21FE1-F1E4-4E14-BF8F-A4D4ED823FBC}"/>
              </a:ext>
            </a:extLst>
          </p:cNvPr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76C3FD-32D6-4E41-B7F5-97F8A47A3D05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03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DD83EE6-28E8-42E1-9D1D-CEA16A3EF647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2CCFA9F-ED6D-4706-AB87-12B0B7099A55}"/>
              </a:ext>
            </a:extLst>
          </p:cNvPr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3FD0E-8CED-473A-8132-8C32D5EB7E41}"/>
              </a:ext>
            </a:extLst>
          </p:cNvPr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A2882-5AAA-4796-ACBF-11DE20417AB5}"/>
              </a:ext>
            </a:extLst>
          </p:cNvPr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5BF0DA-9E98-46CA-BC5A-2F733F99C372}"/>
              </a:ext>
            </a:extLst>
          </p:cNvPr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44B3714-021E-44F1-A9C0-8DB23D7B89EA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101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>
            <a:extLst>
              <a:ext uri="{FF2B5EF4-FFF2-40B4-BE49-F238E27FC236}">
                <a16:creationId xmlns:a16="http://schemas.microsoft.com/office/drawing/2014/main" id="{F4B8A56B-7F99-43EE-87F0-42D96BE6E0C1}"/>
              </a:ext>
            </a:extLst>
          </p:cNvPr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A4933-BE2B-4B78-BB0B-EFF272C44588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04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73394E7-E5C6-4B02-8A31-9C03D9C6FA0B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>
            <a:extLst>
              <a:ext uri="{FF2B5EF4-FFF2-40B4-BE49-F238E27FC236}">
                <a16:creationId xmlns:a16="http://schemas.microsoft.com/office/drawing/2014/main" id="{9FDAE5AE-1C3F-4A93-B305-B77CDC3F4BE2}"/>
              </a:ext>
            </a:extLst>
          </p:cNvPr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8B831D4E-CDC6-4513-9163-9BB77DDB0516}"/>
              </a:ext>
            </a:extLst>
          </p:cNvPr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>
            <a:extLst>
              <a:ext uri="{FF2B5EF4-FFF2-40B4-BE49-F238E27FC236}">
                <a16:creationId xmlns:a16="http://schemas.microsoft.com/office/drawing/2014/main" id="{25618009-D285-438D-BF60-F87BDBE0685A}"/>
              </a:ext>
            </a:extLst>
          </p:cNvPr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>
            <a:extLst>
              <a:ext uri="{FF2B5EF4-FFF2-40B4-BE49-F238E27FC236}">
                <a16:creationId xmlns:a16="http://schemas.microsoft.com/office/drawing/2014/main" id="{4A10CB81-B3E3-411C-90C9-3480A10EDB9B}"/>
              </a:ext>
            </a:extLst>
          </p:cNvPr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>
            <a:extLst>
              <a:ext uri="{FF2B5EF4-FFF2-40B4-BE49-F238E27FC236}">
                <a16:creationId xmlns:a16="http://schemas.microsoft.com/office/drawing/2014/main" id="{D251409D-FDB9-430B-A00F-D4A65811924B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63A1AFEA-57CF-4E71-AF6C-91E549CCF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42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>
            <a:extLst>
              <a:ext uri="{FF2B5EF4-FFF2-40B4-BE49-F238E27FC236}">
                <a16:creationId xmlns:a16="http://schemas.microsoft.com/office/drawing/2014/main" id="{03B97F61-153E-4B6E-8D40-C8B9A7E64D6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2B8D9-D400-4BD8-9CF6-DCEAAC82BDD5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05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85F31B-D145-4BD9-A54B-96E8E681B170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>
            <a:extLst>
              <a:ext uri="{FF2B5EF4-FFF2-40B4-BE49-F238E27FC236}">
                <a16:creationId xmlns:a16="http://schemas.microsoft.com/office/drawing/2014/main" id="{883EB526-2712-4265-9BF4-5874AAB98515}"/>
              </a:ext>
            </a:extLst>
          </p:cNvPr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C7D4DE0F-D1AF-4276-ADBB-A15A5BFE8CB9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DFA316F4-7F98-4275-AAEF-578596A2062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219BA2AF-DF75-4C32-85E3-CB62BA8F756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A86D27D2-3D87-4A30-89B6-7FAFD15E7EA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BD5DBA0-D1E0-4B8B-AF12-F77A29B64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33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七边形 5">
            <a:extLst>
              <a:ext uri="{FF2B5EF4-FFF2-40B4-BE49-F238E27FC236}">
                <a16:creationId xmlns:a16="http://schemas.microsoft.com/office/drawing/2014/main" id="{60753701-EC64-455B-B060-1320051E3FE3}"/>
              </a:ext>
            </a:extLst>
          </p:cNvPr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CBE861-C433-4078-A9A5-2C401EE3B270}"/>
              </a:ext>
            </a:extLst>
          </p:cNvPr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06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3DD6575-0576-4AFA-9BC4-891ADAB845BD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>
            <a:extLst>
              <a:ext uri="{FF2B5EF4-FFF2-40B4-BE49-F238E27FC236}">
                <a16:creationId xmlns:a16="http://schemas.microsoft.com/office/drawing/2014/main" id="{C48532B4-0A1B-49CC-99AA-FE75395721EF}"/>
              </a:ext>
            </a:extLst>
          </p:cNvPr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七边形 10">
            <a:extLst>
              <a:ext uri="{FF2B5EF4-FFF2-40B4-BE49-F238E27FC236}">
                <a16:creationId xmlns:a16="http://schemas.microsoft.com/office/drawing/2014/main" id="{32356412-5283-4799-9197-98AEACE613AC}"/>
              </a:ext>
            </a:extLst>
          </p:cNvPr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七边形 11">
            <a:extLst>
              <a:ext uri="{FF2B5EF4-FFF2-40B4-BE49-F238E27FC236}">
                <a16:creationId xmlns:a16="http://schemas.microsoft.com/office/drawing/2014/main" id="{4E421018-60A0-4F10-A9A6-A6EE3BBD8BF9}"/>
              </a:ext>
            </a:extLst>
          </p:cNvPr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七边形 12">
            <a:extLst>
              <a:ext uri="{FF2B5EF4-FFF2-40B4-BE49-F238E27FC236}">
                <a16:creationId xmlns:a16="http://schemas.microsoft.com/office/drawing/2014/main" id="{9B17F2FA-61E0-4197-AD3A-2DE5104FF5C1}"/>
              </a:ext>
            </a:extLst>
          </p:cNvPr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七边形 13">
            <a:extLst>
              <a:ext uri="{FF2B5EF4-FFF2-40B4-BE49-F238E27FC236}">
                <a16:creationId xmlns:a16="http://schemas.microsoft.com/office/drawing/2014/main" id="{1C86E54A-170E-4CA4-BE8B-1118DA74B7C4}"/>
              </a:ext>
            </a:extLst>
          </p:cNvPr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A5976A4D-F088-4D08-ABB4-FDF23F9CA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016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2CF8FAE-6DBB-42F8-A821-12D15C788E8C}"/>
              </a:ext>
            </a:extLst>
          </p:cNvPr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958D3BC-E7F4-4914-8CAC-14D6BF0FFFB3}"/>
              </a:ext>
            </a:extLst>
          </p:cNvPr>
          <p:cNvSpPr/>
          <p:nvPr/>
        </p:nvSpPr>
        <p:spPr>
          <a:xfrm>
            <a:off x="609314" y="1962606"/>
            <a:ext cx="1617246" cy="2932788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53FC77-9263-4C53-8F22-D64EBC3880B1}"/>
              </a:ext>
            </a:extLst>
          </p:cNvPr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3BEEB7-FA72-410F-B92D-7D208F847B83}"/>
              </a:ext>
            </a:extLst>
          </p:cNvPr>
          <p:cNvSpPr txBox="1"/>
          <p:nvPr/>
        </p:nvSpPr>
        <p:spPr>
          <a:xfrm>
            <a:off x="730724" y="2258512"/>
            <a:ext cx="1374427" cy="23409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目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录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02326B7-0E5A-F24B-8BE7-D58545042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23B942-3F1B-403C-8E85-6382B206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93AE5-CDDD-4CA4-8BCF-44DD4A71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383BD-F3E7-403E-84A3-6F01BCC2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A1635-4D35-4F49-9AAC-DA6F5F037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FD9E9-D991-439F-8738-F1CD489BA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94C284-E105-48E5-B7ED-E6DDC39F64AA}"/>
              </a:ext>
            </a:extLst>
          </p:cNvPr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9773E7-896B-4ABE-A918-DD345AEA7B33}"/>
              </a:ext>
            </a:extLst>
          </p:cNvPr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2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1" r:id="rId9"/>
    <p:sldLayoutId id="2147483669" r:id="rId10"/>
    <p:sldLayoutId id="2147483671" r:id="rId11"/>
    <p:sldLayoutId id="2147483674" r:id="rId12"/>
    <p:sldLayoutId id="2147483654" r:id="rId13"/>
    <p:sldLayoutId id="2147483675" r:id="rId14"/>
    <p:sldLayoutId id="2147483672" r:id="rId15"/>
    <p:sldLayoutId id="2147483673" r:id="rId16"/>
    <p:sldLayoutId id="2147483659" r:id="rId17"/>
    <p:sldLayoutId id="2147483657" r:id="rId18"/>
    <p:sldLayoutId id="214748367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3840">
          <p15:clr>
            <a:srgbClr val="F26B43"/>
          </p15:clr>
        </p15:guide>
        <p15:guide id="3" pos="416">
          <p15:clr>
            <a:srgbClr val="F26B43"/>
          </p15:clr>
        </p15:guide>
        <p15:guide id="4" pos="725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02093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3FDA94B7-63AB-4449-B259-ABBFB1BD1237}"/>
              </a:ext>
            </a:extLst>
          </p:cNvPr>
          <p:cNvSpPr/>
          <p:nvPr/>
        </p:nvSpPr>
        <p:spPr>
          <a:xfrm>
            <a:off x="6763445" y="5206812"/>
            <a:ext cx="2072329" cy="45345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2021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年</a:t>
            </a: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11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月</a:t>
            </a: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05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993F5B2-B1FA-4937-8A72-4D85BD9C8F1B}"/>
              </a:ext>
            </a:extLst>
          </p:cNvPr>
          <p:cNvSpPr/>
          <p:nvPr/>
        </p:nvSpPr>
        <p:spPr>
          <a:xfrm>
            <a:off x="7150366" y="4175765"/>
            <a:ext cx="1298489" cy="59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施崭</a:t>
            </a:r>
            <a:endParaRPr lang="en-US" altLang="zh-CN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50EC-372C-4B17-8EBF-7BA40772B064}"/>
              </a:ext>
            </a:extLst>
          </p:cNvPr>
          <p:cNvSpPr txBox="1"/>
          <p:nvPr/>
        </p:nvSpPr>
        <p:spPr>
          <a:xfrm>
            <a:off x="4064361" y="975150"/>
            <a:ext cx="7950161" cy="2084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altLang="zh-CN" sz="3700" b="1" dirty="0">
                <a:solidFill>
                  <a:schemeClr val="accent1"/>
                </a:solidFill>
                <a:cs typeface="+mn-ea"/>
              </a:rPr>
              <a:t>Heterogeneous Graph Neural Network via Attribute Completion</a:t>
            </a:r>
            <a:endParaRPr lang="zh-CN" altLang="en-US" sz="3700" b="1" dirty="0">
              <a:solidFill>
                <a:schemeClr val="accent1"/>
              </a:solidFill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72631C-AA1D-4B95-8CF0-E45ADE74D4E8}"/>
              </a:ext>
            </a:extLst>
          </p:cNvPr>
          <p:cNvSpPr txBox="1"/>
          <p:nvPr/>
        </p:nvSpPr>
        <p:spPr>
          <a:xfrm>
            <a:off x="3824528" y="6093395"/>
            <a:ext cx="795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 The Web Conference 2021: International World Wide Web Conference(WWW-2021)</a:t>
            </a:r>
            <a:endParaRPr lang="zh-CN" alt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7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C1FB11-6606-4866-8919-FED1EDEA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6AE4A1-8412-4F50-8F06-7076A4D1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C784E4-FC48-472C-8D83-ED9B4C0BB619}"/>
              </a:ext>
            </a:extLst>
          </p:cNvPr>
          <p:cNvSpPr txBox="1"/>
          <p:nvPr/>
        </p:nvSpPr>
        <p:spPr>
          <a:xfrm>
            <a:off x="416689" y="1076442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ingdings 3" panose="05040102010807070707" pitchFamily="18" charset="2"/>
              </a:rPr>
              <a:t>数据集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DB5655-276A-47A0-ABBF-6AE618787334}"/>
              </a:ext>
            </a:extLst>
          </p:cNvPr>
          <p:cNvSpPr txBox="1"/>
          <p:nvPr/>
        </p:nvSpPr>
        <p:spPr>
          <a:xfrm>
            <a:off x="366161" y="1969571"/>
            <a:ext cx="3679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B7D2B"/>
              </a:buClr>
            </a:pPr>
            <a:endParaRPr lang="en-US" altLang="zh-CN" sz="2400" dirty="0"/>
          </a:p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/>
              <a:t>要分类的节点</a:t>
            </a:r>
            <a:r>
              <a:rPr lang="zh-CN" altLang="en-US" sz="2400" b="1" dirty="0">
                <a:solidFill>
                  <a:srgbClr val="C00000"/>
                </a:solidFill>
              </a:rPr>
              <a:t>属性缺失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endParaRPr lang="en-US" altLang="zh-CN" sz="2400" b="1" dirty="0"/>
          </a:p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endParaRPr lang="en-US" altLang="zh-CN" sz="2400" b="1" dirty="0"/>
          </a:p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endParaRPr lang="en-US" altLang="zh-CN" sz="2400" b="1" dirty="0"/>
          </a:p>
          <a:p>
            <a:pPr>
              <a:buClr>
                <a:srgbClr val="4B7D2B"/>
              </a:buClr>
            </a:pPr>
            <a:endParaRPr lang="en-US" altLang="zh-CN" sz="2400" dirty="0"/>
          </a:p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/>
              <a:t>要分类的节点</a:t>
            </a:r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具有属性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1260B8-2C9E-4DD5-B6E9-DB3001262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834" y="1466972"/>
            <a:ext cx="7535909" cy="4104926"/>
          </a:xfrm>
          <a:prstGeom prst="rect">
            <a:avLst/>
          </a:prstGeom>
        </p:spPr>
      </p:pic>
      <p:sp>
        <p:nvSpPr>
          <p:cNvPr id="7" name="左大括号 6">
            <a:extLst>
              <a:ext uri="{FF2B5EF4-FFF2-40B4-BE49-F238E27FC236}">
                <a16:creationId xmlns:a16="http://schemas.microsoft.com/office/drawing/2014/main" id="{7FA4C359-96C7-45B4-963B-568527907056}"/>
              </a:ext>
            </a:extLst>
          </p:cNvPr>
          <p:cNvSpPr/>
          <p:nvPr/>
        </p:nvSpPr>
        <p:spPr>
          <a:xfrm>
            <a:off x="4149969" y="2130251"/>
            <a:ext cx="140677" cy="964641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D484A9CB-76A2-4D4D-8275-6DB817D43525}"/>
              </a:ext>
            </a:extLst>
          </p:cNvPr>
          <p:cNvSpPr/>
          <p:nvPr/>
        </p:nvSpPr>
        <p:spPr>
          <a:xfrm>
            <a:off x="4149968" y="3429000"/>
            <a:ext cx="140677" cy="1705708"/>
          </a:xfrm>
          <a:prstGeom prst="leftBrac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ECE5D7-CBD9-42C8-90DB-5AC426E0372D}"/>
              </a:ext>
            </a:extLst>
          </p:cNvPr>
          <p:cNvSpPr/>
          <p:nvPr/>
        </p:nvSpPr>
        <p:spPr>
          <a:xfrm>
            <a:off x="5848141" y="1969571"/>
            <a:ext cx="2049863" cy="411888"/>
          </a:xfrm>
          <a:prstGeom prst="roundRect">
            <a:avLst/>
          </a:prstGeom>
          <a:solidFill>
            <a:srgbClr val="FF0000">
              <a:alpha val="49804"/>
            </a:srgb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E84324F-0050-4D7E-ACDA-0BF4EA746865}"/>
              </a:ext>
            </a:extLst>
          </p:cNvPr>
          <p:cNvSpPr/>
          <p:nvPr/>
        </p:nvSpPr>
        <p:spPr>
          <a:xfrm>
            <a:off x="5848141" y="3308399"/>
            <a:ext cx="2049863" cy="411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804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4EEB805-C3D2-4934-B72C-F856E067325D}"/>
              </a:ext>
            </a:extLst>
          </p:cNvPr>
          <p:cNvSpPr/>
          <p:nvPr/>
        </p:nvSpPr>
        <p:spPr>
          <a:xfrm>
            <a:off x="5848141" y="4344541"/>
            <a:ext cx="2049863" cy="411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804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3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C1FB11-6606-4866-8919-FED1EDEA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6AE4A1-8412-4F50-8F06-7076A4D1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C784E4-FC48-472C-8D83-ED9B4C0BB619}"/>
              </a:ext>
            </a:extLst>
          </p:cNvPr>
          <p:cNvSpPr txBox="1"/>
          <p:nvPr/>
        </p:nvSpPr>
        <p:spPr>
          <a:xfrm>
            <a:off x="416689" y="1076442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ingdings 3" panose="05040102010807070707" pitchFamily="18" charset="2"/>
              </a:rPr>
              <a:t>数据集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DB5655-276A-47A0-ABBF-6AE618787334}"/>
              </a:ext>
            </a:extLst>
          </p:cNvPr>
          <p:cNvSpPr txBox="1"/>
          <p:nvPr/>
        </p:nvSpPr>
        <p:spPr>
          <a:xfrm>
            <a:off x="366161" y="1969571"/>
            <a:ext cx="3679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B7D2B"/>
              </a:buClr>
            </a:pPr>
            <a:endParaRPr lang="en-US" altLang="zh-CN" sz="2400" dirty="0"/>
          </a:p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/>
              <a:t>要分类的节点</a:t>
            </a:r>
            <a:r>
              <a:rPr lang="zh-CN" altLang="en-US" sz="2400" b="1" dirty="0">
                <a:solidFill>
                  <a:srgbClr val="C00000"/>
                </a:solidFill>
              </a:rPr>
              <a:t>属性缺失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endParaRPr lang="en-US" altLang="zh-CN" sz="2400" b="1" dirty="0"/>
          </a:p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endParaRPr lang="en-US" altLang="zh-CN" sz="2400" b="1" dirty="0"/>
          </a:p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endParaRPr lang="en-US" altLang="zh-CN" sz="2400" b="1" dirty="0"/>
          </a:p>
          <a:p>
            <a:pPr>
              <a:buClr>
                <a:srgbClr val="4B7D2B"/>
              </a:buClr>
            </a:pPr>
            <a:endParaRPr lang="en-US" altLang="zh-CN" sz="2400" dirty="0"/>
          </a:p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/>
              <a:t>要分类的节点</a:t>
            </a:r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具有属性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1260B8-2C9E-4DD5-B6E9-DB3001262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834" y="1466972"/>
            <a:ext cx="7535909" cy="4104926"/>
          </a:xfrm>
          <a:prstGeom prst="rect">
            <a:avLst/>
          </a:prstGeom>
        </p:spPr>
      </p:pic>
      <p:sp>
        <p:nvSpPr>
          <p:cNvPr id="7" name="左大括号 6">
            <a:extLst>
              <a:ext uri="{FF2B5EF4-FFF2-40B4-BE49-F238E27FC236}">
                <a16:creationId xmlns:a16="http://schemas.microsoft.com/office/drawing/2014/main" id="{7FA4C359-96C7-45B4-963B-568527907056}"/>
              </a:ext>
            </a:extLst>
          </p:cNvPr>
          <p:cNvSpPr/>
          <p:nvPr/>
        </p:nvSpPr>
        <p:spPr>
          <a:xfrm>
            <a:off x="4149969" y="2130251"/>
            <a:ext cx="140677" cy="964641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D484A9CB-76A2-4D4D-8275-6DB817D43525}"/>
              </a:ext>
            </a:extLst>
          </p:cNvPr>
          <p:cNvSpPr/>
          <p:nvPr/>
        </p:nvSpPr>
        <p:spPr>
          <a:xfrm>
            <a:off x="4149968" y="3429000"/>
            <a:ext cx="140677" cy="1705708"/>
          </a:xfrm>
          <a:prstGeom prst="leftBrac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ECE5D7-CBD9-42C8-90DB-5AC426E0372D}"/>
              </a:ext>
            </a:extLst>
          </p:cNvPr>
          <p:cNvSpPr/>
          <p:nvPr/>
        </p:nvSpPr>
        <p:spPr>
          <a:xfrm>
            <a:off x="5848141" y="1969571"/>
            <a:ext cx="2049863" cy="411888"/>
          </a:xfrm>
          <a:prstGeom prst="roundRect">
            <a:avLst/>
          </a:prstGeom>
          <a:solidFill>
            <a:srgbClr val="FF0000">
              <a:alpha val="49804"/>
            </a:srgb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E84324F-0050-4D7E-ACDA-0BF4EA746865}"/>
              </a:ext>
            </a:extLst>
          </p:cNvPr>
          <p:cNvSpPr/>
          <p:nvPr/>
        </p:nvSpPr>
        <p:spPr>
          <a:xfrm>
            <a:off x="5848141" y="3308399"/>
            <a:ext cx="2049863" cy="411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804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4EEB805-C3D2-4934-B72C-F856E067325D}"/>
              </a:ext>
            </a:extLst>
          </p:cNvPr>
          <p:cNvSpPr/>
          <p:nvPr/>
        </p:nvSpPr>
        <p:spPr>
          <a:xfrm>
            <a:off x="5848141" y="4344541"/>
            <a:ext cx="2049863" cy="411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804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1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5753BA-7343-4A77-AB70-7B9F0107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640096-4A04-49A6-969B-CA986C4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5C7A41A-C6B3-43F5-B629-0630E7B9B2E2}"/>
              </a:ext>
            </a:extLst>
          </p:cNvPr>
          <p:cNvSpPr txBox="1"/>
          <p:nvPr/>
        </p:nvSpPr>
        <p:spPr>
          <a:xfrm>
            <a:off x="376038" y="1028699"/>
            <a:ext cx="1022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MAGNN-AC: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Completion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MAGGN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09BF47-D509-400D-85CD-B95A20E05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38" y="2537352"/>
            <a:ext cx="8375667" cy="381899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9FE4538-15EC-4242-98C3-035C60867150}"/>
              </a:ext>
            </a:extLst>
          </p:cNvPr>
          <p:cNvSpPr txBox="1"/>
          <p:nvPr/>
        </p:nvSpPr>
        <p:spPr>
          <a:xfrm>
            <a:off x="376037" y="1705153"/>
            <a:ext cx="1022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to be analyzed have no attributes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BF8F42-3E15-42A2-85AD-0CEF14EE1AF5}"/>
              </a:ext>
            </a:extLst>
          </p:cNvPr>
          <p:cNvSpPr/>
          <p:nvPr/>
        </p:nvSpPr>
        <p:spPr>
          <a:xfrm>
            <a:off x="7382933" y="3047999"/>
            <a:ext cx="1151467" cy="3308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878F74-6D41-4121-9A0C-D532C01D32D4}"/>
              </a:ext>
            </a:extLst>
          </p:cNvPr>
          <p:cNvSpPr txBox="1"/>
          <p:nvPr/>
        </p:nvSpPr>
        <p:spPr>
          <a:xfrm>
            <a:off x="8860337" y="2611450"/>
            <a:ext cx="2955625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F1 increase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0.34%-1.39%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52E25F6-1647-40E5-AD15-86936B5D946B}"/>
              </a:ext>
            </a:extLst>
          </p:cNvPr>
          <p:cNvCxnSpPr>
            <a:cxnSpLocks/>
          </p:cNvCxnSpPr>
          <p:nvPr/>
        </p:nvCxnSpPr>
        <p:spPr>
          <a:xfrm flipV="1">
            <a:off x="11490025" y="3198168"/>
            <a:ext cx="0" cy="461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8EB1346-2B7C-4F34-9049-A8D5DA8F63AE}"/>
              </a:ext>
            </a:extLst>
          </p:cNvPr>
          <p:cNvSpPr txBox="1"/>
          <p:nvPr/>
        </p:nvSpPr>
        <p:spPr>
          <a:xfrm>
            <a:off x="8860337" y="4289419"/>
            <a:ext cx="2955625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Error rate reduce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6.16%-22.86%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FF6C82A-8831-43B0-9EE6-14CE574AB47A}"/>
              </a:ext>
            </a:extLst>
          </p:cNvPr>
          <p:cNvCxnSpPr>
            <a:cxnSpLocks/>
          </p:cNvCxnSpPr>
          <p:nvPr/>
        </p:nvCxnSpPr>
        <p:spPr>
          <a:xfrm>
            <a:off x="11490025" y="4924269"/>
            <a:ext cx="0" cy="478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8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C1FB11-6606-4866-8919-FED1EDEA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6AE4A1-8412-4F50-8F06-7076A4D1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pic>
        <p:nvPicPr>
          <p:cNvPr id="13" name="图形 12" descr="男学生">
            <a:extLst>
              <a:ext uri="{FF2B5EF4-FFF2-40B4-BE49-F238E27FC236}">
                <a16:creationId xmlns:a16="http://schemas.microsoft.com/office/drawing/2014/main" id="{C743DE13-8DDD-4405-92D7-1755FE528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323" y="2844968"/>
            <a:ext cx="914400" cy="914400"/>
          </a:xfrm>
          <a:prstGeom prst="rect">
            <a:avLst/>
          </a:prstGeom>
        </p:spPr>
      </p:pic>
      <p:pic>
        <p:nvPicPr>
          <p:cNvPr id="15" name="图形 14" descr="报纸">
            <a:extLst>
              <a:ext uri="{FF2B5EF4-FFF2-40B4-BE49-F238E27FC236}">
                <a16:creationId xmlns:a16="http://schemas.microsoft.com/office/drawing/2014/main" id="{F60056D4-518D-4F4E-B5E8-4AE49F53D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4244" y="1565808"/>
            <a:ext cx="914400" cy="914400"/>
          </a:xfrm>
          <a:prstGeom prst="rect">
            <a:avLst/>
          </a:prstGeom>
        </p:spPr>
      </p:pic>
      <p:pic>
        <p:nvPicPr>
          <p:cNvPr id="16" name="图形 15" descr="报纸">
            <a:extLst>
              <a:ext uri="{FF2B5EF4-FFF2-40B4-BE49-F238E27FC236}">
                <a16:creationId xmlns:a16="http://schemas.microsoft.com/office/drawing/2014/main" id="{693DCAA5-36E2-489E-812A-46C75F9FFD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18356" y="3920593"/>
            <a:ext cx="914400" cy="914400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B968E5A-3147-4B7C-BC09-2A807D9EB58F}"/>
              </a:ext>
            </a:extLst>
          </p:cNvPr>
          <p:cNvCxnSpPr>
            <a:cxnSpLocks/>
          </p:cNvCxnSpPr>
          <p:nvPr/>
        </p:nvCxnSpPr>
        <p:spPr>
          <a:xfrm flipV="1">
            <a:off x="1154723" y="2296383"/>
            <a:ext cx="862484" cy="759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E37AAFD-9B65-4F05-B694-9B171BAF3240}"/>
              </a:ext>
            </a:extLst>
          </p:cNvPr>
          <p:cNvCxnSpPr>
            <a:cxnSpLocks/>
          </p:cNvCxnSpPr>
          <p:nvPr/>
        </p:nvCxnSpPr>
        <p:spPr>
          <a:xfrm>
            <a:off x="1091255" y="3759368"/>
            <a:ext cx="925952" cy="564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139089-6C39-4C75-9746-2DD4F75AFA15}"/>
              </a:ext>
            </a:extLst>
          </p:cNvPr>
          <p:cNvSpPr txBox="1"/>
          <p:nvPr/>
        </p:nvSpPr>
        <p:spPr>
          <a:xfrm>
            <a:off x="3032756" y="1819334"/>
            <a:ext cx="67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×1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C77495-932B-48DC-B6F1-92D1986CFC53}"/>
              </a:ext>
            </a:extLst>
          </p:cNvPr>
          <p:cNvSpPr txBox="1"/>
          <p:nvPr/>
        </p:nvSpPr>
        <p:spPr>
          <a:xfrm>
            <a:off x="3032756" y="4146960"/>
            <a:ext cx="67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×4</a:t>
            </a:r>
            <a:endParaRPr lang="zh-CN" alt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47C1783-1648-41E4-9E7C-1813D3D74AA3}"/>
              </a:ext>
            </a:extLst>
          </p:cNvPr>
          <p:cNvSpPr txBox="1"/>
          <p:nvPr/>
        </p:nvSpPr>
        <p:spPr>
          <a:xfrm>
            <a:off x="3636696" y="1628682"/>
            <a:ext cx="3688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Mining-Paper120</a:t>
            </a:r>
          </a:p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document, classification, text, semantically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CEEA72-45EB-4EC0-9C00-5F4B24FA775B}"/>
              </a:ext>
            </a:extLst>
          </p:cNvPr>
          <p:cNvSpPr txBox="1"/>
          <p:nvPr/>
        </p:nvSpPr>
        <p:spPr>
          <a:xfrm>
            <a:off x="3753196" y="2926052"/>
            <a:ext cx="2672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Database-Paper1327,1363,1923,2013</a:t>
            </a:r>
          </a:p>
          <a:p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query, database, data, retrieval, operator, write, result</a:t>
            </a:r>
          </a:p>
          <a:p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operator, join, user, language, selection, tree, analysis,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08F11F-FC57-433F-A00E-37083152B63B}"/>
              </a:ext>
            </a:extLst>
          </p:cNvPr>
          <p:cNvSpPr txBox="1"/>
          <p:nvPr/>
        </p:nvSpPr>
        <p:spPr>
          <a:xfrm>
            <a:off x="22345" y="3856779"/>
            <a:ext cx="149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author739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1B2553-2C7C-438F-A6FE-1CBD87C326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1691" y="2341266"/>
            <a:ext cx="4718874" cy="31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5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CAD39A6-2547-425D-BC62-69D39C68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44" y="665007"/>
            <a:ext cx="6838087" cy="552798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5753BA-7343-4A77-AB70-7B9F0107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640096-4A04-49A6-969B-CA986C4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BF8F42-3E15-42A2-85AD-0CEF14EE1AF5}"/>
              </a:ext>
            </a:extLst>
          </p:cNvPr>
          <p:cNvSpPr/>
          <p:nvPr/>
        </p:nvSpPr>
        <p:spPr>
          <a:xfrm>
            <a:off x="8284603" y="927341"/>
            <a:ext cx="1151467" cy="5265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878F74-6D41-4121-9A0C-D532C01D32D4}"/>
              </a:ext>
            </a:extLst>
          </p:cNvPr>
          <p:cNvSpPr txBox="1"/>
          <p:nvPr/>
        </p:nvSpPr>
        <p:spPr>
          <a:xfrm>
            <a:off x="9259463" y="1192055"/>
            <a:ext cx="295562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F1 increase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0.63%-3.80%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52E25F6-1647-40E5-AD15-86936B5D946B}"/>
              </a:ext>
            </a:extLst>
          </p:cNvPr>
          <p:cNvCxnSpPr>
            <a:cxnSpLocks/>
          </p:cNvCxnSpPr>
          <p:nvPr/>
        </p:nvCxnSpPr>
        <p:spPr>
          <a:xfrm flipV="1">
            <a:off x="11889151" y="1778773"/>
            <a:ext cx="0" cy="461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8EB1346-2B7C-4F34-9049-A8D5DA8F63AE}"/>
              </a:ext>
            </a:extLst>
          </p:cNvPr>
          <p:cNvSpPr txBox="1"/>
          <p:nvPr/>
        </p:nvSpPr>
        <p:spPr>
          <a:xfrm>
            <a:off x="9334128" y="2326020"/>
            <a:ext cx="295562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Error rate reduce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1.6%-9.10%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FF6C82A-8831-43B0-9EE6-14CE574AB47A}"/>
              </a:ext>
            </a:extLst>
          </p:cNvPr>
          <p:cNvCxnSpPr>
            <a:cxnSpLocks/>
          </p:cNvCxnSpPr>
          <p:nvPr/>
        </p:nvCxnSpPr>
        <p:spPr>
          <a:xfrm>
            <a:off x="11901041" y="2917659"/>
            <a:ext cx="0" cy="478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D36C2D1-C883-4784-B9BD-760402C17D2A}"/>
              </a:ext>
            </a:extLst>
          </p:cNvPr>
          <p:cNvSpPr txBox="1"/>
          <p:nvPr/>
        </p:nvSpPr>
        <p:spPr>
          <a:xfrm>
            <a:off x="118463" y="3098501"/>
            <a:ext cx="19455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4B7D2B"/>
              </a:buClr>
            </a:pPr>
            <a:r>
              <a:rPr lang="zh-CN" altLang="en-US" sz="1800" b="1" dirty="0"/>
              <a:t>要分类的节点</a:t>
            </a:r>
            <a:r>
              <a:rPr lang="zh-CN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具有属性</a:t>
            </a:r>
            <a:r>
              <a:rPr lang="zh-CN" altLang="en-US" sz="1800" b="1" dirty="0"/>
              <a:t>，其余节点属性缺失</a:t>
            </a:r>
            <a:endParaRPr lang="en-US" altLang="zh-CN" sz="1800" b="1" dirty="0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E88EDCFA-B2FA-49C9-927E-3B896BFCB87D}"/>
              </a:ext>
            </a:extLst>
          </p:cNvPr>
          <p:cNvSpPr/>
          <p:nvPr/>
        </p:nvSpPr>
        <p:spPr>
          <a:xfrm>
            <a:off x="2183518" y="2707312"/>
            <a:ext cx="140677" cy="1705708"/>
          </a:xfrm>
          <a:prstGeom prst="leftBrac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2E014-2C0C-4183-8258-38F79A635EE9}"/>
              </a:ext>
            </a:extLst>
          </p:cNvPr>
          <p:cNvSpPr txBox="1"/>
          <p:nvPr/>
        </p:nvSpPr>
        <p:spPr>
          <a:xfrm>
            <a:off x="9310434" y="3624452"/>
            <a:ext cx="295562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F1 increase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3.00%-4.24%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09E5D42-E4A3-4F1C-AC72-F141F9F5AF95}"/>
              </a:ext>
            </a:extLst>
          </p:cNvPr>
          <p:cNvCxnSpPr>
            <a:cxnSpLocks/>
          </p:cNvCxnSpPr>
          <p:nvPr/>
        </p:nvCxnSpPr>
        <p:spPr>
          <a:xfrm flipV="1">
            <a:off x="11940122" y="4211170"/>
            <a:ext cx="0" cy="461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F736D83-B81D-4197-AC0D-0FE9B2367B09}"/>
              </a:ext>
            </a:extLst>
          </p:cNvPr>
          <p:cNvSpPr txBox="1"/>
          <p:nvPr/>
        </p:nvSpPr>
        <p:spPr>
          <a:xfrm>
            <a:off x="9385099" y="4758417"/>
            <a:ext cx="295562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Error rate reduce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30.50%-50.08%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60E442-D2A1-404F-BBF0-28B3457A9EA3}"/>
              </a:ext>
            </a:extLst>
          </p:cNvPr>
          <p:cNvCxnSpPr>
            <a:cxnSpLocks/>
          </p:cNvCxnSpPr>
          <p:nvPr/>
        </p:nvCxnSpPr>
        <p:spPr>
          <a:xfrm>
            <a:off x="11952012" y="5350056"/>
            <a:ext cx="0" cy="478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8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5753BA-7343-4A77-AB70-7B9F0107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640096-4A04-49A6-969B-CA986C4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D90C46-28C3-42D3-AB67-C841B731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472" y="912994"/>
            <a:ext cx="6347065" cy="529434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EAE0CC6-CA81-42FA-949D-0FB5E199331A}"/>
              </a:ext>
            </a:extLst>
          </p:cNvPr>
          <p:cNvSpPr txBox="1"/>
          <p:nvPr/>
        </p:nvSpPr>
        <p:spPr>
          <a:xfrm>
            <a:off x="1595934" y="1533370"/>
            <a:ext cx="3129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B7D2B"/>
              </a:buClr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新框架的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普适性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279AEDF-FE85-456F-B085-5F63F3E0D4FB}"/>
              </a:ext>
            </a:extLst>
          </p:cNvPr>
          <p:cNvSpPr txBox="1"/>
          <p:nvPr/>
        </p:nvSpPr>
        <p:spPr>
          <a:xfrm>
            <a:off x="624673" y="3084482"/>
            <a:ext cx="4760126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Easy to combine with HIN models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&amp;&amp;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Stable performance improvements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64F03305-6617-4DEF-A6CD-84FD0068812E}"/>
              </a:ext>
            </a:extLst>
          </p:cNvPr>
          <p:cNvSpPr/>
          <p:nvPr/>
        </p:nvSpPr>
        <p:spPr>
          <a:xfrm rot="10800000">
            <a:off x="2663817" y="2349094"/>
            <a:ext cx="496698" cy="44288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5753BA-7343-4A77-AB70-7B9F0107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726" y="6395716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640096-4A04-49A6-969B-CA986C4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292CF3-50CB-4C99-996A-A0F5330177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783"/>
          <a:stretch/>
        </p:blipFill>
        <p:spPr>
          <a:xfrm>
            <a:off x="149844" y="2211895"/>
            <a:ext cx="3169825" cy="37184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343905-64E9-4169-8A15-36B3767289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036"/>
          <a:stretch/>
        </p:blipFill>
        <p:spPr>
          <a:xfrm>
            <a:off x="5933296" y="2427618"/>
            <a:ext cx="3091432" cy="350271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118A843-8D64-428B-9C50-8E60A8BFB169}"/>
              </a:ext>
            </a:extLst>
          </p:cNvPr>
          <p:cNvCxnSpPr/>
          <p:nvPr/>
        </p:nvCxnSpPr>
        <p:spPr>
          <a:xfrm>
            <a:off x="6096000" y="2503259"/>
            <a:ext cx="0" cy="3371755"/>
          </a:xfrm>
          <a:prstGeom prst="line">
            <a:avLst/>
          </a:prstGeom>
          <a:ln w="5715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70AD01D-1B02-4E42-A6A3-9015A7B09F24}"/>
              </a:ext>
            </a:extLst>
          </p:cNvPr>
          <p:cNvSpPr txBox="1"/>
          <p:nvPr/>
        </p:nvSpPr>
        <p:spPr>
          <a:xfrm>
            <a:off x="596171" y="1532057"/>
            <a:ext cx="1022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节点分类的可视化：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拥有更清晰边界与更密集的聚集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4610C21-BB72-4072-8956-042B6D988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83"/>
          <a:stretch/>
        </p:blipFill>
        <p:spPr>
          <a:xfrm>
            <a:off x="3107422" y="2497080"/>
            <a:ext cx="2884828" cy="33841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0144E9B-B6FC-4195-A299-7155616A9A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036"/>
          <a:stretch/>
        </p:blipFill>
        <p:spPr>
          <a:xfrm>
            <a:off x="9207796" y="2497080"/>
            <a:ext cx="2986759" cy="338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9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DD35B9-5A10-43E0-B7A5-AA3DEC5E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DA2C83-96B4-4C4D-90D1-B39ABBC0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A6C96D-75A4-4084-9F32-4BB0D8F783F1}"/>
              </a:ext>
            </a:extLst>
          </p:cNvPr>
          <p:cNvSpPr txBox="1"/>
          <p:nvPr/>
        </p:nvSpPr>
        <p:spPr>
          <a:xfrm>
            <a:off x="241753" y="2427463"/>
            <a:ext cx="795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首次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提出了一个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attribution completion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框架：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E678AD-9C6C-4065-812D-D829DF3017A4}"/>
              </a:ext>
            </a:extLst>
          </p:cNvPr>
          <p:cNvSpPr txBox="1"/>
          <p:nvPr/>
        </p:nvSpPr>
        <p:spPr>
          <a:xfrm>
            <a:off x="241753" y="1059708"/>
            <a:ext cx="11248272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rgbClr val="FFC000"/>
                </a:solidFill>
              </a:rPr>
              <a:t>Attribute Completion</a:t>
            </a:r>
            <a:r>
              <a:rPr lang="zh-CN" altLang="en-US" sz="2800" b="1" dirty="0"/>
              <a:t>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与设计新模型相比，属性完成是一个新的、更有效的性能改进方式。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69B7FD-53A5-4C16-A06B-EEBAA74F5722}"/>
              </a:ext>
            </a:extLst>
          </p:cNvPr>
          <p:cNvSpPr txBox="1"/>
          <p:nvPr/>
        </p:nvSpPr>
        <p:spPr>
          <a:xfrm>
            <a:off x="241753" y="4780170"/>
            <a:ext cx="10934247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Attribute Completion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HIN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模型具备普适性，能够实现稳定的性能提升，可能成为基于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GNN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的研究的一个新的、更有效的方向。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E89064-A712-49CA-8AB3-479028962FD6}"/>
              </a:ext>
            </a:extLst>
          </p:cNvPr>
          <p:cNvSpPr txBox="1"/>
          <p:nvPr/>
        </p:nvSpPr>
        <p:spPr>
          <a:xfrm>
            <a:off x="660212" y="3009554"/>
            <a:ext cx="9458212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通过元路径导出高阶语义关系作为先验知识。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先验知识引导、可学习的注意力机制、弱监督损失。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通过结合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HIN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模型实现任务引导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attribution completion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76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4" grpId="0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3CCF343B-4E0B-4154-8946-89391E5C2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0868" y="2606037"/>
            <a:ext cx="7978032" cy="914400"/>
          </a:xfrm>
        </p:spPr>
        <p:txBody>
          <a:bodyPr/>
          <a:lstStyle/>
          <a:p>
            <a:r>
              <a:rPr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15495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FF572E3B-1F17-4C61-966B-66FC7A18D4C1}"/>
              </a:ext>
            </a:extLst>
          </p:cNvPr>
          <p:cNvGrpSpPr/>
          <p:nvPr/>
        </p:nvGrpSpPr>
        <p:grpSpPr>
          <a:xfrm>
            <a:off x="4990007" y="3812685"/>
            <a:ext cx="2244795" cy="607224"/>
            <a:chOff x="7620127" y="2931272"/>
            <a:chExt cx="2244795" cy="60722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A45DDCC-D14F-4A48-9343-50A7BA083C86}"/>
                </a:ext>
              </a:extLst>
            </p:cNvPr>
            <p:cNvSpPr txBox="1"/>
            <p:nvPr/>
          </p:nvSpPr>
          <p:spPr>
            <a:xfrm>
              <a:off x="8449150" y="2972376"/>
              <a:ext cx="1415772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cs typeface="+mn-ea"/>
                  <a:sym typeface="+mn-lt"/>
                </a:rPr>
                <a:t>模型设计</a:t>
              </a: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D9CB9188-0BFB-428B-A244-E7D0BC777416}"/>
                </a:ext>
              </a:extLst>
            </p:cNvPr>
            <p:cNvSpPr/>
            <p:nvPr/>
          </p:nvSpPr>
          <p:spPr>
            <a:xfrm>
              <a:off x="7620127" y="2931272"/>
              <a:ext cx="607224" cy="607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741F2B9-F18C-406E-B5DA-8E91BC9A8131}"/>
              </a:ext>
            </a:extLst>
          </p:cNvPr>
          <p:cNvGrpSpPr/>
          <p:nvPr/>
        </p:nvGrpSpPr>
        <p:grpSpPr>
          <a:xfrm>
            <a:off x="4990007" y="5876392"/>
            <a:ext cx="2244795" cy="607224"/>
            <a:chOff x="7620127" y="4034410"/>
            <a:chExt cx="2244795" cy="60722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813EBE-D312-41D1-8DDA-77112A198B92}"/>
                </a:ext>
              </a:extLst>
            </p:cNvPr>
            <p:cNvSpPr txBox="1"/>
            <p:nvPr/>
          </p:nvSpPr>
          <p:spPr>
            <a:xfrm>
              <a:off x="8449150" y="4075514"/>
              <a:ext cx="1415772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cs typeface="+mn-ea"/>
                  <a:sym typeface="+mn-lt"/>
                </a:rPr>
                <a:t>思考总结</a:t>
              </a:r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23C4B180-9F8F-4232-A654-CF0B0D8811A4}"/>
                </a:ext>
              </a:extLst>
            </p:cNvPr>
            <p:cNvSpPr/>
            <p:nvPr/>
          </p:nvSpPr>
          <p:spPr>
            <a:xfrm>
              <a:off x="7620127" y="4034410"/>
              <a:ext cx="607224" cy="607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2AF1C854-0BC3-4983-AAEB-AD082C0AF161}"/>
              </a:ext>
            </a:extLst>
          </p:cNvPr>
          <p:cNvGrpSpPr/>
          <p:nvPr/>
        </p:nvGrpSpPr>
        <p:grpSpPr>
          <a:xfrm>
            <a:off x="4990007" y="4844538"/>
            <a:ext cx="2263155" cy="607224"/>
            <a:chOff x="7620127" y="5100684"/>
            <a:chExt cx="2263155" cy="60722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70D1A4C-FD12-4646-9C4C-F4751A2E7A3E}"/>
                </a:ext>
              </a:extLst>
            </p:cNvPr>
            <p:cNvSpPr txBox="1"/>
            <p:nvPr/>
          </p:nvSpPr>
          <p:spPr>
            <a:xfrm>
              <a:off x="8467510" y="5141788"/>
              <a:ext cx="1415772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cs typeface="+mn-ea"/>
                  <a:sym typeface="+mn-lt"/>
                </a:rPr>
                <a:t>实验分析</a:t>
              </a:r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177A8758-4235-470B-B01F-C54D1316EC70}"/>
                </a:ext>
              </a:extLst>
            </p:cNvPr>
            <p:cNvSpPr/>
            <p:nvPr/>
          </p:nvSpPr>
          <p:spPr>
            <a:xfrm>
              <a:off x="7620127" y="5100684"/>
              <a:ext cx="607224" cy="607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F501A4E8-410B-45E6-9366-DC087871D60E}"/>
              </a:ext>
            </a:extLst>
          </p:cNvPr>
          <p:cNvGrpSpPr/>
          <p:nvPr/>
        </p:nvGrpSpPr>
        <p:grpSpPr>
          <a:xfrm>
            <a:off x="4990007" y="2821775"/>
            <a:ext cx="2277604" cy="607224"/>
            <a:chOff x="2079704" y="5100684"/>
            <a:chExt cx="2277604" cy="607224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FDD37CC-BB39-41C1-8D66-5EA191F8929C}"/>
                </a:ext>
              </a:extLst>
            </p:cNvPr>
            <p:cNvSpPr txBox="1"/>
            <p:nvPr/>
          </p:nvSpPr>
          <p:spPr>
            <a:xfrm>
              <a:off x="2941536" y="5141788"/>
              <a:ext cx="1415772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cs typeface="+mn-ea"/>
                  <a:sym typeface="+mn-lt"/>
                </a:rPr>
                <a:t>问题背景</a:t>
              </a:r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D7A9DE7B-D7FB-40FF-A7D2-22ADD96D1210}"/>
                </a:ext>
              </a:extLst>
            </p:cNvPr>
            <p:cNvSpPr/>
            <p:nvPr/>
          </p:nvSpPr>
          <p:spPr>
            <a:xfrm>
              <a:off x="2079704" y="5100684"/>
              <a:ext cx="607224" cy="607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92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9A843-D829-49C2-A01A-4B7D9BD5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dirty="0">
                <a:latin typeface="+mn-lt"/>
                <a:ea typeface="+mn-ea"/>
                <a:cs typeface="+mn-ea"/>
              </a:rPr>
              <a:t>问题背景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A21381-93E7-4696-AA8D-3C561D27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86B360-E180-437D-9887-6242AE1D35A3}"/>
              </a:ext>
            </a:extLst>
          </p:cNvPr>
          <p:cNvSpPr txBox="1"/>
          <p:nvPr/>
        </p:nvSpPr>
        <p:spPr>
          <a:xfrm>
            <a:off x="2301113" y="2604586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8188A-2DE5-461C-B15B-7BA6CBBE4C94}"/>
              </a:ext>
            </a:extLst>
          </p:cNvPr>
          <p:cNvSpPr txBox="1"/>
          <p:nvPr/>
        </p:nvSpPr>
        <p:spPr>
          <a:xfrm>
            <a:off x="1238245" y="1028699"/>
            <a:ext cx="1002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Ⅰ</a:t>
            </a:r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图结构数据</a:t>
            </a:r>
            <a:r>
              <a:rPr lang="zh-CN" altLang="en-US" sz="2400" spc="100" dirty="0">
                <a:blipFill>
                  <a:blip r:embed="rId3"/>
                  <a:stretch>
                    <a:fillRect/>
                  </a:stretch>
                </a:blip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endParaRPr lang="en-US" altLang="zh-CN" sz="2400" b="1" dirty="0">
              <a:solidFill>
                <a:srgbClr val="4472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在现实世界中，复杂系统总是以图形数据结构表示，如社会网络、引文网络等。图神经网络（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GNNs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）作为处理图结构数据的强大工具被广泛研究。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418130-EB85-43C5-A419-2351694C9E34}"/>
              </a:ext>
            </a:extLst>
          </p:cNvPr>
          <p:cNvSpPr txBox="1"/>
          <p:nvPr/>
        </p:nvSpPr>
        <p:spPr>
          <a:xfrm>
            <a:off x="1227634" y="2349629"/>
            <a:ext cx="98975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Ⅱ</a:t>
            </a:r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图神经网络</a:t>
            </a:r>
            <a:r>
              <a:rPr lang="zh-CN" altLang="en-US" sz="2400" spc="100" dirty="0">
                <a:blipFill>
                  <a:blip r:embed="rId3"/>
                  <a:stretch>
                    <a:fillRect/>
                  </a:stretch>
                </a:blipFill>
                <a:latin typeface="Calibri" panose="020F0502020204030204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endParaRPr lang="en-US" altLang="zh-CN" sz="2400" spc="100" dirty="0">
              <a:blipFill>
                <a:blip r:embed="rId3"/>
                <a:stretch>
                  <a:fillRect/>
                </a:stretch>
              </a:blipFill>
              <a:latin typeface="Calibri" panose="020F0502020204030204"/>
              <a:ea typeface="方正大标宋简体" panose="02010601030101010101" pitchFamily="2" charset="-122"/>
            </a:endParaRPr>
          </a:p>
          <a:p>
            <a:pPr defTabSz="457200"/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：以图结构为指导，在邻域中传播节点属性。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457200"/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：通过保存网络拓扑和属性信息，将节点向量化。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457200"/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需求：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所有节点都需要具备完整属性。</a:t>
            </a:r>
          </a:p>
          <a:p>
            <a:pPr defTabSz="457200"/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37294F-3A84-4738-BAB3-85F7EA5A2EC6}"/>
              </a:ext>
            </a:extLst>
          </p:cNvPr>
          <p:cNvSpPr txBox="1"/>
          <p:nvPr/>
        </p:nvSpPr>
        <p:spPr>
          <a:xfrm>
            <a:off x="1238245" y="4028808"/>
            <a:ext cx="10024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Ⅲ</a:t>
            </a:r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现实中的问题</a:t>
            </a:r>
            <a:r>
              <a:rPr lang="zh-CN" altLang="en-US" sz="2400" spc="100" dirty="0">
                <a:blipFill>
                  <a:blip r:embed="rId3"/>
                  <a:stretch>
                    <a:fillRect/>
                  </a:stretch>
                </a:blipFill>
                <a:latin typeface="Calibri" panose="020F0502020204030204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endParaRPr lang="en-US" altLang="zh-CN" sz="2400" spc="100" dirty="0">
              <a:blipFill>
                <a:blip r:embed="rId3"/>
                <a:stretch>
                  <a:fillRect/>
                </a:stretch>
              </a:blipFill>
              <a:latin typeface="Calibri" panose="020F0502020204030204"/>
              <a:ea typeface="方正大标宋简体" panose="02010601030101010101" pitchFamily="2" charset="-122"/>
            </a:endParaRPr>
          </a:p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然而，大多数真实世界的场景通常存在信息不完备的问题，表现在异构信息网络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(Heterogeneous information </a:t>
            </a:r>
            <a:r>
              <a:rPr lang="en-US" altLang="zh-CN" sz="24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networks,HINs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即为：常存在某些类型节点的属性完全缺失的现象。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0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2D2ACF-AF96-4560-8D27-01451EEC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6213EE-CF50-4933-8E9E-5AB4C9CD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dirty="0">
                <a:cs typeface="+mn-ea"/>
              </a:rPr>
              <a:t>Introduction</a:t>
            </a:r>
            <a:endParaRPr lang="zh-CN" altLang="en-US" dirty="0">
              <a:latin typeface="+mn-lt"/>
              <a:ea typeface="+mn-ea"/>
              <a:cs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77167E-3460-4372-92C7-2F02C6475A77}"/>
              </a:ext>
            </a:extLst>
          </p:cNvPr>
          <p:cNvSpPr txBox="1"/>
          <p:nvPr/>
        </p:nvSpPr>
        <p:spPr>
          <a:xfrm>
            <a:off x="853129" y="2245137"/>
            <a:ext cx="196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B7D2B"/>
                </a:solidFill>
              </a:rPr>
              <a:t>现有工作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645086-1605-4FBB-996A-43932064DB2B}"/>
              </a:ext>
            </a:extLst>
          </p:cNvPr>
          <p:cNvSpPr txBox="1"/>
          <p:nvPr/>
        </p:nvSpPr>
        <p:spPr>
          <a:xfrm>
            <a:off x="853127" y="2589824"/>
            <a:ext cx="6630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blipFill>
                  <a:blip r:embed="rId3"/>
                  <a:stretch>
                    <a:fillRect/>
                  </a:stretch>
                </a:blip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r>
              <a:rPr lang="zh-CN" altLang="en-US" dirty="0"/>
              <a:t>现有工作主要关注与改进模型来提高算法性能，对于属性的缺失采用一些简单的手工插补方法（例如平均插补、</a:t>
            </a:r>
            <a:r>
              <a:rPr lang="en-US" altLang="zh-CN" dirty="0"/>
              <a:t>one-hot </a:t>
            </a:r>
            <a:r>
              <a:rPr lang="zh-CN" altLang="en-US" dirty="0"/>
              <a:t>向量插补）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DB5657B-2C91-45F8-95EA-8B31E0ED8C5B}"/>
              </a:ext>
            </a:extLst>
          </p:cNvPr>
          <p:cNvCxnSpPr>
            <a:cxnSpLocks/>
          </p:cNvCxnSpPr>
          <p:nvPr/>
        </p:nvCxnSpPr>
        <p:spPr>
          <a:xfrm>
            <a:off x="853129" y="3546543"/>
            <a:ext cx="663051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C84955D-6C6C-4C21-9B2D-E9B2930A6241}"/>
              </a:ext>
            </a:extLst>
          </p:cNvPr>
          <p:cNvSpPr txBox="1"/>
          <p:nvPr/>
        </p:nvSpPr>
        <p:spPr>
          <a:xfrm>
            <a:off x="853129" y="3546543"/>
            <a:ext cx="196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B7D2B"/>
                </a:solidFill>
                <a:sym typeface="Wingdings 3" panose="05040102010807070707" pitchFamily="18" charset="2"/>
              </a:rPr>
              <a:t>本文贡献</a:t>
            </a:r>
            <a:endParaRPr lang="zh-CN" altLang="en-US" sz="2000" dirty="0">
              <a:solidFill>
                <a:srgbClr val="4B7D2B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87E905-B784-4E75-8840-1077615EA8B4}"/>
              </a:ext>
            </a:extLst>
          </p:cNvPr>
          <p:cNvSpPr txBox="1"/>
          <p:nvPr/>
        </p:nvSpPr>
        <p:spPr>
          <a:xfrm>
            <a:off x="853130" y="3999471"/>
            <a:ext cx="6630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blipFill>
                  <a:blip r:embed="rId3"/>
                  <a:stretch>
                    <a:fillRect/>
                  </a:stretch>
                </a:blip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r>
              <a:rPr lang="zh-CN" altLang="en-US" dirty="0"/>
              <a:t>提出了异构图属性缺失的问题，这是第一次对异构图的属性补全进行的工作。</a:t>
            </a:r>
            <a:endParaRPr lang="en-US" altLang="zh-CN" spc="100" dirty="0">
              <a:blipFill>
                <a:blip r:embed="rId3"/>
                <a:stretch>
                  <a:fillRect/>
                </a:stretch>
              </a:blipFill>
              <a:latin typeface="方正大标宋简体" panose="02010601030101010101" pitchFamily="2" charset="-122"/>
              <a:ea typeface="方正大标宋简体" panose="02010601030101010101" pitchFamily="2" charset="-122"/>
              <a:sym typeface="Wingdings 3" panose="05040102010807070707" pitchFamily="18" charset="2"/>
            </a:endParaRPr>
          </a:p>
          <a:p>
            <a:endParaRPr lang="en-US" altLang="zh-CN" spc="100" dirty="0">
              <a:blipFill>
                <a:blip r:embed="rId3"/>
                <a:stretch>
                  <a:fillRect/>
                </a:stretch>
              </a:blipFill>
              <a:latin typeface="方正大标宋简体" panose="02010601030101010101" pitchFamily="2" charset="-122"/>
              <a:ea typeface="方正大标宋简体" panose="02010601030101010101" pitchFamily="2" charset="-122"/>
              <a:sym typeface="Wingdings 3" panose="05040102010807070707" pitchFamily="18" charset="2"/>
            </a:endParaRPr>
          </a:p>
          <a:p>
            <a:r>
              <a:rPr lang="zh-CN" altLang="en-US" spc="100" dirty="0">
                <a:blipFill>
                  <a:blip r:embed="rId3"/>
                  <a:stretch>
                    <a:fillRect/>
                  </a:stretch>
                </a:blip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r>
              <a:rPr lang="zh-CN" altLang="en-US" dirty="0"/>
              <a:t>提出了一种基于属性补全的异构图神经网络的通用框架（</a:t>
            </a:r>
            <a:r>
              <a:rPr lang="en-US" altLang="zh-CN" dirty="0"/>
              <a:t>HGNN-AC</a:t>
            </a:r>
            <a:r>
              <a:rPr lang="zh-CN" altLang="en-US" dirty="0"/>
              <a:t>），解决了</a:t>
            </a:r>
            <a:r>
              <a:rPr lang="en-US" altLang="zh-CN" dirty="0"/>
              <a:t>HINs</a:t>
            </a:r>
            <a:r>
              <a:rPr lang="zh-CN" altLang="en-US" dirty="0"/>
              <a:t>中某些类型节点的属性缺失问题。该框架以可学习的方式解决了以前手工制作方法的不足，并且易于与任意</a:t>
            </a:r>
            <a:r>
              <a:rPr lang="en-US" altLang="zh-CN" dirty="0"/>
              <a:t>HINs</a:t>
            </a:r>
            <a:r>
              <a:rPr lang="zh-CN" altLang="en-US" dirty="0"/>
              <a:t>模型相结合。</a:t>
            </a:r>
            <a:endParaRPr lang="en-US" altLang="zh-CN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0AC22F6-FB99-454A-8E74-C48DEE7A586D}"/>
              </a:ext>
            </a:extLst>
          </p:cNvPr>
          <p:cNvSpPr txBox="1"/>
          <p:nvPr/>
        </p:nvSpPr>
        <p:spPr>
          <a:xfrm>
            <a:off x="6539696" y="597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1ECFA11-591D-4B7E-BC19-E77183EC1232}"/>
              </a:ext>
            </a:extLst>
          </p:cNvPr>
          <p:cNvCxnSpPr>
            <a:cxnSpLocks/>
          </p:cNvCxnSpPr>
          <p:nvPr/>
        </p:nvCxnSpPr>
        <p:spPr>
          <a:xfrm>
            <a:off x="853128" y="2245137"/>
            <a:ext cx="6630513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9E0E12A-D8E5-4E8B-A31D-0C163F8FA61A}"/>
              </a:ext>
            </a:extLst>
          </p:cNvPr>
          <p:cNvSpPr txBox="1"/>
          <p:nvPr/>
        </p:nvSpPr>
        <p:spPr>
          <a:xfrm>
            <a:off x="853128" y="1689986"/>
            <a:ext cx="66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blipFill>
                  <a:blip r:embed="rId3"/>
                  <a:stretch>
                    <a:fillRect/>
                  </a:stretch>
                </a:blip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HINs</a:t>
            </a:r>
            <a:r>
              <a:rPr lang="zh-CN" altLang="en-US" dirty="0"/>
              <a:t>中因节点类型差异，属性缺失程度更大、更为复杂。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0D45740-F9E4-497E-AD80-FE766E944341}"/>
              </a:ext>
            </a:extLst>
          </p:cNvPr>
          <p:cNvSpPr txBox="1"/>
          <p:nvPr/>
        </p:nvSpPr>
        <p:spPr>
          <a:xfrm>
            <a:off x="853129" y="1240094"/>
            <a:ext cx="196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B7D2B"/>
                </a:solidFill>
              </a:rPr>
              <a:t>研究挑战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C5DB02-FB7A-4BB2-9291-4353106C0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275" y="1211878"/>
            <a:ext cx="3679786" cy="26044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E76625-8C52-49ED-8CA8-651075FD5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5405" y="3854855"/>
            <a:ext cx="3611526" cy="23513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665E36-F385-4EFC-A07B-95BF3B130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1275" y="2009723"/>
            <a:ext cx="3803629" cy="30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3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5753BA-7343-4A77-AB70-7B9F0107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640096-4A04-49A6-969B-CA986C4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模型设计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0E233D-BEB9-40A0-96FD-0D1073446BBD}"/>
              </a:ext>
            </a:extLst>
          </p:cNvPr>
          <p:cNvSpPr txBox="1"/>
          <p:nvPr/>
        </p:nvSpPr>
        <p:spPr>
          <a:xfrm>
            <a:off x="522923" y="130426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zh-CN" altLang="en-US" sz="1800" spc="100" dirty="0">
                <a:blipFill>
                  <a:blip r:embed="rId3"/>
                  <a:stretch>
                    <a:fillRect/>
                  </a:stretch>
                </a:blip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 </a:t>
            </a:r>
            <a:r>
              <a:rPr lang="zh-CN" altLang="en-US" sz="1800" spc="100" dirty="0"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网络拓扑中的高阶异质关系作为</a:t>
            </a:r>
            <a:r>
              <a:rPr lang="zh-CN" altLang="en-US" sz="1800" spc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先验知识</a:t>
            </a:r>
            <a:endParaRPr lang="en-US" altLang="zh-CN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2369898-FFF0-4196-A2BF-DAA9B65B091B}"/>
              </a:ext>
            </a:extLst>
          </p:cNvPr>
          <p:cNvSpPr txBox="1"/>
          <p:nvPr/>
        </p:nvSpPr>
        <p:spPr>
          <a:xfrm>
            <a:off x="522923" y="1764505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zh-CN" altLang="en-US" sz="1800" spc="100" dirty="0">
                <a:blipFill>
                  <a:blip r:embed="rId3"/>
                  <a:stretch>
                    <a:fillRect/>
                  </a:stretch>
                </a:blip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 </a:t>
            </a:r>
            <a:r>
              <a:rPr lang="zh-CN" altLang="en-US" sz="1800" spc="100" dirty="0"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在先验知识的指导下，属性完成是</a:t>
            </a:r>
            <a:r>
              <a:rPr lang="zh-CN" altLang="en-US" sz="1800" spc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可学习</a:t>
            </a:r>
            <a:r>
              <a:rPr lang="zh-CN" altLang="en-US" sz="1800" spc="100" dirty="0"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的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4D3067-DDD9-454E-9B6E-2DDEACD57301}"/>
              </a:ext>
            </a:extLst>
          </p:cNvPr>
          <p:cNvSpPr txBox="1"/>
          <p:nvPr/>
        </p:nvSpPr>
        <p:spPr>
          <a:xfrm>
            <a:off x="522923" y="222420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zh-CN" altLang="en-US" sz="1800" spc="100" dirty="0">
                <a:blipFill>
                  <a:blip r:embed="rId3"/>
                  <a:stretch>
                    <a:fillRect/>
                  </a:stretch>
                </a:blip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 </a:t>
            </a:r>
            <a:r>
              <a:rPr lang="zh-CN" altLang="en-US" sz="1800" spc="100" dirty="0"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使属性完成任务</a:t>
            </a:r>
            <a:r>
              <a:rPr lang="zh-CN" altLang="en-US" sz="1800" spc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受引导</a:t>
            </a:r>
            <a:endParaRPr lang="en-US" altLang="zh-CN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E08A8D-80A1-4026-B50F-F15DC09B17B2}"/>
              </a:ext>
            </a:extLst>
          </p:cNvPr>
          <p:cNvSpPr txBox="1"/>
          <p:nvPr/>
        </p:nvSpPr>
        <p:spPr>
          <a:xfrm>
            <a:off x="522923" y="2824618"/>
            <a:ext cx="6747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</a:rPr>
              <a:t>先验知识</a:t>
            </a:r>
            <a:r>
              <a:rPr lang="zh-CN" altLang="en-US" sz="2000" b="1" dirty="0"/>
              <a:t>：</a:t>
            </a:r>
            <a:r>
              <a:rPr lang="zh-CN" altLang="en-US" sz="2000" dirty="0"/>
              <a:t>采用经典的异构图向量化方法（例如 </a:t>
            </a:r>
            <a:r>
              <a:rPr lang="en-US" altLang="zh-CN" sz="2000" dirty="0"/>
              <a:t>metapath2vec</a:t>
            </a:r>
            <a:r>
              <a:rPr lang="zh-CN" altLang="en-US" sz="2000" dirty="0"/>
              <a:t>）利用拓扑结构捕获节点之间的关系来学习节点的向量映射，作为先验知识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B963BA-B1B6-4532-B320-C09E7425A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945" y="2824618"/>
            <a:ext cx="4177454" cy="226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FCCCD1-8897-4DE9-B49A-B643CB5FE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59" y="1851349"/>
            <a:ext cx="5509057" cy="432999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5753BA-7343-4A77-AB70-7B9F0107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640096-4A04-49A6-969B-CA986C4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注意力机制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653B4F-F296-4CF5-AA58-54C12AB3C45F}"/>
              </a:ext>
            </a:extLst>
          </p:cNvPr>
          <p:cNvSpPr txBox="1"/>
          <p:nvPr/>
        </p:nvSpPr>
        <p:spPr>
          <a:xfrm>
            <a:off x="477203" y="1259583"/>
            <a:ext cx="674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FF0000"/>
                </a:solidFill>
              </a:rPr>
              <a:t>可学习</a:t>
            </a:r>
            <a:r>
              <a:rPr lang="zh-CN" altLang="en-US" sz="2000" b="1"/>
              <a:t>：</a:t>
            </a:r>
            <a:r>
              <a:rPr lang="zh-CN" altLang="en-US" sz="2000"/>
              <a:t>使用注意力机制与先验知识</a:t>
            </a:r>
            <a:endParaRPr lang="en-US" altLang="zh-CN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DFA4A2-CE50-4629-970C-D36B96DF0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595" y="1851349"/>
            <a:ext cx="1851868" cy="499466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40B77BB-ECD2-447C-85FB-005E39E32D3E}"/>
              </a:ext>
            </a:extLst>
          </p:cNvPr>
          <p:cNvSpPr txBox="1"/>
          <p:nvPr/>
        </p:nvSpPr>
        <p:spPr>
          <a:xfrm>
            <a:off x="8627452" y="2394196"/>
            <a:ext cx="3564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节点的向量映射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E019A00-1C2A-4067-98FA-B7B719E82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992" y="2350815"/>
            <a:ext cx="1014301" cy="39957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98BCBFE5-6C84-406E-8038-7CCA2CCECC0F}"/>
              </a:ext>
            </a:extLst>
          </p:cNvPr>
          <p:cNvSpPr txBox="1"/>
          <p:nvPr/>
        </p:nvSpPr>
        <p:spPr>
          <a:xfrm>
            <a:off x="9259463" y="1916416"/>
            <a:ext cx="2932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u</a:t>
            </a:r>
            <a:r>
              <a:rPr lang="zh-CN" altLang="en-US" dirty="0"/>
              <a:t>对节点</a:t>
            </a:r>
            <a:r>
              <a:rPr lang="en-US" altLang="zh-CN" dirty="0"/>
              <a:t>v</a:t>
            </a:r>
            <a:r>
              <a:rPr lang="zh-CN" altLang="en-US" dirty="0"/>
              <a:t>的贡献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C36DB8B-8E58-43C7-A650-85CEFE6D3B92}"/>
              </a:ext>
            </a:extLst>
          </p:cNvPr>
          <p:cNvSpPr txBox="1"/>
          <p:nvPr/>
        </p:nvSpPr>
        <p:spPr>
          <a:xfrm>
            <a:off x="6968267" y="1916416"/>
            <a:ext cx="4898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D08534C-E5D8-45DD-91CD-51531C3C951C}"/>
              </a:ext>
            </a:extLst>
          </p:cNvPr>
          <p:cNvSpPr txBox="1"/>
          <p:nvPr/>
        </p:nvSpPr>
        <p:spPr>
          <a:xfrm>
            <a:off x="6968267" y="3048253"/>
            <a:ext cx="45217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    </a:t>
            </a:r>
            <a:r>
              <a:rPr lang="zh-CN" altLang="en-US" sz="1800" spc="100" dirty="0"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认为一阶邻居可能有更多的贡献，  只是用</a:t>
            </a:r>
            <a:r>
              <a:rPr lang="zh-CN" altLang="en-US" dirty="0"/>
              <a:t>节点</a:t>
            </a:r>
            <a:r>
              <a:rPr lang="en-US" altLang="zh-CN" dirty="0"/>
              <a:t>v</a:t>
            </a:r>
            <a:r>
              <a:rPr lang="zh-CN" altLang="en-US" dirty="0"/>
              <a:t>的一阶邻居中带属性的节点，减少计算量</a:t>
            </a:r>
          </a:p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1AEC8FC-2292-49A6-BB57-60D63BE24F73}"/>
              </a:ext>
            </a:extLst>
          </p:cNvPr>
          <p:cNvSpPr txBox="1"/>
          <p:nvPr/>
        </p:nvSpPr>
        <p:spPr>
          <a:xfrm>
            <a:off x="6968267" y="4375272"/>
            <a:ext cx="7675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CA651E5-D5F8-46C3-B4A6-B33640312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7608" y="4306363"/>
            <a:ext cx="1805763" cy="5071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6324FF0-C329-42C4-9EBF-3543EA1C80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7595" y="5173955"/>
            <a:ext cx="4103308" cy="753042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49CBAB7-6DA2-4686-8241-AD9E2E963EA0}"/>
              </a:ext>
            </a:extLst>
          </p:cNvPr>
          <p:cNvSpPr txBox="1"/>
          <p:nvPr/>
        </p:nvSpPr>
        <p:spPr>
          <a:xfrm>
            <a:off x="6925055" y="5365810"/>
            <a:ext cx="7675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E68B3B4-8885-44CB-BD8D-1A7850E094C1}"/>
              </a:ext>
            </a:extLst>
          </p:cNvPr>
          <p:cNvSpPr/>
          <p:nvPr/>
        </p:nvSpPr>
        <p:spPr>
          <a:xfrm>
            <a:off x="3564549" y="1938125"/>
            <a:ext cx="2879725" cy="4464119"/>
          </a:xfrm>
          <a:prstGeom prst="roundRect">
            <a:avLst/>
          </a:prstGeom>
          <a:solidFill>
            <a:srgbClr val="B9EEFF">
              <a:alpha val="50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3B10E36-AD9C-4131-8EE3-9FC991C46CBE}"/>
              </a:ext>
            </a:extLst>
          </p:cNvPr>
          <p:cNvSpPr txBox="1"/>
          <p:nvPr/>
        </p:nvSpPr>
        <p:spPr>
          <a:xfrm>
            <a:off x="7953138" y="1008086"/>
            <a:ext cx="1464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先验知识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FA27A15-609C-4298-B118-BAAEC235CBB8}"/>
              </a:ext>
            </a:extLst>
          </p:cNvPr>
          <p:cNvCxnSpPr>
            <a:cxnSpLocks/>
          </p:cNvCxnSpPr>
          <p:nvPr/>
        </p:nvCxnSpPr>
        <p:spPr>
          <a:xfrm>
            <a:off x="8382590" y="1377445"/>
            <a:ext cx="96395" cy="560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0515204-73AB-4038-AD1D-8C8C07A2A39B}"/>
              </a:ext>
            </a:extLst>
          </p:cNvPr>
          <p:cNvCxnSpPr>
            <a:cxnSpLocks/>
          </p:cNvCxnSpPr>
          <p:nvPr/>
        </p:nvCxnSpPr>
        <p:spPr>
          <a:xfrm>
            <a:off x="8754560" y="1338499"/>
            <a:ext cx="96395" cy="560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9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1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5753BA-7343-4A77-AB70-7B9F0107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640096-4A04-49A6-969B-CA986C4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注意力机制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653B4F-F296-4CF5-AA58-54C12AB3C45F}"/>
              </a:ext>
            </a:extLst>
          </p:cNvPr>
          <p:cNvSpPr txBox="1"/>
          <p:nvPr/>
        </p:nvSpPr>
        <p:spPr>
          <a:xfrm>
            <a:off x="477203" y="1259583"/>
            <a:ext cx="674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</a:rPr>
              <a:t>可学习</a:t>
            </a:r>
            <a:r>
              <a:rPr lang="zh-CN" altLang="en-US" sz="2000" b="1" dirty="0"/>
              <a:t>：</a:t>
            </a:r>
            <a:r>
              <a:rPr lang="zh-CN" altLang="en-US" sz="2000" dirty="0"/>
              <a:t>使用注意力机制与先验知识</a:t>
            </a:r>
            <a:endParaRPr lang="en-US" altLang="zh-CN" sz="2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1AEC8FC-2292-49A6-BB57-60D63BE24F73}"/>
              </a:ext>
            </a:extLst>
          </p:cNvPr>
          <p:cNvSpPr txBox="1"/>
          <p:nvPr/>
        </p:nvSpPr>
        <p:spPr>
          <a:xfrm>
            <a:off x="6827590" y="1459638"/>
            <a:ext cx="7675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F116D8-6418-4671-A04B-322357092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417" y="1091616"/>
            <a:ext cx="3943608" cy="118973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584FB24-310C-4904-AAAE-0EBCBCFBAFD1}"/>
              </a:ext>
            </a:extLst>
          </p:cNvPr>
          <p:cNvSpPr txBox="1"/>
          <p:nvPr/>
        </p:nvSpPr>
        <p:spPr>
          <a:xfrm>
            <a:off x="6827590" y="2187711"/>
            <a:ext cx="45217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     </a:t>
            </a:r>
            <a:r>
              <a:rPr lang="zh-CN" altLang="en-US" spc="100" dirty="0"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为了稳定学习过程并减少高方差，本文最终采用多头注意力机制进行属性补全</a:t>
            </a:r>
            <a:r>
              <a:rPr lang="en-US" altLang="zh-CN" spc="100" dirty="0"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,</a:t>
            </a:r>
            <a:r>
              <a:rPr lang="zh-CN" altLang="en-US" spc="100" dirty="0"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即每个独立的</a:t>
            </a:r>
            <a:r>
              <a:rPr lang="en-US" altLang="zh-CN" spc="100" dirty="0"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attention</a:t>
            </a:r>
            <a:r>
              <a:rPr lang="zh-CN" altLang="en-US" spc="100" dirty="0"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单独计算。每个只负责最终输出的一个子空间。</a:t>
            </a:r>
            <a:endParaRPr lang="zh-CN" alt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1BFCC07E-9BBF-4FB9-999E-F3CEE571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567D6BF-0D5B-4E24-81EC-3D6F4650D8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C5DA7E-B147-46A3-90E8-0745D36B1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900" y="3561971"/>
            <a:ext cx="5410200" cy="2619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3681AD-F5CB-4A0F-9A04-2E954DFFD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59" y="1851349"/>
            <a:ext cx="5509057" cy="4329997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3D31074-D771-4888-855E-104DAF83750D}"/>
              </a:ext>
            </a:extLst>
          </p:cNvPr>
          <p:cNvSpPr/>
          <p:nvPr/>
        </p:nvSpPr>
        <p:spPr>
          <a:xfrm>
            <a:off x="3564549" y="1938125"/>
            <a:ext cx="2879725" cy="4464119"/>
          </a:xfrm>
          <a:prstGeom prst="roundRect">
            <a:avLst/>
          </a:prstGeom>
          <a:solidFill>
            <a:srgbClr val="B9EEFF">
              <a:alpha val="50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C98F00-A437-47F9-AAEC-9692BE42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75" y="1973013"/>
            <a:ext cx="7598085" cy="40438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5753BA-7343-4A77-AB70-7B9F0107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640096-4A04-49A6-969B-CA986C4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删除原始属性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653B4F-F296-4CF5-AA58-54C12AB3C45F}"/>
              </a:ext>
            </a:extLst>
          </p:cNvPr>
          <p:cNvSpPr txBox="1"/>
          <p:nvPr/>
        </p:nvSpPr>
        <p:spPr>
          <a:xfrm>
            <a:off x="487251" y="1182691"/>
            <a:ext cx="6747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</a:rPr>
              <a:t>可学习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如何评估框架生成的新属性，并确保框架生成的属性是正确的？</a:t>
            </a:r>
            <a:endParaRPr lang="en-US" altLang="zh-CN" sz="20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3EBD08D-E5D0-4C44-865B-761A0F09B222}"/>
              </a:ext>
            </a:extLst>
          </p:cNvPr>
          <p:cNvSpPr/>
          <p:nvPr/>
        </p:nvSpPr>
        <p:spPr>
          <a:xfrm>
            <a:off x="621575" y="3687416"/>
            <a:ext cx="1644547" cy="1749289"/>
          </a:xfrm>
          <a:prstGeom prst="roundRect">
            <a:avLst/>
          </a:prstGeom>
          <a:solidFill>
            <a:srgbClr val="B9EEFF">
              <a:alpha val="49804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7728425-D65C-4862-ADF1-52225D76139B}"/>
              </a:ext>
            </a:extLst>
          </p:cNvPr>
          <p:cNvSpPr/>
          <p:nvPr/>
        </p:nvSpPr>
        <p:spPr>
          <a:xfrm>
            <a:off x="6639339" y="4931242"/>
            <a:ext cx="1893334" cy="1012358"/>
          </a:xfrm>
          <a:prstGeom prst="roundRect">
            <a:avLst/>
          </a:prstGeom>
          <a:solidFill>
            <a:srgbClr val="B9EEFF">
              <a:alpha val="49804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93413F-CFAA-4D42-9F8C-4DC9CFC94E38}"/>
              </a:ext>
            </a:extLst>
          </p:cNvPr>
          <p:cNvSpPr txBox="1"/>
          <p:nvPr/>
        </p:nvSpPr>
        <p:spPr>
          <a:xfrm>
            <a:off x="8324170" y="1973013"/>
            <a:ext cx="2588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/>
              <a:t>讲节点随机划分为</a:t>
            </a:r>
            <a:endParaRPr lang="en-US" altLang="zh-CN" dirty="0"/>
          </a:p>
          <a:p>
            <a:r>
              <a:rPr lang="zh-CN" altLang="en-US" dirty="0"/>
              <a:t>   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删除           中的属性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C1599D-3649-41AA-8B68-7F42D0872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40" y="1811894"/>
            <a:ext cx="1506083" cy="69156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816DD3E-0503-41CA-8EFF-5ADB032A4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919" y="2395846"/>
            <a:ext cx="713417" cy="52695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9AAACD7-4D85-4BDB-8891-C1611D0D89D0}"/>
              </a:ext>
            </a:extLst>
          </p:cNvPr>
          <p:cNvSpPr txBox="1"/>
          <p:nvPr/>
        </p:nvSpPr>
        <p:spPr>
          <a:xfrm>
            <a:off x="8324170" y="3535420"/>
            <a:ext cx="25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ii.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948CD9A-067B-478F-9621-AC45323B0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340" y="3287265"/>
            <a:ext cx="3209821" cy="86564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61308C3-CBD6-4595-87E6-C1AE708211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340" y="4610894"/>
            <a:ext cx="3445175" cy="65162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B86D86B4-8958-43F1-8406-F0410918840F}"/>
              </a:ext>
            </a:extLst>
          </p:cNvPr>
          <p:cNvSpPr txBox="1"/>
          <p:nvPr/>
        </p:nvSpPr>
        <p:spPr>
          <a:xfrm>
            <a:off x="8324170" y="4684975"/>
            <a:ext cx="25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iii.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6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0" grpId="0"/>
      <p:bldP spid="22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597C8F-6CEE-4030-9337-199947F12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9775"/>
            <a:ext cx="8336687" cy="364329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5753BA-7343-4A77-AB70-7B9F0107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640096-4A04-49A6-969B-CA986C4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构建端到端系统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653B4F-F296-4CF5-AA58-54C12AB3C45F}"/>
              </a:ext>
            </a:extLst>
          </p:cNvPr>
          <p:cNvSpPr txBox="1"/>
          <p:nvPr/>
        </p:nvSpPr>
        <p:spPr>
          <a:xfrm>
            <a:off x="487250" y="1182691"/>
            <a:ext cx="7179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</a:rPr>
              <a:t>受引导</a:t>
            </a:r>
            <a:r>
              <a:rPr lang="zh-CN" altLang="en-US" sz="2000" b="1" dirty="0"/>
              <a:t>：</a:t>
            </a:r>
            <a:r>
              <a:rPr lang="zh-CN" altLang="en-US" sz="2000" dirty="0"/>
              <a:t>以实现任务为导向，保证生成的属性适合下行任务</a:t>
            </a:r>
            <a:endParaRPr lang="en-US" altLang="zh-CN" sz="20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3EBD08D-E5D0-4C44-865B-761A0F09B222}"/>
              </a:ext>
            </a:extLst>
          </p:cNvPr>
          <p:cNvSpPr/>
          <p:nvPr/>
        </p:nvSpPr>
        <p:spPr>
          <a:xfrm>
            <a:off x="0" y="3588027"/>
            <a:ext cx="1470991" cy="2305878"/>
          </a:xfrm>
          <a:prstGeom prst="roundRect">
            <a:avLst/>
          </a:prstGeom>
          <a:solidFill>
            <a:srgbClr val="B9EEFF">
              <a:alpha val="49804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7728425-D65C-4862-ADF1-52225D76139B}"/>
              </a:ext>
            </a:extLst>
          </p:cNvPr>
          <p:cNvSpPr/>
          <p:nvPr/>
        </p:nvSpPr>
        <p:spPr>
          <a:xfrm>
            <a:off x="6221809" y="3826847"/>
            <a:ext cx="2138420" cy="2266224"/>
          </a:xfrm>
          <a:prstGeom prst="roundRect">
            <a:avLst/>
          </a:prstGeom>
          <a:solidFill>
            <a:srgbClr val="B9EEFF">
              <a:alpha val="49804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CE9F77-B282-45BE-86B8-D25465FB6FE8}"/>
              </a:ext>
            </a:extLst>
          </p:cNvPr>
          <p:cNvSpPr txBox="1"/>
          <p:nvPr/>
        </p:nvSpPr>
        <p:spPr>
          <a:xfrm>
            <a:off x="487249" y="1881949"/>
            <a:ext cx="7179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</a:rPr>
              <a:t>端到端系统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将属性生成框架与</a:t>
            </a:r>
            <a:r>
              <a:rPr lang="en-US" altLang="zh-CN" sz="2000" dirty="0"/>
              <a:t>HIN</a:t>
            </a:r>
            <a:r>
              <a:rPr lang="zh-CN" altLang="en-US" sz="2000" dirty="0"/>
              <a:t>模型结合</a:t>
            </a:r>
            <a:endParaRPr lang="en-US" altLang="zh-CN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C0A72C-1B6F-44E6-828B-0E2BD895CCDD}"/>
              </a:ext>
            </a:extLst>
          </p:cNvPr>
          <p:cNvSpPr txBox="1"/>
          <p:nvPr/>
        </p:nvSpPr>
        <p:spPr>
          <a:xfrm>
            <a:off x="8251922" y="2463691"/>
            <a:ext cx="2379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 </a:t>
            </a:r>
            <a:r>
              <a:rPr lang="en-US" altLang="zh-CN" sz="1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HIN model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3D9447-9838-4A52-9315-C611900F0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825" y="2844054"/>
            <a:ext cx="3281110" cy="126787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E580A24-8A1A-4711-8FC3-05B1EAC7806A}"/>
              </a:ext>
            </a:extLst>
          </p:cNvPr>
          <p:cNvSpPr txBox="1"/>
          <p:nvPr/>
        </p:nvSpPr>
        <p:spPr>
          <a:xfrm>
            <a:off x="8251921" y="4350036"/>
            <a:ext cx="3238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 </a:t>
            </a:r>
            <a:r>
              <a:rPr lang="en-US" altLang="zh-CN" sz="1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Framework Final Loss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8465FB-54D4-4E74-ABAB-809C001A37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322" y="4957474"/>
            <a:ext cx="3753678" cy="434918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C305DAD-9732-499D-A53C-01E0ECC116BA}"/>
              </a:ext>
            </a:extLst>
          </p:cNvPr>
          <p:cNvSpPr/>
          <p:nvPr/>
        </p:nvSpPr>
        <p:spPr>
          <a:xfrm>
            <a:off x="10530673" y="2992447"/>
            <a:ext cx="854110" cy="40011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5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8" grpId="0"/>
      <p:bldP spid="20" grpId="0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ncg3nh5f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38559</TotalTime>
  <Words>912</Words>
  <Application>Microsoft Office PowerPoint</Application>
  <PresentationFormat>宽屏</PresentationFormat>
  <Paragraphs>150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-apple-system</vt:lpstr>
      <vt:lpstr>等线</vt:lpstr>
      <vt:lpstr>方正大标宋简体</vt:lpstr>
      <vt:lpstr>黑体</vt:lpstr>
      <vt:lpstr>Microsoft YaHei</vt:lpstr>
      <vt:lpstr>Microsoft YaHei</vt:lpstr>
      <vt:lpstr>Arial</vt:lpstr>
      <vt:lpstr>Calibri</vt:lpstr>
      <vt:lpstr>Times New Roman</vt:lpstr>
      <vt:lpstr>Wingdings</vt:lpstr>
      <vt:lpstr>Office 主题​​</vt:lpstr>
      <vt:lpstr>1_OfficePLUS</vt:lpstr>
      <vt:lpstr>PowerPoint 演示文稿</vt:lpstr>
      <vt:lpstr>PowerPoint 演示文稿</vt:lpstr>
      <vt:lpstr>问题背景</vt:lpstr>
      <vt:lpstr>Introduction</vt:lpstr>
      <vt:lpstr>模型设计</vt:lpstr>
      <vt:lpstr>注意力机制</vt:lpstr>
      <vt:lpstr>注意力机制</vt:lpstr>
      <vt:lpstr>删除原始属性</vt:lpstr>
      <vt:lpstr>构建端到端系统</vt:lpstr>
      <vt:lpstr>实验</vt:lpstr>
      <vt:lpstr>实验</vt:lpstr>
      <vt:lpstr>实验</vt:lpstr>
      <vt:lpstr>实验</vt:lpstr>
      <vt:lpstr>实验</vt:lpstr>
      <vt:lpstr>实验</vt:lpstr>
      <vt:lpstr>实验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丁</dc:creator>
  <cp:lastModifiedBy>S Z</cp:lastModifiedBy>
  <cp:revision>3082</cp:revision>
  <dcterms:created xsi:type="dcterms:W3CDTF">2018-12-16T05:38:48Z</dcterms:created>
  <dcterms:modified xsi:type="dcterms:W3CDTF">2021-11-05T07:18:33Z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2019-04-13T06:32:31.4153976Z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d5228a63-67d4-4fd6-959f-d3cab9a76c24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